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7"/>
  </p:notesMasterIdLst>
  <p:sldIdLst>
    <p:sldId id="256" r:id="rId2"/>
    <p:sldId id="306" r:id="rId3"/>
    <p:sldId id="342" r:id="rId4"/>
    <p:sldId id="382" r:id="rId5"/>
    <p:sldId id="385" r:id="rId6"/>
    <p:sldId id="313" r:id="rId7"/>
    <p:sldId id="372" r:id="rId8"/>
    <p:sldId id="393" r:id="rId9"/>
    <p:sldId id="394" r:id="rId10"/>
    <p:sldId id="395" r:id="rId11"/>
    <p:sldId id="396" r:id="rId12"/>
    <p:sldId id="398" r:id="rId13"/>
    <p:sldId id="399" r:id="rId14"/>
    <p:sldId id="400" r:id="rId15"/>
    <p:sldId id="401" r:id="rId16"/>
    <p:sldId id="405" r:id="rId17"/>
    <p:sldId id="418" r:id="rId18"/>
    <p:sldId id="419" r:id="rId19"/>
    <p:sldId id="412" r:id="rId20"/>
    <p:sldId id="390" r:id="rId21"/>
    <p:sldId id="414" r:id="rId22"/>
    <p:sldId id="407" r:id="rId23"/>
    <p:sldId id="416" r:id="rId24"/>
    <p:sldId id="280" r:id="rId25"/>
    <p:sldId id="417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B580A8-A1FE-4391-8E03-4AAA3B8C2AED}" v="526" dt="2026-04-20T09:20:45.2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>
      <p:cViewPr varScale="1">
        <p:scale>
          <a:sx n="69" d="100"/>
          <a:sy n="69" d="100"/>
        </p:scale>
        <p:origin x="42" y="32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97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Þorvaldur Gylfason - HI" userId="d2d5e679-93b2-45aa-8dcd-f9f23119a28e" providerId="ADAL" clId="{2C0D73DB-D115-40AD-8F85-9A2932555428}"/>
    <pc:docChg chg="undo custSel addSld delSld modSld sldOrd">
      <pc:chgData name="Þorvaldur Gylfason - HI" userId="d2d5e679-93b2-45aa-8dcd-f9f23119a28e" providerId="ADAL" clId="{2C0D73DB-D115-40AD-8F85-9A2932555428}" dt="2026-04-20T09:20:45.235" v="1032" actId="122"/>
      <pc:docMkLst>
        <pc:docMk/>
      </pc:docMkLst>
      <pc:sldChg chg="addSp modSp mod modAnim">
        <pc:chgData name="Þorvaldur Gylfason - HI" userId="d2d5e679-93b2-45aa-8dcd-f9f23119a28e" providerId="ADAL" clId="{2C0D73DB-D115-40AD-8F85-9A2932555428}" dt="2026-04-20T08:38:24.058" v="717"/>
        <pc:sldMkLst>
          <pc:docMk/>
          <pc:sldMk cId="980011339" sldId="256"/>
        </pc:sldMkLst>
        <pc:picChg chg="add mod">
          <ac:chgData name="Þorvaldur Gylfason - HI" userId="d2d5e679-93b2-45aa-8dcd-f9f23119a28e" providerId="ADAL" clId="{2C0D73DB-D115-40AD-8F85-9A2932555428}" dt="2026-04-20T08:37:09.623" v="716" actId="1076"/>
          <ac:picMkLst>
            <pc:docMk/>
            <pc:sldMk cId="980011339" sldId="256"/>
            <ac:picMk id="4" creationId="{F9DEB5F9-0929-DCE3-7F7F-B7135395E519}"/>
          </ac:picMkLst>
        </pc:picChg>
      </pc:sldChg>
      <pc:sldChg chg="modSp">
        <pc:chgData name="Þorvaldur Gylfason - HI" userId="d2d5e679-93b2-45aa-8dcd-f9f23119a28e" providerId="ADAL" clId="{2C0D73DB-D115-40AD-8F85-9A2932555428}" dt="2026-04-20T09:15:08.070" v="998" actId="20577"/>
        <pc:sldMkLst>
          <pc:docMk/>
          <pc:sldMk cId="1749655741" sldId="280"/>
        </pc:sldMkLst>
        <pc:spChg chg="mod">
          <ac:chgData name="Þorvaldur Gylfason - HI" userId="d2d5e679-93b2-45aa-8dcd-f9f23119a28e" providerId="ADAL" clId="{2C0D73DB-D115-40AD-8F85-9A2932555428}" dt="2026-04-20T09:15:08.070" v="998" actId="20577"/>
          <ac:spMkLst>
            <pc:docMk/>
            <pc:sldMk cId="1749655741" sldId="280"/>
            <ac:spMk id="3" creationId="{5BCEDA27-D2BB-41CA-BE47-5E81D9B8F37C}"/>
          </ac:spMkLst>
        </pc:spChg>
      </pc:sldChg>
      <pc:sldChg chg="modSp">
        <pc:chgData name="Þorvaldur Gylfason - HI" userId="d2d5e679-93b2-45aa-8dcd-f9f23119a28e" providerId="ADAL" clId="{2C0D73DB-D115-40AD-8F85-9A2932555428}" dt="2026-04-20T08:39:31.005" v="733" actId="20577"/>
        <pc:sldMkLst>
          <pc:docMk/>
          <pc:sldMk cId="1170215233" sldId="306"/>
        </pc:sldMkLst>
        <pc:spChg chg="mod">
          <ac:chgData name="Þorvaldur Gylfason - HI" userId="d2d5e679-93b2-45aa-8dcd-f9f23119a28e" providerId="ADAL" clId="{2C0D73DB-D115-40AD-8F85-9A2932555428}" dt="2026-04-20T08:39:31.005" v="733" actId="20577"/>
          <ac:spMkLst>
            <pc:docMk/>
            <pc:sldMk cId="1170215233" sldId="306"/>
            <ac:spMk id="3" creationId="{5BCEDA27-D2BB-41CA-BE47-5E81D9B8F37C}"/>
          </ac:spMkLst>
        </pc:spChg>
      </pc:sldChg>
      <pc:sldChg chg="modSp mod modAnim modShow">
        <pc:chgData name="Þorvaldur Gylfason - HI" userId="d2d5e679-93b2-45aa-8dcd-f9f23119a28e" providerId="ADAL" clId="{2C0D73DB-D115-40AD-8F85-9A2932555428}" dt="2026-04-20T09:00:18.016" v="872" actId="6549"/>
        <pc:sldMkLst>
          <pc:docMk/>
          <pc:sldMk cId="4125398698" sldId="313"/>
        </pc:sldMkLst>
        <pc:spChg chg="mod">
          <ac:chgData name="Þorvaldur Gylfason - HI" userId="d2d5e679-93b2-45aa-8dcd-f9f23119a28e" providerId="ADAL" clId="{2C0D73DB-D115-40AD-8F85-9A2932555428}" dt="2026-04-20T08:46:31.300" v="806" actId="1076"/>
          <ac:spMkLst>
            <pc:docMk/>
            <pc:sldMk cId="4125398698" sldId="313"/>
            <ac:spMk id="3" creationId="{52D8AFA0-F235-A6D5-CB95-34A45BD85ED7}"/>
          </ac:spMkLst>
        </pc:spChg>
        <pc:spChg chg="mod">
          <ac:chgData name="Þorvaldur Gylfason - HI" userId="d2d5e679-93b2-45aa-8dcd-f9f23119a28e" providerId="ADAL" clId="{2C0D73DB-D115-40AD-8F85-9A2932555428}" dt="2026-04-20T09:00:18.016" v="872" actId="6549"/>
          <ac:spMkLst>
            <pc:docMk/>
            <pc:sldMk cId="4125398698" sldId="313"/>
            <ac:spMk id="14" creationId="{77A1B462-ABB3-99F2-C169-5D22D8C46180}"/>
          </ac:spMkLst>
        </pc:spChg>
      </pc:sldChg>
      <pc:sldChg chg="modSp mod modAnim">
        <pc:chgData name="Þorvaldur Gylfason - HI" userId="d2d5e679-93b2-45aa-8dcd-f9f23119a28e" providerId="ADAL" clId="{2C0D73DB-D115-40AD-8F85-9A2932555428}" dt="2026-04-20T08:41:44.281" v="758" actId="20577"/>
        <pc:sldMkLst>
          <pc:docMk/>
          <pc:sldMk cId="1553954832" sldId="342"/>
        </pc:sldMkLst>
        <pc:spChg chg="mod">
          <ac:chgData name="Þorvaldur Gylfason - HI" userId="d2d5e679-93b2-45aa-8dcd-f9f23119a28e" providerId="ADAL" clId="{2C0D73DB-D115-40AD-8F85-9A2932555428}" dt="2026-04-20T08:41:44.281" v="758" actId="20577"/>
          <ac:spMkLst>
            <pc:docMk/>
            <pc:sldMk cId="1553954832" sldId="342"/>
            <ac:spMk id="3" creationId="{5BCEDA27-D2BB-41CA-BE47-5E81D9B8F37C}"/>
          </ac:spMkLst>
        </pc:spChg>
      </pc:sldChg>
      <pc:sldChg chg="addSp modSp del mod">
        <pc:chgData name="Þorvaldur Gylfason - HI" userId="d2d5e679-93b2-45aa-8dcd-f9f23119a28e" providerId="ADAL" clId="{2C0D73DB-D115-40AD-8F85-9A2932555428}" dt="2026-04-20T08:19:29.033" v="529" actId="2696"/>
        <pc:sldMkLst>
          <pc:docMk/>
          <pc:sldMk cId="1550922138" sldId="370"/>
        </pc:sldMkLst>
        <pc:spChg chg="add mod">
          <ac:chgData name="Þorvaldur Gylfason - HI" userId="d2d5e679-93b2-45aa-8dcd-f9f23119a28e" providerId="ADAL" clId="{2C0D73DB-D115-40AD-8F85-9A2932555428}" dt="2026-04-19T16:51:10.956" v="29" actId="692"/>
          <ac:spMkLst>
            <pc:docMk/>
            <pc:sldMk cId="1550922138" sldId="370"/>
            <ac:spMk id="4" creationId="{4A95B56A-B4FC-9AD1-F183-B104348FB039}"/>
          </ac:spMkLst>
        </pc:spChg>
        <pc:spChg chg="add mod">
          <ac:chgData name="Þorvaldur Gylfason - HI" userId="d2d5e679-93b2-45aa-8dcd-f9f23119a28e" providerId="ADAL" clId="{2C0D73DB-D115-40AD-8F85-9A2932555428}" dt="2026-04-19T16:51:40.272" v="31" actId="1076"/>
          <ac:spMkLst>
            <pc:docMk/>
            <pc:sldMk cId="1550922138" sldId="370"/>
            <ac:spMk id="5" creationId="{09C12A64-A178-DF37-883C-8621834FF0EA}"/>
          </ac:spMkLst>
        </pc:spChg>
      </pc:sldChg>
      <pc:sldChg chg="addSp modSp mod modAnim">
        <pc:chgData name="Þorvaldur Gylfason - HI" userId="d2d5e679-93b2-45aa-8dcd-f9f23119a28e" providerId="ADAL" clId="{2C0D73DB-D115-40AD-8F85-9A2932555428}" dt="2026-04-20T09:03:51.284" v="929"/>
        <pc:sldMkLst>
          <pc:docMk/>
          <pc:sldMk cId="193073847" sldId="372"/>
        </pc:sldMkLst>
        <pc:spChg chg="add mod">
          <ac:chgData name="Þorvaldur Gylfason - HI" userId="d2d5e679-93b2-45aa-8dcd-f9f23119a28e" providerId="ADAL" clId="{2C0D73DB-D115-40AD-8F85-9A2932555428}" dt="2026-04-20T09:02:41.868" v="926" actId="1076"/>
          <ac:spMkLst>
            <pc:docMk/>
            <pc:sldMk cId="193073847" sldId="372"/>
            <ac:spMk id="3" creationId="{9CEC4495-0D47-0A06-D588-EEDDBE6C6888}"/>
          </ac:spMkLst>
        </pc:spChg>
        <pc:spChg chg="add mod">
          <ac:chgData name="Þorvaldur Gylfason - HI" userId="d2d5e679-93b2-45aa-8dcd-f9f23119a28e" providerId="ADAL" clId="{2C0D73DB-D115-40AD-8F85-9A2932555428}" dt="2026-04-20T09:02:32.138" v="925" actId="14100"/>
          <ac:spMkLst>
            <pc:docMk/>
            <pc:sldMk cId="193073847" sldId="372"/>
            <ac:spMk id="4" creationId="{BFE858A4-15B1-A3D1-CFCB-606CD3E02EE0}"/>
          </ac:spMkLst>
        </pc:spChg>
      </pc:sldChg>
      <pc:sldChg chg="del mod modShow">
        <pc:chgData name="Þorvaldur Gylfason - HI" userId="d2d5e679-93b2-45aa-8dcd-f9f23119a28e" providerId="ADAL" clId="{2C0D73DB-D115-40AD-8F85-9A2932555428}" dt="2026-04-20T08:43:55.961" v="762" actId="2696"/>
        <pc:sldMkLst>
          <pc:docMk/>
          <pc:sldMk cId="2947872652" sldId="383"/>
        </pc:sldMkLst>
      </pc:sldChg>
      <pc:sldChg chg="del mod modShow">
        <pc:chgData name="Þorvaldur Gylfason - HI" userId="d2d5e679-93b2-45aa-8dcd-f9f23119a28e" providerId="ADAL" clId="{2C0D73DB-D115-40AD-8F85-9A2932555428}" dt="2026-04-20T08:19:38.524" v="531" actId="2696"/>
        <pc:sldMkLst>
          <pc:docMk/>
          <pc:sldMk cId="2726706831" sldId="384"/>
        </pc:sldMkLst>
      </pc:sldChg>
      <pc:sldChg chg="modSp mod">
        <pc:chgData name="Þorvaldur Gylfason - HI" userId="d2d5e679-93b2-45aa-8dcd-f9f23119a28e" providerId="ADAL" clId="{2C0D73DB-D115-40AD-8F85-9A2932555428}" dt="2026-04-20T08:43:20.889" v="761" actId="20577"/>
        <pc:sldMkLst>
          <pc:docMk/>
          <pc:sldMk cId="95756594" sldId="385"/>
        </pc:sldMkLst>
        <pc:spChg chg="mod">
          <ac:chgData name="Þorvaldur Gylfason - HI" userId="d2d5e679-93b2-45aa-8dcd-f9f23119a28e" providerId="ADAL" clId="{2C0D73DB-D115-40AD-8F85-9A2932555428}" dt="2026-04-20T08:43:20.889" v="761" actId="20577"/>
          <ac:spMkLst>
            <pc:docMk/>
            <pc:sldMk cId="95756594" sldId="385"/>
            <ac:spMk id="21" creationId="{0F3ACDD9-A074-423C-1225-2180EBD45D44}"/>
          </ac:spMkLst>
        </pc:spChg>
      </pc:sldChg>
      <pc:sldChg chg="del mod modShow">
        <pc:chgData name="Þorvaldur Gylfason - HI" userId="d2d5e679-93b2-45aa-8dcd-f9f23119a28e" providerId="ADAL" clId="{2C0D73DB-D115-40AD-8F85-9A2932555428}" dt="2026-04-20T08:19:47.577" v="533" actId="2696"/>
        <pc:sldMkLst>
          <pc:docMk/>
          <pc:sldMk cId="327005114" sldId="386"/>
        </pc:sldMkLst>
      </pc:sldChg>
      <pc:sldChg chg="modSp del mod modShow">
        <pc:chgData name="Þorvaldur Gylfason - HI" userId="d2d5e679-93b2-45aa-8dcd-f9f23119a28e" providerId="ADAL" clId="{2C0D73DB-D115-40AD-8F85-9A2932555428}" dt="2026-04-20T08:20:13.730" v="539" actId="2696"/>
        <pc:sldMkLst>
          <pc:docMk/>
          <pc:sldMk cId="1349844582" sldId="387"/>
        </pc:sldMkLst>
        <pc:graphicFrameChg chg="modGraphic">
          <ac:chgData name="Þorvaldur Gylfason - HI" userId="d2d5e679-93b2-45aa-8dcd-f9f23119a28e" providerId="ADAL" clId="{2C0D73DB-D115-40AD-8F85-9A2932555428}" dt="2026-04-19T17:24:41.664" v="366" actId="21"/>
          <ac:graphicFrameMkLst>
            <pc:docMk/>
            <pc:sldMk cId="1349844582" sldId="387"/>
            <ac:graphicFrameMk id="4" creationId="{E9148396-6C9F-AA25-A034-2C5A5842BBE6}"/>
          </ac:graphicFrameMkLst>
        </pc:graphicFrameChg>
      </pc:sldChg>
      <pc:sldChg chg="del mod modShow">
        <pc:chgData name="Þorvaldur Gylfason - HI" userId="d2d5e679-93b2-45aa-8dcd-f9f23119a28e" providerId="ADAL" clId="{2C0D73DB-D115-40AD-8F85-9A2932555428}" dt="2026-04-20T08:20:41.189" v="545" actId="2696"/>
        <pc:sldMkLst>
          <pc:docMk/>
          <pc:sldMk cId="201764741" sldId="388"/>
        </pc:sldMkLst>
      </pc:sldChg>
      <pc:sldChg chg="del mod modShow">
        <pc:chgData name="Þorvaldur Gylfason - HI" userId="d2d5e679-93b2-45aa-8dcd-f9f23119a28e" providerId="ADAL" clId="{2C0D73DB-D115-40AD-8F85-9A2932555428}" dt="2026-04-20T08:33:46.804" v="707" actId="2696"/>
        <pc:sldMkLst>
          <pc:docMk/>
          <pc:sldMk cId="2441803884" sldId="389"/>
        </pc:sldMkLst>
      </pc:sldChg>
      <pc:sldChg chg="modSp mod ord">
        <pc:chgData name="Þorvaldur Gylfason - HI" userId="d2d5e679-93b2-45aa-8dcd-f9f23119a28e" providerId="ADAL" clId="{2C0D73DB-D115-40AD-8F85-9A2932555428}" dt="2026-04-19T17:38:09.026" v="448" actId="113"/>
        <pc:sldMkLst>
          <pc:docMk/>
          <pc:sldMk cId="777427801" sldId="390"/>
        </pc:sldMkLst>
        <pc:spChg chg="mod">
          <ac:chgData name="Þorvaldur Gylfason - HI" userId="d2d5e679-93b2-45aa-8dcd-f9f23119a28e" providerId="ADAL" clId="{2C0D73DB-D115-40AD-8F85-9A2932555428}" dt="2026-04-19T16:57:47.932" v="46" actId="20577"/>
          <ac:spMkLst>
            <pc:docMk/>
            <pc:sldMk cId="777427801" sldId="390"/>
            <ac:spMk id="2" creationId="{F8B739D4-A4B9-349E-FC8F-B528838697EF}"/>
          </ac:spMkLst>
        </pc:spChg>
        <pc:graphicFrameChg chg="modGraphic">
          <ac:chgData name="Þorvaldur Gylfason - HI" userId="d2d5e679-93b2-45aa-8dcd-f9f23119a28e" providerId="ADAL" clId="{2C0D73DB-D115-40AD-8F85-9A2932555428}" dt="2026-04-19T17:38:09.026" v="448" actId="113"/>
          <ac:graphicFrameMkLst>
            <pc:docMk/>
            <pc:sldMk cId="777427801" sldId="390"/>
            <ac:graphicFrameMk id="6" creationId="{3E7CD531-9D56-C310-80AB-9EC3C57A6997}"/>
          </ac:graphicFrameMkLst>
        </pc:graphicFrameChg>
      </pc:sldChg>
      <pc:sldChg chg="del mod modShow">
        <pc:chgData name="Þorvaldur Gylfason - HI" userId="d2d5e679-93b2-45aa-8dcd-f9f23119a28e" providerId="ADAL" clId="{2C0D73DB-D115-40AD-8F85-9A2932555428}" dt="2026-04-20T08:34:22.673" v="710" actId="2696"/>
        <pc:sldMkLst>
          <pc:docMk/>
          <pc:sldMk cId="2133677649" sldId="391"/>
        </pc:sldMkLst>
      </pc:sldChg>
      <pc:sldChg chg="addSp modSp mod modAnim modShow">
        <pc:chgData name="Þorvaldur Gylfason - HI" userId="d2d5e679-93b2-45aa-8dcd-f9f23119a28e" providerId="ADAL" clId="{2C0D73DB-D115-40AD-8F85-9A2932555428}" dt="2026-04-20T09:08:50.281" v="969"/>
        <pc:sldMkLst>
          <pc:docMk/>
          <pc:sldMk cId="2659950293" sldId="393"/>
        </pc:sldMkLst>
        <pc:spChg chg="add mod">
          <ac:chgData name="Þorvaldur Gylfason - HI" userId="d2d5e679-93b2-45aa-8dcd-f9f23119a28e" providerId="ADAL" clId="{2C0D73DB-D115-40AD-8F85-9A2932555428}" dt="2026-04-20T09:08:33.462" v="967" actId="1076"/>
          <ac:spMkLst>
            <pc:docMk/>
            <pc:sldMk cId="2659950293" sldId="393"/>
            <ac:spMk id="2" creationId="{D0B4D204-1CB5-5BBA-A4EC-31B55002D743}"/>
          </ac:spMkLst>
        </pc:spChg>
        <pc:spChg chg="mod">
          <ac:chgData name="Þorvaldur Gylfason - HI" userId="d2d5e679-93b2-45aa-8dcd-f9f23119a28e" providerId="ADAL" clId="{2C0D73DB-D115-40AD-8F85-9A2932555428}" dt="2026-04-19T17:16:52.591" v="311" actId="20577"/>
          <ac:spMkLst>
            <pc:docMk/>
            <pc:sldMk cId="2659950293" sldId="393"/>
            <ac:spMk id="5" creationId="{5A963DA6-39FE-CAE2-4CCC-14EBBFA8D4CC}"/>
          </ac:spMkLst>
        </pc:spChg>
        <pc:spChg chg="mod">
          <ac:chgData name="Þorvaldur Gylfason - HI" userId="d2d5e679-93b2-45aa-8dcd-f9f23119a28e" providerId="ADAL" clId="{2C0D73DB-D115-40AD-8F85-9A2932555428}" dt="2026-04-19T17:16:57.022" v="313" actId="20577"/>
          <ac:spMkLst>
            <pc:docMk/>
            <pc:sldMk cId="2659950293" sldId="393"/>
            <ac:spMk id="14" creationId="{75421FBD-7B4C-7AE2-FA8E-9AA4F061F6FD}"/>
          </ac:spMkLst>
        </pc:spChg>
      </pc:sldChg>
      <pc:sldChg chg="modSp mod modTransition">
        <pc:chgData name="Þorvaldur Gylfason - HI" userId="d2d5e679-93b2-45aa-8dcd-f9f23119a28e" providerId="ADAL" clId="{2C0D73DB-D115-40AD-8F85-9A2932555428}" dt="2026-04-20T08:17:43.244" v="521" actId="20577"/>
        <pc:sldMkLst>
          <pc:docMk/>
          <pc:sldMk cId="3134650118" sldId="394"/>
        </pc:sldMkLst>
        <pc:graphicFrameChg chg="modGraphic">
          <ac:chgData name="Þorvaldur Gylfason - HI" userId="d2d5e679-93b2-45aa-8dcd-f9f23119a28e" providerId="ADAL" clId="{2C0D73DB-D115-40AD-8F85-9A2932555428}" dt="2026-04-20T08:17:43.244" v="521" actId="20577"/>
          <ac:graphicFrameMkLst>
            <pc:docMk/>
            <pc:sldMk cId="3134650118" sldId="394"/>
            <ac:graphicFrameMk id="4" creationId="{6C223326-4B23-5DFE-D992-A041DB3CE406}"/>
          </ac:graphicFrameMkLst>
        </pc:graphicFrameChg>
      </pc:sldChg>
      <pc:sldChg chg="modSp mod">
        <pc:chgData name="Þorvaldur Gylfason - HI" userId="d2d5e679-93b2-45aa-8dcd-f9f23119a28e" providerId="ADAL" clId="{2C0D73DB-D115-40AD-8F85-9A2932555428}" dt="2026-04-20T08:17:52.017" v="525" actId="20577"/>
        <pc:sldMkLst>
          <pc:docMk/>
          <pc:sldMk cId="3834884231" sldId="395"/>
        </pc:sldMkLst>
        <pc:graphicFrameChg chg="modGraphic">
          <ac:chgData name="Þorvaldur Gylfason - HI" userId="d2d5e679-93b2-45aa-8dcd-f9f23119a28e" providerId="ADAL" clId="{2C0D73DB-D115-40AD-8F85-9A2932555428}" dt="2026-04-20T08:17:52.017" v="525" actId="20577"/>
          <ac:graphicFrameMkLst>
            <pc:docMk/>
            <pc:sldMk cId="3834884231" sldId="395"/>
            <ac:graphicFrameMk id="4" creationId="{5B8BDCD6-1AD3-B00A-B12D-6EA01BD5AEA5}"/>
          </ac:graphicFrameMkLst>
        </pc:graphicFrameChg>
      </pc:sldChg>
      <pc:sldChg chg="modSp mod">
        <pc:chgData name="Þorvaldur Gylfason - HI" userId="d2d5e679-93b2-45aa-8dcd-f9f23119a28e" providerId="ADAL" clId="{2C0D73DB-D115-40AD-8F85-9A2932555428}" dt="2026-04-20T08:18:00.270" v="527" actId="20577"/>
        <pc:sldMkLst>
          <pc:docMk/>
          <pc:sldMk cId="3268236883" sldId="396"/>
        </pc:sldMkLst>
        <pc:graphicFrameChg chg="modGraphic">
          <ac:chgData name="Þorvaldur Gylfason - HI" userId="d2d5e679-93b2-45aa-8dcd-f9f23119a28e" providerId="ADAL" clId="{2C0D73DB-D115-40AD-8F85-9A2932555428}" dt="2026-04-20T08:18:00.270" v="527" actId="20577"/>
          <ac:graphicFrameMkLst>
            <pc:docMk/>
            <pc:sldMk cId="3268236883" sldId="396"/>
            <ac:graphicFrameMk id="4" creationId="{E81BAA7A-EE05-54A5-CD24-A0796313C72A}"/>
          </ac:graphicFrameMkLst>
        </pc:graphicFrameChg>
      </pc:sldChg>
      <pc:sldChg chg="del mod modShow">
        <pc:chgData name="Þorvaldur Gylfason - HI" userId="d2d5e679-93b2-45aa-8dcd-f9f23119a28e" providerId="ADAL" clId="{2C0D73DB-D115-40AD-8F85-9A2932555428}" dt="2026-04-20T08:20:05.932" v="537" actId="2696"/>
        <pc:sldMkLst>
          <pc:docMk/>
          <pc:sldMk cId="4143511237" sldId="397"/>
        </pc:sldMkLst>
      </pc:sldChg>
      <pc:sldChg chg="modSp">
        <pc:chgData name="Þorvaldur Gylfason - HI" userId="d2d5e679-93b2-45aa-8dcd-f9f23119a28e" providerId="ADAL" clId="{2C0D73DB-D115-40AD-8F85-9A2932555428}" dt="2026-04-20T08:53:10.935" v="840" actId="6549"/>
        <pc:sldMkLst>
          <pc:docMk/>
          <pc:sldMk cId="3947743533" sldId="398"/>
        </pc:sldMkLst>
        <pc:spChg chg="mod">
          <ac:chgData name="Þorvaldur Gylfason - HI" userId="d2d5e679-93b2-45aa-8dcd-f9f23119a28e" providerId="ADAL" clId="{2C0D73DB-D115-40AD-8F85-9A2932555428}" dt="2026-04-20T08:53:10.935" v="840" actId="6549"/>
          <ac:spMkLst>
            <pc:docMk/>
            <pc:sldMk cId="3947743533" sldId="398"/>
            <ac:spMk id="14" creationId="{E06658BD-5FE9-0469-0912-1560895D11FF}"/>
          </ac:spMkLst>
        </pc:spChg>
      </pc:sldChg>
      <pc:sldChg chg="modSp mod modTransition">
        <pc:chgData name="Þorvaldur Gylfason - HI" userId="d2d5e679-93b2-45aa-8dcd-f9f23119a28e" providerId="ADAL" clId="{2C0D73DB-D115-40AD-8F85-9A2932555428}" dt="2026-04-19T17:50:39.784" v="510"/>
        <pc:sldMkLst>
          <pc:docMk/>
          <pc:sldMk cId="14015046" sldId="399"/>
        </pc:sldMkLst>
        <pc:graphicFrameChg chg="modGraphic">
          <ac:chgData name="Þorvaldur Gylfason - HI" userId="d2d5e679-93b2-45aa-8dcd-f9f23119a28e" providerId="ADAL" clId="{2C0D73DB-D115-40AD-8F85-9A2932555428}" dt="2026-04-19T17:28:20.874" v="410" actId="20577"/>
          <ac:graphicFrameMkLst>
            <pc:docMk/>
            <pc:sldMk cId="14015046" sldId="399"/>
            <ac:graphicFrameMk id="4" creationId="{97414E73-9670-7B8E-6A17-96B256AD58A7}"/>
          </ac:graphicFrameMkLst>
        </pc:graphicFrameChg>
      </pc:sldChg>
      <pc:sldChg chg="modSp mod">
        <pc:chgData name="Þorvaldur Gylfason - HI" userId="d2d5e679-93b2-45aa-8dcd-f9f23119a28e" providerId="ADAL" clId="{2C0D73DB-D115-40AD-8F85-9A2932555428}" dt="2026-04-19T17:28:34.729" v="412" actId="20577"/>
        <pc:sldMkLst>
          <pc:docMk/>
          <pc:sldMk cId="1025193205" sldId="400"/>
        </pc:sldMkLst>
        <pc:graphicFrameChg chg="modGraphic">
          <ac:chgData name="Þorvaldur Gylfason - HI" userId="d2d5e679-93b2-45aa-8dcd-f9f23119a28e" providerId="ADAL" clId="{2C0D73DB-D115-40AD-8F85-9A2932555428}" dt="2026-04-19T17:28:34.729" v="412" actId="20577"/>
          <ac:graphicFrameMkLst>
            <pc:docMk/>
            <pc:sldMk cId="1025193205" sldId="400"/>
            <ac:graphicFrameMk id="4" creationId="{C03F7E81-21B9-C0D5-041A-F97254A0F6FF}"/>
          </ac:graphicFrameMkLst>
        </pc:graphicFrameChg>
      </pc:sldChg>
      <pc:sldChg chg="modSp mod">
        <pc:chgData name="Þorvaldur Gylfason - HI" userId="d2d5e679-93b2-45aa-8dcd-f9f23119a28e" providerId="ADAL" clId="{2C0D73DB-D115-40AD-8F85-9A2932555428}" dt="2026-04-19T17:28:40.303" v="414" actId="20577"/>
        <pc:sldMkLst>
          <pc:docMk/>
          <pc:sldMk cId="1722598491" sldId="401"/>
        </pc:sldMkLst>
        <pc:graphicFrameChg chg="modGraphic">
          <ac:chgData name="Þorvaldur Gylfason - HI" userId="d2d5e679-93b2-45aa-8dcd-f9f23119a28e" providerId="ADAL" clId="{2C0D73DB-D115-40AD-8F85-9A2932555428}" dt="2026-04-19T17:28:40.303" v="414" actId="20577"/>
          <ac:graphicFrameMkLst>
            <pc:docMk/>
            <pc:sldMk cId="1722598491" sldId="401"/>
            <ac:graphicFrameMk id="4" creationId="{EF88175F-19A7-C1E2-BCE2-898A2C38E16B}"/>
          </ac:graphicFrameMkLst>
        </pc:graphicFrameChg>
      </pc:sldChg>
      <pc:sldChg chg="del mod modShow">
        <pc:chgData name="Þorvaldur Gylfason - HI" userId="d2d5e679-93b2-45aa-8dcd-f9f23119a28e" providerId="ADAL" clId="{2C0D73DB-D115-40AD-8F85-9A2932555428}" dt="2026-04-20T08:20:35.367" v="543" actId="2696"/>
        <pc:sldMkLst>
          <pc:docMk/>
          <pc:sldMk cId="3422799906" sldId="402"/>
        </pc:sldMkLst>
      </pc:sldChg>
      <pc:sldChg chg="del mod modShow">
        <pc:chgData name="Þorvaldur Gylfason - HI" userId="d2d5e679-93b2-45aa-8dcd-f9f23119a28e" providerId="ADAL" clId="{2C0D73DB-D115-40AD-8F85-9A2932555428}" dt="2026-04-20T08:20:58.237" v="549" actId="2696"/>
        <pc:sldMkLst>
          <pc:docMk/>
          <pc:sldMk cId="3440634086" sldId="403"/>
        </pc:sldMkLst>
      </pc:sldChg>
      <pc:sldChg chg="del mod modShow">
        <pc:chgData name="Þorvaldur Gylfason - HI" userId="d2d5e679-93b2-45aa-8dcd-f9f23119a28e" providerId="ADAL" clId="{2C0D73DB-D115-40AD-8F85-9A2932555428}" dt="2026-04-20T08:21:33.120" v="551" actId="2696"/>
        <pc:sldMkLst>
          <pc:docMk/>
          <pc:sldMk cId="2432386006" sldId="404"/>
        </pc:sldMkLst>
      </pc:sldChg>
      <pc:sldChg chg="addSp modSp mod modTransition modAnim modShow">
        <pc:chgData name="Þorvaldur Gylfason - HI" userId="d2d5e679-93b2-45aa-8dcd-f9f23119a28e" providerId="ADAL" clId="{2C0D73DB-D115-40AD-8F85-9A2932555428}" dt="2026-04-20T09:12:13.718" v="974" actId="20577"/>
        <pc:sldMkLst>
          <pc:docMk/>
          <pc:sldMk cId="1726038320" sldId="405"/>
        </pc:sldMkLst>
        <pc:spChg chg="add mod">
          <ac:chgData name="Þorvaldur Gylfason - HI" userId="d2d5e679-93b2-45aa-8dcd-f9f23119a28e" providerId="ADAL" clId="{2C0D73DB-D115-40AD-8F85-9A2932555428}" dt="2026-04-20T09:12:13.718" v="974" actId="20577"/>
          <ac:spMkLst>
            <pc:docMk/>
            <pc:sldMk cId="1726038320" sldId="405"/>
            <ac:spMk id="3" creationId="{0D7443BA-AE50-5198-08BB-E29F31C085B6}"/>
          </ac:spMkLst>
        </pc:spChg>
        <pc:graphicFrameChg chg="mod modGraphic">
          <ac:chgData name="Þorvaldur Gylfason - HI" userId="d2d5e679-93b2-45aa-8dcd-f9f23119a28e" providerId="ADAL" clId="{2C0D73DB-D115-40AD-8F85-9A2932555428}" dt="2026-04-20T09:11:54.497" v="973" actId="113"/>
          <ac:graphicFrameMkLst>
            <pc:docMk/>
            <pc:sldMk cId="1726038320" sldId="405"/>
            <ac:graphicFrameMk id="4" creationId="{285B87DF-5917-85B3-AB00-1EAF57406735}"/>
          </ac:graphicFrameMkLst>
        </pc:graphicFrameChg>
      </pc:sldChg>
      <pc:sldChg chg="del mod modShow">
        <pc:chgData name="Þorvaldur Gylfason - HI" userId="d2d5e679-93b2-45aa-8dcd-f9f23119a28e" providerId="ADAL" clId="{2C0D73DB-D115-40AD-8F85-9A2932555428}" dt="2026-04-20T08:26:01.961" v="561" actId="2696"/>
        <pc:sldMkLst>
          <pc:docMk/>
          <pc:sldMk cId="1086274323" sldId="406"/>
        </pc:sldMkLst>
      </pc:sldChg>
      <pc:sldChg chg="addSp modSp mod ord modTransition">
        <pc:chgData name="Þorvaldur Gylfason - HI" userId="d2d5e679-93b2-45aa-8dcd-f9f23119a28e" providerId="ADAL" clId="{2C0D73DB-D115-40AD-8F85-9A2932555428}" dt="2026-04-19T17:50:57.618" v="511"/>
        <pc:sldMkLst>
          <pc:docMk/>
          <pc:sldMk cId="3258174186" sldId="407"/>
        </pc:sldMkLst>
        <pc:spChg chg="mod">
          <ac:chgData name="Þorvaldur Gylfason - HI" userId="d2d5e679-93b2-45aa-8dcd-f9f23119a28e" providerId="ADAL" clId="{2C0D73DB-D115-40AD-8F85-9A2932555428}" dt="2026-04-19T16:57:52.115" v="47" actId="20577"/>
          <ac:spMkLst>
            <pc:docMk/>
            <pc:sldMk cId="3258174186" sldId="407"/>
            <ac:spMk id="2" creationId="{665DBE4A-D834-EF61-7939-2CB677126CEC}"/>
          </ac:spMkLst>
        </pc:spChg>
        <pc:spChg chg="add mod">
          <ac:chgData name="Þorvaldur Gylfason - HI" userId="d2d5e679-93b2-45aa-8dcd-f9f23119a28e" providerId="ADAL" clId="{2C0D73DB-D115-40AD-8F85-9A2932555428}" dt="2026-04-19T17:38:43.446" v="456" actId="255"/>
          <ac:spMkLst>
            <pc:docMk/>
            <pc:sldMk cId="3258174186" sldId="407"/>
            <ac:spMk id="3" creationId="{837529F0-5664-60B7-1BCE-B0F2D509EB1F}"/>
          </ac:spMkLst>
        </pc:spChg>
        <pc:graphicFrameChg chg="modGraphic">
          <ac:chgData name="Þorvaldur Gylfason - HI" userId="d2d5e679-93b2-45aa-8dcd-f9f23119a28e" providerId="ADAL" clId="{2C0D73DB-D115-40AD-8F85-9A2932555428}" dt="2026-04-19T17:42:31.387" v="470" actId="20577"/>
          <ac:graphicFrameMkLst>
            <pc:docMk/>
            <pc:sldMk cId="3258174186" sldId="407"/>
            <ac:graphicFrameMk id="6" creationId="{CFC0ADBD-84C4-D7CF-7441-04BB55E17330}"/>
          </ac:graphicFrameMkLst>
        </pc:graphicFrameChg>
      </pc:sldChg>
      <pc:sldChg chg="del mod modShow">
        <pc:chgData name="Þorvaldur Gylfason - HI" userId="d2d5e679-93b2-45aa-8dcd-f9f23119a28e" providerId="ADAL" clId="{2C0D73DB-D115-40AD-8F85-9A2932555428}" dt="2026-04-20T08:19:56.069" v="535" actId="2696"/>
        <pc:sldMkLst>
          <pc:docMk/>
          <pc:sldMk cId="628939765" sldId="408"/>
        </pc:sldMkLst>
      </pc:sldChg>
      <pc:sldChg chg="del mod modShow">
        <pc:chgData name="Þorvaldur Gylfason - HI" userId="d2d5e679-93b2-45aa-8dcd-f9f23119a28e" providerId="ADAL" clId="{2C0D73DB-D115-40AD-8F85-9A2932555428}" dt="2026-04-20T08:20:21.509" v="541" actId="2696"/>
        <pc:sldMkLst>
          <pc:docMk/>
          <pc:sldMk cId="3284338070" sldId="409"/>
        </pc:sldMkLst>
      </pc:sldChg>
      <pc:sldChg chg="del mod modShow">
        <pc:chgData name="Þorvaldur Gylfason - HI" userId="d2d5e679-93b2-45aa-8dcd-f9f23119a28e" providerId="ADAL" clId="{2C0D73DB-D115-40AD-8F85-9A2932555428}" dt="2026-04-20T08:20:47.824" v="547" actId="2696"/>
        <pc:sldMkLst>
          <pc:docMk/>
          <pc:sldMk cId="2493620265" sldId="410"/>
        </pc:sldMkLst>
      </pc:sldChg>
      <pc:sldChg chg="del mod modShow">
        <pc:chgData name="Þorvaldur Gylfason - HI" userId="d2d5e679-93b2-45aa-8dcd-f9f23119a28e" providerId="ADAL" clId="{2C0D73DB-D115-40AD-8F85-9A2932555428}" dt="2026-04-20T08:33:52.160" v="709" actId="2696"/>
        <pc:sldMkLst>
          <pc:docMk/>
          <pc:sldMk cId="3905651677" sldId="411"/>
        </pc:sldMkLst>
      </pc:sldChg>
      <pc:sldChg chg="modSp mod ord modAnim">
        <pc:chgData name="Þorvaldur Gylfason - HI" userId="d2d5e679-93b2-45aa-8dcd-f9f23119a28e" providerId="ADAL" clId="{2C0D73DB-D115-40AD-8F85-9A2932555428}" dt="2026-04-19T17:49:01.587" v="508" actId="6549"/>
        <pc:sldMkLst>
          <pc:docMk/>
          <pc:sldMk cId="3864761323" sldId="412"/>
        </pc:sldMkLst>
        <pc:spChg chg="mod">
          <ac:chgData name="Þorvaldur Gylfason - HI" userId="d2d5e679-93b2-45aa-8dcd-f9f23119a28e" providerId="ADAL" clId="{2C0D73DB-D115-40AD-8F85-9A2932555428}" dt="2026-04-19T17:49:01.587" v="508" actId="6549"/>
          <ac:spMkLst>
            <pc:docMk/>
            <pc:sldMk cId="3864761323" sldId="412"/>
            <ac:spMk id="14" creationId="{8902AE4D-C278-9C9F-4155-08E6993B1ED0}"/>
          </ac:spMkLst>
        </pc:spChg>
      </pc:sldChg>
      <pc:sldChg chg="del mod modShow">
        <pc:chgData name="Þorvaldur Gylfason - HI" userId="d2d5e679-93b2-45aa-8dcd-f9f23119a28e" providerId="ADAL" clId="{2C0D73DB-D115-40AD-8F85-9A2932555428}" dt="2026-04-20T08:34:25.417" v="711" actId="2696"/>
        <pc:sldMkLst>
          <pc:docMk/>
          <pc:sldMk cId="2402425109" sldId="413"/>
        </pc:sldMkLst>
      </pc:sldChg>
      <pc:sldChg chg="modSp ord">
        <pc:chgData name="Þorvaldur Gylfason - HI" userId="d2d5e679-93b2-45aa-8dcd-f9f23119a28e" providerId="ADAL" clId="{2C0D73DB-D115-40AD-8F85-9A2932555428}" dt="2026-04-20T09:14:21.829" v="989" actId="6549"/>
        <pc:sldMkLst>
          <pc:docMk/>
          <pc:sldMk cId="3173769064" sldId="414"/>
        </pc:sldMkLst>
        <pc:spChg chg="mod">
          <ac:chgData name="Þorvaldur Gylfason - HI" userId="d2d5e679-93b2-45aa-8dcd-f9f23119a28e" providerId="ADAL" clId="{2C0D73DB-D115-40AD-8F85-9A2932555428}" dt="2026-04-20T09:14:21.829" v="989" actId="6549"/>
          <ac:spMkLst>
            <pc:docMk/>
            <pc:sldMk cId="3173769064" sldId="414"/>
            <ac:spMk id="10" creationId="{9B07D9FD-C0E8-9873-3779-3A238D07BC5A}"/>
          </ac:spMkLst>
        </pc:spChg>
      </pc:sldChg>
      <pc:sldChg chg="ord">
        <pc:chgData name="Þorvaldur Gylfason - HI" userId="d2d5e679-93b2-45aa-8dcd-f9f23119a28e" providerId="ADAL" clId="{2C0D73DB-D115-40AD-8F85-9A2932555428}" dt="2026-04-19T16:58:33.786" v="53"/>
        <pc:sldMkLst>
          <pc:docMk/>
          <pc:sldMk cId="1347012433" sldId="416"/>
        </pc:sldMkLst>
      </pc:sldChg>
      <pc:sldChg chg="modSp modAnim">
        <pc:chgData name="Þorvaldur Gylfason - HI" userId="d2d5e679-93b2-45aa-8dcd-f9f23119a28e" providerId="ADAL" clId="{2C0D73DB-D115-40AD-8F85-9A2932555428}" dt="2026-04-20T09:20:45.235" v="1032" actId="122"/>
        <pc:sldMkLst>
          <pc:docMk/>
          <pc:sldMk cId="4005006564" sldId="417"/>
        </pc:sldMkLst>
        <pc:spChg chg="mod">
          <ac:chgData name="Þorvaldur Gylfason - HI" userId="d2d5e679-93b2-45aa-8dcd-f9f23119a28e" providerId="ADAL" clId="{2C0D73DB-D115-40AD-8F85-9A2932555428}" dt="2026-04-20T09:16:39.037" v="1031" actId="20577"/>
          <ac:spMkLst>
            <pc:docMk/>
            <pc:sldMk cId="4005006564" sldId="417"/>
            <ac:spMk id="3" creationId="{2248FE07-F6F0-8A1B-D77F-C0F9861AB4C5}"/>
          </ac:spMkLst>
        </pc:spChg>
        <pc:spChg chg="mod">
          <ac:chgData name="Þorvaldur Gylfason - HI" userId="d2d5e679-93b2-45aa-8dcd-f9f23119a28e" providerId="ADAL" clId="{2C0D73DB-D115-40AD-8F85-9A2932555428}" dt="2026-04-20T09:20:45.235" v="1032" actId="122"/>
          <ac:spMkLst>
            <pc:docMk/>
            <pc:sldMk cId="4005006564" sldId="417"/>
            <ac:spMk id="4" creationId="{ABCD11D1-B687-A09E-FD5D-7B41E2EBACB0}"/>
          </ac:spMkLst>
        </pc:spChg>
      </pc:sldChg>
      <pc:sldChg chg="modSp add mod">
        <pc:chgData name="Þorvaldur Gylfason - HI" userId="d2d5e679-93b2-45aa-8dcd-f9f23119a28e" providerId="ADAL" clId="{2C0D73DB-D115-40AD-8F85-9A2932555428}" dt="2026-04-20T08:27:51.627" v="579" actId="113"/>
        <pc:sldMkLst>
          <pc:docMk/>
          <pc:sldMk cId="2661116350" sldId="418"/>
        </pc:sldMkLst>
        <pc:graphicFrameChg chg="modGraphic">
          <ac:chgData name="Þorvaldur Gylfason - HI" userId="d2d5e679-93b2-45aa-8dcd-f9f23119a28e" providerId="ADAL" clId="{2C0D73DB-D115-40AD-8F85-9A2932555428}" dt="2026-04-20T08:27:51.627" v="579" actId="113"/>
          <ac:graphicFrameMkLst>
            <pc:docMk/>
            <pc:sldMk cId="2661116350" sldId="418"/>
            <ac:graphicFrameMk id="4" creationId="{0A065B51-FB95-816E-735A-7131137C8CF2}"/>
          </ac:graphicFrameMkLst>
        </pc:graphicFrameChg>
      </pc:sldChg>
      <pc:sldChg chg="add">
        <pc:chgData name="Þorvaldur Gylfason - HI" userId="d2d5e679-93b2-45aa-8dcd-f9f23119a28e" providerId="ADAL" clId="{2C0D73DB-D115-40AD-8F85-9A2932555428}" dt="2026-04-20T08:26:30.293" v="563" actId="2890"/>
        <pc:sldMkLst>
          <pc:docMk/>
          <pc:sldMk cId="311818104" sldId="419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69196023759894"/>
          <c:y val="4.7521731059212043E-2"/>
          <c:w val="0.78915312352166278"/>
          <c:h val="0.75926643630169777"/>
        </c:manualLayout>
      </c:layout>
      <c:scatterChart>
        <c:scatterStyle val="lineMarker"/>
        <c:varyColors val="0"/>
        <c:ser>
          <c:idx val="0"/>
          <c:order val="0"/>
          <c:spPr>
            <a:ln w="381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19050">
                <a:solidFill>
                  <a:schemeClr val="accent1"/>
                </a:solidFill>
              </a:ln>
              <a:effectLst/>
            </c:spPr>
          </c:marker>
          <c:dLbls>
            <c:dLbl>
              <c:idx val="21"/>
              <c:layout>
                <c:manualLayout>
                  <c:x val="-0.12846051220341642"/>
                  <c:y val="2.2573363431150416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Congo, DR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626799557032112"/>
                      <c:h val="0.16239277652370204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C0CC-4137-A3D3-7D1D85C5BF6D}"/>
                </c:ext>
              </c:extLst>
            </c:dLbl>
            <c:dLbl>
              <c:idx val="22"/>
              <c:layout>
                <c:manualLayout>
                  <c:x val="-5.1273077495934932E-2"/>
                  <c:y val="-9.3676687868494389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Costa Rica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705426356589147"/>
                      <c:h val="6.3137875259949156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C0CC-4137-A3D3-7D1D85C5BF6D}"/>
                </c:ext>
              </c:extLst>
            </c:dLbl>
            <c:dLbl>
              <c:idx val="55"/>
              <c:layout>
                <c:manualLayout>
                  <c:x val="-6.2015503875968991E-2"/>
                  <c:y val="-4.966122180551359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Kuwait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597248018416302"/>
                      <c:h val="6.3137875259949156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C0CC-4137-A3D3-7D1D85C5BF6D}"/>
                </c:ext>
              </c:extLst>
            </c:dLbl>
            <c:dLbl>
              <c:idx val="67"/>
              <c:layout>
                <c:manualLayout>
                  <c:x val="-4.4671252518720138E-2"/>
                  <c:y val="1.567990776716413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Mongolia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933554817275748"/>
                      <c:h val="6.3137875259949156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C0CC-4137-A3D3-7D1D85C5BF6D}"/>
                </c:ext>
              </c:extLst>
            </c:dLbl>
            <c:dLbl>
              <c:idx val="82"/>
              <c:layout>
                <c:manualLayout>
                  <c:x val="-3.835843886040792E-2"/>
                  <c:y val="-6.8933080170700224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Peru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503875968992248"/>
                      <c:h val="6.3137875259949156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4-C0CC-4137-A3D3-7D1D85C5BF6D}"/>
                </c:ext>
              </c:extLst>
            </c:dLbl>
            <c:dLbl>
              <c:idx val="102"/>
              <c:layout>
                <c:manualLayout>
                  <c:x val="-4.0604920371093665E-17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Thailand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C0CC-4137-A3D3-7D1D85C5BF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5.376594482006055E-2"/>
                  <c:y val="-0.62307427587562025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'Fig28'!$B$2:$B$113</c:f>
              <c:numCache>
                <c:formatCode>General</c:formatCode>
                <c:ptCount val="112"/>
                <c:pt idx="0">
                  <c:v>0.13684264944613553</c:v>
                </c:pt>
                <c:pt idx="2">
                  <c:v>0.15676359883359367</c:v>
                </c:pt>
                <c:pt idx="3">
                  <c:v>0.11909916831110051</c:v>
                </c:pt>
                <c:pt idx="4">
                  <c:v>9.7712861571761414E-2</c:v>
                </c:pt>
                <c:pt idx="5">
                  <c:v>2.2166148260495441E-2</c:v>
                </c:pt>
                <c:pt idx="6">
                  <c:v>0.57105923202758169</c:v>
                </c:pt>
                <c:pt idx="7">
                  <c:v>7.2286452637009183E-2</c:v>
                </c:pt>
                <c:pt idx="8">
                  <c:v>9.2714511476949479E-2</c:v>
                </c:pt>
                <c:pt idx="9">
                  <c:v>0.14144507096128431</c:v>
                </c:pt>
                <c:pt idx="10">
                  <c:v>8.5743551494459544E-3</c:v>
                </c:pt>
                <c:pt idx="11">
                  <c:v>0.28786296239786374</c:v>
                </c:pt>
                <c:pt idx="12">
                  <c:v>0.17154602872391622</c:v>
                </c:pt>
                <c:pt idx="13">
                  <c:v>0.15355740807219281</c:v>
                </c:pt>
                <c:pt idx="14">
                  <c:v>0.11281447624540732</c:v>
                </c:pt>
                <c:pt idx="15">
                  <c:v>0.33589673698068956</c:v>
                </c:pt>
                <c:pt idx="16">
                  <c:v>0.27084805425067821</c:v>
                </c:pt>
                <c:pt idx="17">
                  <c:v>5.5183610248569499E-2</c:v>
                </c:pt>
                <c:pt idx="18">
                  <c:v>0.16112438797101883</c:v>
                </c:pt>
                <c:pt idx="19">
                  <c:v>8.2431771114353805E-2</c:v>
                </c:pt>
                <c:pt idx="20">
                  <c:v>0.11099522584505529</c:v>
                </c:pt>
                <c:pt idx="21">
                  <c:v>0.54822566507768655</c:v>
                </c:pt>
                <c:pt idx="22">
                  <c:v>0.13503998092758077</c:v>
                </c:pt>
                <c:pt idx="23">
                  <c:v>0.32801119923634819</c:v>
                </c:pt>
                <c:pt idx="24">
                  <c:v>6.1850788140884079E-2</c:v>
                </c:pt>
                <c:pt idx="26">
                  <c:v>3.3096847006986875E-2</c:v>
                </c:pt>
                <c:pt idx="27">
                  <c:v>2.0536472869840033E-2</c:v>
                </c:pt>
                <c:pt idx="28">
                  <c:v>0.18377762800309128</c:v>
                </c:pt>
                <c:pt idx="29">
                  <c:v>0.25217254123962335</c:v>
                </c:pt>
                <c:pt idx="30">
                  <c:v>7.3777104720653255E-2</c:v>
                </c:pt>
                <c:pt idx="31">
                  <c:v>7.6440935735177587E-2</c:v>
                </c:pt>
                <c:pt idx="32">
                  <c:v>0.34853879336894028</c:v>
                </c:pt>
                <c:pt idx="33">
                  <c:v>4.5497842683517899E-2</c:v>
                </c:pt>
                <c:pt idx="34">
                  <c:v>1.5950074324787612E-2</c:v>
                </c:pt>
                <c:pt idx="35">
                  <c:v>0.15252288237093112</c:v>
                </c:pt>
                <c:pt idx="36">
                  <c:v>9.1170930914046128E-3</c:v>
                </c:pt>
                <c:pt idx="37">
                  <c:v>0.2941577376566184</c:v>
                </c:pt>
                <c:pt idx="38">
                  <c:v>4.7816845830071765E-2</c:v>
                </c:pt>
                <c:pt idx="39">
                  <c:v>0.13579718674930233</c:v>
                </c:pt>
                <c:pt idx="40">
                  <c:v>0.20360246147757796</c:v>
                </c:pt>
                <c:pt idx="41">
                  <c:v>3.8973070530489366E-2</c:v>
                </c:pt>
                <c:pt idx="42">
                  <c:v>3.1386966615759508E-2</c:v>
                </c:pt>
                <c:pt idx="43">
                  <c:v>0.15559510451649106</c:v>
                </c:pt>
                <c:pt idx="44">
                  <c:v>0.15518864141587968</c:v>
                </c:pt>
                <c:pt idx="45">
                  <c:v>0.40531020042049842</c:v>
                </c:pt>
                <c:pt idx="46">
                  <c:v>3.4196056836008591E-2</c:v>
                </c:pt>
                <c:pt idx="48">
                  <c:v>1.7759141884866311E-2</c:v>
                </c:pt>
                <c:pt idx="49">
                  <c:v>8.6950651237487533E-2</c:v>
                </c:pt>
                <c:pt idx="50">
                  <c:v>3.981947290239758E-3</c:v>
                </c:pt>
                <c:pt idx="51">
                  <c:v>9.4513026156025359E-2</c:v>
                </c:pt>
                <c:pt idx="52">
                  <c:v>0.30998456020488713</c:v>
                </c:pt>
                <c:pt idx="53">
                  <c:v>0.25750632607244955</c:v>
                </c:pt>
                <c:pt idx="54">
                  <c:v>1.2246707735651575E-2</c:v>
                </c:pt>
                <c:pt idx="55">
                  <c:v>0.53401401022287143</c:v>
                </c:pt>
                <c:pt idx="56">
                  <c:v>0.34750676908283951</c:v>
                </c:pt>
                <c:pt idx="57">
                  <c:v>7.2627991279567455E-2</c:v>
                </c:pt>
                <c:pt idx="58">
                  <c:v>4.8822603952406285E-2</c:v>
                </c:pt>
                <c:pt idx="59">
                  <c:v>6.4054877277143998E-2</c:v>
                </c:pt>
                <c:pt idx="60">
                  <c:v>1.2957563531028933E-2</c:v>
                </c:pt>
                <c:pt idx="61">
                  <c:v>0.33880353073185404</c:v>
                </c:pt>
                <c:pt idx="62">
                  <c:v>0.16946917985803597</c:v>
                </c:pt>
                <c:pt idx="63">
                  <c:v>8.7441337749670032E-3</c:v>
                </c:pt>
                <c:pt idx="64">
                  <c:v>2.2245281275107734E-2</c:v>
                </c:pt>
                <c:pt idx="65">
                  <c:v>9.3609540689021331E-2</c:v>
                </c:pt>
                <c:pt idx="66">
                  <c:v>0.1715708152652605</c:v>
                </c:pt>
                <c:pt idx="67">
                  <c:v>0.39984010459048908</c:v>
                </c:pt>
                <c:pt idx="68">
                  <c:v>0.186532767011519</c:v>
                </c:pt>
                <c:pt idx="69">
                  <c:v>0.49821931148097026</c:v>
                </c:pt>
                <c:pt idx="70">
                  <c:v>0.18860659267976299</c:v>
                </c:pt>
                <c:pt idx="71">
                  <c:v>0.29204436948725809</c:v>
                </c:pt>
                <c:pt idx="72">
                  <c:v>1.3779775456965883E-2</c:v>
                </c:pt>
                <c:pt idx="74">
                  <c:v>0.22313625965305006</c:v>
                </c:pt>
                <c:pt idx="75">
                  <c:v>0.36143901593297117</c:v>
                </c:pt>
                <c:pt idx="76">
                  <c:v>0.33039938630133742</c:v>
                </c:pt>
                <c:pt idx="77">
                  <c:v>8.2921216681973206E-2</c:v>
                </c:pt>
                <c:pt idx="78">
                  <c:v>0.41822340418244325</c:v>
                </c:pt>
                <c:pt idx="79">
                  <c:v>0.18463222559012685</c:v>
                </c:pt>
                <c:pt idx="80">
                  <c:v>7.0283134967896052E-2</c:v>
                </c:pt>
                <c:pt idx="81">
                  <c:v>0.1916817337980149</c:v>
                </c:pt>
                <c:pt idx="82">
                  <c:v>0.23398623468973526</c:v>
                </c:pt>
                <c:pt idx="83">
                  <c:v>9.3091942900581592E-2</c:v>
                </c:pt>
                <c:pt idx="84">
                  <c:v>6.1188414588481149E-2</c:v>
                </c:pt>
                <c:pt idx="85">
                  <c:v>2.7317407729086574E-2</c:v>
                </c:pt>
                <c:pt idx="86">
                  <c:v>0.37939420833743048</c:v>
                </c:pt>
                <c:pt idx="87">
                  <c:v>0.13336260681907261</c:v>
                </c:pt>
                <c:pt idx="88">
                  <c:v>0.21556646022043705</c:v>
                </c:pt>
                <c:pt idx="89">
                  <c:v>0.35469122224801469</c:v>
                </c:pt>
                <c:pt idx="90">
                  <c:v>0.54345952139040821</c:v>
                </c:pt>
                <c:pt idx="91">
                  <c:v>0.22490189514350645</c:v>
                </c:pt>
                <c:pt idx="92">
                  <c:v>0.10893337735059358</c:v>
                </c:pt>
                <c:pt idx="93">
                  <c:v>1.964638154842507E-4</c:v>
                </c:pt>
                <c:pt idx="94">
                  <c:v>3.373102674467799E-2</c:v>
                </c:pt>
                <c:pt idx="95">
                  <c:v>2.9879906093570299E-2</c:v>
                </c:pt>
                <c:pt idx="96">
                  <c:v>0.13794128953379747</c:v>
                </c:pt>
                <c:pt idx="97">
                  <c:v>2.3401238754062418E-2</c:v>
                </c:pt>
                <c:pt idx="98">
                  <c:v>0.11571212900416039</c:v>
                </c:pt>
                <c:pt idx="99">
                  <c:v>3.4575185086336113E-2</c:v>
                </c:pt>
                <c:pt idx="100">
                  <c:v>8.8062345430935229E-3</c:v>
                </c:pt>
                <c:pt idx="101">
                  <c:v>0.33184141803820388</c:v>
                </c:pt>
                <c:pt idx="102">
                  <c:v>0.10733350921167308</c:v>
                </c:pt>
                <c:pt idx="103">
                  <c:v>0.15801012136617326</c:v>
                </c:pt>
                <c:pt idx="104">
                  <c:v>0.18272150552683228</c:v>
                </c:pt>
                <c:pt idx="105">
                  <c:v>0.31180566324626746</c:v>
                </c:pt>
                <c:pt idx="106">
                  <c:v>0.11759043993514252</c:v>
                </c:pt>
                <c:pt idx="107">
                  <c:v>0.30865377212120054</c:v>
                </c:pt>
                <c:pt idx="108">
                  <c:v>1.1123062008212933E-2</c:v>
                </c:pt>
                <c:pt idx="109">
                  <c:v>2.4029980233784626E-2</c:v>
                </c:pt>
                <c:pt idx="110">
                  <c:v>8.9687401510106554E-2</c:v>
                </c:pt>
                <c:pt idx="111">
                  <c:v>0.3290722579086573</c:v>
                </c:pt>
              </c:numCache>
            </c:numRef>
          </c:xVal>
          <c:yVal>
            <c:numRef>
              <c:f>'Fig28'!$C$2:$C$113</c:f>
              <c:numCache>
                <c:formatCode>General</c:formatCode>
                <c:ptCount val="112"/>
                <c:pt idx="0">
                  <c:v>0.4</c:v>
                </c:pt>
                <c:pt idx="1">
                  <c:v>0.19</c:v>
                </c:pt>
                <c:pt idx="2">
                  <c:v>0.66</c:v>
                </c:pt>
                <c:pt idx="3">
                  <c:v>0.56000000000000005</c:v>
                </c:pt>
                <c:pt idx="4">
                  <c:v>0.81</c:v>
                </c:pt>
                <c:pt idx="5">
                  <c:v>0.75</c:v>
                </c:pt>
                <c:pt idx="6">
                  <c:v>7.0000000000000007E-2</c:v>
                </c:pt>
                <c:pt idx="7">
                  <c:v>0.05</c:v>
                </c:pt>
                <c:pt idx="8">
                  <c:v>0.12</c:v>
                </c:pt>
                <c:pt idx="9">
                  <c:v>0.04</c:v>
                </c:pt>
                <c:pt idx="10">
                  <c:v>0.82</c:v>
                </c:pt>
                <c:pt idx="11">
                  <c:v>0.37</c:v>
                </c:pt>
                <c:pt idx="12">
                  <c:v>0.35</c:v>
                </c:pt>
                <c:pt idx="13">
                  <c:v>0.49</c:v>
                </c:pt>
                <c:pt idx="14">
                  <c:v>0.51</c:v>
                </c:pt>
                <c:pt idx="15">
                  <c:v>0.06</c:v>
                </c:pt>
                <c:pt idx="16">
                  <c:v>0.13</c:v>
                </c:pt>
                <c:pt idx="17">
                  <c:v>0.75</c:v>
                </c:pt>
                <c:pt idx="18">
                  <c:v>0.77</c:v>
                </c:pt>
                <c:pt idx="19">
                  <c:v>0.04</c:v>
                </c:pt>
                <c:pt idx="20">
                  <c:v>0.47</c:v>
                </c:pt>
                <c:pt idx="21">
                  <c:v>0.16</c:v>
                </c:pt>
                <c:pt idx="22">
                  <c:v>0.85</c:v>
                </c:pt>
                <c:pt idx="23">
                  <c:v>0.24</c:v>
                </c:pt>
                <c:pt idx="24">
                  <c:v>0.63</c:v>
                </c:pt>
                <c:pt idx="25">
                  <c:v>0.69</c:v>
                </c:pt>
                <c:pt idx="26">
                  <c:v>0.71</c:v>
                </c:pt>
                <c:pt idx="27">
                  <c:v>0.88</c:v>
                </c:pt>
                <c:pt idx="28">
                  <c:v>0.47</c:v>
                </c:pt>
                <c:pt idx="29">
                  <c:v>0.12</c:v>
                </c:pt>
                <c:pt idx="30">
                  <c:v>0.21</c:v>
                </c:pt>
                <c:pt idx="31">
                  <c:v>0.84</c:v>
                </c:pt>
                <c:pt idx="32">
                  <c:v>0.15</c:v>
                </c:pt>
                <c:pt idx="33">
                  <c:v>0.83</c:v>
                </c:pt>
                <c:pt idx="34">
                  <c:v>0.79</c:v>
                </c:pt>
                <c:pt idx="35">
                  <c:v>0.49</c:v>
                </c:pt>
                <c:pt idx="36">
                  <c:v>0.82</c:v>
                </c:pt>
                <c:pt idx="37">
                  <c:v>0.56999999999999995</c:v>
                </c:pt>
                <c:pt idx="38">
                  <c:v>0.67</c:v>
                </c:pt>
                <c:pt idx="39">
                  <c:v>0.32</c:v>
                </c:pt>
                <c:pt idx="40">
                  <c:v>0.24</c:v>
                </c:pt>
                <c:pt idx="41">
                  <c:v>0.36</c:v>
                </c:pt>
                <c:pt idx="42">
                  <c:v>0.75</c:v>
                </c:pt>
                <c:pt idx="43">
                  <c:v>0.36</c:v>
                </c:pt>
                <c:pt idx="44">
                  <c:v>0.43</c:v>
                </c:pt>
                <c:pt idx="45">
                  <c:v>0.12</c:v>
                </c:pt>
                <c:pt idx="46">
                  <c:v>0.82</c:v>
                </c:pt>
                <c:pt idx="47">
                  <c:v>0.65</c:v>
                </c:pt>
                <c:pt idx="48">
                  <c:v>0.77</c:v>
                </c:pt>
                <c:pt idx="49">
                  <c:v>0.69</c:v>
                </c:pt>
                <c:pt idx="50">
                  <c:v>0.74</c:v>
                </c:pt>
                <c:pt idx="51">
                  <c:v>0.25</c:v>
                </c:pt>
                <c:pt idx="52">
                  <c:v>0.13</c:v>
                </c:pt>
                <c:pt idx="53">
                  <c:v>0.4</c:v>
                </c:pt>
                <c:pt idx="54">
                  <c:v>0.79</c:v>
                </c:pt>
                <c:pt idx="55">
                  <c:v>0.27</c:v>
                </c:pt>
                <c:pt idx="56">
                  <c:v>0.27</c:v>
                </c:pt>
                <c:pt idx="57">
                  <c:v>0.73</c:v>
                </c:pt>
                <c:pt idx="58">
                  <c:v>0.28000000000000003</c:v>
                </c:pt>
                <c:pt idx="59">
                  <c:v>0.74</c:v>
                </c:pt>
                <c:pt idx="60">
                  <c:v>0.8</c:v>
                </c:pt>
                <c:pt idx="61">
                  <c:v>0.24</c:v>
                </c:pt>
                <c:pt idx="62">
                  <c:v>0.28999999999999998</c:v>
                </c:pt>
                <c:pt idx="63">
                  <c:v>0.63</c:v>
                </c:pt>
                <c:pt idx="64">
                  <c:v>0.46</c:v>
                </c:pt>
                <c:pt idx="65">
                  <c:v>0.39</c:v>
                </c:pt>
                <c:pt idx="66">
                  <c:v>0.62</c:v>
                </c:pt>
                <c:pt idx="67">
                  <c:v>0.49</c:v>
                </c:pt>
                <c:pt idx="68">
                  <c:v>0.24</c:v>
                </c:pt>
                <c:pt idx="69">
                  <c:v>0.24</c:v>
                </c:pt>
                <c:pt idx="70">
                  <c:v>0.51</c:v>
                </c:pt>
                <c:pt idx="71">
                  <c:v>0.46</c:v>
                </c:pt>
                <c:pt idx="72">
                  <c:v>0.81</c:v>
                </c:pt>
                <c:pt idx="73">
                  <c:v>0.84</c:v>
                </c:pt>
                <c:pt idx="74">
                  <c:v>0.06</c:v>
                </c:pt>
                <c:pt idx="75">
                  <c:v>0.4</c:v>
                </c:pt>
                <c:pt idx="76">
                  <c:v>0.34</c:v>
                </c:pt>
                <c:pt idx="77">
                  <c:v>0.86</c:v>
                </c:pt>
                <c:pt idx="78">
                  <c:v>0.14000000000000001</c:v>
                </c:pt>
                <c:pt idx="79">
                  <c:v>0.23</c:v>
                </c:pt>
                <c:pt idx="80">
                  <c:v>0.56000000000000005</c:v>
                </c:pt>
                <c:pt idx="81">
                  <c:v>0.43</c:v>
                </c:pt>
                <c:pt idx="82">
                  <c:v>0.65</c:v>
                </c:pt>
                <c:pt idx="83">
                  <c:v>0.28000000000000003</c:v>
                </c:pt>
                <c:pt idx="84">
                  <c:v>0.41</c:v>
                </c:pt>
                <c:pt idx="85">
                  <c:v>0.81</c:v>
                </c:pt>
                <c:pt idx="86">
                  <c:v>0.09</c:v>
                </c:pt>
                <c:pt idx="87">
                  <c:v>0.64</c:v>
                </c:pt>
                <c:pt idx="88">
                  <c:v>0.1</c:v>
                </c:pt>
                <c:pt idx="89">
                  <c:v>0.12</c:v>
                </c:pt>
                <c:pt idx="90">
                  <c:v>0.04</c:v>
                </c:pt>
                <c:pt idx="91">
                  <c:v>0.55000000000000004</c:v>
                </c:pt>
                <c:pt idx="92">
                  <c:v>0.24</c:v>
                </c:pt>
                <c:pt idx="93">
                  <c:v>0.33</c:v>
                </c:pt>
                <c:pt idx="94">
                  <c:v>0.77</c:v>
                </c:pt>
                <c:pt idx="95">
                  <c:v>0.6</c:v>
                </c:pt>
                <c:pt idx="96">
                  <c:v>0.59</c:v>
                </c:pt>
                <c:pt idx="97">
                  <c:v>0.78</c:v>
                </c:pt>
                <c:pt idx="98">
                  <c:v>0.38</c:v>
                </c:pt>
                <c:pt idx="99">
                  <c:v>0.88</c:v>
                </c:pt>
                <c:pt idx="100">
                  <c:v>0.84</c:v>
                </c:pt>
                <c:pt idx="101">
                  <c:v>0.31</c:v>
                </c:pt>
                <c:pt idx="102">
                  <c:v>0.17</c:v>
                </c:pt>
                <c:pt idx="103">
                  <c:v>0.46</c:v>
                </c:pt>
                <c:pt idx="104">
                  <c:v>0.11</c:v>
                </c:pt>
                <c:pt idx="105">
                  <c:v>0.21</c:v>
                </c:pt>
                <c:pt idx="106">
                  <c:v>0.32</c:v>
                </c:pt>
                <c:pt idx="107">
                  <c:v>0.08</c:v>
                </c:pt>
                <c:pt idx="108">
                  <c:v>0.78</c:v>
                </c:pt>
                <c:pt idx="109">
                  <c:v>0.74</c:v>
                </c:pt>
                <c:pt idx="110">
                  <c:v>0.76</c:v>
                </c:pt>
                <c:pt idx="111">
                  <c:v>0.3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C0CC-4137-A3D3-7D1D85C5BF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35463887"/>
        <c:axId val="1035461007"/>
      </c:scatterChart>
      <c:valAx>
        <c:axId val="103546388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s-IS" sz="1600"/>
                  <a:t>Natural capital share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5461007"/>
        <c:crosses val="autoZero"/>
        <c:crossBetween val="midCat"/>
      </c:valAx>
      <c:valAx>
        <c:axId val="1035461007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s-IS" sz="1600"/>
                  <a:t>Democracy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546388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381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19050">
                <a:solidFill>
                  <a:schemeClr val="accent1"/>
                </a:solidFill>
              </a:ln>
              <a:effectLst/>
            </c:spPr>
          </c:marker>
          <c:dLbls>
            <c:dLbl>
              <c:idx val="4"/>
              <c:layout>
                <c:manualLayout>
                  <c:x val="-3.5821390233192391E-2"/>
                  <c:y val="7.43638094679793E-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Australia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04784130688448"/>
                      <c:h val="6.2854109528443766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F5A4-4E6C-B10A-0A013775BBEC}"/>
                </c:ext>
              </c:extLst>
            </c:dLbl>
            <c:dLbl>
              <c:idx val="6"/>
              <c:layout>
                <c:manualLayout>
                  <c:x val="-1.8440388425038798E-2"/>
                  <c:y val="2.69663799588990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Azerbaijan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37222870478413"/>
                      <c:h val="6.2854109528443766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F5A4-4E6C-B10A-0A013775BBEC}"/>
                </c:ext>
              </c:extLst>
            </c:dLbl>
            <c:dLbl>
              <c:idx val="75"/>
              <c:layout>
                <c:manualLayout>
                  <c:x val="-4.7956006998009719E-2"/>
                  <c:y val="2.351959024998181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Niger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515752625437573"/>
                      <c:h val="6.7280898876404482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F5A4-4E6C-B10A-0A013775BBEC}"/>
                </c:ext>
              </c:extLst>
            </c:dLbl>
            <c:dLbl>
              <c:idx val="79"/>
              <c:layout>
                <c:manualLayout>
                  <c:x val="-0.14516394157418175"/>
                  <c:y val="-1.034023342636957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Pakistan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162767779212331"/>
                      <c:h val="6.2853974447075217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F5A4-4E6C-B10A-0A013775BBEC}"/>
                </c:ext>
              </c:extLst>
            </c:dLbl>
            <c:dLbl>
              <c:idx val="90"/>
              <c:layout>
                <c:manualLayout>
                  <c:x val="-2.3047688025207652E-2"/>
                  <c:y val="-4.494383089778287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Saudi Arabia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846738339415816"/>
                      <c:h val="6.2853974447075217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4-F5A4-4E6C-B10A-0A013775BBEC}"/>
                </c:ext>
              </c:extLst>
            </c:dLbl>
            <c:dLbl>
              <c:idx val="107"/>
              <c:layout>
                <c:manualLayout>
                  <c:x val="-0.11785297549591599"/>
                  <c:y val="-3.595487923560116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United Arab Emirates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618436406067678"/>
                      <c:h val="6.2854109528443766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F5A4-4E6C-B10A-0A013775BB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4822433606498549"/>
                  <c:y val="0.19143090082256145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'Fig29'!$B$2:$B$113</c:f>
              <c:numCache>
                <c:formatCode>General</c:formatCode>
                <c:ptCount val="112"/>
                <c:pt idx="0">
                  <c:v>0.13684264944613553</c:v>
                </c:pt>
                <c:pt idx="2">
                  <c:v>0.15676359883359367</c:v>
                </c:pt>
                <c:pt idx="3">
                  <c:v>0.11909916831110051</c:v>
                </c:pt>
                <c:pt idx="4">
                  <c:v>9.7712861571761414E-2</c:v>
                </c:pt>
                <c:pt idx="5">
                  <c:v>2.2166148260495441E-2</c:v>
                </c:pt>
                <c:pt idx="6">
                  <c:v>0.57105923202758169</c:v>
                </c:pt>
                <c:pt idx="7">
                  <c:v>7.2286452637009183E-2</c:v>
                </c:pt>
                <c:pt idx="8">
                  <c:v>9.2714511476949479E-2</c:v>
                </c:pt>
                <c:pt idx="9">
                  <c:v>0.14144507096128431</c:v>
                </c:pt>
                <c:pt idx="10">
                  <c:v>8.5743551494459544E-3</c:v>
                </c:pt>
                <c:pt idx="11">
                  <c:v>0.28786296239786374</c:v>
                </c:pt>
                <c:pt idx="12">
                  <c:v>0.17154602872391622</c:v>
                </c:pt>
                <c:pt idx="13">
                  <c:v>0.15355740807219281</c:v>
                </c:pt>
                <c:pt idx="14">
                  <c:v>0.11281447624540732</c:v>
                </c:pt>
                <c:pt idx="15">
                  <c:v>0.33589673698068956</c:v>
                </c:pt>
                <c:pt idx="16">
                  <c:v>0.27084805425067821</c:v>
                </c:pt>
                <c:pt idx="17">
                  <c:v>5.5183610248569499E-2</c:v>
                </c:pt>
                <c:pt idx="18">
                  <c:v>0.16112438797101883</c:v>
                </c:pt>
                <c:pt idx="19">
                  <c:v>8.2431771114353805E-2</c:v>
                </c:pt>
                <c:pt idx="20">
                  <c:v>0.11099522584505529</c:v>
                </c:pt>
                <c:pt idx="21">
                  <c:v>0.54822566507768655</c:v>
                </c:pt>
                <c:pt idx="22">
                  <c:v>0.13503998092758077</c:v>
                </c:pt>
                <c:pt idx="23">
                  <c:v>0.32801119923634819</c:v>
                </c:pt>
                <c:pt idx="24">
                  <c:v>6.1850788140884079E-2</c:v>
                </c:pt>
                <c:pt idx="26">
                  <c:v>3.3096847006986875E-2</c:v>
                </c:pt>
                <c:pt idx="27">
                  <c:v>2.0536472869840033E-2</c:v>
                </c:pt>
                <c:pt idx="28">
                  <c:v>0.18377762800309128</c:v>
                </c:pt>
                <c:pt idx="29">
                  <c:v>0.25217254123962335</c:v>
                </c:pt>
                <c:pt idx="30">
                  <c:v>7.3777104720653255E-2</c:v>
                </c:pt>
                <c:pt idx="31">
                  <c:v>7.6440935735177587E-2</c:v>
                </c:pt>
                <c:pt idx="32">
                  <c:v>0.34853879336894028</c:v>
                </c:pt>
                <c:pt idx="33">
                  <c:v>4.5497842683517899E-2</c:v>
                </c:pt>
                <c:pt idx="34">
                  <c:v>1.5950074324787612E-2</c:v>
                </c:pt>
                <c:pt idx="35">
                  <c:v>0.15252288237093112</c:v>
                </c:pt>
                <c:pt idx="36">
                  <c:v>9.1170930914046128E-3</c:v>
                </c:pt>
                <c:pt idx="37">
                  <c:v>0.2941577376566184</c:v>
                </c:pt>
                <c:pt idx="38">
                  <c:v>4.7816845830071765E-2</c:v>
                </c:pt>
                <c:pt idx="39">
                  <c:v>0.13579718674930233</c:v>
                </c:pt>
                <c:pt idx="40">
                  <c:v>0.20360246147757796</c:v>
                </c:pt>
                <c:pt idx="41">
                  <c:v>3.8973070530489366E-2</c:v>
                </c:pt>
                <c:pt idx="42">
                  <c:v>3.1386966615759508E-2</c:v>
                </c:pt>
                <c:pt idx="43">
                  <c:v>0.15559510451649106</c:v>
                </c:pt>
                <c:pt idx="44">
                  <c:v>0.15518864141587968</c:v>
                </c:pt>
                <c:pt idx="45">
                  <c:v>0.40531020042049842</c:v>
                </c:pt>
                <c:pt idx="46">
                  <c:v>3.4196056836008591E-2</c:v>
                </c:pt>
                <c:pt idx="48">
                  <c:v>1.7759141884866311E-2</c:v>
                </c:pt>
                <c:pt idx="49">
                  <c:v>8.6950651237487533E-2</c:v>
                </c:pt>
                <c:pt idx="50">
                  <c:v>3.981947290239758E-3</c:v>
                </c:pt>
                <c:pt idx="51">
                  <c:v>9.4513026156025359E-2</c:v>
                </c:pt>
                <c:pt idx="52">
                  <c:v>0.30998456020488713</c:v>
                </c:pt>
                <c:pt idx="53">
                  <c:v>0.25750632607244955</c:v>
                </c:pt>
                <c:pt idx="54">
                  <c:v>1.2246707735651575E-2</c:v>
                </c:pt>
                <c:pt idx="55">
                  <c:v>0.53401401022287143</c:v>
                </c:pt>
                <c:pt idx="56">
                  <c:v>0.34750676908283951</c:v>
                </c:pt>
                <c:pt idx="57">
                  <c:v>7.2627991279567455E-2</c:v>
                </c:pt>
                <c:pt idx="58">
                  <c:v>4.8822603952406285E-2</c:v>
                </c:pt>
                <c:pt idx="59">
                  <c:v>6.4054877277143998E-2</c:v>
                </c:pt>
                <c:pt idx="60">
                  <c:v>1.2957563531028933E-2</c:v>
                </c:pt>
                <c:pt idx="61">
                  <c:v>0.33880353073185404</c:v>
                </c:pt>
                <c:pt idx="62">
                  <c:v>0.16946917985803597</c:v>
                </c:pt>
                <c:pt idx="63">
                  <c:v>8.7441337749670032E-3</c:v>
                </c:pt>
                <c:pt idx="64">
                  <c:v>2.2245281275107734E-2</c:v>
                </c:pt>
                <c:pt idx="65">
                  <c:v>9.3609540689021331E-2</c:v>
                </c:pt>
                <c:pt idx="66">
                  <c:v>0.1715708152652605</c:v>
                </c:pt>
                <c:pt idx="67">
                  <c:v>0.39984010459048908</c:v>
                </c:pt>
                <c:pt idx="68">
                  <c:v>0.186532767011519</c:v>
                </c:pt>
                <c:pt idx="69">
                  <c:v>0.49821931148097026</c:v>
                </c:pt>
                <c:pt idx="70">
                  <c:v>0.18860659267976299</c:v>
                </c:pt>
                <c:pt idx="71">
                  <c:v>0.29204436948725809</c:v>
                </c:pt>
                <c:pt idx="72">
                  <c:v>1.3779775456965883E-2</c:v>
                </c:pt>
                <c:pt idx="74">
                  <c:v>0.22313625965305006</c:v>
                </c:pt>
                <c:pt idx="75">
                  <c:v>0.36143901593297117</c:v>
                </c:pt>
                <c:pt idx="76">
                  <c:v>0.33039938630133742</c:v>
                </c:pt>
                <c:pt idx="77">
                  <c:v>8.2921216681973206E-2</c:v>
                </c:pt>
                <c:pt idx="78">
                  <c:v>0.41822340418244325</c:v>
                </c:pt>
                <c:pt idx="79">
                  <c:v>0.18463222559012685</c:v>
                </c:pt>
                <c:pt idx="80">
                  <c:v>7.0283134967896052E-2</c:v>
                </c:pt>
                <c:pt idx="81">
                  <c:v>0.1916817337980149</c:v>
                </c:pt>
                <c:pt idx="82">
                  <c:v>0.23398623468973526</c:v>
                </c:pt>
                <c:pt idx="83">
                  <c:v>9.3091942900581592E-2</c:v>
                </c:pt>
                <c:pt idx="84">
                  <c:v>6.1188414588481149E-2</c:v>
                </c:pt>
                <c:pt idx="85">
                  <c:v>2.7317407729086574E-2</c:v>
                </c:pt>
                <c:pt idx="86">
                  <c:v>0.37939420833743048</c:v>
                </c:pt>
                <c:pt idx="87">
                  <c:v>0.13336260681907261</c:v>
                </c:pt>
                <c:pt idx="88">
                  <c:v>0.21556646022043705</c:v>
                </c:pt>
                <c:pt idx="89">
                  <c:v>0.35469122224801469</c:v>
                </c:pt>
                <c:pt idx="90">
                  <c:v>0.54345952139040821</c:v>
                </c:pt>
                <c:pt idx="91">
                  <c:v>0.22490189514350645</c:v>
                </c:pt>
                <c:pt idx="92">
                  <c:v>0.10893337735059358</c:v>
                </c:pt>
                <c:pt idx="93">
                  <c:v>1.964638154842507E-4</c:v>
                </c:pt>
                <c:pt idx="94">
                  <c:v>3.373102674467799E-2</c:v>
                </c:pt>
                <c:pt idx="95">
                  <c:v>2.9879906093570299E-2</c:v>
                </c:pt>
                <c:pt idx="96">
                  <c:v>0.13794128953379747</c:v>
                </c:pt>
                <c:pt idx="97">
                  <c:v>2.3401238754062418E-2</c:v>
                </c:pt>
                <c:pt idx="98">
                  <c:v>0.11571212900416039</c:v>
                </c:pt>
                <c:pt idx="99">
                  <c:v>3.4575185086336113E-2</c:v>
                </c:pt>
                <c:pt idx="100">
                  <c:v>8.8062345430935229E-3</c:v>
                </c:pt>
                <c:pt idx="101">
                  <c:v>0.33184141803820388</c:v>
                </c:pt>
                <c:pt idx="102">
                  <c:v>0.10733350921167308</c:v>
                </c:pt>
                <c:pt idx="103">
                  <c:v>0.15801012136617326</c:v>
                </c:pt>
                <c:pt idx="104">
                  <c:v>0.18272150552683228</c:v>
                </c:pt>
                <c:pt idx="105">
                  <c:v>0.31180566324626746</c:v>
                </c:pt>
                <c:pt idx="106">
                  <c:v>0.11759043993514252</c:v>
                </c:pt>
                <c:pt idx="107">
                  <c:v>0.30865377212120054</c:v>
                </c:pt>
                <c:pt idx="108">
                  <c:v>1.1123062008212933E-2</c:v>
                </c:pt>
                <c:pt idx="109">
                  <c:v>2.4029980233784626E-2</c:v>
                </c:pt>
                <c:pt idx="110">
                  <c:v>8.9687401510106554E-2</c:v>
                </c:pt>
                <c:pt idx="111">
                  <c:v>0.3290722579086573</c:v>
                </c:pt>
              </c:numCache>
            </c:numRef>
          </c:xVal>
          <c:yVal>
            <c:numRef>
              <c:f>'Fig29'!$C$2:$C$113</c:f>
              <c:numCache>
                <c:formatCode>General</c:formatCode>
                <c:ptCount val="112"/>
                <c:pt idx="0">
                  <c:v>0.78900000000000003</c:v>
                </c:pt>
                <c:pt idx="1">
                  <c:v>0.59099999999999997</c:v>
                </c:pt>
                <c:pt idx="2">
                  <c:v>0.84899999999999998</c:v>
                </c:pt>
                <c:pt idx="3">
                  <c:v>0.78600000000000003</c:v>
                </c:pt>
                <c:pt idx="4">
                  <c:v>0.94599999999999995</c:v>
                </c:pt>
                <c:pt idx="5">
                  <c:v>0.92600000000000005</c:v>
                </c:pt>
                <c:pt idx="6">
                  <c:v>0.76</c:v>
                </c:pt>
                <c:pt idx="7">
                  <c:v>0.88800000000000001</c:v>
                </c:pt>
                <c:pt idx="8">
                  <c:v>0.67</c:v>
                </c:pt>
                <c:pt idx="9">
                  <c:v>0.80100000000000005</c:v>
                </c:pt>
                <c:pt idx="10">
                  <c:v>0.94199999999999995</c:v>
                </c:pt>
                <c:pt idx="11">
                  <c:v>0.69799999999999995</c:v>
                </c:pt>
                <c:pt idx="12">
                  <c:v>0.77900000000000003</c:v>
                </c:pt>
                <c:pt idx="13">
                  <c:v>0.70799999999999996</c:v>
                </c:pt>
                <c:pt idx="14">
                  <c:v>0.76</c:v>
                </c:pt>
                <c:pt idx="15">
                  <c:v>0.6</c:v>
                </c:pt>
                <c:pt idx="16">
                  <c:v>0.58699999999999997</c:v>
                </c:pt>
                <c:pt idx="17">
                  <c:v>0.93500000000000005</c:v>
                </c:pt>
                <c:pt idx="18">
                  <c:v>0.86</c:v>
                </c:pt>
                <c:pt idx="19">
                  <c:v>0.78800000000000003</c:v>
                </c:pt>
                <c:pt idx="20">
                  <c:v>0.75800000000000001</c:v>
                </c:pt>
                <c:pt idx="21">
                  <c:v>0.48099999999999998</c:v>
                </c:pt>
                <c:pt idx="22">
                  <c:v>0.80600000000000005</c:v>
                </c:pt>
                <c:pt idx="23">
                  <c:v>0.53400000000000003</c:v>
                </c:pt>
                <c:pt idx="24">
                  <c:v>0.878</c:v>
                </c:pt>
                <c:pt idx="25">
                  <c:v>0.90700000000000003</c:v>
                </c:pt>
                <c:pt idx="26">
                  <c:v>0.89500000000000002</c:v>
                </c:pt>
                <c:pt idx="27">
                  <c:v>0.95199999999999996</c:v>
                </c:pt>
                <c:pt idx="28">
                  <c:v>0.76500000000000001</c:v>
                </c:pt>
                <c:pt idx="29">
                  <c:v>0.72799999999999998</c:v>
                </c:pt>
                <c:pt idx="30">
                  <c:v>0.67400000000000004</c:v>
                </c:pt>
                <c:pt idx="31">
                  <c:v>0.89900000000000002</c:v>
                </c:pt>
                <c:pt idx="32">
                  <c:v>0.49199999999999999</c:v>
                </c:pt>
                <c:pt idx="33">
                  <c:v>0.94199999999999995</c:v>
                </c:pt>
                <c:pt idx="34">
                  <c:v>0.91</c:v>
                </c:pt>
                <c:pt idx="35">
                  <c:v>0.81399999999999995</c:v>
                </c:pt>
                <c:pt idx="36">
                  <c:v>0.95</c:v>
                </c:pt>
                <c:pt idx="37">
                  <c:v>0.60199999999999998</c:v>
                </c:pt>
                <c:pt idx="38">
                  <c:v>0.89300000000000002</c:v>
                </c:pt>
                <c:pt idx="39">
                  <c:v>0.629</c:v>
                </c:pt>
                <c:pt idx="40">
                  <c:v>0.624</c:v>
                </c:pt>
                <c:pt idx="41">
                  <c:v>0.85099999999999998</c:v>
                </c:pt>
                <c:pt idx="42">
                  <c:v>0.95899999999999996</c:v>
                </c:pt>
                <c:pt idx="43">
                  <c:v>0.64400000000000002</c:v>
                </c:pt>
                <c:pt idx="44">
                  <c:v>0.71299999999999997</c:v>
                </c:pt>
                <c:pt idx="45">
                  <c:v>0.78</c:v>
                </c:pt>
                <c:pt idx="46">
                  <c:v>0.95</c:v>
                </c:pt>
                <c:pt idx="47">
                  <c:v>0.91500000000000004</c:v>
                </c:pt>
                <c:pt idx="48">
                  <c:v>0.90600000000000003</c:v>
                </c:pt>
                <c:pt idx="49">
                  <c:v>0.70599999999999996</c:v>
                </c:pt>
                <c:pt idx="50">
                  <c:v>0.92</c:v>
                </c:pt>
                <c:pt idx="51">
                  <c:v>0.73599999999999999</c:v>
                </c:pt>
                <c:pt idx="52">
                  <c:v>0.80200000000000005</c:v>
                </c:pt>
                <c:pt idx="53">
                  <c:v>0.60099999999999998</c:v>
                </c:pt>
                <c:pt idx="54">
                  <c:v>0.92900000000000005</c:v>
                </c:pt>
                <c:pt idx="55">
                  <c:v>0.84699999999999998</c:v>
                </c:pt>
                <c:pt idx="56">
                  <c:v>0.70099999999999996</c:v>
                </c:pt>
                <c:pt idx="57">
                  <c:v>0.879</c:v>
                </c:pt>
                <c:pt idx="58">
                  <c:v>0.72299999999999998</c:v>
                </c:pt>
                <c:pt idx="59">
                  <c:v>0.879</c:v>
                </c:pt>
                <c:pt idx="60">
                  <c:v>0.92700000000000005</c:v>
                </c:pt>
                <c:pt idx="61">
                  <c:v>0.48699999999999999</c:v>
                </c:pt>
                <c:pt idx="62">
                  <c:v>0.80700000000000005</c:v>
                </c:pt>
                <c:pt idx="63">
                  <c:v>0.91500000000000004</c:v>
                </c:pt>
                <c:pt idx="64">
                  <c:v>0.79600000000000004</c:v>
                </c:pt>
                <c:pt idx="65">
                  <c:v>0.78100000000000003</c:v>
                </c:pt>
                <c:pt idx="66">
                  <c:v>0.76300000000000001</c:v>
                </c:pt>
                <c:pt idx="67">
                  <c:v>0.74099999999999999</c:v>
                </c:pt>
                <c:pt idx="68">
                  <c:v>0.69799999999999995</c:v>
                </c:pt>
                <c:pt idx="69">
                  <c:v>0.46100000000000002</c:v>
                </c:pt>
                <c:pt idx="70">
                  <c:v>0.61</c:v>
                </c:pt>
                <c:pt idx="71">
                  <c:v>0.60099999999999998</c:v>
                </c:pt>
                <c:pt idx="72">
                  <c:v>0.94599999999999995</c:v>
                </c:pt>
                <c:pt idx="73">
                  <c:v>0.93899999999999995</c:v>
                </c:pt>
                <c:pt idx="74">
                  <c:v>0.66900000000000004</c:v>
                </c:pt>
                <c:pt idx="75">
                  <c:v>0.39400000000000002</c:v>
                </c:pt>
                <c:pt idx="76">
                  <c:v>0.54800000000000004</c:v>
                </c:pt>
                <c:pt idx="77">
                  <c:v>0.96599999999999997</c:v>
                </c:pt>
                <c:pt idx="78">
                  <c:v>0.81899999999999995</c:v>
                </c:pt>
                <c:pt idx="79">
                  <c:v>0.54</c:v>
                </c:pt>
                <c:pt idx="80">
                  <c:v>0.82</c:v>
                </c:pt>
                <c:pt idx="81">
                  <c:v>0.73099999999999998</c:v>
                </c:pt>
                <c:pt idx="82">
                  <c:v>0.76200000000000001</c:v>
                </c:pt>
                <c:pt idx="83">
                  <c:v>0.71</c:v>
                </c:pt>
                <c:pt idx="84">
                  <c:v>0.88100000000000001</c:v>
                </c:pt>
                <c:pt idx="85">
                  <c:v>0.874</c:v>
                </c:pt>
                <c:pt idx="86">
                  <c:v>0.875</c:v>
                </c:pt>
                <c:pt idx="87">
                  <c:v>0.82699999999999996</c:v>
                </c:pt>
                <c:pt idx="88">
                  <c:v>0.82099999999999995</c:v>
                </c:pt>
                <c:pt idx="89">
                  <c:v>0.54800000000000004</c:v>
                </c:pt>
                <c:pt idx="90">
                  <c:v>0.875</c:v>
                </c:pt>
                <c:pt idx="91">
                  <c:v>0.51700000000000002</c:v>
                </c:pt>
                <c:pt idx="92">
                  <c:v>0.80500000000000005</c:v>
                </c:pt>
                <c:pt idx="93">
                  <c:v>0.94899999999999995</c:v>
                </c:pt>
                <c:pt idx="94">
                  <c:v>0.85499999999999998</c:v>
                </c:pt>
                <c:pt idx="95">
                  <c:v>0.92600000000000005</c:v>
                </c:pt>
                <c:pt idx="96">
                  <c:v>0.71699999999999997</c:v>
                </c:pt>
                <c:pt idx="97">
                  <c:v>0.91100000000000003</c:v>
                </c:pt>
                <c:pt idx="98">
                  <c:v>0.78</c:v>
                </c:pt>
                <c:pt idx="99">
                  <c:v>0.95199999999999996</c:v>
                </c:pt>
                <c:pt idx="100">
                  <c:v>0.96699999999999997</c:v>
                </c:pt>
                <c:pt idx="101">
                  <c:v>0.53200000000000003</c:v>
                </c:pt>
                <c:pt idx="102">
                  <c:v>0.80300000000000005</c:v>
                </c:pt>
                <c:pt idx="103">
                  <c:v>0.73199999999999998</c:v>
                </c:pt>
                <c:pt idx="104">
                  <c:v>0.85499999999999998</c:v>
                </c:pt>
                <c:pt idx="105">
                  <c:v>0.55000000000000004</c:v>
                </c:pt>
                <c:pt idx="106">
                  <c:v>0.73399999999999999</c:v>
                </c:pt>
                <c:pt idx="107">
                  <c:v>0.93700000000000006</c:v>
                </c:pt>
                <c:pt idx="108">
                  <c:v>0.94</c:v>
                </c:pt>
                <c:pt idx="109">
                  <c:v>0.92700000000000005</c:v>
                </c:pt>
                <c:pt idx="110">
                  <c:v>0.83</c:v>
                </c:pt>
                <c:pt idx="111">
                  <c:v>0.56899999999999995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F5A4-4E6C-B10A-0A013775BB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4352223"/>
        <c:axId val="164350303"/>
      </c:scatterChart>
      <c:valAx>
        <c:axId val="16435222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s-IS" sz="1600"/>
                  <a:t>Natural capital share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350303"/>
        <c:crosses val="autoZero"/>
        <c:crossBetween val="midCat"/>
      </c:valAx>
      <c:valAx>
        <c:axId val="164350303"/>
        <c:scaling>
          <c:orientation val="minMax"/>
          <c:max val="1"/>
          <c:min val="0.3000000000000000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s-IS" sz="1600"/>
                  <a:t>Human development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35222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615D5B-F3A8-4FDE-AC61-9E83F69B1276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7EA919-5800-48B6-83D5-79C234D19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715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B8B4C-B217-47ED-95BC-1B1E486204F0}" type="datetimeFigureOut">
              <a:rPr lang="is-IS" smtClean="0"/>
              <a:t>19.4.2026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64719-7A77-481F-9C71-4259A0A7715F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908429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B8B4C-B217-47ED-95BC-1B1E486204F0}" type="datetimeFigureOut">
              <a:rPr lang="is-IS" smtClean="0"/>
              <a:t>19.4.2026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64719-7A77-481F-9C71-4259A0A7715F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954313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B8B4C-B217-47ED-95BC-1B1E486204F0}" type="datetimeFigureOut">
              <a:rPr lang="is-IS" smtClean="0"/>
              <a:t>19.4.2026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64719-7A77-481F-9C71-4259A0A7715F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341658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B8B4C-B217-47ED-95BC-1B1E486204F0}" type="datetimeFigureOut">
              <a:rPr lang="is-IS" smtClean="0"/>
              <a:t>19.4.2026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64719-7A77-481F-9C71-4259A0A7715F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885093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B8B4C-B217-47ED-95BC-1B1E486204F0}" type="datetimeFigureOut">
              <a:rPr lang="is-IS" smtClean="0"/>
              <a:t>19.4.2026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64719-7A77-481F-9C71-4259A0A7715F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232403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B8B4C-B217-47ED-95BC-1B1E486204F0}" type="datetimeFigureOut">
              <a:rPr lang="is-IS" smtClean="0"/>
              <a:t>19.4.2026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64719-7A77-481F-9C71-4259A0A7715F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405714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B8B4C-B217-47ED-95BC-1B1E486204F0}" type="datetimeFigureOut">
              <a:rPr lang="is-IS" smtClean="0"/>
              <a:t>19.4.2026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64719-7A77-481F-9C71-4259A0A7715F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047100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B8B4C-B217-47ED-95BC-1B1E486204F0}" type="datetimeFigureOut">
              <a:rPr lang="is-IS" smtClean="0"/>
              <a:t>19.4.2026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64719-7A77-481F-9C71-4259A0A7715F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409388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B8B4C-B217-47ED-95BC-1B1E486204F0}" type="datetimeFigureOut">
              <a:rPr lang="is-IS" smtClean="0"/>
              <a:t>19.4.2026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64719-7A77-481F-9C71-4259A0A7715F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921708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B8B4C-B217-47ED-95BC-1B1E486204F0}" type="datetimeFigureOut">
              <a:rPr lang="is-IS" smtClean="0"/>
              <a:t>19.4.2026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64719-7A77-481F-9C71-4259A0A7715F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120491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B8B4C-B217-47ED-95BC-1B1E486204F0}" type="datetimeFigureOut">
              <a:rPr lang="is-IS" smtClean="0"/>
              <a:t>19.4.2026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64719-7A77-481F-9C71-4259A0A7715F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51135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B8B4C-B217-47ED-95BC-1B1E486204F0}" type="datetimeFigureOut">
              <a:rPr lang="is-IS" smtClean="0"/>
              <a:t>19.4.2026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64719-7A77-481F-9C71-4259A0A7715F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8353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32255-1FFC-41A6-9AD8-ECE1EF07AE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2545" y="1148398"/>
            <a:ext cx="10539166" cy="2683176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Catch-Up and the Curse of Oil</a:t>
            </a:r>
            <a:br>
              <a:rPr lang="en-US" sz="4800" b="1" kern="100" dirty="0">
                <a:effectLst/>
                <a:latin typeface="Mongolian Baiti" panose="03000500000000000000" pitchFamily="66" charset="0"/>
                <a:ea typeface="Aptos" panose="020B0004020202020204" pitchFamily="34" charset="0"/>
                <a:cs typeface="Mongolian Baiti" panose="03000500000000000000" pitchFamily="66" charset="0"/>
              </a:rPr>
            </a:br>
            <a:endParaRPr lang="en-US" sz="4800" kern="100" dirty="0">
              <a:effectLst/>
              <a:latin typeface="Mongolian Baiti" panose="03000500000000000000" pitchFamily="66" charset="0"/>
              <a:ea typeface="Aptos" panose="020B0004020202020204" pitchFamily="34" charset="0"/>
              <a:cs typeface="Mongolian Baiti" panose="03000500000000000000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B1A7D1-659C-4543-B7E1-ED9994EFFBA2}"/>
              </a:ext>
            </a:extLst>
          </p:cNvPr>
          <p:cNvSpPr txBox="1"/>
          <p:nvPr/>
        </p:nvSpPr>
        <p:spPr>
          <a:xfrm>
            <a:off x="862545" y="4348568"/>
            <a:ext cx="6366808" cy="227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effectLst/>
                <a:latin typeface="Mongolian Baiti" panose="03000500000000000000" pitchFamily="66" charset="0"/>
                <a:ea typeface="Calibri" panose="020F0502020204030204" pitchFamily="34" charset="0"/>
                <a:cs typeface="Mongolian Baiti" panose="03000500000000000000" pitchFamily="66" charset="0"/>
              </a:rPr>
              <a:t>Thorvaldur Gylfason</a:t>
            </a:r>
          </a:p>
          <a:p>
            <a:r>
              <a:rPr lang="is-IS" sz="2400" dirty="0">
                <a:effectLst/>
                <a:latin typeface="Mongolian Baiti" panose="03000500000000000000" pitchFamily="66" charset="0"/>
                <a:ea typeface="Calibri" panose="020F0502020204030204" pitchFamily="34" charset="0"/>
                <a:cs typeface="Mongolian Baiti" panose="03000500000000000000" pitchFamily="66" charset="0"/>
              </a:rPr>
              <a:t>University of Iceland </a:t>
            </a:r>
            <a:br>
              <a:rPr lang="is-IS" sz="2400" dirty="0">
                <a:effectLst/>
                <a:latin typeface="Mongolian Baiti" panose="03000500000000000000" pitchFamily="66" charset="0"/>
                <a:ea typeface="Calibri" panose="020F0502020204030204" pitchFamily="34" charset="0"/>
                <a:cs typeface="Mongolian Baiti" panose="03000500000000000000" pitchFamily="66" charset="0"/>
              </a:rPr>
            </a:br>
            <a:r>
              <a:rPr lang="is-IS" sz="2400" dirty="0">
                <a:effectLst/>
                <a:latin typeface="Mongolian Baiti" panose="03000500000000000000" pitchFamily="66" charset="0"/>
                <a:ea typeface="Calibri" panose="020F0502020204030204" pitchFamily="34" charset="0"/>
                <a:cs typeface="Mongolian Baiti" panose="03000500000000000000" pitchFamily="66" charset="0"/>
              </a:rPr>
              <a:t>and CESifo, Munich</a:t>
            </a:r>
          </a:p>
          <a:p>
            <a:endParaRPr lang="is-IS" sz="2400" dirty="0">
              <a:latin typeface="Mongolian Baiti" panose="03000500000000000000" pitchFamily="66" charset="0"/>
              <a:ea typeface="Calibri" panose="020F0502020204030204" pitchFamily="34" charset="0"/>
              <a:cs typeface="Mongolian Baiti" panose="03000500000000000000" pitchFamily="66" charset="0"/>
            </a:endParaRPr>
          </a:p>
          <a:p>
            <a:endParaRPr lang="is-IS" dirty="0">
              <a:latin typeface="Mongolian Baiti" panose="03000500000000000000" pitchFamily="66" charset="0"/>
              <a:ea typeface="Calibri" panose="020F0502020204030204" pitchFamily="34" charset="0"/>
              <a:cs typeface="Mongolian Baiti" panose="03000500000000000000" pitchFamily="66" charset="0"/>
            </a:endParaRPr>
          </a:p>
          <a:p>
            <a:r>
              <a:rPr lang="is-IS" sz="2000" dirty="0">
                <a:latin typeface="Mongolian Baiti" panose="03000500000000000000" pitchFamily="66" charset="0"/>
                <a:ea typeface="Calibri" panose="020F0502020204030204" pitchFamily="34" charset="0"/>
                <a:cs typeface="Mongolian Baiti" panose="03000500000000000000" pitchFamily="66" charset="0"/>
              </a:rPr>
              <a:t>See paper: https://www.ifo.de/DocDL/cesifo1_wp12448.pdf</a:t>
            </a:r>
            <a:endParaRPr lang="is-IS" sz="2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E1C275-48FC-CB0B-B40B-571341DF55A5}"/>
              </a:ext>
            </a:extLst>
          </p:cNvPr>
          <p:cNvSpPr txBox="1"/>
          <p:nvPr/>
        </p:nvSpPr>
        <p:spPr>
          <a:xfrm>
            <a:off x="6489087" y="4348568"/>
            <a:ext cx="470894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effectLst/>
                <a:latin typeface="Mongolian Baiti" panose="03000500000000000000" pitchFamily="66" charset="0"/>
                <a:ea typeface="Calibri" panose="020F0502020204030204" pitchFamily="34" charset="0"/>
                <a:cs typeface="Mongolian Baiti" panose="03000500000000000000" pitchFamily="66" charset="0"/>
              </a:rPr>
              <a:t>Gylfi Zoega</a:t>
            </a:r>
          </a:p>
          <a:p>
            <a:pPr algn="r"/>
            <a:r>
              <a:rPr lang="en-US" sz="2400" dirty="0">
                <a:effectLst/>
                <a:latin typeface="Mongolian Baiti" panose="03000500000000000000" pitchFamily="66" charset="0"/>
                <a:ea typeface="Calibri" panose="020F0502020204030204" pitchFamily="34" charset="0"/>
                <a:cs typeface="Mongolian Baiti" panose="03000500000000000000" pitchFamily="66" charset="0"/>
              </a:rPr>
              <a:t>University of Iceland, </a:t>
            </a:r>
            <a:br>
              <a:rPr lang="en-US" sz="2400" dirty="0">
                <a:effectLst/>
                <a:latin typeface="Mongolian Baiti" panose="03000500000000000000" pitchFamily="66" charset="0"/>
                <a:ea typeface="Calibri" panose="020F0502020204030204" pitchFamily="34" charset="0"/>
                <a:cs typeface="Mongolian Baiti" panose="03000500000000000000" pitchFamily="66" charset="0"/>
              </a:rPr>
            </a:br>
            <a:r>
              <a:rPr lang="en-US" sz="2400" dirty="0">
                <a:effectLst/>
                <a:latin typeface="Mongolian Baiti" panose="03000500000000000000" pitchFamily="66" charset="0"/>
                <a:ea typeface="Calibri" panose="020F0502020204030204" pitchFamily="34" charset="0"/>
                <a:cs typeface="Mongolian Baiti" panose="03000500000000000000" pitchFamily="66" charset="0"/>
              </a:rPr>
              <a:t>Birkbeck Business School, </a:t>
            </a:r>
          </a:p>
          <a:p>
            <a:pPr algn="r"/>
            <a:r>
              <a:rPr lang="en-US" sz="2400" dirty="0">
                <a:effectLst/>
                <a:latin typeface="Mongolian Baiti" panose="03000500000000000000" pitchFamily="66" charset="0"/>
                <a:ea typeface="Calibri" panose="020F0502020204030204" pitchFamily="34" charset="0"/>
                <a:cs typeface="Mongolian Baiti" panose="03000500000000000000" pitchFamily="66" charset="0"/>
              </a:rPr>
              <a:t>and CESifo, Munich</a:t>
            </a:r>
            <a:endParaRPr lang="is-IS" sz="24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DEB5F9-0929-DCE3-7F7F-B7135395E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921" y="3308147"/>
            <a:ext cx="2002157" cy="284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01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5FF611-EAB3-214E-791C-DE4CB23E5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6A10A-DDBC-0CF5-071C-93E6624D4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Table 1. Natural Capital and Economic Growth, 1965-1998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B8BDCD6-1AD3-B00A-B12D-6EA01BD5AE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0973766"/>
              </p:ext>
            </p:extLst>
          </p:nvPr>
        </p:nvGraphicFramePr>
        <p:xfrm>
          <a:off x="838200" y="1825625"/>
          <a:ext cx="105156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17825561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92116814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67916679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82151237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4278443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6974232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sz="22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Initial GDP per capita (log)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Natural capital (% of national wealth)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Investment (% of GDP)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Secondary education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 of cohort)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2200" b="1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9664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(1a)  Growth of GDP per capita (%)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-1.573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(7.2)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-0.065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(4.5)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0.083</a:t>
                      </a:r>
                      <a:endParaRPr lang="en-US" sz="2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(3.2)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0.050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(5.9)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0.67</a:t>
                      </a:r>
                    </a:p>
                    <a:p>
                      <a:pPr algn="ctr">
                        <a:buNone/>
                      </a:pPr>
                      <a:endParaRPr lang="en-US" sz="2200" dirty="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 = 85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7459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(2a)  GDP per capita (log)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0.492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(7.0)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-0.021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(4.6)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0.027</a:t>
                      </a:r>
                      <a:endParaRPr lang="en-US" sz="2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(3.2)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0.016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(5.9)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0.91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8299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4884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66221E-92A7-7542-748F-9A72417B80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191B2-6ED5-B347-EA12-2FDCFCF28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Table 1. Natural Capital and Economic Growth, 1965-1998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81BAA7A-EE05-54A5-CD24-A0796313C7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7427355"/>
              </p:ext>
            </p:extLst>
          </p:nvPr>
        </p:nvGraphicFramePr>
        <p:xfrm>
          <a:off x="838200" y="1825625"/>
          <a:ext cx="105156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17825561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92116814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67916679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82151237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4278443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6974232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sz="22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Initial GDP per capita (log)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Natural capital (% of national wealth)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Investment (% of GDP)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Secondary education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 of cohort)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2200" b="1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9664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(1a)  Growth of GDP per capita (%)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-1.573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(7.2)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-0.065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(4.5)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0.083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(3.2)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0.050</a:t>
                      </a:r>
                      <a:endParaRPr lang="en-US" sz="22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(5.9)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0.67</a:t>
                      </a:r>
                    </a:p>
                    <a:p>
                      <a:pPr algn="ctr">
                        <a:buNone/>
                      </a:pPr>
                      <a:endParaRPr lang="en-US" sz="2200" dirty="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 = 85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7459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(2a)  GDP per capita (log)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0.492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(7.0)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-0.021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(4.6)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0.027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(3.2)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0.016</a:t>
                      </a:r>
                      <a:endParaRPr lang="en-US" sz="22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(5.9)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0.91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8299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8236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475197-9D7F-F236-6049-DC9BEA322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E7A8C-3972-2BC9-C4B8-1196F78A7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s-I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Empirical results: Round 2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06658BD-5FE9-0469-0912-1560895D11FF}"/>
              </a:ext>
            </a:extLst>
          </p:cNvPr>
          <p:cNvSpPr txBox="1">
            <a:spLocks/>
          </p:cNvSpPr>
          <p:nvPr/>
        </p:nvSpPr>
        <p:spPr>
          <a:xfrm>
            <a:off x="396046" y="1582663"/>
            <a:ext cx="11795954" cy="50278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3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Model (as before)</a:t>
            </a:r>
          </a:p>
          <a:p>
            <a:pPr lvl="1">
              <a:lnSpc>
                <a:spcPct val="110000"/>
              </a:lnSpc>
            </a:pPr>
            <a:r>
              <a:rPr lang="en-US" sz="2800" b="0" dirty="0">
                <a:latin typeface="Mongolian Baiti" panose="03000500000000000000" pitchFamily="66" charset="0"/>
                <a:cs typeface="Mongolian Baiti" panose="03000500000000000000" pitchFamily="66" charset="0"/>
              </a:rPr>
              <a:t>Per capita GDP growth, now with </a:t>
            </a:r>
            <a:r>
              <a:rPr lang="en-US" sz="2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PPP adjustment </a:t>
            </a:r>
            <a:r>
              <a:rPr lang="en-US" sz="2800" b="0" dirty="0">
                <a:latin typeface="Mongolian Baiti" panose="03000500000000000000" pitchFamily="66" charset="0"/>
                <a:cs typeface="Mongolian Baiti" panose="03000500000000000000" pitchFamily="66" charset="0"/>
              </a:rPr>
              <a:t>(not available in earlier sample), depends on two controls, </a:t>
            </a:r>
            <a:r>
              <a:rPr lang="en-US" sz="2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investment and education …</a:t>
            </a:r>
            <a:endParaRPr lang="en-US" sz="2400" b="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lvl="2">
              <a:lnSpc>
                <a:spcPct val="110000"/>
              </a:lnSpc>
            </a:pPr>
            <a:r>
              <a:rPr lang="en-US" sz="2400" b="0" dirty="0">
                <a:latin typeface="Mongolian Baiti" panose="03000500000000000000" pitchFamily="66" charset="0"/>
                <a:cs typeface="Mongolian Baiti" panose="03000500000000000000" pitchFamily="66" charset="0"/>
              </a:rPr>
              <a:t>Share of gross domestic investment in GDP </a:t>
            </a:r>
            <a:r>
              <a:rPr lang="en-US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1990-2022</a:t>
            </a:r>
          </a:p>
          <a:p>
            <a:pPr lvl="2">
              <a:lnSpc>
                <a:spcPct val="110000"/>
              </a:lnSpc>
            </a:pPr>
            <a:r>
              <a:rPr lang="en-US" sz="2400" b="0" dirty="0">
                <a:latin typeface="Mongolian Baiti" panose="03000500000000000000" pitchFamily="66" charset="0"/>
                <a:cs typeface="Mongolian Baiti" panose="03000500000000000000" pitchFamily="66" charset="0"/>
              </a:rPr>
              <a:t>Gross secondary-school enrolment rate, various periods</a:t>
            </a:r>
          </a:p>
          <a:p>
            <a:pPr lvl="1">
              <a:lnSpc>
                <a:spcPct val="110000"/>
              </a:lnSpc>
            </a:pPr>
            <a:r>
              <a:rPr lang="en-US" sz="2800" b="0" dirty="0">
                <a:latin typeface="Mongolian Baiti" panose="03000500000000000000" pitchFamily="66" charset="0"/>
                <a:cs typeface="Mongolian Baiti" panose="03000500000000000000" pitchFamily="66" charset="0"/>
              </a:rPr>
              <a:t>… as well as on</a:t>
            </a:r>
          </a:p>
          <a:p>
            <a:pPr lvl="2">
              <a:lnSpc>
                <a:spcPct val="110000"/>
              </a:lnSpc>
            </a:pPr>
            <a:r>
              <a:rPr lang="en-US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Share of natural capital </a:t>
            </a:r>
            <a:r>
              <a:rPr lang="en-US" sz="2400" b="0" dirty="0">
                <a:latin typeface="Mongolian Baiti" panose="03000500000000000000" pitchFamily="66" charset="0"/>
                <a:cs typeface="Mongolian Baiti" panose="03000500000000000000" pitchFamily="66" charset="0"/>
              </a:rPr>
              <a:t>in national wealth </a:t>
            </a:r>
            <a:r>
              <a:rPr lang="en-US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1995-2018</a:t>
            </a:r>
          </a:p>
          <a:p>
            <a:pPr lvl="3">
              <a:lnSpc>
                <a:spcPct val="100000"/>
              </a:lnSpc>
            </a:pPr>
            <a:r>
              <a:rPr lang="en-US" sz="2000" b="0" dirty="0">
                <a:latin typeface="Mongolian Baiti" panose="03000500000000000000" pitchFamily="66" charset="0"/>
                <a:cs typeface="Mongolian Baiti" panose="03000500000000000000" pitchFamily="66" charset="0"/>
              </a:rPr>
              <a:t>More broadly defined, including fossil fuel energy, minerals, agricultural, forests, fisheries, etc.</a:t>
            </a:r>
          </a:p>
          <a:p>
            <a:pPr lvl="3">
              <a:lnSpc>
                <a:spcPct val="100000"/>
              </a:lnSpc>
            </a:pPr>
            <a:r>
              <a:rPr lang="en-US" sz="2000" b="0" dirty="0">
                <a:latin typeface="Mongolian Baiti" panose="03000500000000000000" pitchFamily="66" charset="0"/>
                <a:cs typeface="Mongolian Baiti" panose="03000500000000000000" pitchFamily="66" charset="0"/>
              </a:rPr>
              <a:t>Alternatively: Share of natural resource rent in GDP </a:t>
            </a:r>
            <a:r>
              <a:rPr lang="en-US" sz="2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1990-2021</a:t>
            </a:r>
          </a:p>
          <a:p>
            <a:pPr lvl="2">
              <a:lnSpc>
                <a:spcPct val="100000"/>
              </a:lnSpc>
            </a:pPr>
            <a:r>
              <a:rPr lang="en-US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Initial per capita GDP 1990</a:t>
            </a:r>
          </a:p>
          <a:p>
            <a:pPr lvl="3">
              <a:lnSpc>
                <a:spcPct val="100000"/>
              </a:lnSpc>
            </a:pPr>
            <a:r>
              <a:rPr lang="en-US" sz="2200" b="0" dirty="0">
                <a:latin typeface="Mongolian Baiti" panose="03000500000000000000" pitchFamily="66" charset="0"/>
                <a:cs typeface="Mongolian Baiti" panose="03000500000000000000" pitchFamily="66" charset="0"/>
              </a:rPr>
              <a:t>No need to impute it as before</a:t>
            </a:r>
          </a:p>
        </p:txBody>
      </p:sp>
    </p:spTree>
    <p:extLst>
      <p:ext uri="{BB962C8B-B14F-4D97-AF65-F5344CB8AC3E}">
        <p14:creationId xmlns:p14="http://schemas.microsoft.com/office/powerpoint/2010/main" val="394774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503F6F-7DB9-38C4-DFA4-F6C022818F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F59FA-7E6F-538A-F965-187D0DBA0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Table 2. Natural Capital and Economic Growth, 1990-2022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7414E73-9670-7B8E-6A17-96B256AD58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8537070"/>
              </p:ext>
            </p:extLst>
          </p:nvPr>
        </p:nvGraphicFramePr>
        <p:xfrm>
          <a:off x="838200" y="1825625"/>
          <a:ext cx="105156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17825561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92116814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67916679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82151237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4278443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6974232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Initial GNI per capita (log)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Natural capital (% of national wealth)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Investment (% of GDP)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Secondary education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 of cohort)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2200" b="1" baseline="30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9664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(1b)  Growth of GNI per capita (%)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-1.591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(11.7)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-0.016</a:t>
                      </a:r>
                      <a:endParaRPr lang="en-US" sz="2200" b="1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(1.85)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0.075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(3.8)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0.047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(7.2)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0.60</a:t>
                      </a:r>
                    </a:p>
                    <a:p>
                      <a:pPr algn="ctr">
                        <a:buNone/>
                      </a:pPr>
                      <a:endParaRPr lang="en-US" sz="2200" dirty="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 = 113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7459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(2b)  GNI per capita (log)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0.502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(11.9)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-0.005</a:t>
                      </a:r>
                      <a:endParaRPr lang="en-US" sz="2200" b="1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(1.87)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0.023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(3.8)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0.015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(7.3)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0.91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8299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15046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43F76B-AEF2-0D93-533E-184D4FD93C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0FBC8-CC03-820D-2097-87DF5023E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Table 2. Natural Capital and Economic Growth, 1990-2022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03F7E81-21B9-C0D5-041A-F97254A0F6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8852219"/>
              </p:ext>
            </p:extLst>
          </p:nvPr>
        </p:nvGraphicFramePr>
        <p:xfrm>
          <a:off x="838200" y="1825625"/>
          <a:ext cx="105156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17825561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92116814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67916679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82151237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4278443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6974232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Initial GNI per capita (log)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Natural capital (% of national wealth)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Investment (% of GDP)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Secondary education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 of cohort)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2200" b="1" baseline="30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9664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(1b)  Growth of GNI per capita (%)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-1.591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(11.7)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-0.016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(1.85)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0.075</a:t>
                      </a:r>
                      <a:endParaRPr lang="en-US" sz="2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(3.8)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0.047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(7.2)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0.60</a:t>
                      </a:r>
                    </a:p>
                    <a:p>
                      <a:pPr algn="ctr">
                        <a:buNone/>
                      </a:pPr>
                      <a:endParaRPr lang="en-US" sz="2200" dirty="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 = 113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7459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(2b)  GNI per capita (log)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0.502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(11.9)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-0.005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(1.87)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0.023</a:t>
                      </a:r>
                      <a:endParaRPr lang="en-US" sz="2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(3.8)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0.015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(7.3)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0.91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8299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5193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C9596E-6D5C-BB19-327C-7940493A3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F90AE-01C0-4D39-729C-76499C65F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Table 2. Natural Capital and Economic Growth, 1990-2022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F88175F-19A7-C1E2-BCE2-898A2C38E1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3985007"/>
              </p:ext>
            </p:extLst>
          </p:nvPr>
        </p:nvGraphicFramePr>
        <p:xfrm>
          <a:off x="838200" y="1825625"/>
          <a:ext cx="105156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17825561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92116814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67916679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82151237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4278443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6974232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Initial GNI per capita (log)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Natural capital (% of national wealth)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Investment (% of GDP)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Secondary education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 of cohort)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2200" b="1" baseline="30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9664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(1b)  Growth of GNI per capita (%)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-1.591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(11.7)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-0.016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(1.85)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0.075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(3.8)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0.047</a:t>
                      </a:r>
                      <a:endParaRPr lang="en-US" sz="22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(7.2)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0.60</a:t>
                      </a:r>
                    </a:p>
                    <a:p>
                      <a:pPr algn="ctr">
                        <a:buNone/>
                      </a:pPr>
                      <a:endParaRPr lang="en-US" sz="2200" dirty="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 = 113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7459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(2b)  GNI per capita (log)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0.502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(11.9)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-0.005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(1.87)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0.023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(3.8)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0.015</a:t>
                      </a:r>
                      <a:endParaRPr lang="en-US" sz="22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(7.3)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0.91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8299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2598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54C547-336F-2E5F-F73E-62F8B0A5F1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81EB5-0B8E-2253-DF10-F43AD3ADA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Table 3. Natural Resource Rent and Economic Growth, 1990-2022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85B87DF-5917-85B3-AB00-1EAF574067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7655649"/>
              </p:ext>
            </p:extLst>
          </p:nvPr>
        </p:nvGraphicFramePr>
        <p:xfrm>
          <a:off x="838200" y="1825625"/>
          <a:ext cx="105156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17825561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92116814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67916679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82151237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4278443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6974232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sz="22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Initial GNI per capita (log)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Natural resource rent (% of GDP)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Investment (% of GDP)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Secondary education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 of cohort)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2200" b="1" baseline="30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9664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(2c)  Growth of GNI per capita (%)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-1.343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(9.7)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-0.029</a:t>
                      </a:r>
                      <a:endParaRPr lang="en-US" sz="22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(2.2)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0.057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(3.1)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0.042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(6.6)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0.53</a:t>
                      </a:r>
                    </a:p>
                    <a:p>
                      <a:pPr algn="ctr">
                        <a:buNone/>
                      </a:pPr>
                      <a:endParaRPr lang="en-US" sz="2200" dirty="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 = 138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7459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(3c)  GNI per capita (log)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0.578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(13.4)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-0.009</a:t>
                      </a:r>
                      <a:endParaRPr lang="en-US" sz="22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(2.2)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0.018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(3.1)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0.013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(6.6)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0.89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82999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D7443BA-AE50-5198-08BB-E29F31C085B6}"/>
              </a:ext>
            </a:extLst>
          </p:cNvPr>
          <p:cNvSpPr txBox="1"/>
          <p:nvPr/>
        </p:nvSpPr>
        <p:spPr>
          <a:xfrm rot="21414543">
            <a:off x="4199068" y="5372429"/>
            <a:ext cx="77395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Now replace natural capital variable by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natural resource rent </a:t>
            </a:r>
          </a:p>
          <a:p>
            <a:pPr algn="ctr"/>
            <a:r>
              <a:rPr lang="en-US" sz="2400" dirty="0"/>
              <a:t>to increase sample size from 113 to 138</a:t>
            </a:r>
          </a:p>
        </p:txBody>
      </p:sp>
    </p:spTree>
    <p:extLst>
      <p:ext uri="{BB962C8B-B14F-4D97-AF65-F5344CB8AC3E}">
        <p14:creationId xmlns:p14="http://schemas.microsoft.com/office/powerpoint/2010/main" val="1726038320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1ACDBD-0097-371B-AF84-E1E396816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C89E7-AA7E-7156-BB43-672A27773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Table 3. Natural Resource Rent and Economic Growth, 1990-2022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A065B51-FB95-816E-735A-7131137C8C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9462031"/>
              </p:ext>
            </p:extLst>
          </p:nvPr>
        </p:nvGraphicFramePr>
        <p:xfrm>
          <a:off x="838200" y="1825625"/>
          <a:ext cx="105156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17825561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92116814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67916679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82151237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4278443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6974232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sz="22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Initial GNI per capita (log)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Natural resource rent (% of GDP)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Investment (% of GDP)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Secondary education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 of cohort)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2200" b="1" baseline="30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9664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(2c)  Growth of GNI per capita (%)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-1.343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(9.7)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-0.029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(2.2)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0.057</a:t>
                      </a:r>
                      <a:endParaRPr lang="en-US" sz="2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(3.1)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0.042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(6.6)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0.53</a:t>
                      </a:r>
                    </a:p>
                    <a:p>
                      <a:pPr algn="ctr">
                        <a:buNone/>
                      </a:pPr>
                      <a:endParaRPr lang="en-US" sz="2200" dirty="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 = 138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7459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(3c)  GNI per capita (log)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0.578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(13.4)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-0.009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(2.2)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0.018</a:t>
                      </a:r>
                      <a:endParaRPr lang="en-US" sz="2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(3.1)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0.013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(6.6)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0.89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8299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1116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3F2CAA-E9D7-04A7-8AA9-DD35463CE7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53BA2-AFD7-C0E5-650B-ED9534862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Table 3. Natural Resource Rent and Economic Growth, 1990-2022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C9DC199-C285-D663-A3FE-2C3717F48CD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17825561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92116814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67916679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82151237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4278443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6974232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sz="22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Initial GNI per capita (log)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Natural resource rent (% of GDP)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Investment (% of GDP)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Secondary education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 of cohort)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2200" b="1" baseline="30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9664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(2c)  Growth of GNI per capita (%)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-1.343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(9.7)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-0.029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(2.2)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0.057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(3.1)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0.042</a:t>
                      </a:r>
                      <a:endParaRPr lang="en-US" sz="22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(6.6)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0.53</a:t>
                      </a:r>
                    </a:p>
                    <a:p>
                      <a:pPr algn="ctr">
                        <a:buNone/>
                      </a:pPr>
                      <a:endParaRPr lang="en-US" sz="2200" dirty="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 = 138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7459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(3c)  GNI per capita (log)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0.578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(13.4)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-0.009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(2.2)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0.018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(3.1)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0.013</a:t>
                      </a:r>
                      <a:endParaRPr lang="en-US" sz="22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(6.6)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0.89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8299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8181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3A7840-1923-3882-2286-D20FBDD2F2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8D1B9-5418-BFE7-662B-9F179B55C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s-I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Abundance vs. dependence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8902AE4D-C278-9C9F-4155-08E6993B1ED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8471" y="1325563"/>
                <a:ext cx="11303777" cy="5167312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0000"/>
                  </a:lnSpc>
                </a:pPr>
                <a:r>
                  <a:rPr lang="en-US" sz="3200" b="0" dirty="0">
                    <a:latin typeface="Mongolian Baiti" panose="03000500000000000000" pitchFamily="66" charset="0"/>
                    <a:cs typeface="Mongolian Baiti" panose="03000500000000000000" pitchFamily="66" charset="0"/>
                  </a:rPr>
                  <a:t>Economic growth may vary inversely with natural resource </a:t>
                </a:r>
                <a:r>
                  <a:rPr lang="en-US" sz="3200" b="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golian Baiti" panose="03000500000000000000" pitchFamily="66" charset="0"/>
                    <a:cs typeface="Mongolian Baiti" panose="03000500000000000000" pitchFamily="66" charset="0"/>
                  </a:rPr>
                  <a:t>dependence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Mongolian Baiti" panose="03000500000000000000" pitchFamily="66" charset="0"/>
                      </a:rPr>
                      <m:t>𝐷</m:t>
                    </m:r>
                    <m:r>
                      <a:rPr lang="en-US" sz="32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Mongolian Baiti" panose="03000500000000000000" pitchFamily="66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Mongolian Baiti" panose="03000500000000000000" pitchFamily="66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Mongolian Baiti" panose="03000500000000000000" pitchFamily="66" charset="0"/>
                          </a:rPr>
                          <m:t>𝑁</m:t>
                        </m:r>
                      </m:num>
                      <m:den>
                        <m:r>
                          <a:rPr lang="en-US" sz="32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Mongolian Baiti" panose="03000500000000000000" pitchFamily="66" charset="0"/>
                          </a:rPr>
                          <m:t>𝑊</m:t>
                        </m:r>
                      </m:den>
                    </m:f>
                    <m:r>
                      <a:rPr lang="en-US" sz="32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Mongolian Baiti" panose="03000500000000000000" pitchFamily="66" charset="0"/>
                      </a:rPr>
                      <m:t> </m:t>
                    </m:r>
                    <m:d>
                      <m:dPr>
                        <m:ctrlPr>
                          <a:rPr lang="en-US" sz="3200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&lt;0</m:t>
                        </m:r>
                      </m:e>
                    </m:d>
                  </m:oMath>
                </a14:m>
                <a:r>
                  <a:rPr lang="en-US" sz="3200" b="0" dirty="0">
                    <a:latin typeface="Mongolian Baiti" panose="03000500000000000000" pitchFamily="66" charset="0"/>
                    <a:cs typeface="Mongolian Baiti" panose="03000500000000000000" pitchFamily="66" charset="0"/>
                  </a:rPr>
                  <a:t>, even if resource </a:t>
                </a:r>
                <a:r>
                  <a:rPr lang="en-US" sz="3200" b="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golian Baiti" panose="03000500000000000000" pitchFamily="66" charset="0"/>
                    <a:cs typeface="Mongolian Baiti" panose="03000500000000000000" pitchFamily="66" charset="0"/>
                  </a:rPr>
                  <a:t>abundance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Mongolian Baiti" panose="03000500000000000000" pitchFamily="66" charset="0"/>
                      </a:rPr>
                      <m:t>𝐴</m:t>
                    </m:r>
                    <m:r>
                      <a:rPr lang="en-US" sz="32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Mongolian Baiti" panose="03000500000000000000" pitchFamily="66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Mongolian Baiti" panose="03000500000000000000" pitchFamily="66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Mongolian Baiti" panose="03000500000000000000" pitchFamily="66" charset="0"/>
                          </a:rPr>
                          <m:t>𝑁</m:t>
                        </m:r>
                      </m:num>
                      <m:den>
                        <m:r>
                          <a:rPr lang="en-US" sz="32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Mongolian Baiti" panose="03000500000000000000" pitchFamily="66" charset="0"/>
                          </a:rPr>
                          <m:t>𝐿</m:t>
                        </m:r>
                      </m:den>
                    </m:f>
                    <m:r>
                      <a:rPr lang="en-US" sz="32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Mongolian Baiti" panose="03000500000000000000" pitchFamily="66" charset="0"/>
                      </a:rPr>
                      <m:t> </m:t>
                    </m:r>
                  </m:oMath>
                </a14:m>
                <a:br>
                  <a:rPr lang="en-US" sz="3200" b="0" i="1" dirty="0">
                    <a:latin typeface="Mongolian Baiti" panose="03000500000000000000" pitchFamily="66" charset="0"/>
                    <a:cs typeface="Mongolian Baiti" panose="03000500000000000000" pitchFamily="66" charset="0"/>
                  </a:rPr>
                </a:br>
                <a:r>
                  <a:rPr lang="en-US" sz="3200" b="0" i="1" dirty="0">
                    <a:latin typeface="Mongolian Baiti" panose="03000500000000000000" pitchFamily="66" charset="0"/>
                    <a:cs typeface="Mongolian Baiti" panose="03000500000000000000" pitchFamily="66" charset="0"/>
                  </a:rPr>
                  <a:t>per se</a:t>
                </a:r>
                <a:r>
                  <a:rPr lang="en-US" sz="3200" b="0" dirty="0">
                    <a:latin typeface="Mongolian Baiti" panose="03000500000000000000" pitchFamily="66" charset="0"/>
                    <a:cs typeface="Mongolian Baiti" panose="03000500000000000000" pitchFamily="66" charset="0"/>
                  </a:rPr>
                  <a:t> may be good for growth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&gt;0</m:t>
                        </m:r>
                      </m:e>
                    </m:d>
                  </m:oMath>
                </a14:m>
                <a:endParaRPr lang="en-US" sz="3200" i="1" dirty="0"/>
              </a:p>
              <a:p>
                <a:pPr algn="ctr"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𝑎𝑋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h𝐴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𝑏𝐷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lvl="1"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𝑎𝑋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h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den>
                          </m:f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𝑊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800" dirty="0">
                  <a:latin typeface="Mongolian Baiti" panose="03000500000000000000" pitchFamily="66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en-US" sz="3200" b="0" dirty="0">
                    <a:latin typeface="Mongolian Baiti" panose="03000500000000000000" pitchFamily="66" charset="0"/>
                  </a:rPr>
                  <a:t>Growth varies inversely with </a:t>
                </a:r>
                <a:r>
                  <a:rPr lang="en-US" sz="3200" b="0" i="1" dirty="0">
                    <a:latin typeface="Mongolian Baiti" panose="03000500000000000000" pitchFamily="66" charset="0"/>
                  </a:rPr>
                  <a:t>D = N/W</a:t>
                </a:r>
                <a:r>
                  <a:rPr lang="en-US" sz="3200" b="0" dirty="0">
                    <a:latin typeface="Mongolian Baiti" panose="03000500000000000000" pitchFamily="66" charset="0"/>
                  </a:rPr>
                  <a:t> as long as</a:t>
                </a:r>
              </a:p>
              <a:p>
                <a:pPr lvl="1" algn="ctr">
                  <a:lnSpc>
                    <a:spcPct val="11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𝑊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8902AE4D-C278-9C9F-4155-08E6993B1E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471" y="1325563"/>
                <a:ext cx="11303777" cy="5167312"/>
              </a:xfrm>
              <a:prstGeom prst="rect">
                <a:avLst/>
              </a:prstGeom>
              <a:blipFill>
                <a:blip r:embed="rId2"/>
                <a:stretch>
                  <a:fillRect l="-1402" t="-1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476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5F00B-C488-4FF1-B615-01C153F4F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True or false?</a:t>
            </a:r>
            <a:endParaRPr lang="is-I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EDA27-D2BB-41CA-BE47-5E81D9B8F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06579" cy="4921304"/>
          </a:xfrm>
        </p:spPr>
        <p:txBody>
          <a:bodyPr>
            <a:noAutofit/>
          </a:bodyPr>
          <a:lstStyle/>
          <a:p>
            <a:pPr marL="0" indent="-457200">
              <a:lnSpc>
                <a:spcPct val="100000"/>
              </a:lnSpc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Ravaged by incessant conflict over its abundant natural resources,</a:t>
            </a:r>
            <a:b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Congo (Dem. Rep.) famously remains mired in poverty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Remember Lumumba? See </a:t>
            </a:r>
            <a:r>
              <a:rPr lang="en-US" sz="2800" i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Soundtrack to a Coup </a:t>
            </a:r>
            <a:r>
              <a:rPr lang="en-US" sz="2800" i="1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d'Etat</a:t>
            </a:r>
            <a:r>
              <a:rPr lang="en-US" sz="2800" i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</a:p>
          <a:p>
            <a:pPr marL="914400" lvl="2" indent="0">
              <a:lnSpc>
                <a:spcPct val="100000"/>
              </a:lnSpc>
              <a:buNone/>
            </a:pPr>
            <a:r>
              <a:rPr lang="en-US" sz="24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Documentary film by Johan Grimonprez (2024), fabulous music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Congo is not alone </a:t>
            </a:r>
          </a:p>
          <a:p>
            <a:pPr marL="914400" lvl="2" indent="0">
              <a:lnSpc>
                <a:spcPct val="100000"/>
              </a:lnSpc>
              <a:buNone/>
            </a:pPr>
            <a:r>
              <a:rPr lang="en-US" sz="24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Iran, Iraq, Nigeria, Russia, Venezuela – the list is long, including even the U.S.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Two schools of thought about resources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Natural resources are – but of course! – good for growth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But wait: Natural resources can prove to be a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mixed blessing</a:t>
            </a:r>
          </a:p>
          <a:p>
            <a:pPr marL="457200" lvl="1" indent="0">
              <a:lnSpc>
                <a:spcPct val="110000"/>
              </a:lnSpc>
              <a:buNone/>
            </a:pPr>
            <a:endParaRPr lang="en-US" sz="28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21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90A06C-55FD-4C12-B865-73F64FB496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739D4-A4B9-349E-FC8F-B52883869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Table 3. Abundance, Dependence, and Growth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E7CD531-9D56-C310-80AB-9EC3C57A69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7401407"/>
              </p:ext>
            </p:extLst>
          </p:nvPr>
        </p:nvGraphicFramePr>
        <p:xfrm>
          <a:off x="838200" y="1385740"/>
          <a:ext cx="10394623" cy="5326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8555">
                  <a:extLst>
                    <a:ext uri="{9D8B030D-6E8A-4147-A177-3AD203B41FA5}">
                      <a16:colId xmlns:a16="http://schemas.microsoft.com/office/drawing/2014/main" val="3379211650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3801639113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4132808022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425664967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4076394545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3535748818"/>
                    </a:ext>
                  </a:extLst>
                </a:gridCol>
                <a:gridCol w="1474928">
                  <a:extLst>
                    <a:ext uri="{9D8B030D-6E8A-4147-A177-3AD203B41FA5}">
                      <a16:colId xmlns:a16="http://schemas.microsoft.com/office/drawing/2014/main" val="2623300372"/>
                    </a:ext>
                  </a:extLst>
                </a:gridCol>
              </a:tblGrid>
              <a:tr h="114266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sz="1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Initial per capita income (log)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Natural capital </a:t>
                      </a:r>
                      <a:br>
                        <a:rPr lang="en-US" sz="1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 of national wealth)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Natural capital per person (constant US$)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Investment (% of GDP)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Secondary education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 of cohort)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1700" b="1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19795062"/>
                  </a:ext>
                </a:extLst>
              </a:tr>
              <a:tr h="522936">
                <a:tc gridSpan="7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1965-1998 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600"/>
                        </a:spcAft>
                        <a:buNone/>
                      </a:pPr>
                      <a:r>
                        <a:rPr lang="en-US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(85 countries)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3166240"/>
                  </a:ext>
                </a:extLst>
              </a:tr>
              <a:tr h="78440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(3a)  GDP per capita (log)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0.450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(6.3)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-0.030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(6.0)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0.018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(3.0)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0.001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(2.9)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0.015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(5.4)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0.92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4702853"/>
                  </a:ext>
                </a:extLst>
              </a:tr>
              <a:tr h="78440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(3b)  Growth of GDP per capita (%)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-1.700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(7.7)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7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-0.092</a:t>
                      </a:r>
                      <a:endParaRPr lang="en-US" sz="17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(5.9)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7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0.056</a:t>
                      </a:r>
                      <a:endParaRPr lang="en-US" sz="17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(3.0)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0.004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(2.9)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0.045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(5.3)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0.69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9145795"/>
                  </a:ext>
                </a:extLst>
              </a:tr>
              <a:tr h="522936">
                <a:tc gridSpan="7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1990-2022 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600"/>
                        </a:spcAft>
                        <a:buNone/>
                      </a:pPr>
                      <a:r>
                        <a:rPr lang="en-US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(113 countries)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270298"/>
                  </a:ext>
                </a:extLst>
              </a:tr>
              <a:tr h="78440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(3c)  GNI per capita (log)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0.416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(8.1)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-1.156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(2.2)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0.001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(1.2)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0.024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(3.8)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0.015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(7.3)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0.91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4583318"/>
                  </a:ext>
                </a:extLst>
              </a:tr>
              <a:tr h="78440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(3d)  Growth of GNI per capita (%)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-1.678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(11.1)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-0.020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(2.2)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0.004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(1.3)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0.076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(3.9)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0.047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(7.3)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0.60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2496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7427801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717208-8AF1-0E59-732B-C3791D8E3B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AEB5F-DD53-2A5D-A26E-1545C3384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s-I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Abundance vs. dependence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9BE569A-3723-F7EC-B813-DED596B68E4F}"/>
              </a:ext>
            </a:extLst>
          </p:cNvPr>
          <p:cNvSpPr txBox="1">
            <a:spLocks/>
          </p:cNvSpPr>
          <p:nvPr/>
        </p:nvSpPr>
        <p:spPr>
          <a:xfrm>
            <a:off x="396046" y="1461655"/>
            <a:ext cx="11317972" cy="51885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10000"/>
              </a:lnSpc>
            </a:pPr>
            <a:endParaRPr lang="en-US" sz="2200" b="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9B3BA4B-C118-1100-7B02-3C137732A620}"/>
              </a:ext>
            </a:extLst>
          </p:cNvPr>
          <p:cNvSpPr txBox="1">
            <a:spLocks/>
          </p:cNvSpPr>
          <p:nvPr/>
        </p:nvSpPr>
        <p:spPr>
          <a:xfrm>
            <a:off x="396046" y="1461655"/>
            <a:ext cx="11317972" cy="5562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en-US" sz="3200" i="1" dirty="0"/>
          </a:p>
          <a:p>
            <a:pPr lvl="1">
              <a:lnSpc>
                <a:spcPct val="110000"/>
              </a:lnSpc>
            </a:pPr>
            <a:endParaRPr lang="en-US" sz="2200" b="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B07D9FD-C0E8-9873-3779-3A238D07BC5A}"/>
              </a:ext>
            </a:extLst>
          </p:cNvPr>
          <p:cNvSpPr txBox="1">
            <a:spLocks/>
          </p:cNvSpPr>
          <p:nvPr/>
        </p:nvSpPr>
        <p:spPr>
          <a:xfrm>
            <a:off x="735482" y="1642197"/>
            <a:ext cx="11317972" cy="38026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36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First sample 1965-1998</a:t>
            </a:r>
          </a:p>
          <a:p>
            <a:pPr marL="91440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b="0" dirty="0">
                <a:latin typeface="Mongolian Baiti" panose="03000500000000000000" pitchFamily="66" charset="0"/>
                <a:cs typeface="Mongolian Baiti" panose="03000500000000000000" pitchFamily="66" charset="0"/>
              </a:rPr>
              <a:t>The net effect of an increase in natural capital share on income and growth declines with wealth per person</a:t>
            </a:r>
          </a:p>
          <a:p>
            <a:pPr marL="91440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b="0" dirty="0">
                <a:latin typeface="Mongolian Baiti" panose="03000500000000000000" pitchFamily="66" charset="0"/>
                <a:cs typeface="Mongolian Baiti" panose="03000500000000000000" pitchFamily="66" charset="0"/>
              </a:rPr>
              <a:t>It remains negative as long as per capita national wealth is less than </a:t>
            </a:r>
            <a:r>
              <a:rPr lang="en-US" sz="3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USD 164,000 </a:t>
            </a:r>
            <a:r>
              <a:rPr lang="en-US" sz="3200" b="0" dirty="0">
                <a:latin typeface="Mongolian Baiti" panose="03000500000000000000" pitchFamily="66" charset="0"/>
                <a:cs typeface="Mongolian Baiti" panose="03000500000000000000" pitchFamily="66" charset="0"/>
              </a:rPr>
              <a:t>(= 0.092/0.056*10</a:t>
            </a:r>
            <a:r>
              <a:rPr lang="en-US" sz="3200" b="0" baseline="30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5</a:t>
            </a:r>
            <a:r>
              <a:rPr lang="en-US" sz="3200" b="0" dirty="0">
                <a:latin typeface="Mongolian Baiti" panose="03000500000000000000" pitchFamily="66" charset="0"/>
                <a:cs typeface="Mongolian Baiti" panose="03000500000000000000" pitchFamily="66" charset="0"/>
              </a:rPr>
              <a:t>)</a:t>
            </a:r>
          </a:p>
          <a:p>
            <a:pPr marL="91440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b="0" dirty="0">
                <a:latin typeface="Mongolian Baiti" panose="03000500000000000000" pitchFamily="66" charset="0"/>
                <a:cs typeface="Mongolian Baiti" panose="03000500000000000000" pitchFamily="66" charset="0"/>
              </a:rPr>
              <a:t>This is roughly the cut-off point between the 20 industrial countries and the 65 developing countries in the first sample</a:t>
            </a:r>
          </a:p>
        </p:txBody>
      </p:sp>
    </p:spTree>
    <p:extLst>
      <p:ext uri="{BB962C8B-B14F-4D97-AF65-F5344CB8AC3E}">
        <p14:creationId xmlns:p14="http://schemas.microsoft.com/office/powerpoint/2010/main" val="317376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bldLvl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415AC3-443E-8C4B-0AEC-47A5DE86EC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DBE4A-D834-EF61-7939-2CB677126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Table 3. Abundance, Dependence, and Growth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FC0ADBD-84C4-D7CF-7441-04BB55E173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5795664"/>
              </p:ext>
            </p:extLst>
          </p:nvPr>
        </p:nvGraphicFramePr>
        <p:xfrm>
          <a:off x="838200" y="1385740"/>
          <a:ext cx="10394623" cy="5326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8555">
                  <a:extLst>
                    <a:ext uri="{9D8B030D-6E8A-4147-A177-3AD203B41FA5}">
                      <a16:colId xmlns:a16="http://schemas.microsoft.com/office/drawing/2014/main" val="3379211650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3801639113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4132808022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425664967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4076394545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3535748818"/>
                    </a:ext>
                  </a:extLst>
                </a:gridCol>
                <a:gridCol w="1474928">
                  <a:extLst>
                    <a:ext uri="{9D8B030D-6E8A-4147-A177-3AD203B41FA5}">
                      <a16:colId xmlns:a16="http://schemas.microsoft.com/office/drawing/2014/main" val="2623300372"/>
                    </a:ext>
                  </a:extLst>
                </a:gridCol>
              </a:tblGrid>
              <a:tr h="114266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sz="1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Initial per capita income (log)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Natural capital </a:t>
                      </a:r>
                      <a:br>
                        <a:rPr lang="en-US" sz="1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 of national wealth)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Natural capital per person (constant US$)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Investment (% of GDP)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Secondary education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 of cohort)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1700" b="1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19795062"/>
                  </a:ext>
                </a:extLst>
              </a:tr>
              <a:tr h="522936">
                <a:tc gridSpan="7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1965-1998 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600"/>
                        </a:spcAft>
                        <a:buNone/>
                      </a:pPr>
                      <a:r>
                        <a:rPr lang="en-US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(85 countries)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3166240"/>
                  </a:ext>
                </a:extLst>
              </a:tr>
              <a:tr h="78440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(3a)  GDP per capita (log)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0.450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(6.3)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-0.030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(6.0)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0.018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(3.0)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0.001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(2.9)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0.015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(5.4)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0.92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4702853"/>
                  </a:ext>
                </a:extLst>
              </a:tr>
              <a:tr h="78440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(3b)  Growth of GDP per capita (%)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-1.700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(7.7)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-0.092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(5.9)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0.056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(3.0)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0.004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(2.9)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0.045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(5.3)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0.69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9145795"/>
                  </a:ext>
                </a:extLst>
              </a:tr>
              <a:tr h="522936">
                <a:tc gridSpan="7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1990-2022 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600"/>
                        </a:spcAft>
                        <a:buNone/>
                      </a:pPr>
                      <a:r>
                        <a:rPr lang="en-US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(113 countries)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270298"/>
                  </a:ext>
                </a:extLst>
              </a:tr>
              <a:tr h="78440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(3c)  GNI per capita (log)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0.416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(8.1)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-1.156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(2.2)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0.001</a:t>
                      </a:r>
                      <a:endParaRPr lang="en-US" sz="17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17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(1.2)</a:t>
                      </a:r>
                      <a:endParaRPr lang="en-US" sz="17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0.024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(3.8)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0.015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(7.3)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0.91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4583318"/>
                  </a:ext>
                </a:extLst>
              </a:tr>
              <a:tr h="78440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(3d)  Growth of GNI per capita (%)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-1.678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(11.1)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7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-0.020</a:t>
                      </a:r>
                      <a:endParaRPr lang="en-US" sz="17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(2.2)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7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0.004</a:t>
                      </a:r>
                      <a:endParaRPr lang="en-US" sz="17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17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(1.3)</a:t>
                      </a:r>
                      <a:endParaRPr lang="en-US" sz="17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0.076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(3.9)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0.047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(7.3)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0.60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249659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37529F0-5664-60B7-1BCE-B0F2D509EB1F}"/>
              </a:ext>
            </a:extLst>
          </p:cNvPr>
          <p:cNvSpPr txBox="1"/>
          <p:nvPr/>
        </p:nvSpPr>
        <p:spPr>
          <a:xfrm rot="21314147">
            <a:off x="132631" y="288181"/>
            <a:ext cx="997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Again</a:t>
            </a:r>
          </a:p>
        </p:txBody>
      </p:sp>
    </p:spTree>
    <p:extLst>
      <p:ext uri="{BB962C8B-B14F-4D97-AF65-F5344CB8AC3E}">
        <p14:creationId xmlns:p14="http://schemas.microsoft.com/office/powerpoint/2010/main" val="3258174186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DA6160-626C-2FDD-FAFE-A39FD2934D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08DCD-42A4-F658-88D2-D571CD905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s-I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Abundance vs. dependence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ACAF1B8-A42F-67B9-642B-281F62875D53}"/>
              </a:ext>
            </a:extLst>
          </p:cNvPr>
          <p:cNvSpPr txBox="1">
            <a:spLocks/>
          </p:cNvSpPr>
          <p:nvPr/>
        </p:nvSpPr>
        <p:spPr>
          <a:xfrm>
            <a:off x="396046" y="1461655"/>
            <a:ext cx="11317972" cy="51885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10000"/>
              </a:lnSpc>
            </a:pPr>
            <a:endParaRPr lang="en-US" sz="2200" b="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807F355-F6CF-BF69-AA74-2AA649AD7C13}"/>
              </a:ext>
            </a:extLst>
          </p:cNvPr>
          <p:cNvSpPr txBox="1">
            <a:spLocks/>
          </p:cNvSpPr>
          <p:nvPr/>
        </p:nvSpPr>
        <p:spPr>
          <a:xfrm>
            <a:off x="396046" y="1461655"/>
            <a:ext cx="11317972" cy="5562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en-US" sz="3200" i="1" dirty="0"/>
          </a:p>
          <a:p>
            <a:pPr lvl="1">
              <a:lnSpc>
                <a:spcPct val="110000"/>
              </a:lnSpc>
            </a:pPr>
            <a:endParaRPr lang="en-US" sz="2200" b="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B16CD2A-1CA9-4D1F-E080-540AD5583502}"/>
              </a:ext>
            </a:extLst>
          </p:cNvPr>
          <p:cNvSpPr txBox="1">
            <a:spLocks/>
          </p:cNvSpPr>
          <p:nvPr/>
        </p:nvSpPr>
        <p:spPr>
          <a:xfrm>
            <a:off x="589414" y="1461655"/>
            <a:ext cx="11317972" cy="48975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36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Second sample 1990-2022</a:t>
            </a:r>
          </a:p>
          <a:p>
            <a:pPr marL="91440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b="0" dirty="0">
                <a:latin typeface="Mongolian Baiti" panose="03000500000000000000" pitchFamily="66" charset="0"/>
                <a:cs typeface="Mongolian Baiti" panose="03000500000000000000" pitchFamily="66" charset="0"/>
              </a:rPr>
              <a:t>Again, the net effect of an increase in natural capital share on income and growth declines with wealth per person</a:t>
            </a:r>
          </a:p>
          <a:p>
            <a:pPr marL="91440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b="0" dirty="0">
                <a:latin typeface="Mongolian Baiti" panose="03000500000000000000" pitchFamily="66" charset="0"/>
                <a:cs typeface="Mongolian Baiti" panose="03000500000000000000" pitchFamily="66" charset="0"/>
              </a:rPr>
              <a:t>It remains negative as long as per capita national wealth is less than </a:t>
            </a:r>
            <a:r>
              <a:rPr lang="en-US" sz="3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USD 500,000 </a:t>
            </a:r>
            <a:r>
              <a:rPr lang="en-US" sz="3200" b="0" dirty="0">
                <a:latin typeface="Mongolian Baiti" panose="03000500000000000000" pitchFamily="66" charset="0"/>
                <a:cs typeface="Mongolian Baiti" panose="03000500000000000000" pitchFamily="66" charset="0"/>
              </a:rPr>
              <a:t>(= 0.020/0.004*10</a:t>
            </a:r>
            <a:r>
              <a:rPr lang="en-US" sz="3200" b="0" baseline="30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5</a:t>
            </a:r>
            <a:r>
              <a:rPr lang="en-US" sz="3200" b="0" dirty="0">
                <a:latin typeface="Mongolian Baiti" panose="03000500000000000000" pitchFamily="66" charset="0"/>
                <a:cs typeface="Mongolian Baiti" panose="03000500000000000000" pitchFamily="66" charset="0"/>
              </a:rPr>
              <a:t>)</a:t>
            </a:r>
          </a:p>
          <a:p>
            <a:pPr marL="91440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b="0" dirty="0">
                <a:latin typeface="Mongolian Baiti" panose="03000500000000000000" pitchFamily="66" charset="0"/>
                <a:cs typeface="Mongolian Baiti" panose="03000500000000000000" pitchFamily="66" charset="0"/>
              </a:rPr>
              <a:t>This is roughly the cut-off point between the 98 developing countries with total per capita wealth below USD 500,000, and 16 high-income countries with total per capita wealth above that threshold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6561E1E-05C1-6620-FC12-491493DDE8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4011376"/>
              </p:ext>
            </p:extLst>
          </p:nvPr>
        </p:nvGraphicFramePr>
        <p:xfrm>
          <a:off x="0" y="-45719"/>
          <a:ext cx="123825" cy="45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14102" imgH="126780" progId="Equation.3">
                  <p:embed/>
                </p:oleObj>
              </mc:Choice>
              <mc:Fallback>
                <p:oleObj r:id="rId2" imgW="114102" imgH="126780" progId="Equation.3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E6561E1E-05C1-6620-FC12-491493DDE84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45719"/>
                        <a:ext cx="123825" cy="457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701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5F00B-C488-4FF1-B615-01C153F4F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s-I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EDA27-D2BB-41CA-BE47-5E81D9B8F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581" y="1523973"/>
            <a:ext cx="11007437" cy="50758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An increase in natural capital intensity tends to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depress incomes </a:t>
            </a: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and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discourage long-run growth in low-income countries </a:t>
            </a: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… </a:t>
            </a:r>
          </a:p>
          <a:p>
            <a:pPr marL="457200" lvl="1" indent="0">
              <a:buNone/>
            </a:pPr>
            <a: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… but may increase incomes and growth in some high-income countries, especially democracies</a:t>
            </a:r>
          </a:p>
          <a:p>
            <a:pPr marL="0" indent="0">
              <a:buNone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A natural-resource discovery, if misappropriated or if the rent from it is mismanaged, can set in motion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economic and political forces </a:t>
            </a: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that conspire to reduce the country´s subsequent growth …</a:t>
            </a:r>
          </a:p>
          <a:p>
            <a:pPr marL="457200" lvl="1" indent="0">
              <a:buNone/>
            </a:pPr>
            <a: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… which may ultimately reduce the level of per capita GDP below the level it would have attained without the resource discovery</a:t>
            </a:r>
          </a:p>
          <a:p>
            <a:pPr marL="457200" lvl="1" indent="0">
              <a:buNone/>
            </a:pPr>
            <a:endParaRPr lang="is-IS" dirty="0">
              <a:effectLst/>
              <a:latin typeface="Mongolian Baiti" panose="03000500000000000000" pitchFamily="66" charset="0"/>
              <a:ea typeface="Calibri" panose="020F0502020204030204" pitchFamily="34" charset="0"/>
              <a:cs typeface="Mongolian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5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4926A2-C2D6-B9D3-ACA4-7C674DAB73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6DE85-256E-5374-9F36-5A2C38F84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s-I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8FE07-F6F0-8A1B-D77F-C0F9861AB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7527" y="1523973"/>
            <a:ext cx="10259291" cy="50758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If you were members of – e.g., married into – the Saudi Royal family, would you favor democracy?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  <a:sym typeface="Wingdings" panose="05000000000000000000" pitchFamily="2" charset="2"/>
              </a:rPr>
              <a:t></a:t>
            </a:r>
          </a:p>
          <a:p>
            <a:pPr marL="0" indent="0">
              <a:buNone/>
            </a:pPr>
            <a:r>
              <a:rPr lang="en-US" sz="3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Economic growth depends primarily on the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quality of institutions</a:t>
            </a:r>
            <a:r>
              <a:rPr lang="en-US" sz="3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and presupposes the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rule of law </a:t>
            </a:r>
            <a:r>
              <a:rPr lang="en-US" sz="3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with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limited rent-seeking</a:t>
            </a:r>
            <a:r>
              <a:rPr lang="en-US" sz="3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…</a:t>
            </a:r>
          </a:p>
          <a:p>
            <a:pPr marL="457200" lvl="1" indent="0">
              <a:buNone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… all of which are exacerbated by abundant natural resource discoveries that precede the establishment of a rule-based state</a:t>
            </a:r>
          </a:p>
          <a:p>
            <a:pPr marL="457200" lvl="1" indent="0">
              <a:buNone/>
            </a:pPr>
            <a:endParaRPr lang="is-IS" sz="2600" dirty="0">
              <a:effectLst/>
              <a:latin typeface="Mongolian Baiti" panose="03000500000000000000" pitchFamily="66" charset="0"/>
              <a:ea typeface="Calibri" panose="020F0502020204030204" pitchFamily="34" charset="0"/>
              <a:cs typeface="Mongolian Baiti" panose="03000500000000000000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CD11D1-B687-A09E-FD5D-7B41E2EBACB0}"/>
              </a:ext>
            </a:extLst>
          </p:cNvPr>
          <p:cNvSpPr txBox="1"/>
          <p:nvPr/>
        </p:nvSpPr>
        <p:spPr>
          <a:xfrm rot="21253985">
            <a:off x="9973085" y="5821338"/>
            <a:ext cx="1756353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The End</a:t>
            </a:r>
            <a:endParaRPr lang="is-I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00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5F00B-C488-4FF1-B615-01C153F4F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s-I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Mixed blessing 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EDA27-D2BB-41CA-BE47-5E81D9B8F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8547"/>
            <a:ext cx="10449107" cy="470432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It came as a counterintuitive bombshell surprise to many in mid-1990s when Sachs and Warner </a:t>
            </a: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(NBER, 1995) </a:t>
            </a: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removed the dust from an old idea: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Abundant natural resources can be a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drag on economic growth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Many studies have since found empirical support for this still somewhat controversial finding: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Natural resources, if not well managed, tend through many different mechanisms to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depress incomes and long-run growth </a:t>
            </a:r>
            <a: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…</a:t>
            </a:r>
          </a:p>
          <a:p>
            <a:pPr marL="914400" lvl="2" indent="0">
              <a:lnSpc>
                <a:spcPct val="100000"/>
              </a:lnSpc>
              <a:buNone/>
            </a:pPr>
            <a:r>
              <a:rPr lang="en-US" sz="2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… as well as 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democracy </a:t>
            </a:r>
            <a:r>
              <a:rPr lang="en-US" sz="2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– 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j</a:t>
            </a:r>
            <a:r>
              <a:rPr lang="en-US" sz="2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ust read </a:t>
            </a:r>
            <a:r>
              <a:rPr lang="en-US" sz="2600" i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Berlingske </a:t>
            </a:r>
            <a:r>
              <a:rPr lang="en-US" sz="2600" i="1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Tidende</a:t>
            </a:r>
            <a:r>
              <a:rPr lang="en-US" sz="2600" i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  <a:sym typeface="Wingdings" panose="05000000000000000000" pitchFamily="2" charset="2"/>
              </a:rPr>
              <a:t></a:t>
            </a: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95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895BA8-DCA3-AD78-5A94-B7EF697449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6F41A-6823-12BE-7CBC-2E30DCA2F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s-I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Ten mechanisms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1E06B-FCEE-04E2-7622-D653B9959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8547"/>
            <a:ext cx="11006579" cy="4932584"/>
          </a:xfrm>
        </p:spPr>
        <p:txBody>
          <a:bodyPr>
            <a:noAutofit/>
          </a:bodyPr>
          <a:lstStyle/>
          <a:p>
            <a:pPr marL="971550" lvl="1" indent="-514350">
              <a:lnSpc>
                <a:spcPct val="100000"/>
              </a:lnSpc>
              <a:buFont typeface="+mj-lt"/>
              <a:buAutoNum type="arabicParenR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Dutch disease </a:t>
            </a: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(Gylfason, Herbertsson &amp; Zoega, </a:t>
            </a:r>
            <a:r>
              <a:rPr lang="en-US" i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MD</a:t>
            </a: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, 1999)</a:t>
            </a:r>
            <a:endParaRPr lang="en-US" sz="28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marL="971550" lvl="1" indent="-514350">
              <a:lnSpc>
                <a:spcPct val="100000"/>
              </a:lnSpc>
              <a:buFont typeface="+mj-lt"/>
              <a:buAutoNum type="arabicParenR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Rent seeking </a:t>
            </a: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(Torvik, </a:t>
            </a:r>
            <a:r>
              <a:rPr lang="en-US" i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JDE</a:t>
            </a: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, 2002)</a:t>
            </a:r>
          </a:p>
          <a:p>
            <a:pPr marL="971550" lvl="1" indent="-514350">
              <a:lnSpc>
                <a:spcPct val="100000"/>
              </a:lnSpc>
              <a:buFont typeface="+mj-lt"/>
              <a:buAutoNum type="arabicParenR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Foreign interference </a:t>
            </a: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(Belgium in Congo, US in Iran &amp; Iraq, etc.)</a:t>
            </a:r>
          </a:p>
          <a:p>
            <a:pPr marL="971550" lvl="1" indent="-514350">
              <a:lnSpc>
                <a:spcPct val="100000"/>
              </a:lnSpc>
              <a:buFont typeface="+mj-lt"/>
              <a:buAutoNum type="arabicParenR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Democracy</a:t>
            </a:r>
            <a: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(Ross, </a:t>
            </a:r>
            <a:r>
              <a:rPr lang="en-US" i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World Politics</a:t>
            </a: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, 2001)</a:t>
            </a:r>
            <a:endParaRPr lang="en-US" sz="28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marL="971550" lvl="1" indent="-514350">
              <a:lnSpc>
                <a:spcPct val="100000"/>
              </a:lnSpc>
              <a:buFont typeface="+mj-lt"/>
              <a:buAutoNum type="arabicParenR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Education</a:t>
            </a:r>
            <a: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(Gylfason, </a:t>
            </a:r>
            <a:r>
              <a:rPr lang="en-US" i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EER</a:t>
            </a: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, 2001)</a:t>
            </a:r>
          </a:p>
          <a:p>
            <a:pPr marL="971550" lvl="1" indent="-514350">
              <a:lnSpc>
                <a:spcPct val="100000"/>
              </a:lnSpc>
              <a:buFont typeface="+mj-lt"/>
              <a:buAutoNum type="arabicParenR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Equality</a:t>
            </a:r>
            <a: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(Gylfason &amp; Zoega, </a:t>
            </a:r>
            <a:r>
              <a:rPr lang="en-US" i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MIT Press</a:t>
            </a: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, 2003)</a:t>
            </a:r>
          </a:p>
          <a:p>
            <a:pPr marL="971550" lvl="1" indent="-514350">
              <a:lnSpc>
                <a:spcPct val="100000"/>
              </a:lnSpc>
              <a:buFont typeface="+mj-lt"/>
              <a:buAutoNum type="arabicParenR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External debt </a:t>
            </a: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(Manzano &amp; </a:t>
            </a:r>
            <a:r>
              <a:rPr lang="en-US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Rigobón</a:t>
            </a: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, </a:t>
            </a:r>
            <a:r>
              <a:rPr lang="en-US" i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World Bank</a:t>
            </a: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, 2007)</a:t>
            </a:r>
            <a:endParaRPr lang="en-US" sz="28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marL="971550" lvl="1" indent="-514350">
              <a:lnSpc>
                <a:spcPct val="100000"/>
              </a:lnSpc>
              <a:buFont typeface="+mj-lt"/>
              <a:buAutoNum type="arabicParenR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Corruption</a:t>
            </a:r>
            <a: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(Bhattacharyya &amp; </a:t>
            </a:r>
            <a:r>
              <a:rPr lang="en-US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Hodler</a:t>
            </a: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, </a:t>
            </a:r>
            <a:r>
              <a:rPr lang="en-US" i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EER</a:t>
            </a: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, 2010)</a:t>
            </a:r>
            <a:endParaRPr lang="en-US" sz="28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marL="971550" lvl="1" indent="-514350">
              <a:lnSpc>
                <a:spcPct val="100000"/>
              </a:lnSpc>
              <a:buFont typeface="+mj-lt"/>
              <a:buAutoNum type="arabicParenR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Civil war</a:t>
            </a:r>
            <a: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(Ross, </a:t>
            </a:r>
            <a:r>
              <a:rPr lang="en-US" i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Princeton U. Press</a:t>
            </a: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, 2012)</a:t>
            </a:r>
          </a:p>
          <a:p>
            <a:pPr marL="971550" lvl="1" indent="-514350">
              <a:lnSpc>
                <a:spcPct val="100000"/>
              </a:lnSpc>
              <a:buFont typeface="+mj-lt"/>
              <a:buAutoNum type="arabicParenR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Foreign aid </a:t>
            </a: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(Arezki </a:t>
            </a:r>
            <a:r>
              <a:rPr lang="en-US" i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et al., CESifo</a:t>
            </a: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, 2024) </a:t>
            </a:r>
            <a:endParaRPr lang="en-US" sz="28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marL="457200" lvl="1" indent="0">
              <a:lnSpc>
                <a:spcPct val="100000"/>
              </a:lnSpc>
              <a:buNone/>
            </a:pPr>
            <a:endParaRPr lang="en-US" sz="28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89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05799-8030-4486-ACF3-DE56F96E6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81" y="387589"/>
            <a:ext cx="12013324" cy="914400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A bird´s eye view: Human development,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democracy, and natural capital</a:t>
            </a:r>
            <a:endParaRPr lang="is-I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EB2562-5EFE-4D5E-997C-B8E37CADB1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454" y="1847018"/>
            <a:ext cx="5686586" cy="65805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endParaRPr lang="is-I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HDI 2021 and natural capital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1995-2018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97E881-B157-482D-A388-86C25CF475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59500" y="1681163"/>
            <a:ext cx="5341334" cy="823912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Democracy 2021 and natural capital 1995-2018</a:t>
            </a:r>
          </a:p>
        </p:txBody>
      </p:sp>
      <p:graphicFrame>
        <p:nvGraphicFramePr>
          <p:cNvPr id="20" name="Content Placeholder 19">
            <a:extLst>
              <a:ext uri="{FF2B5EF4-FFF2-40B4-BE49-F238E27FC236}">
                <a16:creationId xmlns:a16="http://schemas.microsoft.com/office/drawing/2014/main" id="{528A75A1-0F71-4933-7C03-A5A91A4814D8}"/>
              </a:ext>
            </a:extLst>
          </p:cNvPr>
          <p:cNvGraphicFramePr>
            <a:graphicFrameLocks noGrp="1"/>
          </p:cNvGraphicFramePr>
          <p:nvPr>
            <p:ph sz="quarter" idx="4"/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0F3ACDD9-A074-423C-1225-2180EBD45D44}"/>
              </a:ext>
            </a:extLst>
          </p:cNvPr>
          <p:cNvSpPr txBox="1"/>
          <p:nvPr/>
        </p:nvSpPr>
        <p:spPr>
          <a:xfrm>
            <a:off x="7908652" y="6285745"/>
            <a:ext cx="4099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Gylfason and Zoega, </a:t>
            </a:r>
            <a:r>
              <a:rPr lang="en-US" i="1" dirty="0"/>
              <a:t>Elgar</a:t>
            </a:r>
            <a:r>
              <a:rPr lang="en-US" dirty="0"/>
              <a:t>, 2026.</a:t>
            </a:r>
          </a:p>
        </p:txBody>
      </p:sp>
      <p:graphicFrame>
        <p:nvGraphicFramePr>
          <p:cNvPr id="9" name="Content Placeholder 15">
            <a:extLst>
              <a:ext uri="{FF2B5EF4-FFF2-40B4-BE49-F238E27FC236}">
                <a16:creationId xmlns:a16="http://schemas.microsoft.com/office/drawing/2014/main" id="{0478ADAA-6D64-84ED-CC4E-934C18F19E5F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835025" y="2505075"/>
          <a:ext cx="51577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575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05799-8030-4486-ACF3-DE56F96E6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s-I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Empirical results: Round 1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7A1B462-ABB3-99F2-C169-5D22D8C46180}"/>
              </a:ext>
            </a:extLst>
          </p:cNvPr>
          <p:cNvSpPr txBox="1">
            <a:spLocks/>
          </p:cNvSpPr>
          <p:nvPr/>
        </p:nvSpPr>
        <p:spPr>
          <a:xfrm>
            <a:off x="396046" y="1582663"/>
            <a:ext cx="11795954" cy="43087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3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Model </a:t>
            </a:r>
          </a:p>
          <a:p>
            <a:pPr lvl="1">
              <a:lnSpc>
                <a:spcPct val="110000"/>
              </a:lnSpc>
            </a:pPr>
            <a:r>
              <a:rPr lang="en-US" sz="2800" b="0" dirty="0">
                <a:latin typeface="Mongolian Baiti" panose="03000500000000000000" pitchFamily="66" charset="0"/>
                <a:cs typeface="Mongolian Baiti" panose="03000500000000000000" pitchFamily="66" charset="0"/>
              </a:rPr>
              <a:t>Per capita GDP growth depends on two controls, </a:t>
            </a:r>
            <a:r>
              <a:rPr lang="en-US" sz="2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investment and education</a:t>
            </a:r>
            <a:r>
              <a:rPr lang="en-US" sz="2800" b="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…</a:t>
            </a:r>
            <a:endParaRPr lang="en-US" sz="2400" b="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lvl="2">
              <a:lnSpc>
                <a:spcPct val="110000"/>
              </a:lnSpc>
            </a:pPr>
            <a:r>
              <a:rPr lang="en-US" sz="2400" b="0" dirty="0">
                <a:latin typeface="Mongolian Baiti" panose="03000500000000000000" pitchFamily="66" charset="0"/>
                <a:cs typeface="Mongolian Baiti" panose="03000500000000000000" pitchFamily="66" charset="0"/>
              </a:rPr>
              <a:t>Share of gross domestic investment in GDP 1965-1998</a:t>
            </a:r>
          </a:p>
          <a:p>
            <a:pPr lvl="2">
              <a:lnSpc>
                <a:spcPct val="110000"/>
              </a:lnSpc>
            </a:pPr>
            <a:r>
              <a:rPr lang="en-US" sz="2400" b="0" dirty="0">
                <a:latin typeface="Mongolian Baiti" panose="03000500000000000000" pitchFamily="66" charset="0"/>
                <a:cs typeface="Mongolian Baiti" panose="03000500000000000000" pitchFamily="66" charset="0"/>
              </a:rPr>
              <a:t>Gross secondary-school enrolment rate, various periods</a:t>
            </a:r>
          </a:p>
          <a:p>
            <a:pPr lvl="1">
              <a:lnSpc>
                <a:spcPct val="110000"/>
              </a:lnSpc>
            </a:pPr>
            <a:r>
              <a:rPr lang="en-US" sz="2800" b="0" dirty="0">
                <a:latin typeface="Mongolian Baiti" panose="03000500000000000000" pitchFamily="66" charset="0"/>
                <a:cs typeface="Mongolian Baiti" panose="03000500000000000000" pitchFamily="66" charset="0"/>
              </a:rPr>
              <a:t>... as well as on</a:t>
            </a:r>
          </a:p>
          <a:p>
            <a:pPr lvl="2">
              <a:lnSpc>
                <a:spcPct val="110000"/>
              </a:lnSpc>
            </a:pPr>
            <a:r>
              <a:rPr lang="en-US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Share of natural capital </a:t>
            </a:r>
            <a:r>
              <a:rPr lang="en-US" sz="2400" b="0" dirty="0">
                <a:latin typeface="Mongolian Baiti" panose="03000500000000000000" pitchFamily="66" charset="0"/>
                <a:cs typeface="Mongolian Baiti" panose="03000500000000000000" pitchFamily="66" charset="0"/>
              </a:rPr>
              <a:t>in national wealth in 1994</a:t>
            </a:r>
          </a:p>
          <a:p>
            <a:pPr lvl="3">
              <a:lnSpc>
                <a:spcPct val="100000"/>
              </a:lnSpc>
            </a:pPr>
            <a:r>
              <a:rPr lang="en-US" sz="2000" b="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Share of natural capital in total capital (physical, human, and natural capital)</a:t>
            </a:r>
          </a:p>
          <a:p>
            <a:pPr lvl="2">
              <a:lnSpc>
                <a:spcPct val="100000"/>
              </a:lnSpc>
            </a:pPr>
            <a:r>
              <a:rPr lang="en-US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Initial per capita GDP</a:t>
            </a:r>
          </a:p>
          <a:p>
            <a:pPr lvl="3">
              <a:lnSpc>
                <a:spcPct val="100000"/>
              </a:lnSpc>
            </a:pPr>
            <a:r>
              <a:rPr lang="en-US" sz="2200" b="0" dirty="0">
                <a:latin typeface="Mongolian Baiti" panose="03000500000000000000" pitchFamily="66" charset="0"/>
                <a:cs typeface="Mongolian Baiti" panose="03000500000000000000" pitchFamily="66" charset="0"/>
              </a:rPr>
              <a:t>To account for </a:t>
            </a:r>
            <a:r>
              <a:rPr lang="en-US" sz="2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convergence</a:t>
            </a:r>
          </a:p>
          <a:p>
            <a:pPr lvl="3">
              <a:lnSpc>
                <a:spcPct val="100000"/>
              </a:lnSpc>
            </a:pPr>
            <a:endParaRPr lang="en-US" sz="2000" b="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2D8AFA0-F235-A6D5-CB95-34A45BD85ED7}"/>
                  </a:ext>
                </a:extLst>
              </p:cNvPr>
              <p:cNvSpPr txBox="1"/>
              <p:nvPr/>
            </p:nvSpPr>
            <p:spPr>
              <a:xfrm>
                <a:off x="5637829" y="5275337"/>
                <a:ext cx="5899920" cy="11471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200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200" b="0" i="1" baseline="-25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𝑏𝑁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dirty="0">
                  <a:latin typeface="Mongolian Baiti" panose="03000500000000000000" pitchFamily="66" charset="0"/>
                </a:endParaRPr>
              </a:p>
              <a:p>
                <a:pPr algn="ctr"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i="1" baseline="-2500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i="1" baseline="-250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𝑏𝑁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+(1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golian Baiti" panose="03000500000000000000" pitchFamily="66" charset="0"/>
                    <a:cs typeface="Mongolian Baiti" panose="03000500000000000000" pitchFamily="66" charset="0"/>
                  </a:rPr>
                  <a:t>  </a:t>
                </a:r>
                <a:endParaRPr lang="en-US" sz="3200" i="1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2D8AFA0-F235-A6D5-CB95-34A45BD85E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7829" y="5275337"/>
                <a:ext cx="5899920" cy="11471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5398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bldLvl="2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F5B9C4-C08F-CCA4-12D1-3E4A08517F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7D9BB-912F-F587-3FAC-AD9B52543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s-I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Consistency of 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0265264F-305C-124F-AD10-05301DDF63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4069" y="1496819"/>
                <a:ext cx="11180820" cy="4751581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0000"/>
                  </a:lnSpc>
                </a:pPr>
                <a:r>
                  <a:rPr lang="en-US" sz="3200" b="0" dirty="0">
                    <a:latin typeface="Mongolian Baiti" panose="03000500000000000000" pitchFamily="66" charset="0"/>
                    <a:cs typeface="Mongolian Baiti" panose="03000500000000000000" pitchFamily="66" charset="0"/>
                  </a:rPr>
                  <a:t>Initial per capita GDP (1965) does not exist for several countries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US" sz="2800" b="0" dirty="0">
                    <a:latin typeface="Mongolian Baiti" panose="03000500000000000000" pitchFamily="66" charset="0"/>
                    <a:cs typeface="Mongolian Baiti" panose="03000500000000000000" pitchFamily="66" charset="0"/>
                  </a:rPr>
                  <a:t>But average per capita GDP growth is available for various periods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US" sz="2800" b="0" dirty="0">
                    <a:latin typeface="Mongolian Baiti" panose="03000500000000000000" pitchFamily="66" charset="0"/>
                    <a:cs typeface="Mongolian Baiti" panose="03000500000000000000" pitchFamily="66" charset="0"/>
                  </a:rPr>
                  <a:t>So, we impute initial GDP from where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800" b="0" dirty="0">
                    <a:latin typeface="Mongolian Baiti" panose="03000500000000000000" pitchFamily="66" charset="0"/>
                    <a:cs typeface="Mongolian Baiti" panose="03000500000000000000" pitchFamily="66" charset="0"/>
                  </a:rPr>
                  <a:t> is average growth 1965-1998:</a:t>
                </a:r>
              </a:p>
              <a:p>
                <a:pPr lvl="1"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1965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1998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100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>
                  <a:latin typeface="Mongolian Baiti" panose="03000500000000000000" pitchFamily="66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en-US" sz="3200" b="0" dirty="0">
                    <a:latin typeface="Mongolian Baiti" panose="03000500000000000000" pitchFamily="66" charset="0"/>
                    <a:cs typeface="Mongolian Baiti" panose="03000500000000000000" pitchFamily="66" charset="0"/>
                  </a:rPr>
                  <a:t>This secures consistency between all three:</a:t>
                </a:r>
              </a:p>
              <a:p>
                <a:pPr marL="914400" lvl="1" indent="-45720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en-US" sz="2600" b="0" dirty="0">
                    <a:latin typeface="Mongolian Baiti" panose="03000500000000000000" pitchFamily="66" charset="0"/>
                    <a:cs typeface="Mongolian Baiti" panose="03000500000000000000" pitchFamily="66" charset="0"/>
                  </a:rPr>
                  <a:t>Growth 1965-1998</a:t>
                </a:r>
              </a:p>
              <a:p>
                <a:pPr marL="914400" lvl="1" indent="-45720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en-US" sz="2600" b="0" dirty="0">
                    <a:latin typeface="Mongolian Baiti" panose="03000500000000000000" pitchFamily="66" charset="0"/>
                    <a:cs typeface="Mongolian Baiti" panose="03000500000000000000" pitchFamily="66" charset="0"/>
                  </a:rPr>
                  <a:t>Initial GDP 1965</a:t>
                </a:r>
              </a:p>
              <a:p>
                <a:pPr marL="914400" lvl="1" indent="-45720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en-US" sz="2600" b="0" dirty="0">
                    <a:latin typeface="Mongolian Baiti" panose="03000500000000000000" pitchFamily="66" charset="0"/>
                    <a:cs typeface="Mongolian Baiti" panose="03000500000000000000" pitchFamily="66" charset="0"/>
                  </a:rPr>
                  <a:t>GDP in final year 1998</a:t>
                </a:r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0265264F-305C-124F-AD10-05301DDF63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69" y="1496819"/>
                <a:ext cx="11180820" cy="4751581"/>
              </a:xfrm>
              <a:prstGeom prst="rect">
                <a:avLst/>
              </a:prstGeom>
              <a:blipFill>
                <a:blip r:embed="rId2"/>
                <a:stretch>
                  <a:fillRect l="-1362" t="-1540" b="-3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9CEC4495-0D47-0A06-D588-EEDDBE6C6888}"/>
              </a:ext>
            </a:extLst>
          </p:cNvPr>
          <p:cNvSpPr txBox="1"/>
          <p:nvPr/>
        </p:nvSpPr>
        <p:spPr>
          <a:xfrm rot="21358184">
            <a:off x="5289816" y="5038099"/>
            <a:ext cx="5392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Need to know only two of the three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BFE858A4-15B1-A3D1-CFCB-606CD3E02EE0}"/>
              </a:ext>
            </a:extLst>
          </p:cNvPr>
          <p:cNvSpPr/>
          <p:nvPr/>
        </p:nvSpPr>
        <p:spPr>
          <a:xfrm>
            <a:off x="4911436" y="4910711"/>
            <a:ext cx="183078" cy="1213464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7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  <p:bldP spid="3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F276F3-23F2-2A1D-914B-EE56AD3277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75421FBD-7B4C-7AE2-FA8E-9AA4F061F6F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5590" y="1690688"/>
                <a:ext cx="11180820" cy="4733408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0000"/>
                  </a:lnSpc>
                </a:pPr>
                <a:endParaRPr lang="en-US" sz="3200" dirty="0">
                  <a:latin typeface="Mongolian Baiti" panose="03000500000000000000" pitchFamily="66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en-US" sz="3200" b="0" dirty="0">
                    <a:latin typeface="Mongolian Baiti" panose="03000500000000000000" pitchFamily="66" charset="0"/>
                    <a:cs typeface="Mongolian Baiti" panose="03000500000000000000" pitchFamily="66" charset="0"/>
                  </a:rPr>
                  <a:t>Income and growth equations are equivalent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200" b="0" i="1" smtClean="0">
                        <a:latin typeface="Cambria Math" panose="02040503050406030204" pitchFamily="18" charset="0"/>
                        <a:cs typeface="Mongolian Baiti" panose="03000500000000000000" pitchFamily="66" charset="0"/>
                      </a:rPr>
                      <m:t>Δ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Mongolian Baiti" panose="03000500000000000000" pitchFamily="66" charset="0"/>
                      </a:rPr>
                      <m:t>𝑦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Mongolian Baiti" panose="03000500000000000000" pitchFamily="66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Mongolian Baiti" panose="03000500000000000000" pitchFamily="66" charset="0"/>
                      </a:rPr>
                      <m:t>𝑦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Mongolian Baiti" panose="03000500000000000000" pitchFamily="66" charset="0"/>
                      </a:rPr>
                      <m:t> −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200" b="0" dirty="0">
                    <a:latin typeface="Mongolian Baiti" panose="03000500000000000000" pitchFamily="66" charset="0"/>
                    <a:cs typeface="Mongolian Baiti" panose="03000500000000000000" pitchFamily="66" charset="0"/>
                  </a:rPr>
                  <a:t> :</a:t>
                </a:r>
              </a:p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200" b="0" i="1" baseline="-2500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3200" b="0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200" b="0" i="1" baseline="-2500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b="0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3200" b="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𝑏𝑁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i="1" dirty="0">
                  <a:latin typeface="Cambria Math" panose="02040503050406030204" pitchFamily="18" charset="0"/>
                </a:endParaRPr>
              </a:p>
              <a:p>
                <a:pPr algn="ctr"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i="1" baseline="-2500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i="1" baseline="-250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𝑏𝑁</m:t>
                    </m:r>
                    <m:r>
                      <a:rPr lang="en-US" sz="3200" b="0" i="1">
                        <a:latin typeface="Cambria Math" panose="02040503050406030204" pitchFamily="18" charset="0"/>
                      </a:rPr>
                      <m:t>+(1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200" b="0" i="1"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golian Baiti" panose="03000500000000000000" pitchFamily="66" charset="0"/>
                    <a:cs typeface="Mongolian Baiti" panose="03000500000000000000" pitchFamily="66" charset="0"/>
                  </a:rPr>
                  <a:t>  </a:t>
                </a:r>
                <a:endParaRPr lang="en-US" sz="3200" i="1" dirty="0"/>
              </a:p>
              <a:p>
                <a:pPr>
                  <a:lnSpc>
                    <a:spcPct val="110000"/>
                  </a:lnSpc>
                </a:pPr>
                <a:r>
                  <a:rPr lang="en-US" sz="3200" b="0" dirty="0">
                    <a:latin typeface="Mongolian Baiti" panose="03000500000000000000" pitchFamily="66" charset="0"/>
                    <a:cs typeface="Mongolian Baiti" panose="03000500000000000000" pitchFamily="66" charset="0"/>
                  </a:rPr>
                  <a:t>Likewise, with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3200" b="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b="0" dirty="0">
                    <a:latin typeface="Mongolian Baiti" panose="03000500000000000000" pitchFamily="66" charset="0"/>
                    <a:cs typeface="Mongolian Baiti" panose="03000500000000000000" pitchFamily="66" charset="0"/>
                  </a:rPr>
                  <a:t>= growth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3200" b="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b="0" dirty="0">
                    <a:latin typeface="Mongolian Baiti" panose="03000500000000000000" pitchFamily="66" charset="0"/>
                    <a:cs typeface="Mongolian Baiti" panose="03000500000000000000" pitchFamily="66" charset="0"/>
                  </a:rPr>
                  <a:t>= 33 (from 1965 to 1998), we have two equivalent formulations:</a:t>
                </a:r>
              </a:p>
              <a:p>
                <a:pPr lvl="1"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𝑎𝑋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𝑏𝑁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  <a:p>
                <a:pPr lvl="1"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𝑎𝑇</m:t>
                              </m:r>
                            </m:num>
                            <m:den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den>
                          </m:f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𝑏𝑇</m:t>
                              </m:r>
                            </m:num>
                            <m:den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den>
                          </m:f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1−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𝑐𝑇</m:t>
                                  </m:r>
                                </m:num>
                                <m:den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100</m:t>
                                  </m:r>
                                </m:den>
                              </m:f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latin typeface="Mongolian Baiti" panose="03000500000000000000" pitchFamily="66" charset="0"/>
                  <a:cs typeface="Mongolian Baiti" panose="03000500000000000000" pitchFamily="66" charset="0"/>
                </a:endParaRPr>
              </a:p>
            </p:txBody>
          </p:sp>
        </mc:Choice>
        <mc:Fallback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75421FBD-7B4C-7AE2-FA8E-9AA4F061F6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590" y="1690688"/>
                <a:ext cx="11180820" cy="4733408"/>
              </a:xfrm>
              <a:prstGeom prst="rect">
                <a:avLst/>
              </a:prstGeom>
              <a:blipFill>
                <a:blip r:embed="rId2"/>
                <a:stretch>
                  <a:fillRect l="-1418" t="-1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5A963DA6-39FE-CAE2-4CCC-14EBBFA8D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algn="ctr"/>
            <a:r>
              <a:rPr lang="is-I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Two equivalent formulations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B4D204-1CB5-5BBA-A4EC-31B55002D743}"/>
              </a:ext>
            </a:extLst>
          </p:cNvPr>
          <p:cNvSpPr txBox="1"/>
          <p:nvPr/>
        </p:nvSpPr>
        <p:spPr>
          <a:xfrm rot="21009852">
            <a:off x="9150439" y="4372007"/>
            <a:ext cx="254140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One-to-one 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correspondence</a:t>
            </a:r>
          </a:p>
        </p:txBody>
      </p:sp>
    </p:spTree>
    <p:extLst>
      <p:ext uri="{BB962C8B-B14F-4D97-AF65-F5344CB8AC3E}">
        <p14:creationId xmlns:p14="http://schemas.microsoft.com/office/powerpoint/2010/main" val="2659950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12C46F-08C0-5394-0000-89D96BE2BF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CBDBD-A501-52C8-5181-35AE1D445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Table 1. Natural Capital and Economic Growth, 1965-1998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C223326-4B23-5DFE-D992-A041DB3CE4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3063125"/>
              </p:ext>
            </p:extLst>
          </p:nvPr>
        </p:nvGraphicFramePr>
        <p:xfrm>
          <a:off x="838200" y="1825625"/>
          <a:ext cx="105156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17825561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92116814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67916679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82151237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4278443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6974232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sz="22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Initial GDP per capita (log)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Natural capital (% of national wealth)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Investment (% of GDP)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Secondary education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 of cohort)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2200" b="1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9664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(1a)  Growth of GDP per capita (%)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-1.573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(7.2)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-0.065</a:t>
                      </a:r>
                      <a:endParaRPr lang="en-US" sz="2200" b="1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(4.5)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0.083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(3.2)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0.050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(5.9)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0.67</a:t>
                      </a:r>
                    </a:p>
                    <a:p>
                      <a:pPr algn="ctr">
                        <a:buNone/>
                      </a:pPr>
                      <a:endParaRPr lang="en-US" sz="2200" dirty="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 = 85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7459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(2a)  GDP per capita (log)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0.492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(7.0)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-0.021</a:t>
                      </a:r>
                      <a:endParaRPr lang="en-US" sz="2200" b="1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(4.6)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0.027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(3.2)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0.016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(5.9)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0.91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8299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4650118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15616</TotalTime>
  <Words>2388</Words>
  <Application>Microsoft Office PowerPoint</Application>
  <PresentationFormat>Widescreen</PresentationFormat>
  <Paragraphs>521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Aptos</vt:lpstr>
      <vt:lpstr>Arial</vt:lpstr>
      <vt:lpstr>Calibri</vt:lpstr>
      <vt:lpstr>Calibri Light</vt:lpstr>
      <vt:lpstr>Cambria Math</vt:lpstr>
      <vt:lpstr>Mongolian Baiti</vt:lpstr>
      <vt:lpstr>Times New Roman</vt:lpstr>
      <vt:lpstr>Office Theme</vt:lpstr>
      <vt:lpstr>Equation.3</vt:lpstr>
      <vt:lpstr>Catch-Up and the Curse of Oil </vt:lpstr>
      <vt:lpstr>True or false?</vt:lpstr>
      <vt:lpstr>Mixed blessing story</vt:lpstr>
      <vt:lpstr>Ten mechanisms</vt:lpstr>
      <vt:lpstr>A bird´s eye view: Human development,  democracy, and natural capital</vt:lpstr>
      <vt:lpstr>Empirical results: Round 1</vt:lpstr>
      <vt:lpstr>Consistency of data</vt:lpstr>
      <vt:lpstr>Two equivalent formulations</vt:lpstr>
      <vt:lpstr>Table 1. Natural Capital and Economic Growth, 1965-1998</vt:lpstr>
      <vt:lpstr>Table 1. Natural Capital and Economic Growth, 1965-1998</vt:lpstr>
      <vt:lpstr>Table 1. Natural Capital and Economic Growth, 1965-1998</vt:lpstr>
      <vt:lpstr>Empirical results: Round 2</vt:lpstr>
      <vt:lpstr>Table 2. Natural Capital and Economic Growth, 1990-2022</vt:lpstr>
      <vt:lpstr>Table 2. Natural Capital and Economic Growth, 1990-2022</vt:lpstr>
      <vt:lpstr>Table 2. Natural Capital and Economic Growth, 1990-2022</vt:lpstr>
      <vt:lpstr>Table 3. Natural Resource Rent and Economic Growth, 1990-2022</vt:lpstr>
      <vt:lpstr>Table 3. Natural Resource Rent and Economic Growth, 1990-2022</vt:lpstr>
      <vt:lpstr>Table 3. Natural Resource Rent and Economic Growth, 1990-2022</vt:lpstr>
      <vt:lpstr>Abundance vs. dependence</vt:lpstr>
      <vt:lpstr>Table 3. Abundance, Dependence, and Growth</vt:lpstr>
      <vt:lpstr>Abundance vs. dependence</vt:lpstr>
      <vt:lpstr>Table 3. Abundance, Dependence, and Growth</vt:lpstr>
      <vt:lpstr>Abundance vs. dependence</vt:lpstr>
      <vt:lpstr>Conclusion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 Grow or Not to Grow:  Lithuania and Belarus </dc:title>
  <dc:creator>Þorvaldur Gylfason - HI</dc:creator>
  <cp:lastModifiedBy>Þorvaldur Gylfason - HI</cp:lastModifiedBy>
  <cp:revision>24</cp:revision>
  <dcterms:created xsi:type="dcterms:W3CDTF">2021-09-15T12:43:29Z</dcterms:created>
  <dcterms:modified xsi:type="dcterms:W3CDTF">2026-04-20T09:20:56Z</dcterms:modified>
</cp:coreProperties>
</file>