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6"/>
  </p:notesMasterIdLst>
  <p:sldIdLst>
    <p:sldId id="256" r:id="rId2"/>
    <p:sldId id="257" r:id="rId3"/>
    <p:sldId id="259" r:id="rId4"/>
    <p:sldId id="313" r:id="rId5"/>
    <p:sldId id="261" r:id="rId6"/>
    <p:sldId id="314" r:id="rId7"/>
    <p:sldId id="263" r:id="rId8"/>
    <p:sldId id="326" r:id="rId9"/>
    <p:sldId id="327" r:id="rId10"/>
    <p:sldId id="315" r:id="rId11"/>
    <p:sldId id="331" r:id="rId12"/>
    <p:sldId id="265" r:id="rId13"/>
    <p:sldId id="330" r:id="rId14"/>
    <p:sldId id="325" r:id="rId15"/>
    <p:sldId id="266" r:id="rId16"/>
    <p:sldId id="268" r:id="rId17"/>
    <p:sldId id="316" r:id="rId18"/>
    <p:sldId id="271" r:id="rId19"/>
    <p:sldId id="317" r:id="rId20"/>
    <p:sldId id="273" r:id="rId21"/>
    <p:sldId id="274" r:id="rId22"/>
    <p:sldId id="275" r:id="rId23"/>
    <p:sldId id="328" r:id="rId24"/>
    <p:sldId id="276" r:id="rId25"/>
    <p:sldId id="277" r:id="rId26"/>
    <p:sldId id="278" r:id="rId27"/>
    <p:sldId id="279" r:id="rId28"/>
    <p:sldId id="280" r:id="rId29"/>
    <p:sldId id="318" r:id="rId30"/>
    <p:sldId id="283" r:id="rId31"/>
    <p:sldId id="284" r:id="rId32"/>
    <p:sldId id="285" r:id="rId33"/>
    <p:sldId id="319" r:id="rId34"/>
    <p:sldId id="287" r:id="rId35"/>
    <p:sldId id="288" r:id="rId36"/>
    <p:sldId id="320" r:id="rId37"/>
    <p:sldId id="290" r:id="rId38"/>
    <p:sldId id="292" r:id="rId39"/>
    <p:sldId id="294" r:id="rId40"/>
    <p:sldId id="291" r:id="rId41"/>
    <p:sldId id="295" r:id="rId42"/>
    <p:sldId id="321" r:id="rId43"/>
    <p:sldId id="322" r:id="rId44"/>
    <p:sldId id="299" r:id="rId45"/>
    <p:sldId id="300" r:id="rId46"/>
    <p:sldId id="323" r:id="rId47"/>
    <p:sldId id="302" r:id="rId48"/>
    <p:sldId id="303" r:id="rId49"/>
    <p:sldId id="324" r:id="rId50"/>
    <p:sldId id="306" r:id="rId51"/>
    <p:sldId id="307" r:id="rId52"/>
    <p:sldId id="308" r:id="rId53"/>
    <p:sldId id="309" r:id="rId54"/>
    <p:sldId id="310"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CCE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AB6D3-577F-4607-9265-05D3A3ADDE1B}" v="6" dt="2020-10-25T18:04:22.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8" autoAdjust="0"/>
  </p:normalViewPr>
  <p:slideViewPr>
    <p:cSldViewPr>
      <p:cViewPr varScale="1">
        <p:scale>
          <a:sx n="71" d="100"/>
          <a:sy n="71" d="100"/>
        </p:scale>
        <p:origin x="1742" y="41"/>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50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Þorvaldur Gylfason" userId="d2d5e679-93b2-45aa-8dcd-f9f23119a28e" providerId="ADAL" clId="{AEBAB6D3-577F-4607-9265-05D3A3ADDE1B}"/>
    <pc:docChg chg="modSld">
      <pc:chgData name="Þorvaldur Gylfason" userId="d2d5e679-93b2-45aa-8dcd-f9f23119a28e" providerId="ADAL" clId="{AEBAB6D3-577F-4607-9265-05D3A3ADDE1B}" dt="2020-10-25T18:04:22.286" v="5" actId="20577"/>
      <pc:docMkLst>
        <pc:docMk/>
      </pc:docMkLst>
      <pc:sldChg chg="modSp">
        <pc:chgData name="Þorvaldur Gylfason" userId="d2d5e679-93b2-45aa-8dcd-f9f23119a28e" providerId="ADAL" clId="{AEBAB6D3-577F-4607-9265-05D3A3ADDE1B}" dt="2020-10-25T18:04:22.286" v="5" actId="20577"/>
        <pc:sldMkLst>
          <pc:docMk/>
          <pc:sldMk cId="0" sldId="302"/>
        </pc:sldMkLst>
        <pc:spChg chg="mod">
          <ac:chgData name="Þorvaldur Gylfason" userId="d2d5e679-93b2-45aa-8dcd-f9f23119a28e" providerId="ADAL" clId="{AEBAB6D3-577F-4607-9265-05D3A3ADDE1B}" dt="2020-10-25T18:04:22.286" v="5" actId="20577"/>
          <ac:spMkLst>
            <pc:docMk/>
            <pc:sldMk cId="0" sldId="302"/>
            <ac:spMk id="8294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gylfason\Documents\Excel%202010\Phillipsk&#250;rfa%20&#205;slands%20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ylfason\Documents\Excel%202010\VLF%20&#225;%20mann%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diamond"/>
            <c:size val="10"/>
          </c:marker>
          <c:dLbls>
            <c:dLbl>
              <c:idx val="48"/>
              <c:tx>
                <c:rich>
                  <a:bodyPr/>
                  <a:lstStyle/>
                  <a:p>
                    <a:r>
                      <a:rPr lang="en-US" dirty="0"/>
                      <a:t>2009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BC4-4CC4-B470-667000F367D5}"/>
                </c:ext>
              </c:extLst>
            </c:dLbl>
            <c:dLbl>
              <c:idx val="49"/>
              <c:tx>
                <c:rich>
                  <a:bodyPr/>
                  <a:lstStyle/>
                  <a:p>
                    <a:r>
                      <a:rPr lang="en-US" dirty="0"/>
                      <a:t>2010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BC4-4CC4-B470-667000F367D5}"/>
                </c:ext>
              </c:extLst>
            </c:dLbl>
            <c:dLbl>
              <c:idx val="50"/>
              <c:layout>
                <c:manualLayout>
                  <c:x val="-3.142183817753341E-3"/>
                  <c:y val="2.8927276371653984E-2"/>
                </c:manualLayout>
              </c:layout>
              <c:tx>
                <c:rich>
                  <a:bodyPr/>
                  <a:lstStyle/>
                  <a:p>
                    <a:r>
                      <a:rPr lang="en-US" dirty="0"/>
                      <a:t>2011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BC4-4CC4-B470-667000F367D5}"/>
                </c:ext>
              </c:extLst>
            </c:dLbl>
            <c:dLbl>
              <c:idx val="51"/>
              <c:layout>
                <c:manualLayout>
                  <c:x val="-2.8279654359780072E-2"/>
                  <c:y val="3.2141418190726682E-2"/>
                </c:manualLayout>
              </c:layout>
              <c:tx>
                <c:rich>
                  <a:bodyPr/>
                  <a:lstStyle/>
                  <a:p>
                    <a:r>
                      <a:rPr lang="en-US" dirty="0"/>
                      <a:t>2012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BC4-4CC4-B470-667000F367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50800">
                <a:solidFill>
                  <a:srgbClr val="FFC000"/>
                </a:solidFill>
              </a:ln>
            </c:spPr>
            <c:trendlineType val="linear"/>
            <c:dispRSqr val="1"/>
            <c:dispEq val="1"/>
            <c:trendlineLbl>
              <c:layout>
                <c:manualLayout>
                  <c:x val="-0.38569564114776317"/>
                  <c:y val="-0.42932355221892216"/>
                </c:manualLayout>
              </c:layout>
              <c:numFmt formatCode="General" sourceLinked="0"/>
              <c:txPr>
                <a:bodyPr/>
                <a:lstStyle/>
                <a:p>
                  <a:pPr>
                    <a:defRPr sz="1400"/>
                  </a:pPr>
                  <a:endParaRPr lang="is-IS"/>
                </a:p>
              </c:txPr>
            </c:trendlineLbl>
          </c:trendline>
          <c:xVal>
            <c:numRef>
              <c:f>Sheet6!$B$2:$B$53</c:f>
              <c:numCache>
                <c:formatCode>General</c:formatCode>
                <c:ptCount val="52"/>
                <c:pt idx="0">
                  <c:v>-4.2877358522926947</c:v>
                </c:pt>
                <c:pt idx="1">
                  <c:v>-3.4180769837212699</c:v>
                </c:pt>
                <c:pt idx="2">
                  <c:v>-1.8269102553871686</c:v>
                </c:pt>
                <c:pt idx="3">
                  <c:v>-0.18725066448222102</c:v>
                </c:pt>
                <c:pt idx="4">
                  <c:v>0.75402556027459211</c:v>
                </c:pt>
                <c:pt idx="5">
                  <c:v>2.3189135772207341</c:v>
                </c:pt>
                <c:pt idx="6">
                  <c:v>0.25725037116989585</c:v>
                </c:pt>
                <c:pt idx="7">
                  <c:v>-3.2875675019744026</c:v>
                </c:pt>
                <c:pt idx="8">
                  <c:v>-3.8821127358212442</c:v>
                </c:pt>
                <c:pt idx="9">
                  <c:v>-2.5278953328512515</c:v>
                </c:pt>
                <c:pt idx="10">
                  <c:v>1.1553126110279659</c:v>
                </c:pt>
                <c:pt idx="11">
                  <c:v>2.1314089978339998</c:v>
                </c:pt>
                <c:pt idx="12">
                  <c:v>3.251077608859724</c:v>
                </c:pt>
                <c:pt idx="13">
                  <c:v>4.1348189602537939</c:v>
                </c:pt>
                <c:pt idx="14">
                  <c:v>2.6228296385843421</c:v>
                </c:pt>
                <c:pt idx="15">
                  <c:v>3.6958015232524204</c:v>
                </c:pt>
                <c:pt idx="16">
                  <c:v>6.4786992346967001</c:v>
                </c:pt>
                <c:pt idx="17">
                  <c:v>8.1172215810506092</c:v>
                </c:pt>
                <c:pt idx="18">
                  <c:v>9.0892010044016374</c:v>
                </c:pt>
                <c:pt idx="19">
                  <c:v>10.511089824729329</c:v>
                </c:pt>
                <c:pt idx="20">
                  <c:v>11.149806250475844</c:v>
                </c:pt>
                <c:pt idx="21">
                  <c:v>10.337414849418121</c:v>
                </c:pt>
                <c:pt idx="22">
                  <c:v>6.6063027645185404</c:v>
                </c:pt>
                <c:pt idx="23">
                  <c:v>6.9512098929949353</c:v>
                </c:pt>
                <c:pt idx="24">
                  <c:v>6.964872749116644</c:v>
                </c:pt>
                <c:pt idx="25">
                  <c:v>9.0890364032671975</c:v>
                </c:pt>
                <c:pt idx="26">
                  <c:v>12.845752530743658</c:v>
                </c:pt>
                <c:pt idx="27">
                  <c:v>10.137241991036046</c:v>
                </c:pt>
                <c:pt idx="28">
                  <c:v>7.3853386915747183</c:v>
                </c:pt>
                <c:pt idx="29">
                  <c:v>5.9896871631018662</c:v>
                </c:pt>
                <c:pt idx="30">
                  <c:v>3.4736587974027198</c:v>
                </c:pt>
                <c:pt idx="31">
                  <c:v>-1.7922575690893447</c:v>
                </c:pt>
                <c:pt idx="32">
                  <c:v>-3.4368349719641027</c:v>
                </c:pt>
                <c:pt idx="33">
                  <c:v>-3.5657529999249387</c:v>
                </c:pt>
                <c:pt idx="34">
                  <c:v>-5.9252605004427181</c:v>
                </c:pt>
                <c:pt idx="35">
                  <c:v>-4.8210343920446252</c:v>
                </c:pt>
                <c:pt idx="36">
                  <c:v>-3.8063679714015572</c:v>
                </c:pt>
                <c:pt idx="37">
                  <c:v>-1.8211137551633807</c:v>
                </c:pt>
                <c:pt idx="38">
                  <c:v>-1.6977942676143123</c:v>
                </c:pt>
                <c:pt idx="39">
                  <c:v>-1.3501644175949532</c:v>
                </c:pt>
                <c:pt idx="40">
                  <c:v>-1.6197321455831286</c:v>
                </c:pt>
                <c:pt idx="41">
                  <c:v>-4.8009910065176058</c:v>
                </c:pt>
                <c:pt idx="42">
                  <c:v>-5.6684682039754488</c:v>
                </c:pt>
                <c:pt idx="43">
                  <c:v>-1.9016724884902627</c:v>
                </c:pt>
                <c:pt idx="44">
                  <c:v>1.3616629435471168</c:v>
                </c:pt>
                <c:pt idx="45">
                  <c:v>1.2898931348223779</c:v>
                </c:pt>
                <c:pt idx="46">
                  <c:v>2.0357925863203405</c:v>
                </c:pt>
                <c:pt idx="47">
                  <c:v>-2.0726807380112287</c:v>
                </c:pt>
                <c:pt idx="48">
                  <c:v>-12.911078071061549</c:v>
                </c:pt>
                <c:pt idx="49">
                  <c:v>-19.214971062512198</c:v>
                </c:pt>
                <c:pt idx="50">
                  <c:v>-19.704239982770765</c:v>
                </c:pt>
                <c:pt idx="51">
                  <c:v>-21.486438487609124</c:v>
                </c:pt>
              </c:numCache>
            </c:numRef>
          </c:xVal>
          <c:yVal>
            <c:numRef>
              <c:f>Sheet6!$C$2:$C$53</c:f>
              <c:numCache>
                <c:formatCode>General</c:formatCode>
                <c:ptCount val="52"/>
                <c:pt idx="0">
                  <c:v>0.2</c:v>
                </c:pt>
                <c:pt idx="1">
                  <c:v>0.2</c:v>
                </c:pt>
                <c:pt idx="2">
                  <c:v>0.1</c:v>
                </c:pt>
                <c:pt idx="3">
                  <c:v>0.2</c:v>
                </c:pt>
                <c:pt idx="4">
                  <c:v>0.4</c:v>
                </c:pt>
                <c:pt idx="5">
                  <c:v>0.4</c:v>
                </c:pt>
                <c:pt idx="6">
                  <c:v>0.6000000000000002</c:v>
                </c:pt>
                <c:pt idx="7">
                  <c:v>2.2000000000000002</c:v>
                </c:pt>
                <c:pt idx="8">
                  <c:v>2.5</c:v>
                </c:pt>
                <c:pt idx="9">
                  <c:v>1.3</c:v>
                </c:pt>
                <c:pt idx="10">
                  <c:v>0.70000000000000018</c:v>
                </c:pt>
                <c:pt idx="11">
                  <c:v>0.5</c:v>
                </c:pt>
                <c:pt idx="12">
                  <c:v>0.4</c:v>
                </c:pt>
                <c:pt idx="13">
                  <c:v>0.4</c:v>
                </c:pt>
                <c:pt idx="14">
                  <c:v>0.5</c:v>
                </c:pt>
                <c:pt idx="15">
                  <c:v>0.5</c:v>
                </c:pt>
                <c:pt idx="16">
                  <c:v>0.3000000000000001</c:v>
                </c:pt>
                <c:pt idx="17">
                  <c:v>0.3000000000000001</c:v>
                </c:pt>
                <c:pt idx="18">
                  <c:v>0.3000000000000001</c:v>
                </c:pt>
                <c:pt idx="19">
                  <c:v>0.4</c:v>
                </c:pt>
                <c:pt idx="20">
                  <c:v>0.5</c:v>
                </c:pt>
                <c:pt idx="21">
                  <c:v>0.8</c:v>
                </c:pt>
                <c:pt idx="22">
                  <c:v>1</c:v>
                </c:pt>
                <c:pt idx="23">
                  <c:v>1.2</c:v>
                </c:pt>
                <c:pt idx="24">
                  <c:v>0.9</c:v>
                </c:pt>
                <c:pt idx="25">
                  <c:v>0.70000000000000018</c:v>
                </c:pt>
                <c:pt idx="26">
                  <c:v>0.4</c:v>
                </c:pt>
                <c:pt idx="27">
                  <c:v>0.6000000000000002</c:v>
                </c:pt>
                <c:pt idx="28">
                  <c:v>1.7000000000000002</c:v>
                </c:pt>
                <c:pt idx="29">
                  <c:v>1.8</c:v>
                </c:pt>
                <c:pt idx="30">
                  <c:v>2.5</c:v>
                </c:pt>
                <c:pt idx="31">
                  <c:v>4.3</c:v>
                </c:pt>
                <c:pt idx="32">
                  <c:v>5.3</c:v>
                </c:pt>
                <c:pt idx="33">
                  <c:v>5.3</c:v>
                </c:pt>
                <c:pt idx="34">
                  <c:v>4.9000000000000004</c:v>
                </c:pt>
                <c:pt idx="35">
                  <c:v>3.7</c:v>
                </c:pt>
                <c:pt idx="36">
                  <c:v>3.9</c:v>
                </c:pt>
                <c:pt idx="37">
                  <c:v>2.7</c:v>
                </c:pt>
                <c:pt idx="38">
                  <c:v>2</c:v>
                </c:pt>
                <c:pt idx="39">
                  <c:v>2.2999999999999998</c:v>
                </c:pt>
                <c:pt idx="40">
                  <c:v>2.2999999999999998</c:v>
                </c:pt>
                <c:pt idx="41">
                  <c:v>3.3</c:v>
                </c:pt>
                <c:pt idx="42">
                  <c:v>3.4</c:v>
                </c:pt>
                <c:pt idx="43">
                  <c:v>3.1</c:v>
                </c:pt>
                <c:pt idx="44">
                  <c:v>2.6</c:v>
                </c:pt>
                <c:pt idx="45">
                  <c:v>2.9</c:v>
                </c:pt>
                <c:pt idx="46">
                  <c:v>2.2999999999999998</c:v>
                </c:pt>
                <c:pt idx="47">
                  <c:v>3</c:v>
                </c:pt>
                <c:pt idx="48">
                  <c:v>7.2</c:v>
                </c:pt>
                <c:pt idx="49">
                  <c:v>7.6</c:v>
                </c:pt>
                <c:pt idx="50">
                  <c:v>7.1</c:v>
                </c:pt>
                <c:pt idx="51">
                  <c:v>6</c:v>
                </c:pt>
              </c:numCache>
            </c:numRef>
          </c:yVal>
          <c:smooth val="0"/>
          <c:extLst>
            <c:ext xmlns:c16="http://schemas.microsoft.com/office/drawing/2014/chart" uri="{C3380CC4-5D6E-409C-BE32-E72D297353CC}">
              <c16:uniqueId val="{00000005-BBC4-4CC4-B470-667000F367D5}"/>
            </c:ext>
          </c:extLst>
        </c:ser>
        <c:dLbls>
          <c:showLegendKey val="0"/>
          <c:showVal val="0"/>
          <c:showCatName val="0"/>
          <c:showSerName val="0"/>
          <c:showPercent val="0"/>
          <c:showBubbleSize val="0"/>
        </c:dLbls>
        <c:axId val="347988400"/>
        <c:axId val="347984480"/>
      </c:scatterChart>
      <c:valAx>
        <c:axId val="347988400"/>
        <c:scaling>
          <c:orientation val="minMax"/>
        </c:scaling>
        <c:delete val="0"/>
        <c:axPos val="b"/>
        <c:numFmt formatCode="General" sourceLinked="1"/>
        <c:majorTickMark val="out"/>
        <c:minorTickMark val="none"/>
        <c:tickLblPos val="nextTo"/>
        <c:txPr>
          <a:bodyPr/>
          <a:lstStyle/>
          <a:p>
            <a:pPr>
              <a:defRPr sz="1400"/>
            </a:pPr>
            <a:endParaRPr lang="is-IS"/>
          </a:p>
        </c:txPr>
        <c:crossAx val="347984480"/>
        <c:crosses val="autoZero"/>
        <c:crossBetween val="midCat"/>
      </c:valAx>
      <c:valAx>
        <c:axId val="347984480"/>
        <c:scaling>
          <c:orientation val="minMax"/>
        </c:scaling>
        <c:delete val="0"/>
        <c:axPos val="l"/>
        <c:majorGridlines/>
        <c:numFmt formatCode="General" sourceLinked="1"/>
        <c:majorTickMark val="out"/>
        <c:minorTickMark val="none"/>
        <c:tickLblPos val="nextTo"/>
        <c:txPr>
          <a:bodyPr/>
          <a:lstStyle/>
          <a:p>
            <a:pPr>
              <a:defRPr sz="1400"/>
            </a:pPr>
            <a:endParaRPr lang="is-IS"/>
          </a:p>
        </c:txPr>
        <c:crossAx val="34798840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33E-2"/>
          <c:y val="5.1400554097404488E-2"/>
          <c:w val="0.88951159230096177"/>
          <c:h val="0.79523549139690852"/>
        </c:manualLayout>
      </c:layout>
      <c:lineChart>
        <c:grouping val="standard"/>
        <c:varyColors val="0"/>
        <c:ser>
          <c:idx val="0"/>
          <c:order val="0"/>
          <c:tx>
            <c:strRef>
              <c:f>PerCap!$I$10</c:f>
              <c:strCache>
                <c:ptCount val="1"/>
                <c:pt idx="0">
                  <c:v>Framleiðsla</c:v>
                </c:pt>
              </c:strCache>
            </c:strRef>
          </c:tx>
          <c:spPr>
            <a:ln w="50800"/>
          </c:spPr>
          <c:marker>
            <c:symbol val="none"/>
          </c:marker>
          <c:cat>
            <c:numRef>
              <c:f>PerCap!$H$11:$H$78</c:f>
              <c:numCache>
                <c:formatCode>General</c:formatCode>
                <c:ptCount val="68"/>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numCache>
            </c:numRef>
          </c:cat>
          <c:val>
            <c:numRef>
              <c:f>PerCap!$I$11:$I$78</c:f>
              <c:numCache>
                <c:formatCode>General</c:formatCode>
                <c:ptCount val="68"/>
                <c:pt idx="0">
                  <c:v>21.525901589313793</c:v>
                </c:pt>
                <c:pt idx="1">
                  <c:v>22.048228159808531</c:v>
                </c:pt>
                <c:pt idx="2">
                  <c:v>24.039035706214698</c:v>
                </c:pt>
                <c:pt idx="3">
                  <c:v>23.950924559532126</c:v>
                </c:pt>
                <c:pt idx="4">
                  <c:v>23.04069248097499</c:v>
                </c:pt>
                <c:pt idx="5">
                  <c:v>22.126200068064833</c:v>
                </c:pt>
                <c:pt idx="6">
                  <c:v>21.159729162190821</c:v>
                </c:pt>
                <c:pt idx="7">
                  <c:v>20.6349331240617</c:v>
                </c:pt>
                <c:pt idx="8">
                  <c:v>23.410804011330534</c:v>
                </c:pt>
                <c:pt idx="9">
                  <c:v>25.025251465516117</c:v>
                </c:pt>
                <c:pt idx="10">
                  <c:v>26.849088269789085</c:v>
                </c:pt>
                <c:pt idx="11">
                  <c:v>26.876249059443186</c:v>
                </c:pt>
                <c:pt idx="12">
                  <c:v>26.326296435156728</c:v>
                </c:pt>
                <c:pt idx="13">
                  <c:v>27.698101551869851</c:v>
                </c:pt>
                <c:pt idx="14">
                  <c:v>27.708964832271551</c:v>
                </c:pt>
                <c:pt idx="15">
                  <c:v>27.980621149808741</c:v>
                </c:pt>
                <c:pt idx="16">
                  <c:v>27.421627146176917</c:v>
                </c:pt>
                <c:pt idx="17">
                  <c:v>29.119772135092532</c:v>
                </c:pt>
                <c:pt idx="18">
                  <c:v>31.561071248050183</c:v>
                </c:pt>
                <c:pt idx="19">
                  <c:v>34.073075050450043</c:v>
                </c:pt>
                <c:pt idx="20">
                  <c:v>35.909487652896338</c:v>
                </c:pt>
                <c:pt idx="21">
                  <c:v>38.392899715860743</c:v>
                </c:pt>
                <c:pt idx="22">
                  <c:v>37.27375928526881</c:v>
                </c:pt>
                <c:pt idx="23">
                  <c:v>34.696089943629211</c:v>
                </c:pt>
                <c:pt idx="24">
                  <c:v>35.093962406571464</c:v>
                </c:pt>
                <c:pt idx="25">
                  <c:v>37.466526891522328</c:v>
                </c:pt>
                <c:pt idx="26">
                  <c:v>42.194688772371791</c:v>
                </c:pt>
                <c:pt idx="27">
                  <c:v>44.243041121522374</c:v>
                </c:pt>
                <c:pt idx="28">
                  <c:v>46.462981053709591</c:v>
                </c:pt>
                <c:pt idx="29">
                  <c:v>48.475741056138347</c:v>
                </c:pt>
                <c:pt idx="30">
                  <c:v>48.122268811001653</c:v>
                </c:pt>
                <c:pt idx="31">
                  <c:v>50.384026917568924</c:v>
                </c:pt>
                <c:pt idx="32">
                  <c:v>54.386770853125597</c:v>
                </c:pt>
                <c:pt idx="33">
                  <c:v>57.277010945756501</c:v>
                </c:pt>
                <c:pt idx="34">
                  <c:v>59.533412360481393</c:v>
                </c:pt>
                <c:pt idx="35">
                  <c:v>62.273281897174684</c:v>
                </c:pt>
                <c:pt idx="36">
                  <c:v>64.264414569588425</c:v>
                </c:pt>
                <c:pt idx="37">
                  <c:v>64.839774659534314</c:v>
                </c:pt>
                <c:pt idx="38">
                  <c:v>62.532672531279587</c:v>
                </c:pt>
                <c:pt idx="39">
                  <c:v>64.338795424803678</c:v>
                </c:pt>
                <c:pt idx="40">
                  <c:v>65.851851948829179</c:v>
                </c:pt>
                <c:pt idx="41">
                  <c:v>69.514584666581342</c:v>
                </c:pt>
                <c:pt idx="42">
                  <c:v>74.850068808184844</c:v>
                </c:pt>
                <c:pt idx="43">
                  <c:v>73.761575530879256</c:v>
                </c:pt>
                <c:pt idx="44">
                  <c:v>72.672016481488072</c:v>
                </c:pt>
                <c:pt idx="45">
                  <c:v>72.982142088775944</c:v>
                </c:pt>
                <c:pt idx="46">
                  <c:v>72.216458536890372</c:v>
                </c:pt>
                <c:pt idx="47">
                  <c:v>68.746619103905289</c:v>
                </c:pt>
                <c:pt idx="48">
                  <c:v>68.945045619812078</c:v>
                </c:pt>
                <c:pt idx="49">
                  <c:v>70.707284580327837</c:v>
                </c:pt>
                <c:pt idx="50">
                  <c:v>70.28834525691255</c:v>
                </c:pt>
                <c:pt idx="51">
                  <c:v>73.383841721463767</c:v>
                </c:pt>
                <c:pt idx="52">
                  <c:v>76.441805398074663</c:v>
                </c:pt>
                <c:pt idx="53">
                  <c:v>80.523743102492404</c:v>
                </c:pt>
                <c:pt idx="54">
                  <c:v>82.798527158774348</c:v>
                </c:pt>
                <c:pt idx="55">
                  <c:v>85.353833950309763</c:v>
                </c:pt>
                <c:pt idx="56">
                  <c:v>87.349624224928661</c:v>
                </c:pt>
                <c:pt idx="57">
                  <c:v>86.492911489139004</c:v>
                </c:pt>
                <c:pt idx="58">
                  <c:v>88.010714976548769</c:v>
                </c:pt>
                <c:pt idx="59">
                  <c:v>94.225112778332246</c:v>
                </c:pt>
                <c:pt idx="60">
                  <c:v>100</c:v>
                </c:pt>
                <c:pt idx="61">
                  <c:v>102.50540252958572</c:v>
                </c:pt>
                <c:pt idx="62">
                  <c:v>105.89580936841833</c:v>
                </c:pt>
                <c:pt idx="63">
                  <c:v>104.50093777638297</c:v>
                </c:pt>
                <c:pt idx="64">
                  <c:v>96.447041782520486</c:v>
                </c:pt>
                <c:pt idx="65">
                  <c:v>93.00040216604225</c:v>
                </c:pt>
                <c:pt idx="66">
                  <c:v>95.443039484757549</c:v>
                </c:pt>
                <c:pt idx="67">
                  <c:v>96.669350574982388</c:v>
                </c:pt>
              </c:numCache>
            </c:numRef>
          </c:val>
          <c:smooth val="0"/>
          <c:extLst>
            <c:ext xmlns:c16="http://schemas.microsoft.com/office/drawing/2014/chart" uri="{C3380CC4-5D6E-409C-BE32-E72D297353CC}">
              <c16:uniqueId val="{00000000-0A4F-478D-9B0E-EE36D665F8C7}"/>
            </c:ext>
          </c:extLst>
        </c:ser>
        <c:ser>
          <c:idx val="1"/>
          <c:order val="1"/>
          <c:tx>
            <c:strRef>
              <c:f>PerCap!$J$10</c:f>
              <c:strCache>
                <c:ptCount val="1"/>
                <c:pt idx="0">
                  <c:v>Framleiðslugeta</c:v>
                </c:pt>
              </c:strCache>
            </c:strRef>
          </c:tx>
          <c:spPr>
            <a:ln w="50800"/>
          </c:spPr>
          <c:marker>
            <c:symbol val="none"/>
          </c:marker>
          <c:cat>
            <c:numRef>
              <c:f>PerCap!$H$11:$H$78</c:f>
              <c:numCache>
                <c:formatCode>General</c:formatCode>
                <c:ptCount val="68"/>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numCache>
            </c:numRef>
          </c:cat>
          <c:val>
            <c:numRef>
              <c:f>PerCap!$J$11:$J$78</c:f>
              <c:numCache>
                <c:formatCode>General</c:formatCode>
                <c:ptCount val="68"/>
                <c:pt idx="0">
                  <c:v>20.987772369070527</c:v>
                </c:pt>
                <c:pt idx="1">
                  <c:v>21.536130218629253</c:v>
                </c:pt>
                <c:pt idx="2">
                  <c:v>22.098815283381747</c:v>
                </c:pt>
                <c:pt idx="3">
                  <c:v>22.676201897525189</c:v>
                </c:pt>
                <c:pt idx="4">
                  <c:v>23.268674175669926</c:v>
                </c:pt>
                <c:pt idx="5">
                  <c:v>23.876626268377645</c:v>
                </c:pt>
                <c:pt idx="6">
                  <c:v>24.500462624376066</c:v>
                </c:pt>
                <c:pt idx="7">
                  <c:v>25.140598259623186</c:v>
                </c:pt>
                <c:pt idx="8">
                  <c:v>25.797459033403033</c:v>
                </c:pt>
                <c:pt idx="9">
                  <c:v>26.471481931635129</c:v>
                </c:pt>
                <c:pt idx="10">
                  <c:v>27.163115357584232</c:v>
                </c:pt>
                <c:pt idx="11">
                  <c:v>27.872819430168487</c:v>
                </c:pt>
                <c:pt idx="12">
                  <c:v>28.601066290058704</c:v>
                </c:pt>
                <c:pt idx="13">
                  <c:v>29.348340413777112</c:v>
                </c:pt>
                <c:pt idx="14">
                  <c:v>30.115138936003</c:v>
                </c:pt>
                <c:pt idx="15">
                  <c:v>30.901971980296967</c:v>
                </c:pt>
                <c:pt idx="16">
                  <c:v>31.709362998469619</c:v>
                </c:pt>
                <c:pt idx="17">
                  <c:v>32.537849118813796</c:v>
                </c:pt>
                <c:pt idx="18">
                  <c:v>33.38798150343731</c:v>
                </c:pt>
                <c:pt idx="19">
                  <c:v>34.260325714932279</c:v>
                </c:pt>
                <c:pt idx="20">
                  <c:v>35.155462092621782</c:v>
                </c:pt>
                <c:pt idx="21">
                  <c:v>36.073986138639995</c:v>
                </c:pt>
                <c:pt idx="22">
                  <c:v>37.016508914098928</c:v>
                </c:pt>
                <c:pt idx="23">
                  <c:v>37.983657445603576</c:v>
                </c:pt>
                <c:pt idx="24">
                  <c:v>38.976075142392695</c:v>
                </c:pt>
                <c:pt idx="25">
                  <c:v>39.994422224373579</c:v>
                </c:pt>
                <c:pt idx="26">
                  <c:v>41.039376161343796</c:v>
                </c:pt>
                <c:pt idx="27">
                  <c:v>42.111632123688359</c:v>
                </c:pt>
                <c:pt idx="28">
                  <c:v>43.211903444849881</c:v>
                </c:pt>
                <c:pt idx="29">
                  <c:v>44.340922095884544</c:v>
                </c:pt>
                <c:pt idx="30">
                  <c:v>45.499439172417304</c:v>
                </c:pt>
                <c:pt idx="31">
                  <c:v>46.688225394316504</c:v>
                </c:pt>
                <c:pt idx="32">
                  <c:v>47.908071618428913</c:v>
                </c:pt>
                <c:pt idx="33">
                  <c:v>49.159789364705887</c:v>
                </c:pt>
                <c:pt idx="34">
                  <c:v>50.444211356079755</c:v>
                </c:pt>
                <c:pt idx="35">
                  <c:v>51.762192072445373</c:v>
                </c:pt>
                <c:pt idx="36">
                  <c:v>53.114608319112548</c:v>
                </c:pt>
                <c:pt idx="37">
                  <c:v>54.502359810116232</c:v>
                </c:pt>
                <c:pt idx="38">
                  <c:v>55.926369766761049</c:v>
                </c:pt>
                <c:pt idx="39">
                  <c:v>57.387585531808774</c:v>
                </c:pt>
                <c:pt idx="40">
                  <c:v>58.886979199712528</c:v>
                </c:pt>
                <c:pt idx="41">
                  <c:v>60.425548263314148</c:v>
                </c:pt>
                <c:pt idx="42">
                  <c:v>62.004316277441248</c:v>
                </c:pt>
                <c:pt idx="43">
                  <c:v>63.624333539843207</c:v>
                </c:pt>
                <c:pt idx="44">
                  <c:v>65.286677789913412</c:v>
                </c:pt>
                <c:pt idx="45">
                  <c:v>66.992454925674096</c:v>
                </c:pt>
                <c:pt idx="46">
                  <c:v>68.74279973948768</c:v>
                </c:pt>
                <c:pt idx="47">
                  <c:v>70.538876672994547</c:v>
                </c:pt>
                <c:pt idx="48">
                  <c:v>72.381880591776138</c:v>
                </c:pt>
                <c:pt idx="49">
                  <c:v>74.273037580252719</c:v>
                </c:pt>
                <c:pt idx="50">
                  <c:v>76.213605757355296</c:v>
                </c:pt>
                <c:pt idx="51">
                  <c:v>78.204876113508377</c:v>
                </c:pt>
                <c:pt idx="52">
                  <c:v>80.24817336947622</c:v>
                </c:pt>
                <c:pt idx="53">
                  <c:v>82.344856857655785</c:v>
                </c:pt>
                <c:pt idx="54">
                  <c:v>84.49632142638869</c:v>
                </c:pt>
                <c:pt idx="55">
                  <c:v>86.703998367904717</c:v>
                </c:pt>
                <c:pt idx="56">
                  <c:v>88.969356370511719</c:v>
                </c:pt>
                <c:pt idx="57">
                  <c:v>91.293902495656582</c:v>
                </c:pt>
                <c:pt idx="58">
                  <c:v>93.679183180524163</c:v>
                </c:pt>
                <c:pt idx="59">
                  <c:v>96.126785266822466</c:v>
                </c:pt>
                <c:pt idx="60">
                  <c:v>98.638337056452798</c:v>
                </c:pt>
                <c:pt idx="61">
                  <c:v>101.21550939476337</c:v>
                </c:pt>
                <c:pt idx="62">
                  <c:v>103.86001678209799</c:v>
                </c:pt>
                <c:pt idx="63">
                  <c:v>106.5736185143942</c:v>
                </c:pt>
                <c:pt idx="64">
                  <c:v>109.358119853582</c:v>
                </c:pt>
                <c:pt idx="65">
                  <c:v>112.21537322855443</c:v>
                </c:pt>
                <c:pt idx="66">
                  <c:v>115.14727946752829</c:v>
                </c:pt>
                <c:pt idx="67">
                  <c:v>118.15578906259148</c:v>
                </c:pt>
              </c:numCache>
            </c:numRef>
          </c:val>
          <c:smooth val="0"/>
          <c:extLst>
            <c:ext xmlns:c16="http://schemas.microsoft.com/office/drawing/2014/chart" uri="{C3380CC4-5D6E-409C-BE32-E72D297353CC}">
              <c16:uniqueId val="{00000001-0A4F-478D-9B0E-EE36D665F8C7}"/>
            </c:ext>
          </c:extLst>
        </c:ser>
        <c:dLbls>
          <c:showLegendKey val="0"/>
          <c:showVal val="0"/>
          <c:showCatName val="0"/>
          <c:showSerName val="0"/>
          <c:showPercent val="0"/>
          <c:showBubbleSize val="0"/>
        </c:dLbls>
        <c:smooth val="0"/>
        <c:axId val="347985656"/>
        <c:axId val="347986832"/>
      </c:lineChart>
      <c:catAx>
        <c:axId val="347985656"/>
        <c:scaling>
          <c:orientation val="minMax"/>
        </c:scaling>
        <c:delete val="0"/>
        <c:axPos val="b"/>
        <c:numFmt formatCode="General" sourceLinked="1"/>
        <c:majorTickMark val="out"/>
        <c:minorTickMark val="none"/>
        <c:tickLblPos val="nextTo"/>
        <c:txPr>
          <a:bodyPr rot="-2700000"/>
          <a:lstStyle/>
          <a:p>
            <a:pPr>
              <a:defRPr sz="1400"/>
            </a:pPr>
            <a:endParaRPr lang="is-IS"/>
          </a:p>
        </c:txPr>
        <c:crossAx val="347986832"/>
        <c:crosses val="autoZero"/>
        <c:auto val="1"/>
        <c:lblAlgn val="ctr"/>
        <c:lblOffset val="100"/>
        <c:noMultiLvlLbl val="0"/>
      </c:catAx>
      <c:valAx>
        <c:axId val="347986832"/>
        <c:scaling>
          <c:orientation val="minMax"/>
        </c:scaling>
        <c:delete val="0"/>
        <c:axPos val="l"/>
        <c:majorGridlines/>
        <c:numFmt formatCode="General" sourceLinked="1"/>
        <c:majorTickMark val="out"/>
        <c:minorTickMark val="none"/>
        <c:tickLblPos val="nextTo"/>
        <c:txPr>
          <a:bodyPr/>
          <a:lstStyle/>
          <a:p>
            <a:pPr>
              <a:defRPr sz="1400"/>
            </a:pPr>
            <a:endParaRPr lang="is-IS"/>
          </a:p>
        </c:txPr>
        <c:crossAx val="347985656"/>
        <c:crosses val="autoZero"/>
        <c:crossBetween val="between"/>
      </c:valAx>
    </c:plotArea>
    <c:legend>
      <c:legendPos val="r"/>
      <c:layout>
        <c:manualLayout>
          <c:xMode val="edge"/>
          <c:yMode val="edge"/>
          <c:x val="7.3826019977288229E-2"/>
          <c:y val="0.19046321098335531"/>
          <c:w val="0.55925912358533814"/>
          <c:h val="0.16743438320209997"/>
        </c:manualLayout>
      </c:layout>
      <c:overlay val="0"/>
      <c:txPr>
        <a:bodyPr/>
        <a:lstStyle/>
        <a:p>
          <a:pPr>
            <a:defRPr sz="2000"/>
          </a:pPr>
          <a:endParaRPr lang="is-I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F53B02-12FC-4054-8175-0A22F980764B}" type="slidenum">
              <a:rPr lang="en-US"/>
              <a:pPr>
                <a:defRPr/>
              </a:pPr>
              <a:t>‹#›</a:t>
            </a:fld>
            <a:endParaRPr lang="en-US"/>
          </a:p>
        </p:txBody>
      </p:sp>
    </p:spTree>
    <p:extLst>
      <p:ext uri="{BB962C8B-B14F-4D97-AF65-F5344CB8AC3E}">
        <p14:creationId xmlns:p14="http://schemas.microsoft.com/office/powerpoint/2010/main" val="12238227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17F6BCB-637B-4D5F-9048-7BD1D43D5DFE}" type="slidenum">
              <a:rPr lang="en-US" smtClean="0"/>
              <a:pPr/>
              <a:t>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84849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615FACE-BEDD-4C76-9920-0C08531AC810}" type="slidenum">
              <a:rPr lang="en-US" smtClean="0"/>
              <a:pPr/>
              <a:t>10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4256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is-IS"/>
          </a:p>
        </p:txBody>
      </p:sp>
      <p:sp>
        <p:nvSpPr>
          <p:cNvPr id="70660" name="Slide Number Placeholder 3"/>
          <p:cNvSpPr>
            <a:spLocks noGrp="1"/>
          </p:cNvSpPr>
          <p:nvPr>
            <p:ph type="sldNum" sz="quarter" idx="5"/>
          </p:nvPr>
        </p:nvSpPr>
        <p:spPr>
          <a:noFill/>
        </p:spPr>
        <p:txBody>
          <a:bodyPr/>
          <a:lstStyle/>
          <a:p>
            <a:fld id="{5C8804C8-E379-477A-B0BC-ACD8885463E4}" type="slidenum">
              <a:rPr lang="en-US" smtClean="0"/>
              <a:pPr/>
              <a:t>11</a:t>
            </a:fld>
            <a:endParaRPr lang="en-US"/>
          </a:p>
        </p:txBody>
      </p:sp>
    </p:spTree>
    <p:extLst>
      <p:ext uri="{BB962C8B-B14F-4D97-AF65-F5344CB8AC3E}">
        <p14:creationId xmlns:p14="http://schemas.microsoft.com/office/powerpoint/2010/main" val="172966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BF49C37-34CA-4D39-9040-609AB8940920}" type="slidenum">
              <a:rPr lang="en-US" smtClean="0"/>
              <a:pPr/>
              <a:t>12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4945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3AEC204-F66B-4EBA-9FE4-A87F545DB854}" type="slidenum">
              <a:rPr lang="en-US" smtClean="0"/>
              <a:pPr/>
              <a:t>13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66848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80B628F-4E35-43EB-B2F3-CFAF7D9D2167}" type="slidenum">
              <a:rPr lang="en-US" smtClean="0"/>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424185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FA9A2C0-24A1-44B9-8563-BA0E18BC09AC}" type="slidenum">
              <a:rPr lang="en-US" smtClean="0"/>
              <a:pPr/>
              <a:t>15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04632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0DD6F16-2C6E-4895-92F5-EB319E3C3A5A}" type="slidenum">
              <a:rPr lang="en-US" smtClean="0"/>
              <a:pPr/>
              <a:t>16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15892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9BD7961-428A-48B1-AA06-6D723F45F97B}" type="slidenum">
              <a:rPr lang="en-US" smtClean="0"/>
              <a:pPr/>
              <a:t>17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37687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532E523-1C39-4271-ACC8-FA62E16D4AE6}" type="slidenum">
              <a:rPr lang="en-US" smtClean="0"/>
              <a:pPr/>
              <a:t>18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59517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D8F84D7-C48A-4146-AA5A-349ABA48C9EB}" type="slidenum">
              <a:rPr lang="en-US" smtClean="0"/>
              <a:pPr/>
              <a:t>19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6488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842EDEA-66A5-47EF-A5F6-3E3C0CEFBD9B}" type="slidenum">
              <a:rPr lang="en-US" smtClean="0"/>
              <a:pPr/>
              <a:t>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82030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A39BED5-2B60-4B90-A15E-BF7B103CED39}" type="slidenum">
              <a:rPr lang="en-US" smtClean="0"/>
              <a:pPr/>
              <a:t>20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1920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EB00B64-E0EA-4022-A789-4D86C42579BC}" type="slidenum">
              <a:rPr lang="en-US" smtClean="0"/>
              <a:pPr/>
              <a:t>21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35558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40FACFB-B15A-44ED-9513-7A082EE60D10}" type="slidenum">
              <a:rPr lang="en-US" smtClean="0"/>
              <a:pPr/>
              <a:t>22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53957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7635833-0A1F-4838-B800-A16B8CE2194B}" type="slidenum">
              <a:rPr lang="en-US" smtClean="0"/>
              <a:pPr/>
              <a:t>23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16893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22159C5-5904-4ECA-9AAC-8C6D7BDAA40F}" type="slidenum">
              <a:rPr lang="en-US" smtClean="0"/>
              <a:pPr/>
              <a:t>24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518731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5311360-293E-4B8A-B981-60E38BA29AD0}" type="slidenum">
              <a:rPr lang="en-US" smtClean="0"/>
              <a:pPr/>
              <a:t>25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09745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5DFA67D-DB8A-43CF-AF69-0788177569FB}" type="slidenum">
              <a:rPr lang="en-US" smtClean="0"/>
              <a:pPr/>
              <a:t>26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206917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C6A18D2-CD80-42EB-992D-0EF7039E08E8}" type="slidenum">
              <a:rPr lang="en-US" smtClean="0"/>
              <a:pPr/>
              <a:t>27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a:t>Remove bullet in graph – graph needs no additional title???</a:t>
            </a:r>
          </a:p>
        </p:txBody>
      </p:sp>
    </p:spTree>
    <p:extLst>
      <p:ext uri="{BB962C8B-B14F-4D97-AF65-F5344CB8AC3E}">
        <p14:creationId xmlns:p14="http://schemas.microsoft.com/office/powerpoint/2010/main" val="354567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DA196D6-A3A0-4419-8AE0-A7EEC0FA5AB7}" type="slidenum">
              <a:rPr lang="en-US" smtClean="0"/>
              <a:pPr/>
              <a:t>28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30031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27DB347-5A01-4A13-9A3B-0CC264BE1AEB}" type="slidenum">
              <a:rPr lang="en-US" smtClean="0"/>
              <a:pPr/>
              <a:t>29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75439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187530D-6144-461A-97D6-F73FB4C16C2B}" type="slidenum">
              <a:rPr lang="en-US" smtClean="0"/>
              <a:pPr/>
              <a:t>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29603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7FC6F00-4A4A-4DA1-A513-DEC1878B8779}" type="slidenum">
              <a:rPr lang="en-US" smtClean="0"/>
              <a:pPr/>
              <a:t>30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444913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5ACB834-DE9C-477A-843F-949AB89F664A}" type="slidenum">
              <a:rPr lang="en-US" smtClean="0"/>
              <a:pPr/>
              <a:t>31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018023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422A916-13F0-4BA5-ABCB-B91EEE64B60D}" type="slidenum">
              <a:rPr lang="en-US" smtClean="0"/>
              <a:pPr/>
              <a:t>32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14933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8D5DA7E-6E32-4D58-999A-FE961EBC0DBD}" type="slidenum">
              <a:rPr lang="en-US" smtClean="0"/>
              <a:pPr/>
              <a:t>33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955153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EA27999-C621-4F7F-9A2F-BD47953B5C8A}" type="slidenum">
              <a:rPr lang="en-US" smtClean="0"/>
              <a:pPr/>
              <a:t>34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879381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089D29A-C915-423C-9364-C8CAAFC912A8}" type="slidenum">
              <a:rPr lang="en-US" smtClean="0"/>
              <a:pPr/>
              <a:t>35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074606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811F642-BF48-4D39-B717-5818C1D6298D}" type="slidenum">
              <a:rPr lang="en-US" smtClean="0"/>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6030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31F86D7-2E88-47B2-8D9D-B77AC64B75FB}" type="slidenum">
              <a:rPr lang="en-US" smtClean="0"/>
              <a:pPr/>
              <a:t>37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a:t>The order of discussion in Mankiw has been changed.  The “misperceptions theory” must be moved to the bottom of the list.  (This may affect the entire order of presentation following this slide.)</a:t>
            </a:r>
          </a:p>
          <a:p>
            <a:endParaRPr lang="en-US"/>
          </a:p>
        </p:txBody>
      </p:sp>
    </p:spTree>
    <p:extLst>
      <p:ext uri="{BB962C8B-B14F-4D97-AF65-F5344CB8AC3E}">
        <p14:creationId xmlns:p14="http://schemas.microsoft.com/office/powerpoint/2010/main" val="2588995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8D4249D-EBA6-49A1-8484-355468FF7229}" type="slidenum">
              <a:rPr lang="en-US" smtClean="0"/>
              <a:pPr/>
              <a:t>38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110929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30178B9-884B-4C6D-97DA-4B5B2AD3F5AF}" type="slidenum">
              <a:rPr lang="en-US" smtClean="0"/>
              <a:pPr/>
              <a:t>39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a:t>For consistency, title this slide, “Why the Aggregate supply curves slopes upward in the short run”  like the previous two slides.  Then move “The sticky-price theory” in large print to the top bullet (like the previous two slides).</a:t>
            </a:r>
          </a:p>
          <a:p>
            <a:endParaRPr lang="en-US"/>
          </a:p>
        </p:txBody>
      </p:sp>
    </p:spTree>
    <p:extLst>
      <p:ext uri="{BB962C8B-B14F-4D97-AF65-F5344CB8AC3E}">
        <p14:creationId xmlns:p14="http://schemas.microsoft.com/office/powerpoint/2010/main" val="13196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0E4E38-6B4F-4B96-9180-CEA237A2D3D7}" type="slidenum">
              <a:rPr lang="en-US" smtClean="0"/>
              <a:pPr/>
              <a:t>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485959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97F53C7-44FB-40D4-B2E6-3A9E5E01F752}" type="slidenum">
              <a:rPr lang="en-US" smtClean="0"/>
              <a:pPr/>
              <a:t>40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a:t>Move this slide so that it follows the next two slides.  That puts the discussion in the new order of the text.</a:t>
            </a:r>
          </a:p>
        </p:txBody>
      </p:sp>
    </p:spTree>
    <p:extLst>
      <p:ext uri="{BB962C8B-B14F-4D97-AF65-F5344CB8AC3E}">
        <p14:creationId xmlns:p14="http://schemas.microsoft.com/office/powerpoint/2010/main" val="2834207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238D67B-5634-45CD-97ED-4701D52C33DA}" type="slidenum">
              <a:rPr lang="en-US" smtClean="0"/>
              <a:pPr/>
              <a:t>41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803466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B99F4EC-694D-4A28-872F-F52F67997F1F}" type="slidenum">
              <a:rPr lang="en-US" smtClean="0"/>
              <a:pPr/>
              <a:t>42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07053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5B92D5D-CF4E-4443-87F3-4CFA337320B8}" type="slidenum">
              <a:rPr lang="en-US" smtClean="0"/>
              <a:pPr/>
              <a:t>43</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056461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0A8E6FF-8510-4CF7-8FF1-869B2D6038D8}" type="slidenum">
              <a:rPr lang="en-US" smtClean="0"/>
              <a:pPr/>
              <a:t>44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785353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D493764-9F49-4473-9E63-C9EF437CC766}" type="slidenum">
              <a:rPr lang="en-US" smtClean="0"/>
              <a:pPr/>
              <a:t>45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854036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64C03F-D000-4B05-800E-B8EE53BEDB6C}" type="slidenum">
              <a:rPr lang="en-US" smtClean="0"/>
              <a:pPr/>
              <a:t>46</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799626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1B1F999-ABCB-48D2-B27C-293298B3A87B}" type="slidenum">
              <a:rPr lang="en-US" smtClean="0"/>
              <a:pPr/>
              <a:t>47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73963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CAD14D4-AD96-4FA0-8BEA-04F1347F2BD8}" type="slidenum">
              <a:rPr lang="en-US" smtClean="0"/>
              <a:pPr/>
              <a:t>48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89223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C070DE1-6615-4628-9670-3F2928D75C1D}" type="slidenum">
              <a:rPr lang="en-US" smtClean="0"/>
              <a:pPr/>
              <a:t>49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85084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01C8FF6-8A3F-4F7C-93B7-C41F5687B741}" type="slidenum">
              <a:rPr lang="en-US" smtClean="0"/>
              <a:pPr/>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793763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0110AE8-CADA-4936-BEB5-FE9B9E3525F2}" type="slidenum">
              <a:rPr lang="en-US" smtClean="0"/>
              <a:pPr/>
              <a:t>50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514574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6CF9529-16E0-4CA6-80C7-E2F556D95F00}" type="slidenum">
              <a:rPr lang="en-US" smtClean="0"/>
              <a:pPr/>
              <a:t>51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125620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D349E1A-1B18-4900-B4CA-CF80B45A2846}" type="slidenum">
              <a:rPr lang="en-US" smtClean="0"/>
              <a:pPr/>
              <a:t>52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3276505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B2210C8-3DEA-4207-82B2-244F18E4EFA5}" type="slidenum">
              <a:rPr lang="en-US" smtClean="0"/>
              <a:pPr/>
              <a:t>53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a:t>Bullet three, move the misperceptions theory to the end.</a:t>
            </a:r>
          </a:p>
          <a:p>
            <a:endParaRPr lang="en-US"/>
          </a:p>
        </p:txBody>
      </p:sp>
    </p:spTree>
    <p:extLst>
      <p:ext uri="{BB962C8B-B14F-4D97-AF65-F5344CB8AC3E}">
        <p14:creationId xmlns:p14="http://schemas.microsoft.com/office/powerpoint/2010/main" val="1296288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E26FC9E-2EC4-4E56-8DB9-DC49228F5664}" type="slidenum">
              <a:rPr lang="en-US" smtClean="0"/>
              <a:pPr/>
              <a:t>54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156381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86029B5-EB50-438F-9861-08052F0507D9}" type="slidenum">
              <a:rPr lang="en-US" smtClean="0"/>
              <a:pPr/>
              <a:t>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23945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64C3221-01A3-44A4-A118-C35F907EABE8}" type="slidenum">
              <a:rPr lang="en-US" smtClean="0"/>
              <a:pPr/>
              <a:t>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04956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02BF491-9191-4A96-BF50-BF806B90D580}" type="slidenum">
              <a:rPr lang="en-US" smtClean="0"/>
              <a:pPr/>
              <a:t>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423631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56FD40B-0CA8-435F-910D-36A0912C3B84}" type="slidenum">
              <a:rPr lang="en-US" smtClean="0"/>
              <a:pPr/>
              <a:t>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is-IS"/>
          </a:p>
        </p:txBody>
      </p:sp>
    </p:spTree>
    <p:extLst>
      <p:ext uri="{BB962C8B-B14F-4D97-AF65-F5344CB8AC3E}">
        <p14:creationId xmlns:p14="http://schemas.microsoft.com/office/powerpoint/2010/main" val="3782388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is-IS"/>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is-IS"/>
          </a:p>
        </p:txBody>
      </p:sp>
      <p:graphicFrame>
        <p:nvGraphicFramePr>
          <p:cNvPr id="6" name="Object 8"/>
          <p:cNvGraphicFramePr>
            <a:graphicFrameLocks noChangeAspect="1"/>
          </p:cNvGraphicFramePr>
          <p:nvPr/>
        </p:nvGraphicFramePr>
        <p:xfrm>
          <a:off x="381000" y="304800"/>
          <a:ext cx="5264150" cy="3132138"/>
        </p:xfrm>
        <a:graphic>
          <a:graphicData uri="http://schemas.openxmlformats.org/presentationml/2006/ole">
            <mc:AlternateContent xmlns:mc="http://schemas.openxmlformats.org/markup-compatibility/2006">
              <mc:Choice xmlns:v="urn:schemas-microsoft-com:vml" Requires="v">
                <p:oleObj spid="_x0000_s1026" name="Image" r:id="rId3" imgW="6836569" imgH="4066361" progId="">
                  <p:embed/>
                </p:oleObj>
              </mc:Choice>
              <mc:Fallback>
                <p:oleObj name="Image" r:id="rId3" imgW="6836569" imgH="4066361" progId="">
                  <p:embed/>
                  <p:pic>
                    <p:nvPicPr>
                      <p:cNvPr id="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5264150" cy="3132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8"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103429"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095500" cy="6489700"/>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152400"/>
            <a:ext cx="61341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04"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wipe(up)">
                                      <p:cBhvr>
                                        <p:cTn id="7" dur="500"/>
                                        <p:tgtEl>
                                          <p:spTgt spid="102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04">
                                            <p:txEl>
                                              <p:pRg st="1" end="1"/>
                                            </p:txEl>
                                          </p:spTgt>
                                        </p:tgtEl>
                                        <p:attrNameLst>
                                          <p:attrName>style.visibility</p:attrName>
                                        </p:attrNameLst>
                                      </p:cBhvr>
                                      <p:to>
                                        <p:strVal val="visible"/>
                                      </p:to>
                                    </p:set>
                                    <p:animEffect transition="in" filter="wipe(up)">
                                      <p:cBhvr>
                                        <p:cTn id="12" dur="500"/>
                                        <p:tgtEl>
                                          <p:spTgt spid="10240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2404">
                                            <p:txEl>
                                              <p:pRg st="2" end="2"/>
                                            </p:txEl>
                                          </p:spTgt>
                                        </p:tgtEl>
                                        <p:attrNameLst>
                                          <p:attrName>style.visibility</p:attrName>
                                        </p:attrNameLst>
                                      </p:cBhvr>
                                      <p:to>
                                        <p:strVal val="visible"/>
                                      </p:to>
                                    </p:set>
                                    <p:animEffect transition="in" filter="wipe(up)">
                                      <p:cBhvr>
                                        <p:cTn id="15" dur="500"/>
                                        <p:tgtEl>
                                          <p:spTgt spid="10240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2404">
                                            <p:txEl>
                                              <p:pRg st="3" end="3"/>
                                            </p:txEl>
                                          </p:spTgt>
                                        </p:tgtEl>
                                        <p:attrNameLst>
                                          <p:attrName>style.visibility</p:attrName>
                                        </p:attrNameLst>
                                      </p:cBhvr>
                                      <p:to>
                                        <p:strVal val="visible"/>
                                      </p:to>
                                    </p:set>
                                    <p:animEffect transition="in" filter="wipe(up)">
                                      <p:cBhvr>
                                        <p:cTn id="18" dur="500"/>
                                        <p:tgtEl>
                                          <p:spTgt spid="102404">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2404">
                                            <p:txEl>
                                              <p:pRg st="4" end="4"/>
                                            </p:txEl>
                                          </p:spTgt>
                                        </p:tgtEl>
                                        <p:attrNameLst>
                                          <p:attrName>style.visibility</p:attrName>
                                        </p:attrNameLst>
                                      </p:cBhvr>
                                      <p:to>
                                        <p:strVal val="visible"/>
                                      </p:to>
                                    </p:set>
                                    <p:animEffect transition="in" filter="wipe(up)">
                                      <p:cBhvr>
                                        <p:cTn id="21" dur="500"/>
                                        <p:tgtEl>
                                          <p:spTgt spid="102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Lst>
      </p:bldP>
    </p:bldLst>
  </p:timing>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5840288" y="3078088"/>
            <a:ext cx="3124200" cy="1143000"/>
          </a:xfrm>
        </p:spPr>
        <p:txBody>
          <a:bodyPr/>
          <a:lstStyle/>
          <a:p>
            <a:pPr>
              <a:defRPr/>
            </a:pPr>
            <a:r>
              <a:rPr lang="is-IS" dirty="0">
                <a:latin typeface="Bernard MT Condensed" panose="02050806060905020404" pitchFamily="18" charset="0"/>
              </a:rPr>
              <a:t>28</a:t>
            </a:r>
          </a:p>
        </p:txBody>
      </p:sp>
      <p:sp>
        <p:nvSpPr>
          <p:cNvPr id="2053" name="Rectangle 5"/>
          <p:cNvSpPr>
            <a:spLocks noGrp="1" noChangeArrowheads="1"/>
          </p:cNvSpPr>
          <p:nvPr>
            <p:ph type="subTitle" idx="1"/>
          </p:nvPr>
        </p:nvSpPr>
        <p:spPr/>
        <p:txBody>
          <a:bodyPr/>
          <a:lstStyle/>
          <a:p>
            <a:pPr>
              <a:defRPr/>
            </a:pPr>
            <a:r>
              <a:rPr lang="is-IS" sz="5400" dirty="0">
                <a:effectLst>
                  <a:outerShdw blurRad="38100" dist="38100" dir="2700000" algn="tl">
                    <a:srgbClr val="C0C0C0"/>
                  </a:outerShdw>
                </a:effectLst>
                <a:latin typeface="Bernard MT Condensed" panose="02050806060905020404" pitchFamily="18" charset="0"/>
              </a:rPr>
              <a:t>Hagsveiflur, heildarframboð og heildareftirspurn</a:t>
            </a:r>
          </a:p>
        </p:txBody>
      </p:sp>
      <p:sp>
        <p:nvSpPr>
          <p:cNvPr id="4" name="Rectangle 4"/>
          <p:cNvSpPr txBox="1">
            <a:spLocks noChangeArrowheads="1"/>
          </p:cNvSpPr>
          <p:nvPr/>
        </p:nvSpPr>
        <p:spPr bwMode="auto">
          <a:xfrm>
            <a:off x="5580112" y="1340768"/>
            <a:ext cx="31242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is-IS" sz="15000" b="1" i="0" u="none" strike="noStrike" kern="0" cap="none" spc="0" normalizeH="0" baseline="0" noProof="0" dirty="0">
                <a:ln>
                  <a:noFill/>
                </a:ln>
                <a:solidFill>
                  <a:schemeClr val="tx1"/>
                </a:solidFill>
                <a:effectLst>
                  <a:outerShdw blurRad="38100" dist="38100" dir="2700000" algn="tl">
                    <a:srgbClr val="C0C0C0"/>
                  </a:outerShdw>
                </a:effectLst>
                <a:uLnTx/>
                <a:uFillTx/>
                <a:latin typeface="Bernard MT Condensed" panose="02050806060905020404" pitchFamily="18" charset="0"/>
                <a:ea typeface="+mj-ea"/>
                <a:cs typeface="+mj-cs"/>
              </a:rPr>
              <a:t>26</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Bandaríkin: Atvinnuleysi</a:t>
            </a:r>
          </a:p>
        </p:txBody>
      </p:sp>
      <p:sp>
        <p:nvSpPr>
          <p:cNvPr id="13316" name="Rectangle 5"/>
          <p:cNvSpPr>
            <a:spLocks noChangeArrowheads="1"/>
          </p:cNvSpPr>
          <p:nvPr/>
        </p:nvSpPr>
        <p:spPr bwMode="auto">
          <a:xfrm>
            <a:off x="2120900" y="2035175"/>
            <a:ext cx="5942013" cy="3903663"/>
          </a:xfrm>
          <a:prstGeom prst="rect">
            <a:avLst/>
          </a:prstGeom>
          <a:solidFill>
            <a:srgbClr val="F3F6F9"/>
          </a:solidFill>
          <a:ln w="196850">
            <a:solidFill>
              <a:srgbClr val="F3F6F9"/>
            </a:solidFill>
            <a:miter lim="800000"/>
            <a:headEnd/>
            <a:tailEnd/>
          </a:ln>
        </p:spPr>
        <p:txBody>
          <a:bodyPr/>
          <a:lstStyle/>
          <a:p>
            <a:endParaRPr lang="is-IS"/>
          </a:p>
        </p:txBody>
      </p:sp>
      <p:sp>
        <p:nvSpPr>
          <p:cNvPr id="13317" name="Rectangle 6"/>
          <p:cNvSpPr>
            <a:spLocks noChangeArrowheads="1"/>
          </p:cNvSpPr>
          <p:nvPr/>
        </p:nvSpPr>
        <p:spPr bwMode="auto">
          <a:xfrm>
            <a:off x="2120900" y="2035175"/>
            <a:ext cx="5942013" cy="3903663"/>
          </a:xfrm>
          <a:prstGeom prst="rect">
            <a:avLst/>
          </a:prstGeom>
          <a:solidFill>
            <a:srgbClr val="F2F4F8"/>
          </a:solidFill>
          <a:ln w="179388">
            <a:solidFill>
              <a:srgbClr val="F2F4F8"/>
            </a:solidFill>
            <a:miter lim="800000"/>
            <a:headEnd/>
            <a:tailEnd/>
          </a:ln>
        </p:spPr>
        <p:txBody>
          <a:bodyPr/>
          <a:lstStyle/>
          <a:p>
            <a:endParaRPr lang="is-IS"/>
          </a:p>
        </p:txBody>
      </p:sp>
      <p:sp>
        <p:nvSpPr>
          <p:cNvPr id="13318" name="Rectangle 7"/>
          <p:cNvSpPr>
            <a:spLocks noChangeArrowheads="1"/>
          </p:cNvSpPr>
          <p:nvPr/>
        </p:nvSpPr>
        <p:spPr bwMode="auto">
          <a:xfrm>
            <a:off x="2120900" y="2035175"/>
            <a:ext cx="5942013" cy="3903663"/>
          </a:xfrm>
          <a:prstGeom prst="rect">
            <a:avLst/>
          </a:prstGeom>
          <a:solidFill>
            <a:srgbClr val="F1F4F7"/>
          </a:solidFill>
          <a:ln w="160338">
            <a:solidFill>
              <a:srgbClr val="F1F4F7"/>
            </a:solidFill>
            <a:miter lim="800000"/>
            <a:headEnd/>
            <a:tailEnd/>
          </a:ln>
        </p:spPr>
        <p:txBody>
          <a:bodyPr/>
          <a:lstStyle/>
          <a:p>
            <a:endParaRPr lang="is-IS"/>
          </a:p>
        </p:txBody>
      </p:sp>
      <p:sp>
        <p:nvSpPr>
          <p:cNvPr id="13319" name="Rectangle 8"/>
          <p:cNvSpPr>
            <a:spLocks noChangeArrowheads="1"/>
          </p:cNvSpPr>
          <p:nvPr/>
        </p:nvSpPr>
        <p:spPr bwMode="auto">
          <a:xfrm>
            <a:off x="2120900" y="2035175"/>
            <a:ext cx="5942013" cy="3903663"/>
          </a:xfrm>
          <a:prstGeom prst="rect">
            <a:avLst/>
          </a:prstGeom>
          <a:solidFill>
            <a:srgbClr val="F0F2F5"/>
          </a:solidFill>
          <a:ln w="142875">
            <a:solidFill>
              <a:srgbClr val="F0F2F5"/>
            </a:solidFill>
            <a:miter lim="800000"/>
            <a:headEnd/>
            <a:tailEnd/>
          </a:ln>
        </p:spPr>
        <p:txBody>
          <a:bodyPr/>
          <a:lstStyle/>
          <a:p>
            <a:endParaRPr lang="is-IS"/>
          </a:p>
        </p:txBody>
      </p:sp>
      <p:sp>
        <p:nvSpPr>
          <p:cNvPr id="13320" name="Rectangle 9"/>
          <p:cNvSpPr>
            <a:spLocks noChangeArrowheads="1"/>
          </p:cNvSpPr>
          <p:nvPr/>
        </p:nvSpPr>
        <p:spPr bwMode="auto">
          <a:xfrm>
            <a:off x="2120900" y="2035175"/>
            <a:ext cx="5942013" cy="3903663"/>
          </a:xfrm>
          <a:prstGeom prst="rect">
            <a:avLst/>
          </a:prstGeom>
          <a:solidFill>
            <a:srgbClr val="EEF1F4"/>
          </a:solidFill>
          <a:ln w="125413">
            <a:solidFill>
              <a:srgbClr val="EEF1F4"/>
            </a:solidFill>
            <a:miter lim="800000"/>
            <a:headEnd/>
            <a:tailEnd/>
          </a:ln>
        </p:spPr>
        <p:txBody>
          <a:bodyPr/>
          <a:lstStyle/>
          <a:p>
            <a:endParaRPr lang="is-IS"/>
          </a:p>
        </p:txBody>
      </p:sp>
      <p:sp>
        <p:nvSpPr>
          <p:cNvPr id="13321" name="Rectangle 10"/>
          <p:cNvSpPr>
            <a:spLocks noChangeArrowheads="1"/>
          </p:cNvSpPr>
          <p:nvPr/>
        </p:nvSpPr>
        <p:spPr bwMode="auto">
          <a:xfrm>
            <a:off x="2120900" y="2035175"/>
            <a:ext cx="5942013" cy="3903663"/>
          </a:xfrm>
          <a:prstGeom prst="rect">
            <a:avLst/>
          </a:prstGeom>
          <a:solidFill>
            <a:srgbClr val="EDEFF3"/>
          </a:solidFill>
          <a:ln w="107950">
            <a:solidFill>
              <a:srgbClr val="EDEFF3"/>
            </a:solidFill>
            <a:miter lim="800000"/>
            <a:headEnd/>
            <a:tailEnd/>
          </a:ln>
        </p:spPr>
        <p:txBody>
          <a:bodyPr/>
          <a:lstStyle/>
          <a:p>
            <a:endParaRPr lang="is-IS"/>
          </a:p>
        </p:txBody>
      </p:sp>
      <p:sp>
        <p:nvSpPr>
          <p:cNvPr id="13322" name="Rectangle 11"/>
          <p:cNvSpPr>
            <a:spLocks noChangeArrowheads="1"/>
          </p:cNvSpPr>
          <p:nvPr/>
        </p:nvSpPr>
        <p:spPr bwMode="auto">
          <a:xfrm>
            <a:off x="2120900" y="2035175"/>
            <a:ext cx="5942013" cy="3903663"/>
          </a:xfrm>
          <a:prstGeom prst="rect">
            <a:avLst/>
          </a:prstGeom>
          <a:solidFill>
            <a:srgbClr val="EBEEF2"/>
          </a:solidFill>
          <a:ln w="88900">
            <a:solidFill>
              <a:srgbClr val="EBEEF2"/>
            </a:solidFill>
            <a:miter lim="800000"/>
            <a:headEnd/>
            <a:tailEnd/>
          </a:ln>
        </p:spPr>
        <p:txBody>
          <a:bodyPr/>
          <a:lstStyle/>
          <a:p>
            <a:endParaRPr lang="is-IS"/>
          </a:p>
        </p:txBody>
      </p:sp>
      <p:sp>
        <p:nvSpPr>
          <p:cNvPr id="13323" name="Rectangle 12"/>
          <p:cNvSpPr>
            <a:spLocks noChangeArrowheads="1"/>
          </p:cNvSpPr>
          <p:nvPr/>
        </p:nvSpPr>
        <p:spPr bwMode="auto">
          <a:xfrm>
            <a:off x="2120900" y="2035175"/>
            <a:ext cx="5942013" cy="3903663"/>
          </a:xfrm>
          <a:prstGeom prst="rect">
            <a:avLst/>
          </a:prstGeom>
          <a:solidFill>
            <a:srgbClr val="EAECF1"/>
          </a:solidFill>
          <a:ln w="71438">
            <a:solidFill>
              <a:srgbClr val="EAECF1"/>
            </a:solidFill>
            <a:miter lim="800000"/>
            <a:headEnd/>
            <a:tailEnd/>
          </a:ln>
        </p:spPr>
        <p:txBody>
          <a:bodyPr/>
          <a:lstStyle/>
          <a:p>
            <a:endParaRPr lang="is-IS"/>
          </a:p>
        </p:txBody>
      </p:sp>
      <p:sp>
        <p:nvSpPr>
          <p:cNvPr id="13324" name="Rectangle 13"/>
          <p:cNvSpPr>
            <a:spLocks noChangeArrowheads="1"/>
          </p:cNvSpPr>
          <p:nvPr/>
        </p:nvSpPr>
        <p:spPr bwMode="auto">
          <a:xfrm>
            <a:off x="2120900" y="2035175"/>
            <a:ext cx="5942013" cy="3903663"/>
          </a:xfrm>
          <a:prstGeom prst="rect">
            <a:avLst/>
          </a:prstGeom>
          <a:solidFill>
            <a:srgbClr val="E9EBF0"/>
          </a:solidFill>
          <a:ln w="53975">
            <a:solidFill>
              <a:srgbClr val="E9EBF0"/>
            </a:solidFill>
            <a:miter lim="800000"/>
            <a:headEnd/>
            <a:tailEnd/>
          </a:ln>
        </p:spPr>
        <p:txBody>
          <a:bodyPr/>
          <a:lstStyle/>
          <a:p>
            <a:endParaRPr lang="is-IS"/>
          </a:p>
        </p:txBody>
      </p:sp>
      <p:sp>
        <p:nvSpPr>
          <p:cNvPr id="13325" name="Rectangle 14"/>
          <p:cNvSpPr>
            <a:spLocks noChangeArrowheads="1"/>
          </p:cNvSpPr>
          <p:nvPr/>
        </p:nvSpPr>
        <p:spPr bwMode="auto">
          <a:xfrm>
            <a:off x="2120900" y="2035175"/>
            <a:ext cx="5942013" cy="3903663"/>
          </a:xfrm>
          <a:prstGeom prst="rect">
            <a:avLst/>
          </a:prstGeom>
          <a:solidFill>
            <a:srgbClr val="E7EAEF"/>
          </a:solidFill>
          <a:ln w="36513">
            <a:solidFill>
              <a:srgbClr val="E7EAEF"/>
            </a:solidFill>
            <a:miter lim="800000"/>
            <a:headEnd/>
            <a:tailEnd/>
          </a:ln>
        </p:spPr>
        <p:txBody>
          <a:bodyPr/>
          <a:lstStyle/>
          <a:p>
            <a:endParaRPr lang="is-IS"/>
          </a:p>
        </p:txBody>
      </p:sp>
      <p:sp>
        <p:nvSpPr>
          <p:cNvPr id="13326" name="Rectangle 15"/>
          <p:cNvSpPr>
            <a:spLocks noChangeArrowheads="1"/>
          </p:cNvSpPr>
          <p:nvPr/>
        </p:nvSpPr>
        <p:spPr bwMode="auto">
          <a:xfrm>
            <a:off x="2120900" y="2035175"/>
            <a:ext cx="5942013" cy="3903663"/>
          </a:xfrm>
          <a:prstGeom prst="rect">
            <a:avLst/>
          </a:prstGeom>
          <a:solidFill>
            <a:srgbClr val="E6E9EF"/>
          </a:solidFill>
          <a:ln w="17463">
            <a:solidFill>
              <a:srgbClr val="E6E9EF"/>
            </a:solidFill>
            <a:miter lim="800000"/>
            <a:headEnd/>
            <a:tailEnd/>
          </a:ln>
        </p:spPr>
        <p:txBody>
          <a:bodyPr/>
          <a:lstStyle/>
          <a:p>
            <a:endParaRPr lang="is-IS"/>
          </a:p>
        </p:txBody>
      </p:sp>
      <p:sp>
        <p:nvSpPr>
          <p:cNvPr id="13327" name="Rectangle 16"/>
          <p:cNvSpPr>
            <a:spLocks noChangeArrowheads="1"/>
          </p:cNvSpPr>
          <p:nvPr/>
        </p:nvSpPr>
        <p:spPr bwMode="auto">
          <a:xfrm>
            <a:off x="2014538" y="1928813"/>
            <a:ext cx="5994400" cy="3956050"/>
          </a:xfrm>
          <a:prstGeom prst="rect">
            <a:avLst/>
          </a:prstGeom>
          <a:solidFill>
            <a:srgbClr val="FFFFFF"/>
          </a:solidFill>
          <a:ln w="9525">
            <a:noFill/>
            <a:miter lim="800000"/>
            <a:headEnd/>
            <a:tailEnd/>
          </a:ln>
        </p:spPr>
        <p:txBody>
          <a:bodyPr/>
          <a:lstStyle/>
          <a:p>
            <a:endParaRPr lang="is-IS"/>
          </a:p>
        </p:txBody>
      </p:sp>
      <p:sp>
        <p:nvSpPr>
          <p:cNvPr id="108561" name="Rectangle 17"/>
          <p:cNvSpPr>
            <a:spLocks noChangeArrowheads="1"/>
          </p:cNvSpPr>
          <p:nvPr/>
        </p:nvSpPr>
        <p:spPr bwMode="auto">
          <a:xfrm>
            <a:off x="6076950" y="1928813"/>
            <a:ext cx="125413" cy="3973512"/>
          </a:xfrm>
          <a:prstGeom prst="rect">
            <a:avLst/>
          </a:prstGeom>
          <a:solidFill>
            <a:srgbClr val="F3BED0"/>
          </a:solidFill>
          <a:ln w="9525">
            <a:noFill/>
            <a:miter lim="800000"/>
            <a:headEnd/>
            <a:tailEnd/>
          </a:ln>
        </p:spPr>
        <p:txBody>
          <a:bodyPr/>
          <a:lstStyle/>
          <a:p>
            <a:endParaRPr lang="is-IS"/>
          </a:p>
        </p:txBody>
      </p:sp>
      <p:sp>
        <p:nvSpPr>
          <p:cNvPr id="13329" name="Line 18"/>
          <p:cNvSpPr>
            <a:spLocks noChangeShapeType="1"/>
          </p:cNvSpPr>
          <p:nvPr/>
        </p:nvSpPr>
        <p:spPr bwMode="auto">
          <a:xfrm>
            <a:off x="2032000" y="5348288"/>
            <a:ext cx="142875" cy="1587"/>
          </a:xfrm>
          <a:prstGeom prst="line">
            <a:avLst/>
          </a:prstGeom>
          <a:noFill/>
          <a:ln w="17463">
            <a:solidFill>
              <a:srgbClr val="000000"/>
            </a:solidFill>
            <a:round/>
            <a:headEnd/>
            <a:tailEnd/>
          </a:ln>
        </p:spPr>
        <p:txBody>
          <a:bodyPr/>
          <a:lstStyle/>
          <a:p>
            <a:endParaRPr lang="en-US"/>
          </a:p>
        </p:txBody>
      </p:sp>
      <p:sp>
        <p:nvSpPr>
          <p:cNvPr id="13330" name="Line 19"/>
          <p:cNvSpPr>
            <a:spLocks noChangeShapeType="1"/>
          </p:cNvSpPr>
          <p:nvPr/>
        </p:nvSpPr>
        <p:spPr bwMode="auto">
          <a:xfrm>
            <a:off x="2032000" y="4792663"/>
            <a:ext cx="142875" cy="1587"/>
          </a:xfrm>
          <a:prstGeom prst="line">
            <a:avLst/>
          </a:prstGeom>
          <a:noFill/>
          <a:ln w="17463">
            <a:solidFill>
              <a:srgbClr val="000000"/>
            </a:solidFill>
            <a:round/>
            <a:headEnd/>
            <a:tailEnd/>
          </a:ln>
        </p:spPr>
        <p:txBody>
          <a:bodyPr/>
          <a:lstStyle/>
          <a:p>
            <a:endParaRPr lang="en-US"/>
          </a:p>
        </p:txBody>
      </p:sp>
      <p:sp>
        <p:nvSpPr>
          <p:cNvPr id="13331" name="Line 20"/>
          <p:cNvSpPr>
            <a:spLocks noChangeShapeType="1"/>
          </p:cNvSpPr>
          <p:nvPr/>
        </p:nvSpPr>
        <p:spPr bwMode="auto">
          <a:xfrm>
            <a:off x="2032000" y="4237038"/>
            <a:ext cx="142875" cy="1587"/>
          </a:xfrm>
          <a:prstGeom prst="line">
            <a:avLst/>
          </a:prstGeom>
          <a:noFill/>
          <a:ln w="17463">
            <a:solidFill>
              <a:srgbClr val="000000"/>
            </a:solidFill>
            <a:round/>
            <a:headEnd/>
            <a:tailEnd/>
          </a:ln>
        </p:spPr>
        <p:txBody>
          <a:bodyPr/>
          <a:lstStyle/>
          <a:p>
            <a:endParaRPr lang="en-US"/>
          </a:p>
        </p:txBody>
      </p:sp>
      <p:sp>
        <p:nvSpPr>
          <p:cNvPr id="13332" name="Line 21"/>
          <p:cNvSpPr>
            <a:spLocks noChangeShapeType="1"/>
          </p:cNvSpPr>
          <p:nvPr/>
        </p:nvSpPr>
        <p:spPr bwMode="auto">
          <a:xfrm>
            <a:off x="2032000" y="3700463"/>
            <a:ext cx="142875" cy="1587"/>
          </a:xfrm>
          <a:prstGeom prst="line">
            <a:avLst/>
          </a:prstGeom>
          <a:noFill/>
          <a:ln w="17463">
            <a:solidFill>
              <a:srgbClr val="000000"/>
            </a:solidFill>
            <a:round/>
            <a:headEnd/>
            <a:tailEnd/>
          </a:ln>
        </p:spPr>
        <p:txBody>
          <a:bodyPr/>
          <a:lstStyle/>
          <a:p>
            <a:endParaRPr lang="en-US"/>
          </a:p>
        </p:txBody>
      </p:sp>
      <p:sp>
        <p:nvSpPr>
          <p:cNvPr id="13333" name="Line 22"/>
          <p:cNvSpPr>
            <a:spLocks noChangeShapeType="1"/>
          </p:cNvSpPr>
          <p:nvPr/>
        </p:nvSpPr>
        <p:spPr bwMode="auto">
          <a:xfrm>
            <a:off x="2032000" y="3146425"/>
            <a:ext cx="142875" cy="1588"/>
          </a:xfrm>
          <a:prstGeom prst="line">
            <a:avLst/>
          </a:prstGeom>
          <a:noFill/>
          <a:ln w="17463">
            <a:solidFill>
              <a:srgbClr val="000000"/>
            </a:solidFill>
            <a:round/>
            <a:headEnd/>
            <a:tailEnd/>
          </a:ln>
        </p:spPr>
        <p:txBody>
          <a:bodyPr/>
          <a:lstStyle/>
          <a:p>
            <a:endParaRPr lang="en-US"/>
          </a:p>
        </p:txBody>
      </p:sp>
      <p:sp>
        <p:nvSpPr>
          <p:cNvPr id="13334" name="Line 23"/>
          <p:cNvSpPr>
            <a:spLocks noChangeShapeType="1"/>
          </p:cNvSpPr>
          <p:nvPr/>
        </p:nvSpPr>
        <p:spPr bwMode="auto">
          <a:xfrm>
            <a:off x="2032000" y="2590800"/>
            <a:ext cx="142875" cy="1588"/>
          </a:xfrm>
          <a:prstGeom prst="line">
            <a:avLst/>
          </a:prstGeom>
          <a:noFill/>
          <a:ln w="17463">
            <a:solidFill>
              <a:srgbClr val="000000"/>
            </a:solidFill>
            <a:round/>
            <a:headEnd/>
            <a:tailEnd/>
          </a:ln>
        </p:spPr>
        <p:txBody>
          <a:bodyPr/>
          <a:lstStyle/>
          <a:p>
            <a:endParaRPr lang="en-US"/>
          </a:p>
        </p:txBody>
      </p:sp>
      <p:sp>
        <p:nvSpPr>
          <p:cNvPr id="108568" name="Rectangle 24"/>
          <p:cNvSpPr>
            <a:spLocks noChangeArrowheads="1"/>
          </p:cNvSpPr>
          <p:nvPr/>
        </p:nvSpPr>
        <p:spPr bwMode="auto">
          <a:xfrm>
            <a:off x="7634288" y="1928813"/>
            <a:ext cx="177800" cy="3956050"/>
          </a:xfrm>
          <a:prstGeom prst="rect">
            <a:avLst/>
          </a:prstGeom>
          <a:solidFill>
            <a:srgbClr val="F3BED0"/>
          </a:solidFill>
          <a:ln w="9525">
            <a:noFill/>
            <a:miter lim="800000"/>
            <a:headEnd/>
            <a:tailEnd/>
          </a:ln>
        </p:spPr>
        <p:txBody>
          <a:bodyPr/>
          <a:lstStyle/>
          <a:p>
            <a:endParaRPr lang="is-IS"/>
          </a:p>
        </p:txBody>
      </p:sp>
      <p:sp>
        <p:nvSpPr>
          <p:cNvPr id="108569" name="Rectangle 25"/>
          <p:cNvSpPr>
            <a:spLocks noChangeArrowheads="1"/>
          </p:cNvSpPr>
          <p:nvPr/>
        </p:nvSpPr>
        <p:spPr bwMode="auto">
          <a:xfrm>
            <a:off x="2873375" y="1928813"/>
            <a:ext cx="142875" cy="3973512"/>
          </a:xfrm>
          <a:prstGeom prst="rect">
            <a:avLst/>
          </a:prstGeom>
          <a:solidFill>
            <a:srgbClr val="F3BED0"/>
          </a:solidFill>
          <a:ln w="9525">
            <a:noFill/>
            <a:miter lim="800000"/>
            <a:headEnd/>
            <a:tailEnd/>
          </a:ln>
        </p:spPr>
        <p:txBody>
          <a:bodyPr/>
          <a:lstStyle/>
          <a:p>
            <a:endParaRPr lang="is-IS"/>
          </a:p>
        </p:txBody>
      </p:sp>
      <p:sp>
        <p:nvSpPr>
          <p:cNvPr id="108570" name="Rectangle 26"/>
          <p:cNvSpPr>
            <a:spLocks noChangeArrowheads="1"/>
          </p:cNvSpPr>
          <p:nvPr/>
        </p:nvSpPr>
        <p:spPr bwMode="auto">
          <a:xfrm>
            <a:off x="4448175" y="1928813"/>
            <a:ext cx="88900" cy="3973512"/>
          </a:xfrm>
          <a:prstGeom prst="rect">
            <a:avLst/>
          </a:prstGeom>
          <a:solidFill>
            <a:srgbClr val="F3BED0"/>
          </a:solidFill>
          <a:ln w="9525">
            <a:noFill/>
            <a:miter lim="800000"/>
            <a:headEnd/>
            <a:tailEnd/>
          </a:ln>
        </p:spPr>
        <p:txBody>
          <a:bodyPr/>
          <a:lstStyle/>
          <a:p>
            <a:endParaRPr lang="is-IS"/>
          </a:p>
        </p:txBody>
      </p:sp>
      <p:sp>
        <p:nvSpPr>
          <p:cNvPr id="108571" name="Rectangle 27"/>
          <p:cNvSpPr>
            <a:spLocks noChangeArrowheads="1"/>
          </p:cNvSpPr>
          <p:nvPr/>
        </p:nvSpPr>
        <p:spPr bwMode="auto">
          <a:xfrm>
            <a:off x="4662488" y="1928813"/>
            <a:ext cx="215900" cy="3973512"/>
          </a:xfrm>
          <a:prstGeom prst="rect">
            <a:avLst/>
          </a:prstGeom>
          <a:solidFill>
            <a:srgbClr val="F3BED0"/>
          </a:solidFill>
          <a:ln w="9525">
            <a:noFill/>
            <a:miter lim="800000"/>
            <a:headEnd/>
            <a:tailEnd/>
          </a:ln>
        </p:spPr>
        <p:txBody>
          <a:bodyPr/>
          <a:lstStyle/>
          <a:p>
            <a:endParaRPr lang="is-IS"/>
          </a:p>
        </p:txBody>
      </p:sp>
      <p:sp>
        <p:nvSpPr>
          <p:cNvPr id="108572" name="Rectangle 28"/>
          <p:cNvSpPr>
            <a:spLocks noChangeArrowheads="1"/>
          </p:cNvSpPr>
          <p:nvPr/>
        </p:nvSpPr>
        <p:spPr bwMode="auto">
          <a:xfrm>
            <a:off x="3463925" y="1928813"/>
            <a:ext cx="285750" cy="3973512"/>
          </a:xfrm>
          <a:prstGeom prst="rect">
            <a:avLst/>
          </a:prstGeom>
          <a:solidFill>
            <a:srgbClr val="F3BED0"/>
          </a:solidFill>
          <a:ln w="9525">
            <a:noFill/>
            <a:miter lim="800000"/>
            <a:headEnd/>
            <a:tailEnd/>
          </a:ln>
        </p:spPr>
        <p:txBody>
          <a:bodyPr/>
          <a:lstStyle/>
          <a:p>
            <a:endParaRPr lang="is-IS"/>
          </a:p>
        </p:txBody>
      </p:sp>
      <p:sp>
        <p:nvSpPr>
          <p:cNvPr id="13340" name="Line 29"/>
          <p:cNvSpPr>
            <a:spLocks noChangeShapeType="1"/>
          </p:cNvSpPr>
          <p:nvPr/>
        </p:nvSpPr>
        <p:spPr bwMode="auto">
          <a:xfrm flipV="1">
            <a:off x="2139950" y="5741988"/>
            <a:ext cx="1588" cy="142875"/>
          </a:xfrm>
          <a:prstGeom prst="line">
            <a:avLst/>
          </a:prstGeom>
          <a:noFill/>
          <a:ln w="17463">
            <a:solidFill>
              <a:srgbClr val="000000"/>
            </a:solidFill>
            <a:round/>
            <a:headEnd/>
            <a:tailEnd/>
          </a:ln>
        </p:spPr>
        <p:txBody>
          <a:bodyPr/>
          <a:lstStyle/>
          <a:p>
            <a:endParaRPr lang="en-US"/>
          </a:p>
        </p:txBody>
      </p:sp>
      <p:sp>
        <p:nvSpPr>
          <p:cNvPr id="13341" name="Line 30"/>
          <p:cNvSpPr>
            <a:spLocks noChangeShapeType="1"/>
          </p:cNvSpPr>
          <p:nvPr/>
        </p:nvSpPr>
        <p:spPr bwMode="auto">
          <a:xfrm flipV="1">
            <a:off x="2282825" y="5813425"/>
            <a:ext cx="1588" cy="71438"/>
          </a:xfrm>
          <a:prstGeom prst="line">
            <a:avLst/>
          </a:prstGeom>
          <a:noFill/>
          <a:ln w="17463">
            <a:solidFill>
              <a:srgbClr val="000000"/>
            </a:solidFill>
            <a:round/>
            <a:headEnd/>
            <a:tailEnd/>
          </a:ln>
        </p:spPr>
        <p:txBody>
          <a:bodyPr/>
          <a:lstStyle/>
          <a:p>
            <a:endParaRPr lang="en-US"/>
          </a:p>
        </p:txBody>
      </p:sp>
      <p:sp>
        <p:nvSpPr>
          <p:cNvPr id="13342" name="Line 31"/>
          <p:cNvSpPr>
            <a:spLocks noChangeShapeType="1"/>
          </p:cNvSpPr>
          <p:nvPr/>
        </p:nvSpPr>
        <p:spPr bwMode="auto">
          <a:xfrm flipV="1">
            <a:off x="2443163" y="5813425"/>
            <a:ext cx="1587" cy="71438"/>
          </a:xfrm>
          <a:prstGeom prst="line">
            <a:avLst/>
          </a:prstGeom>
          <a:noFill/>
          <a:ln w="17463">
            <a:solidFill>
              <a:srgbClr val="000000"/>
            </a:solidFill>
            <a:round/>
            <a:headEnd/>
            <a:tailEnd/>
          </a:ln>
        </p:spPr>
        <p:txBody>
          <a:bodyPr/>
          <a:lstStyle/>
          <a:p>
            <a:endParaRPr lang="en-US"/>
          </a:p>
        </p:txBody>
      </p:sp>
      <p:sp>
        <p:nvSpPr>
          <p:cNvPr id="13343" name="Line 32"/>
          <p:cNvSpPr>
            <a:spLocks noChangeShapeType="1"/>
          </p:cNvSpPr>
          <p:nvPr/>
        </p:nvSpPr>
        <p:spPr bwMode="auto">
          <a:xfrm flipV="1">
            <a:off x="2605088" y="5813425"/>
            <a:ext cx="1587" cy="71438"/>
          </a:xfrm>
          <a:prstGeom prst="line">
            <a:avLst/>
          </a:prstGeom>
          <a:noFill/>
          <a:ln w="17463">
            <a:solidFill>
              <a:srgbClr val="000000"/>
            </a:solidFill>
            <a:round/>
            <a:headEnd/>
            <a:tailEnd/>
          </a:ln>
        </p:spPr>
        <p:txBody>
          <a:bodyPr/>
          <a:lstStyle/>
          <a:p>
            <a:endParaRPr lang="en-US"/>
          </a:p>
        </p:txBody>
      </p:sp>
      <p:sp>
        <p:nvSpPr>
          <p:cNvPr id="13344" name="Line 33"/>
          <p:cNvSpPr>
            <a:spLocks noChangeShapeType="1"/>
          </p:cNvSpPr>
          <p:nvPr/>
        </p:nvSpPr>
        <p:spPr bwMode="auto">
          <a:xfrm flipV="1">
            <a:off x="2747963" y="5813425"/>
            <a:ext cx="1587" cy="71438"/>
          </a:xfrm>
          <a:prstGeom prst="line">
            <a:avLst/>
          </a:prstGeom>
          <a:noFill/>
          <a:ln w="17463">
            <a:solidFill>
              <a:srgbClr val="000000"/>
            </a:solidFill>
            <a:round/>
            <a:headEnd/>
            <a:tailEnd/>
          </a:ln>
        </p:spPr>
        <p:txBody>
          <a:bodyPr/>
          <a:lstStyle/>
          <a:p>
            <a:endParaRPr lang="en-US"/>
          </a:p>
        </p:txBody>
      </p:sp>
      <p:sp>
        <p:nvSpPr>
          <p:cNvPr id="13345" name="Line 34"/>
          <p:cNvSpPr>
            <a:spLocks noChangeShapeType="1"/>
          </p:cNvSpPr>
          <p:nvPr/>
        </p:nvSpPr>
        <p:spPr bwMode="auto">
          <a:xfrm flipV="1">
            <a:off x="2908300" y="5741988"/>
            <a:ext cx="1588" cy="142875"/>
          </a:xfrm>
          <a:prstGeom prst="line">
            <a:avLst/>
          </a:prstGeom>
          <a:noFill/>
          <a:ln w="17463">
            <a:solidFill>
              <a:srgbClr val="000000"/>
            </a:solidFill>
            <a:round/>
            <a:headEnd/>
            <a:tailEnd/>
          </a:ln>
        </p:spPr>
        <p:txBody>
          <a:bodyPr/>
          <a:lstStyle/>
          <a:p>
            <a:endParaRPr lang="en-US"/>
          </a:p>
        </p:txBody>
      </p:sp>
      <p:sp>
        <p:nvSpPr>
          <p:cNvPr id="13346" name="Line 35"/>
          <p:cNvSpPr>
            <a:spLocks noChangeShapeType="1"/>
          </p:cNvSpPr>
          <p:nvPr/>
        </p:nvSpPr>
        <p:spPr bwMode="auto">
          <a:xfrm flipV="1">
            <a:off x="3052763" y="5813425"/>
            <a:ext cx="1587" cy="71438"/>
          </a:xfrm>
          <a:prstGeom prst="line">
            <a:avLst/>
          </a:prstGeom>
          <a:noFill/>
          <a:ln w="17463">
            <a:solidFill>
              <a:srgbClr val="000000"/>
            </a:solidFill>
            <a:round/>
            <a:headEnd/>
            <a:tailEnd/>
          </a:ln>
        </p:spPr>
        <p:txBody>
          <a:bodyPr/>
          <a:lstStyle/>
          <a:p>
            <a:endParaRPr lang="en-US"/>
          </a:p>
        </p:txBody>
      </p:sp>
      <p:sp>
        <p:nvSpPr>
          <p:cNvPr id="13347" name="Line 36"/>
          <p:cNvSpPr>
            <a:spLocks noChangeShapeType="1"/>
          </p:cNvSpPr>
          <p:nvPr/>
        </p:nvSpPr>
        <p:spPr bwMode="auto">
          <a:xfrm flipV="1">
            <a:off x="3213100" y="5813425"/>
            <a:ext cx="1588" cy="71438"/>
          </a:xfrm>
          <a:prstGeom prst="line">
            <a:avLst/>
          </a:prstGeom>
          <a:noFill/>
          <a:ln w="17463">
            <a:solidFill>
              <a:srgbClr val="000000"/>
            </a:solidFill>
            <a:round/>
            <a:headEnd/>
            <a:tailEnd/>
          </a:ln>
        </p:spPr>
        <p:txBody>
          <a:bodyPr/>
          <a:lstStyle/>
          <a:p>
            <a:endParaRPr lang="en-US"/>
          </a:p>
        </p:txBody>
      </p:sp>
      <p:sp>
        <p:nvSpPr>
          <p:cNvPr id="13348" name="Line 37"/>
          <p:cNvSpPr>
            <a:spLocks noChangeShapeType="1"/>
          </p:cNvSpPr>
          <p:nvPr/>
        </p:nvSpPr>
        <p:spPr bwMode="auto">
          <a:xfrm flipV="1">
            <a:off x="3375025" y="5813425"/>
            <a:ext cx="1588" cy="71438"/>
          </a:xfrm>
          <a:prstGeom prst="line">
            <a:avLst/>
          </a:prstGeom>
          <a:noFill/>
          <a:ln w="17463">
            <a:solidFill>
              <a:srgbClr val="000000"/>
            </a:solidFill>
            <a:round/>
            <a:headEnd/>
            <a:tailEnd/>
          </a:ln>
        </p:spPr>
        <p:txBody>
          <a:bodyPr/>
          <a:lstStyle/>
          <a:p>
            <a:endParaRPr lang="en-US"/>
          </a:p>
        </p:txBody>
      </p:sp>
      <p:sp>
        <p:nvSpPr>
          <p:cNvPr id="13349" name="Line 38"/>
          <p:cNvSpPr>
            <a:spLocks noChangeShapeType="1"/>
          </p:cNvSpPr>
          <p:nvPr/>
        </p:nvSpPr>
        <p:spPr bwMode="auto">
          <a:xfrm flipV="1">
            <a:off x="3517900" y="5813425"/>
            <a:ext cx="1588" cy="71438"/>
          </a:xfrm>
          <a:prstGeom prst="line">
            <a:avLst/>
          </a:prstGeom>
          <a:noFill/>
          <a:ln w="17463">
            <a:solidFill>
              <a:srgbClr val="000000"/>
            </a:solidFill>
            <a:round/>
            <a:headEnd/>
            <a:tailEnd/>
          </a:ln>
        </p:spPr>
        <p:txBody>
          <a:bodyPr/>
          <a:lstStyle/>
          <a:p>
            <a:endParaRPr lang="en-US"/>
          </a:p>
        </p:txBody>
      </p:sp>
      <p:sp>
        <p:nvSpPr>
          <p:cNvPr id="13350" name="Line 39"/>
          <p:cNvSpPr>
            <a:spLocks noChangeShapeType="1"/>
          </p:cNvSpPr>
          <p:nvPr/>
        </p:nvSpPr>
        <p:spPr bwMode="auto">
          <a:xfrm flipV="1">
            <a:off x="3678238" y="5741988"/>
            <a:ext cx="1587" cy="142875"/>
          </a:xfrm>
          <a:prstGeom prst="line">
            <a:avLst/>
          </a:prstGeom>
          <a:noFill/>
          <a:ln w="17463">
            <a:solidFill>
              <a:srgbClr val="000000"/>
            </a:solidFill>
            <a:round/>
            <a:headEnd/>
            <a:tailEnd/>
          </a:ln>
        </p:spPr>
        <p:txBody>
          <a:bodyPr/>
          <a:lstStyle/>
          <a:p>
            <a:endParaRPr lang="en-US"/>
          </a:p>
        </p:txBody>
      </p:sp>
      <p:sp>
        <p:nvSpPr>
          <p:cNvPr id="13351" name="Line 40"/>
          <p:cNvSpPr>
            <a:spLocks noChangeShapeType="1"/>
          </p:cNvSpPr>
          <p:nvPr/>
        </p:nvSpPr>
        <p:spPr bwMode="auto">
          <a:xfrm flipV="1">
            <a:off x="3840163" y="5813425"/>
            <a:ext cx="1587" cy="71438"/>
          </a:xfrm>
          <a:prstGeom prst="line">
            <a:avLst/>
          </a:prstGeom>
          <a:noFill/>
          <a:ln w="17463">
            <a:solidFill>
              <a:srgbClr val="000000"/>
            </a:solidFill>
            <a:round/>
            <a:headEnd/>
            <a:tailEnd/>
          </a:ln>
        </p:spPr>
        <p:txBody>
          <a:bodyPr/>
          <a:lstStyle/>
          <a:p>
            <a:endParaRPr lang="en-US"/>
          </a:p>
        </p:txBody>
      </p:sp>
      <p:sp>
        <p:nvSpPr>
          <p:cNvPr id="13352" name="Line 41"/>
          <p:cNvSpPr>
            <a:spLocks noChangeShapeType="1"/>
          </p:cNvSpPr>
          <p:nvPr/>
        </p:nvSpPr>
        <p:spPr bwMode="auto">
          <a:xfrm flipV="1">
            <a:off x="3983038" y="5813425"/>
            <a:ext cx="1587" cy="71438"/>
          </a:xfrm>
          <a:prstGeom prst="line">
            <a:avLst/>
          </a:prstGeom>
          <a:noFill/>
          <a:ln w="17463">
            <a:solidFill>
              <a:srgbClr val="000000"/>
            </a:solidFill>
            <a:round/>
            <a:headEnd/>
            <a:tailEnd/>
          </a:ln>
        </p:spPr>
        <p:txBody>
          <a:bodyPr/>
          <a:lstStyle/>
          <a:p>
            <a:endParaRPr lang="en-US"/>
          </a:p>
        </p:txBody>
      </p:sp>
      <p:sp>
        <p:nvSpPr>
          <p:cNvPr id="13353" name="Line 42"/>
          <p:cNvSpPr>
            <a:spLocks noChangeShapeType="1"/>
          </p:cNvSpPr>
          <p:nvPr/>
        </p:nvSpPr>
        <p:spPr bwMode="auto">
          <a:xfrm flipV="1">
            <a:off x="4143375" y="5813425"/>
            <a:ext cx="1588" cy="71438"/>
          </a:xfrm>
          <a:prstGeom prst="line">
            <a:avLst/>
          </a:prstGeom>
          <a:noFill/>
          <a:ln w="17463">
            <a:solidFill>
              <a:srgbClr val="000000"/>
            </a:solidFill>
            <a:round/>
            <a:headEnd/>
            <a:tailEnd/>
          </a:ln>
        </p:spPr>
        <p:txBody>
          <a:bodyPr/>
          <a:lstStyle/>
          <a:p>
            <a:endParaRPr lang="en-US"/>
          </a:p>
        </p:txBody>
      </p:sp>
      <p:sp>
        <p:nvSpPr>
          <p:cNvPr id="13354" name="Line 43"/>
          <p:cNvSpPr>
            <a:spLocks noChangeShapeType="1"/>
          </p:cNvSpPr>
          <p:nvPr/>
        </p:nvSpPr>
        <p:spPr bwMode="auto">
          <a:xfrm flipV="1">
            <a:off x="4287838" y="5813425"/>
            <a:ext cx="1587" cy="71438"/>
          </a:xfrm>
          <a:prstGeom prst="line">
            <a:avLst/>
          </a:prstGeom>
          <a:noFill/>
          <a:ln w="17463">
            <a:solidFill>
              <a:srgbClr val="000000"/>
            </a:solidFill>
            <a:round/>
            <a:headEnd/>
            <a:tailEnd/>
          </a:ln>
        </p:spPr>
        <p:txBody>
          <a:bodyPr/>
          <a:lstStyle/>
          <a:p>
            <a:endParaRPr lang="en-US"/>
          </a:p>
        </p:txBody>
      </p:sp>
      <p:sp>
        <p:nvSpPr>
          <p:cNvPr id="13355" name="Line 44"/>
          <p:cNvSpPr>
            <a:spLocks noChangeShapeType="1"/>
          </p:cNvSpPr>
          <p:nvPr/>
        </p:nvSpPr>
        <p:spPr bwMode="auto">
          <a:xfrm flipV="1">
            <a:off x="4448175" y="5741988"/>
            <a:ext cx="1588" cy="142875"/>
          </a:xfrm>
          <a:prstGeom prst="line">
            <a:avLst/>
          </a:prstGeom>
          <a:noFill/>
          <a:ln w="17463">
            <a:solidFill>
              <a:srgbClr val="000000"/>
            </a:solidFill>
            <a:round/>
            <a:headEnd/>
            <a:tailEnd/>
          </a:ln>
        </p:spPr>
        <p:txBody>
          <a:bodyPr/>
          <a:lstStyle/>
          <a:p>
            <a:endParaRPr lang="en-US"/>
          </a:p>
        </p:txBody>
      </p:sp>
      <p:sp>
        <p:nvSpPr>
          <p:cNvPr id="13356" name="Line 45"/>
          <p:cNvSpPr>
            <a:spLocks noChangeShapeType="1"/>
          </p:cNvSpPr>
          <p:nvPr/>
        </p:nvSpPr>
        <p:spPr bwMode="auto">
          <a:xfrm flipV="1">
            <a:off x="4608513" y="5813425"/>
            <a:ext cx="1587" cy="71438"/>
          </a:xfrm>
          <a:prstGeom prst="line">
            <a:avLst/>
          </a:prstGeom>
          <a:noFill/>
          <a:ln w="17463">
            <a:solidFill>
              <a:srgbClr val="000000"/>
            </a:solidFill>
            <a:round/>
            <a:headEnd/>
            <a:tailEnd/>
          </a:ln>
        </p:spPr>
        <p:txBody>
          <a:bodyPr/>
          <a:lstStyle/>
          <a:p>
            <a:endParaRPr lang="en-US"/>
          </a:p>
        </p:txBody>
      </p:sp>
      <p:sp>
        <p:nvSpPr>
          <p:cNvPr id="13357" name="Line 46"/>
          <p:cNvSpPr>
            <a:spLocks noChangeShapeType="1"/>
          </p:cNvSpPr>
          <p:nvPr/>
        </p:nvSpPr>
        <p:spPr bwMode="auto">
          <a:xfrm flipV="1">
            <a:off x="4752975" y="5813425"/>
            <a:ext cx="1588" cy="71438"/>
          </a:xfrm>
          <a:prstGeom prst="line">
            <a:avLst/>
          </a:prstGeom>
          <a:noFill/>
          <a:ln w="17463">
            <a:solidFill>
              <a:srgbClr val="000000"/>
            </a:solidFill>
            <a:round/>
            <a:headEnd/>
            <a:tailEnd/>
          </a:ln>
        </p:spPr>
        <p:txBody>
          <a:bodyPr/>
          <a:lstStyle/>
          <a:p>
            <a:endParaRPr lang="en-US"/>
          </a:p>
        </p:txBody>
      </p:sp>
      <p:sp>
        <p:nvSpPr>
          <p:cNvPr id="13358" name="Line 47"/>
          <p:cNvSpPr>
            <a:spLocks noChangeShapeType="1"/>
          </p:cNvSpPr>
          <p:nvPr/>
        </p:nvSpPr>
        <p:spPr bwMode="auto">
          <a:xfrm flipV="1">
            <a:off x="4913313" y="5813425"/>
            <a:ext cx="1587" cy="71438"/>
          </a:xfrm>
          <a:prstGeom prst="line">
            <a:avLst/>
          </a:prstGeom>
          <a:noFill/>
          <a:ln w="17463">
            <a:solidFill>
              <a:srgbClr val="000000"/>
            </a:solidFill>
            <a:round/>
            <a:headEnd/>
            <a:tailEnd/>
          </a:ln>
        </p:spPr>
        <p:txBody>
          <a:bodyPr/>
          <a:lstStyle/>
          <a:p>
            <a:endParaRPr lang="en-US"/>
          </a:p>
        </p:txBody>
      </p:sp>
      <p:sp>
        <p:nvSpPr>
          <p:cNvPr id="13359" name="Line 48"/>
          <p:cNvSpPr>
            <a:spLocks noChangeShapeType="1"/>
          </p:cNvSpPr>
          <p:nvPr/>
        </p:nvSpPr>
        <p:spPr bwMode="auto">
          <a:xfrm flipV="1">
            <a:off x="5056188" y="5813425"/>
            <a:ext cx="1587" cy="71438"/>
          </a:xfrm>
          <a:prstGeom prst="line">
            <a:avLst/>
          </a:prstGeom>
          <a:noFill/>
          <a:ln w="17463">
            <a:solidFill>
              <a:srgbClr val="000000"/>
            </a:solidFill>
            <a:round/>
            <a:headEnd/>
            <a:tailEnd/>
          </a:ln>
        </p:spPr>
        <p:txBody>
          <a:bodyPr/>
          <a:lstStyle/>
          <a:p>
            <a:endParaRPr lang="en-US"/>
          </a:p>
        </p:txBody>
      </p:sp>
      <p:sp>
        <p:nvSpPr>
          <p:cNvPr id="13360" name="Line 49"/>
          <p:cNvSpPr>
            <a:spLocks noChangeShapeType="1"/>
          </p:cNvSpPr>
          <p:nvPr/>
        </p:nvSpPr>
        <p:spPr bwMode="auto">
          <a:xfrm flipV="1">
            <a:off x="5218113" y="5741988"/>
            <a:ext cx="1587" cy="142875"/>
          </a:xfrm>
          <a:prstGeom prst="line">
            <a:avLst/>
          </a:prstGeom>
          <a:noFill/>
          <a:ln w="17463">
            <a:solidFill>
              <a:srgbClr val="000000"/>
            </a:solidFill>
            <a:round/>
            <a:headEnd/>
            <a:tailEnd/>
          </a:ln>
        </p:spPr>
        <p:txBody>
          <a:bodyPr/>
          <a:lstStyle/>
          <a:p>
            <a:endParaRPr lang="en-US"/>
          </a:p>
        </p:txBody>
      </p:sp>
      <p:sp>
        <p:nvSpPr>
          <p:cNvPr id="13361" name="Line 50"/>
          <p:cNvSpPr>
            <a:spLocks noChangeShapeType="1"/>
          </p:cNvSpPr>
          <p:nvPr/>
        </p:nvSpPr>
        <p:spPr bwMode="auto">
          <a:xfrm flipV="1">
            <a:off x="5378450" y="5813425"/>
            <a:ext cx="1588" cy="71438"/>
          </a:xfrm>
          <a:prstGeom prst="line">
            <a:avLst/>
          </a:prstGeom>
          <a:noFill/>
          <a:ln w="17463">
            <a:solidFill>
              <a:srgbClr val="000000"/>
            </a:solidFill>
            <a:round/>
            <a:headEnd/>
            <a:tailEnd/>
          </a:ln>
        </p:spPr>
        <p:txBody>
          <a:bodyPr/>
          <a:lstStyle/>
          <a:p>
            <a:endParaRPr lang="en-US"/>
          </a:p>
        </p:txBody>
      </p:sp>
      <p:sp>
        <p:nvSpPr>
          <p:cNvPr id="13362" name="Line 51"/>
          <p:cNvSpPr>
            <a:spLocks noChangeShapeType="1"/>
          </p:cNvSpPr>
          <p:nvPr/>
        </p:nvSpPr>
        <p:spPr bwMode="auto">
          <a:xfrm flipV="1">
            <a:off x="5521325" y="5813425"/>
            <a:ext cx="1588" cy="71438"/>
          </a:xfrm>
          <a:prstGeom prst="line">
            <a:avLst/>
          </a:prstGeom>
          <a:noFill/>
          <a:ln w="17463">
            <a:solidFill>
              <a:srgbClr val="000000"/>
            </a:solidFill>
            <a:round/>
            <a:headEnd/>
            <a:tailEnd/>
          </a:ln>
        </p:spPr>
        <p:txBody>
          <a:bodyPr/>
          <a:lstStyle/>
          <a:p>
            <a:endParaRPr lang="en-US"/>
          </a:p>
        </p:txBody>
      </p:sp>
      <p:sp>
        <p:nvSpPr>
          <p:cNvPr id="13363" name="Line 52"/>
          <p:cNvSpPr>
            <a:spLocks noChangeShapeType="1"/>
          </p:cNvSpPr>
          <p:nvPr/>
        </p:nvSpPr>
        <p:spPr bwMode="auto">
          <a:xfrm flipV="1">
            <a:off x="5683250" y="5813425"/>
            <a:ext cx="1588" cy="71438"/>
          </a:xfrm>
          <a:prstGeom prst="line">
            <a:avLst/>
          </a:prstGeom>
          <a:noFill/>
          <a:ln w="17463">
            <a:solidFill>
              <a:srgbClr val="000000"/>
            </a:solidFill>
            <a:round/>
            <a:headEnd/>
            <a:tailEnd/>
          </a:ln>
        </p:spPr>
        <p:txBody>
          <a:bodyPr/>
          <a:lstStyle/>
          <a:p>
            <a:endParaRPr lang="en-US"/>
          </a:p>
        </p:txBody>
      </p:sp>
      <p:sp>
        <p:nvSpPr>
          <p:cNvPr id="13364" name="Line 53"/>
          <p:cNvSpPr>
            <a:spLocks noChangeShapeType="1"/>
          </p:cNvSpPr>
          <p:nvPr/>
        </p:nvSpPr>
        <p:spPr bwMode="auto">
          <a:xfrm flipV="1">
            <a:off x="5843588" y="5813425"/>
            <a:ext cx="1587" cy="71438"/>
          </a:xfrm>
          <a:prstGeom prst="line">
            <a:avLst/>
          </a:prstGeom>
          <a:noFill/>
          <a:ln w="17463">
            <a:solidFill>
              <a:srgbClr val="000000"/>
            </a:solidFill>
            <a:round/>
            <a:headEnd/>
            <a:tailEnd/>
          </a:ln>
        </p:spPr>
        <p:txBody>
          <a:bodyPr/>
          <a:lstStyle/>
          <a:p>
            <a:endParaRPr lang="en-US"/>
          </a:p>
        </p:txBody>
      </p:sp>
      <p:sp>
        <p:nvSpPr>
          <p:cNvPr id="13365" name="Line 54"/>
          <p:cNvSpPr>
            <a:spLocks noChangeShapeType="1"/>
          </p:cNvSpPr>
          <p:nvPr/>
        </p:nvSpPr>
        <p:spPr bwMode="auto">
          <a:xfrm flipV="1">
            <a:off x="5988050" y="5741988"/>
            <a:ext cx="1588" cy="142875"/>
          </a:xfrm>
          <a:prstGeom prst="line">
            <a:avLst/>
          </a:prstGeom>
          <a:noFill/>
          <a:ln w="17463">
            <a:solidFill>
              <a:srgbClr val="000000"/>
            </a:solidFill>
            <a:round/>
            <a:headEnd/>
            <a:tailEnd/>
          </a:ln>
        </p:spPr>
        <p:txBody>
          <a:bodyPr/>
          <a:lstStyle/>
          <a:p>
            <a:endParaRPr lang="en-US"/>
          </a:p>
        </p:txBody>
      </p:sp>
      <p:sp>
        <p:nvSpPr>
          <p:cNvPr id="13366" name="Line 55"/>
          <p:cNvSpPr>
            <a:spLocks noChangeShapeType="1"/>
          </p:cNvSpPr>
          <p:nvPr/>
        </p:nvSpPr>
        <p:spPr bwMode="auto">
          <a:xfrm flipV="1">
            <a:off x="6148388" y="5813425"/>
            <a:ext cx="1587" cy="71438"/>
          </a:xfrm>
          <a:prstGeom prst="line">
            <a:avLst/>
          </a:prstGeom>
          <a:noFill/>
          <a:ln w="17463">
            <a:solidFill>
              <a:srgbClr val="000000"/>
            </a:solidFill>
            <a:round/>
            <a:headEnd/>
            <a:tailEnd/>
          </a:ln>
        </p:spPr>
        <p:txBody>
          <a:bodyPr/>
          <a:lstStyle/>
          <a:p>
            <a:endParaRPr lang="en-US"/>
          </a:p>
        </p:txBody>
      </p:sp>
      <p:sp>
        <p:nvSpPr>
          <p:cNvPr id="13367" name="Line 56"/>
          <p:cNvSpPr>
            <a:spLocks noChangeShapeType="1"/>
          </p:cNvSpPr>
          <p:nvPr/>
        </p:nvSpPr>
        <p:spPr bwMode="auto">
          <a:xfrm flipV="1">
            <a:off x="6291263" y="5813425"/>
            <a:ext cx="1587" cy="71438"/>
          </a:xfrm>
          <a:prstGeom prst="line">
            <a:avLst/>
          </a:prstGeom>
          <a:noFill/>
          <a:ln w="17463">
            <a:solidFill>
              <a:srgbClr val="000000"/>
            </a:solidFill>
            <a:round/>
            <a:headEnd/>
            <a:tailEnd/>
          </a:ln>
        </p:spPr>
        <p:txBody>
          <a:bodyPr/>
          <a:lstStyle/>
          <a:p>
            <a:endParaRPr lang="en-US"/>
          </a:p>
        </p:txBody>
      </p:sp>
      <p:sp>
        <p:nvSpPr>
          <p:cNvPr id="13368" name="Line 57"/>
          <p:cNvSpPr>
            <a:spLocks noChangeShapeType="1"/>
          </p:cNvSpPr>
          <p:nvPr/>
        </p:nvSpPr>
        <p:spPr bwMode="auto">
          <a:xfrm flipV="1">
            <a:off x="6453188" y="5813425"/>
            <a:ext cx="1587" cy="71438"/>
          </a:xfrm>
          <a:prstGeom prst="line">
            <a:avLst/>
          </a:prstGeom>
          <a:noFill/>
          <a:ln w="17463">
            <a:solidFill>
              <a:srgbClr val="000000"/>
            </a:solidFill>
            <a:round/>
            <a:headEnd/>
            <a:tailEnd/>
          </a:ln>
        </p:spPr>
        <p:txBody>
          <a:bodyPr/>
          <a:lstStyle/>
          <a:p>
            <a:endParaRPr lang="en-US"/>
          </a:p>
        </p:txBody>
      </p:sp>
      <p:sp>
        <p:nvSpPr>
          <p:cNvPr id="13369" name="Line 58"/>
          <p:cNvSpPr>
            <a:spLocks noChangeShapeType="1"/>
          </p:cNvSpPr>
          <p:nvPr/>
        </p:nvSpPr>
        <p:spPr bwMode="auto">
          <a:xfrm flipV="1">
            <a:off x="6756400" y="5741988"/>
            <a:ext cx="1588" cy="142875"/>
          </a:xfrm>
          <a:prstGeom prst="line">
            <a:avLst/>
          </a:prstGeom>
          <a:noFill/>
          <a:ln w="17463">
            <a:solidFill>
              <a:srgbClr val="000000"/>
            </a:solidFill>
            <a:round/>
            <a:headEnd/>
            <a:tailEnd/>
          </a:ln>
        </p:spPr>
        <p:txBody>
          <a:bodyPr/>
          <a:lstStyle/>
          <a:p>
            <a:endParaRPr lang="en-US"/>
          </a:p>
        </p:txBody>
      </p:sp>
      <p:sp>
        <p:nvSpPr>
          <p:cNvPr id="13370" name="Line 59"/>
          <p:cNvSpPr>
            <a:spLocks noChangeShapeType="1"/>
          </p:cNvSpPr>
          <p:nvPr/>
        </p:nvSpPr>
        <p:spPr bwMode="auto">
          <a:xfrm flipV="1">
            <a:off x="6613525" y="5813425"/>
            <a:ext cx="1588" cy="71438"/>
          </a:xfrm>
          <a:prstGeom prst="line">
            <a:avLst/>
          </a:prstGeom>
          <a:noFill/>
          <a:ln w="17463">
            <a:solidFill>
              <a:srgbClr val="000000"/>
            </a:solidFill>
            <a:round/>
            <a:headEnd/>
            <a:tailEnd/>
          </a:ln>
        </p:spPr>
        <p:txBody>
          <a:bodyPr/>
          <a:lstStyle/>
          <a:p>
            <a:endParaRPr lang="en-US"/>
          </a:p>
        </p:txBody>
      </p:sp>
      <p:sp>
        <p:nvSpPr>
          <p:cNvPr id="13371" name="Line 60"/>
          <p:cNvSpPr>
            <a:spLocks noChangeShapeType="1"/>
          </p:cNvSpPr>
          <p:nvPr/>
        </p:nvSpPr>
        <p:spPr bwMode="auto">
          <a:xfrm flipV="1">
            <a:off x="6918325" y="5813425"/>
            <a:ext cx="1588" cy="71438"/>
          </a:xfrm>
          <a:prstGeom prst="line">
            <a:avLst/>
          </a:prstGeom>
          <a:noFill/>
          <a:ln w="17463">
            <a:solidFill>
              <a:srgbClr val="000000"/>
            </a:solidFill>
            <a:round/>
            <a:headEnd/>
            <a:tailEnd/>
          </a:ln>
        </p:spPr>
        <p:txBody>
          <a:bodyPr/>
          <a:lstStyle/>
          <a:p>
            <a:endParaRPr lang="en-US"/>
          </a:p>
        </p:txBody>
      </p:sp>
      <p:sp>
        <p:nvSpPr>
          <p:cNvPr id="13372" name="Line 61"/>
          <p:cNvSpPr>
            <a:spLocks noChangeShapeType="1"/>
          </p:cNvSpPr>
          <p:nvPr/>
        </p:nvSpPr>
        <p:spPr bwMode="auto">
          <a:xfrm flipV="1">
            <a:off x="7078663" y="5813425"/>
            <a:ext cx="1587" cy="71438"/>
          </a:xfrm>
          <a:prstGeom prst="line">
            <a:avLst/>
          </a:prstGeom>
          <a:noFill/>
          <a:ln w="17463">
            <a:solidFill>
              <a:srgbClr val="000000"/>
            </a:solidFill>
            <a:round/>
            <a:headEnd/>
            <a:tailEnd/>
          </a:ln>
        </p:spPr>
        <p:txBody>
          <a:bodyPr/>
          <a:lstStyle/>
          <a:p>
            <a:endParaRPr lang="en-US"/>
          </a:p>
        </p:txBody>
      </p:sp>
      <p:sp>
        <p:nvSpPr>
          <p:cNvPr id="13373" name="Line 62"/>
          <p:cNvSpPr>
            <a:spLocks noChangeShapeType="1"/>
          </p:cNvSpPr>
          <p:nvPr/>
        </p:nvSpPr>
        <p:spPr bwMode="auto">
          <a:xfrm flipV="1">
            <a:off x="7221538" y="5813425"/>
            <a:ext cx="1587" cy="71438"/>
          </a:xfrm>
          <a:prstGeom prst="line">
            <a:avLst/>
          </a:prstGeom>
          <a:noFill/>
          <a:ln w="17463">
            <a:solidFill>
              <a:srgbClr val="000000"/>
            </a:solidFill>
            <a:round/>
            <a:headEnd/>
            <a:tailEnd/>
          </a:ln>
        </p:spPr>
        <p:txBody>
          <a:bodyPr/>
          <a:lstStyle/>
          <a:p>
            <a:endParaRPr lang="en-US"/>
          </a:p>
        </p:txBody>
      </p:sp>
      <p:sp>
        <p:nvSpPr>
          <p:cNvPr id="13374" name="Line 63"/>
          <p:cNvSpPr>
            <a:spLocks noChangeShapeType="1"/>
          </p:cNvSpPr>
          <p:nvPr/>
        </p:nvSpPr>
        <p:spPr bwMode="auto">
          <a:xfrm flipV="1">
            <a:off x="7526338" y="5741988"/>
            <a:ext cx="1587" cy="142875"/>
          </a:xfrm>
          <a:prstGeom prst="line">
            <a:avLst/>
          </a:prstGeom>
          <a:noFill/>
          <a:ln w="17463">
            <a:solidFill>
              <a:srgbClr val="000000"/>
            </a:solidFill>
            <a:round/>
            <a:headEnd/>
            <a:tailEnd/>
          </a:ln>
        </p:spPr>
        <p:txBody>
          <a:bodyPr/>
          <a:lstStyle/>
          <a:p>
            <a:endParaRPr lang="en-US"/>
          </a:p>
        </p:txBody>
      </p:sp>
      <p:sp>
        <p:nvSpPr>
          <p:cNvPr id="13375" name="Line 64"/>
          <p:cNvSpPr>
            <a:spLocks noChangeShapeType="1"/>
          </p:cNvSpPr>
          <p:nvPr/>
        </p:nvSpPr>
        <p:spPr bwMode="auto">
          <a:xfrm flipV="1">
            <a:off x="7383463" y="5813425"/>
            <a:ext cx="1587" cy="71438"/>
          </a:xfrm>
          <a:prstGeom prst="line">
            <a:avLst/>
          </a:prstGeom>
          <a:noFill/>
          <a:ln w="17463">
            <a:solidFill>
              <a:srgbClr val="000000"/>
            </a:solidFill>
            <a:round/>
            <a:headEnd/>
            <a:tailEnd/>
          </a:ln>
        </p:spPr>
        <p:txBody>
          <a:bodyPr/>
          <a:lstStyle/>
          <a:p>
            <a:endParaRPr lang="en-US"/>
          </a:p>
        </p:txBody>
      </p:sp>
      <p:sp>
        <p:nvSpPr>
          <p:cNvPr id="13376" name="Line 65"/>
          <p:cNvSpPr>
            <a:spLocks noChangeShapeType="1"/>
          </p:cNvSpPr>
          <p:nvPr/>
        </p:nvSpPr>
        <p:spPr bwMode="auto">
          <a:xfrm flipV="1">
            <a:off x="7688263" y="5813425"/>
            <a:ext cx="1587" cy="71438"/>
          </a:xfrm>
          <a:prstGeom prst="line">
            <a:avLst/>
          </a:prstGeom>
          <a:noFill/>
          <a:ln w="17463">
            <a:solidFill>
              <a:srgbClr val="000000"/>
            </a:solidFill>
            <a:round/>
            <a:headEnd/>
            <a:tailEnd/>
          </a:ln>
        </p:spPr>
        <p:txBody>
          <a:bodyPr/>
          <a:lstStyle/>
          <a:p>
            <a:endParaRPr lang="en-US"/>
          </a:p>
        </p:txBody>
      </p:sp>
      <p:sp>
        <p:nvSpPr>
          <p:cNvPr id="13377" name="Line 66"/>
          <p:cNvSpPr>
            <a:spLocks noChangeShapeType="1"/>
          </p:cNvSpPr>
          <p:nvPr/>
        </p:nvSpPr>
        <p:spPr bwMode="auto">
          <a:xfrm flipV="1">
            <a:off x="7991475" y="5813425"/>
            <a:ext cx="1588" cy="71438"/>
          </a:xfrm>
          <a:prstGeom prst="line">
            <a:avLst/>
          </a:prstGeom>
          <a:noFill/>
          <a:ln w="17463">
            <a:solidFill>
              <a:srgbClr val="000000"/>
            </a:solidFill>
            <a:round/>
            <a:headEnd/>
            <a:tailEnd/>
          </a:ln>
        </p:spPr>
        <p:txBody>
          <a:bodyPr/>
          <a:lstStyle/>
          <a:p>
            <a:endParaRPr lang="en-US"/>
          </a:p>
        </p:txBody>
      </p:sp>
      <p:sp>
        <p:nvSpPr>
          <p:cNvPr id="13378" name="Line 67"/>
          <p:cNvSpPr>
            <a:spLocks noChangeShapeType="1"/>
          </p:cNvSpPr>
          <p:nvPr/>
        </p:nvSpPr>
        <p:spPr bwMode="auto">
          <a:xfrm flipV="1">
            <a:off x="7848600" y="5813425"/>
            <a:ext cx="1588" cy="71438"/>
          </a:xfrm>
          <a:prstGeom prst="line">
            <a:avLst/>
          </a:prstGeom>
          <a:noFill/>
          <a:ln w="17463">
            <a:solidFill>
              <a:srgbClr val="000000"/>
            </a:solidFill>
            <a:round/>
            <a:headEnd/>
            <a:tailEnd/>
          </a:ln>
        </p:spPr>
        <p:txBody>
          <a:bodyPr/>
          <a:lstStyle/>
          <a:p>
            <a:endParaRPr lang="en-US"/>
          </a:p>
        </p:txBody>
      </p:sp>
      <p:sp>
        <p:nvSpPr>
          <p:cNvPr id="13379" name="Freeform 68"/>
          <p:cNvSpPr>
            <a:spLocks/>
          </p:cNvSpPr>
          <p:nvPr/>
        </p:nvSpPr>
        <p:spPr bwMode="auto">
          <a:xfrm>
            <a:off x="2014538" y="1928813"/>
            <a:ext cx="5976937" cy="3956050"/>
          </a:xfrm>
          <a:custGeom>
            <a:avLst/>
            <a:gdLst>
              <a:gd name="T0" fmla="*/ 0 w 3765"/>
              <a:gd name="T1" fmla="*/ 0 h 2492"/>
              <a:gd name="T2" fmla="*/ 0 w 3765"/>
              <a:gd name="T3" fmla="*/ 2147483647 h 2492"/>
              <a:gd name="T4" fmla="*/ 2147483647 w 3765"/>
              <a:gd name="T5" fmla="*/ 2147483647 h 2492"/>
              <a:gd name="T6" fmla="*/ 0 60000 65536"/>
              <a:gd name="T7" fmla="*/ 0 60000 65536"/>
              <a:gd name="T8" fmla="*/ 0 60000 65536"/>
              <a:gd name="T9" fmla="*/ 0 w 3765"/>
              <a:gd name="T10" fmla="*/ 0 h 2492"/>
              <a:gd name="T11" fmla="*/ 3765 w 3765"/>
              <a:gd name="T12" fmla="*/ 2492 h 2492"/>
            </a:gdLst>
            <a:ahLst/>
            <a:cxnLst>
              <a:cxn ang="T6">
                <a:pos x="T0" y="T1"/>
              </a:cxn>
              <a:cxn ang="T7">
                <a:pos x="T2" y="T3"/>
              </a:cxn>
              <a:cxn ang="T8">
                <a:pos x="T4" y="T5"/>
              </a:cxn>
            </a:cxnLst>
            <a:rect l="T9" t="T10" r="T11" b="T12"/>
            <a:pathLst>
              <a:path w="3765" h="2492">
                <a:moveTo>
                  <a:pt x="0" y="0"/>
                </a:moveTo>
                <a:lnTo>
                  <a:pt x="0" y="2492"/>
                </a:lnTo>
                <a:lnTo>
                  <a:pt x="3765" y="2492"/>
                </a:lnTo>
              </a:path>
            </a:pathLst>
          </a:custGeom>
          <a:noFill/>
          <a:ln w="17463">
            <a:solidFill>
              <a:srgbClr val="000000"/>
            </a:solidFill>
            <a:round/>
            <a:headEnd/>
            <a:tailEnd/>
          </a:ln>
        </p:spPr>
        <p:txBody>
          <a:bodyPr/>
          <a:lstStyle/>
          <a:p>
            <a:endParaRPr lang="en-US"/>
          </a:p>
        </p:txBody>
      </p:sp>
      <p:sp>
        <p:nvSpPr>
          <p:cNvPr id="13380" name="Rectangle 69"/>
          <p:cNvSpPr>
            <a:spLocks noChangeArrowheads="1"/>
          </p:cNvSpPr>
          <p:nvPr/>
        </p:nvSpPr>
        <p:spPr bwMode="auto">
          <a:xfrm>
            <a:off x="914400" y="1887538"/>
            <a:ext cx="914400" cy="228600"/>
          </a:xfrm>
          <a:prstGeom prst="rect">
            <a:avLst/>
          </a:prstGeom>
          <a:noFill/>
          <a:ln w="9525">
            <a:noFill/>
            <a:miter lim="800000"/>
            <a:headEnd/>
            <a:tailEnd/>
          </a:ln>
        </p:spPr>
        <p:txBody>
          <a:bodyPr lIns="0" tIns="0" rIns="0" bIns="0">
            <a:spAutoFit/>
          </a:bodyPr>
          <a:lstStyle/>
          <a:p>
            <a:r>
              <a:rPr lang="is-IS" sz="1500" b="1">
                <a:solidFill>
                  <a:srgbClr val="000000"/>
                </a:solidFill>
                <a:latin typeface="Arial" charset="0"/>
              </a:rPr>
              <a:t>Hlutfall af</a:t>
            </a:r>
            <a:endParaRPr lang="is-IS"/>
          </a:p>
        </p:txBody>
      </p:sp>
      <p:sp>
        <p:nvSpPr>
          <p:cNvPr id="13381" name="Rectangle 70"/>
          <p:cNvSpPr>
            <a:spLocks noChangeArrowheads="1"/>
          </p:cNvSpPr>
          <p:nvPr/>
        </p:nvSpPr>
        <p:spPr bwMode="auto">
          <a:xfrm>
            <a:off x="973138" y="2127250"/>
            <a:ext cx="836612"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mannafla</a:t>
            </a:r>
            <a:endParaRPr lang="is-IS"/>
          </a:p>
        </p:txBody>
      </p:sp>
      <p:sp>
        <p:nvSpPr>
          <p:cNvPr id="13382" name="Rectangle 71"/>
          <p:cNvSpPr>
            <a:spLocks noChangeArrowheads="1"/>
          </p:cNvSpPr>
          <p:nvPr/>
        </p:nvSpPr>
        <p:spPr bwMode="auto">
          <a:xfrm>
            <a:off x="3924300" y="1476375"/>
            <a:ext cx="1417638"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(c) Atvinnuleysi</a:t>
            </a:r>
            <a:endParaRPr lang="is-IS"/>
          </a:p>
        </p:txBody>
      </p:sp>
      <p:sp>
        <p:nvSpPr>
          <p:cNvPr id="13383" name="Rectangle 72"/>
          <p:cNvSpPr>
            <a:spLocks noChangeArrowheads="1"/>
          </p:cNvSpPr>
          <p:nvPr/>
        </p:nvSpPr>
        <p:spPr bwMode="auto">
          <a:xfrm>
            <a:off x="1836738" y="5783263"/>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0</a:t>
            </a:r>
            <a:endParaRPr lang="is-IS"/>
          </a:p>
        </p:txBody>
      </p:sp>
      <p:sp>
        <p:nvSpPr>
          <p:cNvPr id="13384" name="Rectangle 73"/>
          <p:cNvSpPr>
            <a:spLocks noChangeArrowheads="1"/>
          </p:cNvSpPr>
          <p:nvPr/>
        </p:nvSpPr>
        <p:spPr bwMode="auto">
          <a:xfrm>
            <a:off x="1836738" y="5233988"/>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a:t>
            </a:r>
            <a:endParaRPr lang="is-IS"/>
          </a:p>
        </p:txBody>
      </p:sp>
      <p:sp>
        <p:nvSpPr>
          <p:cNvPr id="13385" name="Rectangle 74"/>
          <p:cNvSpPr>
            <a:spLocks noChangeArrowheads="1"/>
          </p:cNvSpPr>
          <p:nvPr/>
        </p:nvSpPr>
        <p:spPr bwMode="auto">
          <a:xfrm>
            <a:off x="1836738" y="4686300"/>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4</a:t>
            </a:r>
            <a:endParaRPr lang="is-IS"/>
          </a:p>
        </p:txBody>
      </p:sp>
      <p:sp>
        <p:nvSpPr>
          <p:cNvPr id="13386" name="Rectangle 75"/>
          <p:cNvSpPr>
            <a:spLocks noChangeArrowheads="1"/>
          </p:cNvSpPr>
          <p:nvPr/>
        </p:nvSpPr>
        <p:spPr bwMode="auto">
          <a:xfrm>
            <a:off x="1836738" y="4137025"/>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6</a:t>
            </a:r>
            <a:endParaRPr lang="is-IS"/>
          </a:p>
        </p:txBody>
      </p:sp>
      <p:sp>
        <p:nvSpPr>
          <p:cNvPr id="13387" name="Rectangle 76"/>
          <p:cNvSpPr>
            <a:spLocks noChangeArrowheads="1"/>
          </p:cNvSpPr>
          <p:nvPr/>
        </p:nvSpPr>
        <p:spPr bwMode="auto">
          <a:xfrm>
            <a:off x="1836738" y="3587750"/>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8</a:t>
            </a:r>
            <a:endParaRPr lang="is-IS"/>
          </a:p>
        </p:txBody>
      </p:sp>
      <p:sp>
        <p:nvSpPr>
          <p:cNvPr id="13388" name="Rectangle 77"/>
          <p:cNvSpPr>
            <a:spLocks noChangeArrowheads="1"/>
          </p:cNvSpPr>
          <p:nvPr/>
        </p:nvSpPr>
        <p:spPr bwMode="auto">
          <a:xfrm>
            <a:off x="1728788" y="3040063"/>
            <a:ext cx="212725"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10</a:t>
            </a:r>
            <a:endParaRPr lang="is-IS"/>
          </a:p>
        </p:txBody>
      </p:sp>
      <p:sp>
        <p:nvSpPr>
          <p:cNvPr id="13389" name="Rectangle 78"/>
          <p:cNvSpPr>
            <a:spLocks noChangeArrowheads="1"/>
          </p:cNvSpPr>
          <p:nvPr/>
        </p:nvSpPr>
        <p:spPr bwMode="auto">
          <a:xfrm>
            <a:off x="1728788" y="2490788"/>
            <a:ext cx="212725"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12</a:t>
            </a:r>
            <a:endParaRPr lang="is-IS"/>
          </a:p>
        </p:txBody>
      </p:sp>
      <p:sp>
        <p:nvSpPr>
          <p:cNvPr id="13390" name="Rectangle 79"/>
          <p:cNvSpPr>
            <a:spLocks noChangeArrowheads="1"/>
          </p:cNvSpPr>
          <p:nvPr/>
        </p:nvSpPr>
        <p:spPr bwMode="auto">
          <a:xfrm>
            <a:off x="1925638"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1965</a:t>
            </a:r>
            <a:endParaRPr lang="is-IS"/>
          </a:p>
        </p:txBody>
      </p:sp>
      <p:sp>
        <p:nvSpPr>
          <p:cNvPr id="13391" name="Rectangle 80"/>
          <p:cNvSpPr>
            <a:spLocks noChangeArrowheads="1"/>
          </p:cNvSpPr>
          <p:nvPr/>
        </p:nvSpPr>
        <p:spPr bwMode="auto">
          <a:xfrm>
            <a:off x="2695575"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1970</a:t>
            </a:r>
            <a:endParaRPr lang="is-IS"/>
          </a:p>
        </p:txBody>
      </p:sp>
      <p:sp>
        <p:nvSpPr>
          <p:cNvPr id="13392" name="Rectangle 81"/>
          <p:cNvSpPr>
            <a:spLocks noChangeArrowheads="1"/>
          </p:cNvSpPr>
          <p:nvPr/>
        </p:nvSpPr>
        <p:spPr bwMode="auto">
          <a:xfrm>
            <a:off x="3465513"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1975</a:t>
            </a:r>
            <a:endParaRPr lang="is-IS"/>
          </a:p>
        </p:txBody>
      </p:sp>
      <p:sp>
        <p:nvSpPr>
          <p:cNvPr id="13393" name="Rectangle 82"/>
          <p:cNvSpPr>
            <a:spLocks noChangeArrowheads="1"/>
          </p:cNvSpPr>
          <p:nvPr/>
        </p:nvSpPr>
        <p:spPr bwMode="auto">
          <a:xfrm>
            <a:off x="4240213"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1980</a:t>
            </a:r>
            <a:endParaRPr lang="is-IS"/>
          </a:p>
        </p:txBody>
      </p:sp>
      <p:sp>
        <p:nvSpPr>
          <p:cNvPr id="13394" name="Rectangle 83"/>
          <p:cNvSpPr>
            <a:spLocks noChangeArrowheads="1"/>
          </p:cNvSpPr>
          <p:nvPr/>
        </p:nvSpPr>
        <p:spPr bwMode="auto">
          <a:xfrm>
            <a:off x="5010150"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1985</a:t>
            </a:r>
            <a:endParaRPr lang="is-IS"/>
          </a:p>
        </p:txBody>
      </p:sp>
      <p:sp>
        <p:nvSpPr>
          <p:cNvPr id="13395" name="Rectangle 84"/>
          <p:cNvSpPr>
            <a:spLocks noChangeArrowheads="1"/>
          </p:cNvSpPr>
          <p:nvPr/>
        </p:nvSpPr>
        <p:spPr bwMode="auto">
          <a:xfrm>
            <a:off x="5780088"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1990</a:t>
            </a:r>
            <a:endParaRPr lang="is-IS"/>
          </a:p>
        </p:txBody>
      </p:sp>
      <p:sp>
        <p:nvSpPr>
          <p:cNvPr id="13396" name="Rectangle 85"/>
          <p:cNvSpPr>
            <a:spLocks noChangeArrowheads="1"/>
          </p:cNvSpPr>
          <p:nvPr/>
        </p:nvSpPr>
        <p:spPr bwMode="auto">
          <a:xfrm>
            <a:off x="6556375"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1995</a:t>
            </a:r>
            <a:endParaRPr lang="is-IS"/>
          </a:p>
        </p:txBody>
      </p:sp>
      <p:sp>
        <p:nvSpPr>
          <p:cNvPr id="13397" name="Rectangle 86"/>
          <p:cNvSpPr>
            <a:spLocks noChangeArrowheads="1"/>
          </p:cNvSpPr>
          <p:nvPr/>
        </p:nvSpPr>
        <p:spPr bwMode="auto">
          <a:xfrm>
            <a:off x="7324725" y="5932488"/>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2000</a:t>
            </a:r>
            <a:endParaRPr lang="is-IS"/>
          </a:p>
        </p:txBody>
      </p:sp>
      <p:sp>
        <p:nvSpPr>
          <p:cNvPr id="108631" name="Rectangle 87"/>
          <p:cNvSpPr>
            <a:spLocks noChangeArrowheads="1"/>
          </p:cNvSpPr>
          <p:nvPr/>
        </p:nvSpPr>
        <p:spPr bwMode="auto">
          <a:xfrm>
            <a:off x="6262688" y="3529013"/>
            <a:ext cx="16652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Unemployment rate</a:t>
            </a:r>
            <a:endParaRPr lang="is-IS"/>
          </a:p>
        </p:txBody>
      </p:sp>
      <p:pic>
        <p:nvPicPr>
          <p:cNvPr id="108632" name="Picture 88"/>
          <p:cNvPicPr>
            <a:picLocks noChangeAspect="1" noChangeArrowheads="1"/>
          </p:cNvPicPr>
          <p:nvPr/>
        </p:nvPicPr>
        <p:blipFill>
          <a:blip r:embed="rId4" cstate="print"/>
          <a:srcRect/>
          <a:stretch>
            <a:fillRect/>
          </a:stretch>
        </p:blipFill>
        <p:spPr bwMode="auto">
          <a:xfrm>
            <a:off x="2124075" y="2879725"/>
            <a:ext cx="5873750" cy="2103438"/>
          </a:xfrm>
          <a:prstGeom prst="rect">
            <a:avLst/>
          </a:prstGeom>
          <a:noFill/>
          <a:ln w="9525">
            <a:noFill/>
            <a:miter lim="800000"/>
            <a:headEnd/>
            <a:tailEnd/>
          </a:ln>
        </p:spPr>
      </p:pic>
      <p:sp>
        <p:nvSpPr>
          <p:cNvPr id="108634" name="Rectangle 90"/>
          <p:cNvSpPr>
            <a:spLocks noChangeArrowheads="1"/>
          </p:cNvSpPr>
          <p:nvPr/>
        </p:nvSpPr>
        <p:spPr bwMode="auto">
          <a:xfrm>
            <a:off x="6191250" y="3223077"/>
            <a:ext cx="1828800" cy="533400"/>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nchor="ctr"/>
          <a:lstStyle/>
          <a:p>
            <a:pPr algn="ctr">
              <a:defRPr/>
            </a:pPr>
            <a:r>
              <a:rPr lang="is-IS"/>
              <a:t>Atvinnuleysi</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569"/>
                                        </p:tgtEl>
                                        <p:attrNameLst>
                                          <p:attrName>style.visibility</p:attrName>
                                        </p:attrNameLst>
                                      </p:cBhvr>
                                      <p:to>
                                        <p:strVal val="visible"/>
                                      </p:to>
                                    </p:set>
                                    <p:animEffect transition="in" filter="wipe(down)">
                                      <p:cBhvr>
                                        <p:cTn id="7" dur="500"/>
                                        <p:tgtEl>
                                          <p:spTgt spid="1085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8572"/>
                                        </p:tgtEl>
                                        <p:attrNameLst>
                                          <p:attrName>style.visibility</p:attrName>
                                        </p:attrNameLst>
                                      </p:cBhvr>
                                      <p:to>
                                        <p:strVal val="visible"/>
                                      </p:to>
                                    </p:set>
                                    <p:animEffect transition="in" filter="wipe(down)">
                                      <p:cBhvr>
                                        <p:cTn id="12" dur="500"/>
                                        <p:tgtEl>
                                          <p:spTgt spid="1085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8570"/>
                                        </p:tgtEl>
                                        <p:attrNameLst>
                                          <p:attrName>style.visibility</p:attrName>
                                        </p:attrNameLst>
                                      </p:cBhvr>
                                      <p:to>
                                        <p:strVal val="visible"/>
                                      </p:to>
                                    </p:set>
                                    <p:animEffect transition="in" filter="wipe(down)">
                                      <p:cBhvr>
                                        <p:cTn id="17" dur="500"/>
                                        <p:tgtEl>
                                          <p:spTgt spid="1085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8571"/>
                                        </p:tgtEl>
                                        <p:attrNameLst>
                                          <p:attrName>style.visibility</p:attrName>
                                        </p:attrNameLst>
                                      </p:cBhvr>
                                      <p:to>
                                        <p:strVal val="visible"/>
                                      </p:to>
                                    </p:set>
                                    <p:animEffect transition="in" filter="wipe(down)">
                                      <p:cBhvr>
                                        <p:cTn id="22" dur="500"/>
                                        <p:tgtEl>
                                          <p:spTgt spid="1085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8561"/>
                                        </p:tgtEl>
                                        <p:attrNameLst>
                                          <p:attrName>style.visibility</p:attrName>
                                        </p:attrNameLst>
                                      </p:cBhvr>
                                      <p:to>
                                        <p:strVal val="visible"/>
                                      </p:to>
                                    </p:set>
                                    <p:animEffect transition="in" filter="wipe(down)">
                                      <p:cBhvr>
                                        <p:cTn id="27" dur="500"/>
                                        <p:tgtEl>
                                          <p:spTgt spid="1085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8568"/>
                                        </p:tgtEl>
                                        <p:attrNameLst>
                                          <p:attrName>style.visibility</p:attrName>
                                        </p:attrNameLst>
                                      </p:cBhvr>
                                      <p:to>
                                        <p:strVal val="visible"/>
                                      </p:to>
                                    </p:set>
                                    <p:animEffect transition="in" filter="wipe(down)">
                                      <p:cBhvr>
                                        <p:cTn id="32" dur="500"/>
                                        <p:tgtEl>
                                          <p:spTgt spid="1085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8632"/>
                                        </p:tgtEl>
                                        <p:attrNameLst>
                                          <p:attrName>style.visibility</p:attrName>
                                        </p:attrNameLst>
                                      </p:cBhvr>
                                      <p:to>
                                        <p:strVal val="visible"/>
                                      </p:to>
                                    </p:set>
                                    <p:animEffect transition="in" filter="wipe(left)">
                                      <p:cBhvr>
                                        <p:cTn id="37" dur="500"/>
                                        <p:tgtEl>
                                          <p:spTgt spid="10863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8631">
                                            <p:txEl>
                                              <p:pRg st="0" end="0"/>
                                            </p:txEl>
                                          </p:spTgt>
                                        </p:tgtEl>
                                        <p:attrNameLst>
                                          <p:attrName>style.visibility</p:attrName>
                                        </p:attrNameLst>
                                      </p:cBhvr>
                                      <p:to>
                                        <p:strVal val="visible"/>
                                      </p:to>
                                    </p:set>
                                    <p:animEffect transition="in" filter="dissolve">
                                      <p:cBhvr>
                                        <p:cTn id="42" dur="500"/>
                                        <p:tgtEl>
                                          <p:spTgt spid="1086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8634"/>
                                        </p:tgtEl>
                                        <p:attrNameLst>
                                          <p:attrName>style.visibility</p:attrName>
                                        </p:attrNameLst>
                                      </p:cBhvr>
                                      <p:to>
                                        <p:strVal val="visible"/>
                                      </p:to>
                                    </p:set>
                                    <p:animEffect transition="in" filter="wipe(left)">
                                      <p:cBhvr>
                                        <p:cTn id="47" dur="500"/>
                                        <p:tgtEl>
                                          <p:spTgt spid="10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1" grpId="0" animBg="1"/>
      <p:bldP spid="108568" grpId="0" animBg="1"/>
      <p:bldP spid="108569" grpId="0" animBg="1"/>
      <p:bldP spid="108570" grpId="0" animBg="1"/>
      <p:bldP spid="108571" grpId="0" animBg="1"/>
      <p:bldP spid="108572" grpId="0" animBg="1"/>
      <p:bldP spid="1086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s-IS" sz="5400">
                <a:latin typeface="Bernard MT Condensed" panose="02050806060905020404" pitchFamily="18" charset="0"/>
              </a:rPr>
              <a:t>Lögmál Okuns á Íslandi</a:t>
            </a:r>
          </a:p>
        </p:txBody>
      </p:sp>
      <p:sp>
        <p:nvSpPr>
          <p:cNvPr id="14339" name="Text Placeholder 2"/>
          <p:cNvSpPr>
            <a:spLocks noGrp="1"/>
          </p:cNvSpPr>
          <p:nvPr>
            <p:ph type="body" idx="1"/>
          </p:nvPr>
        </p:nvSpPr>
        <p:spPr>
          <a:xfrm>
            <a:off x="603250" y="1636713"/>
            <a:ext cx="4040188" cy="639762"/>
          </a:xfrm>
        </p:spPr>
        <p:txBody>
          <a:bodyPr/>
          <a:lstStyle/>
          <a:p>
            <a:r>
              <a:rPr lang="is-IS" sz="2200" dirty="0"/>
              <a:t>VLF og framleiðslugeta </a:t>
            </a:r>
            <a:br>
              <a:rPr lang="is-IS" sz="2200" dirty="0"/>
            </a:br>
            <a:r>
              <a:rPr lang="is-IS" sz="2200" dirty="0"/>
              <a:t>1945-2012 </a:t>
            </a:r>
            <a:r>
              <a:rPr lang="is-IS" sz="1800" dirty="0"/>
              <a:t>(fast verðlag, 2005 = 100)</a:t>
            </a:r>
            <a:endParaRPr lang="is-IS" sz="2200" dirty="0"/>
          </a:p>
        </p:txBody>
      </p:sp>
      <p:sp>
        <p:nvSpPr>
          <p:cNvPr id="14340" name="Text Placeholder 4"/>
          <p:cNvSpPr>
            <a:spLocks noGrp="1"/>
          </p:cNvSpPr>
          <p:nvPr>
            <p:ph type="body" sz="quarter" idx="3"/>
          </p:nvPr>
        </p:nvSpPr>
        <p:spPr>
          <a:xfrm>
            <a:off x="4778375" y="1636713"/>
            <a:ext cx="4041775" cy="639762"/>
          </a:xfrm>
        </p:spPr>
        <p:txBody>
          <a:bodyPr/>
          <a:lstStyle/>
          <a:p>
            <a:r>
              <a:rPr lang="is-IS" sz="2200" dirty="0"/>
              <a:t>Framleiðslugap og atvinnuleysi 1960-2012</a:t>
            </a:r>
          </a:p>
        </p:txBody>
      </p:sp>
      <p:sp>
        <p:nvSpPr>
          <p:cNvPr id="14343" name="TextBox 8"/>
          <p:cNvSpPr txBox="1">
            <a:spLocks noChangeArrowheads="1"/>
          </p:cNvSpPr>
          <p:nvPr/>
        </p:nvSpPr>
        <p:spPr bwMode="auto">
          <a:xfrm>
            <a:off x="6084888" y="6021388"/>
            <a:ext cx="2635250" cy="461962"/>
          </a:xfrm>
          <a:prstGeom prst="rect">
            <a:avLst/>
          </a:prstGeom>
          <a:noFill/>
          <a:ln w="9525">
            <a:noFill/>
            <a:miter lim="800000"/>
            <a:headEnd/>
            <a:tailEnd/>
          </a:ln>
        </p:spPr>
        <p:txBody>
          <a:bodyPr wrap="none">
            <a:spAutoFit/>
          </a:bodyPr>
          <a:lstStyle/>
          <a:p>
            <a:r>
              <a:rPr lang="is-IS" dirty="0"/>
              <a:t>Framleiðslugap (%)</a:t>
            </a:r>
          </a:p>
        </p:txBody>
      </p:sp>
      <p:sp>
        <p:nvSpPr>
          <p:cNvPr id="14344" name="TextBox 9"/>
          <p:cNvSpPr txBox="1">
            <a:spLocks noChangeArrowheads="1"/>
          </p:cNvSpPr>
          <p:nvPr/>
        </p:nvSpPr>
        <p:spPr bwMode="auto">
          <a:xfrm rot="-5400000">
            <a:off x="6166768" y="2914352"/>
            <a:ext cx="2312987" cy="461962"/>
          </a:xfrm>
          <a:prstGeom prst="rect">
            <a:avLst/>
          </a:prstGeom>
          <a:noFill/>
          <a:ln w="9525">
            <a:noFill/>
            <a:miter lim="800000"/>
            <a:headEnd/>
            <a:tailEnd/>
          </a:ln>
        </p:spPr>
        <p:txBody>
          <a:bodyPr wrap="none">
            <a:spAutoFit/>
          </a:bodyPr>
          <a:lstStyle/>
          <a:p>
            <a:r>
              <a:rPr lang="is-IS" dirty="0"/>
              <a:t>Atvinnuleysi (%)</a:t>
            </a:r>
          </a:p>
        </p:txBody>
      </p:sp>
      <p:graphicFrame>
        <p:nvGraphicFramePr>
          <p:cNvPr id="13" name="Content Placeholder 12"/>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2483768" y="2708920"/>
            <a:ext cx="407484" cy="46166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Y</a:t>
            </a:r>
          </a:p>
        </p:txBody>
      </p:sp>
      <p:sp>
        <p:nvSpPr>
          <p:cNvPr id="17" name="TextBox 16"/>
          <p:cNvSpPr txBox="1"/>
          <p:nvPr/>
        </p:nvSpPr>
        <p:spPr>
          <a:xfrm>
            <a:off x="2932442" y="3140968"/>
            <a:ext cx="521297" cy="461665"/>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Y</a:t>
            </a:r>
            <a:r>
              <a:rPr lang="en-US" baseline="30000" dirty="0"/>
              <a:t>F</a:t>
            </a:r>
          </a:p>
        </p:txBody>
      </p:sp>
      <p:sp>
        <p:nvSpPr>
          <p:cNvPr id="18" name="TextBox 17"/>
          <p:cNvSpPr txBox="1"/>
          <p:nvPr/>
        </p:nvSpPr>
        <p:spPr>
          <a:xfrm rot="21401480">
            <a:off x="2421908" y="4581710"/>
            <a:ext cx="3808149" cy="46166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s-IS" dirty="0"/>
              <a:t>Framleiðslugap = -(Y</a:t>
            </a:r>
            <a:r>
              <a:rPr lang="is-IS" baseline="30000" dirty="0"/>
              <a:t>F</a:t>
            </a:r>
            <a:r>
              <a:rPr lang="is-IS" dirty="0"/>
              <a:t>-Y)/Y</a:t>
            </a:r>
            <a:r>
              <a:rPr lang="is-IS" baseline="30000" dirty="0"/>
              <a:t>F</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17411" name="Rectangle 3"/>
          <p:cNvSpPr>
            <a:spLocks noGrp="1" noChangeArrowheads="1"/>
          </p:cNvSpPr>
          <p:nvPr>
            <p:ph type="body" idx="1"/>
          </p:nvPr>
        </p:nvSpPr>
        <p:spPr/>
        <p:txBody>
          <a:bodyPr/>
          <a:lstStyle/>
          <a:p>
            <a:pPr>
              <a:lnSpc>
                <a:spcPct val="90000"/>
              </a:lnSpc>
              <a:spcBef>
                <a:spcPct val="0"/>
              </a:spcBef>
            </a:pPr>
            <a:r>
              <a:rPr lang="is-IS" sz="3600" dirty="0">
                <a:latin typeface="Cambria" panose="02040503050406030204" pitchFamily="18" charset="0"/>
                <a:ea typeface="Cambria" panose="02040503050406030204" pitchFamily="18" charset="0"/>
              </a:rPr>
              <a:t>Hagsveiflur ólíkra landa líkjast hver annarri meira með auknum viðskiptum milli landanna, löndin líkjast hvert öðru</a:t>
            </a:r>
          </a:p>
          <a:p>
            <a:pPr>
              <a:lnSpc>
                <a:spcPct val="90000"/>
              </a:lnSpc>
              <a:spcBef>
                <a:spcPct val="0"/>
              </a:spcBef>
            </a:pPr>
            <a:r>
              <a:rPr lang="is-IS" sz="3600" dirty="0">
                <a:latin typeface="Cambria" panose="02040503050406030204" pitchFamily="18" charset="0"/>
                <a:ea typeface="Cambria" panose="02040503050406030204" pitchFamily="18" charset="0"/>
              </a:rPr>
              <a:t>Ef hagsveiflur eru misgengar í ólíkum löndum eiga þau ekki vel heima saman í myntbandalagi</a:t>
            </a:r>
          </a:p>
          <a:p>
            <a:pPr marL="741363" lvl="2" indent="-284163">
              <a:lnSpc>
                <a:spcPct val="90000"/>
              </a:lnSpc>
              <a:spcBef>
                <a:spcPct val="0"/>
              </a:spcBef>
            </a:pPr>
            <a:r>
              <a:rPr lang="is-IS" altLang="en-US" sz="3200" dirty="0">
                <a:latin typeface="Cambria" panose="02040503050406030204" pitchFamily="18" charset="0"/>
                <a:ea typeface="Cambria" panose="02040503050406030204" pitchFamily="18" charset="0"/>
              </a:rPr>
              <a:t>Eitt landið getur þurft vaxtalækkun, annað getur á sama tíma þurft vaxtahækkun</a:t>
            </a:r>
          </a:p>
          <a:p>
            <a:pPr>
              <a:lnSpc>
                <a:spcPct val="90000"/>
              </a:lnSpc>
              <a:spcBef>
                <a:spcPct val="0"/>
              </a:spcBef>
            </a:pPr>
            <a:r>
              <a:rPr lang="is-IS" sz="3600" dirty="0">
                <a:latin typeface="Cambria" panose="02040503050406030204" pitchFamily="18" charset="0"/>
                <a:ea typeface="Cambria" panose="02040503050406030204" pitchFamily="18" charset="0"/>
              </a:rPr>
              <a:t>Aukin millilandaviðskipti draga úr misgengi hagsveiflna, löndin samsamast </a:t>
            </a:r>
          </a:p>
        </p:txBody>
      </p:sp>
      <p:sp>
        <p:nvSpPr>
          <p:cNvPr id="1536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wipe(left)">
                                      <p:cBhvr>
                                        <p:cTn id="20"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is-IS" sz="5400">
                <a:latin typeface="Bernard MT Condensed" panose="02050806060905020404" pitchFamily="18" charset="0"/>
              </a:rPr>
              <a:t>Að skýra hagsveiflur</a:t>
            </a:r>
          </a:p>
        </p:txBody>
      </p:sp>
      <p:sp>
        <p:nvSpPr>
          <p:cNvPr id="17411" name="Rectangle 3"/>
          <p:cNvSpPr>
            <a:spLocks noGrp="1" noChangeArrowheads="1"/>
          </p:cNvSpPr>
          <p:nvPr>
            <p:ph type="body" idx="1"/>
          </p:nvPr>
        </p:nvSpPr>
        <p:spPr/>
        <p:txBody>
          <a:bodyPr/>
          <a:lstStyle/>
          <a:p>
            <a:pPr>
              <a:defRPr/>
            </a:pPr>
            <a:r>
              <a:rPr lang="is-IS" sz="3600" dirty="0">
                <a:latin typeface="Cambria" panose="02040503050406030204" pitchFamily="18" charset="0"/>
                <a:ea typeface="Cambria" panose="02040503050406030204" pitchFamily="18" charset="0"/>
              </a:rPr>
              <a:t>Hagþróun frá ári til árs er frábrugðin hagþróun til langs tíma litið</a:t>
            </a:r>
          </a:p>
          <a:p>
            <a:pPr lvl="1">
              <a:defRPr/>
            </a:pPr>
            <a:r>
              <a:rPr lang="is-IS" sz="3200" dirty="0">
                <a:latin typeface="Cambria" panose="02040503050406030204" pitchFamily="18" charset="0"/>
                <a:ea typeface="Cambria" panose="02040503050406030204" pitchFamily="18" charset="0"/>
              </a:rPr>
              <a:t>Kenning Davids Hume (klassíska kenningin)</a:t>
            </a:r>
          </a:p>
          <a:p>
            <a:pPr lvl="2">
              <a:defRPr/>
            </a:pPr>
            <a:r>
              <a:rPr lang="is-IS" altLang="en-US" sz="2800" dirty="0">
                <a:latin typeface="Cambria" panose="02040503050406030204" pitchFamily="18" charset="0"/>
                <a:ea typeface="Cambria" panose="02040503050406030204" pitchFamily="18" charset="0"/>
              </a:rPr>
              <a:t>Ólík öfl ráða gangi raunstærða og nafnstærða</a:t>
            </a:r>
          </a:p>
          <a:p>
            <a:pPr lvl="2">
              <a:defRPr/>
            </a:pPr>
            <a:r>
              <a:rPr lang="is-IS" altLang="en-US" sz="2800" dirty="0">
                <a:latin typeface="Cambria" panose="02040503050406030204" pitchFamily="18" charset="0"/>
                <a:ea typeface="Cambria" panose="02040503050406030204" pitchFamily="18" charset="0"/>
              </a:rPr>
              <a:t>Breytingar peningamagns hafa áhrif á nafnstærðir, en engin áhrif á raunstærðir</a:t>
            </a:r>
          </a:p>
          <a:p>
            <a:pPr lvl="1">
              <a:defRPr/>
            </a:pPr>
            <a:r>
              <a:rPr lang="is-IS" sz="3200" dirty="0">
                <a:latin typeface="Cambria" panose="02040503050406030204" pitchFamily="18" charset="0"/>
                <a:ea typeface="Cambria" panose="02040503050406030204" pitchFamily="18" charset="0"/>
              </a:rPr>
              <a:t>Forsendan um </a:t>
            </a:r>
            <a:r>
              <a:rPr lang="is-IS" sz="32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hlutleysi peninga</a:t>
            </a:r>
            <a:r>
              <a:rPr lang="is-IS" sz="3200" dirty="0">
                <a:latin typeface="Cambria" panose="02040503050406030204" pitchFamily="18" charset="0"/>
                <a:ea typeface="Cambria" panose="02040503050406030204" pitchFamily="18" charset="0"/>
              </a:rPr>
              <a:t> á ekki við þegar við fjöllum um breytingar landsframleiðslu frá ári til árs</a:t>
            </a:r>
          </a:p>
        </p:txBody>
      </p:sp>
      <p:sp>
        <p:nvSpPr>
          <p:cNvPr id="1638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wipe(left)">
                                      <p:cBhvr>
                                        <p:cTn id="18" dur="500"/>
                                        <p:tgtEl>
                                          <p:spTgt spid="174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wipe(left)">
                                      <p:cBhvr>
                                        <p:cTn id="23"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71600" y="332656"/>
            <a:ext cx="6457950" cy="830997"/>
          </a:xfrm>
          <a:prstGeom prst="rect">
            <a:avLst/>
          </a:prstGeom>
          <a:noFill/>
          <a:ln w="9525">
            <a:noFill/>
            <a:miter lim="800000"/>
            <a:headEnd/>
            <a:tailEnd/>
          </a:ln>
        </p:spPr>
        <p:txBody>
          <a:bodyPr>
            <a:spAutoFit/>
          </a:bodyPr>
          <a:lstStyle/>
          <a:p>
            <a:pPr algn="ctr"/>
            <a:r>
              <a:rPr lang="is-IS" sz="4800" dirty="0">
                <a:solidFill>
                  <a:schemeClr val="bg1"/>
                </a:solidFill>
                <a:latin typeface="Bernard MT Condensed" panose="02050806060905020404" pitchFamily="18" charset="0"/>
              </a:rPr>
              <a:t>Hagvöxtur í bráð og lengd</a:t>
            </a:r>
          </a:p>
        </p:txBody>
      </p:sp>
      <p:sp>
        <p:nvSpPr>
          <p:cNvPr id="17411" name="Line 3"/>
          <p:cNvSpPr>
            <a:spLocks noChangeShapeType="1"/>
          </p:cNvSpPr>
          <p:nvPr/>
        </p:nvSpPr>
        <p:spPr bwMode="auto">
          <a:xfrm>
            <a:off x="1828800" y="5867400"/>
            <a:ext cx="5334000" cy="0"/>
          </a:xfrm>
          <a:prstGeom prst="line">
            <a:avLst/>
          </a:prstGeom>
          <a:noFill/>
          <a:ln w="19050">
            <a:solidFill>
              <a:schemeClr val="tx1"/>
            </a:solidFill>
            <a:round/>
            <a:headEnd/>
            <a:tailEnd type="triangle" w="med" len="med"/>
          </a:ln>
        </p:spPr>
        <p:txBody>
          <a:bodyPr wrap="none" anchor="ctr"/>
          <a:lstStyle/>
          <a:p>
            <a:endParaRPr lang="en-US">
              <a:latin typeface="Cambria" panose="02040503050406030204" pitchFamily="18" charset="0"/>
              <a:ea typeface="Cambria" panose="02040503050406030204" pitchFamily="18" charset="0"/>
            </a:endParaRPr>
          </a:p>
        </p:txBody>
      </p:sp>
      <p:sp>
        <p:nvSpPr>
          <p:cNvPr id="17412" name="Line 4"/>
          <p:cNvSpPr>
            <a:spLocks noChangeShapeType="1"/>
          </p:cNvSpPr>
          <p:nvPr/>
        </p:nvSpPr>
        <p:spPr bwMode="auto">
          <a:xfrm flipV="1">
            <a:off x="1839913" y="2057400"/>
            <a:ext cx="0" cy="3810000"/>
          </a:xfrm>
          <a:prstGeom prst="line">
            <a:avLst/>
          </a:prstGeom>
          <a:noFill/>
          <a:ln w="19050">
            <a:solidFill>
              <a:schemeClr val="tx1"/>
            </a:solidFill>
            <a:round/>
            <a:headEnd/>
            <a:tailEnd type="triangle" w="med" len="med"/>
          </a:ln>
        </p:spPr>
        <p:txBody>
          <a:bodyPr wrap="none" anchor="ctr"/>
          <a:lstStyle/>
          <a:p>
            <a:endParaRPr lang="en-US">
              <a:latin typeface="Cambria" panose="02040503050406030204" pitchFamily="18" charset="0"/>
              <a:ea typeface="Cambria" panose="02040503050406030204" pitchFamily="18" charset="0"/>
            </a:endParaRPr>
          </a:p>
        </p:txBody>
      </p:sp>
      <p:sp>
        <p:nvSpPr>
          <p:cNvPr id="126981" name="Freeform 5"/>
          <p:cNvSpPr>
            <a:spLocks/>
          </p:cNvSpPr>
          <p:nvPr/>
        </p:nvSpPr>
        <p:spPr bwMode="auto">
          <a:xfrm>
            <a:off x="1828800" y="2895600"/>
            <a:ext cx="4343400" cy="2489200"/>
          </a:xfrm>
          <a:custGeom>
            <a:avLst/>
            <a:gdLst>
              <a:gd name="T0" fmla="*/ 0 w 2736"/>
              <a:gd name="T1" fmla="*/ 2147483647 h 1568"/>
              <a:gd name="T2" fmla="*/ 2147483647 w 2736"/>
              <a:gd name="T3" fmla="*/ 2147483647 h 1568"/>
              <a:gd name="T4" fmla="*/ 2147483647 w 2736"/>
              <a:gd name="T5" fmla="*/ 2147483647 h 1568"/>
              <a:gd name="T6" fmla="*/ 2147483647 w 2736"/>
              <a:gd name="T7" fmla="*/ 2147483647 h 1568"/>
              <a:gd name="T8" fmla="*/ 2147483647 w 2736"/>
              <a:gd name="T9" fmla="*/ 0 h 1568"/>
              <a:gd name="T10" fmla="*/ 0 60000 65536"/>
              <a:gd name="T11" fmla="*/ 0 60000 65536"/>
              <a:gd name="T12" fmla="*/ 0 60000 65536"/>
              <a:gd name="T13" fmla="*/ 0 60000 65536"/>
              <a:gd name="T14" fmla="*/ 0 60000 65536"/>
              <a:gd name="T15" fmla="*/ 0 w 2736"/>
              <a:gd name="T16" fmla="*/ 0 h 1568"/>
              <a:gd name="T17" fmla="*/ 2736 w 2736"/>
              <a:gd name="T18" fmla="*/ 1568 h 1568"/>
            </a:gdLst>
            <a:ahLst/>
            <a:cxnLst>
              <a:cxn ang="T10">
                <a:pos x="T0" y="T1"/>
              </a:cxn>
              <a:cxn ang="T11">
                <a:pos x="T2" y="T3"/>
              </a:cxn>
              <a:cxn ang="T12">
                <a:pos x="T4" y="T5"/>
              </a:cxn>
              <a:cxn ang="T13">
                <a:pos x="T6" y="T7"/>
              </a:cxn>
              <a:cxn ang="T14">
                <a:pos x="T8" y="T9"/>
              </a:cxn>
            </a:cxnLst>
            <a:rect l="T15" t="T16" r="T17" b="T18"/>
            <a:pathLst>
              <a:path w="2736" h="1568">
                <a:moveTo>
                  <a:pt x="0" y="1440"/>
                </a:moveTo>
                <a:cubicBezTo>
                  <a:pt x="244" y="1504"/>
                  <a:pt x="488" y="1568"/>
                  <a:pt x="672" y="1440"/>
                </a:cubicBezTo>
                <a:cubicBezTo>
                  <a:pt x="856" y="1312"/>
                  <a:pt x="856" y="840"/>
                  <a:pt x="1104" y="672"/>
                </a:cubicBezTo>
                <a:cubicBezTo>
                  <a:pt x="1352" y="504"/>
                  <a:pt x="1888" y="544"/>
                  <a:pt x="2160" y="432"/>
                </a:cubicBezTo>
                <a:cubicBezTo>
                  <a:pt x="2432" y="320"/>
                  <a:pt x="2584" y="160"/>
                  <a:pt x="2736" y="0"/>
                </a:cubicBezTo>
              </a:path>
            </a:pathLst>
          </a:custGeom>
          <a:noFill/>
          <a:ln w="50800">
            <a:solidFill>
              <a:srgbClr val="000080"/>
            </a:solidFill>
            <a:round/>
            <a:headEnd/>
            <a:tailEnd/>
          </a:ln>
        </p:spPr>
        <p:txBody>
          <a:bodyPr wrap="none" anchor="ctr"/>
          <a:lstStyle/>
          <a:p>
            <a:endParaRPr lang="en-US">
              <a:latin typeface="Cambria" panose="02040503050406030204" pitchFamily="18" charset="0"/>
              <a:ea typeface="Cambria" panose="02040503050406030204" pitchFamily="18" charset="0"/>
            </a:endParaRPr>
          </a:p>
        </p:txBody>
      </p:sp>
      <p:sp>
        <p:nvSpPr>
          <p:cNvPr id="126982" name="Freeform 6"/>
          <p:cNvSpPr>
            <a:spLocks/>
          </p:cNvSpPr>
          <p:nvPr/>
        </p:nvSpPr>
        <p:spPr bwMode="auto">
          <a:xfrm>
            <a:off x="1828800" y="2362200"/>
            <a:ext cx="4267200" cy="2819400"/>
          </a:xfrm>
          <a:custGeom>
            <a:avLst/>
            <a:gdLst>
              <a:gd name="T0" fmla="*/ 0 w 2688"/>
              <a:gd name="T1" fmla="*/ 2147483647 h 1776"/>
              <a:gd name="T2" fmla="*/ 2147483647 w 2688"/>
              <a:gd name="T3" fmla="*/ 2147483647 h 1776"/>
              <a:gd name="T4" fmla="*/ 2147483647 w 2688"/>
              <a:gd name="T5" fmla="*/ 0 h 1776"/>
              <a:gd name="T6" fmla="*/ 0 60000 65536"/>
              <a:gd name="T7" fmla="*/ 0 60000 65536"/>
              <a:gd name="T8" fmla="*/ 0 60000 65536"/>
              <a:gd name="T9" fmla="*/ 0 w 2688"/>
              <a:gd name="T10" fmla="*/ 0 h 1776"/>
              <a:gd name="T11" fmla="*/ 2688 w 2688"/>
              <a:gd name="T12" fmla="*/ 1776 h 1776"/>
            </a:gdLst>
            <a:ahLst/>
            <a:cxnLst>
              <a:cxn ang="T6">
                <a:pos x="T0" y="T1"/>
              </a:cxn>
              <a:cxn ang="T7">
                <a:pos x="T2" y="T3"/>
              </a:cxn>
              <a:cxn ang="T8">
                <a:pos x="T4" y="T5"/>
              </a:cxn>
            </a:cxnLst>
            <a:rect l="T9" t="T10" r="T11" b="T12"/>
            <a:pathLst>
              <a:path w="2688" h="1776">
                <a:moveTo>
                  <a:pt x="0" y="1776"/>
                </a:moveTo>
                <a:cubicBezTo>
                  <a:pt x="376" y="1756"/>
                  <a:pt x="752" y="1736"/>
                  <a:pt x="1200" y="1440"/>
                </a:cubicBezTo>
                <a:cubicBezTo>
                  <a:pt x="1648" y="1144"/>
                  <a:pt x="2168" y="572"/>
                  <a:pt x="2688" y="0"/>
                </a:cubicBezTo>
              </a:path>
            </a:pathLst>
          </a:custGeom>
          <a:noFill/>
          <a:ln w="50800">
            <a:solidFill>
              <a:srgbClr val="FF0000"/>
            </a:solidFill>
            <a:round/>
            <a:headEnd/>
            <a:tailEnd/>
          </a:ln>
        </p:spPr>
        <p:txBody>
          <a:bodyPr wrap="none" anchor="ctr"/>
          <a:lstStyle/>
          <a:p>
            <a:endParaRPr lang="en-US">
              <a:latin typeface="Cambria" panose="02040503050406030204" pitchFamily="18" charset="0"/>
              <a:ea typeface="Cambria" panose="02040503050406030204" pitchFamily="18" charset="0"/>
            </a:endParaRPr>
          </a:p>
        </p:txBody>
      </p:sp>
      <p:sp>
        <p:nvSpPr>
          <p:cNvPr id="17415" name="Text Box 7"/>
          <p:cNvSpPr txBox="1">
            <a:spLocks noChangeArrowheads="1"/>
          </p:cNvSpPr>
          <p:nvPr/>
        </p:nvSpPr>
        <p:spPr bwMode="auto">
          <a:xfrm>
            <a:off x="6172200" y="6088063"/>
            <a:ext cx="793807" cy="461665"/>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Tími</a:t>
            </a:r>
          </a:p>
        </p:txBody>
      </p:sp>
      <p:sp>
        <p:nvSpPr>
          <p:cNvPr id="17416" name="Text Box 8"/>
          <p:cNvSpPr txBox="1">
            <a:spLocks noChangeArrowheads="1"/>
          </p:cNvSpPr>
          <p:nvPr/>
        </p:nvSpPr>
        <p:spPr bwMode="auto">
          <a:xfrm rot="-5400000">
            <a:off x="197644" y="3321844"/>
            <a:ext cx="2500312" cy="457200"/>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Þjóðarframleiðsla</a:t>
            </a:r>
          </a:p>
        </p:txBody>
      </p:sp>
      <p:sp>
        <p:nvSpPr>
          <p:cNvPr id="126985" name="Text Box 9"/>
          <p:cNvSpPr txBox="1">
            <a:spLocks noChangeArrowheads="1"/>
          </p:cNvSpPr>
          <p:nvPr/>
        </p:nvSpPr>
        <p:spPr bwMode="auto">
          <a:xfrm>
            <a:off x="6308725" y="2624138"/>
            <a:ext cx="1721882" cy="461665"/>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Framleiðsla</a:t>
            </a:r>
          </a:p>
        </p:txBody>
      </p:sp>
      <p:sp>
        <p:nvSpPr>
          <p:cNvPr id="126986" name="Text Box 10"/>
          <p:cNvSpPr txBox="1">
            <a:spLocks noChangeArrowheads="1"/>
          </p:cNvSpPr>
          <p:nvPr/>
        </p:nvSpPr>
        <p:spPr bwMode="auto">
          <a:xfrm>
            <a:off x="6303963" y="1981200"/>
            <a:ext cx="2301875" cy="457200"/>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Framleiðslu</a:t>
            </a:r>
            <a:r>
              <a:rPr lang="is-IS">
                <a:solidFill>
                  <a:srgbClr val="CC0000"/>
                </a:solidFill>
                <a:latin typeface="Cambria" panose="02040503050406030204" pitchFamily="18" charset="0"/>
                <a:ea typeface="Cambria" panose="02040503050406030204" pitchFamily="18" charset="0"/>
              </a:rPr>
              <a:t>geta</a:t>
            </a:r>
          </a:p>
        </p:txBody>
      </p:sp>
      <p:sp>
        <p:nvSpPr>
          <p:cNvPr id="126987" name="Line 11"/>
          <p:cNvSpPr>
            <a:spLocks noChangeShapeType="1"/>
          </p:cNvSpPr>
          <p:nvPr/>
        </p:nvSpPr>
        <p:spPr bwMode="auto">
          <a:xfrm flipH="1" flipV="1">
            <a:off x="5638800" y="3505200"/>
            <a:ext cx="457200" cy="609600"/>
          </a:xfrm>
          <a:prstGeom prst="line">
            <a:avLst/>
          </a:prstGeom>
          <a:noFill/>
          <a:ln w="19050">
            <a:solidFill>
              <a:schemeClr val="bg2"/>
            </a:solidFill>
            <a:round/>
            <a:headEnd/>
            <a:tailEnd type="triangle" w="med" len="med"/>
          </a:ln>
        </p:spPr>
        <p:txBody>
          <a:bodyPr wrap="none" anchor="ctr"/>
          <a:lstStyle/>
          <a:p>
            <a:endParaRPr lang="en-US">
              <a:latin typeface="Cambria" panose="02040503050406030204" pitchFamily="18" charset="0"/>
              <a:ea typeface="Cambria" panose="02040503050406030204" pitchFamily="18" charset="0"/>
            </a:endParaRPr>
          </a:p>
        </p:txBody>
      </p:sp>
      <p:sp>
        <p:nvSpPr>
          <p:cNvPr id="126988" name="Text Box 12"/>
          <p:cNvSpPr txBox="1">
            <a:spLocks noChangeArrowheads="1"/>
          </p:cNvSpPr>
          <p:nvPr/>
        </p:nvSpPr>
        <p:spPr bwMode="auto">
          <a:xfrm>
            <a:off x="6172200" y="3733800"/>
            <a:ext cx="1688026" cy="830997"/>
          </a:xfrm>
          <a:prstGeom prst="rect">
            <a:avLst/>
          </a:prstGeom>
          <a:noFill/>
          <a:ln w="9525">
            <a:noFill/>
            <a:miter lim="800000"/>
            <a:headEnd/>
            <a:tailEnd/>
          </a:ln>
          <a:effectLst/>
        </p:spPr>
        <p:txBody>
          <a:bodyPr wrap="none">
            <a:spAutoFit/>
          </a:bodyPr>
          <a:lstStyle/>
          <a:p>
            <a:pPr>
              <a:defRPr/>
            </a:pPr>
            <a:r>
              <a:rPr lang="is-IS">
                <a:latin typeface="Cambria" panose="02040503050406030204" pitchFamily="18" charset="0"/>
                <a:ea typeface="Cambria" panose="02040503050406030204" pitchFamily="18" charset="0"/>
              </a:rPr>
              <a:t>Hag</a:t>
            </a:r>
            <a:r>
              <a:rPr lang="is-IS">
                <a:solidFill>
                  <a:srgbClr val="CC0000"/>
                </a:solidFill>
                <a:latin typeface="Cambria" panose="02040503050406030204" pitchFamily="18" charset="0"/>
                <a:ea typeface="Cambria" panose="02040503050406030204" pitchFamily="18" charset="0"/>
              </a:rPr>
              <a:t>sveiflur</a:t>
            </a:r>
          </a:p>
          <a:p>
            <a:pPr>
              <a:defRPr/>
            </a:pPr>
            <a:r>
              <a:rPr lang="is-IS">
                <a:latin typeface="Cambria" panose="02040503050406030204" pitchFamily="18" charset="0"/>
                <a:ea typeface="Cambria" panose="02040503050406030204" pitchFamily="18" charset="0"/>
              </a:rPr>
              <a:t>í bráð</a:t>
            </a:r>
            <a:endParaRPr lang="is-IS" b="1">
              <a:effectLst>
                <a:outerShdw blurRad="38100" dist="38100" dir="2700000" algn="tl">
                  <a:srgbClr val="FFFFFF"/>
                </a:outerShdw>
              </a:effectLst>
              <a:latin typeface="Cambria" panose="02040503050406030204" pitchFamily="18" charset="0"/>
              <a:ea typeface="Cambria" panose="02040503050406030204" pitchFamily="18" charset="0"/>
            </a:endParaRPr>
          </a:p>
        </p:txBody>
      </p:sp>
      <p:sp>
        <p:nvSpPr>
          <p:cNvPr id="126989" name="Line 13"/>
          <p:cNvSpPr>
            <a:spLocks noChangeShapeType="1"/>
          </p:cNvSpPr>
          <p:nvPr/>
        </p:nvSpPr>
        <p:spPr bwMode="auto">
          <a:xfrm>
            <a:off x="4800600" y="2438400"/>
            <a:ext cx="762000" cy="381000"/>
          </a:xfrm>
          <a:prstGeom prst="line">
            <a:avLst/>
          </a:prstGeom>
          <a:noFill/>
          <a:ln w="19050">
            <a:solidFill>
              <a:schemeClr val="tx1"/>
            </a:solidFill>
            <a:round/>
            <a:headEnd/>
            <a:tailEnd type="triangle" w="med" len="med"/>
          </a:ln>
        </p:spPr>
        <p:txBody>
          <a:bodyPr wrap="none" anchor="ctr"/>
          <a:lstStyle/>
          <a:p>
            <a:endParaRPr lang="en-US">
              <a:latin typeface="Cambria" panose="02040503050406030204" pitchFamily="18" charset="0"/>
              <a:ea typeface="Cambria" panose="02040503050406030204" pitchFamily="18" charset="0"/>
            </a:endParaRPr>
          </a:p>
        </p:txBody>
      </p:sp>
      <p:sp>
        <p:nvSpPr>
          <p:cNvPr id="126990" name="Text Box 14"/>
          <p:cNvSpPr txBox="1">
            <a:spLocks noChangeArrowheads="1"/>
          </p:cNvSpPr>
          <p:nvPr/>
        </p:nvSpPr>
        <p:spPr bwMode="auto">
          <a:xfrm>
            <a:off x="2971800" y="1828800"/>
            <a:ext cx="1557542" cy="830997"/>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Hag</a:t>
            </a:r>
            <a:r>
              <a:rPr lang="is-IS">
                <a:solidFill>
                  <a:srgbClr val="CC0000"/>
                </a:solidFill>
                <a:latin typeface="Cambria" panose="02040503050406030204" pitchFamily="18" charset="0"/>
                <a:ea typeface="Cambria" panose="02040503050406030204" pitchFamily="18" charset="0"/>
              </a:rPr>
              <a:t>vöxtur</a:t>
            </a:r>
          </a:p>
          <a:p>
            <a:r>
              <a:rPr lang="is-IS">
                <a:latin typeface="Cambria" panose="02040503050406030204" pitchFamily="18" charset="0"/>
                <a:ea typeface="Cambria" panose="02040503050406030204" pitchFamily="18" charset="0"/>
              </a:rPr>
              <a:t>til lengdar</a:t>
            </a:r>
          </a:p>
        </p:txBody>
      </p:sp>
      <p:sp>
        <p:nvSpPr>
          <p:cNvPr id="126991" name="Text Box 15"/>
          <p:cNvSpPr txBox="1">
            <a:spLocks noChangeArrowheads="1"/>
          </p:cNvSpPr>
          <p:nvPr/>
        </p:nvSpPr>
        <p:spPr bwMode="auto">
          <a:xfrm>
            <a:off x="2743200" y="5257800"/>
            <a:ext cx="893065" cy="461665"/>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Lægð</a:t>
            </a:r>
          </a:p>
        </p:txBody>
      </p:sp>
      <p:sp>
        <p:nvSpPr>
          <p:cNvPr id="126992" name="Text Box 16"/>
          <p:cNvSpPr txBox="1">
            <a:spLocks noChangeArrowheads="1"/>
          </p:cNvSpPr>
          <p:nvPr/>
        </p:nvSpPr>
        <p:spPr bwMode="auto">
          <a:xfrm>
            <a:off x="2514600" y="3581400"/>
            <a:ext cx="790601" cy="461665"/>
          </a:xfrm>
          <a:prstGeom prst="rect">
            <a:avLst/>
          </a:prstGeom>
          <a:noFill/>
          <a:ln w="9525">
            <a:noFill/>
            <a:miter lim="800000"/>
            <a:headEnd/>
            <a:tailEnd/>
          </a:ln>
        </p:spPr>
        <p:txBody>
          <a:bodyPr wrap="none">
            <a:spAutoFit/>
          </a:bodyPr>
          <a:lstStyle/>
          <a:p>
            <a:r>
              <a:rPr lang="is-IS">
                <a:latin typeface="Cambria" panose="02040503050406030204" pitchFamily="18" charset="0"/>
                <a:ea typeface="Cambria" panose="02040503050406030204" pitchFamily="18" charset="0"/>
              </a:rPr>
              <a:t>Hæð</a:t>
            </a:r>
          </a:p>
        </p:txBody>
      </p:sp>
      <p:sp>
        <p:nvSpPr>
          <p:cNvPr id="17425" name="Line 17"/>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17426" name="Text Box 18"/>
          <p:cNvSpPr txBox="1">
            <a:spLocks noChangeArrowheads="1"/>
          </p:cNvSpPr>
          <p:nvPr/>
        </p:nvSpPr>
        <p:spPr bwMode="auto">
          <a:xfrm rot="-180000">
            <a:off x="56636" y="21386"/>
            <a:ext cx="1879041" cy="584775"/>
          </a:xfrm>
          <a:prstGeom prst="rect">
            <a:avLst/>
          </a:prstGeom>
          <a:noFill/>
          <a:ln w="12700">
            <a:noFill/>
            <a:miter lim="800000"/>
            <a:headEnd type="none" w="sm" len="sm"/>
            <a:tailEnd type="none" w="sm" len="sm"/>
          </a:ln>
        </p:spPr>
        <p:txBody>
          <a:bodyPr wrap="none">
            <a:spAutoFit/>
          </a:bodyPr>
          <a:lstStyle/>
          <a:p>
            <a:r>
              <a:rPr lang="is-IS" sz="3200" dirty="0">
                <a:solidFill>
                  <a:srgbClr val="CCECFF"/>
                </a:solidFill>
                <a:latin typeface="Cambria" panose="02040503050406030204" pitchFamily="18" charset="0"/>
                <a:ea typeface="Cambria" panose="02040503050406030204" pitchFamily="18" charset="0"/>
              </a:rPr>
              <a:t>Upprifjun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wipe(left)">
                                      <p:cBhvr>
                                        <p:cTn id="7" dur="500"/>
                                        <p:tgtEl>
                                          <p:spTgt spid="1269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85"/>
                                        </p:tgtEl>
                                        <p:attrNameLst>
                                          <p:attrName>style.visibility</p:attrName>
                                        </p:attrNameLst>
                                      </p:cBhvr>
                                      <p:to>
                                        <p:strVal val="visible"/>
                                      </p:to>
                                    </p:set>
                                    <p:animEffect transition="in" filter="wipe(left)">
                                      <p:cBhvr>
                                        <p:cTn id="12" dur="500"/>
                                        <p:tgtEl>
                                          <p:spTgt spid="1269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6987"/>
                                        </p:tgtEl>
                                        <p:attrNameLst>
                                          <p:attrName>style.visibility</p:attrName>
                                        </p:attrNameLst>
                                      </p:cBhvr>
                                      <p:to>
                                        <p:strVal val="visible"/>
                                      </p:to>
                                    </p:set>
                                    <p:animEffect transition="in" filter="wipe(right)">
                                      <p:cBhvr>
                                        <p:cTn id="17" dur="500"/>
                                        <p:tgtEl>
                                          <p:spTgt spid="1269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988"/>
                                        </p:tgtEl>
                                        <p:attrNameLst>
                                          <p:attrName>style.visibility</p:attrName>
                                        </p:attrNameLst>
                                      </p:cBhvr>
                                      <p:to>
                                        <p:strVal val="visible"/>
                                      </p:to>
                                    </p:set>
                                    <p:animEffect transition="in" filter="wipe(left)">
                                      <p:cBhvr>
                                        <p:cTn id="22" dur="500"/>
                                        <p:tgtEl>
                                          <p:spTgt spid="1269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992"/>
                                        </p:tgtEl>
                                        <p:attrNameLst>
                                          <p:attrName>style.visibility</p:attrName>
                                        </p:attrNameLst>
                                      </p:cBhvr>
                                      <p:to>
                                        <p:strVal val="visible"/>
                                      </p:to>
                                    </p:set>
                                    <p:animEffect transition="in" filter="wipe(left)">
                                      <p:cBhvr>
                                        <p:cTn id="27" dur="500"/>
                                        <p:tgtEl>
                                          <p:spTgt spid="126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991"/>
                                        </p:tgtEl>
                                        <p:attrNameLst>
                                          <p:attrName>style.visibility</p:attrName>
                                        </p:attrNameLst>
                                      </p:cBhvr>
                                      <p:to>
                                        <p:strVal val="visible"/>
                                      </p:to>
                                    </p:set>
                                    <p:animEffect transition="in" filter="wipe(left)">
                                      <p:cBhvr>
                                        <p:cTn id="32" dur="500"/>
                                        <p:tgtEl>
                                          <p:spTgt spid="1269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6982"/>
                                        </p:tgtEl>
                                        <p:attrNameLst>
                                          <p:attrName>style.visibility</p:attrName>
                                        </p:attrNameLst>
                                      </p:cBhvr>
                                      <p:to>
                                        <p:strVal val="visible"/>
                                      </p:to>
                                    </p:set>
                                    <p:animEffect transition="in" filter="wipe(left)">
                                      <p:cBhvr>
                                        <p:cTn id="37" dur="500"/>
                                        <p:tgtEl>
                                          <p:spTgt spid="1269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6986"/>
                                        </p:tgtEl>
                                        <p:attrNameLst>
                                          <p:attrName>style.visibility</p:attrName>
                                        </p:attrNameLst>
                                      </p:cBhvr>
                                      <p:to>
                                        <p:strVal val="visible"/>
                                      </p:to>
                                    </p:set>
                                    <p:animEffect transition="in" filter="wipe(left)">
                                      <p:cBhvr>
                                        <p:cTn id="42" dur="500"/>
                                        <p:tgtEl>
                                          <p:spTgt spid="1269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6989"/>
                                        </p:tgtEl>
                                        <p:attrNameLst>
                                          <p:attrName>style.visibility</p:attrName>
                                        </p:attrNameLst>
                                      </p:cBhvr>
                                      <p:to>
                                        <p:strVal val="visible"/>
                                      </p:to>
                                    </p:set>
                                    <p:animEffect transition="in" filter="wipe(left)">
                                      <p:cBhvr>
                                        <p:cTn id="47" dur="500"/>
                                        <p:tgtEl>
                                          <p:spTgt spid="1269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6990"/>
                                        </p:tgtEl>
                                        <p:attrNameLst>
                                          <p:attrName>style.visibility</p:attrName>
                                        </p:attrNameLst>
                                      </p:cBhvr>
                                      <p:to>
                                        <p:strVal val="visible"/>
                                      </p:to>
                                    </p:set>
                                    <p:animEffect transition="in" filter="wipe(left)">
                                      <p:cBhvr>
                                        <p:cTn id="52" dur="500"/>
                                        <p:tgtEl>
                                          <p:spTgt spid="126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p:bldP spid="126982" grpId="0" animBg="1"/>
      <p:bldP spid="126985" grpId="0" autoUpdateAnimBg="0"/>
      <p:bldP spid="126986" grpId="0" autoUpdateAnimBg="0"/>
      <p:bldP spid="126987" grpId="0" animBg="1"/>
      <p:bldP spid="126988" grpId="0" autoUpdateAnimBg="0"/>
      <p:bldP spid="126989" grpId="0" animBg="1"/>
      <p:bldP spid="126990" grpId="0" autoUpdateAnimBg="0"/>
      <p:bldP spid="126991" grpId="0" autoUpdateAnimBg="0"/>
      <p:bldP spid="12699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38113"/>
            <a:ext cx="9144000" cy="1219200"/>
          </a:xfrm>
        </p:spPr>
        <p:txBody>
          <a:bodyPr/>
          <a:lstStyle/>
          <a:p>
            <a:r>
              <a:rPr lang="is-IS" sz="4400" dirty="0">
                <a:solidFill>
                  <a:srgbClr val="FFFFFF"/>
                </a:solidFill>
                <a:latin typeface="Bernard MT Condensed" panose="02050806060905020404" pitchFamily="18" charset="0"/>
              </a:rPr>
              <a:t>Einfalt líkan af þjóðarbúskapnum í bráð</a:t>
            </a:r>
          </a:p>
        </p:txBody>
      </p:sp>
      <p:sp>
        <p:nvSpPr>
          <p:cNvPr id="19459" name="Rectangle 3"/>
          <p:cNvSpPr>
            <a:spLocks noGrp="1" noChangeArrowheads="1"/>
          </p:cNvSpPr>
          <p:nvPr>
            <p:ph type="body" idx="1"/>
          </p:nvPr>
        </p:nvSpPr>
        <p:spPr/>
        <p:txBody>
          <a:bodyPr/>
          <a:lstStyle/>
          <a:p>
            <a:pPr>
              <a:defRPr/>
            </a:pPr>
            <a:r>
              <a:rPr lang="is-IS" dirty="0">
                <a:latin typeface="Cambria" panose="02040503050406030204" pitchFamily="18" charset="0"/>
                <a:ea typeface="Cambria" panose="02040503050406030204" pitchFamily="18" charset="0"/>
              </a:rPr>
              <a:t>Notum tvær lykilstærðir til að búa til líkan af hegðan hagkerfisins frá ári til árs</a:t>
            </a:r>
          </a:p>
          <a:p>
            <a:pPr lvl="1">
              <a:defRPr/>
            </a:pPr>
            <a:r>
              <a:rPr lang="is-IS" dirty="0">
                <a:latin typeface="Cambria" panose="02040503050406030204" pitchFamily="18" charset="0"/>
                <a:ea typeface="Cambria" panose="02040503050406030204" pitchFamily="18" charset="0"/>
              </a:rPr>
              <a:t>Landsframleiðsla</a:t>
            </a:r>
          </a:p>
          <a:p>
            <a:pPr lvl="1">
              <a:defRPr/>
            </a:pPr>
            <a:r>
              <a:rPr lang="is-IS" dirty="0">
                <a:latin typeface="Cambria" panose="02040503050406030204" pitchFamily="18" charset="0"/>
                <a:ea typeface="Cambria" panose="02040503050406030204" pitchFamily="18" charset="0"/>
              </a:rPr>
              <a:t>Verðlag</a:t>
            </a:r>
          </a:p>
          <a:p>
            <a:pPr>
              <a:defRPr/>
            </a:pPr>
            <a:r>
              <a:rPr lang="is-IS" dirty="0">
                <a:latin typeface="Cambria" panose="02040503050406030204" pitchFamily="18" charset="0"/>
                <a:ea typeface="Cambria" panose="02040503050406030204" pitchFamily="18" charset="0"/>
              </a:rPr>
              <a:t>Búum til líkan af </a:t>
            </a: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heildarframboði</a:t>
            </a:r>
            <a:r>
              <a:rPr lang="is-IS" dirty="0">
                <a:latin typeface="Cambria" panose="02040503050406030204" pitchFamily="18" charset="0"/>
                <a:ea typeface="Cambria" panose="02040503050406030204" pitchFamily="18" charset="0"/>
              </a:rPr>
              <a:t> og </a:t>
            </a: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heildareftirspurn</a:t>
            </a:r>
            <a:r>
              <a:rPr lang="is-IS" dirty="0">
                <a:latin typeface="Cambria" panose="02040503050406030204" pitchFamily="18" charset="0"/>
                <a:ea typeface="Cambria" panose="02040503050406030204" pitchFamily="18" charset="0"/>
              </a:rPr>
              <a:t> til skýrir skammtímasveiflur landsframleiðslunnar í kringum langtímaleitni framleiðslunnar</a:t>
            </a:r>
            <a:endParaRPr lang="is-IS" sz="3600" dirty="0">
              <a:latin typeface="Cambria" panose="02040503050406030204" pitchFamily="18" charset="0"/>
              <a:ea typeface="Cambria" panose="02040503050406030204" pitchFamily="18" charset="0"/>
            </a:endParaRPr>
          </a:p>
        </p:txBody>
      </p:sp>
      <p:sp>
        <p:nvSpPr>
          <p:cNvPr id="1843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41870"/>
            <a:ext cx="9144000" cy="1219200"/>
          </a:xfrm>
        </p:spPr>
        <p:txBody>
          <a:bodyPr/>
          <a:lstStyle/>
          <a:p>
            <a:r>
              <a:rPr lang="is-IS" sz="4400" dirty="0">
                <a:solidFill>
                  <a:srgbClr val="FFFFFF"/>
                </a:solidFill>
                <a:latin typeface="Bernard MT Condensed" panose="02050806060905020404" pitchFamily="18" charset="0"/>
              </a:rPr>
              <a:t>Einfalt líkan af þjóðarbúskapnum í bráð</a:t>
            </a:r>
          </a:p>
        </p:txBody>
      </p:sp>
      <p:sp>
        <p:nvSpPr>
          <p:cNvPr id="23555" name="Rectangle 3"/>
          <p:cNvSpPr>
            <a:spLocks noGrp="1" noChangeArrowheads="1"/>
          </p:cNvSpPr>
          <p:nvPr>
            <p:ph type="body" idx="1"/>
          </p:nvPr>
        </p:nvSpPr>
        <p:spPr/>
        <p:txBody>
          <a:bodyPr/>
          <a:lstStyle/>
          <a:p>
            <a:pPr>
              <a:spcBef>
                <a:spcPts val="300"/>
              </a:spcBef>
            </a:pPr>
            <a:r>
              <a:rPr lang="is-IS" sz="3600" dirty="0">
                <a:latin typeface="Cambria" panose="02040503050406030204" pitchFamily="18" charset="0"/>
                <a:ea typeface="Cambria" panose="02040503050406030204" pitchFamily="18" charset="0"/>
              </a:rPr>
              <a:t>Heildarframboð og heildareftirspurn</a:t>
            </a:r>
            <a:endParaRPr lang="is-IS" dirty="0">
              <a:latin typeface="Cambria" panose="02040503050406030204" pitchFamily="18" charset="0"/>
              <a:ea typeface="Cambria" panose="02040503050406030204" pitchFamily="18" charset="0"/>
            </a:endParaRPr>
          </a:p>
          <a:p>
            <a:pPr lvl="1">
              <a:spcBef>
                <a:spcPts val="300"/>
              </a:spcBef>
              <a:buClr>
                <a:srgbClr val="000000"/>
              </a:buClr>
            </a:pPr>
            <a:r>
              <a:rPr lang="is-IS" sz="3200" dirty="0">
                <a:latin typeface="Cambria" panose="02040503050406030204" pitchFamily="18" charset="0"/>
                <a:ea typeface="Cambria" panose="02040503050406030204" pitchFamily="18" charset="0"/>
              </a:rPr>
              <a:t>Heildareftirspurnarkúrfan</a:t>
            </a:r>
            <a:r>
              <a:rPr lang="is-IS" sz="3200" i="1" dirty="0">
                <a:solidFill>
                  <a:srgbClr val="25A9A6"/>
                </a:solidFill>
                <a:latin typeface="Cambria" panose="02040503050406030204" pitchFamily="18" charset="0"/>
                <a:ea typeface="Cambria" panose="02040503050406030204" pitchFamily="18" charset="0"/>
              </a:rPr>
              <a:t> </a:t>
            </a:r>
            <a:r>
              <a:rPr lang="is-IS" sz="3200" dirty="0">
                <a:latin typeface="Cambria" panose="02040503050406030204" pitchFamily="18" charset="0"/>
                <a:ea typeface="Cambria" panose="02040503050406030204" pitchFamily="18" charset="0"/>
              </a:rPr>
              <a:t>sýnir það magn af vörum og þjónustu sem heimili, fyrirtæki og ríkið hafa hug á að kaupa við gefnu verðlagi</a:t>
            </a:r>
          </a:p>
          <a:p>
            <a:pPr lvl="2">
              <a:spcBef>
                <a:spcPts val="300"/>
              </a:spcBef>
              <a:buClr>
                <a:srgbClr val="000000"/>
              </a:buClr>
            </a:pPr>
            <a:r>
              <a:rPr lang="is-IS" sz="2800" b="1" dirty="0">
                <a:solidFill>
                  <a:srgbClr val="000066"/>
                </a:solidFill>
                <a:latin typeface="Cambria" panose="02040503050406030204" pitchFamily="18" charset="0"/>
                <a:ea typeface="Cambria" panose="02040503050406030204" pitchFamily="18" charset="0"/>
              </a:rPr>
              <a:t>Heildareftirspurn fer eftir verðlagi</a:t>
            </a:r>
          </a:p>
          <a:p>
            <a:pPr lvl="1">
              <a:spcBef>
                <a:spcPts val="300"/>
              </a:spcBef>
              <a:buClr>
                <a:srgbClr val="000000"/>
              </a:buClr>
            </a:pPr>
            <a:r>
              <a:rPr lang="is-IS" sz="3200" dirty="0">
                <a:latin typeface="Cambria" panose="02040503050406030204" pitchFamily="18" charset="0"/>
                <a:ea typeface="Cambria" panose="02040503050406030204" pitchFamily="18" charset="0"/>
              </a:rPr>
              <a:t>Heildarframboðskúrfan</a:t>
            </a:r>
            <a:r>
              <a:rPr lang="is-IS" sz="3200" i="1" dirty="0">
                <a:solidFill>
                  <a:srgbClr val="25A9A6"/>
                </a:solidFill>
                <a:latin typeface="Cambria" panose="02040503050406030204" pitchFamily="18" charset="0"/>
                <a:ea typeface="Cambria" panose="02040503050406030204" pitchFamily="18" charset="0"/>
              </a:rPr>
              <a:t> </a:t>
            </a:r>
            <a:r>
              <a:rPr lang="is-IS" sz="3200" dirty="0">
                <a:latin typeface="Cambria" panose="02040503050406030204" pitchFamily="18" charset="0"/>
                <a:ea typeface="Cambria" panose="02040503050406030204" pitchFamily="18" charset="0"/>
              </a:rPr>
              <a:t>sýnir það magn af vörum og þjónustu sem fyrirtæki eru </a:t>
            </a:r>
            <a:r>
              <a:rPr lang="is-IS" sz="3200" dirty="0" err="1">
                <a:latin typeface="Cambria" panose="02040503050406030204" pitchFamily="18" charset="0"/>
                <a:ea typeface="Cambria" panose="02040503050406030204" pitchFamily="18" charset="0"/>
              </a:rPr>
              <a:t>fús</a:t>
            </a:r>
            <a:r>
              <a:rPr lang="is-IS" sz="3200" dirty="0">
                <a:latin typeface="Cambria" panose="02040503050406030204" pitchFamily="18" charset="0"/>
                <a:ea typeface="Cambria" panose="02040503050406030204" pitchFamily="18" charset="0"/>
              </a:rPr>
              <a:t> til að framleiða og selja við gefnu verðlagi</a:t>
            </a:r>
          </a:p>
          <a:p>
            <a:pPr lvl="2">
              <a:spcBef>
                <a:spcPts val="300"/>
              </a:spcBef>
              <a:buClr>
                <a:srgbClr val="000000"/>
              </a:buClr>
            </a:pPr>
            <a:r>
              <a:rPr lang="is-IS" sz="2800" b="1" dirty="0">
                <a:solidFill>
                  <a:srgbClr val="000066"/>
                </a:solidFill>
                <a:latin typeface="Cambria" panose="02040503050406030204" pitchFamily="18" charset="0"/>
                <a:ea typeface="Cambria" panose="02040503050406030204" pitchFamily="18" charset="0"/>
              </a:rPr>
              <a:t>Heildarframboð fer einnig eftir verðlagi</a:t>
            </a:r>
          </a:p>
        </p:txBody>
      </p:sp>
      <p:sp>
        <p:nvSpPr>
          <p:cNvPr id="19460"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wipe(left)">
                                      <p:cBhvr>
                                        <p:cTn id="15" dur="500"/>
                                        <p:tgtEl>
                                          <p:spTgt spid="23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wipe(left)">
                                      <p:cBhvr>
                                        <p:cTn id="20" dur="500"/>
                                        <p:tgtEl>
                                          <p:spTgt spid="2355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wipe(left)">
                                      <p:cBhvr>
                                        <p:cTn id="23"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0483"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Heildareftirspurn og heildarframboð </a:t>
            </a:r>
          </a:p>
        </p:txBody>
      </p:sp>
      <p:sp>
        <p:nvSpPr>
          <p:cNvPr id="20484" name="Rectangle 5"/>
          <p:cNvSpPr>
            <a:spLocks noChangeArrowheads="1"/>
          </p:cNvSpPr>
          <p:nvPr/>
        </p:nvSpPr>
        <p:spPr bwMode="auto">
          <a:xfrm>
            <a:off x="1662113" y="1471613"/>
            <a:ext cx="6635750" cy="4449762"/>
          </a:xfrm>
          <a:prstGeom prst="rect">
            <a:avLst/>
          </a:prstGeom>
          <a:solidFill>
            <a:srgbClr val="F3F6F9"/>
          </a:solidFill>
          <a:ln w="215900">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85" name="Rectangle 6"/>
          <p:cNvSpPr>
            <a:spLocks noChangeArrowheads="1"/>
          </p:cNvSpPr>
          <p:nvPr/>
        </p:nvSpPr>
        <p:spPr bwMode="auto">
          <a:xfrm>
            <a:off x="1662113" y="1471613"/>
            <a:ext cx="6635750" cy="4449762"/>
          </a:xfrm>
          <a:prstGeom prst="rect">
            <a:avLst/>
          </a:prstGeom>
          <a:solidFill>
            <a:srgbClr val="F2F4F8"/>
          </a:solidFill>
          <a:ln w="195263">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86" name="Rectangle 7"/>
          <p:cNvSpPr>
            <a:spLocks noChangeArrowheads="1"/>
          </p:cNvSpPr>
          <p:nvPr/>
        </p:nvSpPr>
        <p:spPr bwMode="auto">
          <a:xfrm>
            <a:off x="1662113" y="1471613"/>
            <a:ext cx="6635750" cy="4449762"/>
          </a:xfrm>
          <a:prstGeom prst="rect">
            <a:avLst/>
          </a:prstGeom>
          <a:solidFill>
            <a:srgbClr val="F1F4F7"/>
          </a:solidFill>
          <a:ln w="176213">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87" name="Rectangle 8"/>
          <p:cNvSpPr>
            <a:spLocks noChangeArrowheads="1"/>
          </p:cNvSpPr>
          <p:nvPr/>
        </p:nvSpPr>
        <p:spPr bwMode="auto">
          <a:xfrm>
            <a:off x="1662113" y="1471613"/>
            <a:ext cx="6635750" cy="4449762"/>
          </a:xfrm>
          <a:prstGeom prst="rect">
            <a:avLst/>
          </a:prstGeom>
          <a:solidFill>
            <a:srgbClr val="F0F2F5"/>
          </a:solidFill>
          <a:ln w="157163">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88" name="Rectangle 9"/>
          <p:cNvSpPr>
            <a:spLocks noChangeArrowheads="1"/>
          </p:cNvSpPr>
          <p:nvPr/>
        </p:nvSpPr>
        <p:spPr bwMode="auto">
          <a:xfrm>
            <a:off x="1662113" y="1471613"/>
            <a:ext cx="6635750" cy="4449762"/>
          </a:xfrm>
          <a:prstGeom prst="rect">
            <a:avLst/>
          </a:prstGeom>
          <a:solidFill>
            <a:srgbClr val="EEF1F4"/>
          </a:solidFill>
          <a:ln w="136525">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89" name="Rectangle 10"/>
          <p:cNvSpPr>
            <a:spLocks noChangeArrowheads="1"/>
          </p:cNvSpPr>
          <p:nvPr/>
        </p:nvSpPr>
        <p:spPr bwMode="auto">
          <a:xfrm>
            <a:off x="1662113" y="1471613"/>
            <a:ext cx="6635750" cy="4449762"/>
          </a:xfrm>
          <a:prstGeom prst="rect">
            <a:avLst/>
          </a:prstGeom>
          <a:solidFill>
            <a:srgbClr val="EDEFF3"/>
          </a:solidFill>
          <a:ln w="117475">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0" name="Rectangle 11"/>
          <p:cNvSpPr>
            <a:spLocks noChangeArrowheads="1"/>
          </p:cNvSpPr>
          <p:nvPr/>
        </p:nvSpPr>
        <p:spPr bwMode="auto">
          <a:xfrm>
            <a:off x="1662113" y="1471613"/>
            <a:ext cx="6635750" cy="4449762"/>
          </a:xfrm>
          <a:prstGeom prst="rect">
            <a:avLst/>
          </a:prstGeom>
          <a:solidFill>
            <a:srgbClr val="EBEEF2"/>
          </a:solidFill>
          <a:ln w="98425">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1" name="Rectangle 12"/>
          <p:cNvSpPr>
            <a:spLocks noChangeArrowheads="1"/>
          </p:cNvSpPr>
          <p:nvPr/>
        </p:nvSpPr>
        <p:spPr bwMode="auto">
          <a:xfrm>
            <a:off x="1662113" y="1471613"/>
            <a:ext cx="6635750" cy="4449762"/>
          </a:xfrm>
          <a:prstGeom prst="rect">
            <a:avLst/>
          </a:prstGeom>
          <a:solidFill>
            <a:srgbClr val="EAECF1"/>
          </a:solidFill>
          <a:ln w="77788">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2" name="Rectangle 13"/>
          <p:cNvSpPr>
            <a:spLocks noChangeArrowheads="1"/>
          </p:cNvSpPr>
          <p:nvPr/>
        </p:nvSpPr>
        <p:spPr bwMode="auto">
          <a:xfrm>
            <a:off x="1662113" y="1471613"/>
            <a:ext cx="6635750" cy="4449762"/>
          </a:xfrm>
          <a:prstGeom prst="rect">
            <a:avLst/>
          </a:prstGeom>
          <a:solidFill>
            <a:srgbClr val="E9EBF0"/>
          </a:solidFill>
          <a:ln w="58738">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3" name="Rectangle 14"/>
          <p:cNvSpPr>
            <a:spLocks noChangeArrowheads="1"/>
          </p:cNvSpPr>
          <p:nvPr/>
        </p:nvSpPr>
        <p:spPr bwMode="auto">
          <a:xfrm>
            <a:off x="1662113" y="1471613"/>
            <a:ext cx="6635750" cy="4449762"/>
          </a:xfrm>
          <a:prstGeom prst="rect">
            <a:avLst/>
          </a:prstGeom>
          <a:solidFill>
            <a:srgbClr val="E7EAEF"/>
          </a:solidFill>
          <a:ln w="39688">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4" name="Rectangle 15"/>
          <p:cNvSpPr>
            <a:spLocks noChangeArrowheads="1"/>
          </p:cNvSpPr>
          <p:nvPr/>
        </p:nvSpPr>
        <p:spPr bwMode="auto">
          <a:xfrm>
            <a:off x="1662113" y="1471613"/>
            <a:ext cx="6635750" cy="4508500"/>
          </a:xfrm>
          <a:prstGeom prst="rect">
            <a:avLst/>
          </a:prstGeom>
          <a:solidFill>
            <a:srgbClr val="E6E9EF"/>
          </a:solidFill>
          <a:ln w="19050">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5" name="Rectangle 16"/>
          <p:cNvSpPr>
            <a:spLocks noChangeArrowheads="1"/>
          </p:cNvSpPr>
          <p:nvPr/>
        </p:nvSpPr>
        <p:spPr bwMode="auto">
          <a:xfrm>
            <a:off x="1525588" y="1335088"/>
            <a:ext cx="6732587" cy="4546600"/>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0496" name="Freeform 17"/>
          <p:cNvSpPr>
            <a:spLocks/>
          </p:cNvSpPr>
          <p:nvPr/>
        </p:nvSpPr>
        <p:spPr bwMode="auto">
          <a:xfrm>
            <a:off x="1525588" y="1335088"/>
            <a:ext cx="6732587" cy="4546600"/>
          </a:xfrm>
          <a:custGeom>
            <a:avLst/>
            <a:gdLst>
              <a:gd name="T0" fmla="*/ 0 w 4241"/>
              <a:gd name="T1" fmla="*/ 0 h 2864"/>
              <a:gd name="T2" fmla="*/ 0 w 4241"/>
              <a:gd name="T3" fmla="*/ 2147483647 h 2864"/>
              <a:gd name="T4" fmla="*/ 2147483647 w 4241"/>
              <a:gd name="T5" fmla="*/ 2147483647 h 2864"/>
              <a:gd name="T6" fmla="*/ 0 60000 65536"/>
              <a:gd name="T7" fmla="*/ 0 60000 65536"/>
              <a:gd name="T8" fmla="*/ 0 60000 65536"/>
              <a:gd name="T9" fmla="*/ 0 w 4241"/>
              <a:gd name="T10" fmla="*/ 0 h 2864"/>
              <a:gd name="T11" fmla="*/ 4241 w 4241"/>
              <a:gd name="T12" fmla="*/ 2864 h 2864"/>
            </a:gdLst>
            <a:ahLst/>
            <a:cxnLst>
              <a:cxn ang="T6">
                <a:pos x="T0" y="T1"/>
              </a:cxn>
              <a:cxn ang="T7">
                <a:pos x="T2" y="T3"/>
              </a:cxn>
              <a:cxn ang="T8">
                <a:pos x="T4" y="T5"/>
              </a:cxn>
            </a:cxnLst>
            <a:rect l="T9" t="T10" r="T11" b="T12"/>
            <a:pathLst>
              <a:path w="4241" h="2864">
                <a:moveTo>
                  <a:pt x="0" y="0"/>
                </a:moveTo>
                <a:lnTo>
                  <a:pt x="0" y="2864"/>
                </a:lnTo>
                <a:lnTo>
                  <a:pt x="4241" y="2864"/>
                </a:lnTo>
              </a:path>
            </a:pathLst>
          </a:cu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0497" name="Rectangle 18"/>
          <p:cNvSpPr>
            <a:spLocks noChangeArrowheads="1"/>
          </p:cNvSpPr>
          <p:nvPr/>
        </p:nvSpPr>
        <p:spPr bwMode="auto">
          <a:xfrm>
            <a:off x="7162800" y="5902325"/>
            <a:ext cx="1671638" cy="244475"/>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Landsframleiðsla</a:t>
            </a:r>
            <a:endParaRPr lang="is-IS">
              <a:latin typeface="Cambria" panose="02040503050406030204" pitchFamily="18" charset="0"/>
              <a:ea typeface="Cambria" panose="02040503050406030204" pitchFamily="18" charset="0"/>
            </a:endParaRPr>
          </a:p>
        </p:txBody>
      </p:sp>
      <p:sp>
        <p:nvSpPr>
          <p:cNvPr id="20498" name="Rectangle 20"/>
          <p:cNvSpPr>
            <a:spLocks noChangeArrowheads="1"/>
          </p:cNvSpPr>
          <p:nvPr/>
        </p:nvSpPr>
        <p:spPr bwMode="auto">
          <a:xfrm>
            <a:off x="762000" y="1303338"/>
            <a:ext cx="711157" cy="246221"/>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20499" name="Rectangle 22"/>
          <p:cNvSpPr>
            <a:spLocks noChangeArrowheads="1"/>
          </p:cNvSpPr>
          <p:nvPr/>
        </p:nvSpPr>
        <p:spPr bwMode="auto">
          <a:xfrm>
            <a:off x="1354138" y="5908675"/>
            <a:ext cx="113814" cy="246221"/>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2" name="Group 23"/>
          <p:cNvGrpSpPr>
            <a:grpSpLocks/>
          </p:cNvGrpSpPr>
          <p:nvPr/>
        </p:nvGrpSpPr>
        <p:grpSpPr bwMode="auto">
          <a:xfrm>
            <a:off x="2387600" y="2386013"/>
            <a:ext cx="5132388" cy="2730500"/>
            <a:chOff x="1504" y="1503"/>
            <a:chExt cx="3233" cy="1720"/>
          </a:xfrm>
        </p:grpSpPr>
        <p:sp>
          <p:nvSpPr>
            <p:cNvPr id="20515" name="Line 24"/>
            <p:cNvSpPr>
              <a:spLocks noChangeShapeType="1"/>
            </p:cNvSpPr>
            <p:nvPr/>
          </p:nvSpPr>
          <p:spPr bwMode="auto">
            <a:xfrm flipV="1">
              <a:off x="1504" y="1582"/>
              <a:ext cx="2293" cy="1641"/>
            </a:xfrm>
            <a:prstGeom prst="line">
              <a:avLst/>
            </a:prstGeom>
            <a:noFill/>
            <a:ln w="58738">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0516" name="Rectangle 25"/>
            <p:cNvSpPr>
              <a:spLocks noChangeArrowheads="1"/>
            </p:cNvSpPr>
            <p:nvPr/>
          </p:nvSpPr>
          <p:spPr bwMode="auto">
            <a:xfrm>
              <a:off x="3863" y="1503"/>
              <a:ext cx="874"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Heildarframboð</a:t>
              </a:r>
              <a:endParaRPr lang="is-IS">
                <a:latin typeface="Cambria" panose="02040503050406030204" pitchFamily="18" charset="0"/>
                <a:ea typeface="Cambria" panose="02040503050406030204" pitchFamily="18" charset="0"/>
              </a:endParaRPr>
            </a:p>
          </p:txBody>
        </p:sp>
        <p:sp>
          <p:nvSpPr>
            <p:cNvPr id="20517" name="Rectangle 26"/>
            <p:cNvSpPr>
              <a:spLocks noChangeArrowheads="1"/>
            </p:cNvSpPr>
            <p:nvPr/>
          </p:nvSpPr>
          <p:spPr bwMode="auto">
            <a:xfrm>
              <a:off x="3977" y="1666"/>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3" name="Group 27"/>
          <p:cNvGrpSpPr>
            <a:grpSpLocks/>
          </p:cNvGrpSpPr>
          <p:nvPr/>
        </p:nvGrpSpPr>
        <p:grpSpPr bwMode="auto">
          <a:xfrm>
            <a:off x="2465388" y="2706688"/>
            <a:ext cx="5062538" cy="2724149"/>
            <a:chOff x="1553" y="1705"/>
            <a:chExt cx="3189" cy="1716"/>
          </a:xfrm>
        </p:grpSpPr>
        <p:sp>
          <p:nvSpPr>
            <p:cNvPr id="20512" name="Line 28"/>
            <p:cNvSpPr>
              <a:spLocks noChangeShapeType="1"/>
            </p:cNvSpPr>
            <p:nvPr/>
          </p:nvSpPr>
          <p:spPr bwMode="auto">
            <a:xfrm flipH="1" flipV="1">
              <a:off x="1553" y="1705"/>
              <a:ext cx="2158" cy="1420"/>
            </a:xfrm>
            <a:prstGeom prst="line">
              <a:avLst/>
            </a:prstGeom>
            <a:noFill/>
            <a:ln w="58738">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0513" name="Rectangle 29"/>
            <p:cNvSpPr>
              <a:spLocks noChangeArrowheads="1"/>
            </p:cNvSpPr>
            <p:nvPr/>
          </p:nvSpPr>
          <p:spPr bwMode="auto">
            <a:xfrm>
              <a:off x="3773" y="3025"/>
              <a:ext cx="969"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Heildareftirspurn</a:t>
              </a:r>
              <a:endParaRPr lang="is-IS">
                <a:latin typeface="Cambria" panose="02040503050406030204" pitchFamily="18" charset="0"/>
                <a:ea typeface="Cambria" panose="02040503050406030204" pitchFamily="18" charset="0"/>
              </a:endParaRPr>
            </a:p>
          </p:txBody>
        </p:sp>
        <p:sp>
          <p:nvSpPr>
            <p:cNvPr id="20514" name="Rectangle 30"/>
            <p:cNvSpPr>
              <a:spLocks noChangeArrowheads="1"/>
            </p:cNvSpPr>
            <p:nvPr/>
          </p:nvSpPr>
          <p:spPr bwMode="auto">
            <a:xfrm>
              <a:off x="3839" y="3188"/>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4" name="Group 31"/>
          <p:cNvGrpSpPr>
            <a:grpSpLocks/>
          </p:cNvGrpSpPr>
          <p:nvPr/>
        </p:nvGrpSpPr>
        <p:grpSpPr bwMode="auto">
          <a:xfrm>
            <a:off x="447675" y="3700462"/>
            <a:ext cx="4251325" cy="2838449"/>
            <a:chOff x="282" y="2331"/>
            <a:chExt cx="2678" cy="1788"/>
          </a:xfrm>
        </p:grpSpPr>
        <p:sp>
          <p:nvSpPr>
            <p:cNvPr id="20506" name="Freeform 32"/>
            <p:cNvSpPr>
              <a:spLocks/>
            </p:cNvSpPr>
            <p:nvPr/>
          </p:nvSpPr>
          <p:spPr bwMode="auto">
            <a:xfrm>
              <a:off x="973" y="2421"/>
              <a:ext cx="1665" cy="1284"/>
            </a:xfrm>
            <a:custGeom>
              <a:avLst/>
              <a:gdLst>
                <a:gd name="T0" fmla="*/ 0 w 1665"/>
                <a:gd name="T1" fmla="*/ 0 h 1284"/>
                <a:gd name="T2" fmla="*/ 1665 w 1665"/>
                <a:gd name="T3" fmla="*/ 0 h 1284"/>
                <a:gd name="T4" fmla="*/ 1665 w 1665"/>
                <a:gd name="T5" fmla="*/ 1284 h 1284"/>
                <a:gd name="T6" fmla="*/ 0 60000 65536"/>
                <a:gd name="T7" fmla="*/ 0 60000 65536"/>
                <a:gd name="T8" fmla="*/ 0 60000 65536"/>
                <a:gd name="T9" fmla="*/ 0 w 1665"/>
                <a:gd name="T10" fmla="*/ 0 h 1284"/>
                <a:gd name="T11" fmla="*/ 1665 w 1665"/>
                <a:gd name="T12" fmla="*/ 1284 h 1284"/>
              </a:gdLst>
              <a:ahLst/>
              <a:cxnLst>
                <a:cxn ang="T6">
                  <a:pos x="T0" y="T1"/>
                </a:cxn>
                <a:cxn ang="T7">
                  <a:pos x="T2" y="T3"/>
                </a:cxn>
                <a:cxn ang="T8">
                  <a:pos x="T4" y="T5"/>
                </a:cxn>
              </a:cxnLst>
              <a:rect l="T9" t="T10" r="T11" b="T12"/>
              <a:pathLst>
                <a:path w="1665" h="1284">
                  <a:moveTo>
                    <a:pt x="0" y="0"/>
                  </a:moveTo>
                  <a:lnTo>
                    <a:pt x="1665" y="0"/>
                  </a:lnTo>
                  <a:lnTo>
                    <a:pt x="1665" y="1284"/>
                  </a:lnTo>
                </a:path>
              </a:pathLst>
            </a:cu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20507" name="Oval 33"/>
            <p:cNvSpPr>
              <a:spLocks noChangeArrowheads="1"/>
            </p:cNvSpPr>
            <p:nvPr/>
          </p:nvSpPr>
          <p:spPr bwMode="auto">
            <a:xfrm>
              <a:off x="2593" y="2372"/>
              <a:ext cx="86" cy="86"/>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20508" name="Rectangle 34"/>
            <p:cNvSpPr>
              <a:spLocks noChangeArrowheads="1"/>
            </p:cNvSpPr>
            <p:nvPr/>
          </p:nvSpPr>
          <p:spPr bwMode="auto">
            <a:xfrm>
              <a:off x="2334" y="3722"/>
              <a:ext cx="626" cy="308"/>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Jafnvægis-</a:t>
              </a:r>
            </a:p>
            <a:p>
              <a:r>
                <a:rPr lang="is-IS" sz="1600">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20509" name="Rectangle 35"/>
            <p:cNvSpPr>
              <a:spLocks noChangeArrowheads="1"/>
            </p:cNvSpPr>
            <p:nvPr/>
          </p:nvSpPr>
          <p:spPr bwMode="auto">
            <a:xfrm>
              <a:off x="2472" y="3886"/>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20510" name="Rectangle 36"/>
            <p:cNvSpPr>
              <a:spLocks noChangeArrowheads="1"/>
            </p:cNvSpPr>
            <p:nvPr/>
          </p:nvSpPr>
          <p:spPr bwMode="auto">
            <a:xfrm>
              <a:off x="282" y="2331"/>
              <a:ext cx="570" cy="310"/>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Jafnvægis-</a:t>
              </a:r>
            </a:p>
            <a:p>
              <a:r>
                <a:rPr lang="is-IS" sz="1600">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20511" name="Rectangle 37"/>
            <p:cNvSpPr>
              <a:spLocks noChangeArrowheads="1"/>
            </p:cNvSpPr>
            <p:nvPr/>
          </p:nvSpPr>
          <p:spPr bwMode="auto">
            <a:xfrm>
              <a:off x="339" y="2494"/>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sp>
        <p:nvSpPr>
          <p:cNvPr id="18455" name="Text Box 41"/>
          <p:cNvSpPr txBox="1">
            <a:spLocks noChangeArrowheads="1"/>
          </p:cNvSpPr>
          <p:nvPr/>
        </p:nvSpPr>
        <p:spPr bwMode="auto">
          <a:xfrm rot="21420000">
            <a:off x="2129928" y="1686867"/>
            <a:ext cx="2204450" cy="461665"/>
          </a:xfrm>
          <a:prstGeom prst="rect">
            <a:avLst/>
          </a:prstGeom>
          <a:noFill/>
          <a:ln w="25400">
            <a:solidFill>
              <a:srgbClr val="FF0000"/>
            </a:solidFill>
            <a:miter lim="800000"/>
            <a:headEnd type="none" w="sm" len="sm"/>
            <a:tailEnd type="none" w="sm" len="sm"/>
          </a:ln>
          <a:scene3d>
            <a:camera prst="orthographicFront"/>
            <a:lightRig rig="threePt" dir="t"/>
          </a:scene3d>
          <a:sp3d>
            <a:bevelT prst="relaxedInset"/>
          </a:sp3d>
        </p:spPr>
        <p:txBody>
          <a:bodyPr wrap="none">
            <a:spAutoFit/>
          </a:bodyPr>
          <a:lstStyle/>
          <a:p>
            <a:pPr>
              <a:defRPr/>
            </a:pPr>
            <a:r>
              <a:rPr lang="is-IS" dirty="0">
                <a:latin typeface="Cambria" panose="02040503050406030204" pitchFamily="18" charset="0"/>
                <a:ea typeface="Cambria" panose="02040503050406030204" pitchFamily="18" charset="0"/>
              </a:rPr>
              <a:t>Séð þetta áður?</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s-IS" sz="5400" dirty="0">
                <a:latin typeface="Bernard MT Condensed" panose="02050806060905020404" pitchFamily="18" charset="0"/>
              </a:rPr>
              <a:t>Heildareftirspurn</a:t>
            </a:r>
          </a:p>
        </p:txBody>
      </p:sp>
      <p:sp>
        <p:nvSpPr>
          <p:cNvPr id="28675" name="Rectangle 3"/>
          <p:cNvSpPr>
            <a:spLocks noGrp="1" noChangeArrowheads="1"/>
          </p:cNvSpPr>
          <p:nvPr>
            <p:ph type="body" idx="1"/>
          </p:nvPr>
        </p:nvSpPr>
        <p:spPr/>
        <p:txBody>
          <a:bodyPr/>
          <a:lstStyle/>
          <a:p>
            <a:pPr marL="609600" indent="-609600">
              <a:defRPr/>
            </a:pPr>
            <a:r>
              <a:rPr lang="is-IS" sz="3600" dirty="0">
                <a:latin typeface="Cambria" panose="02040503050406030204" pitchFamily="18" charset="0"/>
                <a:ea typeface="Cambria" panose="02040503050406030204" pitchFamily="18" charset="0"/>
              </a:rPr>
              <a:t>Fjórir útgjaldaþættir landsframleiðslunnar mynda heildareftirspurn</a:t>
            </a:r>
          </a:p>
          <a:p>
            <a:pPr marL="609600" indent="-609600" algn="ctr">
              <a:buFontTx/>
              <a:buNone/>
              <a:defRPr/>
            </a:pPr>
            <a:r>
              <a:rPr lang="is-IS" sz="3600" b="1" i="1" dirty="0">
                <a:effectLst>
                  <a:outerShdw blurRad="38100" dist="38100" dir="2700000" algn="tl">
                    <a:srgbClr val="FFFFFF"/>
                  </a:outerShdw>
                </a:effectLst>
                <a:latin typeface="Cambria" panose="02040503050406030204" pitchFamily="18" charset="0"/>
                <a:ea typeface="Cambria" panose="02040503050406030204" pitchFamily="18" charset="0"/>
              </a:rPr>
              <a:t>Y = C + I + G + NX</a:t>
            </a:r>
          </a:p>
          <a:p>
            <a:pPr marL="609600" indent="-609600">
              <a:defRPr/>
            </a:pPr>
            <a:r>
              <a:rPr lang="is-IS" i="1" dirty="0">
                <a:latin typeface="Cambria" panose="02040503050406030204" pitchFamily="18" charset="0"/>
                <a:ea typeface="Cambria" panose="02040503050406030204" pitchFamily="18" charset="0"/>
              </a:rPr>
              <a:t>C </a:t>
            </a:r>
            <a:r>
              <a:rPr lang="is-IS" dirty="0">
                <a:latin typeface="Cambria" panose="02040503050406030204" pitchFamily="18" charset="0"/>
                <a:ea typeface="Cambria" panose="02040503050406030204" pitchFamily="18" charset="0"/>
              </a:rPr>
              <a:t>=</a:t>
            </a:r>
            <a:r>
              <a:rPr lang="is-IS" sz="3600" dirty="0">
                <a:latin typeface="Cambria" panose="02040503050406030204" pitchFamily="18" charset="0"/>
                <a:ea typeface="Cambria" panose="02040503050406030204" pitchFamily="18" charset="0"/>
              </a:rPr>
              <a:t> </a:t>
            </a:r>
            <a:r>
              <a:rPr lang="is-IS" dirty="0">
                <a:latin typeface="Cambria" panose="02040503050406030204" pitchFamily="18" charset="0"/>
                <a:ea typeface="Cambria" panose="02040503050406030204" pitchFamily="18" charset="0"/>
              </a:rPr>
              <a:t>neyzla</a:t>
            </a:r>
          </a:p>
          <a:p>
            <a:pPr marL="609600" indent="-609600">
              <a:defRPr/>
            </a:pPr>
            <a:r>
              <a:rPr lang="is-IS" i="1" dirty="0">
                <a:latin typeface="Cambria" panose="02040503050406030204" pitchFamily="18" charset="0"/>
                <a:ea typeface="Cambria" panose="02040503050406030204" pitchFamily="18" charset="0"/>
              </a:rPr>
              <a:t>I </a:t>
            </a:r>
            <a:r>
              <a:rPr lang="is-IS" dirty="0">
                <a:latin typeface="Cambria" panose="02040503050406030204" pitchFamily="18" charset="0"/>
                <a:ea typeface="Cambria" panose="02040503050406030204" pitchFamily="18" charset="0"/>
              </a:rPr>
              <a:t>= fjárfesting</a:t>
            </a:r>
          </a:p>
          <a:p>
            <a:pPr marL="609600" indent="-609600">
              <a:defRPr/>
            </a:pPr>
            <a:r>
              <a:rPr lang="is-IS" i="1" dirty="0">
                <a:latin typeface="Cambria" panose="02040503050406030204" pitchFamily="18" charset="0"/>
                <a:ea typeface="Cambria" panose="02040503050406030204" pitchFamily="18" charset="0"/>
              </a:rPr>
              <a:t>G </a:t>
            </a:r>
            <a:r>
              <a:rPr lang="is-IS" dirty="0">
                <a:latin typeface="Cambria" panose="02040503050406030204" pitchFamily="18" charset="0"/>
                <a:ea typeface="Cambria" panose="02040503050406030204" pitchFamily="18" charset="0"/>
              </a:rPr>
              <a:t>= ríkisútgjöld</a:t>
            </a:r>
          </a:p>
          <a:p>
            <a:pPr marL="609600" indent="-609600">
              <a:defRPr/>
            </a:pPr>
            <a:r>
              <a:rPr lang="is-IS" i="1" dirty="0">
                <a:latin typeface="Cambria" panose="02040503050406030204" pitchFamily="18" charset="0"/>
                <a:ea typeface="Cambria" panose="02040503050406030204" pitchFamily="18" charset="0"/>
              </a:rPr>
              <a:t>NX </a:t>
            </a:r>
            <a:r>
              <a:rPr lang="is-IS" dirty="0">
                <a:latin typeface="Cambria" panose="02040503050406030204" pitchFamily="18" charset="0"/>
                <a:ea typeface="Cambria" panose="02040503050406030204" pitchFamily="18" charset="0"/>
              </a:rPr>
              <a:t>= hreinn útflutningur</a:t>
            </a:r>
          </a:p>
        </p:txBody>
      </p:sp>
      <p:sp>
        <p:nvSpPr>
          <p:cNvPr id="2150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wipe(left)">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wipe(left)">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Heildareftirspurnarkúrfan </a:t>
            </a:r>
          </a:p>
        </p:txBody>
      </p:sp>
      <p:sp>
        <p:nvSpPr>
          <p:cNvPr id="22532" name="Rectangle 5"/>
          <p:cNvSpPr>
            <a:spLocks noChangeArrowheads="1"/>
          </p:cNvSpPr>
          <p:nvPr/>
        </p:nvSpPr>
        <p:spPr bwMode="auto">
          <a:xfrm>
            <a:off x="2147888" y="1430338"/>
            <a:ext cx="6061075" cy="3910012"/>
          </a:xfrm>
          <a:prstGeom prst="rect">
            <a:avLst/>
          </a:prstGeom>
          <a:solidFill>
            <a:srgbClr val="F3F6F9"/>
          </a:solidFill>
          <a:ln w="192088">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3" name="Rectangle 6"/>
          <p:cNvSpPr>
            <a:spLocks noChangeArrowheads="1"/>
          </p:cNvSpPr>
          <p:nvPr/>
        </p:nvSpPr>
        <p:spPr bwMode="auto">
          <a:xfrm>
            <a:off x="2147888" y="1430338"/>
            <a:ext cx="6061075" cy="3910012"/>
          </a:xfrm>
          <a:prstGeom prst="rect">
            <a:avLst/>
          </a:prstGeom>
          <a:solidFill>
            <a:srgbClr val="F2F4F8"/>
          </a:solidFill>
          <a:ln w="174625">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4" name="Rectangle 7"/>
          <p:cNvSpPr>
            <a:spLocks noChangeArrowheads="1"/>
          </p:cNvSpPr>
          <p:nvPr/>
        </p:nvSpPr>
        <p:spPr bwMode="auto">
          <a:xfrm>
            <a:off x="2147888" y="1430338"/>
            <a:ext cx="6061075" cy="3910012"/>
          </a:xfrm>
          <a:prstGeom prst="rect">
            <a:avLst/>
          </a:prstGeom>
          <a:solidFill>
            <a:srgbClr val="F1F4F7"/>
          </a:solidFill>
          <a:ln w="157163">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5" name="Rectangle 8"/>
          <p:cNvSpPr>
            <a:spLocks noChangeArrowheads="1"/>
          </p:cNvSpPr>
          <p:nvPr/>
        </p:nvSpPr>
        <p:spPr bwMode="auto">
          <a:xfrm>
            <a:off x="2147888" y="1430338"/>
            <a:ext cx="6061075" cy="3910012"/>
          </a:xfrm>
          <a:prstGeom prst="rect">
            <a:avLst/>
          </a:prstGeom>
          <a:solidFill>
            <a:srgbClr val="F0F2F5"/>
          </a:solidFill>
          <a:ln w="139700">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6" name="Rectangle 9"/>
          <p:cNvSpPr>
            <a:spLocks noChangeArrowheads="1"/>
          </p:cNvSpPr>
          <p:nvPr/>
        </p:nvSpPr>
        <p:spPr bwMode="auto">
          <a:xfrm>
            <a:off x="2147888" y="1430338"/>
            <a:ext cx="6061075" cy="3910012"/>
          </a:xfrm>
          <a:prstGeom prst="rect">
            <a:avLst/>
          </a:prstGeom>
          <a:solidFill>
            <a:srgbClr val="EEF1F4"/>
          </a:solidFill>
          <a:ln w="122238">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7" name="Rectangle 10"/>
          <p:cNvSpPr>
            <a:spLocks noChangeArrowheads="1"/>
          </p:cNvSpPr>
          <p:nvPr/>
        </p:nvSpPr>
        <p:spPr bwMode="auto">
          <a:xfrm>
            <a:off x="2147888" y="1430338"/>
            <a:ext cx="6061075" cy="3910012"/>
          </a:xfrm>
          <a:prstGeom prst="rect">
            <a:avLst/>
          </a:prstGeom>
          <a:solidFill>
            <a:srgbClr val="EDEFF3"/>
          </a:solidFill>
          <a:ln w="104775">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8" name="Rectangle 11"/>
          <p:cNvSpPr>
            <a:spLocks noChangeArrowheads="1"/>
          </p:cNvSpPr>
          <p:nvPr/>
        </p:nvSpPr>
        <p:spPr bwMode="auto">
          <a:xfrm>
            <a:off x="2147888" y="1430338"/>
            <a:ext cx="6061075" cy="3910012"/>
          </a:xfrm>
          <a:prstGeom prst="rect">
            <a:avLst/>
          </a:prstGeom>
          <a:solidFill>
            <a:srgbClr val="EBEEF2"/>
          </a:solidFill>
          <a:ln w="87313">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39" name="Rectangle 12"/>
          <p:cNvSpPr>
            <a:spLocks noChangeArrowheads="1"/>
          </p:cNvSpPr>
          <p:nvPr/>
        </p:nvSpPr>
        <p:spPr bwMode="auto">
          <a:xfrm>
            <a:off x="2147888" y="1430338"/>
            <a:ext cx="6061075" cy="3910012"/>
          </a:xfrm>
          <a:prstGeom prst="rect">
            <a:avLst/>
          </a:prstGeom>
          <a:solidFill>
            <a:srgbClr val="EAECF1"/>
          </a:solidFill>
          <a:ln w="69850">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40" name="Rectangle 13"/>
          <p:cNvSpPr>
            <a:spLocks noChangeArrowheads="1"/>
          </p:cNvSpPr>
          <p:nvPr/>
        </p:nvSpPr>
        <p:spPr bwMode="auto">
          <a:xfrm>
            <a:off x="2147888" y="1430338"/>
            <a:ext cx="6061075" cy="3910012"/>
          </a:xfrm>
          <a:prstGeom prst="rect">
            <a:avLst/>
          </a:prstGeom>
          <a:solidFill>
            <a:srgbClr val="E9EBF0"/>
          </a:solidFill>
          <a:ln w="52388">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41" name="Rectangle 14"/>
          <p:cNvSpPr>
            <a:spLocks noChangeArrowheads="1"/>
          </p:cNvSpPr>
          <p:nvPr/>
        </p:nvSpPr>
        <p:spPr bwMode="auto">
          <a:xfrm>
            <a:off x="2147888" y="1430338"/>
            <a:ext cx="6061075" cy="3910012"/>
          </a:xfrm>
          <a:prstGeom prst="rect">
            <a:avLst/>
          </a:prstGeom>
          <a:solidFill>
            <a:srgbClr val="E7EAEF"/>
          </a:solidFill>
          <a:ln w="34925">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42" name="Rectangle 15"/>
          <p:cNvSpPr>
            <a:spLocks noChangeArrowheads="1"/>
          </p:cNvSpPr>
          <p:nvPr/>
        </p:nvSpPr>
        <p:spPr bwMode="auto">
          <a:xfrm>
            <a:off x="2147888" y="1430338"/>
            <a:ext cx="6061075" cy="3910012"/>
          </a:xfrm>
          <a:prstGeom prst="rect">
            <a:avLst/>
          </a:prstGeom>
          <a:solidFill>
            <a:srgbClr val="E6E9EF"/>
          </a:solidFill>
          <a:ln w="17463">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43" name="Rectangle 16"/>
          <p:cNvSpPr>
            <a:spLocks noChangeArrowheads="1"/>
          </p:cNvSpPr>
          <p:nvPr/>
        </p:nvSpPr>
        <p:spPr bwMode="auto">
          <a:xfrm>
            <a:off x="2044700" y="1273175"/>
            <a:ext cx="6111875" cy="4032250"/>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44" name="Freeform 17"/>
          <p:cNvSpPr>
            <a:spLocks/>
          </p:cNvSpPr>
          <p:nvPr/>
        </p:nvSpPr>
        <p:spPr bwMode="auto">
          <a:xfrm>
            <a:off x="2044700" y="1273175"/>
            <a:ext cx="6111875" cy="4032250"/>
          </a:xfrm>
          <a:custGeom>
            <a:avLst/>
            <a:gdLst>
              <a:gd name="T0" fmla="*/ 0 w 3850"/>
              <a:gd name="T1" fmla="*/ 0 h 2540"/>
              <a:gd name="T2" fmla="*/ 0 w 3850"/>
              <a:gd name="T3" fmla="*/ 2147483647 h 2540"/>
              <a:gd name="T4" fmla="*/ 2147483647 w 3850"/>
              <a:gd name="T5" fmla="*/ 2147483647 h 2540"/>
              <a:gd name="T6" fmla="*/ 0 60000 65536"/>
              <a:gd name="T7" fmla="*/ 0 60000 65536"/>
              <a:gd name="T8" fmla="*/ 0 60000 65536"/>
              <a:gd name="T9" fmla="*/ 0 w 3850"/>
              <a:gd name="T10" fmla="*/ 0 h 2540"/>
              <a:gd name="T11" fmla="*/ 3850 w 3850"/>
              <a:gd name="T12" fmla="*/ 2540 h 2540"/>
            </a:gdLst>
            <a:ahLst/>
            <a:cxnLst>
              <a:cxn ang="T6">
                <a:pos x="T0" y="T1"/>
              </a:cxn>
              <a:cxn ang="T7">
                <a:pos x="T2" y="T3"/>
              </a:cxn>
              <a:cxn ang="T8">
                <a:pos x="T4" y="T5"/>
              </a:cxn>
            </a:cxnLst>
            <a:rect l="T9" t="T10" r="T11" b="T12"/>
            <a:pathLst>
              <a:path w="3850" h="2540">
                <a:moveTo>
                  <a:pt x="0" y="0"/>
                </a:moveTo>
                <a:lnTo>
                  <a:pt x="0" y="2540"/>
                </a:lnTo>
                <a:lnTo>
                  <a:pt x="3850" y="2540"/>
                </a:lnTo>
              </a:path>
            </a:pathLst>
          </a:cu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0610" name="Line 18"/>
          <p:cNvSpPr>
            <a:spLocks noChangeShapeType="1"/>
          </p:cNvSpPr>
          <p:nvPr/>
        </p:nvSpPr>
        <p:spPr bwMode="auto">
          <a:xfrm flipV="1">
            <a:off x="1852613" y="3184525"/>
            <a:ext cx="1587" cy="642938"/>
          </a:xfrm>
          <a:prstGeom prst="line">
            <a:avLst/>
          </a:prstGeom>
          <a:noFill/>
          <a:ln w="17526">
            <a:solidFill>
              <a:srgbClr val="000000"/>
            </a:solidFill>
            <a:round/>
            <a:headEnd type="stealth" w="med" len="med"/>
            <a:tailEnd/>
          </a:ln>
        </p:spPr>
        <p:txBody>
          <a:bodyPr/>
          <a:lstStyle/>
          <a:p>
            <a:endParaRPr lang="en-US">
              <a:latin typeface="Cambria" panose="02040503050406030204" pitchFamily="18" charset="0"/>
              <a:ea typeface="Cambria" panose="02040503050406030204" pitchFamily="18" charset="0"/>
            </a:endParaRPr>
          </a:p>
        </p:txBody>
      </p:sp>
      <p:sp>
        <p:nvSpPr>
          <p:cNvPr id="110611" name="Line 19"/>
          <p:cNvSpPr>
            <a:spLocks noChangeShapeType="1"/>
          </p:cNvSpPr>
          <p:nvPr/>
        </p:nvSpPr>
        <p:spPr bwMode="auto">
          <a:xfrm flipH="1">
            <a:off x="3854450" y="5480050"/>
            <a:ext cx="1166813" cy="1588"/>
          </a:xfrm>
          <a:prstGeom prst="line">
            <a:avLst/>
          </a:prstGeom>
          <a:noFill/>
          <a:ln w="17526">
            <a:solidFill>
              <a:srgbClr val="000000"/>
            </a:solidFill>
            <a:round/>
            <a:headEnd type="stealth" w="med" len="med"/>
            <a:tailEnd/>
          </a:ln>
        </p:spPr>
        <p:txBody>
          <a:bodyPr/>
          <a:lstStyle/>
          <a:p>
            <a:endParaRPr lang="en-US">
              <a:latin typeface="Cambria" panose="02040503050406030204" pitchFamily="18" charset="0"/>
              <a:ea typeface="Cambria" panose="02040503050406030204" pitchFamily="18" charset="0"/>
            </a:endParaRPr>
          </a:p>
        </p:txBody>
      </p:sp>
      <p:sp>
        <p:nvSpPr>
          <p:cNvPr id="22547" name="Rectangle 20"/>
          <p:cNvSpPr>
            <a:spLocks noChangeArrowheads="1"/>
          </p:cNvSpPr>
          <p:nvPr/>
        </p:nvSpPr>
        <p:spPr bwMode="auto">
          <a:xfrm>
            <a:off x="6629400" y="5337175"/>
            <a:ext cx="156686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Landsframleiðsla</a:t>
            </a:r>
            <a:endParaRPr lang="is-IS">
              <a:latin typeface="Cambria" panose="02040503050406030204" pitchFamily="18" charset="0"/>
              <a:ea typeface="Cambria" panose="02040503050406030204" pitchFamily="18" charset="0"/>
            </a:endParaRPr>
          </a:p>
        </p:txBody>
      </p:sp>
      <p:sp>
        <p:nvSpPr>
          <p:cNvPr id="22548" name="Rectangle 22"/>
          <p:cNvSpPr>
            <a:spLocks noChangeArrowheads="1"/>
          </p:cNvSpPr>
          <p:nvPr/>
        </p:nvSpPr>
        <p:spPr bwMode="auto">
          <a:xfrm>
            <a:off x="1219200" y="1254125"/>
            <a:ext cx="665888" cy="230832"/>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22549" name="Rectangle 24"/>
          <p:cNvSpPr>
            <a:spLocks noChangeArrowheads="1"/>
          </p:cNvSpPr>
          <p:nvPr/>
        </p:nvSpPr>
        <p:spPr bwMode="auto">
          <a:xfrm>
            <a:off x="1855788" y="5343525"/>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2" name="Group 25"/>
          <p:cNvGrpSpPr>
            <a:grpSpLocks/>
          </p:cNvGrpSpPr>
          <p:nvPr/>
        </p:nvGrpSpPr>
        <p:grpSpPr bwMode="auto">
          <a:xfrm>
            <a:off x="2967038" y="2559051"/>
            <a:ext cx="4530725" cy="2492376"/>
            <a:chOff x="1869" y="1612"/>
            <a:chExt cx="2854" cy="1570"/>
          </a:xfrm>
        </p:grpSpPr>
        <p:sp>
          <p:nvSpPr>
            <p:cNvPr id="22574" name="Line 26"/>
            <p:cNvSpPr>
              <a:spLocks noChangeShapeType="1"/>
            </p:cNvSpPr>
            <p:nvPr/>
          </p:nvSpPr>
          <p:spPr bwMode="auto">
            <a:xfrm flipH="1" flipV="1">
              <a:off x="1869" y="1612"/>
              <a:ext cx="1920" cy="1259"/>
            </a:xfrm>
            <a:prstGeom prst="line">
              <a:avLst/>
            </a:prstGeom>
            <a:noFill/>
            <a:ln w="52388">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75" name="Rectangle 27"/>
            <p:cNvSpPr>
              <a:spLocks noChangeArrowheads="1"/>
            </p:cNvSpPr>
            <p:nvPr/>
          </p:nvSpPr>
          <p:spPr bwMode="auto">
            <a:xfrm>
              <a:off x="3812" y="2804"/>
              <a:ext cx="911"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Heildareftirspurn</a:t>
              </a:r>
              <a:endParaRPr lang="is-IS">
                <a:latin typeface="Cambria" panose="02040503050406030204" pitchFamily="18" charset="0"/>
                <a:ea typeface="Cambria" panose="02040503050406030204" pitchFamily="18" charset="0"/>
              </a:endParaRPr>
            </a:p>
          </p:txBody>
        </p:sp>
        <p:sp>
          <p:nvSpPr>
            <p:cNvPr id="22576" name="Rectangle 28"/>
            <p:cNvSpPr>
              <a:spLocks noChangeArrowheads="1"/>
            </p:cNvSpPr>
            <p:nvPr/>
          </p:nvSpPr>
          <p:spPr bwMode="auto">
            <a:xfrm>
              <a:off x="3870" y="2949"/>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3" name="Group 29"/>
          <p:cNvGrpSpPr>
            <a:grpSpLocks/>
          </p:cNvGrpSpPr>
          <p:nvPr/>
        </p:nvGrpSpPr>
        <p:grpSpPr bwMode="auto">
          <a:xfrm>
            <a:off x="1770063" y="2957512"/>
            <a:ext cx="2014537" cy="2616199"/>
            <a:chOff x="1115" y="1863"/>
            <a:chExt cx="1269" cy="1648"/>
          </a:xfrm>
        </p:grpSpPr>
        <p:sp>
          <p:nvSpPr>
            <p:cNvPr id="22568" name="Freeform 30"/>
            <p:cNvSpPr>
              <a:spLocks/>
            </p:cNvSpPr>
            <p:nvPr/>
          </p:nvSpPr>
          <p:spPr bwMode="auto">
            <a:xfrm>
              <a:off x="1288" y="1919"/>
              <a:ext cx="1053" cy="1423"/>
            </a:xfrm>
            <a:custGeom>
              <a:avLst/>
              <a:gdLst>
                <a:gd name="T0" fmla="*/ 0 w 1053"/>
                <a:gd name="T1" fmla="*/ 0 h 1423"/>
                <a:gd name="T2" fmla="*/ 1053 w 1053"/>
                <a:gd name="T3" fmla="*/ 0 h 1423"/>
                <a:gd name="T4" fmla="*/ 1053 w 1053"/>
                <a:gd name="T5" fmla="*/ 1423 h 1423"/>
                <a:gd name="T6" fmla="*/ 0 60000 65536"/>
                <a:gd name="T7" fmla="*/ 0 60000 65536"/>
                <a:gd name="T8" fmla="*/ 0 60000 65536"/>
                <a:gd name="T9" fmla="*/ 0 w 1053"/>
                <a:gd name="T10" fmla="*/ 0 h 1423"/>
                <a:gd name="T11" fmla="*/ 1053 w 1053"/>
                <a:gd name="T12" fmla="*/ 1423 h 1423"/>
              </a:gdLst>
              <a:ahLst/>
              <a:cxnLst>
                <a:cxn ang="T6">
                  <a:pos x="T0" y="T1"/>
                </a:cxn>
                <a:cxn ang="T7">
                  <a:pos x="T2" y="T3"/>
                </a:cxn>
                <a:cxn ang="T8">
                  <a:pos x="T4" y="T5"/>
                </a:cxn>
              </a:cxnLst>
              <a:rect l="T9" t="T10" r="T11" b="T12"/>
              <a:pathLst>
                <a:path w="1053" h="1423">
                  <a:moveTo>
                    <a:pt x="0" y="0"/>
                  </a:moveTo>
                  <a:lnTo>
                    <a:pt x="1053" y="0"/>
                  </a:lnTo>
                  <a:lnTo>
                    <a:pt x="1053" y="1423"/>
                  </a:lnTo>
                </a:path>
              </a:pathLst>
            </a:cu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69" name="Oval 31"/>
            <p:cNvSpPr>
              <a:spLocks noChangeArrowheads="1"/>
            </p:cNvSpPr>
            <p:nvPr/>
          </p:nvSpPr>
          <p:spPr bwMode="auto">
            <a:xfrm>
              <a:off x="2308" y="1886"/>
              <a:ext cx="75" cy="75"/>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22570" name="Rectangle 32"/>
            <p:cNvSpPr>
              <a:spLocks noChangeArrowheads="1"/>
            </p:cNvSpPr>
            <p:nvPr/>
          </p:nvSpPr>
          <p:spPr bwMode="auto">
            <a:xfrm>
              <a:off x="1115" y="1863"/>
              <a:ext cx="68"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22571" name="Freeform 33"/>
            <p:cNvSpPr>
              <a:spLocks/>
            </p:cNvSpPr>
            <p:nvPr/>
          </p:nvSpPr>
          <p:spPr bwMode="auto">
            <a:xfrm>
              <a:off x="1198" y="1955"/>
              <a:ext cx="22" cy="51"/>
            </a:xfrm>
            <a:custGeom>
              <a:avLst/>
              <a:gdLst>
                <a:gd name="T0" fmla="*/ 22 w 22"/>
                <a:gd name="T1" fmla="*/ 0 h 51"/>
                <a:gd name="T2" fmla="*/ 15 w 22"/>
                <a:gd name="T3" fmla="*/ 0 h 51"/>
                <a:gd name="T4" fmla="*/ 7 w 22"/>
                <a:gd name="T5" fmla="*/ 7 h 51"/>
                <a:gd name="T6" fmla="*/ 0 w 22"/>
                <a:gd name="T7" fmla="*/ 11 h 51"/>
                <a:gd name="T8" fmla="*/ 0 w 22"/>
                <a:gd name="T9" fmla="*/ 18 h 51"/>
                <a:gd name="T10" fmla="*/ 7 w 22"/>
                <a:gd name="T11" fmla="*/ 14 h 51"/>
                <a:gd name="T12" fmla="*/ 15 w 22"/>
                <a:gd name="T13" fmla="*/ 11 h 51"/>
                <a:gd name="T14" fmla="*/ 15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5" y="0"/>
                  </a:lnTo>
                  <a:lnTo>
                    <a:pt x="7" y="7"/>
                  </a:lnTo>
                  <a:lnTo>
                    <a:pt x="0" y="11"/>
                  </a:lnTo>
                  <a:lnTo>
                    <a:pt x="0" y="18"/>
                  </a:lnTo>
                  <a:lnTo>
                    <a:pt x="7" y="14"/>
                  </a:lnTo>
                  <a:lnTo>
                    <a:pt x="15" y="11"/>
                  </a:lnTo>
                  <a:lnTo>
                    <a:pt x="15" y="51"/>
                  </a:lnTo>
                  <a:lnTo>
                    <a:pt x="22" y="51"/>
                  </a:lnTo>
                  <a:lnTo>
                    <a:pt x="22" y="4"/>
                  </a:lnTo>
                  <a:lnTo>
                    <a:pt x="22"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72" name="Rectangle 34"/>
            <p:cNvSpPr>
              <a:spLocks noChangeArrowheads="1"/>
            </p:cNvSpPr>
            <p:nvPr/>
          </p:nvSpPr>
          <p:spPr bwMode="auto">
            <a:xfrm>
              <a:off x="2278" y="3366"/>
              <a:ext cx="67"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22573" name="Freeform 35"/>
            <p:cNvSpPr>
              <a:spLocks/>
            </p:cNvSpPr>
            <p:nvPr/>
          </p:nvSpPr>
          <p:spPr bwMode="auto">
            <a:xfrm>
              <a:off x="2362" y="3438"/>
              <a:ext cx="22" cy="51"/>
            </a:xfrm>
            <a:custGeom>
              <a:avLst/>
              <a:gdLst>
                <a:gd name="T0" fmla="*/ 22 w 22"/>
                <a:gd name="T1" fmla="*/ 0 h 51"/>
                <a:gd name="T2" fmla="*/ 18 w 22"/>
                <a:gd name="T3" fmla="*/ 0 h 51"/>
                <a:gd name="T4" fmla="*/ 11 w 22"/>
                <a:gd name="T5" fmla="*/ 7 h 51"/>
                <a:gd name="T6" fmla="*/ 0 w 22"/>
                <a:gd name="T7" fmla="*/ 15 h 51"/>
                <a:gd name="T8" fmla="*/ 0 w 22"/>
                <a:gd name="T9" fmla="*/ 18 h 51"/>
                <a:gd name="T10" fmla="*/ 7 w 22"/>
                <a:gd name="T11" fmla="*/ 15 h 51"/>
                <a:gd name="T12" fmla="*/ 14 w 22"/>
                <a:gd name="T13" fmla="*/ 11 h 51"/>
                <a:gd name="T14" fmla="*/ 14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8" y="0"/>
                  </a:lnTo>
                  <a:lnTo>
                    <a:pt x="11" y="7"/>
                  </a:lnTo>
                  <a:lnTo>
                    <a:pt x="0" y="15"/>
                  </a:lnTo>
                  <a:lnTo>
                    <a:pt x="0" y="18"/>
                  </a:lnTo>
                  <a:lnTo>
                    <a:pt x="7" y="15"/>
                  </a:lnTo>
                  <a:lnTo>
                    <a:pt x="14" y="11"/>
                  </a:lnTo>
                  <a:lnTo>
                    <a:pt x="14" y="51"/>
                  </a:lnTo>
                  <a:lnTo>
                    <a:pt x="22" y="51"/>
                  </a:lnTo>
                  <a:lnTo>
                    <a:pt x="22" y="4"/>
                  </a:lnTo>
                  <a:lnTo>
                    <a:pt x="22"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4" name="Group 36"/>
          <p:cNvGrpSpPr>
            <a:grpSpLocks/>
          </p:cNvGrpSpPr>
          <p:nvPr/>
        </p:nvGrpSpPr>
        <p:grpSpPr bwMode="auto">
          <a:xfrm>
            <a:off x="1763713" y="3940176"/>
            <a:ext cx="3536950" cy="1633538"/>
            <a:chOff x="1111" y="2482"/>
            <a:chExt cx="2228" cy="1029"/>
          </a:xfrm>
        </p:grpSpPr>
        <p:sp>
          <p:nvSpPr>
            <p:cNvPr id="22564" name="Freeform 37"/>
            <p:cNvSpPr>
              <a:spLocks/>
            </p:cNvSpPr>
            <p:nvPr/>
          </p:nvSpPr>
          <p:spPr bwMode="auto">
            <a:xfrm>
              <a:off x="1288" y="2543"/>
              <a:ext cx="2007" cy="799"/>
            </a:xfrm>
            <a:custGeom>
              <a:avLst/>
              <a:gdLst>
                <a:gd name="T0" fmla="*/ 0 w 2007"/>
                <a:gd name="T1" fmla="*/ 0 h 799"/>
                <a:gd name="T2" fmla="*/ 2007 w 2007"/>
                <a:gd name="T3" fmla="*/ 0 h 799"/>
                <a:gd name="T4" fmla="*/ 2007 w 2007"/>
                <a:gd name="T5" fmla="*/ 799 h 799"/>
                <a:gd name="T6" fmla="*/ 0 60000 65536"/>
                <a:gd name="T7" fmla="*/ 0 60000 65536"/>
                <a:gd name="T8" fmla="*/ 0 60000 65536"/>
                <a:gd name="T9" fmla="*/ 0 w 2007"/>
                <a:gd name="T10" fmla="*/ 0 h 799"/>
                <a:gd name="T11" fmla="*/ 2007 w 2007"/>
                <a:gd name="T12" fmla="*/ 799 h 799"/>
              </a:gdLst>
              <a:ahLst/>
              <a:cxnLst>
                <a:cxn ang="T6">
                  <a:pos x="T0" y="T1"/>
                </a:cxn>
                <a:cxn ang="T7">
                  <a:pos x="T2" y="T3"/>
                </a:cxn>
                <a:cxn ang="T8">
                  <a:pos x="T4" y="T5"/>
                </a:cxn>
              </a:cxnLst>
              <a:rect l="T9" t="T10" r="T11" b="T12"/>
              <a:pathLst>
                <a:path w="2007" h="799">
                  <a:moveTo>
                    <a:pt x="0" y="0"/>
                  </a:moveTo>
                  <a:lnTo>
                    <a:pt x="2007" y="0"/>
                  </a:lnTo>
                  <a:lnTo>
                    <a:pt x="2007" y="799"/>
                  </a:lnTo>
                </a:path>
              </a:pathLst>
            </a:cu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65" name="Oval 38"/>
            <p:cNvSpPr>
              <a:spLocks noChangeArrowheads="1"/>
            </p:cNvSpPr>
            <p:nvPr/>
          </p:nvSpPr>
          <p:spPr bwMode="auto">
            <a:xfrm>
              <a:off x="3262" y="2510"/>
              <a:ext cx="77" cy="77"/>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22566" name="Rectangle 39"/>
            <p:cNvSpPr>
              <a:spLocks noChangeArrowheads="1"/>
            </p:cNvSpPr>
            <p:nvPr/>
          </p:nvSpPr>
          <p:spPr bwMode="auto">
            <a:xfrm>
              <a:off x="3228" y="3366"/>
              <a:ext cx="111"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sp>
          <p:nvSpPr>
            <p:cNvPr id="22567" name="Rectangle 40"/>
            <p:cNvSpPr>
              <a:spLocks noChangeArrowheads="1"/>
            </p:cNvSpPr>
            <p:nvPr/>
          </p:nvSpPr>
          <p:spPr bwMode="auto">
            <a:xfrm>
              <a:off x="1111" y="2482"/>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5" name="Group 41"/>
          <p:cNvGrpSpPr>
            <a:grpSpLocks/>
          </p:cNvGrpSpPr>
          <p:nvPr/>
        </p:nvGrpSpPr>
        <p:grpSpPr bwMode="auto">
          <a:xfrm>
            <a:off x="685800" y="3446464"/>
            <a:ext cx="1254125" cy="1703388"/>
            <a:chOff x="432" y="2171"/>
            <a:chExt cx="790" cy="1073"/>
          </a:xfrm>
        </p:grpSpPr>
        <p:sp>
          <p:nvSpPr>
            <p:cNvPr id="22559" name="Line 42"/>
            <p:cNvSpPr>
              <a:spLocks noChangeShapeType="1"/>
            </p:cNvSpPr>
            <p:nvPr/>
          </p:nvSpPr>
          <p:spPr bwMode="auto">
            <a:xfrm flipH="1">
              <a:off x="728" y="2171"/>
              <a:ext cx="406" cy="613"/>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60" name="Rectangle 43"/>
            <p:cNvSpPr>
              <a:spLocks noChangeArrowheads="1"/>
            </p:cNvSpPr>
            <p:nvPr/>
          </p:nvSpPr>
          <p:spPr bwMode="auto">
            <a:xfrm>
              <a:off x="432" y="2707"/>
              <a:ext cx="790" cy="460"/>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61" name="Rectangle 44"/>
            <p:cNvSpPr>
              <a:spLocks noChangeArrowheads="1"/>
            </p:cNvSpPr>
            <p:nvPr/>
          </p:nvSpPr>
          <p:spPr bwMode="auto">
            <a:xfrm>
              <a:off x="471" y="2721"/>
              <a:ext cx="53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1. Lækkun</a:t>
              </a:r>
              <a:endParaRPr lang="is-IS">
                <a:latin typeface="Cambria" panose="02040503050406030204" pitchFamily="18" charset="0"/>
                <a:ea typeface="Cambria" panose="02040503050406030204" pitchFamily="18" charset="0"/>
              </a:endParaRPr>
            </a:p>
          </p:txBody>
        </p:sp>
        <p:sp>
          <p:nvSpPr>
            <p:cNvPr id="22562" name="Rectangle 45"/>
            <p:cNvSpPr>
              <a:spLocks noChangeArrowheads="1"/>
            </p:cNvSpPr>
            <p:nvPr/>
          </p:nvSpPr>
          <p:spPr bwMode="auto">
            <a:xfrm>
              <a:off x="471" y="2866"/>
              <a:ext cx="553"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verðlags …</a:t>
              </a:r>
              <a:endParaRPr lang="is-IS">
                <a:latin typeface="Cambria" panose="02040503050406030204" pitchFamily="18" charset="0"/>
                <a:ea typeface="Cambria" panose="02040503050406030204" pitchFamily="18" charset="0"/>
              </a:endParaRPr>
            </a:p>
          </p:txBody>
        </p:sp>
        <p:sp>
          <p:nvSpPr>
            <p:cNvPr id="22563" name="Rectangle 46"/>
            <p:cNvSpPr>
              <a:spLocks noChangeArrowheads="1"/>
            </p:cNvSpPr>
            <p:nvPr/>
          </p:nvSpPr>
          <p:spPr bwMode="auto">
            <a:xfrm>
              <a:off x="471" y="301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6" name="Group 47"/>
          <p:cNvGrpSpPr>
            <a:grpSpLocks/>
          </p:cNvGrpSpPr>
          <p:nvPr/>
        </p:nvGrpSpPr>
        <p:grpSpPr bwMode="auto">
          <a:xfrm>
            <a:off x="3489325" y="5530853"/>
            <a:ext cx="2698750" cy="855663"/>
            <a:chOff x="2198" y="3484"/>
            <a:chExt cx="1700" cy="539"/>
          </a:xfrm>
        </p:grpSpPr>
        <p:sp>
          <p:nvSpPr>
            <p:cNvPr id="22555" name="Line 48"/>
            <p:cNvSpPr>
              <a:spLocks noChangeShapeType="1"/>
            </p:cNvSpPr>
            <p:nvPr/>
          </p:nvSpPr>
          <p:spPr bwMode="auto">
            <a:xfrm flipH="1">
              <a:off x="2571" y="3484"/>
              <a:ext cx="99" cy="252"/>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2556" name="Rectangle 49"/>
            <p:cNvSpPr>
              <a:spLocks noChangeArrowheads="1"/>
            </p:cNvSpPr>
            <p:nvPr/>
          </p:nvSpPr>
          <p:spPr bwMode="auto">
            <a:xfrm>
              <a:off x="2198" y="3649"/>
              <a:ext cx="1700" cy="306"/>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2557" name="Rectangle 50"/>
            <p:cNvSpPr>
              <a:spLocks noChangeArrowheads="1"/>
            </p:cNvSpPr>
            <p:nvPr/>
          </p:nvSpPr>
          <p:spPr bwMode="auto">
            <a:xfrm>
              <a:off x="2226" y="3645"/>
              <a:ext cx="1455"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2. ... eykur heildareftirspurn</a:t>
              </a:r>
              <a:endParaRPr lang="is-IS">
                <a:latin typeface="Cambria" panose="02040503050406030204" pitchFamily="18" charset="0"/>
                <a:ea typeface="Cambria" panose="02040503050406030204" pitchFamily="18" charset="0"/>
              </a:endParaRPr>
            </a:p>
          </p:txBody>
        </p:sp>
        <p:sp>
          <p:nvSpPr>
            <p:cNvPr id="22558" name="Rectangle 51"/>
            <p:cNvSpPr>
              <a:spLocks noChangeArrowheads="1"/>
            </p:cNvSpPr>
            <p:nvPr/>
          </p:nvSpPr>
          <p:spPr bwMode="auto">
            <a:xfrm>
              <a:off x="2226" y="3790"/>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110610"/>
                                        </p:tgtEl>
                                        <p:attrNameLst>
                                          <p:attrName>style.visibility</p:attrName>
                                        </p:attrNameLst>
                                      </p:cBhvr>
                                      <p:to>
                                        <p:strVal val="visible"/>
                                      </p:to>
                                    </p:set>
                                    <p:anim calcmode="lin" valueType="num">
                                      <p:cBhvr>
                                        <p:cTn id="17" dur="500" fill="hold"/>
                                        <p:tgtEl>
                                          <p:spTgt spid="110610"/>
                                        </p:tgtEl>
                                        <p:attrNameLst>
                                          <p:attrName>ppt_w</p:attrName>
                                        </p:attrNameLst>
                                      </p:cBhvr>
                                      <p:tavLst>
                                        <p:tav tm="0">
                                          <p:val>
                                            <p:strVal val="4/3*#ppt_w"/>
                                          </p:val>
                                        </p:tav>
                                        <p:tav tm="100000">
                                          <p:val>
                                            <p:strVal val="#ppt_w"/>
                                          </p:val>
                                        </p:tav>
                                      </p:tavLst>
                                    </p:anim>
                                    <p:anim calcmode="lin" valueType="num">
                                      <p:cBhvr>
                                        <p:cTn id="18" dur="500" fill="hold"/>
                                        <p:tgtEl>
                                          <p:spTgt spid="110610"/>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110611"/>
                                        </p:tgtEl>
                                        <p:attrNameLst>
                                          <p:attrName>style.visibility</p:attrName>
                                        </p:attrNameLst>
                                      </p:cBhvr>
                                      <p:to>
                                        <p:strVal val="visible"/>
                                      </p:to>
                                    </p:set>
                                    <p:anim calcmode="lin" valueType="num">
                                      <p:cBhvr>
                                        <p:cTn id="33" dur="500" fill="hold"/>
                                        <p:tgtEl>
                                          <p:spTgt spid="110611"/>
                                        </p:tgtEl>
                                        <p:attrNameLst>
                                          <p:attrName>ppt_w</p:attrName>
                                        </p:attrNameLst>
                                      </p:cBhvr>
                                      <p:tavLst>
                                        <p:tav tm="0">
                                          <p:val>
                                            <p:strVal val="4/3*#ppt_w"/>
                                          </p:val>
                                        </p:tav>
                                        <p:tav tm="100000">
                                          <p:val>
                                            <p:strVal val="#ppt_w"/>
                                          </p:val>
                                        </p:tav>
                                      </p:tavLst>
                                    </p:anim>
                                    <p:anim calcmode="lin" valueType="num">
                                      <p:cBhvr>
                                        <p:cTn id="34" dur="500" fill="hold"/>
                                        <p:tgtEl>
                                          <p:spTgt spid="110611"/>
                                        </p:tgtEl>
                                        <p:attrNameLst>
                                          <p:attrName>ppt_h</p:attrName>
                                        </p:attrNameLst>
                                      </p:cBhvr>
                                      <p:tavLst>
                                        <p:tav tm="0">
                                          <p:val>
                                            <p:strVal val="4/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0" grpId="0" animBg="1"/>
      <p:bldP spid="1106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s-IS" sz="5400" dirty="0">
                <a:latin typeface="Bernard MT Condensed" panose="02050806060905020404" pitchFamily="18" charset="0"/>
              </a:rPr>
              <a:t>Hagsveiflur til skamms tíma</a:t>
            </a:r>
          </a:p>
        </p:txBody>
      </p:sp>
      <p:sp>
        <p:nvSpPr>
          <p:cNvPr id="4099" name="Rectangle 3"/>
          <p:cNvSpPr>
            <a:spLocks noGrp="1" noChangeArrowheads="1"/>
          </p:cNvSpPr>
          <p:nvPr>
            <p:ph type="body" idx="1"/>
          </p:nvPr>
        </p:nvSpPr>
        <p:spPr/>
        <p:txBody>
          <a:bodyPr/>
          <a:lstStyle/>
          <a:p>
            <a:pPr>
              <a:spcBef>
                <a:spcPts val="300"/>
              </a:spcBef>
              <a:defRPr/>
            </a:pPr>
            <a:r>
              <a:rPr lang="is-IS" dirty="0">
                <a:latin typeface="Cambria" panose="02040503050406030204" pitchFamily="18" charset="0"/>
                <a:ea typeface="Cambria" panose="02040503050406030204" pitchFamily="18" charset="0"/>
              </a:rPr>
              <a:t>Landsframleiðslan sveiflast til frá ári til árs</a:t>
            </a:r>
          </a:p>
          <a:p>
            <a:pPr lvl="1">
              <a:spcBef>
                <a:spcPts val="300"/>
              </a:spcBef>
              <a:defRPr/>
            </a:pPr>
            <a:r>
              <a:rPr lang="is-IS" dirty="0">
                <a:latin typeface="Cambria" panose="02040503050406030204" pitchFamily="18" charset="0"/>
                <a:ea typeface="Cambria" panose="02040503050406030204" pitchFamily="18" charset="0"/>
              </a:rPr>
              <a:t>Flest ár eykst landsframleiðslan</a:t>
            </a:r>
          </a:p>
          <a:p>
            <a:pPr lvl="1">
              <a:spcBef>
                <a:spcPts val="300"/>
              </a:spcBef>
              <a:defRPr/>
            </a:pPr>
            <a:r>
              <a:rPr lang="is-IS" dirty="0">
                <a:latin typeface="Cambria" panose="02040503050406030204" pitchFamily="18" charset="0"/>
                <a:ea typeface="Cambria" panose="02040503050406030204" pitchFamily="18" charset="0"/>
              </a:rPr>
              <a:t>Landsframleiðsla Bandaríkjanna hefur </a:t>
            </a:r>
            <a:r>
              <a:rPr lang="is-IS" dirty="0" err="1">
                <a:latin typeface="Cambria" panose="02040503050406030204" pitchFamily="18" charset="0"/>
                <a:ea typeface="Cambria" panose="02040503050406030204" pitchFamily="18" charset="0"/>
              </a:rPr>
              <a:t>aukizt</a:t>
            </a:r>
            <a:r>
              <a:rPr lang="is-IS" dirty="0">
                <a:latin typeface="Cambria" panose="02040503050406030204" pitchFamily="18" charset="0"/>
                <a:ea typeface="Cambria" panose="02040503050406030204" pitchFamily="18" charset="0"/>
              </a:rPr>
              <a:t> um </a:t>
            </a:r>
            <a:r>
              <a:rPr lang="is-IS" dirty="0">
                <a:solidFill>
                  <a:srgbClr val="CC0000"/>
                </a:solidFill>
                <a:latin typeface="Cambria" panose="02040503050406030204" pitchFamily="18" charset="0"/>
                <a:ea typeface="Cambria" panose="02040503050406030204" pitchFamily="18" charset="0"/>
              </a:rPr>
              <a:t>3%</a:t>
            </a:r>
            <a:r>
              <a:rPr lang="is-IS" dirty="0">
                <a:latin typeface="Cambria" panose="02040503050406030204" pitchFamily="18" charset="0"/>
                <a:ea typeface="Cambria" panose="02040503050406030204" pitchFamily="18" charset="0"/>
              </a:rPr>
              <a:t> á ári að jafnaði síðan 1945</a:t>
            </a:r>
          </a:p>
          <a:p>
            <a:pPr lvl="1">
              <a:spcBef>
                <a:spcPts val="300"/>
              </a:spcBef>
              <a:defRPr/>
            </a:pPr>
            <a:r>
              <a:rPr lang="is-IS" dirty="0">
                <a:latin typeface="Cambria" panose="02040503050406030204" pitchFamily="18" charset="0"/>
                <a:ea typeface="Cambria" panose="02040503050406030204" pitchFamily="18" charset="0"/>
              </a:rPr>
              <a:t>Landsframleiðsla Íslands jókst um </a:t>
            </a:r>
            <a:r>
              <a:rPr lang="is-IS" dirty="0">
                <a:solidFill>
                  <a:srgbClr val="CC0000"/>
                </a:solidFill>
                <a:latin typeface="Cambria" panose="02040503050406030204" pitchFamily="18" charset="0"/>
                <a:ea typeface="Cambria" panose="02040503050406030204" pitchFamily="18" charset="0"/>
              </a:rPr>
              <a:t>4%</a:t>
            </a:r>
            <a:r>
              <a:rPr lang="is-IS" dirty="0">
                <a:latin typeface="Cambria" panose="02040503050406030204" pitchFamily="18" charset="0"/>
                <a:ea typeface="Cambria" panose="02040503050406030204" pitchFamily="18" charset="0"/>
              </a:rPr>
              <a:t> á ári að jafnaði 1960-2008</a:t>
            </a:r>
          </a:p>
          <a:p>
            <a:pPr lvl="1">
              <a:spcBef>
                <a:spcPts val="300"/>
              </a:spcBef>
              <a:defRPr/>
            </a:pPr>
            <a:r>
              <a:rPr lang="is-IS" dirty="0">
                <a:latin typeface="Cambria" panose="02040503050406030204" pitchFamily="18" charset="0"/>
                <a:ea typeface="Cambria" panose="02040503050406030204" pitchFamily="18" charset="0"/>
              </a:rPr>
              <a:t>Sum ár vex landsframleiðslan ekki eins og vant er  </a:t>
            </a:r>
          </a:p>
          <a:p>
            <a:pPr lvl="1">
              <a:spcBef>
                <a:spcPts val="300"/>
              </a:spcBef>
              <a:buClr>
                <a:srgbClr val="000000"/>
              </a:buClr>
              <a:defRPr/>
            </a:pP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Niðursveifla</a:t>
            </a:r>
            <a:r>
              <a:rPr lang="is-IS" dirty="0">
                <a:latin typeface="Cambria" panose="02040503050406030204" pitchFamily="18" charset="0"/>
                <a:ea typeface="Cambria" panose="02040503050406030204" pitchFamily="18" charset="0"/>
              </a:rPr>
              <a:t> eða </a:t>
            </a: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lægð</a:t>
            </a:r>
            <a:r>
              <a:rPr lang="is-IS" dirty="0">
                <a:latin typeface="Cambria" panose="02040503050406030204" pitchFamily="18" charset="0"/>
                <a:ea typeface="Cambria" panose="02040503050406030204" pitchFamily="18" charset="0"/>
              </a:rPr>
              <a:t> er það kallað þegar landsframleiðsla minnkar og atvinnuleysi eykst</a:t>
            </a:r>
          </a:p>
          <a:p>
            <a:pPr lvl="1">
              <a:spcBef>
                <a:spcPts val="300"/>
              </a:spcBef>
              <a:buClr>
                <a:srgbClr val="000000"/>
              </a:buClr>
              <a:defRPr/>
            </a:pP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Kreppa</a:t>
            </a:r>
            <a:r>
              <a:rPr lang="is-IS" dirty="0">
                <a:latin typeface="Cambria" panose="02040503050406030204" pitchFamily="18" charset="0"/>
                <a:ea typeface="Cambria" panose="02040503050406030204" pitchFamily="18" charset="0"/>
              </a:rPr>
              <a:t> er djúp niðursveifla</a:t>
            </a:r>
          </a:p>
        </p:txBody>
      </p:sp>
      <p:sp>
        <p:nvSpPr>
          <p:cNvPr id="717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wipe(left)">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wipe(left)">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wipe(left)">
                                      <p:cBhvr>
                                        <p:cTn id="3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hallar niður: Þrjár skýringar</a:t>
            </a:r>
          </a:p>
        </p:txBody>
      </p:sp>
      <p:sp>
        <p:nvSpPr>
          <p:cNvPr id="31747" name="Rectangle 3"/>
          <p:cNvSpPr>
            <a:spLocks noGrp="1" noChangeArrowheads="1"/>
          </p:cNvSpPr>
          <p:nvPr>
            <p:ph type="body" idx="1"/>
          </p:nvPr>
        </p:nvSpPr>
        <p:spPr/>
        <p:txBody>
          <a:bodyPr/>
          <a:lstStyle/>
          <a:p>
            <a:pPr marL="609600" indent="-609600">
              <a:buFontTx/>
              <a:buAutoNum type="arabicPeriod"/>
              <a:defRPr/>
            </a:pPr>
            <a:r>
              <a:rPr lang="is-IS" sz="3600" dirty="0">
                <a:latin typeface="Cambria" panose="02040503050406030204" pitchFamily="18" charset="0"/>
                <a:ea typeface="Cambria" panose="02040503050406030204" pitchFamily="18" charset="0"/>
              </a:rPr>
              <a:t>Verðlag og neyzla: </a:t>
            </a:r>
          </a:p>
          <a:p>
            <a:pPr marL="990600" lvl="1" indent="-533400">
              <a:buFontTx/>
              <a:buNone/>
              <a:defRPr/>
            </a:pPr>
            <a:r>
              <a:rPr lang="is-IS" sz="3200" dirty="0">
                <a:solidFill>
                  <a:srgbClr val="CC0000"/>
                </a:solidFill>
                <a:latin typeface="Cambria" panose="02040503050406030204" pitchFamily="18" charset="0"/>
                <a:ea typeface="Cambria" panose="02040503050406030204" pitchFamily="18" charset="0"/>
              </a:rPr>
              <a:t>		</a:t>
            </a:r>
            <a:r>
              <a:rPr lang="is-IS" sz="3600" b="1"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Auðsáhrif</a:t>
            </a:r>
          </a:p>
          <a:p>
            <a:pPr marL="609600" indent="-609600">
              <a:buFontTx/>
              <a:buAutoNum type="arabicPeriod"/>
              <a:defRPr/>
            </a:pPr>
            <a:r>
              <a:rPr lang="is-IS" sz="3600" dirty="0">
                <a:latin typeface="Cambria" panose="02040503050406030204" pitchFamily="18" charset="0"/>
                <a:ea typeface="Cambria" panose="02040503050406030204" pitchFamily="18" charset="0"/>
              </a:rPr>
              <a:t>Verðlag og fjárfesting: </a:t>
            </a:r>
          </a:p>
          <a:p>
            <a:pPr marL="609600" indent="-609600">
              <a:buFontTx/>
              <a:buNone/>
              <a:defRPr/>
            </a:pPr>
            <a:r>
              <a:rPr lang="is-IS" sz="3600" dirty="0">
                <a:solidFill>
                  <a:srgbClr val="CC0000"/>
                </a:solidFill>
                <a:latin typeface="Cambria" panose="02040503050406030204" pitchFamily="18" charset="0"/>
                <a:ea typeface="Cambria" panose="02040503050406030204" pitchFamily="18" charset="0"/>
              </a:rPr>
              <a:t>			</a:t>
            </a:r>
            <a:r>
              <a:rPr lang="is-IS" sz="3600" b="1"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Vaxtaáhrif</a:t>
            </a:r>
          </a:p>
          <a:p>
            <a:pPr marL="609600" indent="-609600">
              <a:buFontTx/>
              <a:buNone/>
              <a:defRPr/>
            </a:pPr>
            <a:r>
              <a:rPr lang="is-IS" sz="3600" dirty="0">
                <a:latin typeface="Cambria" panose="02040503050406030204" pitchFamily="18" charset="0"/>
                <a:ea typeface="Cambria" panose="02040503050406030204" pitchFamily="18" charset="0"/>
              </a:rPr>
              <a:t>3.</a:t>
            </a:r>
            <a:r>
              <a:rPr lang="is-IS" sz="3600" b="1" dirty="0">
                <a:solidFill>
                  <a:srgbClr val="CC0000"/>
                </a:solidFill>
                <a:latin typeface="Cambria" panose="02040503050406030204" pitchFamily="18" charset="0"/>
                <a:ea typeface="Cambria" panose="02040503050406030204" pitchFamily="18" charset="0"/>
              </a:rPr>
              <a:t>	</a:t>
            </a:r>
            <a:r>
              <a:rPr lang="is-IS" sz="3600" dirty="0">
                <a:latin typeface="Cambria" panose="02040503050406030204" pitchFamily="18" charset="0"/>
                <a:ea typeface="Cambria" panose="02040503050406030204" pitchFamily="18" charset="0"/>
              </a:rPr>
              <a:t>Verðlag og hreinn útflutningur: </a:t>
            </a:r>
          </a:p>
          <a:p>
            <a:pPr marL="609600" indent="-609600">
              <a:buFontTx/>
              <a:buNone/>
              <a:defRPr/>
            </a:pPr>
            <a:r>
              <a:rPr lang="is-IS" sz="3600" dirty="0">
                <a:latin typeface="Cambria" panose="02040503050406030204" pitchFamily="18" charset="0"/>
                <a:ea typeface="Cambria" panose="02040503050406030204" pitchFamily="18" charset="0"/>
              </a:rPr>
              <a:t>			</a:t>
            </a:r>
            <a:r>
              <a:rPr lang="is-IS" sz="3600" b="1"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Gengisáhrif</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left)">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wipe(left)">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wipe(left)">
                                      <p:cBhvr>
                                        <p:cTn id="32"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hallar niður I</a:t>
            </a:r>
          </a:p>
        </p:txBody>
      </p:sp>
      <p:sp>
        <p:nvSpPr>
          <p:cNvPr id="33795" name="Rectangle 3"/>
          <p:cNvSpPr>
            <a:spLocks noGrp="1" noChangeArrowheads="1"/>
          </p:cNvSpPr>
          <p:nvPr>
            <p:ph type="body" idx="1"/>
          </p:nvPr>
        </p:nvSpPr>
        <p:spPr/>
        <p:txBody>
          <a:bodyPr/>
          <a:lstStyle/>
          <a:p>
            <a:pPr>
              <a:defRPr/>
            </a:pPr>
            <a:r>
              <a:rPr lang="is-IS" sz="4000" dirty="0">
                <a:latin typeface="Cambria" panose="02040503050406030204" pitchFamily="18" charset="0"/>
                <a:ea typeface="Cambria" panose="02040503050406030204" pitchFamily="18" charset="0"/>
              </a:rPr>
              <a:t>Verðlag og neyzla: </a:t>
            </a:r>
            <a:r>
              <a:rPr lang="is-IS" sz="40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Auðsáhrif</a:t>
            </a:r>
            <a:endParaRPr lang="is-IS" sz="36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endParaRPr>
          </a:p>
          <a:p>
            <a:pPr lvl="1">
              <a:defRPr/>
            </a:pP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Lækkun verðlags </a:t>
            </a:r>
            <a:r>
              <a:rPr lang="is-IS" sz="3200" dirty="0">
                <a:latin typeface="Cambria" panose="02040503050406030204" pitchFamily="18" charset="0"/>
                <a:ea typeface="Cambria" panose="02040503050406030204" pitchFamily="18" charset="0"/>
              </a:rPr>
              <a:t>eykur raunvirði eigna (</a:t>
            </a: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is-IS" sz="3200" dirty="0">
                <a:latin typeface="Cambria" panose="02040503050406030204" pitchFamily="18" charset="0"/>
                <a:ea typeface="Cambria" panose="02040503050406030204" pitchFamily="18" charset="0"/>
              </a:rPr>
              <a:t> fyrir auð) og einnig kaupmátt launa svo að neytendum finnst þeir hafa meira svigrúm til eyðslu og </a:t>
            </a: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neyzla eykst</a:t>
            </a:r>
          </a:p>
          <a:p>
            <a:pPr lvl="1">
              <a:defRPr/>
            </a:pPr>
            <a:r>
              <a:rPr lang="is-IS" sz="3200" dirty="0">
                <a:latin typeface="Cambria" panose="02040503050406030204" pitchFamily="18" charset="0"/>
                <a:ea typeface="Cambria" panose="02040503050406030204" pitchFamily="18" charset="0"/>
              </a:rPr>
              <a:t>Aukin neyzla þýðir aukna heildareftirspurn, þar eð neyzla er partur af heildareftirspurn</a:t>
            </a:r>
          </a:p>
          <a:p>
            <a:pPr lvl="1">
              <a:defRPr/>
            </a:pPr>
            <a:r>
              <a:rPr lang="is-IS" sz="3200" dirty="0">
                <a:latin typeface="Cambria" panose="02040503050406030204" pitchFamily="18" charset="0"/>
                <a:ea typeface="Cambria" panose="02040503050406030204" pitchFamily="18" charset="0"/>
              </a:rPr>
              <a:t>P      A/P       C      AD       Y</a:t>
            </a:r>
          </a:p>
        </p:txBody>
      </p:sp>
      <p:sp>
        <p:nvSpPr>
          <p:cNvPr id="13" name="AutoShape 4"/>
          <p:cNvSpPr>
            <a:spLocks noChangeArrowheads="1"/>
          </p:cNvSpPr>
          <p:nvPr/>
        </p:nvSpPr>
        <p:spPr bwMode="auto">
          <a:xfrm>
            <a:off x="1547664" y="5949975"/>
            <a:ext cx="73025" cy="287337"/>
          </a:xfrm>
          <a:prstGeom prst="upArrow">
            <a:avLst>
              <a:gd name="adj1" fmla="val 50000"/>
              <a:gd name="adj2" fmla="val 98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4" name="AutoShape 5"/>
          <p:cNvSpPr>
            <a:spLocks noChangeArrowheads="1"/>
          </p:cNvSpPr>
          <p:nvPr/>
        </p:nvSpPr>
        <p:spPr bwMode="auto">
          <a:xfrm>
            <a:off x="1691680" y="601982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5" name="AutoShape 6"/>
          <p:cNvSpPr>
            <a:spLocks noChangeArrowheads="1"/>
          </p:cNvSpPr>
          <p:nvPr/>
        </p:nvSpPr>
        <p:spPr bwMode="auto">
          <a:xfrm>
            <a:off x="2771800" y="5948387"/>
            <a:ext cx="73025" cy="288925"/>
          </a:xfrm>
          <a:prstGeom prst="downArrow">
            <a:avLst>
              <a:gd name="adj1" fmla="val 50000"/>
              <a:gd name="adj2" fmla="val 98913"/>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6" name="AutoShape 7"/>
          <p:cNvSpPr>
            <a:spLocks noChangeArrowheads="1"/>
          </p:cNvSpPr>
          <p:nvPr/>
        </p:nvSpPr>
        <p:spPr bwMode="auto">
          <a:xfrm>
            <a:off x="2915816" y="601982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7" name="AutoShape 8"/>
          <p:cNvSpPr>
            <a:spLocks noChangeArrowheads="1"/>
          </p:cNvSpPr>
          <p:nvPr/>
        </p:nvSpPr>
        <p:spPr bwMode="auto">
          <a:xfrm>
            <a:off x="3635896" y="5948387"/>
            <a:ext cx="71437" cy="288925"/>
          </a:xfrm>
          <a:prstGeom prst="downArrow">
            <a:avLst>
              <a:gd name="adj1" fmla="val 50000"/>
              <a:gd name="adj2" fmla="val 101112"/>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8" name="AutoShape 9"/>
          <p:cNvSpPr>
            <a:spLocks noChangeArrowheads="1"/>
          </p:cNvSpPr>
          <p:nvPr/>
        </p:nvSpPr>
        <p:spPr bwMode="auto">
          <a:xfrm>
            <a:off x="3779912" y="601982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9" name="AutoShape 10"/>
          <p:cNvSpPr>
            <a:spLocks noChangeArrowheads="1"/>
          </p:cNvSpPr>
          <p:nvPr/>
        </p:nvSpPr>
        <p:spPr bwMode="auto">
          <a:xfrm>
            <a:off x="4672239" y="5948386"/>
            <a:ext cx="73025" cy="288925"/>
          </a:xfrm>
          <a:prstGeom prst="downArrow">
            <a:avLst>
              <a:gd name="adj1" fmla="val 50000"/>
              <a:gd name="adj2" fmla="val 98913"/>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20" name="AutoShape 12"/>
          <p:cNvSpPr>
            <a:spLocks noChangeArrowheads="1"/>
          </p:cNvSpPr>
          <p:nvPr/>
        </p:nvSpPr>
        <p:spPr bwMode="auto">
          <a:xfrm>
            <a:off x="4860032" y="6019825"/>
            <a:ext cx="360363" cy="73025"/>
          </a:xfrm>
          <a:prstGeom prst="rightArrow">
            <a:avLst>
              <a:gd name="adj1" fmla="val 50000"/>
              <a:gd name="adj2" fmla="val 12337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21" name="AutoShape 13"/>
          <p:cNvSpPr>
            <a:spLocks noChangeArrowheads="1"/>
          </p:cNvSpPr>
          <p:nvPr/>
        </p:nvSpPr>
        <p:spPr bwMode="auto">
          <a:xfrm>
            <a:off x="5580112" y="5948387"/>
            <a:ext cx="71438" cy="288925"/>
          </a:xfrm>
          <a:prstGeom prst="downArrow">
            <a:avLst>
              <a:gd name="adj1" fmla="val 50000"/>
              <a:gd name="adj2" fmla="val 10111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hallar niður II</a:t>
            </a:r>
          </a:p>
        </p:txBody>
      </p:sp>
      <p:sp>
        <p:nvSpPr>
          <p:cNvPr id="35843" name="Rectangle 3"/>
          <p:cNvSpPr>
            <a:spLocks noGrp="1" noChangeArrowheads="1"/>
          </p:cNvSpPr>
          <p:nvPr>
            <p:ph type="body" idx="1"/>
          </p:nvPr>
        </p:nvSpPr>
        <p:spPr/>
        <p:txBody>
          <a:bodyPr/>
          <a:lstStyle/>
          <a:p>
            <a:pPr>
              <a:spcBef>
                <a:spcPts val="300"/>
              </a:spcBef>
              <a:defRPr/>
            </a:pPr>
            <a:r>
              <a:rPr lang="is-IS" sz="4000" dirty="0">
                <a:latin typeface="Cambria" panose="02040503050406030204" pitchFamily="18" charset="0"/>
                <a:ea typeface="Cambria" panose="02040503050406030204" pitchFamily="18" charset="0"/>
              </a:rPr>
              <a:t>Verðlag og fjárfesting: </a:t>
            </a:r>
            <a:r>
              <a:rPr lang="is-IS" sz="40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Vaxtaáhrif</a:t>
            </a:r>
          </a:p>
          <a:p>
            <a:pPr lvl="1">
              <a:spcBef>
                <a:spcPts val="300"/>
              </a:spcBef>
              <a:defRPr/>
            </a:pP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Lækkun verðlags </a:t>
            </a:r>
            <a:r>
              <a:rPr lang="is-IS" sz="3200" dirty="0">
                <a:latin typeface="Cambria" panose="02040503050406030204" pitchFamily="18" charset="0"/>
                <a:ea typeface="Cambria" panose="02040503050406030204" pitchFamily="18" charset="0"/>
              </a:rPr>
              <a:t>dregur úr peningaeftirspurn og eykur því framboð lánsfjár og þá lækka raunvextir svo að </a:t>
            </a: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fjárfesting eykst</a:t>
            </a:r>
          </a:p>
          <a:p>
            <a:pPr lvl="1">
              <a:spcBef>
                <a:spcPts val="300"/>
              </a:spcBef>
              <a:defRPr/>
            </a:pPr>
            <a:r>
              <a:rPr lang="is-IS" sz="3200" dirty="0">
                <a:latin typeface="Cambria" panose="02040503050406030204" pitchFamily="18" charset="0"/>
                <a:ea typeface="Cambria" panose="02040503050406030204" pitchFamily="18" charset="0"/>
              </a:rPr>
              <a:t>Aukin fjárfesting kallar á aukna heildareftirspurn þar eð fjárfesting er partur af heildareftirspurn</a:t>
            </a:r>
          </a:p>
          <a:p>
            <a:pPr lvl="1">
              <a:spcBef>
                <a:spcPts val="300"/>
              </a:spcBef>
              <a:defRPr/>
            </a:pPr>
            <a:r>
              <a:rPr lang="is-IS" sz="3200" dirty="0">
                <a:latin typeface="Cambria" panose="02040503050406030204" pitchFamily="18" charset="0"/>
                <a:ea typeface="Cambria" panose="02040503050406030204" pitchFamily="18" charset="0"/>
              </a:rPr>
              <a:t>P       M/P        r        I        AD        Y</a:t>
            </a:r>
          </a:p>
          <a:p>
            <a:pPr lvl="1">
              <a:spcBef>
                <a:spcPts val="300"/>
              </a:spcBef>
              <a:defRPr/>
            </a:pPr>
            <a:r>
              <a:rPr lang="is-IS" sz="3200" dirty="0">
                <a:latin typeface="Cambria" panose="02040503050406030204" pitchFamily="18" charset="0"/>
                <a:ea typeface="Cambria" panose="02040503050406030204" pitchFamily="18" charset="0"/>
              </a:rPr>
              <a:t>Rifjum upp mynd úr 32. kafla</a:t>
            </a:r>
          </a:p>
        </p:txBody>
      </p:sp>
      <p:sp>
        <p:nvSpPr>
          <p:cNvPr id="4" name="AutoShape 4"/>
          <p:cNvSpPr>
            <a:spLocks noChangeArrowheads="1"/>
          </p:cNvSpPr>
          <p:nvPr/>
        </p:nvSpPr>
        <p:spPr bwMode="auto">
          <a:xfrm>
            <a:off x="1619250" y="5733256"/>
            <a:ext cx="73025" cy="287337"/>
          </a:xfrm>
          <a:prstGeom prst="upArrow">
            <a:avLst>
              <a:gd name="adj1" fmla="val 50000"/>
              <a:gd name="adj2" fmla="val 98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5" name="AutoShape 5"/>
          <p:cNvSpPr>
            <a:spLocks noChangeArrowheads="1"/>
          </p:cNvSpPr>
          <p:nvPr/>
        </p:nvSpPr>
        <p:spPr bwMode="auto">
          <a:xfrm>
            <a:off x="1763688" y="587625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6" name="AutoShape 6"/>
          <p:cNvSpPr>
            <a:spLocks noChangeArrowheads="1"/>
          </p:cNvSpPr>
          <p:nvPr/>
        </p:nvSpPr>
        <p:spPr bwMode="auto">
          <a:xfrm>
            <a:off x="2986807" y="5733256"/>
            <a:ext cx="73025" cy="288925"/>
          </a:xfrm>
          <a:prstGeom prst="downArrow">
            <a:avLst>
              <a:gd name="adj1" fmla="val 50000"/>
              <a:gd name="adj2" fmla="val 98913"/>
            </a:avLst>
          </a:prstGeom>
          <a:solidFill>
            <a:schemeClr val="accent1"/>
          </a:solidFill>
          <a:ln w="12700">
            <a:solidFill>
              <a:schemeClr val="tx1"/>
            </a:solidFill>
            <a:miter lim="800000"/>
            <a:headEnd type="none" w="sm" len="sm"/>
            <a:tailEnd type="none" w="sm" len="sm"/>
          </a:ln>
        </p:spPr>
        <p:txBody>
          <a:bodyPr wrap="none" anchor="ctr"/>
          <a:lstStyle/>
          <a:p>
            <a:r>
              <a:rPr lang="is-IS" dirty="0"/>
              <a:t> </a:t>
            </a:r>
          </a:p>
        </p:txBody>
      </p:sp>
      <p:sp>
        <p:nvSpPr>
          <p:cNvPr id="7" name="AutoShape 7"/>
          <p:cNvSpPr>
            <a:spLocks noChangeArrowheads="1"/>
          </p:cNvSpPr>
          <p:nvPr/>
        </p:nvSpPr>
        <p:spPr bwMode="auto">
          <a:xfrm>
            <a:off x="3203526" y="587625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9" name="AutoShape 9"/>
          <p:cNvSpPr>
            <a:spLocks noChangeArrowheads="1"/>
          </p:cNvSpPr>
          <p:nvPr/>
        </p:nvSpPr>
        <p:spPr bwMode="auto">
          <a:xfrm>
            <a:off x="3995936" y="5876255"/>
            <a:ext cx="360362" cy="73025"/>
          </a:xfrm>
          <a:prstGeom prst="rightArrow">
            <a:avLst>
              <a:gd name="adj1" fmla="val 50000"/>
              <a:gd name="adj2" fmla="val 123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0" name="AutoShape 10"/>
          <p:cNvSpPr>
            <a:spLocks noChangeArrowheads="1"/>
          </p:cNvSpPr>
          <p:nvPr/>
        </p:nvSpPr>
        <p:spPr bwMode="auto">
          <a:xfrm>
            <a:off x="4644008" y="5732363"/>
            <a:ext cx="73025" cy="288925"/>
          </a:xfrm>
          <a:prstGeom prst="downArrow">
            <a:avLst>
              <a:gd name="adj1" fmla="val 50000"/>
              <a:gd name="adj2" fmla="val 98913"/>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1" name="AutoShape 12"/>
          <p:cNvSpPr>
            <a:spLocks noChangeArrowheads="1"/>
          </p:cNvSpPr>
          <p:nvPr/>
        </p:nvSpPr>
        <p:spPr bwMode="auto">
          <a:xfrm>
            <a:off x="4860032" y="5876255"/>
            <a:ext cx="360363" cy="73025"/>
          </a:xfrm>
          <a:prstGeom prst="rightArrow">
            <a:avLst>
              <a:gd name="adj1" fmla="val 50000"/>
              <a:gd name="adj2" fmla="val 12337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2" name="AutoShape 13"/>
          <p:cNvSpPr>
            <a:spLocks noChangeArrowheads="1"/>
          </p:cNvSpPr>
          <p:nvPr/>
        </p:nvSpPr>
        <p:spPr bwMode="auto">
          <a:xfrm>
            <a:off x="5868144" y="5733256"/>
            <a:ext cx="71438" cy="288925"/>
          </a:xfrm>
          <a:prstGeom prst="downArrow">
            <a:avLst>
              <a:gd name="adj1" fmla="val 50000"/>
              <a:gd name="adj2" fmla="val 10111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3" name="AutoShape 4"/>
          <p:cNvSpPr>
            <a:spLocks noChangeArrowheads="1"/>
          </p:cNvSpPr>
          <p:nvPr/>
        </p:nvSpPr>
        <p:spPr bwMode="auto">
          <a:xfrm>
            <a:off x="3850903" y="5733256"/>
            <a:ext cx="73025" cy="287337"/>
          </a:xfrm>
          <a:prstGeom prst="upArrow">
            <a:avLst>
              <a:gd name="adj1" fmla="val 50000"/>
              <a:gd name="adj2" fmla="val 98369"/>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4" name="AutoShape 12"/>
          <p:cNvSpPr>
            <a:spLocks noChangeArrowheads="1"/>
          </p:cNvSpPr>
          <p:nvPr/>
        </p:nvSpPr>
        <p:spPr bwMode="auto">
          <a:xfrm>
            <a:off x="6012160" y="5876255"/>
            <a:ext cx="360363" cy="73025"/>
          </a:xfrm>
          <a:prstGeom prst="rightArrow">
            <a:avLst>
              <a:gd name="adj1" fmla="val 50000"/>
              <a:gd name="adj2" fmla="val 12337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
        <p:nvSpPr>
          <p:cNvPr id="15" name="AutoShape 13"/>
          <p:cNvSpPr>
            <a:spLocks noChangeArrowheads="1"/>
          </p:cNvSpPr>
          <p:nvPr/>
        </p:nvSpPr>
        <p:spPr bwMode="auto">
          <a:xfrm>
            <a:off x="6876256" y="5732363"/>
            <a:ext cx="71438" cy="288925"/>
          </a:xfrm>
          <a:prstGeom prst="downArrow">
            <a:avLst>
              <a:gd name="adj1" fmla="val 50000"/>
              <a:gd name="adj2" fmla="val 101110"/>
            </a:avLst>
          </a:prstGeom>
          <a:solidFill>
            <a:schemeClr val="accent1"/>
          </a:solidFill>
          <a:ln w="12700">
            <a:solidFill>
              <a:schemeClr val="tx1"/>
            </a:solidFill>
            <a:miter lim="800000"/>
            <a:headEnd type="none" w="sm" len="sm"/>
            <a:tailEnd type="none" w="sm" len="sm"/>
          </a:ln>
        </p:spPr>
        <p:txBody>
          <a:bodyPr wrap="none" anchor="ctr"/>
          <a:lstStyle/>
          <a:p>
            <a:endParaRPr lang="is-I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wipe(left)">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wipe(left)">
                                      <p:cBhvr>
                                        <p:cTn id="2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31075" name="Rectangle 3"/>
          <p:cNvSpPr>
            <a:spLocks noGrp="1" noChangeArrowheads="1"/>
          </p:cNvSpPr>
          <p:nvPr>
            <p:ph type="title"/>
          </p:nvPr>
        </p:nvSpPr>
        <p:spPr>
          <a:xfrm>
            <a:off x="609600" y="150912"/>
            <a:ext cx="8229600" cy="685800"/>
          </a:xfrm>
        </p:spPr>
        <p:txBody>
          <a:bodyPr/>
          <a:lstStyle/>
          <a:p>
            <a:pPr>
              <a:lnSpc>
                <a:spcPct val="80000"/>
              </a:lnSpc>
              <a:defRPr/>
            </a:pPr>
            <a:r>
              <a:rPr lang="is-IS" sz="4400" dirty="0">
                <a:solidFill>
                  <a:srgbClr val="FFFFFF"/>
                </a:solidFill>
                <a:effectLst>
                  <a:outerShdw blurRad="38100" dist="38100" dir="2700000" algn="tl">
                    <a:srgbClr val="000000"/>
                  </a:outerShdw>
                </a:effectLst>
                <a:latin typeface="Bernard MT Condensed" panose="02050806060905020404" pitchFamily="18" charset="0"/>
              </a:rPr>
              <a:t>Upprifjun: Lánsfjármarkaður</a:t>
            </a:r>
          </a:p>
        </p:txBody>
      </p:sp>
      <p:sp>
        <p:nvSpPr>
          <p:cNvPr id="26628" name="Rectangle 4"/>
          <p:cNvSpPr>
            <a:spLocks noChangeArrowheads="1"/>
          </p:cNvSpPr>
          <p:nvPr/>
        </p:nvSpPr>
        <p:spPr bwMode="auto">
          <a:xfrm>
            <a:off x="1743075" y="1350963"/>
            <a:ext cx="6591300" cy="4537075"/>
          </a:xfrm>
          <a:prstGeom prst="rect">
            <a:avLst/>
          </a:prstGeom>
          <a:solidFill>
            <a:srgbClr val="F3F6F9"/>
          </a:solidFill>
          <a:ln w="219075">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29" name="Rectangle 5"/>
          <p:cNvSpPr>
            <a:spLocks noChangeArrowheads="1"/>
          </p:cNvSpPr>
          <p:nvPr/>
        </p:nvSpPr>
        <p:spPr bwMode="auto">
          <a:xfrm>
            <a:off x="1743075" y="1350963"/>
            <a:ext cx="6591300" cy="4537075"/>
          </a:xfrm>
          <a:prstGeom prst="rect">
            <a:avLst/>
          </a:prstGeom>
          <a:solidFill>
            <a:srgbClr val="F2F4F8"/>
          </a:solidFill>
          <a:ln w="198438">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0" name="Rectangle 6"/>
          <p:cNvSpPr>
            <a:spLocks noChangeArrowheads="1"/>
          </p:cNvSpPr>
          <p:nvPr/>
        </p:nvSpPr>
        <p:spPr bwMode="auto">
          <a:xfrm>
            <a:off x="1743075" y="1350963"/>
            <a:ext cx="6591300" cy="4537075"/>
          </a:xfrm>
          <a:prstGeom prst="rect">
            <a:avLst/>
          </a:prstGeom>
          <a:solidFill>
            <a:srgbClr val="F1F4F7"/>
          </a:solidFill>
          <a:ln w="179388">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1" name="Rectangle 7"/>
          <p:cNvSpPr>
            <a:spLocks noChangeArrowheads="1"/>
          </p:cNvSpPr>
          <p:nvPr/>
        </p:nvSpPr>
        <p:spPr bwMode="auto">
          <a:xfrm>
            <a:off x="1743075" y="1350963"/>
            <a:ext cx="6591300" cy="4537075"/>
          </a:xfrm>
          <a:prstGeom prst="rect">
            <a:avLst/>
          </a:prstGeom>
          <a:solidFill>
            <a:srgbClr val="F0F2F5"/>
          </a:solidFill>
          <a:ln w="158750">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2" name="Rectangle 8"/>
          <p:cNvSpPr>
            <a:spLocks noChangeArrowheads="1"/>
          </p:cNvSpPr>
          <p:nvPr/>
        </p:nvSpPr>
        <p:spPr bwMode="auto">
          <a:xfrm>
            <a:off x="1743075" y="1350963"/>
            <a:ext cx="6591300" cy="4537075"/>
          </a:xfrm>
          <a:prstGeom prst="rect">
            <a:avLst/>
          </a:prstGeom>
          <a:solidFill>
            <a:srgbClr val="EEF1F4"/>
          </a:solidFill>
          <a:ln w="139700">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3" name="Rectangle 9"/>
          <p:cNvSpPr>
            <a:spLocks noChangeArrowheads="1"/>
          </p:cNvSpPr>
          <p:nvPr/>
        </p:nvSpPr>
        <p:spPr bwMode="auto">
          <a:xfrm>
            <a:off x="1743075" y="1350963"/>
            <a:ext cx="6591300" cy="4537075"/>
          </a:xfrm>
          <a:prstGeom prst="rect">
            <a:avLst/>
          </a:prstGeom>
          <a:solidFill>
            <a:srgbClr val="EDEFF3"/>
          </a:solidFill>
          <a:ln w="119063">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4" name="Rectangle 10"/>
          <p:cNvSpPr>
            <a:spLocks noChangeArrowheads="1"/>
          </p:cNvSpPr>
          <p:nvPr/>
        </p:nvSpPr>
        <p:spPr bwMode="auto">
          <a:xfrm>
            <a:off x="1743075" y="1350963"/>
            <a:ext cx="6591300" cy="4537075"/>
          </a:xfrm>
          <a:prstGeom prst="rect">
            <a:avLst/>
          </a:prstGeom>
          <a:solidFill>
            <a:srgbClr val="EBEEF2"/>
          </a:solidFill>
          <a:ln w="100013">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5" name="Rectangle 11"/>
          <p:cNvSpPr>
            <a:spLocks noChangeArrowheads="1"/>
          </p:cNvSpPr>
          <p:nvPr/>
        </p:nvSpPr>
        <p:spPr bwMode="auto">
          <a:xfrm>
            <a:off x="1743075" y="1350963"/>
            <a:ext cx="6591300" cy="4537075"/>
          </a:xfrm>
          <a:prstGeom prst="rect">
            <a:avLst/>
          </a:prstGeom>
          <a:solidFill>
            <a:srgbClr val="EAECF1"/>
          </a:solidFill>
          <a:ln w="79375">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6" name="Rectangle 12"/>
          <p:cNvSpPr>
            <a:spLocks noChangeArrowheads="1"/>
          </p:cNvSpPr>
          <p:nvPr/>
        </p:nvSpPr>
        <p:spPr bwMode="auto">
          <a:xfrm>
            <a:off x="1743075" y="1350963"/>
            <a:ext cx="6591300" cy="4537075"/>
          </a:xfrm>
          <a:prstGeom prst="rect">
            <a:avLst/>
          </a:prstGeom>
          <a:solidFill>
            <a:srgbClr val="E9EBF0"/>
          </a:solidFill>
          <a:ln w="60325">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7" name="Rectangle 13"/>
          <p:cNvSpPr>
            <a:spLocks noChangeArrowheads="1"/>
          </p:cNvSpPr>
          <p:nvPr/>
        </p:nvSpPr>
        <p:spPr bwMode="auto">
          <a:xfrm>
            <a:off x="1743075" y="1350963"/>
            <a:ext cx="6591300" cy="4537075"/>
          </a:xfrm>
          <a:prstGeom prst="rect">
            <a:avLst/>
          </a:prstGeom>
          <a:solidFill>
            <a:srgbClr val="E7EAEF"/>
          </a:solidFill>
          <a:ln w="39688">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8" name="Rectangle 14"/>
          <p:cNvSpPr>
            <a:spLocks noChangeArrowheads="1"/>
          </p:cNvSpPr>
          <p:nvPr/>
        </p:nvSpPr>
        <p:spPr bwMode="auto">
          <a:xfrm>
            <a:off x="1743075" y="1350963"/>
            <a:ext cx="6591300" cy="4537075"/>
          </a:xfrm>
          <a:prstGeom prst="rect">
            <a:avLst/>
          </a:prstGeom>
          <a:solidFill>
            <a:srgbClr val="E6E9EF"/>
          </a:solidFill>
          <a:ln w="20638">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39" name="Rectangle 15"/>
          <p:cNvSpPr>
            <a:spLocks noChangeArrowheads="1"/>
          </p:cNvSpPr>
          <p:nvPr/>
        </p:nvSpPr>
        <p:spPr bwMode="auto">
          <a:xfrm>
            <a:off x="1544638" y="1190625"/>
            <a:ext cx="6691312" cy="4616450"/>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26640" name="Freeform 16"/>
          <p:cNvSpPr>
            <a:spLocks/>
          </p:cNvSpPr>
          <p:nvPr/>
        </p:nvSpPr>
        <p:spPr bwMode="auto">
          <a:xfrm>
            <a:off x="1544638" y="1190625"/>
            <a:ext cx="6691312" cy="4616450"/>
          </a:xfrm>
          <a:custGeom>
            <a:avLst/>
            <a:gdLst>
              <a:gd name="T0" fmla="*/ 0 w 4215"/>
              <a:gd name="T1" fmla="*/ 0 h 2908"/>
              <a:gd name="T2" fmla="*/ 0 w 4215"/>
              <a:gd name="T3" fmla="*/ 2147483647 h 2908"/>
              <a:gd name="T4" fmla="*/ 2147483647 w 4215"/>
              <a:gd name="T5" fmla="*/ 2147483647 h 2908"/>
              <a:gd name="T6" fmla="*/ 0 60000 65536"/>
              <a:gd name="T7" fmla="*/ 0 60000 65536"/>
              <a:gd name="T8" fmla="*/ 0 60000 65536"/>
              <a:gd name="T9" fmla="*/ 0 w 4215"/>
              <a:gd name="T10" fmla="*/ 0 h 2908"/>
              <a:gd name="T11" fmla="*/ 4215 w 4215"/>
              <a:gd name="T12" fmla="*/ 2908 h 2908"/>
            </a:gdLst>
            <a:ahLst/>
            <a:cxnLst>
              <a:cxn ang="T6">
                <a:pos x="T0" y="T1"/>
              </a:cxn>
              <a:cxn ang="T7">
                <a:pos x="T2" y="T3"/>
              </a:cxn>
              <a:cxn ang="T8">
                <a:pos x="T4" y="T5"/>
              </a:cxn>
            </a:cxnLst>
            <a:rect l="T9" t="T10" r="T11" b="T12"/>
            <a:pathLst>
              <a:path w="4215" h="2908">
                <a:moveTo>
                  <a:pt x="0" y="0"/>
                </a:moveTo>
                <a:lnTo>
                  <a:pt x="0" y="2908"/>
                </a:lnTo>
                <a:lnTo>
                  <a:pt x="4215" y="2908"/>
                </a:lnTo>
              </a:path>
            </a:pathLst>
          </a:custGeom>
          <a:noFill/>
          <a:ln w="2063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6641" name="Rectangle 17"/>
          <p:cNvSpPr>
            <a:spLocks noChangeArrowheads="1"/>
          </p:cNvSpPr>
          <p:nvPr/>
        </p:nvSpPr>
        <p:spPr bwMode="auto">
          <a:xfrm>
            <a:off x="7532688" y="5892800"/>
            <a:ext cx="654025" cy="261610"/>
          </a:xfrm>
          <a:prstGeom prst="rect">
            <a:avLst/>
          </a:prstGeom>
          <a:noFill/>
          <a:ln w="9525">
            <a:noFill/>
            <a:miter lim="800000"/>
            <a:headEnd/>
            <a:tailEnd/>
          </a:ln>
        </p:spPr>
        <p:txBody>
          <a:bodyPr wrap="none" lIns="0" tIns="0" rIns="0" bIns="0">
            <a:spAutoFit/>
          </a:bodyPr>
          <a:lstStyle/>
          <a:p>
            <a:r>
              <a:rPr lang="is-IS" sz="1700" b="1">
                <a:solidFill>
                  <a:srgbClr val="000000"/>
                </a:solidFill>
                <a:latin typeface="Cambria" panose="02040503050406030204" pitchFamily="18" charset="0"/>
                <a:ea typeface="Cambria" panose="02040503050406030204" pitchFamily="18" charset="0"/>
              </a:rPr>
              <a:t>Lánsfé</a:t>
            </a:r>
            <a:endParaRPr lang="is-IS">
              <a:latin typeface="Cambria" panose="02040503050406030204" pitchFamily="18" charset="0"/>
              <a:ea typeface="Cambria" panose="02040503050406030204" pitchFamily="18" charset="0"/>
            </a:endParaRPr>
          </a:p>
        </p:txBody>
      </p:sp>
      <p:sp>
        <p:nvSpPr>
          <p:cNvPr id="26642" name="Rectangle 18"/>
          <p:cNvSpPr>
            <a:spLocks noChangeArrowheads="1"/>
          </p:cNvSpPr>
          <p:nvPr/>
        </p:nvSpPr>
        <p:spPr bwMode="auto">
          <a:xfrm>
            <a:off x="304800" y="1209675"/>
            <a:ext cx="1099981" cy="261610"/>
          </a:xfrm>
          <a:prstGeom prst="rect">
            <a:avLst/>
          </a:prstGeom>
          <a:noFill/>
          <a:ln w="9525">
            <a:noFill/>
            <a:miter lim="800000"/>
            <a:headEnd/>
            <a:tailEnd/>
          </a:ln>
        </p:spPr>
        <p:txBody>
          <a:bodyPr wrap="none" lIns="0" tIns="0" rIns="0" bIns="0">
            <a:spAutoFit/>
          </a:bodyPr>
          <a:lstStyle/>
          <a:p>
            <a:r>
              <a:rPr lang="is-IS" sz="1700" b="1">
                <a:solidFill>
                  <a:srgbClr val="000000"/>
                </a:solidFill>
                <a:latin typeface="Cambria" panose="02040503050406030204" pitchFamily="18" charset="0"/>
                <a:ea typeface="Cambria" panose="02040503050406030204" pitchFamily="18" charset="0"/>
              </a:rPr>
              <a:t>Raunvextir</a:t>
            </a:r>
            <a:endParaRPr lang="is-IS">
              <a:latin typeface="Cambria" panose="02040503050406030204" pitchFamily="18" charset="0"/>
              <a:ea typeface="Cambria" panose="02040503050406030204" pitchFamily="18" charset="0"/>
            </a:endParaRPr>
          </a:p>
        </p:txBody>
      </p:sp>
      <p:grpSp>
        <p:nvGrpSpPr>
          <p:cNvPr id="2" name="Group 19"/>
          <p:cNvGrpSpPr>
            <a:grpSpLocks/>
          </p:cNvGrpSpPr>
          <p:nvPr/>
        </p:nvGrpSpPr>
        <p:grpSpPr bwMode="auto">
          <a:xfrm>
            <a:off x="2655888" y="2033588"/>
            <a:ext cx="4881562" cy="3376612"/>
            <a:chOff x="1673" y="1281"/>
            <a:chExt cx="3075" cy="2127"/>
          </a:xfrm>
        </p:grpSpPr>
        <p:sp>
          <p:nvSpPr>
            <p:cNvPr id="26664" name="Line 20"/>
            <p:cNvSpPr>
              <a:spLocks noChangeShapeType="1"/>
            </p:cNvSpPr>
            <p:nvPr/>
          </p:nvSpPr>
          <p:spPr bwMode="auto">
            <a:xfrm flipV="1">
              <a:off x="1673" y="1327"/>
              <a:ext cx="1601" cy="2081"/>
            </a:xfrm>
            <a:prstGeom prst="line">
              <a:avLst/>
            </a:prstGeom>
            <a:noFill/>
            <a:ln w="6032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6665" name="Rectangle 21"/>
            <p:cNvSpPr>
              <a:spLocks noChangeArrowheads="1"/>
            </p:cNvSpPr>
            <p:nvPr/>
          </p:nvSpPr>
          <p:spPr bwMode="auto">
            <a:xfrm>
              <a:off x="3332" y="1281"/>
              <a:ext cx="1083" cy="165"/>
            </a:xfrm>
            <a:prstGeom prst="rect">
              <a:avLst/>
            </a:prstGeom>
            <a:noFill/>
            <a:ln w="9525">
              <a:noFill/>
              <a:miter lim="800000"/>
              <a:headEnd/>
              <a:tailEnd/>
            </a:ln>
          </p:spPr>
          <p:txBody>
            <a:bodyPr wrap="none" lIns="0" tIns="0" rIns="0" bIns="0">
              <a:spAutoFit/>
            </a:bodyPr>
            <a:lstStyle/>
            <a:p>
              <a:r>
                <a:rPr lang="is-IS" sz="1700" b="1">
                  <a:solidFill>
                    <a:srgbClr val="000000"/>
                  </a:solidFill>
                  <a:latin typeface="Cambria" panose="02040503050406030204" pitchFamily="18" charset="0"/>
                  <a:ea typeface="Cambria" panose="02040503050406030204" pitchFamily="18" charset="0"/>
                </a:rPr>
                <a:t>Framboð lánsfjár</a:t>
              </a:r>
              <a:endParaRPr lang="is-IS" b="1">
                <a:latin typeface="Cambria" panose="02040503050406030204" pitchFamily="18" charset="0"/>
                <a:ea typeface="Cambria" panose="02040503050406030204" pitchFamily="18" charset="0"/>
              </a:endParaRPr>
            </a:p>
          </p:txBody>
        </p:sp>
        <p:sp>
          <p:nvSpPr>
            <p:cNvPr id="26666" name="Rectangle 22"/>
            <p:cNvSpPr>
              <a:spLocks noChangeArrowheads="1"/>
            </p:cNvSpPr>
            <p:nvPr/>
          </p:nvSpPr>
          <p:spPr bwMode="auto">
            <a:xfrm>
              <a:off x="3419" y="1447"/>
              <a:ext cx="1329" cy="165"/>
            </a:xfrm>
            <a:prstGeom prst="rect">
              <a:avLst/>
            </a:prstGeom>
            <a:noFill/>
            <a:ln w="9525">
              <a:noFill/>
              <a:miter lim="800000"/>
              <a:headEnd/>
              <a:tailEnd/>
            </a:ln>
          </p:spPr>
          <p:txBody>
            <a:bodyPr wrap="none" lIns="0" tIns="0" rIns="0" bIns="0">
              <a:spAutoFit/>
            </a:bodyPr>
            <a:lstStyle/>
            <a:p>
              <a:r>
                <a:rPr lang="is-IS" sz="1700">
                  <a:solidFill>
                    <a:srgbClr val="000000"/>
                  </a:solidFill>
                  <a:latin typeface="Cambria" panose="02040503050406030204" pitchFamily="18" charset="0"/>
                  <a:ea typeface="Cambria" panose="02040503050406030204" pitchFamily="18" charset="0"/>
                </a:rPr>
                <a:t>(Innlendur sparnaður)</a:t>
              </a:r>
              <a:endParaRPr lang="is-IS">
                <a:latin typeface="Cambria" panose="02040503050406030204" pitchFamily="18" charset="0"/>
                <a:ea typeface="Cambria" panose="02040503050406030204" pitchFamily="18" charset="0"/>
              </a:endParaRPr>
            </a:p>
          </p:txBody>
        </p:sp>
      </p:grpSp>
      <p:grpSp>
        <p:nvGrpSpPr>
          <p:cNvPr id="3" name="Group 23"/>
          <p:cNvGrpSpPr>
            <a:grpSpLocks/>
          </p:cNvGrpSpPr>
          <p:nvPr/>
        </p:nvGrpSpPr>
        <p:grpSpPr bwMode="auto">
          <a:xfrm>
            <a:off x="2200275" y="2584450"/>
            <a:ext cx="5668963" cy="2959101"/>
            <a:chOff x="1386" y="1628"/>
            <a:chExt cx="3571" cy="1864"/>
          </a:xfrm>
        </p:grpSpPr>
        <p:sp>
          <p:nvSpPr>
            <p:cNvPr id="26659" name="Line 24"/>
            <p:cNvSpPr>
              <a:spLocks noChangeShapeType="1"/>
            </p:cNvSpPr>
            <p:nvPr/>
          </p:nvSpPr>
          <p:spPr bwMode="auto">
            <a:xfrm flipH="1" flipV="1">
              <a:off x="1386" y="1628"/>
              <a:ext cx="2188" cy="1441"/>
            </a:xfrm>
            <a:prstGeom prst="line">
              <a:avLst/>
            </a:prstGeom>
            <a:noFill/>
            <a:ln w="6032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26660" name="Rectangle 25"/>
            <p:cNvSpPr>
              <a:spLocks noChangeArrowheads="1"/>
            </p:cNvSpPr>
            <p:nvPr/>
          </p:nvSpPr>
          <p:spPr bwMode="auto">
            <a:xfrm>
              <a:off x="3589" y="2760"/>
              <a:ext cx="1368" cy="165"/>
            </a:xfrm>
            <a:prstGeom prst="rect">
              <a:avLst/>
            </a:prstGeom>
            <a:noFill/>
            <a:ln w="9525">
              <a:noFill/>
              <a:miter lim="800000"/>
              <a:headEnd/>
              <a:tailEnd/>
            </a:ln>
          </p:spPr>
          <p:txBody>
            <a:bodyPr wrap="none" lIns="0" tIns="0" rIns="0" bIns="0">
              <a:spAutoFit/>
            </a:bodyPr>
            <a:lstStyle/>
            <a:p>
              <a:r>
                <a:rPr lang="is-IS" sz="1700" b="1">
                  <a:solidFill>
                    <a:srgbClr val="000000"/>
                  </a:solidFill>
                  <a:latin typeface="Cambria" panose="02040503050406030204" pitchFamily="18" charset="0"/>
                  <a:ea typeface="Cambria" panose="02040503050406030204" pitchFamily="18" charset="0"/>
                </a:rPr>
                <a:t>Eftirspurn eftir lánsfé</a:t>
              </a:r>
              <a:endParaRPr lang="is-IS" b="1">
                <a:latin typeface="Cambria" panose="02040503050406030204" pitchFamily="18" charset="0"/>
                <a:ea typeface="Cambria" panose="02040503050406030204" pitchFamily="18" charset="0"/>
              </a:endParaRPr>
            </a:p>
          </p:txBody>
        </p:sp>
        <p:sp>
          <p:nvSpPr>
            <p:cNvPr id="26661" name="Rectangle 26"/>
            <p:cNvSpPr>
              <a:spLocks noChangeArrowheads="1"/>
            </p:cNvSpPr>
            <p:nvPr/>
          </p:nvSpPr>
          <p:spPr bwMode="auto">
            <a:xfrm>
              <a:off x="3643" y="2926"/>
              <a:ext cx="1117" cy="330"/>
            </a:xfrm>
            <a:prstGeom prst="rect">
              <a:avLst/>
            </a:prstGeom>
            <a:noFill/>
            <a:ln w="9525">
              <a:noFill/>
              <a:miter lim="800000"/>
              <a:headEnd/>
              <a:tailEnd/>
            </a:ln>
          </p:spPr>
          <p:txBody>
            <a:bodyPr wrap="none" lIns="0" tIns="0" rIns="0" bIns="0">
              <a:spAutoFit/>
            </a:bodyPr>
            <a:lstStyle/>
            <a:p>
              <a:r>
                <a:rPr lang="is-IS" sz="1700">
                  <a:solidFill>
                    <a:srgbClr val="000000"/>
                  </a:solidFill>
                  <a:latin typeface="Cambria" panose="02040503050406030204" pitchFamily="18" charset="0"/>
                  <a:ea typeface="Cambria" panose="02040503050406030204" pitchFamily="18" charset="0"/>
                </a:rPr>
                <a:t>(Innlend og erlend </a:t>
              </a:r>
              <a:br>
                <a:rPr lang="is-IS" sz="1700">
                  <a:solidFill>
                    <a:srgbClr val="000000"/>
                  </a:solidFill>
                  <a:latin typeface="Cambria" panose="02040503050406030204" pitchFamily="18" charset="0"/>
                  <a:ea typeface="Cambria" panose="02040503050406030204" pitchFamily="18" charset="0"/>
                </a:rPr>
              </a:br>
              <a:r>
                <a:rPr lang="is-IS" sz="1700">
                  <a:solidFill>
                    <a:srgbClr val="000000"/>
                  </a:solidFill>
                  <a:latin typeface="Cambria" panose="02040503050406030204" pitchFamily="18" charset="0"/>
                  <a:ea typeface="Cambria" panose="02040503050406030204" pitchFamily="18" charset="0"/>
                </a:rPr>
                <a:t>fjárfesting)</a:t>
              </a:r>
              <a:endParaRPr lang="is-IS">
                <a:latin typeface="Cambria" panose="02040503050406030204" pitchFamily="18" charset="0"/>
                <a:ea typeface="Cambria" panose="02040503050406030204" pitchFamily="18" charset="0"/>
              </a:endParaRPr>
            </a:p>
          </p:txBody>
        </p:sp>
        <p:sp>
          <p:nvSpPr>
            <p:cNvPr id="26662" name="Rectangle 27"/>
            <p:cNvSpPr>
              <a:spLocks noChangeArrowheads="1"/>
            </p:cNvSpPr>
            <p:nvPr/>
          </p:nvSpPr>
          <p:spPr bwMode="auto">
            <a:xfrm>
              <a:off x="3647" y="3092"/>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26663" name="Rectangle 28"/>
            <p:cNvSpPr>
              <a:spLocks noChangeArrowheads="1"/>
            </p:cNvSpPr>
            <p:nvPr/>
          </p:nvSpPr>
          <p:spPr bwMode="auto">
            <a:xfrm>
              <a:off x="3764" y="3259"/>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sp>
        <p:nvSpPr>
          <p:cNvPr id="131101" name="Text Box 29"/>
          <p:cNvSpPr txBox="1">
            <a:spLocks noChangeArrowheads="1"/>
          </p:cNvSpPr>
          <p:nvPr/>
        </p:nvSpPr>
        <p:spPr bwMode="auto">
          <a:xfrm rot="-180000">
            <a:off x="4177394" y="3376147"/>
            <a:ext cx="1494063" cy="523220"/>
          </a:xfrm>
          <a:prstGeom prst="rect">
            <a:avLst/>
          </a:prstGeom>
          <a:noFill/>
          <a:ln w="12700">
            <a:noFill/>
            <a:miter lim="800000"/>
            <a:headEnd type="none" w="sm" len="sm"/>
            <a:tailEnd type="none" w="sm" len="sm"/>
          </a:ln>
        </p:spPr>
        <p:txBody>
          <a:bodyPr wrap="none">
            <a:spAutoFit/>
          </a:bodyPr>
          <a:lstStyle/>
          <a:p>
            <a:r>
              <a:rPr lang="is-IS" sz="2800">
                <a:solidFill>
                  <a:srgbClr val="CC0000"/>
                </a:solidFill>
                <a:latin typeface="Cambria" panose="02040503050406030204" pitchFamily="18" charset="0"/>
                <a:ea typeface="Cambria" panose="02040503050406030204" pitchFamily="18" charset="0"/>
              </a:rPr>
              <a:t>Jafnvægi</a:t>
            </a:r>
          </a:p>
        </p:txBody>
      </p:sp>
      <p:grpSp>
        <p:nvGrpSpPr>
          <p:cNvPr id="4" name="Group 30"/>
          <p:cNvGrpSpPr>
            <a:grpSpLocks/>
          </p:cNvGrpSpPr>
          <p:nvPr/>
        </p:nvGrpSpPr>
        <p:grpSpPr bwMode="auto">
          <a:xfrm>
            <a:off x="395288" y="3649662"/>
            <a:ext cx="4445000" cy="2882899"/>
            <a:chOff x="249" y="2299"/>
            <a:chExt cx="2800" cy="1816"/>
          </a:xfrm>
        </p:grpSpPr>
        <p:grpSp>
          <p:nvGrpSpPr>
            <p:cNvPr id="26651" name="Group 31"/>
            <p:cNvGrpSpPr>
              <a:grpSpLocks/>
            </p:cNvGrpSpPr>
            <p:nvPr/>
          </p:nvGrpSpPr>
          <p:grpSpPr bwMode="auto">
            <a:xfrm>
              <a:off x="973" y="2313"/>
              <a:ext cx="1551" cy="1345"/>
              <a:chOff x="973" y="2313"/>
              <a:chExt cx="1551" cy="1345"/>
            </a:xfrm>
          </p:grpSpPr>
          <p:sp>
            <p:nvSpPr>
              <p:cNvPr id="26657" name="Freeform 32"/>
              <p:cNvSpPr>
                <a:spLocks/>
              </p:cNvSpPr>
              <p:nvPr/>
            </p:nvSpPr>
            <p:spPr bwMode="auto">
              <a:xfrm>
                <a:off x="973" y="2355"/>
                <a:ext cx="1513" cy="1303"/>
              </a:xfrm>
              <a:custGeom>
                <a:avLst/>
                <a:gdLst>
                  <a:gd name="T0" fmla="*/ 0 w 1513"/>
                  <a:gd name="T1" fmla="*/ 0 h 1303"/>
                  <a:gd name="T2" fmla="*/ 1513 w 1513"/>
                  <a:gd name="T3" fmla="*/ 0 h 1303"/>
                  <a:gd name="T4" fmla="*/ 1513 w 1513"/>
                  <a:gd name="T5" fmla="*/ 1303 h 1303"/>
                  <a:gd name="T6" fmla="*/ 0 60000 65536"/>
                  <a:gd name="T7" fmla="*/ 0 60000 65536"/>
                  <a:gd name="T8" fmla="*/ 0 60000 65536"/>
                  <a:gd name="T9" fmla="*/ 0 w 1513"/>
                  <a:gd name="T10" fmla="*/ 0 h 1303"/>
                  <a:gd name="T11" fmla="*/ 1513 w 1513"/>
                  <a:gd name="T12" fmla="*/ 1303 h 1303"/>
                </a:gdLst>
                <a:ahLst/>
                <a:cxnLst>
                  <a:cxn ang="T6">
                    <a:pos x="T0" y="T1"/>
                  </a:cxn>
                  <a:cxn ang="T7">
                    <a:pos x="T2" y="T3"/>
                  </a:cxn>
                  <a:cxn ang="T8">
                    <a:pos x="T4" y="T5"/>
                  </a:cxn>
                </a:cxnLst>
                <a:rect l="T9" t="T10" r="T11" b="T12"/>
                <a:pathLst>
                  <a:path w="1513" h="1303">
                    <a:moveTo>
                      <a:pt x="0" y="0"/>
                    </a:moveTo>
                    <a:lnTo>
                      <a:pt x="1513" y="0"/>
                    </a:lnTo>
                    <a:lnTo>
                      <a:pt x="1513" y="1303"/>
                    </a:lnTo>
                  </a:path>
                </a:pathLst>
              </a:custGeom>
              <a:noFill/>
              <a:ln w="20638">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26658" name="Oval 33"/>
              <p:cNvSpPr>
                <a:spLocks noChangeArrowheads="1"/>
              </p:cNvSpPr>
              <p:nvPr/>
            </p:nvSpPr>
            <p:spPr bwMode="auto">
              <a:xfrm>
                <a:off x="2449" y="2313"/>
                <a:ext cx="75" cy="75"/>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sp>
          <p:nvSpPr>
            <p:cNvPr id="26652" name="Rectangle 34"/>
            <p:cNvSpPr>
              <a:spLocks noChangeArrowheads="1"/>
            </p:cNvSpPr>
            <p:nvPr/>
          </p:nvSpPr>
          <p:spPr bwMode="auto">
            <a:xfrm>
              <a:off x="2165" y="3716"/>
              <a:ext cx="884" cy="165"/>
            </a:xfrm>
            <a:prstGeom prst="rect">
              <a:avLst/>
            </a:prstGeom>
            <a:noFill/>
            <a:ln w="9525">
              <a:noFill/>
              <a:miter lim="800000"/>
              <a:headEnd/>
              <a:tailEnd/>
            </a:ln>
          </p:spPr>
          <p:txBody>
            <a:bodyPr wrap="none" lIns="0" tIns="0" rIns="0" bIns="0">
              <a:spAutoFit/>
            </a:bodyPr>
            <a:lstStyle/>
            <a:p>
              <a:r>
                <a:rPr lang="is-IS" sz="1700">
                  <a:solidFill>
                    <a:srgbClr val="000000"/>
                  </a:solidFill>
                  <a:latin typeface="Cambria" panose="02040503050406030204" pitchFamily="18" charset="0"/>
                  <a:ea typeface="Cambria" panose="02040503050406030204" pitchFamily="18" charset="0"/>
                </a:rPr>
                <a:t>Jafnvægismagn</a:t>
              </a:r>
              <a:endParaRPr lang="is-IS">
                <a:latin typeface="Cambria" panose="02040503050406030204" pitchFamily="18" charset="0"/>
                <a:ea typeface="Cambria" panose="02040503050406030204" pitchFamily="18" charset="0"/>
              </a:endParaRPr>
            </a:p>
          </p:txBody>
        </p:sp>
        <p:sp>
          <p:nvSpPr>
            <p:cNvPr id="26653" name="Rectangle 35"/>
            <p:cNvSpPr>
              <a:spLocks noChangeArrowheads="1"/>
            </p:cNvSpPr>
            <p:nvPr/>
          </p:nvSpPr>
          <p:spPr bwMode="auto">
            <a:xfrm>
              <a:off x="2260" y="3882"/>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26654" name="Rectangle 36"/>
            <p:cNvSpPr>
              <a:spLocks noChangeArrowheads="1"/>
            </p:cNvSpPr>
            <p:nvPr/>
          </p:nvSpPr>
          <p:spPr bwMode="auto">
            <a:xfrm>
              <a:off x="258" y="2299"/>
              <a:ext cx="640" cy="165"/>
            </a:xfrm>
            <a:prstGeom prst="rect">
              <a:avLst/>
            </a:prstGeom>
            <a:noFill/>
            <a:ln w="9525">
              <a:noFill/>
              <a:miter lim="800000"/>
              <a:headEnd/>
              <a:tailEnd/>
            </a:ln>
          </p:spPr>
          <p:txBody>
            <a:bodyPr wrap="none" lIns="0" tIns="0" rIns="0" bIns="0">
              <a:spAutoFit/>
            </a:bodyPr>
            <a:lstStyle/>
            <a:p>
              <a:r>
                <a:rPr lang="is-IS" sz="1700">
                  <a:solidFill>
                    <a:srgbClr val="000000"/>
                  </a:solidFill>
                  <a:latin typeface="Cambria" panose="02040503050406030204" pitchFamily="18" charset="0"/>
                  <a:ea typeface="Cambria" panose="02040503050406030204" pitchFamily="18" charset="0"/>
                </a:rPr>
                <a:t>Raunvextir</a:t>
              </a:r>
              <a:endParaRPr lang="is-IS">
                <a:latin typeface="Cambria" panose="02040503050406030204" pitchFamily="18" charset="0"/>
                <a:ea typeface="Cambria" panose="02040503050406030204" pitchFamily="18" charset="0"/>
              </a:endParaRPr>
            </a:p>
          </p:txBody>
        </p:sp>
        <p:sp>
          <p:nvSpPr>
            <p:cNvPr id="26655" name="Rectangle 37"/>
            <p:cNvSpPr>
              <a:spLocks noChangeArrowheads="1"/>
            </p:cNvSpPr>
            <p:nvPr/>
          </p:nvSpPr>
          <p:spPr bwMode="auto">
            <a:xfrm>
              <a:off x="249" y="2465"/>
              <a:ext cx="563" cy="165"/>
            </a:xfrm>
            <a:prstGeom prst="rect">
              <a:avLst/>
            </a:prstGeom>
            <a:noFill/>
            <a:ln w="9525">
              <a:noFill/>
              <a:miter lim="800000"/>
              <a:headEnd/>
              <a:tailEnd/>
            </a:ln>
          </p:spPr>
          <p:txBody>
            <a:bodyPr wrap="none" lIns="0" tIns="0" rIns="0" bIns="0">
              <a:spAutoFit/>
            </a:bodyPr>
            <a:lstStyle/>
            <a:p>
              <a:pPr algn="r"/>
              <a:r>
                <a:rPr lang="is-IS" sz="1700">
                  <a:solidFill>
                    <a:srgbClr val="000000"/>
                  </a:solidFill>
                  <a:latin typeface="Cambria" panose="02040503050406030204" pitchFamily="18" charset="0"/>
                  <a:ea typeface="Cambria" panose="02040503050406030204" pitchFamily="18" charset="0"/>
                </a:rPr>
                <a:t>í jafnvægi</a:t>
              </a:r>
              <a:endParaRPr lang="is-IS">
                <a:latin typeface="Cambria" panose="02040503050406030204" pitchFamily="18" charset="0"/>
                <a:ea typeface="Cambria" panose="02040503050406030204" pitchFamily="18" charset="0"/>
              </a:endParaRPr>
            </a:p>
          </p:txBody>
        </p:sp>
        <p:sp>
          <p:nvSpPr>
            <p:cNvPr id="26656" name="Rectangle 38"/>
            <p:cNvSpPr>
              <a:spLocks noChangeArrowheads="1"/>
            </p:cNvSpPr>
            <p:nvPr/>
          </p:nvSpPr>
          <p:spPr bwMode="auto">
            <a:xfrm>
              <a:off x="686" y="263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sp>
        <p:nvSpPr>
          <p:cNvPr id="131111" name="Text Box 39"/>
          <p:cNvSpPr txBox="1">
            <a:spLocks noChangeArrowheads="1"/>
          </p:cNvSpPr>
          <p:nvPr/>
        </p:nvSpPr>
        <p:spPr bwMode="auto">
          <a:xfrm>
            <a:off x="1600200" y="1252538"/>
            <a:ext cx="6754812" cy="769441"/>
          </a:xfrm>
          <a:prstGeom prst="rect">
            <a:avLst/>
          </a:prstGeom>
          <a:noFill/>
          <a:ln w="25400">
            <a:solidFill>
              <a:srgbClr val="FF0000"/>
            </a:solidFill>
            <a:miter lim="800000"/>
            <a:headEnd type="none" w="sm" len="sm"/>
            <a:tailEnd type="none" w="sm" len="sm"/>
          </a:ln>
        </p:spPr>
        <p:txBody>
          <a:bodyPr wrap="square">
            <a:spAutoFit/>
          </a:bodyPr>
          <a:lstStyle/>
          <a:p>
            <a:r>
              <a:rPr lang="is-IS" sz="2200" dirty="0">
                <a:solidFill>
                  <a:srgbClr val="000066"/>
                </a:solidFill>
                <a:latin typeface="Cambria" panose="02040503050406030204" pitchFamily="18" charset="0"/>
                <a:ea typeface="Cambria" panose="02040503050406030204" pitchFamily="18" charset="0"/>
              </a:rPr>
              <a:t>Lækkun verðlags eykur raungildi peningaframboðs svo framboðskúrfan hliðrast til hægri og raunvextir lækka </a:t>
            </a:r>
          </a:p>
        </p:txBody>
      </p:sp>
      <p:sp>
        <p:nvSpPr>
          <p:cNvPr id="131112" name="Line 40"/>
          <p:cNvSpPr>
            <a:spLocks noChangeShapeType="1"/>
          </p:cNvSpPr>
          <p:nvPr/>
        </p:nvSpPr>
        <p:spPr bwMode="auto">
          <a:xfrm flipV="1">
            <a:off x="4419600" y="2819400"/>
            <a:ext cx="1981200" cy="2514600"/>
          </a:xfrm>
          <a:prstGeom prst="line">
            <a:avLst/>
          </a:prstGeom>
          <a:noFill/>
          <a:ln w="50800">
            <a:solidFill>
              <a:srgbClr val="0000FF"/>
            </a:solidFill>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sp>
        <p:nvSpPr>
          <p:cNvPr id="131113" name="Line 41"/>
          <p:cNvSpPr>
            <a:spLocks noChangeShapeType="1"/>
          </p:cNvSpPr>
          <p:nvPr/>
        </p:nvSpPr>
        <p:spPr bwMode="auto">
          <a:xfrm>
            <a:off x="4876800" y="2667000"/>
            <a:ext cx="990600" cy="762000"/>
          </a:xfrm>
          <a:prstGeom prst="line">
            <a:avLst/>
          </a:prstGeom>
          <a:noFill/>
          <a:ln w="19050">
            <a:solidFill>
              <a:srgbClr val="FFCC00"/>
            </a:solidFill>
            <a:round/>
            <a:headEnd type="none" w="sm" len="sm"/>
            <a:tailEnd type="triangle" w="sm" len="sm"/>
          </a:ln>
        </p:spPr>
        <p:txBody>
          <a:bodyPr/>
          <a:lstStyle/>
          <a:p>
            <a:endParaRPr lang="en-US">
              <a:latin typeface="Cambria" panose="02040503050406030204" pitchFamily="18" charset="0"/>
              <a:ea typeface="Cambria" panose="02040503050406030204" pitchFamily="18" charset="0"/>
            </a:endParaRPr>
          </a:p>
        </p:txBody>
      </p:sp>
      <p:sp>
        <p:nvSpPr>
          <p:cNvPr id="131114" name="Line 42"/>
          <p:cNvSpPr>
            <a:spLocks noChangeShapeType="1"/>
          </p:cNvSpPr>
          <p:nvPr/>
        </p:nvSpPr>
        <p:spPr bwMode="auto">
          <a:xfrm>
            <a:off x="1524000" y="4495800"/>
            <a:ext cx="3581400" cy="0"/>
          </a:xfrm>
          <a:prstGeom prst="line">
            <a:avLst/>
          </a:prstGeom>
          <a:noFill/>
          <a:ln w="25400">
            <a:solidFill>
              <a:schemeClr val="tx1"/>
            </a:solidFill>
            <a:prstDash val="sysDot"/>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101"/>
                                        </p:tgtEl>
                                        <p:attrNameLst>
                                          <p:attrName>style.visibility</p:attrName>
                                        </p:attrNameLst>
                                      </p:cBhvr>
                                      <p:to>
                                        <p:strVal val="visible"/>
                                      </p:to>
                                    </p:set>
                                    <p:animEffect transition="in" filter="wipe(left)">
                                      <p:cBhvr>
                                        <p:cTn id="22" dur="500"/>
                                        <p:tgtEl>
                                          <p:spTgt spid="131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111"/>
                                        </p:tgtEl>
                                        <p:attrNameLst>
                                          <p:attrName>style.visibility</p:attrName>
                                        </p:attrNameLst>
                                      </p:cBhvr>
                                      <p:to>
                                        <p:strVal val="visible"/>
                                      </p:to>
                                    </p:set>
                                    <p:animEffect transition="in" filter="wipe(left)">
                                      <p:cBhvr>
                                        <p:cTn id="27" dur="500"/>
                                        <p:tgtEl>
                                          <p:spTgt spid="1311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1113"/>
                                        </p:tgtEl>
                                        <p:attrNameLst>
                                          <p:attrName>style.visibility</p:attrName>
                                        </p:attrNameLst>
                                      </p:cBhvr>
                                      <p:to>
                                        <p:strVal val="visible"/>
                                      </p:to>
                                    </p:set>
                                    <p:animEffect transition="in" filter="wipe(left)">
                                      <p:cBhvr>
                                        <p:cTn id="32" dur="500"/>
                                        <p:tgtEl>
                                          <p:spTgt spid="1311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1112"/>
                                        </p:tgtEl>
                                        <p:attrNameLst>
                                          <p:attrName>style.visibility</p:attrName>
                                        </p:attrNameLst>
                                      </p:cBhvr>
                                      <p:to>
                                        <p:strVal val="visible"/>
                                      </p:to>
                                    </p:set>
                                    <p:animEffect transition="in" filter="wipe(left)">
                                      <p:cBhvr>
                                        <p:cTn id="37" dur="500"/>
                                        <p:tgtEl>
                                          <p:spTgt spid="1311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1114"/>
                                        </p:tgtEl>
                                        <p:attrNameLst>
                                          <p:attrName>style.visibility</p:attrName>
                                        </p:attrNameLst>
                                      </p:cBhvr>
                                      <p:to>
                                        <p:strVal val="visible"/>
                                      </p:to>
                                    </p:set>
                                    <p:animEffect transition="in" filter="wipe(left)">
                                      <p:cBhvr>
                                        <p:cTn id="42" dur="500"/>
                                        <p:tgtEl>
                                          <p:spTgt spid="131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1" grpId="0" autoUpdateAnimBg="0"/>
      <p:bldP spid="131111" grpId="0" animBg="1" autoUpdateAnimBg="0"/>
      <p:bldP spid="131112" grpId="0" animBg="1"/>
      <p:bldP spid="131113" grpId="0" animBg="1"/>
      <p:bldP spid="1311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hallar niður III</a:t>
            </a:r>
          </a:p>
        </p:txBody>
      </p:sp>
      <p:sp>
        <p:nvSpPr>
          <p:cNvPr id="37891" name="Rectangle 3"/>
          <p:cNvSpPr>
            <a:spLocks noGrp="1" noChangeArrowheads="1"/>
          </p:cNvSpPr>
          <p:nvPr>
            <p:ph type="body" idx="1"/>
          </p:nvPr>
        </p:nvSpPr>
        <p:spPr/>
        <p:txBody>
          <a:bodyPr/>
          <a:lstStyle/>
          <a:p>
            <a:pPr>
              <a:defRPr/>
            </a:pPr>
            <a:r>
              <a:rPr lang="is-IS" sz="4000" dirty="0">
                <a:latin typeface="Cambria" panose="02040503050406030204" pitchFamily="18" charset="0"/>
                <a:ea typeface="Cambria" panose="02040503050406030204" pitchFamily="18" charset="0"/>
              </a:rPr>
              <a:t>Verðlag og hreinn útflutningur: </a:t>
            </a:r>
            <a:r>
              <a:rPr lang="is-IS" sz="40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Gengisáhrif</a:t>
            </a:r>
          </a:p>
          <a:p>
            <a:pPr lvl="1">
              <a:defRPr/>
            </a:pPr>
            <a:r>
              <a:rPr lang="is-IS" sz="3200" dirty="0">
                <a:latin typeface="Cambria" panose="02040503050406030204" pitchFamily="18" charset="0"/>
                <a:ea typeface="Cambria" panose="02040503050406030204" pitchFamily="18" charset="0"/>
              </a:rPr>
              <a:t>Þegar </a:t>
            </a: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verðlag lækkar </a:t>
            </a:r>
            <a:r>
              <a:rPr lang="is-IS" sz="3200" dirty="0">
                <a:latin typeface="Cambria" panose="02040503050406030204" pitchFamily="18" charset="0"/>
                <a:ea typeface="Cambria" panose="02040503050406030204" pitchFamily="18" charset="0"/>
              </a:rPr>
              <a:t>heima fyrir lækka raunvextir og raungengið lækkar einnig svo að hreinn </a:t>
            </a:r>
            <a:r>
              <a:rPr lang="is-IS" sz="32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útflutningur eykst</a:t>
            </a:r>
          </a:p>
          <a:p>
            <a:pPr lvl="2">
              <a:defRPr/>
            </a:pPr>
            <a:r>
              <a:rPr lang="is-IS" sz="2800" b="1" dirty="0">
                <a:solidFill>
                  <a:srgbClr val="000066"/>
                </a:solidFill>
                <a:latin typeface="Cambria" panose="02040503050406030204" pitchFamily="18" charset="0"/>
                <a:ea typeface="Cambria" panose="02040503050406030204" pitchFamily="18" charset="0"/>
              </a:rPr>
              <a:t>E = </a:t>
            </a:r>
            <a:r>
              <a:rPr lang="is-IS" sz="2800" b="1" dirty="0" err="1">
                <a:solidFill>
                  <a:srgbClr val="000066"/>
                </a:solidFill>
                <a:latin typeface="Cambria" panose="02040503050406030204" pitchFamily="18" charset="0"/>
                <a:ea typeface="Cambria" panose="02040503050406030204" pitchFamily="18" charset="0"/>
              </a:rPr>
              <a:t>eP</a:t>
            </a:r>
            <a:r>
              <a:rPr lang="is-IS" sz="2800" b="1" dirty="0">
                <a:solidFill>
                  <a:srgbClr val="000066"/>
                </a:solidFill>
                <a:latin typeface="Cambria" panose="02040503050406030204" pitchFamily="18" charset="0"/>
                <a:ea typeface="Cambria" panose="02040503050406030204" pitchFamily="18" charset="0"/>
              </a:rPr>
              <a:t>/P*  =&gt;  raungengi fer eftir verðlagi</a:t>
            </a:r>
          </a:p>
          <a:p>
            <a:pPr lvl="1">
              <a:defRPr/>
            </a:pPr>
            <a:r>
              <a:rPr lang="is-IS" sz="3200" dirty="0">
                <a:latin typeface="Cambria" panose="02040503050406030204" pitchFamily="18" charset="0"/>
                <a:ea typeface="Cambria" panose="02040503050406030204" pitchFamily="18" charset="0"/>
              </a:rPr>
              <a:t>Aukinn hreinn útflutningur þýðir aukna heildareftirspurn þar eð hreinn útflutningur er partur af heildareftirspurn</a:t>
            </a:r>
          </a:p>
        </p:txBody>
      </p:sp>
      <p:sp>
        <p:nvSpPr>
          <p:cNvPr id="27652" name="Line 4"/>
          <p:cNvSpPr>
            <a:spLocks noChangeShapeType="1"/>
          </p:cNvSpPr>
          <p:nvPr/>
        </p:nvSpPr>
        <p:spPr bwMode="auto">
          <a:xfrm>
            <a:off x="1676400" y="4800600"/>
            <a:ext cx="1524000" cy="0"/>
          </a:xfrm>
          <a:prstGeom prst="line">
            <a:avLst/>
          </a:prstGeom>
          <a:noFill/>
          <a:ln w="38100">
            <a:solidFill>
              <a:srgbClr val="FF0000"/>
            </a:solidFill>
            <a:round/>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wipe(left)">
                                      <p:cBhvr>
                                        <p:cTn id="15" dur="500"/>
                                        <p:tgtEl>
                                          <p:spTgt spid="378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891">
                                            <p:txEl>
                                              <p:pRg st="3" end="3"/>
                                            </p:txEl>
                                          </p:spTgt>
                                        </p:tgtEl>
                                        <p:attrNameLst>
                                          <p:attrName>style.visibility</p:attrName>
                                        </p:attrNameLst>
                                      </p:cBhvr>
                                      <p:to>
                                        <p:strVal val="visible"/>
                                      </p:to>
                                    </p:set>
                                    <p:animEffect transition="in" filter="wipe(left)">
                                      <p:cBhvr>
                                        <p:cTn id="20"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kann að hliðrast til</a:t>
            </a:r>
          </a:p>
        </p:txBody>
      </p:sp>
      <p:sp>
        <p:nvSpPr>
          <p:cNvPr id="39939" name="Rectangle 3"/>
          <p:cNvSpPr>
            <a:spLocks noGrp="1" noChangeArrowheads="1"/>
          </p:cNvSpPr>
          <p:nvPr>
            <p:ph type="body" idx="1"/>
          </p:nvPr>
        </p:nvSpPr>
        <p:spPr/>
        <p:txBody>
          <a:bodyPr/>
          <a:lstStyle/>
          <a:p>
            <a:pPr>
              <a:spcBef>
                <a:spcPts val="600"/>
              </a:spcBef>
            </a:pPr>
            <a:r>
              <a:rPr lang="is-IS" sz="3600" dirty="0">
                <a:latin typeface="Cambria" panose="02040503050406030204" pitchFamily="18" charset="0"/>
                <a:ea typeface="Cambria" panose="02040503050406030204" pitchFamily="18" charset="0"/>
              </a:rPr>
              <a:t>Heildareftirspurnarkúrfan</a:t>
            </a:r>
          </a:p>
          <a:p>
            <a:pPr>
              <a:spcBef>
                <a:spcPts val="600"/>
              </a:spcBef>
            </a:pPr>
            <a:r>
              <a:rPr lang="is-IS" sz="3600" dirty="0">
                <a:latin typeface="Cambria" panose="02040503050406030204" pitchFamily="18" charset="0"/>
                <a:ea typeface="Cambria" panose="02040503050406030204" pitchFamily="18" charset="0"/>
              </a:rPr>
              <a:t>Neikvæður halli hennar sýnir að lækkun verðlags örvar heildareftirspurn eftir vörum og þjónustu</a:t>
            </a:r>
          </a:p>
          <a:p>
            <a:pPr>
              <a:spcBef>
                <a:spcPts val="600"/>
              </a:spcBef>
            </a:pPr>
            <a:r>
              <a:rPr lang="is-IS" sz="3600" dirty="0">
                <a:latin typeface="Cambria" panose="02040503050406030204" pitchFamily="18" charset="0"/>
                <a:ea typeface="Cambria" panose="02040503050406030204" pitchFamily="18" charset="0"/>
              </a:rPr>
              <a:t>Margir aðrir þættir hafa áhrif á heildareftirspurn við gefnu verðlagi</a:t>
            </a:r>
          </a:p>
          <a:p>
            <a:pPr>
              <a:spcBef>
                <a:spcPts val="600"/>
              </a:spcBef>
            </a:pPr>
            <a:r>
              <a:rPr lang="is-IS" sz="3600" dirty="0">
                <a:latin typeface="Cambria" panose="02040503050406030204" pitchFamily="18" charset="0"/>
                <a:ea typeface="Cambria" panose="02040503050406030204" pitchFamily="18" charset="0"/>
              </a:rPr>
              <a:t>Þegar einhver þessara þátta breytist hliðrast eftirspurnarkúrfan úr stað</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heildareftirspurnarkúrfan kann að hliðrast til</a:t>
            </a:r>
          </a:p>
        </p:txBody>
      </p:sp>
      <p:sp>
        <p:nvSpPr>
          <p:cNvPr id="41987" name="Rectangle 3"/>
          <p:cNvSpPr>
            <a:spLocks noGrp="1" noChangeArrowheads="1"/>
          </p:cNvSpPr>
          <p:nvPr>
            <p:ph type="body" idx="1"/>
          </p:nvPr>
        </p:nvSpPr>
        <p:spPr/>
        <p:txBody>
          <a:bodyPr/>
          <a:lstStyle/>
          <a:p>
            <a:pPr>
              <a:defRPr/>
            </a:pPr>
            <a:r>
              <a:rPr lang="is-IS" sz="3600" dirty="0">
                <a:latin typeface="Cambria" panose="02040503050406030204" pitchFamily="18" charset="0"/>
                <a:ea typeface="Cambria" panose="02040503050406030204" pitchFamily="18" charset="0"/>
              </a:rPr>
              <a:t>Hvaða þættir hliðra heildareftirspurnarkúrfunni? </a:t>
            </a:r>
          </a:p>
          <a:p>
            <a:pPr>
              <a:defRPr/>
            </a:pPr>
            <a:r>
              <a:rPr lang="is-IS" sz="3600" dirty="0">
                <a:latin typeface="Cambria" panose="02040503050406030204" pitchFamily="18" charset="0"/>
                <a:ea typeface="Cambria" panose="02040503050406030204" pitchFamily="18" charset="0"/>
              </a:rPr>
              <a:t>Svarið felst í </a:t>
            </a:r>
            <a:r>
              <a:rPr lang="is-IS" sz="3600" b="1" i="1" dirty="0">
                <a:latin typeface="Cambria" panose="02040503050406030204" pitchFamily="18" charset="0"/>
                <a:ea typeface="Cambria" panose="02040503050406030204" pitchFamily="18" charset="0"/>
              </a:rPr>
              <a:t>Y </a:t>
            </a:r>
            <a:r>
              <a:rPr lang="is-IS" sz="3600" b="1" i="1" dirty="0">
                <a:effectLst>
                  <a:outerShdw blurRad="38100" dist="38100" dir="2700000" algn="tl">
                    <a:srgbClr val="FFFFFF"/>
                  </a:outerShdw>
                </a:effectLst>
                <a:latin typeface="Cambria" panose="02040503050406030204" pitchFamily="18" charset="0"/>
                <a:ea typeface="Cambria" panose="02040503050406030204" pitchFamily="18" charset="0"/>
              </a:rPr>
              <a:t>= C + I + G + NX</a:t>
            </a:r>
          </a:p>
          <a:p>
            <a:pPr lvl="1">
              <a:defRPr/>
            </a:pPr>
            <a:r>
              <a:rPr lang="is-IS" sz="3200" dirty="0">
                <a:latin typeface="Cambria" panose="02040503050406030204" pitchFamily="18" charset="0"/>
                <a:ea typeface="Cambria" panose="02040503050406030204" pitchFamily="18" charset="0"/>
              </a:rPr>
              <a:t>Neyzla</a:t>
            </a:r>
          </a:p>
          <a:p>
            <a:pPr lvl="1">
              <a:defRPr/>
            </a:pPr>
            <a:r>
              <a:rPr lang="is-IS" sz="3200" dirty="0">
                <a:latin typeface="Cambria" panose="02040503050406030204" pitchFamily="18" charset="0"/>
                <a:ea typeface="Cambria" panose="02040503050406030204" pitchFamily="18" charset="0"/>
              </a:rPr>
              <a:t>Fjárfesting</a:t>
            </a:r>
          </a:p>
          <a:p>
            <a:pPr lvl="1">
              <a:defRPr/>
            </a:pPr>
            <a:r>
              <a:rPr lang="is-IS" sz="3200" dirty="0">
                <a:latin typeface="Cambria" panose="02040503050406030204" pitchFamily="18" charset="0"/>
                <a:ea typeface="Cambria" panose="02040503050406030204" pitchFamily="18" charset="0"/>
              </a:rPr>
              <a:t>Ríkisútgjöld</a:t>
            </a:r>
          </a:p>
          <a:p>
            <a:pPr lvl="1">
              <a:defRPr/>
            </a:pPr>
            <a:r>
              <a:rPr lang="is-IS" sz="3200" dirty="0">
                <a:latin typeface="Cambria" panose="02040503050406030204" pitchFamily="18" charset="0"/>
                <a:ea typeface="Cambria" panose="02040503050406030204" pitchFamily="18" charset="0"/>
              </a:rPr>
              <a:t>Hreinn útflutningur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left)">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wipe(left)">
                                      <p:cBhvr>
                                        <p:cTn id="32"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41288"/>
            <a:ext cx="8382000" cy="1219200"/>
          </a:xfrm>
        </p:spPr>
        <p:txBody>
          <a:bodyPr/>
          <a:lstStyle/>
          <a:p>
            <a:r>
              <a:rPr lang="is-IS" sz="4400">
                <a:latin typeface="Bernard MT Condensed" panose="02050806060905020404" pitchFamily="18" charset="0"/>
              </a:rPr>
              <a:t>Hliðrun </a:t>
            </a:r>
            <a:br>
              <a:rPr lang="is-IS" sz="3600">
                <a:latin typeface="Bernard MT Condensed" panose="02050806060905020404" pitchFamily="18" charset="0"/>
              </a:rPr>
            </a:br>
            <a:r>
              <a:rPr lang="is-IS" sz="4400">
                <a:latin typeface="Bernard MT Condensed" panose="02050806060905020404" pitchFamily="18" charset="0"/>
              </a:rPr>
              <a:t>heildareftirspurnarkúrfunnar</a:t>
            </a:r>
          </a:p>
        </p:txBody>
      </p:sp>
      <p:grpSp>
        <p:nvGrpSpPr>
          <p:cNvPr id="30723" name="Group 4"/>
          <p:cNvGrpSpPr>
            <a:grpSpLocks/>
          </p:cNvGrpSpPr>
          <p:nvPr/>
        </p:nvGrpSpPr>
        <p:grpSpPr bwMode="auto">
          <a:xfrm>
            <a:off x="7058025" y="6099175"/>
            <a:ext cx="1409700" cy="560388"/>
            <a:chOff x="4446" y="3842"/>
            <a:chExt cx="888" cy="353"/>
          </a:xfrm>
        </p:grpSpPr>
        <p:sp>
          <p:nvSpPr>
            <p:cNvPr id="30749" name="Rectangle 5"/>
            <p:cNvSpPr>
              <a:spLocks noChangeArrowheads="1"/>
            </p:cNvSpPr>
            <p:nvPr/>
          </p:nvSpPr>
          <p:spPr bwMode="auto">
            <a:xfrm>
              <a:off x="4446" y="3842"/>
              <a:ext cx="888" cy="192"/>
            </a:xfrm>
            <a:prstGeom prst="rect">
              <a:avLst/>
            </a:prstGeom>
            <a:noFill/>
            <a:ln w="9525">
              <a:noFill/>
              <a:miter lim="800000"/>
              <a:headEnd/>
              <a:tailEnd/>
            </a:ln>
          </p:spPr>
          <p:txBody>
            <a:bodyPr wrap="none" lIns="0" tIns="0" rIns="0" bIns="0">
              <a:spAutoFit/>
            </a:bodyPr>
            <a:lstStyle/>
            <a:p>
              <a:r>
                <a:rPr lang="is-IS" sz="2000" b="1">
                  <a:latin typeface="Cambria" panose="02040503050406030204" pitchFamily="18" charset="0"/>
                  <a:ea typeface="Cambria" panose="02040503050406030204" pitchFamily="18" charset="0"/>
                </a:rPr>
                <a:t>Framleiðsla</a:t>
              </a:r>
            </a:p>
          </p:txBody>
        </p:sp>
        <p:sp>
          <p:nvSpPr>
            <p:cNvPr id="30750" name="Rectangle 6"/>
            <p:cNvSpPr>
              <a:spLocks noChangeArrowheads="1"/>
            </p:cNvSpPr>
            <p:nvPr/>
          </p:nvSpPr>
          <p:spPr bwMode="auto">
            <a:xfrm>
              <a:off x="4766" y="4001"/>
              <a:ext cx="0" cy="194"/>
            </a:xfrm>
            <a:prstGeom prst="rect">
              <a:avLst/>
            </a:prstGeom>
            <a:noFill/>
            <a:ln w="9525">
              <a:noFill/>
              <a:miter lim="800000"/>
              <a:headEnd/>
              <a:tailEnd/>
            </a:ln>
          </p:spPr>
          <p:txBody>
            <a:bodyPr wrap="none" lIns="0" tIns="0" rIns="0" bIns="0">
              <a:spAutoFit/>
            </a:bodyPr>
            <a:lstStyle/>
            <a:p>
              <a:endParaRPr lang="is-IS" sz="2000" b="1">
                <a:latin typeface="Cambria" panose="02040503050406030204" pitchFamily="18" charset="0"/>
                <a:ea typeface="Cambria" panose="02040503050406030204" pitchFamily="18" charset="0"/>
              </a:endParaRPr>
            </a:p>
          </p:txBody>
        </p:sp>
      </p:grpSp>
      <p:grpSp>
        <p:nvGrpSpPr>
          <p:cNvPr id="30724" name="Group 7"/>
          <p:cNvGrpSpPr>
            <a:grpSpLocks/>
          </p:cNvGrpSpPr>
          <p:nvPr/>
        </p:nvGrpSpPr>
        <p:grpSpPr bwMode="auto">
          <a:xfrm>
            <a:off x="692150" y="1716088"/>
            <a:ext cx="652463" cy="615950"/>
            <a:chOff x="436" y="1081"/>
            <a:chExt cx="411" cy="388"/>
          </a:xfrm>
        </p:grpSpPr>
        <p:sp>
          <p:nvSpPr>
            <p:cNvPr id="30747" name="Rectangle 8"/>
            <p:cNvSpPr>
              <a:spLocks noChangeArrowheads="1"/>
            </p:cNvSpPr>
            <p:nvPr/>
          </p:nvSpPr>
          <p:spPr bwMode="auto">
            <a:xfrm>
              <a:off x="454" y="1081"/>
              <a:ext cx="393" cy="388"/>
            </a:xfrm>
            <a:prstGeom prst="rect">
              <a:avLst/>
            </a:prstGeom>
            <a:noFill/>
            <a:ln w="9525">
              <a:noFill/>
              <a:miter lim="800000"/>
              <a:headEnd/>
              <a:tailEnd/>
            </a:ln>
          </p:spPr>
          <p:txBody>
            <a:bodyPr wrap="none" lIns="0" tIns="0" rIns="0" bIns="0">
              <a:spAutoFit/>
            </a:bodyPr>
            <a:lstStyle/>
            <a:p>
              <a:r>
                <a:rPr lang="is-IS" sz="2000" b="1">
                  <a:latin typeface="Cambria" panose="02040503050406030204" pitchFamily="18" charset="0"/>
                  <a:ea typeface="Cambria" panose="02040503050406030204" pitchFamily="18" charset="0"/>
                </a:rPr>
                <a:t>Verð-</a:t>
              </a:r>
              <a:br>
                <a:rPr lang="is-IS" sz="2000" b="1">
                  <a:latin typeface="Cambria" panose="02040503050406030204" pitchFamily="18" charset="0"/>
                  <a:ea typeface="Cambria" panose="02040503050406030204" pitchFamily="18" charset="0"/>
                </a:rPr>
              </a:br>
              <a:r>
                <a:rPr lang="is-IS" sz="2000" b="1">
                  <a:latin typeface="Cambria" panose="02040503050406030204" pitchFamily="18" charset="0"/>
                  <a:ea typeface="Cambria" panose="02040503050406030204" pitchFamily="18" charset="0"/>
                </a:rPr>
                <a:t>lag</a:t>
              </a:r>
            </a:p>
          </p:txBody>
        </p:sp>
        <p:sp>
          <p:nvSpPr>
            <p:cNvPr id="30748" name="Rectangle 9"/>
            <p:cNvSpPr>
              <a:spLocks noChangeArrowheads="1"/>
            </p:cNvSpPr>
            <p:nvPr/>
          </p:nvSpPr>
          <p:spPr bwMode="auto">
            <a:xfrm>
              <a:off x="436" y="1240"/>
              <a:ext cx="0" cy="194"/>
            </a:xfrm>
            <a:prstGeom prst="rect">
              <a:avLst/>
            </a:prstGeom>
            <a:noFill/>
            <a:ln w="9525">
              <a:noFill/>
              <a:miter lim="800000"/>
              <a:headEnd/>
              <a:tailEnd/>
            </a:ln>
          </p:spPr>
          <p:txBody>
            <a:bodyPr wrap="none" lIns="0" tIns="0" rIns="0" bIns="0">
              <a:spAutoFit/>
            </a:bodyPr>
            <a:lstStyle/>
            <a:p>
              <a:endParaRPr lang="is-IS" sz="2000" b="1">
                <a:latin typeface="Cambria" panose="02040503050406030204" pitchFamily="18" charset="0"/>
                <a:ea typeface="Cambria" panose="02040503050406030204" pitchFamily="18" charset="0"/>
              </a:endParaRPr>
            </a:p>
          </p:txBody>
        </p:sp>
      </p:grpSp>
      <p:sp>
        <p:nvSpPr>
          <p:cNvPr id="30725" name="Rectangle 10"/>
          <p:cNvSpPr>
            <a:spLocks noChangeArrowheads="1"/>
          </p:cNvSpPr>
          <p:nvPr/>
        </p:nvSpPr>
        <p:spPr bwMode="auto">
          <a:xfrm>
            <a:off x="1166813" y="6076950"/>
            <a:ext cx="152286" cy="307777"/>
          </a:xfrm>
          <a:prstGeom prst="rect">
            <a:avLst/>
          </a:prstGeom>
          <a:noFill/>
          <a:ln w="9525">
            <a:noFill/>
            <a:miter lim="800000"/>
            <a:headEnd/>
            <a:tailEnd/>
          </a:ln>
        </p:spPr>
        <p:txBody>
          <a:bodyPr wrap="none" lIns="0" tIns="0" rIns="0" bIns="0">
            <a:spAutoFit/>
          </a:bodyPr>
          <a:lstStyle/>
          <a:p>
            <a:r>
              <a:rPr lang="is-IS" sz="2000" b="1">
                <a:latin typeface="Cambria" panose="02040503050406030204" pitchFamily="18" charset="0"/>
                <a:ea typeface="Cambria" panose="02040503050406030204" pitchFamily="18" charset="0"/>
              </a:rPr>
              <a:t>0</a:t>
            </a:r>
          </a:p>
        </p:txBody>
      </p:sp>
      <p:sp>
        <p:nvSpPr>
          <p:cNvPr id="30726" name="Freeform 11"/>
          <p:cNvSpPr>
            <a:spLocks/>
          </p:cNvSpPr>
          <p:nvPr/>
        </p:nvSpPr>
        <p:spPr bwMode="auto">
          <a:xfrm>
            <a:off x="1408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grpSp>
        <p:nvGrpSpPr>
          <p:cNvPr id="30727" name="Group 12"/>
          <p:cNvGrpSpPr>
            <a:grpSpLocks/>
          </p:cNvGrpSpPr>
          <p:nvPr/>
        </p:nvGrpSpPr>
        <p:grpSpPr bwMode="auto">
          <a:xfrm>
            <a:off x="5530852" y="5156200"/>
            <a:ext cx="2484438" cy="558800"/>
            <a:chOff x="3484" y="3248"/>
            <a:chExt cx="1565" cy="352"/>
          </a:xfrm>
        </p:grpSpPr>
        <p:sp>
          <p:nvSpPr>
            <p:cNvPr id="30745" name="Rectangle 13"/>
            <p:cNvSpPr>
              <a:spLocks noChangeArrowheads="1"/>
            </p:cNvSpPr>
            <p:nvPr/>
          </p:nvSpPr>
          <p:spPr bwMode="auto">
            <a:xfrm>
              <a:off x="3844" y="3248"/>
              <a:ext cx="0" cy="194"/>
            </a:xfrm>
            <a:prstGeom prst="rect">
              <a:avLst/>
            </a:prstGeom>
            <a:noFill/>
            <a:ln w="9525">
              <a:noFill/>
              <a:miter lim="800000"/>
              <a:headEnd/>
              <a:tailEnd/>
            </a:ln>
          </p:spPr>
          <p:txBody>
            <a:bodyPr wrap="none" lIns="0" tIns="0" rIns="0" bIns="0">
              <a:spAutoFit/>
            </a:bodyPr>
            <a:lstStyle/>
            <a:p>
              <a:endParaRPr lang="is-IS" sz="2000" b="1">
                <a:latin typeface="Cambria" panose="02040503050406030204" pitchFamily="18" charset="0"/>
                <a:ea typeface="Cambria" panose="02040503050406030204" pitchFamily="18" charset="0"/>
              </a:endParaRPr>
            </a:p>
          </p:txBody>
        </p:sp>
        <p:sp>
          <p:nvSpPr>
            <p:cNvPr id="30746" name="Rectangle 14"/>
            <p:cNvSpPr>
              <a:spLocks noChangeArrowheads="1"/>
            </p:cNvSpPr>
            <p:nvPr/>
          </p:nvSpPr>
          <p:spPr bwMode="auto">
            <a:xfrm>
              <a:off x="3484" y="3406"/>
              <a:ext cx="1565" cy="194"/>
            </a:xfrm>
            <a:prstGeom prst="rect">
              <a:avLst/>
            </a:prstGeom>
            <a:noFill/>
            <a:ln w="9525">
              <a:noFill/>
              <a:miter lim="800000"/>
              <a:headEnd/>
              <a:tailEnd/>
            </a:ln>
          </p:spPr>
          <p:txBody>
            <a:bodyPr wrap="none" lIns="0" tIns="0" rIns="0" bIns="0">
              <a:spAutoFit/>
            </a:bodyPr>
            <a:lstStyle/>
            <a:p>
              <a:pPr algn="ctr"/>
              <a:r>
                <a:rPr lang="is-IS" sz="2000" b="1">
                  <a:latin typeface="Cambria" panose="02040503050406030204" pitchFamily="18" charset="0"/>
                  <a:ea typeface="Cambria" panose="02040503050406030204" pitchFamily="18" charset="0"/>
                </a:rPr>
                <a:t>Heildareftirspurn, </a:t>
              </a:r>
              <a:r>
                <a:rPr lang="is-IS" sz="2000" b="1" i="1">
                  <a:latin typeface="Cambria" panose="02040503050406030204" pitchFamily="18" charset="0"/>
                  <a:ea typeface="Cambria" panose="02040503050406030204" pitchFamily="18" charset="0"/>
                </a:rPr>
                <a:t>D</a:t>
              </a:r>
              <a:r>
                <a:rPr lang="is-IS" sz="2000" b="1" i="1" baseline="-25000">
                  <a:latin typeface="Cambria" panose="02040503050406030204" pitchFamily="18" charset="0"/>
                  <a:ea typeface="Cambria" panose="02040503050406030204" pitchFamily="18" charset="0"/>
                </a:rPr>
                <a:t>1</a:t>
              </a:r>
            </a:p>
          </p:txBody>
        </p:sp>
      </p:grpSp>
      <p:sp>
        <p:nvSpPr>
          <p:cNvPr id="30728" name="Freeform 15"/>
          <p:cNvSpPr>
            <a:spLocks/>
          </p:cNvSpPr>
          <p:nvPr/>
        </p:nvSpPr>
        <p:spPr bwMode="auto">
          <a:xfrm>
            <a:off x="1416050" y="3589338"/>
            <a:ext cx="1919288" cy="2449512"/>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sp>
        <p:nvSpPr>
          <p:cNvPr id="30729" name="Rectangle 16"/>
          <p:cNvSpPr>
            <a:spLocks noChangeArrowheads="1"/>
          </p:cNvSpPr>
          <p:nvPr/>
        </p:nvSpPr>
        <p:spPr bwMode="auto">
          <a:xfrm>
            <a:off x="1089025" y="3471863"/>
            <a:ext cx="250068" cy="307777"/>
          </a:xfrm>
          <a:prstGeom prst="rect">
            <a:avLst/>
          </a:prstGeom>
          <a:noFill/>
          <a:ln w="9525">
            <a:noFill/>
            <a:miter lim="800000"/>
            <a:headEnd/>
            <a:tailEnd/>
          </a:ln>
        </p:spPr>
        <p:txBody>
          <a:bodyPr wrap="none" lIns="0" tIns="0" rIns="0" bIns="0">
            <a:spAutoFit/>
          </a:bodyPr>
          <a:lstStyle/>
          <a:p>
            <a:r>
              <a:rPr lang="is-IS" sz="2000" b="1" i="1">
                <a:latin typeface="Cambria" panose="02040503050406030204" pitchFamily="18" charset="0"/>
                <a:ea typeface="Cambria" panose="02040503050406030204" pitchFamily="18" charset="0"/>
              </a:rPr>
              <a:t>P</a:t>
            </a:r>
            <a:r>
              <a:rPr lang="is-IS" sz="2000" b="1" i="1" baseline="-25000">
                <a:latin typeface="Cambria" panose="02040503050406030204" pitchFamily="18" charset="0"/>
                <a:ea typeface="Cambria" panose="02040503050406030204" pitchFamily="18" charset="0"/>
              </a:rPr>
              <a:t>1</a:t>
            </a:r>
          </a:p>
        </p:txBody>
      </p:sp>
      <p:sp>
        <p:nvSpPr>
          <p:cNvPr id="30730" name="Rectangle 17"/>
          <p:cNvSpPr>
            <a:spLocks noChangeArrowheads="1"/>
          </p:cNvSpPr>
          <p:nvPr/>
        </p:nvSpPr>
        <p:spPr bwMode="auto">
          <a:xfrm>
            <a:off x="3228975" y="6099175"/>
            <a:ext cx="245260" cy="307777"/>
          </a:xfrm>
          <a:prstGeom prst="rect">
            <a:avLst/>
          </a:prstGeom>
          <a:noFill/>
          <a:ln w="9525">
            <a:noFill/>
            <a:miter lim="800000"/>
            <a:headEnd/>
            <a:tailEnd/>
          </a:ln>
        </p:spPr>
        <p:txBody>
          <a:bodyPr wrap="none" lIns="0" tIns="0" rIns="0" bIns="0">
            <a:spAutoFit/>
          </a:bodyPr>
          <a:lstStyle/>
          <a:p>
            <a:r>
              <a:rPr lang="is-IS" sz="2000" b="1" i="1">
                <a:latin typeface="Cambria" panose="02040503050406030204" pitchFamily="18" charset="0"/>
                <a:ea typeface="Cambria" panose="02040503050406030204" pitchFamily="18" charset="0"/>
              </a:rPr>
              <a:t>Y</a:t>
            </a:r>
            <a:r>
              <a:rPr lang="is-IS" sz="2000" b="1" i="1" baseline="-25000">
                <a:latin typeface="Cambria" panose="02040503050406030204" pitchFamily="18" charset="0"/>
                <a:ea typeface="Cambria" panose="02040503050406030204" pitchFamily="18" charset="0"/>
              </a:rPr>
              <a:t>1</a:t>
            </a:r>
          </a:p>
        </p:txBody>
      </p:sp>
      <p:sp>
        <p:nvSpPr>
          <p:cNvPr id="30731" name="Line 18"/>
          <p:cNvSpPr>
            <a:spLocks noChangeShapeType="1"/>
          </p:cNvSpPr>
          <p:nvPr/>
        </p:nvSpPr>
        <p:spPr bwMode="auto">
          <a:xfrm>
            <a:off x="1933575" y="2705100"/>
            <a:ext cx="4005263" cy="2519363"/>
          </a:xfrm>
          <a:prstGeom prst="line">
            <a:avLst/>
          </a:prstGeom>
          <a:noFill/>
          <a:ln w="25400">
            <a:solidFill>
              <a:schemeClr val="tx2"/>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grpSp>
        <p:nvGrpSpPr>
          <p:cNvPr id="5" name="Group 19"/>
          <p:cNvGrpSpPr>
            <a:grpSpLocks/>
          </p:cNvGrpSpPr>
          <p:nvPr/>
        </p:nvGrpSpPr>
        <p:grpSpPr bwMode="auto">
          <a:xfrm>
            <a:off x="2819400" y="2489200"/>
            <a:ext cx="4886325" cy="2657475"/>
            <a:chOff x="1776" y="1568"/>
            <a:chExt cx="3078" cy="1674"/>
          </a:xfrm>
        </p:grpSpPr>
        <p:sp>
          <p:nvSpPr>
            <p:cNvPr id="30742" name="Line 20"/>
            <p:cNvSpPr>
              <a:spLocks noChangeShapeType="1"/>
            </p:cNvSpPr>
            <p:nvPr/>
          </p:nvSpPr>
          <p:spPr bwMode="auto">
            <a:xfrm>
              <a:off x="2016" y="1568"/>
              <a:ext cx="2523" cy="1588"/>
            </a:xfrm>
            <a:prstGeom prst="line">
              <a:avLst/>
            </a:prstGeom>
            <a:noFill/>
            <a:ln w="25400">
              <a:solidFill>
                <a:srgbClr val="474A81"/>
              </a:solidFill>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30743" name="Rectangle 21"/>
            <p:cNvSpPr>
              <a:spLocks noChangeArrowheads="1"/>
            </p:cNvSpPr>
            <p:nvPr/>
          </p:nvSpPr>
          <p:spPr bwMode="auto">
            <a:xfrm>
              <a:off x="4565" y="2990"/>
              <a:ext cx="289" cy="252"/>
            </a:xfrm>
            <a:prstGeom prst="rect">
              <a:avLst/>
            </a:prstGeom>
            <a:noFill/>
            <a:ln w="9525">
              <a:noFill/>
              <a:miter lim="800000"/>
              <a:headEnd/>
              <a:tailEnd/>
            </a:ln>
          </p:spPr>
          <p:txBody>
            <a:bodyPr wrap="none" lIns="92075" tIns="46038" rIns="92075" bIns="46038">
              <a:spAutoFit/>
            </a:bodyPr>
            <a:lstStyle/>
            <a:p>
              <a:pPr algn="ctr"/>
              <a:r>
                <a:rPr lang="is-IS" sz="2000" b="1" i="1">
                  <a:latin typeface="Cambria" panose="02040503050406030204" pitchFamily="18" charset="0"/>
                  <a:ea typeface="Cambria" panose="02040503050406030204" pitchFamily="18" charset="0"/>
                </a:rPr>
                <a:t>D</a:t>
              </a:r>
              <a:r>
                <a:rPr lang="is-IS" sz="2000" b="1" i="1" baseline="-25000">
                  <a:latin typeface="Cambria" panose="02040503050406030204" pitchFamily="18" charset="0"/>
                  <a:ea typeface="Cambria" panose="02040503050406030204" pitchFamily="18" charset="0"/>
                </a:rPr>
                <a:t>2</a:t>
              </a:r>
            </a:p>
          </p:txBody>
        </p:sp>
        <p:sp>
          <p:nvSpPr>
            <p:cNvPr id="30744" name="AutoShape 22"/>
            <p:cNvSpPr>
              <a:spLocks noChangeArrowheads="1"/>
            </p:cNvSpPr>
            <p:nvPr/>
          </p:nvSpPr>
          <p:spPr bwMode="auto">
            <a:xfrm>
              <a:off x="1776" y="1920"/>
              <a:ext cx="720" cy="96"/>
            </a:xfrm>
            <a:prstGeom prst="rightArrow">
              <a:avLst>
                <a:gd name="adj1" fmla="val 50000"/>
                <a:gd name="adj2" fmla="val 187569"/>
              </a:avLst>
            </a:prstGeom>
            <a:solidFill>
              <a:srgbClr val="FF0000"/>
            </a:solidFill>
            <a:ln w="12700">
              <a:noFill/>
              <a:miter lim="800000"/>
              <a:headEnd/>
              <a:tailEnd/>
            </a:ln>
          </p:spPr>
          <p:txBody>
            <a:bodyPr wrap="none" anchor="ctr"/>
            <a:lstStyle/>
            <a:p>
              <a:endParaRPr lang="is-IS">
                <a:latin typeface="Cambria" panose="02040503050406030204" pitchFamily="18" charset="0"/>
                <a:ea typeface="Cambria" panose="02040503050406030204" pitchFamily="18" charset="0"/>
              </a:endParaRPr>
            </a:p>
          </p:txBody>
        </p:sp>
      </p:grpSp>
      <p:sp>
        <p:nvSpPr>
          <p:cNvPr id="30733" name="Freeform 23"/>
          <p:cNvSpPr>
            <a:spLocks/>
          </p:cNvSpPr>
          <p:nvPr/>
        </p:nvSpPr>
        <p:spPr bwMode="auto">
          <a:xfrm>
            <a:off x="3259138"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w="9525" cap="rnd">
            <a:noFill/>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grpSp>
        <p:nvGrpSpPr>
          <p:cNvPr id="6" name="Group 24"/>
          <p:cNvGrpSpPr>
            <a:grpSpLocks/>
          </p:cNvGrpSpPr>
          <p:nvPr/>
        </p:nvGrpSpPr>
        <p:grpSpPr bwMode="auto">
          <a:xfrm>
            <a:off x="3354389" y="3505200"/>
            <a:ext cx="1728788" cy="3103563"/>
            <a:chOff x="2113" y="2208"/>
            <a:chExt cx="1089" cy="1955"/>
          </a:xfrm>
        </p:grpSpPr>
        <p:sp>
          <p:nvSpPr>
            <p:cNvPr id="30738" name="Line 25"/>
            <p:cNvSpPr>
              <a:spLocks noChangeShapeType="1"/>
            </p:cNvSpPr>
            <p:nvPr/>
          </p:nvSpPr>
          <p:spPr bwMode="auto">
            <a:xfrm>
              <a:off x="2113" y="2256"/>
              <a:ext cx="959" cy="0"/>
            </a:xfrm>
            <a:prstGeom prst="line">
              <a:avLst/>
            </a:prstGeom>
            <a:noFill/>
            <a:ln w="25400">
              <a:solidFill>
                <a:srgbClr val="FF0000"/>
              </a:solidFill>
              <a:prstDash val="sysDot"/>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30739" name="Line 26"/>
            <p:cNvSpPr>
              <a:spLocks noChangeShapeType="1"/>
            </p:cNvSpPr>
            <p:nvPr/>
          </p:nvSpPr>
          <p:spPr bwMode="auto">
            <a:xfrm>
              <a:off x="3120" y="2257"/>
              <a:ext cx="0" cy="1535"/>
            </a:xfrm>
            <a:prstGeom prst="line">
              <a:avLst/>
            </a:prstGeom>
            <a:noFill/>
            <a:ln w="25400">
              <a:solidFill>
                <a:srgbClr val="FF0000"/>
              </a:solidFill>
              <a:prstDash val="sysDot"/>
              <a:round/>
              <a:headEnd type="none" w="sm" len="sm"/>
              <a:tailEnd type="none" w="sm" len="sm"/>
            </a:ln>
          </p:spPr>
          <p:txBody>
            <a:bodyPr wrap="none" anchor="ctr"/>
            <a:lstStyle/>
            <a:p>
              <a:endParaRPr lang="en-US">
                <a:latin typeface="Cambria" panose="02040503050406030204" pitchFamily="18" charset="0"/>
                <a:ea typeface="Cambria" panose="02040503050406030204" pitchFamily="18" charset="0"/>
              </a:endParaRPr>
            </a:p>
          </p:txBody>
        </p:sp>
        <p:sp>
          <p:nvSpPr>
            <p:cNvPr id="30740" name="Rectangle 27"/>
            <p:cNvSpPr>
              <a:spLocks noChangeArrowheads="1"/>
            </p:cNvSpPr>
            <p:nvPr/>
          </p:nvSpPr>
          <p:spPr bwMode="auto">
            <a:xfrm>
              <a:off x="3024" y="3840"/>
              <a:ext cx="178" cy="323"/>
            </a:xfrm>
            <a:prstGeom prst="rect">
              <a:avLst/>
            </a:prstGeom>
            <a:noFill/>
            <a:ln w="9525">
              <a:noFill/>
              <a:miter lim="800000"/>
              <a:headEnd/>
              <a:tailEnd/>
            </a:ln>
          </p:spPr>
          <p:txBody>
            <a:bodyPr wrap="none" lIns="0" tIns="0" rIns="0" bIns="0">
              <a:spAutoFit/>
            </a:bodyPr>
            <a:lstStyle/>
            <a:p>
              <a:r>
                <a:rPr lang="is-IS" sz="2000" b="1" i="1">
                  <a:latin typeface="Cambria" panose="02040503050406030204" pitchFamily="18" charset="0"/>
                  <a:ea typeface="Cambria" panose="02040503050406030204" pitchFamily="18" charset="0"/>
                </a:rPr>
                <a:t>Y</a:t>
              </a:r>
              <a:r>
                <a:rPr lang="is-IS" sz="2000" b="1" i="1" baseline="-25000">
                  <a:latin typeface="Cambria" panose="02040503050406030204" pitchFamily="18" charset="0"/>
                  <a:ea typeface="Cambria" panose="02040503050406030204" pitchFamily="18" charset="0"/>
                </a:rPr>
                <a:t>2 </a:t>
              </a:r>
            </a:p>
            <a:p>
              <a:endParaRPr lang="is-IS" sz="2000" b="1" i="1" baseline="-25000">
                <a:latin typeface="Cambria" panose="02040503050406030204" pitchFamily="18" charset="0"/>
                <a:ea typeface="Cambria" panose="02040503050406030204" pitchFamily="18" charset="0"/>
              </a:endParaRPr>
            </a:p>
          </p:txBody>
        </p:sp>
        <p:sp>
          <p:nvSpPr>
            <p:cNvPr id="30741" name="Freeform 28"/>
            <p:cNvSpPr>
              <a:spLocks/>
            </p:cNvSpPr>
            <p:nvPr/>
          </p:nvSpPr>
          <p:spPr bwMode="auto">
            <a:xfrm>
              <a:off x="3072" y="2208"/>
              <a:ext cx="89" cy="76"/>
            </a:xfrm>
            <a:custGeom>
              <a:avLst/>
              <a:gdLst>
                <a:gd name="T0" fmla="*/ 44 w 89"/>
                <a:gd name="T1" fmla="*/ 75 h 76"/>
                <a:gd name="T2" fmla="*/ 66 w 89"/>
                <a:gd name="T3" fmla="*/ 69 h 76"/>
                <a:gd name="T4" fmla="*/ 81 w 89"/>
                <a:gd name="T5" fmla="*/ 56 h 76"/>
                <a:gd name="T6" fmla="*/ 88 w 89"/>
                <a:gd name="T7" fmla="*/ 38 h 76"/>
                <a:gd name="T8" fmla="*/ 81 w 89"/>
                <a:gd name="T9" fmla="*/ 19 h 76"/>
                <a:gd name="T10" fmla="*/ 66 w 89"/>
                <a:gd name="T11" fmla="*/ 6 h 76"/>
                <a:gd name="T12" fmla="*/ 44 w 89"/>
                <a:gd name="T13" fmla="*/ 0 h 76"/>
                <a:gd name="T14" fmla="*/ 22 w 89"/>
                <a:gd name="T15" fmla="*/ 6 h 76"/>
                <a:gd name="T16" fmla="*/ 6 w 89"/>
                <a:gd name="T17" fmla="*/ 19 h 76"/>
                <a:gd name="T18" fmla="*/ 0 w 89"/>
                <a:gd name="T19" fmla="*/ 38 h 76"/>
                <a:gd name="T20" fmla="*/ 6 w 89"/>
                <a:gd name="T21" fmla="*/ 56 h 76"/>
                <a:gd name="T22" fmla="*/ 22 w 89"/>
                <a:gd name="T23" fmla="*/ 69 h 76"/>
                <a:gd name="T24" fmla="*/ 44 w 89"/>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w="9525" cap="rnd">
              <a:noFill/>
              <a:round/>
              <a:headEnd type="none" w="sm" len="sm"/>
              <a:tailEnd type="none" w="sm" len="sm"/>
            </a:ln>
          </p:spPr>
          <p:txBody>
            <a:bodyPr/>
            <a:lstStyle/>
            <a:p>
              <a:endParaRPr lang="en-US">
                <a:latin typeface="Cambria" panose="02040503050406030204" pitchFamily="18" charset="0"/>
                <a:ea typeface="Cambria" panose="02040503050406030204" pitchFamily="18" charset="0"/>
              </a:endParaRPr>
            </a:p>
          </p:txBody>
        </p:sp>
      </p:grpSp>
      <p:sp>
        <p:nvSpPr>
          <p:cNvPr id="44061" name="Line 29"/>
          <p:cNvSpPr>
            <a:spLocks noChangeShapeType="1"/>
          </p:cNvSpPr>
          <p:nvPr/>
        </p:nvSpPr>
        <p:spPr bwMode="auto">
          <a:xfrm>
            <a:off x="3352800" y="5791200"/>
            <a:ext cx="1600200" cy="0"/>
          </a:xfrm>
          <a:prstGeom prst="line">
            <a:avLst/>
          </a:prstGeom>
          <a:noFill/>
          <a:ln w="50800">
            <a:solidFill>
              <a:srgbClr val="CC0000"/>
            </a:solidFill>
            <a:round/>
            <a:headEnd type="none" w="sm" len="sm"/>
            <a:tailEnd type="triangle" w="sm" len="sm"/>
          </a:ln>
        </p:spPr>
        <p:txBody>
          <a:bodyPr/>
          <a:lstStyle/>
          <a:p>
            <a:endParaRPr lang="en-US">
              <a:latin typeface="Cambria" panose="02040503050406030204" pitchFamily="18" charset="0"/>
              <a:ea typeface="Cambria" panose="02040503050406030204" pitchFamily="18" charset="0"/>
            </a:endParaRPr>
          </a:p>
        </p:txBody>
      </p:sp>
      <p:sp>
        <p:nvSpPr>
          <p:cNvPr id="30736" name="Rectangle 35"/>
          <p:cNvSpPr>
            <a:spLocks noGrp="1" noChangeArrowheads="1"/>
          </p:cNvSpPr>
          <p:nvPr>
            <p:ph type="body" idx="1"/>
          </p:nvPr>
        </p:nvSpPr>
        <p:spPr>
          <a:xfrm>
            <a:off x="457200" y="1447800"/>
            <a:ext cx="8382000" cy="5194300"/>
          </a:xfrm>
        </p:spPr>
        <p:txBody>
          <a:bodyPr/>
          <a:lstStyle/>
          <a:p>
            <a:pPr>
              <a:spcBef>
                <a:spcPct val="0"/>
              </a:spcBef>
              <a:buFontTx/>
              <a:buNone/>
            </a:pPr>
            <a:endParaRPr lang="is-IS" dirty="0">
              <a:solidFill>
                <a:srgbClr val="FFFFCC"/>
              </a:solidFill>
              <a:latin typeface="Cambria" panose="02040503050406030204" pitchFamily="18" charset="0"/>
              <a:ea typeface="Cambria" panose="02040503050406030204" pitchFamily="18" charset="0"/>
            </a:endParaRPr>
          </a:p>
        </p:txBody>
      </p:sp>
      <p:sp>
        <p:nvSpPr>
          <p:cNvPr id="44070" name="Text Box 38"/>
          <p:cNvSpPr txBox="1">
            <a:spLocks noChangeArrowheads="1"/>
          </p:cNvSpPr>
          <p:nvPr/>
        </p:nvSpPr>
        <p:spPr bwMode="auto">
          <a:xfrm>
            <a:off x="4343400" y="1828800"/>
            <a:ext cx="4333875" cy="1066800"/>
          </a:xfrm>
          <a:prstGeom prst="rect">
            <a:avLst/>
          </a:prstGeom>
          <a:noFill/>
          <a:ln w="12700">
            <a:noFill/>
            <a:miter lim="800000"/>
            <a:headEnd type="none" w="sm" len="sm"/>
            <a:tailEnd type="none" w="sm" len="sm"/>
          </a:ln>
        </p:spPr>
        <p:txBody>
          <a:bodyPr wrap="none">
            <a:spAutoFit/>
          </a:bodyPr>
          <a:lstStyle/>
          <a:p>
            <a:r>
              <a:rPr lang="is-IS" sz="3200">
                <a:solidFill>
                  <a:srgbClr val="000066"/>
                </a:solidFill>
                <a:latin typeface="Cambria" panose="02040503050406030204" pitchFamily="18" charset="0"/>
                <a:ea typeface="Cambria" panose="02040503050406030204" pitchFamily="18" charset="0"/>
              </a:rPr>
              <a:t>Heildareftirspurn eykst </a:t>
            </a:r>
          </a:p>
          <a:p>
            <a:r>
              <a:rPr lang="is-IS" sz="3200">
                <a:solidFill>
                  <a:srgbClr val="000066"/>
                </a:solidFill>
                <a:latin typeface="Cambria" panose="02040503050406030204" pitchFamily="18" charset="0"/>
                <a:ea typeface="Cambria" panose="02040503050406030204" pitchFamily="18" charset="0"/>
              </a:rPr>
              <a:t>við gefnu verðlagi</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61"/>
                                        </p:tgtEl>
                                        <p:attrNameLst>
                                          <p:attrName>style.visibility</p:attrName>
                                        </p:attrNameLst>
                                      </p:cBhvr>
                                      <p:to>
                                        <p:strVal val="visible"/>
                                      </p:to>
                                    </p:set>
                                    <p:animEffect transition="in" filter="wipe(left)">
                                      <p:cBhvr>
                                        <p:cTn id="17" dur="500"/>
                                        <p:tgtEl>
                                          <p:spTgt spid="440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70"/>
                                        </p:tgtEl>
                                        <p:attrNameLst>
                                          <p:attrName>style.visibility</p:attrName>
                                        </p:attrNameLst>
                                      </p:cBhvr>
                                      <p:to>
                                        <p:strVal val="visible"/>
                                      </p:to>
                                    </p:set>
                                    <p:animEffect transition="in" filter="wipe(left)">
                                      <p:cBhvr>
                                        <p:cTn id="22" dur="500"/>
                                        <p:tgtEl>
                                          <p:spTgt spid="44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1" grpId="0" animBg="1"/>
      <p:bldP spid="440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s-IS" sz="5400" dirty="0">
                <a:latin typeface="Bernard MT Condensed" panose="02050806060905020404" pitchFamily="18" charset="0"/>
              </a:rPr>
              <a:t>Heildarframboðskúrfan</a:t>
            </a:r>
          </a:p>
        </p:txBody>
      </p:sp>
      <p:sp>
        <p:nvSpPr>
          <p:cNvPr id="45059" name="Rectangle 3"/>
          <p:cNvSpPr>
            <a:spLocks noGrp="1" noChangeArrowheads="1"/>
          </p:cNvSpPr>
          <p:nvPr>
            <p:ph type="body" idx="1"/>
          </p:nvPr>
        </p:nvSpPr>
        <p:spPr>
          <a:xfrm>
            <a:off x="457200" y="1447800"/>
            <a:ext cx="8686800" cy="5194300"/>
          </a:xfrm>
        </p:spPr>
        <p:txBody>
          <a:bodyPr/>
          <a:lstStyle/>
          <a:p>
            <a:r>
              <a:rPr lang="is-IS" sz="3600" dirty="0">
                <a:latin typeface="Cambria" panose="02040503050406030204" pitchFamily="18" charset="0"/>
                <a:ea typeface="Cambria" panose="02040503050406030204" pitchFamily="18" charset="0"/>
              </a:rPr>
              <a:t>Heildarframboðskúrfan hallar upp í bráð</a:t>
            </a:r>
          </a:p>
          <a:p>
            <a:r>
              <a:rPr lang="is-IS" sz="3600" dirty="0">
                <a:latin typeface="Cambria" panose="02040503050406030204" pitchFamily="18" charset="0"/>
                <a:ea typeface="Cambria" panose="02040503050406030204" pitchFamily="18" charset="0"/>
              </a:rPr>
              <a:t>Heildarframboðskúrfan er lóðrétt til lengdar</a:t>
            </a:r>
          </a:p>
          <a:p>
            <a:pPr lvl="1"/>
            <a:r>
              <a:rPr lang="is-IS" sz="3200" dirty="0">
                <a:latin typeface="Cambria" panose="02040503050406030204" pitchFamily="18" charset="0"/>
                <a:ea typeface="Cambria" panose="02040503050406030204" pitchFamily="18" charset="0"/>
              </a:rPr>
              <a:t>Heildarframboð vöru og þjónustu til langs tíma litið fer eftir vinnuafli, fjármagni, náttúruauðlindum og tækni sem notuð er </a:t>
            </a:r>
            <a:br>
              <a:rPr lang="is-IS" sz="3200" dirty="0">
                <a:latin typeface="Cambria" panose="02040503050406030204" pitchFamily="18" charset="0"/>
                <a:ea typeface="Cambria" panose="02040503050406030204" pitchFamily="18" charset="0"/>
              </a:rPr>
            </a:br>
            <a:r>
              <a:rPr lang="is-IS" sz="3200" dirty="0">
                <a:latin typeface="Cambria" panose="02040503050406030204" pitchFamily="18" charset="0"/>
                <a:ea typeface="Cambria" panose="02040503050406030204" pitchFamily="18" charset="0"/>
              </a:rPr>
              <a:t>til að umbreyta aðföngum í afurðir</a:t>
            </a:r>
          </a:p>
          <a:p>
            <a:pPr lvl="1"/>
            <a:r>
              <a:rPr lang="is-IS" sz="3200" dirty="0">
                <a:latin typeface="Cambria" panose="02040503050406030204" pitchFamily="18" charset="0"/>
                <a:ea typeface="Cambria" panose="02040503050406030204" pitchFamily="18" charset="0"/>
              </a:rPr>
              <a:t>Verðlag hefur ekki áhrif á þessa þætti til langs tíma litið</a:t>
            </a:r>
          </a:p>
        </p:txBody>
      </p:sp>
      <p:sp>
        <p:nvSpPr>
          <p:cNvPr id="3174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left)">
                                      <p:cBhvr>
                                        <p:cTn id="2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Heildarframboðskúrfan til lengdar</a:t>
            </a:r>
          </a:p>
        </p:txBody>
      </p:sp>
      <p:sp>
        <p:nvSpPr>
          <p:cNvPr id="32772" name="Rectangle 5"/>
          <p:cNvSpPr>
            <a:spLocks noChangeArrowheads="1"/>
          </p:cNvSpPr>
          <p:nvPr/>
        </p:nvSpPr>
        <p:spPr bwMode="auto">
          <a:xfrm>
            <a:off x="2038350" y="1528763"/>
            <a:ext cx="6407150" cy="4191000"/>
          </a:xfrm>
          <a:prstGeom prst="rect">
            <a:avLst/>
          </a:prstGeom>
          <a:solidFill>
            <a:srgbClr val="F3F6F9"/>
          </a:solidFill>
          <a:ln w="203200">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3" name="Rectangle 6"/>
          <p:cNvSpPr>
            <a:spLocks noChangeArrowheads="1"/>
          </p:cNvSpPr>
          <p:nvPr/>
        </p:nvSpPr>
        <p:spPr bwMode="auto">
          <a:xfrm>
            <a:off x="2038350" y="1528763"/>
            <a:ext cx="6407150" cy="4191000"/>
          </a:xfrm>
          <a:prstGeom prst="rect">
            <a:avLst/>
          </a:prstGeom>
          <a:solidFill>
            <a:srgbClr val="F2F4F8"/>
          </a:solidFill>
          <a:ln w="184150">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4" name="Rectangle 7"/>
          <p:cNvSpPr>
            <a:spLocks noChangeArrowheads="1"/>
          </p:cNvSpPr>
          <p:nvPr/>
        </p:nvSpPr>
        <p:spPr bwMode="auto">
          <a:xfrm>
            <a:off x="2038350" y="1528763"/>
            <a:ext cx="6407150" cy="4191000"/>
          </a:xfrm>
          <a:prstGeom prst="rect">
            <a:avLst/>
          </a:prstGeom>
          <a:solidFill>
            <a:srgbClr val="F1F4F7"/>
          </a:solidFill>
          <a:ln w="165100">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5" name="Rectangle 8"/>
          <p:cNvSpPr>
            <a:spLocks noChangeArrowheads="1"/>
          </p:cNvSpPr>
          <p:nvPr/>
        </p:nvSpPr>
        <p:spPr bwMode="auto">
          <a:xfrm>
            <a:off x="2038350" y="1528763"/>
            <a:ext cx="6407150" cy="4191000"/>
          </a:xfrm>
          <a:prstGeom prst="rect">
            <a:avLst/>
          </a:prstGeom>
          <a:solidFill>
            <a:srgbClr val="F0F2F5"/>
          </a:solidFill>
          <a:ln w="147638">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6" name="Rectangle 9"/>
          <p:cNvSpPr>
            <a:spLocks noChangeArrowheads="1"/>
          </p:cNvSpPr>
          <p:nvPr/>
        </p:nvSpPr>
        <p:spPr bwMode="auto">
          <a:xfrm>
            <a:off x="2038350" y="1528763"/>
            <a:ext cx="6407150" cy="4191000"/>
          </a:xfrm>
          <a:prstGeom prst="rect">
            <a:avLst/>
          </a:prstGeom>
          <a:solidFill>
            <a:srgbClr val="EEF1F4"/>
          </a:solidFill>
          <a:ln w="128588">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7" name="Rectangle 10"/>
          <p:cNvSpPr>
            <a:spLocks noChangeArrowheads="1"/>
          </p:cNvSpPr>
          <p:nvPr/>
        </p:nvSpPr>
        <p:spPr bwMode="auto">
          <a:xfrm>
            <a:off x="2038350" y="1528763"/>
            <a:ext cx="6407150" cy="4191000"/>
          </a:xfrm>
          <a:prstGeom prst="rect">
            <a:avLst/>
          </a:prstGeom>
          <a:solidFill>
            <a:srgbClr val="EDEFF3"/>
          </a:solidFill>
          <a:ln w="111125">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8" name="Rectangle 11"/>
          <p:cNvSpPr>
            <a:spLocks noChangeArrowheads="1"/>
          </p:cNvSpPr>
          <p:nvPr/>
        </p:nvSpPr>
        <p:spPr bwMode="auto">
          <a:xfrm>
            <a:off x="2038350" y="1528763"/>
            <a:ext cx="6407150" cy="4191000"/>
          </a:xfrm>
          <a:prstGeom prst="rect">
            <a:avLst/>
          </a:prstGeom>
          <a:solidFill>
            <a:srgbClr val="EBEEF2"/>
          </a:solidFill>
          <a:ln w="92075">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79" name="Rectangle 12"/>
          <p:cNvSpPr>
            <a:spLocks noChangeArrowheads="1"/>
          </p:cNvSpPr>
          <p:nvPr/>
        </p:nvSpPr>
        <p:spPr bwMode="auto">
          <a:xfrm>
            <a:off x="2038350" y="1528763"/>
            <a:ext cx="6407150" cy="4191000"/>
          </a:xfrm>
          <a:prstGeom prst="rect">
            <a:avLst/>
          </a:prstGeom>
          <a:solidFill>
            <a:srgbClr val="EAECF1"/>
          </a:solidFill>
          <a:ln w="73025">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80" name="Rectangle 13"/>
          <p:cNvSpPr>
            <a:spLocks noChangeArrowheads="1"/>
          </p:cNvSpPr>
          <p:nvPr/>
        </p:nvSpPr>
        <p:spPr bwMode="auto">
          <a:xfrm>
            <a:off x="2038350" y="1528763"/>
            <a:ext cx="6407150" cy="4191000"/>
          </a:xfrm>
          <a:prstGeom prst="rect">
            <a:avLst/>
          </a:prstGeom>
          <a:solidFill>
            <a:srgbClr val="E9EBF0"/>
          </a:solidFill>
          <a:ln w="55563">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81" name="Rectangle 14"/>
          <p:cNvSpPr>
            <a:spLocks noChangeArrowheads="1"/>
          </p:cNvSpPr>
          <p:nvPr/>
        </p:nvSpPr>
        <p:spPr bwMode="auto">
          <a:xfrm>
            <a:off x="2038350" y="1528763"/>
            <a:ext cx="6407150" cy="4191000"/>
          </a:xfrm>
          <a:prstGeom prst="rect">
            <a:avLst/>
          </a:prstGeom>
          <a:solidFill>
            <a:srgbClr val="E7EAEF"/>
          </a:solidFill>
          <a:ln w="36513">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82" name="Rectangle 15"/>
          <p:cNvSpPr>
            <a:spLocks noChangeArrowheads="1"/>
          </p:cNvSpPr>
          <p:nvPr/>
        </p:nvSpPr>
        <p:spPr bwMode="auto">
          <a:xfrm>
            <a:off x="2038350" y="1528763"/>
            <a:ext cx="6407150" cy="4191000"/>
          </a:xfrm>
          <a:prstGeom prst="rect">
            <a:avLst/>
          </a:prstGeom>
          <a:solidFill>
            <a:srgbClr val="E6E9EF"/>
          </a:solidFill>
          <a:ln w="19050">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83" name="Rectangle 16"/>
          <p:cNvSpPr>
            <a:spLocks noChangeArrowheads="1"/>
          </p:cNvSpPr>
          <p:nvPr/>
        </p:nvSpPr>
        <p:spPr bwMode="auto">
          <a:xfrm>
            <a:off x="1890713" y="1362075"/>
            <a:ext cx="6462712" cy="4284663"/>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784" name="Freeform 17"/>
          <p:cNvSpPr>
            <a:spLocks/>
          </p:cNvSpPr>
          <p:nvPr/>
        </p:nvSpPr>
        <p:spPr bwMode="auto">
          <a:xfrm>
            <a:off x="1890713" y="1362075"/>
            <a:ext cx="6462712" cy="4284663"/>
          </a:xfrm>
          <a:custGeom>
            <a:avLst/>
            <a:gdLst>
              <a:gd name="T0" fmla="*/ 0 w 4071"/>
              <a:gd name="T1" fmla="*/ 0 h 2699"/>
              <a:gd name="T2" fmla="*/ 0 w 4071"/>
              <a:gd name="T3" fmla="*/ 2147483647 h 2699"/>
              <a:gd name="T4" fmla="*/ 2147483647 w 4071"/>
              <a:gd name="T5" fmla="*/ 2147483647 h 2699"/>
              <a:gd name="T6" fmla="*/ 0 60000 65536"/>
              <a:gd name="T7" fmla="*/ 0 60000 65536"/>
              <a:gd name="T8" fmla="*/ 0 60000 65536"/>
              <a:gd name="T9" fmla="*/ 0 w 4071"/>
              <a:gd name="T10" fmla="*/ 0 h 2699"/>
              <a:gd name="T11" fmla="*/ 4071 w 4071"/>
              <a:gd name="T12" fmla="*/ 2699 h 2699"/>
            </a:gdLst>
            <a:ahLst/>
            <a:cxnLst>
              <a:cxn ang="T6">
                <a:pos x="T0" y="T1"/>
              </a:cxn>
              <a:cxn ang="T7">
                <a:pos x="T2" y="T3"/>
              </a:cxn>
              <a:cxn ang="T8">
                <a:pos x="T4" y="T5"/>
              </a:cxn>
            </a:cxnLst>
            <a:rect l="T9" t="T10" r="T11" b="T12"/>
            <a:pathLst>
              <a:path w="4071" h="2699">
                <a:moveTo>
                  <a:pt x="0" y="0"/>
                </a:moveTo>
                <a:lnTo>
                  <a:pt x="0" y="2699"/>
                </a:lnTo>
                <a:lnTo>
                  <a:pt x="4071" y="2699"/>
                </a:lnTo>
              </a:path>
            </a:pathLst>
          </a:cu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1634" name="Line 18"/>
          <p:cNvSpPr>
            <a:spLocks noChangeShapeType="1"/>
          </p:cNvSpPr>
          <p:nvPr/>
        </p:nvSpPr>
        <p:spPr bwMode="auto">
          <a:xfrm flipV="1">
            <a:off x="1689100" y="3392488"/>
            <a:ext cx="1588" cy="684212"/>
          </a:xfrm>
          <a:prstGeom prst="line">
            <a:avLst/>
          </a:prstGeom>
          <a:noFill/>
          <a:ln w="17526">
            <a:solidFill>
              <a:srgbClr val="000000"/>
            </a:solidFill>
            <a:round/>
            <a:headEnd type="stealth" w="med" len="med"/>
            <a:tailEnd/>
          </a:ln>
        </p:spPr>
        <p:txBody>
          <a:bodyPr/>
          <a:lstStyle/>
          <a:p>
            <a:endParaRPr lang="en-US">
              <a:latin typeface="Cambria" panose="02040503050406030204" pitchFamily="18" charset="0"/>
              <a:ea typeface="Cambria" panose="02040503050406030204" pitchFamily="18" charset="0"/>
            </a:endParaRPr>
          </a:p>
        </p:txBody>
      </p:sp>
      <p:sp>
        <p:nvSpPr>
          <p:cNvPr id="32786" name="Rectangle 19"/>
          <p:cNvSpPr>
            <a:spLocks noChangeArrowheads="1"/>
          </p:cNvSpPr>
          <p:nvPr/>
        </p:nvSpPr>
        <p:spPr bwMode="auto">
          <a:xfrm>
            <a:off x="7337425" y="5684838"/>
            <a:ext cx="1130300" cy="244475"/>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32787" name="Rectangle 21"/>
          <p:cNvSpPr>
            <a:spLocks noChangeArrowheads="1"/>
          </p:cNvSpPr>
          <p:nvPr/>
        </p:nvSpPr>
        <p:spPr bwMode="auto">
          <a:xfrm>
            <a:off x="3813175" y="5691188"/>
            <a:ext cx="606425" cy="24447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Eðlileg</a:t>
            </a:r>
            <a:endParaRPr lang="is-IS">
              <a:latin typeface="Cambria" panose="02040503050406030204" pitchFamily="18" charset="0"/>
              <a:ea typeface="Cambria" panose="02040503050406030204" pitchFamily="18" charset="0"/>
            </a:endParaRPr>
          </a:p>
        </p:txBody>
      </p:sp>
      <p:sp>
        <p:nvSpPr>
          <p:cNvPr id="32788" name="Rectangle 22"/>
          <p:cNvSpPr>
            <a:spLocks noChangeArrowheads="1"/>
          </p:cNvSpPr>
          <p:nvPr/>
        </p:nvSpPr>
        <p:spPr bwMode="auto">
          <a:xfrm>
            <a:off x="3416560" y="5938838"/>
            <a:ext cx="1423468" cy="492443"/>
          </a:xfrm>
          <a:prstGeom prst="rect">
            <a:avLst/>
          </a:prstGeom>
          <a:noFill/>
          <a:ln w="9525">
            <a:noFill/>
            <a:miter lim="800000"/>
            <a:headEnd/>
            <a:tailEnd/>
          </a:ln>
        </p:spPr>
        <p:txBody>
          <a:bodyPr wrap="none" lIns="0" tIns="0" rIns="0" bIns="0">
            <a:spAutoFit/>
          </a:bodyPr>
          <a:lstStyle/>
          <a:p>
            <a:pPr algn="ctr"/>
            <a:r>
              <a:rPr lang="is-IS" sz="1600">
                <a:solidFill>
                  <a:srgbClr val="000000"/>
                </a:solidFill>
                <a:latin typeface="Cambria" panose="02040503050406030204" pitchFamily="18" charset="0"/>
                <a:ea typeface="Cambria" panose="02040503050406030204" pitchFamily="18" charset="0"/>
              </a:rPr>
              <a:t>framleiðsla </a:t>
            </a:r>
            <a:br>
              <a:rPr lang="is-IS" sz="1600">
                <a:solidFill>
                  <a:srgbClr val="000000"/>
                </a:solidFill>
                <a:latin typeface="Cambria" panose="02040503050406030204" pitchFamily="18" charset="0"/>
                <a:ea typeface="Cambria" panose="02040503050406030204" pitchFamily="18" charset="0"/>
              </a:rPr>
            </a:br>
            <a:r>
              <a:rPr lang="is-IS" sz="1600">
                <a:solidFill>
                  <a:srgbClr val="000000"/>
                </a:solidFill>
                <a:latin typeface="Cambria" panose="02040503050406030204" pitchFamily="18" charset="0"/>
                <a:ea typeface="Cambria" panose="02040503050406030204" pitchFamily="18" charset="0"/>
              </a:rPr>
              <a:t>við fulla atvinnu</a:t>
            </a:r>
          </a:p>
        </p:txBody>
      </p:sp>
      <p:sp>
        <p:nvSpPr>
          <p:cNvPr id="32789" name="Rectangle 23"/>
          <p:cNvSpPr>
            <a:spLocks noChangeArrowheads="1"/>
          </p:cNvSpPr>
          <p:nvPr/>
        </p:nvSpPr>
        <p:spPr bwMode="auto">
          <a:xfrm>
            <a:off x="1066800" y="1292225"/>
            <a:ext cx="711157" cy="246221"/>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32790" name="Rectangle 25"/>
          <p:cNvSpPr>
            <a:spLocks noChangeArrowheads="1"/>
          </p:cNvSpPr>
          <p:nvPr/>
        </p:nvSpPr>
        <p:spPr bwMode="auto">
          <a:xfrm>
            <a:off x="1668463" y="5691188"/>
            <a:ext cx="113814" cy="246221"/>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32791" name="Group 26"/>
          <p:cNvGrpSpPr>
            <a:grpSpLocks/>
          </p:cNvGrpSpPr>
          <p:nvPr/>
        </p:nvGrpSpPr>
        <p:grpSpPr bwMode="auto">
          <a:xfrm>
            <a:off x="4119563" y="2044700"/>
            <a:ext cx="1733550" cy="3602038"/>
            <a:chOff x="2595" y="1288"/>
            <a:chExt cx="1092" cy="2269"/>
          </a:xfrm>
        </p:grpSpPr>
        <p:sp>
          <p:nvSpPr>
            <p:cNvPr id="32815" name="Line 27"/>
            <p:cNvSpPr>
              <a:spLocks noChangeShapeType="1"/>
            </p:cNvSpPr>
            <p:nvPr/>
          </p:nvSpPr>
          <p:spPr bwMode="auto">
            <a:xfrm>
              <a:off x="2595" y="1288"/>
              <a:ext cx="1" cy="2269"/>
            </a:xfrm>
            <a:prstGeom prst="line">
              <a:avLst/>
            </a:prstGeom>
            <a:noFill/>
            <a:ln w="55563">
              <a:solidFill>
                <a:srgbClr val="00A4BC"/>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2816" name="Rectangle 28"/>
            <p:cNvSpPr>
              <a:spLocks noChangeArrowheads="1"/>
            </p:cNvSpPr>
            <p:nvPr/>
          </p:nvSpPr>
          <p:spPr bwMode="auto">
            <a:xfrm>
              <a:off x="2683" y="1300"/>
              <a:ext cx="1004"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Langtímaframboð</a:t>
              </a:r>
              <a:endParaRPr lang="is-IS">
                <a:latin typeface="Cambria" panose="02040503050406030204" pitchFamily="18" charset="0"/>
                <a:ea typeface="Cambria" panose="02040503050406030204" pitchFamily="18" charset="0"/>
              </a:endParaRPr>
            </a:p>
          </p:txBody>
        </p:sp>
        <p:sp>
          <p:nvSpPr>
            <p:cNvPr id="32817" name="Rectangle 29"/>
            <p:cNvSpPr>
              <a:spLocks noChangeArrowheads="1"/>
            </p:cNvSpPr>
            <p:nvPr/>
          </p:nvSpPr>
          <p:spPr bwMode="auto">
            <a:xfrm>
              <a:off x="2652" y="1455"/>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32818" name="Rectangle 30"/>
            <p:cNvSpPr>
              <a:spLocks noChangeArrowheads="1"/>
            </p:cNvSpPr>
            <p:nvPr/>
          </p:nvSpPr>
          <p:spPr bwMode="auto">
            <a:xfrm>
              <a:off x="2749" y="161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3" name="Group 31"/>
          <p:cNvGrpSpPr>
            <a:grpSpLocks/>
          </p:cNvGrpSpPr>
          <p:nvPr/>
        </p:nvGrpSpPr>
        <p:grpSpPr bwMode="auto">
          <a:xfrm>
            <a:off x="1576388" y="4186247"/>
            <a:ext cx="2616200" cy="246063"/>
            <a:chOff x="993" y="2637"/>
            <a:chExt cx="1648" cy="155"/>
          </a:xfrm>
        </p:grpSpPr>
        <p:sp>
          <p:nvSpPr>
            <p:cNvPr id="32812" name="Line 32"/>
            <p:cNvSpPr>
              <a:spLocks noChangeShapeType="1"/>
            </p:cNvSpPr>
            <p:nvPr/>
          </p:nvSpPr>
          <p:spPr bwMode="auto">
            <a:xfrm>
              <a:off x="1191" y="2707"/>
              <a:ext cx="1404" cy="1"/>
            </a:xfrm>
            <a:prstGeom prst="line">
              <a:avLst/>
            </a:pr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2813" name="Oval 33"/>
            <p:cNvSpPr>
              <a:spLocks noChangeArrowheads="1"/>
            </p:cNvSpPr>
            <p:nvPr/>
          </p:nvSpPr>
          <p:spPr bwMode="auto">
            <a:xfrm>
              <a:off x="2560" y="2673"/>
              <a:ext cx="81" cy="81"/>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32814" name="Rectangle 34"/>
            <p:cNvSpPr>
              <a:spLocks noChangeArrowheads="1"/>
            </p:cNvSpPr>
            <p:nvPr/>
          </p:nvSpPr>
          <p:spPr bwMode="auto">
            <a:xfrm>
              <a:off x="993" y="2637"/>
              <a:ext cx="119" cy="155"/>
            </a:xfrm>
            <a:prstGeom prst="rect">
              <a:avLst/>
            </a:prstGeom>
            <a:noFill/>
            <a:ln w="9525">
              <a:noFill/>
              <a:miter lim="800000"/>
              <a:headEnd/>
              <a:tailEnd/>
            </a:ln>
          </p:spPr>
          <p:txBody>
            <a:bodyPr wrap="none" lIns="0" tIns="0" rIns="0" bIns="0">
              <a:spAutoFit/>
            </a:bodyPr>
            <a:lstStyle/>
            <a:p>
              <a:r>
                <a:rPr lang="is-IS" sz="1600" i="1">
                  <a:solidFill>
                    <a:srgbClr val="000000"/>
                  </a:solidFill>
                  <a:latin typeface="Cambria" panose="02040503050406030204" pitchFamily="18" charset="0"/>
                  <a:ea typeface="Cambria" panose="02040503050406030204" pitchFamily="18" charset="0"/>
                </a:rPr>
                <a:t>P</a:t>
              </a:r>
              <a:r>
                <a:rPr lang="is-IS" sz="16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4" name="Group 35"/>
          <p:cNvGrpSpPr>
            <a:grpSpLocks/>
          </p:cNvGrpSpPr>
          <p:nvPr/>
        </p:nvGrpSpPr>
        <p:grpSpPr bwMode="auto">
          <a:xfrm>
            <a:off x="528638" y="3725862"/>
            <a:ext cx="1141412" cy="1724024"/>
            <a:chOff x="333" y="2347"/>
            <a:chExt cx="719" cy="1086"/>
          </a:xfrm>
        </p:grpSpPr>
        <p:sp>
          <p:nvSpPr>
            <p:cNvPr id="32807" name="Line 36"/>
            <p:cNvSpPr>
              <a:spLocks noChangeShapeType="1"/>
            </p:cNvSpPr>
            <p:nvPr/>
          </p:nvSpPr>
          <p:spPr bwMode="auto">
            <a:xfrm flipH="1">
              <a:off x="600" y="2347"/>
              <a:ext cx="429" cy="616"/>
            </a:xfrm>
            <a:prstGeom prst="line">
              <a:avLst/>
            </a:pr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2808" name="Rectangle 37"/>
            <p:cNvSpPr>
              <a:spLocks noChangeArrowheads="1"/>
            </p:cNvSpPr>
            <p:nvPr/>
          </p:nvSpPr>
          <p:spPr bwMode="auto">
            <a:xfrm>
              <a:off x="333" y="2882"/>
              <a:ext cx="719" cy="489"/>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809" name="Rectangle 38"/>
            <p:cNvSpPr>
              <a:spLocks noChangeArrowheads="1"/>
            </p:cNvSpPr>
            <p:nvPr/>
          </p:nvSpPr>
          <p:spPr bwMode="auto">
            <a:xfrm>
              <a:off x="367" y="2889"/>
              <a:ext cx="598" cy="310"/>
            </a:xfrm>
            <a:prstGeom prst="rect">
              <a:avLst/>
            </a:prstGeom>
            <a:noFill/>
            <a:ln w="9525">
              <a:noFill/>
              <a:miter lim="800000"/>
              <a:headEnd/>
              <a:tailEnd/>
            </a:ln>
          </p:spPr>
          <p:txBody>
            <a:bodyPr wrap="none" lIns="0" tIns="0" rIns="0" bIns="0">
              <a:spAutoFit/>
            </a:bodyPr>
            <a:lstStyle/>
            <a:p>
              <a:pPr marL="457200" indent="-457200"/>
              <a:r>
                <a:rPr lang="is-IS" sz="1600">
                  <a:solidFill>
                    <a:srgbClr val="000000"/>
                  </a:solidFill>
                  <a:latin typeface="Cambria" panose="02040503050406030204" pitchFamily="18" charset="0"/>
                  <a:ea typeface="Cambria" panose="02040503050406030204" pitchFamily="18" charset="0"/>
                </a:rPr>
                <a:t>1. Lækkun </a:t>
              </a:r>
            </a:p>
            <a:p>
              <a:pPr marL="457200" indent="-457200"/>
              <a:r>
                <a:rPr lang="is-IS" sz="1600">
                  <a:solidFill>
                    <a:srgbClr val="000000"/>
                  </a:solidFill>
                  <a:latin typeface="Cambria" panose="02040503050406030204" pitchFamily="18" charset="0"/>
                  <a:ea typeface="Cambria" panose="02040503050406030204" pitchFamily="18" charset="0"/>
                </a:rPr>
                <a:t>verðlags ...</a:t>
              </a:r>
              <a:endParaRPr lang="is-IS">
                <a:latin typeface="Cambria" panose="02040503050406030204" pitchFamily="18" charset="0"/>
                <a:ea typeface="Cambria" panose="02040503050406030204" pitchFamily="18" charset="0"/>
              </a:endParaRPr>
            </a:p>
          </p:txBody>
        </p:sp>
        <p:sp>
          <p:nvSpPr>
            <p:cNvPr id="32810" name="Rectangle 39"/>
            <p:cNvSpPr>
              <a:spLocks noChangeArrowheads="1"/>
            </p:cNvSpPr>
            <p:nvPr/>
          </p:nvSpPr>
          <p:spPr bwMode="auto">
            <a:xfrm>
              <a:off x="367" y="3045"/>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32811" name="Rectangle 40"/>
            <p:cNvSpPr>
              <a:spLocks noChangeArrowheads="1"/>
            </p:cNvSpPr>
            <p:nvPr/>
          </p:nvSpPr>
          <p:spPr bwMode="auto">
            <a:xfrm>
              <a:off x="367" y="3200"/>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5" name="Group 41"/>
          <p:cNvGrpSpPr>
            <a:grpSpLocks/>
          </p:cNvGrpSpPr>
          <p:nvPr/>
        </p:nvGrpSpPr>
        <p:grpSpPr bwMode="auto">
          <a:xfrm>
            <a:off x="4192588" y="4391025"/>
            <a:ext cx="2651125" cy="1217613"/>
            <a:chOff x="2641" y="2766"/>
            <a:chExt cx="1670" cy="767"/>
          </a:xfrm>
        </p:grpSpPr>
        <p:sp>
          <p:nvSpPr>
            <p:cNvPr id="32801" name="Line 42"/>
            <p:cNvSpPr>
              <a:spLocks noChangeShapeType="1"/>
            </p:cNvSpPr>
            <p:nvPr/>
          </p:nvSpPr>
          <p:spPr bwMode="auto">
            <a:xfrm flipH="1">
              <a:off x="2641" y="3056"/>
              <a:ext cx="336" cy="477"/>
            </a:xfrm>
            <a:prstGeom prst="line">
              <a:avLst/>
            </a:pr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2802" name="Rectangle 43"/>
            <p:cNvSpPr>
              <a:spLocks noChangeArrowheads="1"/>
            </p:cNvSpPr>
            <p:nvPr/>
          </p:nvSpPr>
          <p:spPr bwMode="auto">
            <a:xfrm>
              <a:off x="2931" y="2766"/>
              <a:ext cx="1380" cy="663"/>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2803" name="Rectangle 44"/>
            <p:cNvSpPr>
              <a:spLocks noChangeArrowheads="1"/>
            </p:cNvSpPr>
            <p:nvPr/>
          </p:nvSpPr>
          <p:spPr bwMode="auto">
            <a:xfrm>
              <a:off x="2978" y="2769"/>
              <a:ext cx="1206"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2.  … hefur engin áhrif</a:t>
              </a:r>
              <a:endParaRPr lang="is-IS">
                <a:latin typeface="Cambria" panose="02040503050406030204" pitchFamily="18" charset="0"/>
                <a:ea typeface="Cambria" panose="02040503050406030204" pitchFamily="18" charset="0"/>
              </a:endParaRPr>
            </a:p>
          </p:txBody>
        </p:sp>
        <p:sp>
          <p:nvSpPr>
            <p:cNvPr id="32804" name="Rectangle 45"/>
            <p:cNvSpPr>
              <a:spLocks noChangeArrowheads="1"/>
            </p:cNvSpPr>
            <p:nvPr/>
          </p:nvSpPr>
          <p:spPr bwMode="auto">
            <a:xfrm>
              <a:off x="2978" y="2924"/>
              <a:ext cx="996"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á heildarframboð </a:t>
              </a:r>
              <a:endParaRPr lang="is-IS">
                <a:latin typeface="Cambria" panose="02040503050406030204" pitchFamily="18" charset="0"/>
                <a:ea typeface="Cambria" panose="02040503050406030204" pitchFamily="18" charset="0"/>
              </a:endParaRPr>
            </a:p>
          </p:txBody>
        </p:sp>
        <p:sp>
          <p:nvSpPr>
            <p:cNvPr id="32805" name="Rectangle 46"/>
            <p:cNvSpPr>
              <a:spLocks noChangeArrowheads="1"/>
            </p:cNvSpPr>
            <p:nvPr/>
          </p:nvSpPr>
          <p:spPr bwMode="auto">
            <a:xfrm>
              <a:off x="2978" y="3080"/>
              <a:ext cx="982"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til langs tíma litið.</a:t>
              </a:r>
              <a:endParaRPr lang="is-IS">
                <a:latin typeface="Cambria" panose="02040503050406030204" pitchFamily="18" charset="0"/>
                <a:ea typeface="Cambria" panose="02040503050406030204" pitchFamily="18" charset="0"/>
              </a:endParaRPr>
            </a:p>
          </p:txBody>
        </p:sp>
        <p:sp>
          <p:nvSpPr>
            <p:cNvPr id="32806" name="Rectangle 47"/>
            <p:cNvSpPr>
              <a:spLocks noChangeArrowheads="1"/>
            </p:cNvSpPr>
            <p:nvPr/>
          </p:nvSpPr>
          <p:spPr bwMode="auto">
            <a:xfrm>
              <a:off x="2978" y="3235"/>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6" name="Group 48"/>
          <p:cNvGrpSpPr>
            <a:grpSpLocks/>
          </p:cNvGrpSpPr>
          <p:nvPr/>
        </p:nvGrpSpPr>
        <p:grpSpPr bwMode="auto">
          <a:xfrm>
            <a:off x="1576388" y="3130556"/>
            <a:ext cx="2616200" cy="246063"/>
            <a:chOff x="993" y="1972"/>
            <a:chExt cx="1648" cy="155"/>
          </a:xfrm>
        </p:grpSpPr>
        <p:sp>
          <p:nvSpPr>
            <p:cNvPr id="32796" name="Line 49"/>
            <p:cNvSpPr>
              <a:spLocks noChangeShapeType="1"/>
            </p:cNvSpPr>
            <p:nvPr/>
          </p:nvSpPr>
          <p:spPr bwMode="auto">
            <a:xfrm>
              <a:off x="1191" y="2044"/>
              <a:ext cx="1404" cy="1"/>
            </a:xfrm>
            <a:prstGeom prst="line">
              <a:avLst/>
            </a:pr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2797" name="Oval 50"/>
            <p:cNvSpPr>
              <a:spLocks noChangeArrowheads="1"/>
            </p:cNvSpPr>
            <p:nvPr/>
          </p:nvSpPr>
          <p:spPr bwMode="auto">
            <a:xfrm>
              <a:off x="2560" y="2009"/>
              <a:ext cx="81" cy="81"/>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nvGrpSpPr>
            <p:cNvPr id="32798" name="Group 51"/>
            <p:cNvGrpSpPr>
              <a:grpSpLocks/>
            </p:cNvGrpSpPr>
            <p:nvPr/>
          </p:nvGrpSpPr>
          <p:grpSpPr bwMode="auto">
            <a:xfrm>
              <a:off x="993" y="1972"/>
              <a:ext cx="112" cy="155"/>
              <a:chOff x="993" y="1972"/>
              <a:chExt cx="112" cy="155"/>
            </a:xfrm>
          </p:grpSpPr>
          <p:sp>
            <p:nvSpPr>
              <p:cNvPr id="32799" name="Rectangle 52"/>
              <p:cNvSpPr>
                <a:spLocks noChangeArrowheads="1"/>
              </p:cNvSpPr>
              <p:nvPr/>
            </p:nvSpPr>
            <p:spPr bwMode="auto">
              <a:xfrm>
                <a:off x="993" y="1972"/>
                <a:ext cx="72" cy="155"/>
              </a:xfrm>
              <a:prstGeom prst="rect">
                <a:avLst/>
              </a:prstGeom>
              <a:noFill/>
              <a:ln w="9525">
                <a:noFill/>
                <a:miter lim="800000"/>
                <a:headEnd/>
                <a:tailEnd/>
              </a:ln>
            </p:spPr>
            <p:txBody>
              <a:bodyPr wrap="none" lIns="0" tIns="0" rIns="0" bIns="0">
                <a:spAutoFit/>
              </a:bodyPr>
              <a:lstStyle/>
              <a:p>
                <a:r>
                  <a:rPr lang="is-IS" sz="16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32800" name="Freeform 53"/>
              <p:cNvSpPr>
                <a:spLocks/>
              </p:cNvSpPr>
              <p:nvPr/>
            </p:nvSpPr>
            <p:spPr bwMode="auto">
              <a:xfrm>
                <a:off x="1082" y="2050"/>
                <a:ext cx="23" cy="55"/>
              </a:xfrm>
              <a:custGeom>
                <a:avLst/>
                <a:gdLst>
                  <a:gd name="T0" fmla="*/ 23 w 23"/>
                  <a:gd name="T1" fmla="*/ 0 h 55"/>
                  <a:gd name="T2" fmla="*/ 16 w 23"/>
                  <a:gd name="T3" fmla="*/ 0 h 55"/>
                  <a:gd name="T4" fmla="*/ 8 w 23"/>
                  <a:gd name="T5" fmla="*/ 8 h 55"/>
                  <a:gd name="T6" fmla="*/ 0 w 23"/>
                  <a:gd name="T7" fmla="*/ 12 h 55"/>
                  <a:gd name="T8" fmla="*/ 0 w 23"/>
                  <a:gd name="T9" fmla="*/ 20 h 55"/>
                  <a:gd name="T10" fmla="*/ 8 w 23"/>
                  <a:gd name="T11" fmla="*/ 16 h 55"/>
                  <a:gd name="T12" fmla="*/ 16 w 23"/>
                  <a:gd name="T13" fmla="*/ 12 h 55"/>
                  <a:gd name="T14" fmla="*/ 16 w 23"/>
                  <a:gd name="T15" fmla="*/ 55 h 55"/>
                  <a:gd name="T16" fmla="*/ 23 w 23"/>
                  <a:gd name="T17" fmla="*/ 55 h 55"/>
                  <a:gd name="T18" fmla="*/ 23 w 23"/>
                  <a:gd name="T19" fmla="*/ 4 h 55"/>
                  <a:gd name="T20" fmla="*/ 23 w 23"/>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5"/>
                  <a:gd name="T35" fmla="*/ 23 w 23"/>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5">
                    <a:moveTo>
                      <a:pt x="23" y="0"/>
                    </a:moveTo>
                    <a:lnTo>
                      <a:pt x="16" y="0"/>
                    </a:lnTo>
                    <a:lnTo>
                      <a:pt x="8" y="8"/>
                    </a:lnTo>
                    <a:lnTo>
                      <a:pt x="0" y="12"/>
                    </a:lnTo>
                    <a:lnTo>
                      <a:pt x="0" y="20"/>
                    </a:lnTo>
                    <a:lnTo>
                      <a:pt x="8" y="16"/>
                    </a:lnTo>
                    <a:lnTo>
                      <a:pt x="16" y="12"/>
                    </a:lnTo>
                    <a:lnTo>
                      <a:pt x="16" y="55"/>
                    </a:lnTo>
                    <a:lnTo>
                      <a:pt x="23" y="55"/>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111634"/>
                                        </p:tgtEl>
                                        <p:attrNameLst>
                                          <p:attrName>style.visibility</p:attrName>
                                        </p:attrNameLst>
                                      </p:cBhvr>
                                      <p:to>
                                        <p:strVal val="visible"/>
                                      </p:to>
                                    </p:set>
                                    <p:anim calcmode="lin" valueType="num">
                                      <p:cBhvr>
                                        <p:cTn id="12" dur="500" fill="hold"/>
                                        <p:tgtEl>
                                          <p:spTgt spid="111634"/>
                                        </p:tgtEl>
                                        <p:attrNameLst>
                                          <p:attrName>ppt_w</p:attrName>
                                        </p:attrNameLst>
                                      </p:cBhvr>
                                      <p:tavLst>
                                        <p:tav tm="0">
                                          <p:val>
                                            <p:strVal val="4/3*#ppt_w"/>
                                          </p:val>
                                        </p:tav>
                                        <p:tav tm="100000">
                                          <p:val>
                                            <p:strVal val="#ppt_w"/>
                                          </p:val>
                                        </p:tav>
                                      </p:tavLst>
                                    </p:anim>
                                    <p:anim calcmode="lin" valueType="num">
                                      <p:cBhvr>
                                        <p:cTn id="13" dur="500" fill="hold"/>
                                        <p:tgtEl>
                                          <p:spTgt spid="111634"/>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8195" name="Rectangle 3"/>
          <p:cNvSpPr>
            <a:spLocks noGrp="1" noChangeArrowheads="1"/>
          </p:cNvSpPr>
          <p:nvPr>
            <p:ph type="body" idx="1"/>
          </p:nvPr>
        </p:nvSpPr>
        <p:spPr/>
        <p:txBody>
          <a:bodyPr/>
          <a:lstStyle/>
          <a:p>
            <a:pPr marL="609600" indent="-609600">
              <a:buFontTx/>
              <a:buAutoNum type="arabicPeriod"/>
            </a:pPr>
            <a:r>
              <a:rPr lang="is-IS" sz="3600" dirty="0">
                <a:latin typeface="Cambria" panose="02040503050406030204" pitchFamily="18" charset="0"/>
                <a:ea typeface="Cambria" panose="02040503050406030204" pitchFamily="18" charset="0"/>
              </a:rPr>
              <a:t>Hagsveiflur eru óreglulegar og ófyrirsjáanlegar</a:t>
            </a:r>
          </a:p>
          <a:p>
            <a:pPr marL="609600" indent="-609600">
              <a:buFontTx/>
              <a:buAutoNum type="arabicPeriod"/>
            </a:pPr>
            <a:r>
              <a:rPr lang="is-IS" sz="3600" dirty="0">
                <a:latin typeface="Cambria" panose="02040503050406030204" pitchFamily="18" charset="0"/>
                <a:ea typeface="Cambria" panose="02040503050406030204" pitchFamily="18" charset="0"/>
              </a:rPr>
              <a:t>Flestar þjóðhagsstærðir sveiflast í takt</a:t>
            </a:r>
          </a:p>
          <a:p>
            <a:pPr marL="609600" indent="-609600">
              <a:buFontTx/>
              <a:buAutoNum type="arabicPeriod"/>
            </a:pPr>
            <a:r>
              <a:rPr lang="is-IS" sz="3600" dirty="0">
                <a:latin typeface="Cambria" panose="02040503050406030204" pitchFamily="18" charset="0"/>
                <a:ea typeface="Cambria" panose="02040503050406030204" pitchFamily="18" charset="0"/>
              </a:rPr>
              <a:t>Þegar landsframleiðsla eykst minnkar atvinnuleysi og öfugt</a:t>
            </a:r>
          </a:p>
          <a:p>
            <a:pPr marL="609600" indent="-609600">
              <a:buFontTx/>
              <a:buAutoNum type="arabicPeriod"/>
            </a:pPr>
            <a:r>
              <a:rPr lang="is-IS" sz="3600" dirty="0">
                <a:latin typeface="Cambria" panose="02040503050406030204" pitchFamily="18" charset="0"/>
                <a:ea typeface="Cambria" panose="02040503050406030204" pitchFamily="18" charset="0"/>
              </a:rPr>
              <a:t>Hagsveiflur ólíkra landa líkjast hver annarri meira með auknum viðskiptum milli landanna</a:t>
            </a:r>
          </a:p>
        </p:txBody>
      </p:sp>
      <p:sp>
        <p:nvSpPr>
          <p:cNvPr id="819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s-IS" sz="5400" dirty="0">
                <a:latin typeface="Bernard MT Condensed" panose="02050806060905020404" pitchFamily="18" charset="0"/>
              </a:rPr>
              <a:t>Heildarframboðskúrfan</a:t>
            </a:r>
          </a:p>
        </p:txBody>
      </p:sp>
      <p:sp>
        <p:nvSpPr>
          <p:cNvPr id="50179" name="Rectangle 3"/>
          <p:cNvSpPr>
            <a:spLocks noGrp="1" noChangeArrowheads="1"/>
          </p:cNvSpPr>
          <p:nvPr>
            <p:ph type="body" idx="1"/>
          </p:nvPr>
        </p:nvSpPr>
        <p:spPr/>
        <p:txBody>
          <a:bodyPr/>
          <a:lstStyle/>
          <a:p>
            <a:pPr>
              <a:defRPr/>
            </a:pPr>
            <a:r>
              <a:rPr lang="is-IS" sz="3600" dirty="0">
                <a:latin typeface="Cambria" panose="02040503050406030204" pitchFamily="18" charset="0"/>
                <a:ea typeface="Cambria" panose="02040503050406030204" pitchFamily="18" charset="0"/>
              </a:rPr>
              <a:t>Heildarframboðskúrfan til langs tíma litið</a:t>
            </a:r>
          </a:p>
          <a:p>
            <a:pPr lvl="1">
              <a:defRPr/>
            </a:pPr>
            <a:r>
              <a:rPr lang="is-IS" sz="3200" dirty="0">
                <a:latin typeface="Cambria" panose="02040503050406030204" pitchFamily="18" charset="0"/>
                <a:ea typeface="Cambria" panose="02040503050406030204" pitchFamily="18" charset="0"/>
              </a:rPr>
              <a:t>Heildarframboðskúrfan er </a:t>
            </a:r>
            <a:r>
              <a:rPr lang="is-IS" sz="32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lóðrétt</a:t>
            </a:r>
            <a:r>
              <a:rPr lang="is-IS" sz="3200" dirty="0">
                <a:latin typeface="Cambria" panose="02040503050406030204" pitchFamily="18" charset="0"/>
                <a:ea typeface="Cambria" panose="02040503050406030204" pitchFamily="18" charset="0"/>
              </a:rPr>
              <a:t> til langs tíma litið og sýnir landsframleiðslu við fulla atvinnu, þ.e. við eðlilegt atvinnuleysi</a:t>
            </a:r>
          </a:p>
          <a:p>
            <a:pPr lvl="1">
              <a:defRPr/>
            </a:pPr>
            <a:endParaRPr lang="is-IS" sz="3200" dirty="0">
              <a:latin typeface="Cambria" panose="02040503050406030204" pitchFamily="18" charset="0"/>
              <a:ea typeface="Cambria" panose="02040503050406030204" pitchFamily="18" charset="0"/>
            </a:endParaRPr>
          </a:p>
        </p:txBody>
      </p:sp>
      <p:sp>
        <p:nvSpPr>
          <p:cNvPr id="3379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left)">
                                      <p:cBhvr>
                                        <p:cTn id="12"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heildarframboðskúrfan kann að hliðrast til</a:t>
            </a:r>
          </a:p>
        </p:txBody>
      </p:sp>
      <p:sp>
        <p:nvSpPr>
          <p:cNvPr id="52227"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Ef eitthvað verður til þess að breyta eðlilegri framleiðslu hliðrast langtímaframboðskúrfan </a:t>
            </a:r>
            <a:r>
              <a:rPr lang="is-IS" sz="3600" dirty="0" err="1">
                <a:latin typeface="Cambria" panose="02040503050406030204" pitchFamily="18" charset="0"/>
                <a:ea typeface="Cambria" panose="02040503050406030204" pitchFamily="18" charset="0"/>
              </a:rPr>
              <a:t>úr</a:t>
            </a:r>
            <a:r>
              <a:rPr lang="is-IS" sz="3600" dirty="0">
                <a:latin typeface="Cambria" panose="02040503050406030204" pitchFamily="18" charset="0"/>
                <a:ea typeface="Cambria" panose="02040503050406030204" pitchFamily="18" charset="0"/>
              </a:rPr>
              <a:t> stað</a:t>
            </a:r>
          </a:p>
          <a:p>
            <a:r>
              <a:rPr lang="is-IS" sz="3600" dirty="0">
                <a:latin typeface="Cambria" panose="02040503050406030204" pitchFamily="18" charset="0"/>
                <a:ea typeface="Cambria" panose="02040503050406030204" pitchFamily="18" charset="0"/>
              </a:rPr>
              <a:t>Hliðrunina má rekja til einhvers þeirra framleiðsluþátta sem ráða landsframleiðslunni á framboðshlið hagkerfisins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is-IS" dirty="0">
                <a:solidFill>
                  <a:srgbClr val="FFFFFF"/>
                </a:solidFill>
                <a:latin typeface="Bernard MT Condensed" panose="02050806060905020404" pitchFamily="18" charset="0"/>
              </a:rPr>
              <a:t>Hvers vegna heildarframboðskúrfan kann að hliðrast til</a:t>
            </a:r>
          </a:p>
        </p:txBody>
      </p:sp>
      <p:sp>
        <p:nvSpPr>
          <p:cNvPr id="54275"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Hvaða þættir – hvaða öfl? – hliðra heildarframboðskúrfunni? </a:t>
            </a:r>
          </a:p>
          <a:p>
            <a:pPr lvl="1"/>
            <a:r>
              <a:rPr lang="is-IS" sz="3200" dirty="0">
                <a:latin typeface="Cambria" panose="02040503050406030204" pitchFamily="18" charset="0"/>
                <a:ea typeface="Cambria" panose="02040503050406030204" pitchFamily="18" charset="0"/>
              </a:rPr>
              <a:t>Vinnuafl</a:t>
            </a:r>
          </a:p>
          <a:p>
            <a:pPr lvl="1"/>
            <a:r>
              <a:rPr lang="is-IS" sz="3200" dirty="0">
                <a:latin typeface="Cambria" panose="02040503050406030204" pitchFamily="18" charset="0"/>
                <a:ea typeface="Cambria" panose="02040503050406030204" pitchFamily="18" charset="0"/>
              </a:rPr>
              <a:t>Fjármagn</a:t>
            </a:r>
          </a:p>
          <a:p>
            <a:pPr lvl="1"/>
            <a:r>
              <a:rPr lang="is-IS" sz="3200" dirty="0">
                <a:latin typeface="Cambria" panose="02040503050406030204" pitchFamily="18" charset="0"/>
                <a:ea typeface="Cambria" panose="02040503050406030204" pitchFamily="18" charset="0"/>
              </a:rPr>
              <a:t>Náttúruauðlindir</a:t>
            </a:r>
          </a:p>
          <a:p>
            <a:pPr lvl="1"/>
            <a:r>
              <a:rPr lang="is-IS" sz="3200" dirty="0">
                <a:latin typeface="Cambria" panose="02040503050406030204" pitchFamily="18" charset="0"/>
                <a:ea typeface="Cambria" panose="02040503050406030204" pitchFamily="18" charset="0"/>
              </a:rPr>
              <a:t>Tækniþekking</a:t>
            </a:r>
          </a:p>
          <a:p>
            <a:pPr lvl="2"/>
            <a:r>
              <a:rPr lang="is-IS" sz="2800" dirty="0">
                <a:latin typeface="Cambria" panose="02040503050406030204" pitchFamily="18" charset="0"/>
                <a:ea typeface="Cambria" panose="02040503050406030204" pitchFamily="18" charset="0"/>
              </a:rPr>
              <a:t>Sáum þetta í hagvaxtarfræðinni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left)">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left)">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left)">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left)">
                                      <p:cBhvr>
                                        <p:cTn id="22" dur="500"/>
                                        <p:tgtEl>
                                          <p:spTgt spid="54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wipe(left)">
                                      <p:cBhvr>
                                        <p:cTn id="27" dur="500"/>
                                        <p:tgtEl>
                                          <p:spTgt spid="54275">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275">
                                            <p:txEl>
                                              <p:pRg st="5" end="5"/>
                                            </p:txEl>
                                          </p:spTgt>
                                        </p:tgtEl>
                                        <p:attrNameLst>
                                          <p:attrName>style.visibility</p:attrName>
                                        </p:attrNameLst>
                                      </p:cBhvr>
                                      <p:to>
                                        <p:strVal val="visible"/>
                                      </p:to>
                                    </p:set>
                                    <p:animEffect transition="in" filter="wipe(left)">
                                      <p:cBhvr>
                                        <p:cTn id="30" dur="5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6867" name="Rectangle 3"/>
          <p:cNvSpPr>
            <a:spLocks noGrp="1" noChangeArrowheads="1"/>
          </p:cNvSpPr>
          <p:nvPr>
            <p:ph type="title"/>
          </p:nvPr>
        </p:nvSpPr>
        <p:spPr>
          <a:xfrm>
            <a:off x="0" y="150912"/>
            <a:ext cx="9144000" cy="685800"/>
          </a:xfrm>
        </p:spPr>
        <p:txBody>
          <a:bodyPr/>
          <a:lstStyle/>
          <a:p>
            <a:pPr>
              <a:lnSpc>
                <a:spcPct val="80000"/>
              </a:lnSpc>
            </a:pPr>
            <a:r>
              <a:rPr lang="is-IS" sz="4400" dirty="0">
                <a:latin typeface="Bernard MT Condensed" panose="02050806060905020404" pitchFamily="18" charset="0"/>
              </a:rPr>
              <a:t>  Hagvöxtur til langs tíma og verðbólga</a:t>
            </a:r>
          </a:p>
        </p:txBody>
      </p:sp>
      <p:sp>
        <p:nvSpPr>
          <p:cNvPr id="36868" name="Rectangle 5"/>
          <p:cNvSpPr>
            <a:spLocks noChangeArrowheads="1"/>
          </p:cNvSpPr>
          <p:nvPr/>
        </p:nvSpPr>
        <p:spPr bwMode="auto">
          <a:xfrm>
            <a:off x="3025775" y="2035175"/>
            <a:ext cx="4632325" cy="3779838"/>
          </a:xfrm>
          <a:prstGeom prst="rect">
            <a:avLst/>
          </a:prstGeom>
          <a:solidFill>
            <a:srgbClr val="F3F6F9"/>
          </a:solidFill>
          <a:ln w="152400">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69" name="Rectangle 6"/>
          <p:cNvSpPr>
            <a:spLocks noChangeArrowheads="1"/>
          </p:cNvSpPr>
          <p:nvPr/>
        </p:nvSpPr>
        <p:spPr bwMode="auto">
          <a:xfrm>
            <a:off x="3025775" y="2035175"/>
            <a:ext cx="4632325" cy="3779838"/>
          </a:xfrm>
          <a:prstGeom prst="rect">
            <a:avLst/>
          </a:prstGeom>
          <a:solidFill>
            <a:srgbClr val="F2F4F8"/>
          </a:solidFill>
          <a:ln w="138113">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0" name="Rectangle 7"/>
          <p:cNvSpPr>
            <a:spLocks noChangeArrowheads="1"/>
          </p:cNvSpPr>
          <p:nvPr/>
        </p:nvSpPr>
        <p:spPr bwMode="auto">
          <a:xfrm>
            <a:off x="3025775" y="2035175"/>
            <a:ext cx="4632325" cy="3779838"/>
          </a:xfrm>
          <a:prstGeom prst="rect">
            <a:avLst/>
          </a:prstGeom>
          <a:solidFill>
            <a:srgbClr val="F1F4F7"/>
          </a:solidFill>
          <a:ln w="123825">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1" name="Rectangle 8"/>
          <p:cNvSpPr>
            <a:spLocks noChangeArrowheads="1"/>
          </p:cNvSpPr>
          <p:nvPr/>
        </p:nvSpPr>
        <p:spPr bwMode="auto">
          <a:xfrm>
            <a:off x="3025775" y="2035175"/>
            <a:ext cx="4632325" cy="3779838"/>
          </a:xfrm>
          <a:prstGeom prst="rect">
            <a:avLst/>
          </a:prstGeom>
          <a:solidFill>
            <a:srgbClr val="F0F2F5"/>
          </a:solidFill>
          <a:ln w="111125">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2" name="Rectangle 9"/>
          <p:cNvSpPr>
            <a:spLocks noChangeArrowheads="1"/>
          </p:cNvSpPr>
          <p:nvPr/>
        </p:nvSpPr>
        <p:spPr bwMode="auto">
          <a:xfrm>
            <a:off x="3025775" y="2035175"/>
            <a:ext cx="4632325" cy="3779838"/>
          </a:xfrm>
          <a:prstGeom prst="rect">
            <a:avLst/>
          </a:prstGeom>
          <a:solidFill>
            <a:srgbClr val="EEF1F4"/>
          </a:solidFill>
          <a:ln w="96838">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3" name="Rectangle 10"/>
          <p:cNvSpPr>
            <a:spLocks noChangeArrowheads="1"/>
          </p:cNvSpPr>
          <p:nvPr/>
        </p:nvSpPr>
        <p:spPr bwMode="auto">
          <a:xfrm>
            <a:off x="3025775" y="2035175"/>
            <a:ext cx="4632325" cy="3779838"/>
          </a:xfrm>
          <a:prstGeom prst="rect">
            <a:avLst/>
          </a:prstGeom>
          <a:solidFill>
            <a:srgbClr val="EDEFF3"/>
          </a:solidFill>
          <a:ln w="82550">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4" name="Rectangle 11"/>
          <p:cNvSpPr>
            <a:spLocks noChangeArrowheads="1"/>
          </p:cNvSpPr>
          <p:nvPr/>
        </p:nvSpPr>
        <p:spPr bwMode="auto">
          <a:xfrm>
            <a:off x="3025775" y="2035175"/>
            <a:ext cx="4632325" cy="3779838"/>
          </a:xfrm>
          <a:prstGeom prst="rect">
            <a:avLst/>
          </a:prstGeom>
          <a:solidFill>
            <a:srgbClr val="EBEEF2"/>
          </a:solidFill>
          <a:ln w="69850">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5" name="Rectangle 12"/>
          <p:cNvSpPr>
            <a:spLocks noChangeArrowheads="1"/>
          </p:cNvSpPr>
          <p:nvPr/>
        </p:nvSpPr>
        <p:spPr bwMode="auto">
          <a:xfrm>
            <a:off x="3025775" y="2035175"/>
            <a:ext cx="4632325" cy="3779838"/>
          </a:xfrm>
          <a:prstGeom prst="rect">
            <a:avLst/>
          </a:prstGeom>
          <a:solidFill>
            <a:srgbClr val="EAECF1"/>
          </a:solidFill>
          <a:ln w="55563">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6" name="Rectangle 13"/>
          <p:cNvSpPr>
            <a:spLocks noChangeArrowheads="1"/>
          </p:cNvSpPr>
          <p:nvPr/>
        </p:nvSpPr>
        <p:spPr bwMode="auto">
          <a:xfrm>
            <a:off x="3025775" y="2035175"/>
            <a:ext cx="4632325" cy="3779838"/>
          </a:xfrm>
          <a:prstGeom prst="rect">
            <a:avLst/>
          </a:prstGeom>
          <a:solidFill>
            <a:srgbClr val="E9EBF0"/>
          </a:solidFill>
          <a:ln w="41275">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7" name="Rectangle 14"/>
          <p:cNvSpPr>
            <a:spLocks noChangeArrowheads="1"/>
          </p:cNvSpPr>
          <p:nvPr/>
        </p:nvSpPr>
        <p:spPr bwMode="auto">
          <a:xfrm>
            <a:off x="3025775" y="2035175"/>
            <a:ext cx="4632325" cy="3779838"/>
          </a:xfrm>
          <a:prstGeom prst="rect">
            <a:avLst/>
          </a:prstGeom>
          <a:solidFill>
            <a:srgbClr val="E7EAEF"/>
          </a:solidFill>
          <a:ln w="26988">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8" name="Rectangle 15"/>
          <p:cNvSpPr>
            <a:spLocks noChangeArrowheads="1"/>
          </p:cNvSpPr>
          <p:nvPr/>
        </p:nvSpPr>
        <p:spPr bwMode="auto">
          <a:xfrm>
            <a:off x="3025775" y="2035175"/>
            <a:ext cx="4632325" cy="3779838"/>
          </a:xfrm>
          <a:prstGeom prst="rect">
            <a:avLst/>
          </a:prstGeom>
          <a:solidFill>
            <a:srgbClr val="E6E9EF"/>
          </a:solidFill>
          <a:ln w="14288">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79" name="Rectangle 16"/>
          <p:cNvSpPr>
            <a:spLocks noChangeArrowheads="1"/>
          </p:cNvSpPr>
          <p:nvPr/>
        </p:nvSpPr>
        <p:spPr bwMode="auto">
          <a:xfrm>
            <a:off x="2928938" y="1966913"/>
            <a:ext cx="4673600" cy="3806825"/>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880" name="Line 17"/>
          <p:cNvSpPr>
            <a:spLocks noChangeShapeType="1"/>
          </p:cNvSpPr>
          <p:nvPr/>
        </p:nvSpPr>
        <p:spPr bwMode="auto">
          <a:xfrm>
            <a:off x="2943225" y="3240088"/>
            <a:ext cx="2254250" cy="2232025"/>
          </a:xfrm>
          <a:prstGeom prst="line">
            <a:avLst/>
          </a:prstGeom>
          <a:noFill/>
          <a:ln w="412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6881" name="Line 18"/>
          <p:cNvSpPr>
            <a:spLocks noChangeShapeType="1"/>
          </p:cNvSpPr>
          <p:nvPr/>
        </p:nvSpPr>
        <p:spPr bwMode="auto">
          <a:xfrm>
            <a:off x="4478338" y="1911350"/>
            <a:ext cx="1587" cy="3862388"/>
          </a:xfrm>
          <a:prstGeom prst="line">
            <a:avLst/>
          </a:prstGeom>
          <a:noFill/>
          <a:ln w="412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6882" name="Freeform 19"/>
          <p:cNvSpPr>
            <a:spLocks/>
          </p:cNvSpPr>
          <p:nvPr/>
        </p:nvSpPr>
        <p:spPr bwMode="auto">
          <a:xfrm>
            <a:off x="2943225" y="1966913"/>
            <a:ext cx="4672013" cy="3806825"/>
          </a:xfrm>
          <a:custGeom>
            <a:avLst/>
            <a:gdLst>
              <a:gd name="T0" fmla="*/ 0 w 2943"/>
              <a:gd name="T1" fmla="*/ 0 h 2398"/>
              <a:gd name="T2" fmla="*/ 0 w 2943"/>
              <a:gd name="T3" fmla="*/ 2147483647 h 2398"/>
              <a:gd name="T4" fmla="*/ 2147483647 w 2943"/>
              <a:gd name="T5" fmla="*/ 2147483647 h 2398"/>
              <a:gd name="T6" fmla="*/ 0 60000 65536"/>
              <a:gd name="T7" fmla="*/ 0 60000 65536"/>
              <a:gd name="T8" fmla="*/ 0 60000 65536"/>
              <a:gd name="T9" fmla="*/ 0 w 2943"/>
              <a:gd name="T10" fmla="*/ 0 h 2398"/>
              <a:gd name="T11" fmla="*/ 2943 w 2943"/>
              <a:gd name="T12" fmla="*/ 2398 h 2398"/>
            </a:gdLst>
            <a:ahLst/>
            <a:cxnLst>
              <a:cxn ang="T6">
                <a:pos x="T0" y="T1"/>
              </a:cxn>
              <a:cxn ang="T7">
                <a:pos x="T2" y="T3"/>
              </a:cxn>
              <a:cxn ang="T8">
                <a:pos x="T4" y="T5"/>
              </a:cxn>
            </a:cxnLst>
            <a:rect l="T9" t="T10" r="T11" b="T12"/>
            <a:pathLst>
              <a:path w="2943" h="2398">
                <a:moveTo>
                  <a:pt x="0" y="0"/>
                </a:moveTo>
                <a:lnTo>
                  <a:pt x="0" y="2398"/>
                </a:lnTo>
                <a:lnTo>
                  <a:pt x="2943" y="2398"/>
                </a:lnTo>
              </a:path>
            </a:pathLst>
          </a:custGeom>
          <a:noFill/>
          <a:ln w="1428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6883" name="Line 20"/>
          <p:cNvSpPr>
            <a:spLocks noChangeShapeType="1"/>
          </p:cNvSpPr>
          <p:nvPr/>
        </p:nvSpPr>
        <p:spPr bwMode="auto">
          <a:xfrm flipV="1">
            <a:off x="2693988" y="4376738"/>
            <a:ext cx="1587" cy="342900"/>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2661" name="Line 21"/>
          <p:cNvSpPr>
            <a:spLocks noChangeShapeType="1"/>
          </p:cNvSpPr>
          <p:nvPr/>
        </p:nvSpPr>
        <p:spPr bwMode="auto">
          <a:xfrm flipV="1">
            <a:off x="2693988" y="3746500"/>
            <a:ext cx="1587" cy="342900"/>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2662" name="Line 22"/>
          <p:cNvSpPr>
            <a:spLocks noChangeShapeType="1"/>
          </p:cNvSpPr>
          <p:nvPr/>
        </p:nvSpPr>
        <p:spPr bwMode="auto">
          <a:xfrm>
            <a:off x="5233988" y="5895975"/>
            <a:ext cx="344487"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2663" name="Line 23"/>
          <p:cNvSpPr>
            <a:spLocks noChangeShapeType="1"/>
          </p:cNvSpPr>
          <p:nvPr/>
        </p:nvSpPr>
        <p:spPr bwMode="auto">
          <a:xfrm>
            <a:off x="3938588" y="2651125"/>
            <a:ext cx="360362"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grpSp>
        <p:nvGrpSpPr>
          <p:cNvPr id="2" name="Group 24"/>
          <p:cNvGrpSpPr>
            <a:grpSpLocks/>
          </p:cNvGrpSpPr>
          <p:nvPr/>
        </p:nvGrpSpPr>
        <p:grpSpPr bwMode="auto">
          <a:xfrm>
            <a:off x="3413125" y="2020888"/>
            <a:ext cx="1506538" cy="3876675"/>
            <a:chOff x="2150" y="1273"/>
            <a:chExt cx="949" cy="2442"/>
          </a:xfrm>
        </p:grpSpPr>
        <p:sp>
          <p:nvSpPr>
            <p:cNvPr id="36980" name="Line 25"/>
            <p:cNvSpPr>
              <a:spLocks noChangeShapeType="1"/>
            </p:cNvSpPr>
            <p:nvPr/>
          </p:nvSpPr>
          <p:spPr bwMode="auto">
            <a:xfrm>
              <a:off x="2812" y="3714"/>
              <a:ext cx="218" cy="1"/>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grpSp>
          <p:nvGrpSpPr>
            <p:cNvPr id="36981" name="Group 26"/>
            <p:cNvGrpSpPr>
              <a:grpSpLocks/>
            </p:cNvGrpSpPr>
            <p:nvPr/>
          </p:nvGrpSpPr>
          <p:grpSpPr bwMode="auto">
            <a:xfrm>
              <a:off x="2150" y="1273"/>
              <a:ext cx="949" cy="804"/>
              <a:chOff x="2150" y="1273"/>
              <a:chExt cx="949" cy="804"/>
            </a:xfrm>
          </p:grpSpPr>
          <p:sp>
            <p:nvSpPr>
              <p:cNvPr id="36982" name="Line 27"/>
              <p:cNvSpPr>
                <a:spLocks noChangeShapeType="1"/>
              </p:cNvSpPr>
              <p:nvPr/>
            </p:nvSpPr>
            <p:spPr bwMode="auto">
              <a:xfrm>
                <a:off x="2150" y="2076"/>
                <a:ext cx="218" cy="1"/>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36983" name="Line 28"/>
              <p:cNvSpPr>
                <a:spLocks noChangeShapeType="1"/>
              </p:cNvSpPr>
              <p:nvPr/>
            </p:nvSpPr>
            <p:spPr bwMode="auto">
              <a:xfrm>
                <a:off x="2882" y="1273"/>
                <a:ext cx="217" cy="1"/>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grpSp>
      </p:grpSp>
      <p:sp>
        <p:nvSpPr>
          <p:cNvPr id="112669" name="Line 29"/>
          <p:cNvSpPr>
            <a:spLocks noChangeShapeType="1"/>
          </p:cNvSpPr>
          <p:nvPr/>
        </p:nvSpPr>
        <p:spPr bwMode="auto">
          <a:xfrm>
            <a:off x="5197475" y="2020888"/>
            <a:ext cx="344488" cy="1587"/>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36889" name="Rectangle 30"/>
          <p:cNvSpPr>
            <a:spLocks noChangeArrowheads="1"/>
          </p:cNvSpPr>
          <p:nvPr/>
        </p:nvSpPr>
        <p:spPr bwMode="auto">
          <a:xfrm>
            <a:off x="6883400" y="5865813"/>
            <a:ext cx="834331" cy="184666"/>
          </a:xfrm>
          <a:prstGeom prst="rect">
            <a:avLst/>
          </a:prstGeom>
          <a:noFill/>
          <a:ln w="9525">
            <a:noFill/>
            <a:miter lim="800000"/>
            <a:headEnd/>
            <a:tailEnd/>
          </a:ln>
        </p:spPr>
        <p:txBody>
          <a:bodyPr wrap="none" lIns="0" tIns="0" rIns="0" bIns="0">
            <a:spAutoFit/>
          </a:bodyPr>
          <a:lstStyle/>
          <a:p>
            <a:r>
              <a:rPr lang="is-IS" sz="12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grpSp>
        <p:nvGrpSpPr>
          <p:cNvPr id="36890" name="Group 32"/>
          <p:cNvGrpSpPr>
            <a:grpSpLocks/>
          </p:cNvGrpSpPr>
          <p:nvPr/>
        </p:nvGrpSpPr>
        <p:grpSpPr bwMode="auto">
          <a:xfrm>
            <a:off x="4343400" y="5870589"/>
            <a:ext cx="355600" cy="211138"/>
            <a:chOff x="2736" y="3698"/>
            <a:chExt cx="224" cy="133"/>
          </a:xfrm>
        </p:grpSpPr>
        <p:sp>
          <p:nvSpPr>
            <p:cNvPr id="36978" name="Rectangle 33"/>
            <p:cNvSpPr>
              <a:spLocks noChangeArrowheads="1"/>
            </p:cNvSpPr>
            <p:nvPr/>
          </p:nvSpPr>
          <p:spPr bwMode="auto">
            <a:xfrm>
              <a:off x="2736" y="3698"/>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36979" name="Rectangle 34"/>
            <p:cNvSpPr>
              <a:spLocks noChangeArrowheads="1"/>
            </p:cNvSpPr>
            <p:nvPr/>
          </p:nvSpPr>
          <p:spPr bwMode="auto">
            <a:xfrm>
              <a:off x="2798" y="3744"/>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1980</a:t>
              </a:r>
              <a:endParaRPr lang="is-IS">
                <a:latin typeface="Cambria" panose="02040503050406030204" pitchFamily="18" charset="0"/>
                <a:ea typeface="Cambria" panose="02040503050406030204" pitchFamily="18" charset="0"/>
              </a:endParaRPr>
            </a:p>
          </p:txBody>
        </p:sp>
      </p:grpSp>
      <p:grpSp>
        <p:nvGrpSpPr>
          <p:cNvPr id="36891" name="Group 35"/>
          <p:cNvGrpSpPr>
            <a:grpSpLocks/>
          </p:cNvGrpSpPr>
          <p:nvPr/>
        </p:nvGrpSpPr>
        <p:grpSpPr bwMode="auto">
          <a:xfrm>
            <a:off x="5214938" y="5526101"/>
            <a:ext cx="460375" cy="211138"/>
            <a:chOff x="3285" y="3481"/>
            <a:chExt cx="290" cy="133"/>
          </a:xfrm>
        </p:grpSpPr>
        <p:sp>
          <p:nvSpPr>
            <p:cNvPr id="36976" name="Rectangle 36"/>
            <p:cNvSpPr>
              <a:spLocks noChangeArrowheads="1"/>
            </p:cNvSpPr>
            <p:nvPr/>
          </p:nvSpPr>
          <p:spPr bwMode="auto">
            <a:xfrm>
              <a:off x="3285" y="3481"/>
              <a:ext cx="119"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AD</a:t>
              </a:r>
              <a:endParaRPr lang="is-IS">
                <a:latin typeface="Cambria" panose="02040503050406030204" pitchFamily="18" charset="0"/>
                <a:ea typeface="Cambria" panose="02040503050406030204" pitchFamily="18" charset="0"/>
              </a:endParaRPr>
            </a:p>
          </p:txBody>
        </p:sp>
        <p:sp>
          <p:nvSpPr>
            <p:cNvPr id="36977" name="Rectangle 37"/>
            <p:cNvSpPr>
              <a:spLocks noChangeArrowheads="1"/>
            </p:cNvSpPr>
            <p:nvPr/>
          </p:nvSpPr>
          <p:spPr bwMode="auto">
            <a:xfrm>
              <a:off x="3413" y="3527"/>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1980</a:t>
              </a:r>
              <a:endParaRPr lang="is-IS">
                <a:latin typeface="Cambria" panose="02040503050406030204" pitchFamily="18" charset="0"/>
                <a:ea typeface="Cambria" panose="02040503050406030204" pitchFamily="18" charset="0"/>
              </a:endParaRPr>
            </a:p>
          </p:txBody>
        </p:sp>
      </p:grpSp>
      <p:grpSp>
        <p:nvGrpSpPr>
          <p:cNvPr id="6" name="Group 38"/>
          <p:cNvGrpSpPr>
            <a:grpSpLocks/>
          </p:cNvGrpSpPr>
          <p:nvPr/>
        </p:nvGrpSpPr>
        <p:grpSpPr bwMode="auto">
          <a:xfrm>
            <a:off x="3551238" y="2624139"/>
            <a:ext cx="2736850" cy="2452688"/>
            <a:chOff x="2237" y="1653"/>
            <a:chExt cx="1724" cy="1545"/>
          </a:xfrm>
        </p:grpSpPr>
        <p:sp>
          <p:nvSpPr>
            <p:cNvPr id="36972" name="Line 39"/>
            <p:cNvSpPr>
              <a:spLocks noChangeShapeType="1"/>
            </p:cNvSpPr>
            <p:nvPr/>
          </p:nvSpPr>
          <p:spPr bwMode="auto">
            <a:xfrm>
              <a:off x="2237" y="1653"/>
              <a:ext cx="1428" cy="1414"/>
            </a:xfrm>
            <a:prstGeom prst="line">
              <a:avLst/>
            </a:prstGeom>
            <a:noFill/>
            <a:ln w="41275">
              <a:solidFill>
                <a:srgbClr val="60220F"/>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73" name="Group 40"/>
            <p:cNvGrpSpPr>
              <a:grpSpLocks/>
            </p:cNvGrpSpPr>
            <p:nvPr/>
          </p:nvGrpSpPr>
          <p:grpSpPr bwMode="auto">
            <a:xfrm>
              <a:off x="3671" y="3065"/>
              <a:ext cx="290" cy="133"/>
              <a:chOff x="3671" y="3065"/>
              <a:chExt cx="290" cy="133"/>
            </a:xfrm>
          </p:grpSpPr>
          <p:sp>
            <p:nvSpPr>
              <p:cNvPr id="36974" name="Rectangle 41"/>
              <p:cNvSpPr>
                <a:spLocks noChangeArrowheads="1"/>
              </p:cNvSpPr>
              <p:nvPr/>
            </p:nvSpPr>
            <p:spPr bwMode="auto">
              <a:xfrm>
                <a:off x="3671" y="3065"/>
                <a:ext cx="119"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AD</a:t>
                </a:r>
                <a:endParaRPr lang="is-IS">
                  <a:latin typeface="Cambria" panose="02040503050406030204" pitchFamily="18" charset="0"/>
                  <a:ea typeface="Cambria" panose="02040503050406030204" pitchFamily="18" charset="0"/>
                </a:endParaRPr>
              </a:p>
            </p:txBody>
          </p:sp>
          <p:sp>
            <p:nvSpPr>
              <p:cNvPr id="36975" name="Rectangle 42"/>
              <p:cNvSpPr>
                <a:spLocks noChangeArrowheads="1"/>
              </p:cNvSpPr>
              <p:nvPr/>
            </p:nvSpPr>
            <p:spPr bwMode="auto">
              <a:xfrm>
                <a:off x="3799" y="3111"/>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1990</a:t>
                </a:r>
                <a:endParaRPr lang="is-IS">
                  <a:latin typeface="Cambria" panose="02040503050406030204" pitchFamily="18" charset="0"/>
                  <a:ea typeface="Cambria" panose="02040503050406030204" pitchFamily="18" charset="0"/>
                </a:endParaRPr>
              </a:p>
            </p:txBody>
          </p:sp>
        </p:grpSp>
      </p:grpSp>
      <p:grpSp>
        <p:nvGrpSpPr>
          <p:cNvPr id="8" name="Group 43"/>
          <p:cNvGrpSpPr>
            <a:grpSpLocks/>
          </p:cNvGrpSpPr>
          <p:nvPr/>
        </p:nvGrpSpPr>
        <p:grpSpPr bwMode="auto">
          <a:xfrm>
            <a:off x="4173539" y="2020888"/>
            <a:ext cx="3548063" cy="2779713"/>
            <a:chOff x="2629" y="1273"/>
            <a:chExt cx="2235" cy="1751"/>
          </a:xfrm>
        </p:grpSpPr>
        <p:sp>
          <p:nvSpPr>
            <p:cNvPr id="36966" name="Line 44"/>
            <p:cNvSpPr>
              <a:spLocks noChangeShapeType="1"/>
            </p:cNvSpPr>
            <p:nvPr/>
          </p:nvSpPr>
          <p:spPr bwMode="auto">
            <a:xfrm>
              <a:off x="2629" y="1273"/>
              <a:ext cx="1428" cy="1406"/>
            </a:xfrm>
            <a:prstGeom prst="line">
              <a:avLst/>
            </a:prstGeom>
            <a:noFill/>
            <a:ln w="41275">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67" name="Group 45"/>
            <p:cNvGrpSpPr>
              <a:grpSpLocks/>
            </p:cNvGrpSpPr>
            <p:nvPr/>
          </p:nvGrpSpPr>
          <p:grpSpPr bwMode="auto">
            <a:xfrm>
              <a:off x="4115" y="2675"/>
              <a:ext cx="749" cy="349"/>
              <a:chOff x="4115" y="2675"/>
              <a:chExt cx="749" cy="349"/>
            </a:xfrm>
          </p:grpSpPr>
          <p:sp>
            <p:nvSpPr>
              <p:cNvPr id="36968" name="Rectangle 46"/>
              <p:cNvSpPr>
                <a:spLocks noChangeArrowheads="1"/>
              </p:cNvSpPr>
              <p:nvPr/>
            </p:nvSpPr>
            <p:spPr bwMode="auto">
              <a:xfrm>
                <a:off x="4115" y="2675"/>
                <a:ext cx="749"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Heildareftirspurn </a:t>
                </a:r>
                <a:endParaRPr lang="is-IS">
                  <a:latin typeface="Cambria" panose="02040503050406030204" pitchFamily="18" charset="0"/>
                  <a:ea typeface="Cambria" panose="02040503050406030204" pitchFamily="18" charset="0"/>
                </a:endParaRPr>
              </a:p>
            </p:txBody>
          </p:sp>
          <p:sp>
            <p:nvSpPr>
              <p:cNvPr id="36969" name="Rectangle 47"/>
              <p:cNvSpPr>
                <a:spLocks noChangeArrowheads="1"/>
              </p:cNvSpPr>
              <p:nvPr/>
            </p:nvSpPr>
            <p:spPr bwMode="auto">
              <a:xfrm>
                <a:off x="4115" y="279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36970" name="Rectangle 48"/>
              <p:cNvSpPr>
                <a:spLocks noChangeArrowheads="1"/>
              </p:cNvSpPr>
              <p:nvPr/>
            </p:nvSpPr>
            <p:spPr bwMode="auto">
              <a:xfrm>
                <a:off x="4520" y="2791"/>
                <a:ext cx="119"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AD</a:t>
                </a:r>
                <a:endParaRPr lang="is-IS">
                  <a:latin typeface="Cambria" panose="02040503050406030204" pitchFamily="18" charset="0"/>
                  <a:ea typeface="Cambria" panose="02040503050406030204" pitchFamily="18" charset="0"/>
                </a:endParaRPr>
              </a:p>
            </p:txBody>
          </p:sp>
          <p:sp>
            <p:nvSpPr>
              <p:cNvPr id="36971" name="Rectangle 49"/>
              <p:cNvSpPr>
                <a:spLocks noChangeArrowheads="1"/>
              </p:cNvSpPr>
              <p:nvPr/>
            </p:nvSpPr>
            <p:spPr bwMode="auto">
              <a:xfrm>
                <a:off x="4649" y="2837"/>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2000</a:t>
                </a:r>
                <a:endParaRPr lang="is-IS">
                  <a:latin typeface="Cambria" panose="02040503050406030204" pitchFamily="18" charset="0"/>
                  <a:ea typeface="Cambria" panose="02040503050406030204" pitchFamily="18" charset="0"/>
                </a:endParaRPr>
              </a:p>
            </p:txBody>
          </p:sp>
        </p:grpSp>
      </p:grpSp>
      <p:sp>
        <p:nvSpPr>
          <p:cNvPr id="36894" name="Rectangle 50"/>
          <p:cNvSpPr>
            <a:spLocks noChangeArrowheads="1"/>
          </p:cNvSpPr>
          <p:nvPr/>
        </p:nvSpPr>
        <p:spPr bwMode="auto">
          <a:xfrm>
            <a:off x="2286000" y="1949450"/>
            <a:ext cx="533351" cy="184666"/>
          </a:xfrm>
          <a:prstGeom prst="rect">
            <a:avLst/>
          </a:prstGeom>
          <a:noFill/>
          <a:ln w="9525">
            <a:noFill/>
            <a:miter lim="800000"/>
            <a:headEnd/>
            <a:tailEnd/>
          </a:ln>
        </p:spPr>
        <p:txBody>
          <a:bodyPr wrap="none" lIns="0" tIns="0" rIns="0" bIns="0">
            <a:spAutoFit/>
          </a:bodyPr>
          <a:lstStyle/>
          <a:p>
            <a:r>
              <a:rPr lang="is-IS" sz="12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36895" name="Rectangle 52"/>
          <p:cNvSpPr>
            <a:spLocks noChangeArrowheads="1"/>
          </p:cNvSpPr>
          <p:nvPr/>
        </p:nvSpPr>
        <p:spPr bwMode="auto">
          <a:xfrm>
            <a:off x="2795588" y="5870575"/>
            <a:ext cx="84960" cy="18466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36896" name="Group 53"/>
          <p:cNvGrpSpPr>
            <a:grpSpLocks/>
          </p:cNvGrpSpPr>
          <p:nvPr/>
        </p:nvGrpSpPr>
        <p:grpSpPr bwMode="auto">
          <a:xfrm>
            <a:off x="4106863" y="1147762"/>
            <a:ext cx="744537" cy="761999"/>
            <a:chOff x="2587" y="723"/>
            <a:chExt cx="469" cy="480"/>
          </a:xfrm>
        </p:grpSpPr>
        <p:sp>
          <p:nvSpPr>
            <p:cNvPr id="36960" name="Rectangle 54"/>
            <p:cNvSpPr>
              <a:spLocks noChangeArrowheads="1"/>
            </p:cNvSpPr>
            <p:nvPr/>
          </p:nvSpPr>
          <p:spPr bwMode="auto">
            <a:xfrm>
              <a:off x="2611" y="723"/>
              <a:ext cx="443"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 Langtíma-</a:t>
              </a:r>
              <a:endParaRPr lang="is-IS">
                <a:latin typeface="Cambria" panose="02040503050406030204" pitchFamily="18" charset="0"/>
                <a:ea typeface="Cambria" panose="02040503050406030204" pitchFamily="18" charset="0"/>
              </a:endParaRPr>
            </a:p>
          </p:txBody>
        </p:sp>
        <p:sp>
          <p:nvSpPr>
            <p:cNvPr id="36961" name="Rectangle 55"/>
            <p:cNvSpPr>
              <a:spLocks noChangeArrowheads="1"/>
            </p:cNvSpPr>
            <p:nvPr/>
          </p:nvSpPr>
          <p:spPr bwMode="auto">
            <a:xfrm>
              <a:off x="2587" y="839"/>
              <a:ext cx="469"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  framboðs-</a:t>
              </a:r>
              <a:endParaRPr lang="is-IS">
                <a:latin typeface="Cambria" panose="02040503050406030204" pitchFamily="18" charset="0"/>
                <a:ea typeface="Cambria" panose="02040503050406030204" pitchFamily="18" charset="0"/>
              </a:endParaRPr>
            </a:p>
          </p:txBody>
        </p:sp>
        <p:sp>
          <p:nvSpPr>
            <p:cNvPr id="36962" name="Rectangle 56"/>
            <p:cNvSpPr>
              <a:spLocks noChangeArrowheads="1"/>
            </p:cNvSpPr>
            <p:nvPr/>
          </p:nvSpPr>
          <p:spPr bwMode="auto">
            <a:xfrm>
              <a:off x="2649" y="954"/>
              <a:ext cx="239"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kúrfa,</a:t>
              </a:r>
              <a:endParaRPr lang="is-IS">
                <a:latin typeface="Cambria" panose="02040503050406030204" pitchFamily="18" charset="0"/>
                <a:ea typeface="Cambria" panose="02040503050406030204" pitchFamily="18" charset="0"/>
              </a:endParaRPr>
            </a:p>
          </p:txBody>
        </p:sp>
        <p:grpSp>
          <p:nvGrpSpPr>
            <p:cNvPr id="36963" name="Group 57"/>
            <p:cNvGrpSpPr>
              <a:grpSpLocks/>
            </p:cNvGrpSpPr>
            <p:nvPr/>
          </p:nvGrpSpPr>
          <p:grpSpPr bwMode="auto">
            <a:xfrm>
              <a:off x="2596" y="1070"/>
              <a:ext cx="407" cy="133"/>
              <a:chOff x="2596" y="1070"/>
              <a:chExt cx="407" cy="133"/>
            </a:xfrm>
          </p:grpSpPr>
          <p:sp>
            <p:nvSpPr>
              <p:cNvPr id="36964" name="Rectangle 58"/>
              <p:cNvSpPr>
                <a:spLocks noChangeArrowheads="1"/>
              </p:cNvSpPr>
              <p:nvPr/>
            </p:nvSpPr>
            <p:spPr bwMode="auto">
              <a:xfrm>
                <a:off x="2596" y="1070"/>
                <a:ext cx="210"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LRAS</a:t>
                </a:r>
                <a:endParaRPr lang="is-IS">
                  <a:latin typeface="Cambria" panose="02040503050406030204" pitchFamily="18" charset="0"/>
                  <a:ea typeface="Cambria" panose="02040503050406030204" pitchFamily="18" charset="0"/>
                </a:endParaRPr>
              </a:p>
            </p:txBody>
          </p:sp>
          <p:sp>
            <p:nvSpPr>
              <p:cNvPr id="36965" name="Rectangle 59"/>
              <p:cNvSpPr>
                <a:spLocks noChangeArrowheads="1"/>
              </p:cNvSpPr>
              <p:nvPr/>
            </p:nvSpPr>
            <p:spPr bwMode="auto">
              <a:xfrm>
                <a:off x="2841" y="1116"/>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1980</a:t>
                </a:r>
                <a:endParaRPr lang="is-IS">
                  <a:latin typeface="Cambria" panose="02040503050406030204" pitchFamily="18" charset="0"/>
                  <a:ea typeface="Cambria" panose="02040503050406030204" pitchFamily="18" charset="0"/>
                </a:endParaRPr>
              </a:p>
            </p:txBody>
          </p:sp>
        </p:grpSp>
      </p:grpSp>
      <p:grpSp>
        <p:nvGrpSpPr>
          <p:cNvPr id="12" name="Group 60"/>
          <p:cNvGrpSpPr>
            <a:grpSpLocks/>
          </p:cNvGrpSpPr>
          <p:nvPr/>
        </p:nvGrpSpPr>
        <p:grpSpPr bwMode="auto">
          <a:xfrm>
            <a:off x="4826000" y="1698625"/>
            <a:ext cx="646113" cy="4383088"/>
            <a:chOff x="3040" y="1070"/>
            <a:chExt cx="407" cy="2761"/>
          </a:xfrm>
        </p:grpSpPr>
        <p:grpSp>
          <p:nvGrpSpPr>
            <p:cNvPr id="36952" name="Group 61"/>
            <p:cNvGrpSpPr>
              <a:grpSpLocks/>
            </p:cNvGrpSpPr>
            <p:nvPr/>
          </p:nvGrpSpPr>
          <p:grpSpPr bwMode="auto">
            <a:xfrm>
              <a:off x="3119" y="3698"/>
              <a:ext cx="223" cy="133"/>
              <a:chOff x="3119" y="3698"/>
              <a:chExt cx="223" cy="133"/>
            </a:xfrm>
          </p:grpSpPr>
          <p:sp>
            <p:nvSpPr>
              <p:cNvPr id="36958" name="Rectangle 62"/>
              <p:cNvSpPr>
                <a:spLocks noChangeArrowheads="1"/>
              </p:cNvSpPr>
              <p:nvPr/>
            </p:nvSpPr>
            <p:spPr bwMode="auto">
              <a:xfrm>
                <a:off x="3119" y="3698"/>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36959" name="Rectangle 63"/>
              <p:cNvSpPr>
                <a:spLocks noChangeArrowheads="1"/>
              </p:cNvSpPr>
              <p:nvPr/>
            </p:nvSpPr>
            <p:spPr bwMode="auto">
              <a:xfrm>
                <a:off x="3180" y="3744"/>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1990</a:t>
                </a:r>
                <a:endParaRPr lang="is-IS">
                  <a:latin typeface="Cambria" panose="02040503050406030204" pitchFamily="18" charset="0"/>
                  <a:ea typeface="Cambria" panose="02040503050406030204" pitchFamily="18" charset="0"/>
                </a:endParaRPr>
              </a:p>
            </p:txBody>
          </p:sp>
        </p:grpSp>
        <p:grpSp>
          <p:nvGrpSpPr>
            <p:cNvPr id="36953" name="Group 64"/>
            <p:cNvGrpSpPr>
              <a:grpSpLocks/>
            </p:cNvGrpSpPr>
            <p:nvPr/>
          </p:nvGrpSpPr>
          <p:grpSpPr bwMode="auto">
            <a:xfrm>
              <a:off x="3040" y="1070"/>
              <a:ext cx="407" cy="2567"/>
              <a:chOff x="3040" y="1070"/>
              <a:chExt cx="407" cy="2567"/>
            </a:xfrm>
          </p:grpSpPr>
          <p:sp>
            <p:nvSpPr>
              <p:cNvPr id="36954" name="Line 65"/>
              <p:cNvSpPr>
                <a:spLocks noChangeShapeType="1"/>
              </p:cNvSpPr>
              <p:nvPr/>
            </p:nvSpPr>
            <p:spPr bwMode="auto">
              <a:xfrm flipV="1">
                <a:off x="3204" y="1248"/>
                <a:ext cx="1" cy="2389"/>
              </a:xfrm>
              <a:prstGeom prst="line">
                <a:avLst/>
              </a:prstGeom>
              <a:noFill/>
              <a:ln w="41275">
                <a:solidFill>
                  <a:srgbClr val="60220F"/>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55" name="Group 66"/>
              <p:cNvGrpSpPr>
                <a:grpSpLocks/>
              </p:cNvGrpSpPr>
              <p:nvPr/>
            </p:nvGrpSpPr>
            <p:grpSpPr bwMode="auto">
              <a:xfrm>
                <a:off x="3040" y="1070"/>
                <a:ext cx="407" cy="133"/>
                <a:chOff x="3040" y="1070"/>
                <a:chExt cx="407" cy="133"/>
              </a:xfrm>
            </p:grpSpPr>
            <p:sp>
              <p:nvSpPr>
                <p:cNvPr id="36956" name="Rectangle 67"/>
                <p:cNvSpPr>
                  <a:spLocks noChangeArrowheads="1"/>
                </p:cNvSpPr>
                <p:nvPr/>
              </p:nvSpPr>
              <p:spPr bwMode="auto">
                <a:xfrm>
                  <a:off x="3040" y="1070"/>
                  <a:ext cx="210"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LRAS</a:t>
                  </a:r>
                  <a:endParaRPr lang="is-IS">
                    <a:latin typeface="Cambria" panose="02040503050406030204" pitchFamily="18" charset="0"/>
                    <a:ea typeface="Cambria" panose="02040503050406030204" pitchFamily="18" charset="0"/>
                  </a:endParaRPr>
                </a:p>
              </p:txBody>
            </p:sp>
            <p:sp>
              <p:nvSpPr>
                <p:cNvPr id="36957" name="Rectangle 68"/>
                <p:cNvSpPr>
                  <a:spLocks noChangeArrowheads="1"/>
                </p:cNvSpPr>
                <p:nvPr/>
              </p:nvSpPr>
              <p:spPr bwMode="auto">
                <a:xfrm>
                  <a:off x="3285" y="1116"/>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1990</a:t>
                  </a:r>
                  <a:endParaRPr lang="is-IS">
                    <a:latin typeface="Cambria" panose="02040503050406030204" pitchFamily="18" charset="0"/>
                    <a:ea typeface="Cambria" panose="02040503050406030204" pitchFamily="18" charset="0"/>
                  </a:endParaRPr>
                </a:p>
              </p:txBody>
            </p:sp>
          </p:grpSp>
        </p:grpSp>
      </p:grpSp>
      <p:grpSp>
        <p:nvGrpSpPr>
          <p:cNvPr id="16" name="Group 69"/>
          <p:cNvGrpSpPr>
            <a:grpSpLocks/>
          </p:cNvGrpSpPr>
          <p:nvPr/>
        </p:nvGrpSpPr>
        <p:grpSpPr bwMode="auto">
          <a:xfrm>
            <a:off x="5511800" y="1698625"/>
            <a:ext cx="646113" cy="4383088"/>
            <a:chOff x="3472" y="1070"/>
            <a:chExt cx="407" cy="2761"/>
          </a:xfrm>
        </p:grpSpPr>
        <p:sp>
          <p:nvSpPr>
            <p:cNvPr id="36945" name="Line 70"/>
            <p:cNvSpPr>
              <a:spLocks noChangeShapeType="1"/>
            </p:cNvSpPr>
            <p:nvPr/>
          </p:nvSpPr>
          <p:spPr bwMode="auto">
            <a:xfrm>
              <a:off x="3604" y="1204"/>
              <a:ext cx="1" cy="2433"/>
            </a:xfrm>
            <a:prstGeom prst="line">
              <a:avLst/>
            </a:prstGeom>
            <a:noFill/>
            <a:ln w="41275">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46" name="Group 71"/>
            <p:cNvGrpSpPr>
              <a:grpSpLocks/>
            </p:cNvGrpSpPr>
            <p:nvPr/>
          </p:nvGrpSpPr>
          <p:grpSpPr bwMode="auto">
            <a:xfrm>
              <a:off x="3542" y="3698"/>
              <a:ext cx="224" cy="133"/>
              <a:chOff x="3542" y="3698"/>
              <a:chExt cx="224" cy="133"/>
            </a:xfrm>
          </p:grpSpPr>
          <p:sp>
            <p:nvSpPr>
              <p:cNvPr id="36950" name="Rectangle 72"/>
              <p:cNvSpPr>
                <a:spLocks noChangeArrowheads="1"/>
              </p:cNvSpPr>
              <p:nvPr/>
            </p:nvSpPr>
            <p:spPr bwMode="auto">
              <a:xfrm>
                <a:off x="3542" y="3698"/>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36951" name="Rectangle 73"/>
              <p:cNvSpPr>
                <a:spLocks noChangeArrowheads="1"/>
              </p:cNvSpPr>
              <p:nvPr/>
            </p:nvSpPr>
            <p:spPr bwMode="auto">
              <a:xfrm>
                <a:off x="3604" y="3744"/>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2000</a:t>
                </a:r>
                <a:endParaRPr lang="is-IS">
                  <a:latin typeface="Cambria" panose="02040503050406030204" pitchFamily="18" charset="0"/>
                  <a:ea typeface="Cambria" panose="02040503050406030204" pitchFamily="18" charset="0"/>
                </a:endParaRPr>
              </a:p>
            </p:txBody>
          </p:sp>
        </p:grpSp>
        <p:grpSp>
          <p:nvGrpSpPr>
            <p:cNvPr id="36947" name="Group 74"/>
            <p:cNvGrpSpPr>
              <a:grpSpLocks/>
            </p:cNvGrpSpPr>
            <p:nvPr/>
          </p:nvGrpSpPr>
          <p:grpSpPr bwMode="auto">
            <a:xfrm>
              <a:off x="3472" y="1070"/>
              <a:ext cx="407" cy="133"/>
              <a:chOff x="3472" y="1070"/>
              <a:chExt cx="407" cy="133"/>
            </a:xfrm>
          </p:grpSpPr>
          <p:sp>
            <p:nvSpPr>
              <p:cNvPr id="36948" name="Rectangle 75"/>
              <p:cNvSpPr>
                <a:spLocks noChangeArrowheads="1"/>
              </p:cNvSpPr>
              <p:nvPr/>
            </p:nvSpPr>
            <p:spPr bwMode="auto">
              <a:xfrm>
                <a:off x="3472" y="1070"/>
                <a:ext cx="210"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LRAS</a:t>
                </a:r>
                <a:endParaRPr lang="is-IS">
                  <a:latin typeface="Cambria" panose="02040503050406030204" pitchFamily="18" charset="0"/>
                  <a:ea typeface="Cambria" panose="02040503050406030204" pitchFamily="18" charset="0"/>
                </a:endParaRPr>
              </a:p>
            </p:txBody>
          </p:sp>
          <p:sp>
            <p:nvSpPr>
              <p:cNvPr id="36949" name="Rectangle 76"/>
              <p:cNvSpPr>
                <a:spLocks noChangeArrowheads="1"/>
              </p:cNvSpPr>
              <p:nvPr/>
            </p:nvSpPr>
            <p:spPr bwMode="auto">
              <a:xfrm>
                <a:off x="3717" y="1116"/>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2000</a:t>
                </a:r>
                <a:endParaRPr lang="is-IS">
                  <a:latin typeface="Cambria" panose="02040503050406030204" pitchFamily="18" charset="0"/>
                  <a:ea typeface="Cambria" panose="02040503050406030204" pitchFamily="18" charset="0"/>
                </a:endParaRPr>
              </a:p>
            </p:txBody>
          </p:sp>
        </p:grpSp>
      </p:grpSp>
      <p:grpSp>
        <p:nvGrpSpPr>
          <p:cNvPr id="36899" name="Group 77"/>
          <p:cNvGrpSpPr>
            <a:grpSpLocks/>
          </p:cNvGrpSpPr>
          <p:nvPr/>
        </p:nvGrpSpPr>
        <p:grpSpPr bwMode="auto">
          <a:xfrm>
            <a:off x="2530475" y="4705360"/>
            <a:ext cx="2003425" cy="225426"/>
            <a:chOff x="1594" y="2964"/>
            <a:chExt cx="1262" cy="142"/>
          </a:xfrm>
        </p:grpSpPr>
        <p:sp>
          <p:nvSpPr>
            <p:cNvPr id="36940" name="Line 78"/>
            <p:cNvSpPr>
              <a:spLocks noChangeShapeType="1"/>
            </p:cNvSpPr>
            <p:nvPr/>
          </p:nvSpPr>
          <p:spPr bwMode="auto">
            <a:xfrm>
              <a:off x="1854" y="3007"/>
              <a:ext cx="967" cy="1"/>
            </a:xfrm>
            <a:prstGeom prst="line">
              <a:avLst/>
            </a:prstGeom>
            <a:noFill/>
            <a:ln w="14288">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6941" name="Oval 79"/>
            <p:cNvSpPr>
              <a:spLocks noChangeArrowheads="1"/>
            </p:cNvSpPr>
            <p:nvPr/>
          </p:nvSpPr>
          <p:spPr bwMode="auto">
            <a:xfrm>
              <a:off x="2786" y="2964"/>
              <a:ext cx="70" cy="69"/>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nvGrpSpPr>
            <p:cNvPr id="36942" name="Group 80"/>
            <p:cNvGrpSpPr>
              <a:grpSpLocks/>
            </p:cNvGrpSpPr>
            <p:nvPr/>
          </p:nvGrpSpPr>
          <p:grpSpPr bwMode="auto">
            <a:xfrm>
              <a:off x="1594" y="2973"/>
              <a:ext cx="224" cy="133"/>
              <a:chOff x="1594" y="2973"/>
              <a:chExt cx="224" cy="133"/>
            </a:xfrm>
          </p:grpSpPr>
          <p:sp>
            <p:nvSpPr>
              <p:cNvPr id="36943" name="Rectangle 81"/>
              <p:cNvSpPr>
                <a:spLocks noChangeArrowheads="1"/>
              </p:cNvSpPr>
              <p:nvPr/>
            </p:nvSpPr>
            <p:spPr bwMode="auto">
              <a:xfrm>
                <a:off x="1594" y="2973"/>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36944" name="Rectangle 82"/>
              <p:cNvSpPr>
                <a:spLocks noChangeArrowheads="1"/>
              </p:cNvSpPr>
              <p:nvPr/>
            </p:nvSpPr>
            <p:spPr bwMode="auto">
              <a:xfrm>
                <a:off x="1656" y="3019"/>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1980</a:t>
                </a:r>
                <a:endParaRPr lang="is-IS">
                  <a:latin typeface="Cambria" panose="02040503050406030204" pitchFamily="18" charset="0"/>
                  <a:ea typeface="Cambria" panose="02040503050406030204" pitchFamily="18" charset="0"/>
                </a:endParaRPr>
              </a:p>
            </p:txBody>
          </p:sp>
        </p:grpSp>
      </p:grpSp>
      <p:grpSp>
        <p:nvGrpSpPr>
          <p:cNvPr id="21" name="Group 83"/>
          <p:cNvGrpSpPr>
            <a:grpSpLocks/>
          </p:cNvGrpSpPr>
          <p:nvPr/>
        </p:nvGrpSpPr>
        <p:grpSpPr bwMode="auto">
          <a:xfrm>
            <a:off x="5335588" y="2090738"/>
            <a:ext cx="2100262" cy="1655762"/>
            <a:chOff x="3361" y="1317"/>
            <a:chExt cx="1323" cy="1043"/>
          </a:xfrm>
        </p:grpSpPr>
        <p:sp>
          <p:nvSpPr>
            <p:cNvPr id="36933" name="Line 84"/>
            <p:cNvSpPr>
              <a:spLocks noChangeShapeType="1"/>
            </p:cNvSpPr>
            <p:nvPr/>
          </p:nvSpPr>
          <p:spPr bwMode="auto">
            <a:xfrm>
              <a:off x="3361" y="1317"/>
              <a:ext cx="661" cy="491"/>
            </a:xfrm>
            <a:prstGeom prst="line">
              <a:avLst/>
            </a:prstGeom>
            <a:noFill/>
            <a:ln w="1428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6934" name="Rectangle 85"/>
            <p:cNvSpPr>
              <a:spLocks noChangeArrowheads="1"/>
            </p:cNvSpPr>
            <p:nvPr/>
          </p:nvSpPr>
          <p:spPr bwMode="auto">
            <a:xfrm>
              <a:off x="3822" y="1748"/>
              <a:ext cx="862" cy="612"/>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935" name="Rectangle 86"/>
            <p:cNvSpPr>
              <a:spLocks noChangeArrowheads="1"/>
            </p:cNvSpPr>
            <p:nvPr/>
          </p:nvSpPr>
          <p:spPr bwMode="auto">
            <a:xfrm>
              <a:off x="3890" y="1763"/>
              <a:ext cx="730"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1. Tækniframfarir</a:t>
              </a:r>
              <a:endParaRPr lang="is-IS">
                <a:latin typeface="Cambria" panose="02040503050406030204" pitchFamily="18" charset="0"/>
                <a:ea typeface="Cambria" panose="02040503050406030204" pitchFamily="18" charset="0"/>
              </a:endParaRPr>
            </a:p>
          </p:txBody>
        </p:sp>
        <p:sp>
          <p:nvSpPr>
            <p:cNvPr id="36936" name="Rectangle 87"/>
            <p:cNvSpPr>
              <a:spLocks noChangeArrowheads="1"/>
            </p:cNvSpPr>
            <p:nvPr/>
          </p:nvSpPr>
          <p:spPr bwMode="auto">
            <a:xfrm>
              <a:off x="3890" y="1878"/>
              <a:ext cx="594"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hliðra heildar-</a:t>
              </a:r>
            </a:p>
          </p:txBody>
        </p:sp>
        <p:sp>
          <p:nvSpPr>
            <p:cNvPr id="36937" name="Rectangle 88"/>
            <p:cNvSpPr>
              <a:spLocks noChangeArrowheads="1"/>
            </p:cNvSpPr>
            <p:nvPr/>
          </p:nvSpPr>
          <p:spPr bwMode="auto">
            <a:xfrm>
              <a:off x="3890" y="1994"/>
              <a:ext cx="757"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framboðskúrfunni</a:t>
              </a:r>
              <a:endParaRPr lang="is-IS">
                <a:latin typeface="Cambria" panose="02040503050406030204" pitchFamily="18" charset="0"/>
                <a:ea typeface="Cambria" panose="02040503050406030204" pitchFamily="18" charset="0"/>
              </a:endParaRPr>
            </a:p>
          </p:txBody>
        </p:sp>
        <p:sp>
          <p:nvSpPr>
            <p:cNvPr id="36938" name="Rectangle 89"/>
            <p:cNvSpPr>
              <a:spLocks noChangeArrowheads="1"/>
            </p:cNvSpPr>
            <p:nvPr/>
          </p:nvSpPr>
          <p:spPr bwMode="auto">
            <a:xfrm>
              <a:off x="3890" y="2109"/>
              <a:ext cx="740"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til langs tíma litið </a:t>
              </a:r>
              <a:endParaRPr lang="is-IS">
                <a:latin typeface="Cambria" panose="02040503050406030204" pitchFamily="18" charset="0"/>
                <a:ea typeface="Cambria" panose="02040503050406030204" pitchFamily="18" charset="0"/>
              </a:endParaRPr>
            </a:p>
          </p:txBody>
        </p:sp>
        <p:sp>
          <p:nvSpPr>
            <p:cNvPr id="36939" name="Rectangle 90"/>
            <p:cNvSpPr>
              <a:spLocks noChangeArrowheads="1"/>
            </p:cNvSpPr>
            <p:nvPr/>
          </p:nvSpPr>
          <p:spPr bwMode="auto">
            <a:xfrm>
              <a:off x="3890" y="2225"/>
              <a:ext cx="442"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til hægri …</a:t>
              </a:r>
              <a:endParaRPr lang="is-IS">
                <a:latin typeface="Cambria" panose="02040503050406030204" pitchFamily="18" charset="0"/>
                <a:ea typeface="Cambria" panose="02040503050406030204" pitchFamily="18" charset="0"/>
              </a:endParaRPr>
            </a:p>
          </p:txBody>
        </p:sp>
      </p:grpSp>
      <p:grpSp>
        <p:nvGrpSpPr>
          <p:cNvPr id="22" name="Group 91"/>
          <p:cNvGrpSpPr>
            <a:grpSpLocks/>
          </p:cNvGrpSpPr>
          <p:nvPr/>
        </p:nvGrpSpPr>
        <p:grpSpPr bwMode="auto">
          <a:xfrm>
            <a:off x="1201738" y="3651250"/>
            <a:ext cx="1409700" cy="382588"/>
            <a:chOff x="757" y="2300"/>
            <a:chExt cx="888" cy="241"/>
          </a:xfrm>
        </p:grpSpPr>
        <p:sp>
          <p:nvSpPr>
            <p:cNvPr id="36928" name="Line 92"/>
            <p:cNvSpPr>
              <a:spLocks noChangeShapeType="1"/>
            </p:cNvSpPr>
            <p:nvPr/>
          </p:nvSpPr>
          <p:spPr bwMode="auto">
            <a:xfrm>
              <a:off x="1062" y="2421"/>
              <a:ext cx="583" cy="1"/>
            </a:xfrm>
            <a:prstGeom prst="line">
              <a:avLst/>
            </a:prstGeom>
            <a:noFill/>
            <a:ln w="1428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29" name="Group 93"/>
            <p:cNvGrpSpPr>
              <a:grpSpLocks/>
            </p:cNvGrpSpPr>
            <p:nvPr/>
          </p:nvGrpSpPr>
          <p:grpSpPr bwMode="auto">
            <a:xfrm>
              <a:off x="757" y="2300"/>
              <a:ext cx="740" cy="241"/>
              <a:chOff x="757" y="2300"/>
              <a:chExt cx="740" cy="241"/>
            </a:xfrm>
          </p:grpSpPr>
          <p:sp>
            <p:nvSpPr>
              <p:cNvPr id="36930" name="Rectangle 94"/>
              <p:cNvSpPr>
                <a:spLocks noChangeArrowheads="1"/>
              </p:cNvSpPr>
              <p:nvPr/>
            </p:nvSpPr>
            <p:spPr bwMode="auto">
              <a:xfrm>
                <a:off x="757" y="2300"/>
                <a:ext cx="740" cy="241"/>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931" name="Rectangle 95"/>
              <p:cNvSpPr>
                <a:spLocks noChangeArrowheads="1"/>
              </p:cNvSpPr>
              <p:nvPr/>
            </p:nvSpPr>
            <p:spPr bwMode="auto">
              <a:xfrm>
                <a:off x="775" y="2309"/>
                <a:ext cx="615"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4. … og verðlag</a:t>
                </a:r>
                <a:endParaRPr lang="is-IS">
                  <a:latin typeface="Cambria" panose="02040503050406030204" pitchFamily="18" charset="0"/>
                  <a:ea typeface="Cambria" panose="02040503050406030204" pitchFamily="18" charset="0"/>
                </a:endParaRPr>
              </a:p>
            </p:txBody>
          </p:sp>
          <p:sp>
            <p:nvSpPr>
              <p:cNvPr id="36932" name="Rectangle 96"/>
              <p:cNvSpPr>
                <a:spLocks noChangeArrowheads="1"/>
              </p:cNvSpPr>
              <p:nvPr/>
            </p:nvSpPr>
            <p:spPr bwMode="auto">
              <a:xfrm>
                <a:off x="775" y="2424"/>
                <a:ext cx="325"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hækkar.</a:t>
                </a:r>
                <a:endParaRPr lang="is-IS">
                  <a:latin typeface="Cambria" panose="02040503050406030204" pitchFamily="18" charset="0"/>
                  <a:ea typeface="Cambria" panose="02040503050406030204" pitchFamily="18" charset="0"/>
                </a:endParaRPr>
              </a:p>
            </p:txBody>
          </p:sp>
        </p:grpSp>
      </p:grpSp>
      <p:grpSp>
        <p:nvGrpSpPr>
          <p:cNvPr id="24" name="Group 97"/>
          <p:cNvGrpSpPr>
            <a:grpSpLocks/>
          </p:cNvGrpSpPr>
          <p:nvPr/>
        </p:nvGrpSpPr>
        <p:grpSpPr bwMode="auto">
          <a:xfrm>
            <a:off x="5321300" y="5910263"/>
            <a:ext cx="1990725" cy="725487"/>
            <a:chOff x="3352" y="3723"/>
            <a:chExt cx="1254" cy="457"/>
          </a:xfrm>
        </p:grpSpPr>
        <p:sp>
          <p:nvSpPr>
            <p:cNvPr id="36924" name="Line 98"/>
            <p:cNvSpPr>
              <a:spLocks noChangeShapeType="1"/>
            </p:cNvSpPr>
            <p:nvPr/>
          </p:nvSpPr>
          <p:spPr bwMode="auto">
            <a:xfrm flipH="1" flipV="1">
              <a:off x="3352" y="3723"/>
              <a:ext cx="261" cy="414"/>
            </a:xfrm>
            <a:prstGeom prst="line">
              <a:avLst/>
            </a:prstGeom>
            <a:noFill/>
            <a:ln w="1428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6925" name="Rectangle 99"/>
            <p:cNvSpPr>
              <a:spLocks noChangeArrowheads="1"/>
            </p:cNvSpPr>
            <p:nvPr/>
          </p:nvSpPr>
          <p:spPr bwMode="auto">
            <a:xfrm>
              <a:off x="3570" y="3921"/>
              <a:ext cx="1036" cy="259"/>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926" name="Rectangle 100"/>
            <p:cNvSpPr>
              <a:spLocks noChangeArrowheads="1"/>
            </p:cNvSpPr>
            <p:nvPr/>
          </p:nvSpPr>
          <p:spPr bwMode="auto">
            <a:xfrm>
              <a:off x="3588" y="3946"/>
              <a:ext cx="813" cy="116"/>
            </a:xfrm>
            <a:prstGeom prst="rect">
              <a:avLst/>
            </a:prstGeom>
            <a:noFill/>
            <a:ln w="9525">
              <a:noFill/>
              <a:miter lim="800000"/>
              <a:headEnd/>
              <a:tailEnd/>
            </a:ln>
          </p:spPr>
          <p:txBody>
            <a:bodyPr wrap="none" lIns="0" tIns="0" rIns="0" bIns="0">
              <a:spAutoFit/>
            </a:bodyPr>
            <a:lstStyle/>
            <a:p>
              <a:r>
                <a:rPr lang="is-IS" sz="1200" dirty="0">
                  <a:solidFill>
                    <a:srgbClr val="000000"/>
                  </a:solidFill>
                  <a:latin typeface="Cambria" panose="02040503050406030204" pitchFamily="18" charset="0"/>
                  <a:ea typeface="Cambria" panose="02040503050406030204" pitchFamily="18" charset="0"/>
                </a:rPr>
                <a:t>3. … svo framleiðsla</a:t>
              </a:r>
              <a:endParaRPr lang="is-IS" dirty="0">
                <a:latin typeface="Cambria" panose="02040503050406030204" pitchFamily="18" charset="0"/>
                <a:ea typeface="Cambria" panose="02040503050406030204" pitchFamily="18" charset="0"/>
              </a:endParaRPr>
            </a:p>
          </p:txBody>
        </p:sp>
        <p:sp>
          <p:nvSpPr>
            <p:cNvPr id="36927" name="Rectangle 101"/>
            <p:cNvSpPr>
              <a:spLocks noChangeArrowheads="1"/>
            </p:cNvSpPr>
            <p:nvPr/>
          </p:nvSpPr>
          <p:spPr bwMode="auto">
            <a:xfrm>
              <a:off x="3588" y="4062"/>
              <a:ext cx="798"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vex smám saman …</a:t>
              </a:r>
              <a:endParaRPr lang="is-IS">
                <a:latin typeface="Cambria" panose="02040503050406030204" pitchFamily="18" charset="0"/>
                <a:ea typeface="Cambria" panose="02040503050406030204" pitchFamily="18" charset="0"/>
              </a:endParaRPr>
            </a:p>
          </p:txBody>
        </p:sp>
      </p:grpSp>
      <p:grpSp>
        <p:nvGrpSpPr>
          <p:cNvPr id="25" name="Group 102"/>
          <p:cNvGrpSpPr>
            <a:grpSpLocks/>
          </p:cNvGrpSpPr>
          <p:nvPr/>
        </p:nvGrpSpPr>
        <p:grpSpPr bwMode="auto">
          <a:xfrm>
            <a:off x="2530475" y="4041785"/>
            <a:ext cx="2624138" cy="211138"/>
            <a:chOff x="1594" y="2546"/>
            <a:chExt cx="1653" cy="133"/>
          </a:xfrm>
        </p:grpSpPr>
        <p:sp>
          <p:nvSpPr>
            <p:cNvPr id="36919" name="Line 103"/>
            <p:cNvSpPr>
              <a:spLocks noChangeShapeType="1"/>
            </p:cNvSpPr>
            <p:nvPr/>
          </p:nvSpPr>
          <p:spPr bwMode="auto">
            <a:xfrm>
              <a:off x="1854" y="2619"/>
              <a:ext cx="1359" cy="1"/>
            </a:xfrm>
            <a:prstGeom prst="line">
              <a:avLst/>
            </a:prstGeom>
            <a:noFill/>
            <a:ln w="14288">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6920" name="Oval 104"/>
            <p:cNvSpPr>
              <a:spLocks noChangeArrowheads="1"/>
            </p:cNvSpPr>
            <p:nvPr/>
          </p:nvSpPr>
          <p:spPr bwMode="auto">
            <a:xfrm>
              <a:off x="3178" y="2584"/>
              <a:ext cx="69" cy="69"/>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nvGrpSpPr>
            <p:cNvPr id="36921" name="Group 105"/>
            <p:cNvGrpSpPr>
              <a:grpSpLocks/>
            </p:cNvGrpSpPr>
            <p:nvPr/>
          </p:nvGrpSpPr>
          <p:grpSpPr bwMode="auto">
            <a:xfrm>
              <a:off x="1594" y="2546"/>
              <a:ext cx="224" cy="133"/>
              <a:chOff x="1594" y="2546"/>
              <a:chExt cx="224" cy="133"/>
            </a:xfrm>
          </p:grpSpPr>
          <p:sp>
            <p:nvSpPr>
              <p:cNvPr id="36922" name="Rectangle 106"/>
              <p:cNvSpPr>
                <a:spLocks noChangeArrowheads="1"/>
              </p:cNvSpPr>
              <p:nvPr/>
            </p:nvSpPr>
            <p:spPr bwMode="auto">
              <a:xfrm>
                <a:off x="1594" y="2546"/>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36923" name="Rectangle 107"/>
              <p:cNvSpPr>
                <a:spLocks noChangeArrowheads="1"/>
              </p:cNvSpPr>
              <p:nvPr/>
            </p:nvSpPr>
            <p:spPr bwMode="auto">
              <a:xfrm>
                <a:off x="1656" y="2592"/>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1990</a:t>
                </a:r>
                <a:endParaRPr lang="is-IS">
                  <a:latin typeface="Cambria" panose="02040503050406030204" pitchFamily="18" charset="0"/>
                  <a:ea typeface="Cambria" panose="02040503050406030204" pitchFamily="18" charset="0"/>
                </a:endParaRPr>
              </a:p>
            </p:txBody>
          </p:sp>
        </p:grpSp>
      </p:grpSp>
      <p:grpSp>
        <p:nvGrpSpPr>
          <p:cNvPr id="27" name="Group 108"/>
          <p:cNvGrpSpPr>
            <a:grpSpLocks/>
          </p:cNvGrpSpPr>
          <p:nvPr/>
        </p:nvGrpSpPr>
        <p:grpSpPr bwMode="auto">
          <a:xfrm>
            <a:off x="2530475" y="3403608"/>
            <a:ext cx="3246438" cy="211138"/>
            <a:chOff x="1594" y="2144"/>
            <a:chExt cx="2045" cy="133"/>
          </a:xfrm>
        </p:grpSpPr>
        <p:sp>
          <p:nvSpPr>
            <p:cNvPr id="36914" name="Line 109"/>
            <p:cNvSpPr>
              <a:spLocks noChangeShapeType="1"/>
            </p:cNvSpPr>
            <p:nvPr/>
          </p:nvSpPr>
          <p:spPr bwMode="auto">
            <a:xfrm>
              <a:off x="1854" y="2231"/>
              <a:ext cx="1750" cy="1"/>
            </a:xfrm>
            <a:prstGeom prst="line">
              <a:avLst/>
            </a:prstGeom>
            <a:noFill/>
            <a:ln w="14288">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6915" name="Oval 110"/>
            <p:cNvSpPr>
              <a:spLocks noChangeArrowheads="1"/>
            </p:cNvSpPr>
            <p:nvPr/>
          </p:nvSpPr>
          <p:spPr bwMode="auto">
            <a:xfrm>
              <a:off x="3570" y="2196"/>
              <a:ext cx="69" cy="69"/>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nvGrpSpPr>
            <p:cNvPr id="36916" name="Group 111"/>
            <p:cNvGrpSpPr>
              <a:grpSpLocks/>
            </p:cNvGrpSpPr>
            <p:nvPr/>
          </p:nvGrpSpPr>
          <p:grpSpPr bwMode="auto">
            <a:xfrm>
              <a:off x="1594" y="2144"/>
              <a:ext cx="224" cy="133"/>
              <a:chOff x="1594" y="2144"/>
              <a:chExt cx="224" cy="133"/>
            </a:xfrm>
          </p:grpSpPr>
          <p:sp>
            <p:nvSpPr>
              <p:cNvPr id="36917" name="Rectangle 112"/>
              <p:cNvSpPr>
                <a:spLocks noChangeArrowheads="1"/>
              </p:cNvSpPr>
              <p:nvPr/>
            </p:nvSpPr>
            <p:spPr bwMode="auto">
              <a:xfrm>
                <a:off x="1594" y="2144"/>
                <a:ext cx="54" cy="116"/>
              </a:xfrm>
              <a:prstGeom prst="rect">
                <a:avLst/>
              </a:prstGeom>
              <a:noFill/>
              <a:ln w="9525">
                <a:noFill/>
                <a:miter lim="800000"/>
                <a:headEnd/>
                <a:tailEnd/>
              </a:ln>
            </p:spPr>
            <p:txBody>
              <a:bodyPr wrap="none" lIns="0" tIns="0" rIns="0" bIns="0">
                <a:spAutoFit/>
              </a:bodyPr>
              <a:lstStyle/>
              <a:p>
                <a:r>
                  <a:rPr lang="is-IS" sz="12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36918" name="Rectangle 113"/>
              <p:cNvSpPr>
                <a:spLocks noChangeArrowheads="1"/>
              </p:cNvSpPr>
              <p:nvPr/>
            </p:nvSpPr>
            <p:spPr bwMode="auto">
              <a:xfrm>
                <a:off x="1656" y="2190"/>
                <a:ext cx="162" cy="87"/>
              </a:xfrm>
              <a:prstGeom prst="rect">
                <a:avLst/>
              </a:prstGeom>
              <a:noFill/>
              <a:ln w="9525">
                <a:noFill/>
                <a:miter lim="800000"/>
                <a:headEnd/>
                <a:tailEnd/>
              </a:ln>
            </p:spPr>
            <p:txBody>
              <a:bodyPr wrap="none" lIns="0" tIns="0" rIns="0" bIns="0">
                <a:spAutoFit/>
              </a:bodyPr>
              <a:lstStyle/>
              <a:p>
                <a:r>
                  <a:rPr lang="is-IS" sz="900">
                    <a:solidFill>
                      <a:srgbClr val="000000"/>
                    </a:solidFill>
                    <a:latin typeface="Cambria" panose="02040503050406030204" pitchFamily="18" charset="0"/>
                    <a:ea typeface="Cambria" panose="02040503050406030204" pitchFamily="18" charset="0"/>
                  </a:rPr>
                  <a:t>2000</a:t>
                </a:r>
                <a:endParaRPr lang="is-IS">
                  <a:latin typeface="Cambria" panose="02040503050406030204" pitchFamily="18" charset="0"/>
                  <a:ea typeface="Cambria" panose="02040503050406030204" pitchFamily="18" charset="0"/>
                </a:endParaRPr>
              </a:p>
            </p:txBody>
          </p:sp>
        </p:grpSp>
      </p:grpSp>
      <p:grpSp>
        <p:nvGrpSpPr>
          <p:cNvPr id="29" name="Group 114"/>
          <p:cNvGrpSpPr>
            <a:grpSpLocks/>
          </p:cNvGrpSpPr>
          <p:nvPr/>
        </p:nvGrpSpPr>
        <p:grpSpPr bwMode="auto">
          <a:xfrm>
            <a:off x="2279650" y="1063625"/>
            <a:ext cx="1658938" cy="1492250"/>
            <a:chOff x="1436" y="670"/>
            <a:chExt cx="1045" cy="940"/>
          </a:xfrm>
        </p:grpSpPr>
        <p:sp>
          <p:nvSpPr>
            <p:cNvPr id="36908" name="Freeform 115"/>
            <p:cNvSpPr>
              <a:spLocks/>
            </p:cNvSpPr>
            <p:nvPr/>
          </p:nvSpPr>
          <p:spPr bwMode="auto">
            <a:xfrm>
              <a:off x="2115" y="1049"/>
              <a:ext cx="366" cy="561"/>
            </a:xfrm>
            <a:custGeom>
              <a:avLst/>
              <a:gdLst>
                <a:gd name="T0" fmla="*/ 0 w 366"/>
                <a:gd name="T1" fmla="*/ 0 h 561"/>
                <a:gd name="T2" fmla="*/ 0 w 366"/>
                <a:gd name="T3" fmla="*/ 380 h 561"/>
                <a:gd name="T4" fmla="*/ 366 w 366"/>
                <a:gd name="T5" fmla="*/ 380 h 561"/>
                <a:gd name="T6" fmla="*/ 366 w 366"/>
                <a:gd name="T7" fmla="*/ 561 h 561"/>
                <a:gd name="T8" fmla="*/ 0 60000 65536"/>
                <a:gd name="T9" fmla="*/ 0 60000 65536"/>
                <a:gd name="T10" fmla="*/ 0 60000 65536"/>
                <a:gd name="T11" fmla="*/ 0 60000 65536"/>
                <a:gd name="T12" fmla="*/ 0 w 366"/>
                <a:gd name="T13" fmla="*/ 0 h 561"/>
                <a:gd name="T14" fmla="*/ 366 w 366"/>
                <a:gd name="T15" fmla="*/ 561 h 561"/>
              </a:gdLst>
              <a:ahLst/>
              <a:cxnLst>
                <a:cxn ang="T8">
                  <a:pos x="T0" y="T1"/>
                </a:cxn>
                <a:cxn ang="T9">
                  <a:pos x="T2" y="T3"/>
                </a:cxn>
                <a:cxn ang="T10">
                  <a:pos x="T4" y="T5"/>
                </a:cxn>
                <a:cxn ang="T11">
                  <a:pos x="T6" y="T7"/>
                </a:cxn>
              </a:cxnLst>
              <a:rect l="T12" t="T13" r="T14" b="T15"/>
              <a:pathLst>
                <a:path w="366" h="561">
                  <a:moveTo>
                    <a:pt x="0" y="0"/>
                  </a:moveTo>
                  <a:lnTo>
                    <a:pt x="0" y="380"/>
                  </a:lnTo>
                  <a:lnTo>
                    <a:pt x="366" y="380"/>
                  </a:lnTo>
                  <a:lnTo>
                    <a:pt x="366" y="561"/>
                  </a:lnTo>
                </a:path>
              </a:pathLst>
            </a:custGeom>
            <a:noFill/>
            <a:ln w="14288">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6909" name="Group 116"/>
            <p:cNvGrpSpPr>
              <a:grpSpLocks/>
            </p:cNvGrpSpPr>
            <p:nvPr/>
          </p:nvGrpSpPr>
          <p:grpSpPr bwMode="auto">
            <a:xfrm>
              <a:off x="1436" y="670"/>
              <a:ext cx="1036" cy="396"/>
              <a:chOff x="1436" y="670"/>
              <a:chExt cx="1036" cy="396"/>
            </a:xfrm>
          </p:grpSpPr>
          <p:sp>
            <p:nvSpPr>
              <p:cNvPr id="36910" name="Rectangle 117"/>
              <p:cNvSpPr>
                <a:spLocks noChangeArrowheads="1"/>
              </p:cNvSpPr>
              <p:nvPr/>
            </p:nvSpPr>
            <p:spPr bwMode="auto">
              <a:xfrm>
                <a:off x="1436" y="670"/>
                <a:ext cx="1036" cy="396"/>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6911" name="Rectangle 118"/>
              <p:cNvSpPr>
                <a:spLocks noChangeArrowheads="1"/>
              </p:cNvSpPr>
              <p:nvPr/>
            </p:nvSpPr>
            <p:spPr bwMode="auto">
              <a:xfrm>
                <a:off x="1461" y="694"/>
                <a:ext cx="578"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2…. og vöxtur </a:t>
                </a:r>
                <a:endParaRPr lang="is-IS">
                  <a:latin typeface="Cambria" panose="02040503050406030204" pitchFamily="18" charset="0"/>
                  <a:ea typeface="Cambria" panose="02040503050406030204" pitchFamily="18" charset="0"/>
                </a:endParaRPr>
              </a:p>
            </p:txBody>
          </p:sp>
          <p:sp>
            <p:nvSpPr>
              <p:cNvPr id="36912" name="Rectangle 119"/>
              <p:cNvSpPr>
                <a:spLocks noChangeArrowheads="1"/>
              </p:cNvSpPr>
              <p:nvPr/>
            </p:nvSpPr>
            <p:spPr bwMode="auto">
              <a:xfrm>
                <a:off x="1461" y="809"/>
                <a:ext cx="931"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peningamagns hliðrar </a:t>
                </a:r>
                <a:endParaRPr lang="is-IS">
                  <a:latin typeface="Cambria" panose="02040503050406030204" pitchFamily="18" charset="0"/>
                  <a:ea typeface="Cambria" panose="02040503050406030204" pitchFamily="18" charset="0"/>
                </a:endParaRPr>
              </a:p>
            </p:txBody>
          </p:sp>
          <p:sp>
            <p:nvSpPr>
              <p:cNvPr id="36913" name="Rectangle 120"/>
              <p:cNvSpPr>
                <a:spLocks noChangeArrowheads="1"/>
              </p:cNvSpPr>
              <p:nvPr/>
            </p:nvSpPr>
            <p:spPr bwMode="auto">
              <a:xfrm>
                <a:off x="1461" y="925"/>
                <a:ext cx="808" cy="116"/>
              </a:xfrm>
              <a:prstGeom prst="rect">
                <a:avLst/>
              </a:prstGeom>
              <a:noFill/>
              <a:ln w="9525">
                <a:noFill/>
                <a:miter lim="800000"/>
                <a:headEnd/>
                <a:tailEnd/>
              </a:ln>
            </p:spPr>
            <p:txBody>
              <a:bodyPr wrap="none" lIns="0" tIns="0" rIns="0" bIns="0">
                <a:spAutoFit/>
              </a:bodyPr>
              <a:lstStyle/>
              <a:p>
                <a:r>
                  <a:rPr lang="is-IS" sz="1200">
                    <a:solidFill>
                      <a:srgbClr val="000000"/>
                    </a:solidFill>
                    <a:latin typeface="Cambria" panose="02040503050406030204" pitchFamily="18" charset="0"/>
                    <a:ea typeface="Cambria" panose="02040503050406030204" pitchFamily="18" charset="0"/>
                  </a:rPr>
                  <a:t>heildareftirspurn …</a:t>
                </a:r>
                <a:endParaRPr lang="is-IS">
                  <a:latin typeface="Cambria" panose="02040503050406030204" pitchFamily="18" charset="0"/>
                  <a:ea typeface="Cambria" panose="02040503050406030204" pitchFamily="18" charset="0"/>
                </a:endParaRPr>
              </a:p>
            </p:txBody>
          </p:sp>
        </p:grpSp>
      </p:grpSp>
      <p:sp>
        <p:nvSpPr>
          <p:cNvPr id="112762" name="Line 122"/>
          <p:cNvSpPr>
            <a:spLocks noChangeShapeType="1"/>
          </p:cNvSpPr>
          <p:nvPr/>
        </p:nvSpPr>
        <p:spPr bwMode="auto">
          <a:xfrm flipV="1">
            <a:off x="4572000" y="4252913"/>
            <a:ext cx="457200" cy="457200"/>
          </a:xfrm>
          <a:prstGeom prst="line">
            <a:avLst/>
          </a:prstGeom>
          <a:noFill/>
          <a:ln w="19050">
            <a:solidFill>
              <a:srgbClr val="FF9900"/>
            </a:solidFill>
            <a:round/>
            <a:headEnd type="none" w="sm" len="sm"/>
            <a:tailEnd type="triangle" w="sm" len="sm"/>
          </a:ln>
        </p:spPr>
        <p:txBody>
          <a:bodyPr/>
          <a:lstStyle/>
          <a:p>
            <a:endParaRPr lang="en-US">
              <a:latin typeface="Cambria" panose="02040503050406030204" pitchFamily="18" charset="0"/>
              <a:ea typeface="Cambria" panose="02040503050406030204" pitchFamily="18" charset="0"/>
            </a:endParaRPr>
          </a:p>
        </p:txBody>
      </p:sp>
      <p:sp>
        <p:nvSpPr>
          <p:cNvPr id="112763" name="Line 123"/>
          <p:cNvSpPr>
            <a:spLocks noChangeShapeType="1"/>
          </p:cNvSpPr>
          <p:nvPr/>
        </p:nvSpPr>
        <p:spPr bwMode="auto">
          <a:xfrm flipV="1">
            <a:off x="5181600" y="3629025"/>
            <a:ext cx="457200" cy="457200"/>
          </a:xfrm>
          <a:prstGeom prst="line">
            <a:avLst/>
          </a:prstGeom>
          <a:noFill/>
          <a:ln w="19050">
            <a:solidFill>
              <a:srgbClr val="FF9900"/>
            </a:solidFill>
            <a:round/>
            <a:headEnd type="none" w="sm" len="sm"/>
            <a:tailEnd type="triangle" w="sm" len="sm"/>
          </a:ln>
        </p:spPr>
        <p:txBody>
          <a:bodyPr/>
          <a:lstStyle/>
          <a:p>
            <a:endParaRPr lang="en-US">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288" fill="hold" grpId="0" nodeType="clickEffect">
                                  <p:stCondLst>
                                    <p:cond delay="0"/>
                                  </p:stCondLst>
                                  <p:childTnLst>
                                    <p:set>
                                      <p:cBhvr>
                                        <p:cTn id="27" dur="1" fill="hold">
                                          <p:stCondLst>
                                            <p:cond delay="0"/>
                                          </p:stCondLst>
                                        </p:cTn>
                                        <p:tgtEl>
                                          <p:spTgt spid="112669"/>
                                        </p:tgtEl>
                                        <p:attrNameLst>
                                          <p:attrName>style.visibility</p:attrName>
                                        </p:attrNameLst>
                                      </p:cBhvr>
                                      <p:to>
                                        <p:strVal val="visible"/>
                                      </p:to>
                                    </p:set>
                                    <p:anim calcmode="lin" valueType="num">
                                      <p:cBhvr>
                                        <p:cTn id="28" dur="500" fill="hold"/>
                                        <p:tgtEl>
                                          <p:spTgt spid="112669"/>
                                        </p:tgtEl>
                                        <p:attrNameLst>
                                          <p:attrName>ppt_w</p:attrName>
                                        </p:attrNameLst>
                                      </p:cBhvr>
                                      <p:tavLst>
                                        <p:tav tm="0">
                                          <p:val>
                                            <p:strVal val="4/3*#ppt_w"/>
                                          </p:val>
                                        </p:tav>
                                        <p:tav tm="100000">
                                          <p:val>
                                            <p:strVal val="#ppt_w"/>
                                          </p:val>
                                        </p:tav>
                                      </p:tavLst>
                                    </p:anim>
                                    <p:anim calcmode="lin" valueType="num">
                                      <p:cBhvr>
                                        <p:cTn id="29" dur="500" fill="hold"/>
                                        <p:tgtEl>
                                          <p:spTgt spid="112669"/>
                                        </p:tgtEl>
                                        <p:attrNameLst>
                                          <p:attrName>ppt_h</p:attrName>
                                        </p:attrNameLst>
                                      </p:cBhvr>
                                      <p:tavLst>
                                        <p:tav tm="0">
                                          <p:val>
                                            <p:strVal val="4/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strips(downRigh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grpId="0" nodeType="clickEffect">
                                  <p:stCondLst>
                                    <p:cond delay="0"/>
                                  </p:stCondLst>
                                  <p:childTnLst>
                                    <p:set>
                                      <p:cBhvr>
                                        <p:cTn id="43" dur="1" fill="hold">
                                          <p:stCondLst>
                                            <p:cond delay="0"/>
                                          </p:stCondLst>
                                        </p:cTn>
                                        <p:tgtEl>
                                          <p:spTgt spid="112663"/>
                                        </p:tgtEl>
                                        <p:attrNameLst>
                                          <p:attrName>style.visibility</p:attrName>
                                        </p:attrNameLst>
                                      </p:cBhvr>
                                      <p:to>
                                        <p:strVal val="visible"/>
                                      </p:to>
                                    </p:set>
                                    <p:anim calcmode="lin" valueType="num">
                                      <p:cBhvr>
                                        <p:cTn id="44" dur="500" fill="hold"/>
                                        <p:tgtEl>
                                          <p:spTgt spid="112663"/>
                                        </p:tgtEl>
                                        <p:attrNameLst>
                                          <p:attrName>ppt_w</p:attrName>
                                        </p:attrNameLst>
                                      </p:cBhvr>
                                      <p:tavLst>
                                        <p:tav tm="0">
                                          <p:val>
                                            <p:strVal val="4/3*#ppt_w"/>
                                          </p:val>
                                        </p:tav>
                                        <p:tav tm="100000">
                                          <p:val>
                                            <p:strVal val="#ppt_w"/>
                                          </p:val>
                                        </p:tav>
                                      </p:tavLst>
                                    </p:anim>
                                    <p:anim calcmode="lin" valueType="num">
                                      <p:cBhvr>
                                        <p:cTn id="45" dur="500" fill="hold"/>
                                        <p:tgtEl>
                                          <p:spTgt spid="112663"/>
                                        </p:tgtEl>
                                        <p:attrNameLst>
                                          <p:attrName>ppt_h</p:attrName>
                                        </p:attrNameLst>
                                      </p:cBhvr>
                                      <p:tavLst>
                                        <p:tav tm="0">
                                          <p:val>
                                            <p:strVal val="4/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9"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strips(up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downRigh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288" fill="hold" grpId="0" nodeType="clickEffect">
                                  <p:stCondLst>
                                    <p:cond delay="0"/>
                                  </p:stCondLst>
                                  <p:childTnLst>
                                    <p:set>
                                      <p:cBhvr>
                                        <p:cTn id="59" dur="1" fill="hold">
                                          <p:stCondLst>
                                            <p:cond delay="0"/>
                                          </p:stCondLst>
                                        </p:cTn>
                                        <p:tgtEl>
                                          <p:spTgt spid="112662"/>
                                        </p:tgtEl>
                                        <p:attrNameLst>
                                          <p:attrName>style.visibility</p:attrName>
                                        </p:attrNameLst>
                                      </p:cBhvr>
                                      <p:to>
                                        <p:strVal val="visible"/>
                                      </p:to>
                                    </p:set>
                                    <p:anim calcmode="lin" valueType="num">
                                      <p:cBhvr>
                                        <p:cTn id="60" dur="500" fill="hold"/>
                                        <p:tgtEl>
                                          <p:spTgt spid="112662"/>
                                        </p:tgtEl>
                                        <p:attrNameLst>
                                          <p:attrName>ppt_w</p:attrName>
                                        </p:attrNameLst>
                                      </p:cBhvr>
                                      <p:tavLst>
                                        <p:tav tm="0">
                                          <p:val>
                                            <p:strVal val="4/3*#ppt_w"/>
                                          </p:val>
                                        </p:tav>
                                        <p:tav tm="100000">
                                          <p:val>
                                            <p:strVal val="#ppt_w"/>
                                          </p:val>
                                        </p:tav>
                                      </p:tavLst>
                                    </p:anim>
                                    <p:anim calcmode="lin" valueType="num">
                                      <p:cBhvr>
                                        <p:cTn id="61" dur="500" fill="hold"/>
                                        <p:tgtEl>
                                          <p:spTgt spid="112662"/>
                                        </p:tgtEl>
                                        <p:attrNameLst>
                                          <p:attrName>ppt_h</p:attrName>
                                        </p:attrNameLst>
                                      </p:cBhvr>
                                      <p:tavLst>
                                        <p:tav tm="0">
                                          <p:val>
                                            <p:strVal val="4/3*#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288" fill="hold" grpId="0" nodeType="clickEffect">
                                  <p:stCondLst>
                                    <p:cond delay="0"/>
                                  </p:stCondLst>
                                  <p:childTnLst>
                                    <p:set>
                                      <p:cBhvr>
                                        <p:cTn id="70" dur="1" fill="hold">
                                          <p:stCondLst>
                                            <p:cond delay="0"/>
                                          </p:stCondLst>
                                        </p:cTn>
                                        <p:tgtEl>
                                          <p:spTgt spid="112661"/>
                                        </p:tgtEl>
                                        <p:attrNameLst>
                                          <p:attrName>style.visibility</p:attrName>
                                        </p:attrNameLst>
                                      </p:cBhvr>
                                      <p:to>
                                        <p:strVal val="visible"/>
                                      </p:to>
                                    </p:set>
                                    <p:anim calcmode="lin" valueType="num">
                                      <p:cBhvr>
                                        <p:cTn id="71" dur="500" fill="hold"/>
                                        <p:tgtEl>
                                          <p:spTgt spid="112661"/>
                                        </p:tgtEl>
                                        <p:attrNameLst>
                                          <p:attrName>ppt_w</p:attrName>
                                        </p:attrNameLst>
                                      </p:cBhvr>
                                      <p:tavLst>
                                        <p:tav tm="0">
                                          <p:val>
                                            <p:strVal val="4/3*#ppt_w"/>
                                          </p:val>
                                        </p:tav>
                                        <p:tav tm="100000">
                                          <p:val>
                                            <p:strVal val="#ppt_w"/>
                                          </p:val>
                                        </p:tav>
                                      </p:tavLst>
                                    </p:anim>
                                    <p:anim calcmode="lin" valueType="num">
                                      <p:cBhvr>
                                        <p:cTn id="72" dur="500" fill="hold"/>
                                        <p:tgtEl>
                                          <p:spTgt spid="112661"/>
                                        </p:tgtEl>
                                        <p:attrNameLst>
                                          <p:attrName>ppt_h</p:attrName>
                                        </p:attrNameLst>
                                      </p:cBhvr>
                                      <p:tavLst>
                                        <p:tav tm="0">
                                          <p:val>
                                            <p:strVal val="4/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righ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2762"/>
                                        </p:tgtEl>
                                        <p:attrNameLst>
                                          <p:attrName>style.visibility</p:attrName>
                                        </p:attrNameLst>
                                      </p:cBhvr>
                                      <p:to>
                                        <p:strVal val="visible"/>
                                      </p:to>
                                    </p:set>
                                    <p:animEffect transition="in" filter="wipe(left)">
                                      <p:cBhvr>
                                        <p:cTn id="87" dur="500"/>
                                        <p:tgtEl>
                                          <p:spTgt spid="11276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2763"/>
                                        </p:tgtEl>
                                        <p:attrNameLst>
                                          <p:attrName>style.visibility</p:attrName>
                                        </p:attrNameLst>
                                      </p:cBhvr>
                                      <p:to>
                                        <p:strVal val="visible"/>
                                      </p:to>
                                    </p:set>
                                    <p:animEffect transition="in" filter="wipe(left)">
                                      <p:cBhvr>
                                        <p:cTn id="92" dur="500"/>
                                        <p:tgtEl>
                                          <p:spTgt spid="11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1" grpId="0" animBg="1"/>
      <p:bldP spid="112662" grpId="0" animBg="1"/>
      <p:bldP spid="112663" grpId="0" animBg="1"/>
      <p:bldP spid="112669" grpId="0" animBg="1"/>
      <p:bldP spid="112762" grpId="0" animBg="1"/>
      <p:bldP spid="11276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is-IS" sz="4400" dirty="0" err="1">
                <a:solidFill>
                  <a:srgbClr val="FFFFFF"/>
                </a:solidFill>
                <a:latin typeface="Bernard MT Condensed" panose="02050806060905020404" pitchFamily="18" charset="0"/>
              </a:rPr>
              <a:t>Ný</a:t>
            </a:r>
            <a:r>
              <a:rPr lang="is-IS" sz="4400" dirty="0">
                <a:solidFill>
                  <a:srgbClr val="FFFFFF"/>
                </a:solidFill>
                <a:latin typeface="Bernard MT Condensed" panose="02050806060905020404" pitchFamily="18" charset="0"/>
              </a:rPr>
              <a:t> leið til að lýsa hagvexti yfir löng tímabil og verðbólgu</a:t>
            </a:r>
          </a:p>
        </p:txBody>
      </p:sp>
      <p:sp>
        <p:nvSpPr>
          <p:cNvPr id="57347"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Skammtímasveiflur framleiðslu og verðlags má skoða sem frávik frá langtímaleitni</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is-IS" sz="4400" dirty="0">
                <a:solidFill>
                  <a:srgbClr val="FFFFFF"/>
                </a:solidFill>
                <a:latin typeface="Bernard MT Condensed" panose="02050806060905020404" pitchFamily="18" charset="0"/>
              </a:rPr>
              <a:t>Hvers vegna heildarframboðskúrfan hallar upp til skamms tíma</a:t>
            </a:r>
          </a:p>
        </p:txBody>
      </p:sp>
      <p:sp>
        <p:nvSpPr>
          <p:cNvPr id="59395"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Hækkun verðlags hneigist til að örva framleiðslu á vörum og þjónustu í bráð</a:t>
            </a:r>
          </a:p>
          <a:p>
            <a:r>
              <a:rPr lang="is-IS" sz="3600" dirty="0">
                <a:latin typeface="Cambria" panose="02040503050406030204" pitchFamily="18" charset="0"/>
                <a:ea typeface="Cambria" panose="02040503050406030204" pitchFamily="18" charset="0"/>
              </a:rPr>
              <a:t>Lækkun verðlags hneigist til að slæva framleiðslu á vörum og þjónustu í bráð</a:t>
            </a:r>
          </a:p>
          <a:p>
            <a:pPr>
              <a:buFontTx/>
              <a:buNone/>
            </a:pPr>
            <a:endParaRPr lang="is-IS" sz="3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Heildarframboðskúrfan í bráð</a:t>
            </a:r>
          </a:p>
        </p:txBody>
      </p:sp>
      <p:sp>
        <p:nvSpPr>
          <p:cNvPr id="39940" name="Rectangle 5"/>
          <p:cNvSpPr>
            <a:spLocks noChangeArrowheads="1"/>
          </p:cNvSpPr>
          <p:nvPr/>
        </p:nvSpPr>
        <p:spPr bwMode="auto">
          <a:xfrm>
            <a:off x="2128838" y="1609725"/>
            <a:ext cx="6323012" cy="4183063"/>
          </a:xfrm>
          <a:prstGeom prst="rect">
            <a:avLst/>
          </a:prstGeom>
          <a:solidFill>
            <a:srgbClr val="F3F6F9"/>
          </a:solidFill>
          <a:ln w="201613">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1" name="Rectangle 6"/>
          <p:cNvSpPr>
            <a:spLocks noChangeArrowheads="1"/>
          </p:cNvSpPr>
          <p:nvPr/>
        </p:nvSpPr>
        <p:spPr bwMode="auto">
          <a:xfrm>
            <a:off x="2128838" y="1609725"/>
            <a:ext cx="6323012" cy="4183063"/>
          </a:xfrm>
          <a:prstGeom prst="rect">
            <a:avLst/>
          </a:prstGeom>
          <a:solidFill>
            <a:srgbClr val="F2F4F8"/>
          </a:solidFill>
          <a:ln w="182563">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2" name="Rectangle 7"/>
          <p:cNvSpPr>
            <a:spLocks noChangeArrowheads="1"/>
          </p:cNvSpPr>
          <p:nvPr/>
        </p:nvSpPr>
        <p:spPr bwMode="auto">
          <a:xfrm>
            <a:off x="2128838" y="1609725"/>
            <a:ext cx="6323012" cy="4183063"/>
          </a:xfrm>
          <a:prstGeom prst="rect">
            <a:avLst/>
          </a:prstGeom>
          <a:solidFill>
            <a:srgbClr val="F1F4F7"/>
          </a:solidFill>
          <a:ln w="165100">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3" name="Rectangle 8"/>
          <p:cNvSpPr>
            <a:spLocks noChangeArrowheads="1"/>
          </p:cNvSpPr>
          <p:nvPr/>
        </p:nvSpPr>
        <p:spPr bwMode="auto">
          <a:xfrm>
            <a:off x="2128838" y="1609725"/>
            <a:ext cx="6323012" cy="4183063"/>
          </a:xfrm>
          <a:prstGeom prst="rect">
            <a:avLst/>
          </a:prstGeom>
          <a:solidFill>
            <a:srgbClr val="F0F2F5"/>
          </a:solidFill>
          <a:ln w="146050">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4" name="Rectangle 9"/>
          <p:cNvSpPr>
            <a:spLocks noChangeArrowheads="1"/>
          </p:cNvSpPr>
          <p:nvPr/>
        </p:nvSpPr>
        <p:spPr bwMode="auto">
          <a:xfrm>
            <a:off x="2128838" y="1609725"/>
            <a:ext cx="6323012" cy="4183063"/>
          </a:xfrm>
          <a:prstGeom prst="rect">
            <a:avLst/>
          </a:prstGeom>
          <a:solidFill>
            <a:srgbClr val="EEF1F4"/>
          </a:solidFill>
          <a:ln w="128588">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5" name="Rectangle 10"/>
          <p:cNvSpPr>
            <a:spLocks noChangeArrowheads="1"/>
          </p:cNvSpPr>
          <p:nvPr/>
        </p:nvSpPr>
        <p:spPr bwMode="auto">
          <a:xfrm>
            <a:off x="2128838" y="1609725"/>
            <a:ext cx="6323012" cy="4183063"/>
          </a:xfrm>
          <a:prstGeom prst="rect">
            <a:avLst/>
          </a:prstGeom>
          <a:solidFill>
            <a:srgbClr val="EDEFF3"/>
          </a:solidFill>
          <a:ln w="109538">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6" name="Rectangle 11"/>
          <p:cNvSpPr>
            <a:spLocks noChangeArrowheads="1"/>
          </p:cNvSpPr>
          <p:nvPr/>
        </p:nvSpPr>
        <p:spPr bwMode="auto">
          <a:xfrm>
            <a:off x="2128838" y="1609725"/>
            <a:ext cx="6323012" cy="4183063"/>
          </a:xfrm>
          <a:prstGeom prst="rect">
            <a:avLst/>
          </a:prstGeom>
          <a:solidFill>
            <a:srgbClr val="EBEEF2"/>
          </a:solidFill>
          <a:ln w="92075">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7" name="Rectangle 12"/>
          <p:cNvSpPr>
            <a:spLocks noChangeArrowheads="1"/>
          </p:cNvSpPr>
          <p:nvPr/>
        </p:nvSpPr>
        <p:spPr bwMode="auto">
          <a:xfrm>
            <a:off x="2128838" y="1609725"/>
            <a:ext cx="6323012" cy="4183063"/>
          </a:xfrm>
          <a:prstGeom prst="rect">
            <a:avLst/>
          </a:prstGeom>
          <a:solidFill>
            <a:srgbClr val="EAECF1"/>
          </a:solidFill>
          <a:ln w="73025">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8" name="Rectangle 13"/>
          <p:cNvSpPr>
            <a:spLocks noChangeArrowheads="1"/>
          </p:cNvSpPr>
          <p:nvPr/>
        </p:nvSpPr>
        <p:spPr bwMode="auto">
          <a:xfrm>
            <a:off x="2128838" y="1609725"/>
            <a:ext cx="6323012" cy="4183063"/>
          </a:xfrm>
          <a:prstGeom prst="rect">
            <a:avLst/>
          </a:prstGeom>
          <a:solidFill>
            <a:srgbClr val="E9EBF0"/>
          </a:solidFill>
          <a:ln w="55563">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49" name="Rectangle 14"/>
          <p:cNvSpPr>
            <a:spLocks noChangeArrowheads="1"/>
          </p:cNvSpPr>
          <p:nvPr/>
        </p:nvSpPr>
        <p:spPr bwMode="auto">
          <a:xfrm>
            <a:off x="2128838" y="1609725"/>
            <a:ext cx="6323012" cy="4183063"/>
          </a:xfrm>
          <a:prstGeom prst="rect">
            <a:avLst/>
          </a:prstGeom>
          <a:solidFill>
            <a:srgbClr val="E7EAEF"/>
          </a:solidFill>
          <a:ln w="36513">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50" name="Rectangle 15"/>
          <p:cNvSpPr>
            <a:spLocks noChangeArrowheads="1"/>
          </p:cNvSpPr>
          <p:nvPr/>
        </p:nvSpPr>
        <p:spPr bwMode="auto">
          <a:xfrm>
            <a:off x="2128838" y="1609725"/>
            <a:ext cx="6323012" cy="4183063"/>
          </a:xfrm>
          <a:prstGeom prst="rect">
            <a:avLst/>
          </a:prstGeom>
          <a:solidFill>
            <a:srgbClr val="E6E9EF"/>
          </a:solidFill>
          <a:ln w="19050">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51" name="Rectangle 16"/>
          <p:cNvSpPr>
            <a:spLocks noChangeArrowheads="1"/>
          </p:cNvSpPr>
          <p:nvPr/>
        </p:nvSpPr>
        <p:spPr bwMode="auto">
          <a:xfrm>
            <a:off x="1982788" y="1481138"/>
            <a:ext cx="6432550" cy="4256087"/>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52" name="Freeform 17"/>
          <p:cNvSpPr>
            <a:spLocks/>
          </p:cNvSpPr>
          <p:nvPr/>
        </p:nvSpPr>
        <p:spPr bwMode="auto">
          <a:xfrm>
            <a:off x="1982788" y="1481138"/>
            <a:ext cx="6432550" cy="4256087"/>
          </a:xfrm>
          <a:custGeom>
            <a:avLst/>
            <a:gdLst>
              <a:gd name="T0" fmla="*/ 0 w 4052"/>
              <a:gd name="T1" fmla="*/ 0 h 2681"/>
              <a:gd name="T2" fmla="*/ 0 w 4052"/>
              <a:gd name="T3" fmla="*/ 2147483647 h 2681"/>
              <a:gd name="T4" fmla="*/ 2147483647 w 4052"/>
              <a:gd name="T5" fmla="*/ 2147483647 h 2681"/>
              <a:gd name="T6" fmla="*/ 0 60000 65536"/>
              <a:gd name="T7" fmla="*/ 0 60000 65536"/>
              <a:gd name="T8" fmla="*/ 0 60000 65536"/>
              <a:gd name="T9" fmla="*/ 0 w 4052"/>
              <a:gd name="T10" fmla="*/ 0 h 2681"/>
              <a:gd name="T11" fmla="*/ 4052 w 4052"/>
              <a:gd name="T12" fmla="*/ 2681 h 2681"/>
            </a:gdLst>
            <a:ahLst/>
            <a:cxnLst>
              <a:cxn ang="T6">
                <a:pos x="T0" y="T1"/>
              </a:cxn>
              <a:cxn ang="T7">
                <a:pos x="T2" y="T3"/>
              </a:cxn>
              <a:cxn ang="T8">
                <a:pos x="T4" y="T5"/>
              </a:cxn>
            </a:cxnLst>
            <a:rect l="T9" t="T10" r="T11" b="T12"/>
            <a:pathLst>
              <a:path w="4052" h="2681">
                <a:moveTo>
                  <a:pt x="0" y="0"/>
                </a:moveTo>
                <a:lnTo>
                  <a:pt x="0" y="2681"/>
                </a:lnTo>
                <a:lnTo>
                  <a:pt x="4052" y="2681"/>
                </a:lnTo>
              </a:path>
            </a:pathLst>
          </a:cu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3682" name="Line 18"/>
          <p:cNvSpPr>
            <a:spLocks noChangeShapeType="1"/>
          </p:cNvSpPr>
          <p:nvPr/>
        </p:nvSpPr>
        <p:spPr bwMode="auto">
          <a:xfrm>
            <a:off x="1781175" y="3498850"/>
            <a:ext cx="1588" cy="679450"/>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3683" name="Line 19"/>
          <p:cNvSpPr>
            <a:spLocks noChangeShapeType="1"/>
          </p:cNvSpPr>
          <p:nvPr/>
        </p:nvSpPr>
        <p:spPr bwMode="auto">
          <a:xfrm flipH="1">
            <a:off x="3668713" y="5919788"/>
            <a:ext cx="1062037" cy="1587"/>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39955" name="Rectangle 20"/>
          <p:cNvSpPr>
            <a:spLocks noChangeArrowheads="1"/>
          </p:cNvSpPr>
          <p:nvPr/>
        </p:nvSpPr>
        <p:spPr bwMode="auto">
          <a:xfrm>
            <a:off x="7402513" y="5805488"/>
            <a:ext cx="1058862"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39956" name="Rectangle 22"/>
          <p:cNvSpPr>
            <a:spLocks noChangeArrowheads="1"/>
          </p:cNvSpPr>
          <p:nvPr/>
        </p:nvSpPr>
        <p:spPr bwMode="auto">
          <a:xfrm>
            <a:off x="1143000" y="1466850"/>
            <a:ext cx="665888" cy="230832"/>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39957" name="Rectangle 24"/>
          <p:cNvSpPr>
            <a:spLocks noChangeArrowheads="1"/>
          </p:cNvSpPr>
          <p:nvPr/>
        </p:nvSpPr>
        <p:spPr bwMode="auto">
          <a:xfrm>
            <a:off x="1787525" y="5810250"/>
            <a:ext cx="106363"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39958" name="Group 25"/>
          <p:cNvGrpSpPr>
            <a:grpSpLocks/>
          </p:cNvGrpSpPr>
          <p:nvPr/>
        </p:nvGrpSpPr>
        <p:grpSpPr bwMode="auto">
          <a:xfrm>
            <a:off x="2605088" y="2370138"/>
            <a:ext cx="5400675" cy="2614612"/>
            <a:chOff x="1641" y="1493"/>
            <a:chExt cx="3402" cy="1647"/>
          </a:xfrm>
        </p:grpSpPr>
        <p:sp>
          <p:nvSpPr>
            <p:cNvPr id="39986" name="Line 26"/>
            <p:cNvSpPr>
              <a:spLocks noChangeShapeType="1"/>
            </p:cNvSpPr>
            <p:nvPr/>
          </p:nvSpPr>
          <p:spPr bwMode="auto">
            <a:xfrm flipV="1">
              <a:off x="1641" y="1603"/>
              <a:ext cx="2148" cy="1537"/>
            </a:xfrm>
            <a:prstGeom prst="line">
              <a:avLst/>
            </a:prstGeom>
            <a:noFill/>
            <a:ln w="55563">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9987" name="Rectangle 27"/>
            <p:cNvSpPr>
              <a:spLocks noChangeArrowheads="1"/>
            </p:cNvSpPr>
            <p:nvPr/>
          </p:nvSpPr>
          <p:spPr bwMode="auto">
            <a:xfrm>
              <a:off x="3893" y="1493"/>
              <a:ext cx="1150"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Heildarframboðskúrfa</a:t>
              </a:r>
              <a:endParaRPr lang="is-IS">
                <a:latin typeface="Cambria" panose="02040503050406030204" pitchFamily="18" charset="0"/>
                <a:ea typeface="Cambria" panose="02040503050406030204" pitchFamily="18" charset="0"/>
              </a:endParaRPr>
            </a:p>
          </p:txBody>
        </p:sp>
        <p:sp>
          <p:nvSpPr>
            <p:cNvPr id="39988" name="Rectangle 28"/>
            <p:cNvSpPr>
              <a:spLocks noChangeArrowheads="1"/>
            </p:cNvSpPr>
            <p:nvPr/>
          </p:nvSpPr>
          <p:spPr bwMode="auto">
            <a:xfrm>
              <a:off x="3874" y="1647"/>
              <a:ext cx="1057"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til skamms tíma litið</a:t>
              </a:r>
              <a:endParaRPr lang="is-IS">
                <a:latin typeface="Cambria" panose="02040503050406030204" pitchFamily="18" charset="0"/>
                <a:ea typeface="Cambria" panose="02040503050406030204" pitchFamily="18" charset="0"/>
              </a:endParaRPr>
            </a:p>
          </p:txBody>
        </p:sp>
        <p:sp>
          <p:nvSpPr>
            <p:cNvPr id="39989" name="Rectangle 29"/>
            <p:cNvSpPr>
              <a:spLocks noChangeArrowheads="1"/>
            </p:cNvSpPr>
            <p:nvPr/>
          </p:nvSpPr>
          <p:spPr bwMode="auto">
            <a:xfrm>
              <a:off x="3970" y="180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3" name="Group 30"/>
          <p:cNvGrpSpPr>
            <a:grpSpLocks/>
          </p:cNvGrpSpPr>
          <p:nvPr/>
        </p:nvGrpSpPr>
        <p:grpSpPr bwMode="auto">
          <a:xfrm>
            <a:off x="552450" y="3848101"/>
            <a:ext cx="1319213" cy="1635126"/>
            <a:chOff x="348" y="2424"/>
            <a:chExt cx="831" cy="1030"/>
          </a:xfrm>
        </p:grpSpPr>
        <p:sp>
          <p:nvSpPr>
            <p:cNvPr id="39981" name="Line 31"/>
            <p:cNvSpPr>
              <a:spLocks noChangeShapeType="1"/>
            </p:cNvSpPr>
            <p:nvPr/>
          </p:nvSpPr>
          <p:spPr bwMode="auto">
            <a:xfrm flipH="1">
              <a:off x="660" y="2424"/>
              <a:ext cx="427" cy="543"/>
            </a:xfrm>
            <a:prstGeom prst="line">
              <a:avLst/>
            </a:pr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9982" name="Rectangle 32"/>
            <p:cNvSpPr>
              <a:spLocks noChangeArrowheads="1"/>
            </p:cNvSpPr>
            <p:nvPr/>
          </p:nvSpPr>
          <p:spPr bwMode="auto">
            <a:xfrm>
              <a:off x="348" y="2897"/>
              <a:ext cx="831" cy="474"/>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83" name="Rectangle 33"/>
            <p:cNvSpPr>
              <a:spLocks noChangeArrowheads="1"/>
            </p:cNvSpPr>
            <p:nvPr/>
          </p:nvSpPr>
          <p:spPr bwMode="auto">
            <a:xfrm>
              <a:off x="403" y="2913"/>
              <a:ext cx="53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1. Lækkun</a:t>
              </a:r>
              <a:endParaRPr lang="is-IS">
                <a:latin typeface="Cambria" panose="02040503050406030204" pitchFamily="18" charset="0"/>
                <a:ea typeface="Cambria" panose="02040503050406030204" pitchFamily="18" charset="0"/>
              </a:endParaRPr>
            </a:p>
          </p:txBody>
        </p:sp>
        <p:sp>
          <p:nvSpPr>
            <p:cNvPr id="39984" name="Rectangle 34"/>
            <p:cNvSpPr>
              <a:spLocks noChangeArrowheads="1"/>
            </p:cNvSpPr>
            <p:nvPr/>
          </p:nvSpPr>
          <p:spPr bwMode="auto">
            <a:xfrm>
              <a:off x="403" y="3067"/>
              <a:ext cx="553"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verðlags …</a:t>
              </a:r>
              <a:endParaRPr lang="is-IS">
                <a:latin typeface="Cambria" panose="02040503050406030204" pitchFamily="18" charset="0"/>
                <a:ea typeface="Cambria" panose="02040503050406030204" pitchFamily="18" charset="0"/>
              </a:endParaRPr>
            </a:p>
          </p:txBody>
        </p:sp>
        <p:sp>
          <p:nvSpPr>
            <p:cNvPr id="39985" name="Rectangle 35"/>
            <p:cNvSpPr>
              <a:spLocks noChangeArrowheads="1"/>
            </p:cNvSpPr>
            <p:nvPr/>
          </p:nvSpPr>
          <p:spPr bwMode="auto">
            <a:xfrm>
              <a:off x="403" y="322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4" name="Group 36"/>
          <p:cNvGrpSpPr>
            <a:grpSpLocks/>
          </p:cNvGrpSpPr>
          <p:nvPr/>
        </p:nvGrpSpPr>
        <p:grpSpPr bwMode="auto">
          <a:xfrm>
            <a:off x="4237038" y="4581525"/>
            <a:ext cx="3335337" cy="1284288"/>
            <a:chOff x="2669" y="2886"/>
            <a:chExt cx="2101" cy="809"/>
          </a:xfrm>
        </p:grpSpPr>
        <p:sp>
          <p:nvSpPr>
            <p:cNvPr id="39976" name="Line 37"/>
            <p:cNvSpPr>
              <a:spLocks noChangeShapeType="1"/>
            </p:cNvSpPr>
            <p:nvPr/>
          </p:nvSpPr>
          <p:spPr bwMode="auto">
            <a:xfrm flipH="1">
              <a:off x="2669" y="3163"/>
              <a:ext cx="612" cy="532"/>
            </a:xfrm>
            <a:prstGeom prst="line">
              <a:avLst/>
            </a:pr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39977" name="Rectangle 38"/>
            <p:cNvSpPr>
              <a:spLocks noChangeArrowheads="1"/>
            </p:cNvSpPr>
            <p:nvPr/>
          </p:nvSpPr>
          <p:spPr bwMode="auto">
            <a:xfrm>
              <a:off x="3223" y="2886"/>
              <a:ext cx="1547" cy="497"/>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39978" name="Rectangle 39"/>
            <p:cNvSpPr>
              <a:spLocks noChangeArrowheads="1"/>
            </p:cNvSpPr>
            <p:nvPr/>
          </p:nvSpPr>
          <p:spPr bwMode="auto">
            <a:xfrm>
              <a:off x="3281" y="2905"/>
              <a:ext cx="1354"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2. ... dregur úr framboði á</a:t>
              </a:r>
              <a:endParaRPr lang="is-IS">
                <a:latin typeface="Cambria" panose="02040503050406030204" pitchFamily="18" charset="0"/>
                <a:ea typeface="Cambria" panose="02040503050406030204" pitchFamily="18" charset="0"/>
              </a:endParaRPr>
            </a:p>
          </p:txBody>
        </p:sp>
        <p:sp>
          <p:nvSpPr>
            <p:cNvPr id="39979" name="Rectangle 40"/>
            <p:cNvSpPr>
              <a:spLocks noChangeArrowheads="1"/>
            </p:cNvSpPr>
            <p:nvPr/>
          </p:nvSpPr>
          <p:spPr bwMode="auto">
            <a:xfrm>
              <a:off x="3281" y="3059"/>
              <a:ext cx="989"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vörum og þjónustu</a:t>
              </a:r>
              <a:endParaRPr lang="is-IS">
                <a:latin typeface="Cambria" panose="02040503050406030204" pitchFamily="18" charset="0"/>
                <a:ea typeface="Cambria" panose="02040503050406030204" pitchFamily="18" charset="0"/>
              </a:endParaRPr>
            </a:p>
          </p:txBody>
        </p:sp>
        <p:sp>
          <p:nvSpPr>
            <p:cNvPr id="39980" name="Rectangle 41"/>
            <p:cNvSpPr>
              <a:spLocks noChangeArrowheads="1"/>
            </p:cNvSpPr>
            <p:nvPr/>
          </p:nvSpPr>
          <p:spPr bwMode="auto">
            <a:xfrm>
              <a:off x="3281" y="3213"/>
              <a:ext cx="1080"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til skamms tíma litið.</a:t>
              </a:r>
              <a:endParaRPr lang="is-IS">
                <a:latin typeface="Cambria" panose="02040503050406030204" pitchFamily="18" charset="0"/>
                <a:ea typeface="Cambria" panose="02040503050406030204" pitchFamily="18" charset="0"/>
              </a:endParaRPr>
            </a:p>
          </p:txBody>
        </p:sp>
      </p:grpSp>
      <p:grpSp>
        <p:nvGrpSpPr>
          <p:cNvPr id="5" name="Group 42"/>
          <p:cNvGrpSpPr>
            <a:grpSpLocks/>
          </p:cNvGrpSpPr>
          <p:nvPr/>
        </p:nvGrpSpPr>
        <p:grpSpPr bwMode="auto">
          <a:xfrm>
            <a:off x="1697038" y="3273426"/>
            <a:ext cx="3249612" cy="2767013"/>
            <a:chOff x="1069" y="2062"/>
            <a:chExt cx="2047" cy="1743"/>
          </a:xfrm>
        </p:grpSpPr>
        <p:sp>
          <p:nvSpPr>
            <p:cNvPr id="39968" name="Freeform 43"/>
            <p:cNvSpPr>
              <a:spLocks/>
            </p:cNvSpPr>
            <p:nvPr/>
          </p:nvSpPr>
          <p:spPr bwMode="auto">
            <a:xfrm>
              <a:off x="1249" y="2112"/>
              <a:ext cx="1812" cy="1502"/>
            </a:xfrm>
            <a:custGeom>
              <a:avLst/>
              <a:gdLst>
                <a:gd name="T0" fmla="*/ 0 w 1812"/>
                <a:gd name="T1" fmla="*/ 0 h 1502"/>
                <a:gd name="T2" fmla="*/ 1812 w 1812"/>
                <a:gd name="T3" fmla="*/ 0 h 1502"/>
                <a:gd name="T4" fmla="*/ 1812 w 1812"/>
                <a:gd name="T5" fmla="*/ 1502 h 1502"/>
                <a:gd name="T6" fmla="*/ 0 60000 65536"/>
                <a:gd name="T7" fmla="*/ 0 60000 65536"/>
                <a:gd name="T8" fmla="*/ 0 60000 65536"/>
                <a:gd name="T9" fmla="*/ 0 w 1812"/>
                <a:gd name="T10" fmla="*/ 0 h 1502"/>
                <a:gd name="T11" fmla="*/ 1812 w 1812"/>
                <a:gd name="T12" fmla="*/ 1502 h 1502"/>
              </a:gdLst>
              <a:ahLst/>
              <a:cxnLst>
                <a:cxn ang="T6">
                  <a:pos x="T0" y="T1"/>
                </a:cxn>
                <a:cxn ang="T7">
                  <a:pos x="T2" y="T3"/>
                </a:cxn>
                <a:cxn ang="T8">
                  <a:pos x="T4" y="T5"/>
                </a:cxn>
              </a:cxnLst>
              <a:rect l="T9" t="T10" r="T11" b="T12"/>
              <a:pathLst>
                <a:path w="1812" h="1502">
                  <a:moveTo>
                    <a:pt x="0" y="0"/>
                  </a:moveTo>
                  <a:lnTo>
                    <a:pt x="1812" y="0"/>
                  </a:lnTo>
                  <a:lnTo>
                    <a:pt x="1812" y="1502"/>
                  </a:lnTo>
                </a:path>
              </a:pathLst>
            </a:cu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9969" name="Oval 44"/>
            <p:cNvSpPr>
              <a:spLocks noChangeArrowheads="1"/>
            </p:cNvSpPr>
            <p:nvPr/>
          </p:nvSpPr>
          <p:spPr bwMode="auto">
            <a:xfrm>
              <a:off x="3019" y="2077"/>
              <a:ext cx="81" cy="81"/>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grpSp>
          <p:nvGrpSpPr>
            <p:cNvPr id="39970" name="Group 45"/>
            <p:cNvGrpSpPr>
              <a:grpSpLocks/>
            </p:cNvGrpSpPr>
            <p:nvPr/>
          </p:nvGrpSpPr>
          <p:grpSpPr bwMode="auto">
            <a:xfrm>
              <a:off x="3008" y="3660"/>
              <a:ext cx="108" cy="145"/>
              <a:chOff x="3008" y="3660"/>
              <a:chExt cx="108" cy="145"/>
            </a:xfrm>
          </p:grpSpPr>
          <p:sp>
            <p:nvSpPr>
              <p:cNvPr id="39974" name="Rectangle 46"/>
              <p:cNvSpPr>
                <a:spLocks noChangeArrowheads="1"/>
              </p:cNvSpPr>
              <p:nvPr/>
            </p:nvSpPr>
            <p:spPr bwMode="auto">
              <a:xfrm>
                <a:off x="3008" y="3660"/>
                <a:ext cx="67"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39975" name="Freeform 47"/>
              <p:cNvSpPr>
                <a:spLocks/>
              </p:cNvSpPr>
              <p:nvPr/>
            </p:nvSpPr>
            <p:spPr bwMode="auto">
              <a:xfrm>
                <a:off x="3093" y="3737"/>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7 w 23"/>
                  <a:gd name="T11" fmla="*/ 20 h 58"/>
                  <a:gd name="T12" fmla="*/ 15 w 23"/>
                  <a:gd name="T13" fmla="*/ 12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7" y="20"/>
                    </a:lnTo>
                    <a:lnTo>
                      <a:pt x="15" y="12"/>
                    </a:lnTo>
                    <a:lnTo>
                      <a:pt x="15" y="58"/>
                    </a:lnTo>
                    <a:lnTo>
                      <a:pt x="23" y="58"/>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39971" name="Group 48"/>
            <p:cNvGrpSpPr>
              <a:grpSpLocks/>
            </p:cNvGrpSpPr>
            <p:nvPr/>
          </p:nvGrpSpPr>
          <p:grpSpPr bwMode="auto">
            <a:xfrm>
              <a:off x="1069" y="2062"/>
              <a:ext cx="111" cy="145"/>
              <a:chOff x="1069" y="2062"/>
              <a:chExt cx="111" cy="145"/>
            </a:xfrm>
          </p:grpSpPr>
          <p:sp>
            <p:nvSpPr>
              <p:cNvPr id="39972" name="Rectangle 49"/>
              <p:cNvSpPr>
                <a:spLocks noChangeArrowheads="1"/>
              </p:cNvSpPr>
              <p:nvPr/>
            </p:nvSpPr>
            <p:spPr bwMode="auto">
              <a:xfrm>
                <a:off x="1069" y="2062"/>
                <a:ext cx="68"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39973" name="Freeform 50"/>
              <p:cNvSpPr>
                <a:spLocks/>
              </p:cNvSpPr>
              <p:nvPr/>
            </p:nvSpPr>
            <p:spPr bwMode="auto">
              <a:xfrm>
                <a:off x="1157" y="2140"/>
                <a:ext cx="23" cy="54"/>
              </a:xfrm>
              <a:custGeom>
                <a:avLst/>
                <a:gdLst>
                  <a:gd name="T0" fmla="*/ 23 w 23"/>
                  <a:gd name="T1" fmla="*/ 0 h 54"/>
                  <a:gd name="T2" fmla="*/ 16 w 23"/>
                  <a:gd name="T3" fmla="*/ 0 h 54"/>
                  <a:gd name="T4" fmla="*/ 8 w 23"/>
                  <a:gd name="T5" fmla="*/ 7 h 54"/>
                  <a:gd name="T6" fmla="*/ 0 w 23"/>
                  <a:gd name="T7" fmla="*/ 11 h 54"/>
                  <a:gd name="T8" fmla="*/ 0 w 23"/>
                  <a:gd name="T9" fmla="*/ 19 h 54"/>
                  <a:gd name="T10" fmla="*/ 8 w 23"/>
                  <a:gd name="T11" fmla="*/ 15 h 54"/>
                  <a:gd name="T12" fmla="*/ 16 w 23"/>
                  <a:gd name="T13" fmla="*/ 11 h 54"/>
                  <a:gd name="T14" fmla="*/ 16 w 23"/>
                  <a:gd name="T15" fmla="*/ 54 h 54"/>
                  <a:gd name="T16" fmla="*/ 23 w 23"/>
                  <a:gd name="T17" fmla="*/ 54 h 54"/>
                  <a:gd name="T18" fmla="*/ 23 w 23"/>
                  <a:gd name="T19" fmla="*/ 3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6" y="0"/>
                    </a:lnTo>
                    <a:lnTo>
                      <a:pt x="8" y="7"/>
                    </a:lnTo>
                    <a:lnTo>
                      <a:pt x="0" y="11"/>
                    </a:lnTo>
                    <a:lnTo>
                      <a:pt x="0" y="19"/>
                    </a:lnTo>
                    <a:lnTo>
                      <a:pt x="8" y="15"/>
                    </a:lnTo>
                    <a:lnTo>
                      <a:pt x="16" y="11"/>
                    </a:lnTo>
                    <a:lnTo>
                      <a:pt x="16" y="54"/>
                    </a:lnTo>
                    <a:lnTo>
                      <a:pt x="23" y="54"/>
                    </a:lnTo>
                    <a:lnTo>
                      <a:pt x="23" y="3"/>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grpSp>
        <p:nvGrpSpPr>
          <p:cNvPr id="8" name="Group 51"/>
          <p:cNvGrpSpPr>
            <a:grpSpLocks/>
          </p:cNvGrpSpPr>
          <p:nvPr/>
        </p:nvGrpSpPr>
        <p:grpSpPr bwMode="auto">
          <a:xfrm>
            <a:off x="1690688" y="4319587"/>
            <a:ext cx="1812925" cy="1720849"/>
            <a:chOff x="1065" y="2721"/>
            <a:chExt cx="1142" cy="1084"/>
          </a:xfrm>
        </p:grpSpPr>
        <p:sp>
          <p:nvSpPr>
            <p:cNvPr id="39964" name="Freeform 52"/>
            <p:cNvSpPr>
              <a:spLocks/>
            </p:cNvSpPr>
            <p:nvPr/>
          </p:nvSpPr>
          <p:spPr bwMode="auto">
            <a:xfrm>
              <a:off x="1249" y="2770"/>
              <a:ext cx="900" cy="844"/>
            </a:xfrm>
            <a:custGeom>
              <a:avLst/>
              <a:gdLst>
                <a:gd name="T0" fmla="*/ 0 w 900"/>
                <a:gd name="T1" fmla="*/ 0 h 844"/>
                <a:gd name="T2" fmla="*/ 900 w 900"/>
                <a:gd name="T3" fmla="*/ 0 h 844"/>
                <a:gd name="T4" fmla="*/ 900 w 900"/>
                <a:gd name="T5" fmla="*/ 844 h 844"/>
                <a:gd name="T6" fmla="*/ 0 60000 65536"/>
                <a:gd name="T7" fmla="*/ 0 60000 65536"/>
                <a:gd name="T8" fmla="*/ 0 60000 65536"/>
                <a:gd name="T9" fmla="*/ 0 w 900"/>
                <a:gd name="T10" fmla="*/ 0 h 844"/>
                <a:gd name="T11" fmla="*/ 900 w 900"/>
                <a:gd name="T12" fmla="*/ 844 h 844"/>
              </a:gdLst>
              <a:ahLst/>
              <a:cxnLst>
                <a:cxn ang="T6">
                  <a:pos x="T0" y="T1"/>
                </a:cxn>
                <a:cxn ang="T7">
                  <a:pos x="T2" y="T3"/>
                </a:cxn>
                <a:cxn ang="T8">
                  <a:pos x="T4" y="T5"/>
                </a:cxn>
              </a:cxnLst>
              <a:rect l="T9" t="T10" r="T11" b="T12"/>
              <a:pathLst>
                <a:path w="900" h="844">
                  <a:moveTo>
                    <a:pt x="0" y="0"/>
                  </a:moveTo>
                  <a:lnTo>
                    <a:pt x="900" y="0"/>
                  </a:lnTo>
                  <a:lnTo>
                    <a:pt x="900" y="844"/>
                  </a:lnTo>
                </a:path>
              </a:pathLst>
            </a:cu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39965" name="Oval 53"/>
            <p:cNvSpPr>
              <a:spLocks noChangeArrowheads="1"/>
            </p:cNvSpPr>
            <p:nvPr/>
          </p:nvSpPr>
          <p:spPr bwMode="auto">
            <a:xfrm>
              <a:off x="2106" y="2736"/>
              <a:ext cx="81" cy="81"/>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39966" name="Rectangle 54"/>
            <p:cNvSpPr>
              <a:spLocks noChangeArrowheads="1"/>
            </p:cNvSpPr>
            <p:nvPr/>
          </p:nvSpPr>
          <p:spPr bwMode="auto">
            <a:xfrm>
              <a:off x="2096" y="3660"/>
              <a:ext cx="111"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sp>
          <p:nvSpPr>
            <p:cNvPr id="39967" name="Rectangle 55"/>
            <p:cNvSpPr>
              <a:spLocks noChangeArrowheads="1"/>
            </p:cNvSpPr>
            <p:nvPr/>
          </p:nvSpPr>
          <p:spPr bwMode="auto">
            <a:xfrm>
              <a:off x="1065" y="2721"/>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sp>
        <p:nvSpPr>
          <p:cNvPr id="39963" name="Text Box 57"/>
          <p:cNvSpPr txBox="1">
            <a:spLocks noChangeArrowheads="1"/>
          </p:cNvSpPr>
          <p:nvPr/>
        </p:nvSpPr>
        <p:spPr bwMode="auto">
          <a:xfrm>
            <a:off x="4803775" y="5867400"/>
            <a:ext cx="254000" cy="244475"/>
          </a:xfrm>
          <a:prstGeom prst="rect">
            <a:avLst/>
          </a:prstGeom>
          <a:noFill/>
          <a:ln w="12700">
            <a:noFill/>
            <a:miter lim="800000"/>
            <a:headEnd type="none" w="sm" len="sm"/>
            <a:tailEnd type="none" w="sm" len="sm"/>
          </a:ln>
        </p:spPr>
        <p:txBody>
          <a:bodyPr wrap="none">
            <a:spAutoFit/>
          </a:bodyPr>
          <a:lstStyle/>
          <a:p>
            <a:r>
              <a:rPr lang="en-US" sz="1000">
                <a:latin typeface="Cambria" panose="02040503050406030204" pitchFamily="18" charset="0"/>
                <a:ea typeface="Cambria" panose="02040503050406030204" pitchFamily="18" charset="0"/>
              </a:rPr>
              <a:t>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82"/>
                                        </p:tgtEl>
                                        <p:attrNameLst>
                                          <p:attrName>style.visibility</p:attrName>
                                        </p:attrNameLst>
                                      </p:cBhvr>
                                      <p:to>
                                        <p:strVal val="visible"/>
                                      </p:to>
                                    </p:set>
                                    <p:animEffect transition="in" filter="wipe(up)">
                                      <p:cBhvr>
                                        <p:cTn id="12" dur="500"/>
                                        <p:tgtEl>
                                          <p:spTgt spid="113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3683"/>
                                        </p:tgtEl>
                                        <p:attrNameLst>
                                          <p:attrName>style.visibility</p:attrName>
                                        </p:attrNameLst>
                                      </p:cBhvr>
                                      <p:to>
                                        <p:strVal val="visible"/>
                                      </p:to>
                                    </p:set>
                                    <p:animEffect transition="in" filter="wipe(right)">
                                      <p:cBhvr>
                                        <p:cTn id="22" dur="500"/>
                                        <p:tgtEl>
                                          <p:spTgt spid="1136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2" grpId="0" animBg="1"/>
      <p:bldP spid="11368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is-IS" sz="3600" dirty="0">
                <a:solidFill>
                  <a:srgbClr val="FFFFFF"/>
                </a:solidFill>
                <a:latin typeface="Bernard MT Condensed" panose="02050806060905020404" pitchFamily="18" charset="0"/>
              </a:rPr>
              <a:t>Hvers vegna heildarframboðskúrfan hallar upp til skamms tíma: Þrjár kenningar</a:t>
            </a:r>
          </a:p>
        </p:txBody>
      </p:sp>
      <p:sp>
        <p:nvSpPr>
          <p:cNvPr id="62467" name="Rectangle 3"/>
          <p:cNvSpPr>
            <a:spLocks noGrp="1" noChangeArrowheads="1"/>
          </p:cNvSpPr>
          <p:nvPr>
            <p:ph type="body" idx="1"/>
          </p:nvPr>
        </p:nvSpPr>
        <p:spPr/>
        <p:txBody>
          <a:bodyPr/>
          <a:lstStyle/>
          <a:p>
            <a:pPr marL="609600" indent="-609600">
              <a:buFontTx/>
              <a:buAutoNum type="arabicPeriod"/>
            </a:pPr>
            <a:r>
              <a:rPr lang="is-IS" sz="4400" dirty="0">
                <a:latin typeface="Cambria" panose="02040503050406030204" pitchFamily="18" charset="0"/>
                <a:ea typeface="Cambria" panose="02040503050406030204" pitchFamily="18" charset="0"/>
              </a:rPr>
              <a:t>Kauptregðukenningin</a:t>
            </a:r>
          </a:p>
          <a:p>
            <a:pPr marL="609600" indent="-609600">
              <a:buFontTx/>
              <a:buAutoNum type="arabicPeriod"/>
            </a:pPr>
            <a:r>
              <a:rPr lang="is-IS" sz="4400" dirty="0">
                <a:latin typeface="Cambria" panose="02040503050406030204" pitchFamily="18" charset="0"/>
                <a:ea typeface="Cambria" panose="02040503050406030204" pitchFamily="18" charset="0"/>
              </a:rPr>
              <a:t>Verðtregðukenningin</a:t>
            </a:r>
          </a:p>
          <a:p>
            <a:pPr marL="609600" indent="-609600">
              <a:buFontTx/>
              <a:buAutoNum type="arabicPeriod"/>
            </a:pPr>
            <a:r>
              <a:rPr lang="is-IS" sz="4400" dirty="0">
                <a:latin typeface="Cambria" panose="02040503050406030204" pitchFamily="18" charset="0"/>
                <a:ea typeface="Cambria" panose="02040503050406030204" pitchFamily="18" charset="0"/>
              </a:rPr>
              <a:t>Misskilningskenningin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defRPr/>
            </a:pPr>
            <a:r>
              <a:rPr lang="is-IS" sz="3600" dirty="0">
                <a:solidFill>
                  <a:srgbClr val="FFFFFF"/>
                </a:solidFill>
                <a:latin typeface="Bernard MT Condensed" panose="02050806060905020404" pitchFamily="18" charset="0"/>
              </a:rPr>
              <a:t>Hvers vegna heildarframboðskúrfan hallar upp til skamms tíma: </a:t>
            </a:r>
            <a:r>
              <a:rPr lang="is-IS" sz="3600" dirty="0">
                <a:solidFill>
                  <a:srgbClr val="FFFF00"/>
                </a:solidFill>
                <a:effectLst>
                  <a:outerShdw blurRad="38100" dist="38100" dir="2700000" algn="tl">
                    <a:srgbClr val="000000"/>
                  </a:outerShdw>
                </a:effectLst>
                <a:latin typeface="Bernard MT Condensed" panose="02050806060905020404" pitchFamily="18" charset="0"/>
              </a:rPr>
              <a:t>Kauptregðukenningin</a:t>
            </a:r>
          </a:p>
        </p:txBody>
      </p:sp>
      <p:sp>
        <p:nvSpPr>
          <p:cNvPr id="66563" name="Rectangle 3"/>
          <p:cNvSpPr>
            <a:spLocks noGrp="1" noChangeArrowheads="1"/>
          </p:cNvSpPr>
          <p:nvPr>
            <p:ph type="body" idx="1"/>
          </p:nvPr>
        </p:nvSpPr>
        <p:spPr/>
        <p:txBody>
          <a:bodyPr/>
          <a:lstStyle/>
          <a:p>
            <a:pPr lvl="1"/>
            <a:r>
              <a:rPr lang="is-IS" sz="3600" dirty="0">
                <a:latin typeface="Cambria" panose="02040503050406030204" pitchFamily="18" charset="0"/>
                <a:ea typeface="Cambria" panose="02040503050406030204" pitchFamily="18" charset="0"/>
              </a:rPr>
              <a:t>Nafnlaun breytast hægt: þau eru ,,klístruð” í bráð</a:t>
            </a:r>
          </a:p>
          <a:p>
            <a:pPr lvl="1"/>
            <a:r>
              <a:rPr lang="is-IS" sz="3600" dirty="0">
                <a:latin typeface="Cambria" panose="02040503050406030204" pitchFamily="18" charset="0"/>
                <a:ea typeface="Cambria" panose="02040503050406030204" pitchFamily="18" charset="0"/>
              </a:rPr>
              <a:t>Nafnlaun lagast ekki strax að lækkun verðlags</a:t>
            </a:r>
          </a:p>
          <a:p>
            <a:pPr lvl="2"/>
            <a:r>
              <a:rPr lang="is-IS" sz="3200" dirty="0">
                <a:latin typeface="Cambria" panose="02040503050406030204" pitchFamily="18" charset="0"/>
                <a:ea typeface="Cambria" panose="02040503050406030204" pitchFamily="18" charset="0"/>
              </a:rPr>
              <a:t>Lækkun verðlags dregur úr hagnaði fyrirtækja að óbreyttu kaupi</a:t>
            </a:r>
          </a:p>
          <a:p>
            <a:pPr lvl="2"/>
            <a:r>
              <a:rPr lang="is-IS" sz="3200" dirty="0">
                <a:latin typeface="Cambria" panose="02040503050406030204" pitchFamily="18" charset="0"/>
                <a:ea typeface="Cambria" panose="02040503050406030204" pitchFamily="18" charset="0"/>
              </a:rPr>
              <a:t>Fyrirtækin bregðast við með því að draga úr atvinnu og framleiðslu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a:defRPr/>
            </a:pPr>
            <a:r>
              <a:rPr lang="is-IS" sz="3600" dirty="0">
                <a:solidFill>
                  <a:srgbClr val="FFFFFF"/>
                </a:solidFill>
                <a:latin typeface="Bernard MT Condensed" panose="02050806060905020404" pitchFamily="18" charset="0"/>
              </a:rPr>
              <a:t>Hvers vegna heildarframboðskúrfan hallar upp til skamms tíma: </a:t>
            </a:r>
            <a:r>
              <a:rPr lang="is-IS" sz="3600" dirty="0">
                <a:solidFill>
                  <a:srgbClr val="FFFF00"/>
                </a:solidFill>
                <a:effectLst>
                  <a:outerShdw blurRad="38100" dist="38100" dir="2700000" algn="tl">
                    <a:srgbClr val="000000"/>
                  </a:outerShdw>
                </a:effectLst>
                <a:latin typeface="Bernard MT Condensed" panose="02050806060905020404" pitchFamily="18" charset="0"/>
              </a:rPr>
              <a:t>Verðtregðukenningin</a:t>
            </a:r>
          </a:p>
        </p:txBody>
      </p:sp>
      <p:sp>
        <p:nvSpPr>
          <p:cNvPr id="69635" name="Rectangle 3"/>
          <p:cNvSpPr>
            <a:spLocks noGrp="1" noChangeArrowheads="1"/>
          </p:cNvSpPr>
          <p:nvPr>
            <p:ph type="body" idx="1"/>
          </p:nvPr>
        </p:nvSpPr>
        <p:spPr/>
        <p:txBody>
          <a:bodyPr/>
          <a:lstStyle/>
          <a:p>
            <a:pPr lvl="1"/>
            <a:r>
              <a:rPr lang="is-IS" sz="3600" dirty="0">
                <a:latin typeface="Cambria" panose="02040503050406030204" pitchFamily="18" charset="0"/>
                <a:ea typeface="Cambria" panose="02040503050406030204" pitchFamily="18" charset="0"/>
              </a:rPr>
              <a:t>Verð á sumri vöru og þjónustu lagast hægt að breyttum markaðsaðstæðum </a:t>
            </a:r>
          </a:p>
          <a:p>
            <a:pPr lvl="2"/>
            <a:r>
              <a:rPr lang="is-IS" sz="3200" dirty="0">
                <a:latin typeface="Cambria" panose="02040503050406030204" pitchFamily="18" charset="0"/>
                <a:ea typeface="Cambria" panose="02040503050406030204" pitchFamily="18" charset="0"/>
              </a:rPr>
              <a:t>Óvænt lækkun verðlags veldur því að sum fyrirtæki bjóða framleiðslu sína til sölu við of háu verði</a:t>
            </a:r>
          </a:p>
          <a:p>
            <a:pPr lvl="2"/>
            <a:r>
              <a:rPr lang="is-IS" sz="3200" dirty="0">
                <a:latin typeface="Cambria" panose="02040503050406030204" pitchFamily="18" charset="0"/>
                <a:ea typeface="Cambria" panose="02040503050406030204" pitchFamily="18" charset="0"/>
              </a:rPr>
              <a:t>Þetta heldur aftur af sölu svo að fyrirtækin reyna þá að draga úr framleiðslu sinni á vörum og þjónustu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Bandaríkin: Skammtímasveiflur</a:t>
            </a:r>
          </a:p>
        </p:txBody>
      </p:sp>
      <p:sp>
        <p:nvSpPr>
          <p:cNvPr id="9220" name="Rectangle 5"/>
          <p:cNvSpPr>
            <a:spLocks noChangeArrowheads="1"/>
          </p:cNvSpPr>
          <p:nvPr/>
        </p:nvSpPr>
        <p:spPr bwMode="auto">
          <a:xfrm>
            <a:off x="2120900" y="1787525"/>
            <a:ext cx="5942013" cy="3902075"/>
          </a:xfrm>
          <a:prstGeom prst="rect">
            <a:avLst/>
          </a:prstGeom>
          <a:solidFill>
            <a:srgbClr val="F3F6F9"/>
          </a:solidFill>
          <a:ln w="196850">
            <a:solidFill>
              <a:srgbClr val="F3F6F9"/>
            </a:solidFill>
            <a:miter lim="800000"/>
            <a:headEnd/>
            <a:tailEnd/>
          </a:ln>
        </p:spPr>
        <p:txBody>
          <a:bodyPr/>
          <a:lstStyle/>
          <a:p>
            <a:endParaRPr lang="is-IS"/>
          </a:p>
        </p:txBody>
      </p:sp>
      <p:sp>
        <p:nvSpPr>
          <p:cNvPr id="9221" name="Rectangle 6"/>
          <p:cNvSpPr>
            <a:spLocks noChangeArrowheads="1"/>
          </p:cNvSpPr>
          <p:nvPr/>
        </p:nvSpPr>
        <p:spPr bwMode="auto">
          <a:xfrm>
            <a:off x="2120900" y="1787525"/>
            <a:ext cx="5942013" cy="3902075"/>
          </a:xfrm>
          <a:prstGeom prst="rect">
            <a:avLst/>
          </a:prstGeom>
          <a:solidFill>
            <a:srgbClr val="F2F4F8"/>
          </a:solidFill>
          <a:ln w="179388">
            <a:solidFill>
              <a:srgbClr val="F2F4F8"/>
            </a:solidFill>
            <a:miter lim="800000"/>
            <a:headEnd/>
            <a:tailEnd/>
          </a:ln>
        </p:spPr>
        <p:txBody>
          <a:bodyPr/>
          <a:lstStyle/>
          <a:p>
            <a:endParaRPr lang="is-IS"/>
          </a:p>
        </p:txBody>
      </p:sp>
      <p:sp>
        <p:nvSpPr>
          <p:cNvPr id="9222" name="Rectangle 7"/>
          <p:cNvSpPr>
            <a:spLocks noChangeArrowheads="1"/>
          </p:cNvSpPr>
          <p:nvPr/>
        </p:nvSpPr>
        <p:spPr bwMode="auto">
          <a:xfrm>
            <a:off x="2120900" y="1787525"/>
            <a:ext cx="5942013" cy="3902075"/>
          </a:xfrm>
          <a:prstGeom prst="rect">
            <a:avLst/>
          </a:prstGeom>
          <a:solidFill>
            <a:srgbClr val="F1F4F7"/>
          </a:solidFill>
          <a:ln w="160338">
            <a:solidFill>
              <a:srgbClr val="F1F4F7"/>
            </a:solidFill>
            <a:miter lim="800000"/>
            <a:headEnd/>
            <a:tailEnd/>
          </a:ln>
        </p:spPr>
        <p:txBody>
          <a:bodyPr/>
          <a:lstStyle/>
          <a:p>
            <a:endParaRPr lang="is-IS"/>
          </a:p>
        </p:txBody>
      </p:sp>
      <p:sp>
        <p:nvSpPr>
          <p:cNvPr id="9223" name="Rectangle 8"/>
          <p:cNvSpPr>
            <a:spLocks noChangeArrowheads="1"/>
          </p:cNvSpPr>
          <p:nvPr/>
        </p:nvSpPr>
        <p:spPr bwMode="auto">
          <a:xfrm>
            <a:off x="2120900" y="1787525"/>
            <a:ext cx="5942013" cy="3902075"/>
          </a:xfrm>
          <a:prstGeom prst="rect">
            <a:avLst/>
          </a:prstGeom>
          <a:solidFill>
            <a:srgbClr val="F0F2F5"/>
          </a:solidFill>
          <a:ln w="142875">
            <a:solidFill>
              <a:srgbClr val="F0F2F5"/>
            </a:solidFill>
            <a:miter lim="800000"/>
            <a:headEnd/>
            <a:tailEnd/>
          </a:ln>
        </p:spPr>
        <p:txBody>
          <a:bodyPr/>
          <a:lstStyle/>
          <a:p>
            <a:endParaRPr lang="is-IS"/>
          </a:p>
        </p:txBody>
      </p:sp>
      <p:sp>
        <p:nvSpPr>
          <p:cNvPr id="9224" name="Rectangle 9"/>
          <p:cNvSpPr>
            <a:spLocks noChangeArrowheads="1"/>
          </p:cNvSpPr>
          <p:nvPr/>
        </p:nvSpPr>
        <p:spPr bwMode="auto">
          <a:xfrm>
            <a:off x="2120900" y="1787525"/>
            <a:ext cx="5942013" cy="3902075"/>
          </a:xfrm>
          <a:prstGeom prst="rect">
            <a:avLst/>
          </a:prstGeom>
          <a:solidFill>
            <a:srgbClr val="EEF1F4"/>
          </a:solidFill>
          <a:ln w="125413">
            <a:solidFill>
              <a:srgbClr val="EEF1F4"/>
            </a:solidFill>
            <a:miter lim="800000"/>
            <a:headEnd/>
            <a:tailEnd/>
          </a:ln>
        </p:spPr>
        <p:txBody>
          <a:bodyPr/>
          <a:lstStyle/>
          <a:p>
            <a:endParaRPr lang="is-IS"/>
          </a:p>
        </p:txBody>
      </p:sp>
      <p:sp>
        <p:nvSpPr>
          <p:cNvPr id="9225" name="Rectangle 10"/>
          <p:cNvSpPr>
            <a:spLocks noChangeArrowheads="1"/>
          </p:cNvSpPr>
          <p:nvPr/>
        </p:nvSpPr>
        <p:spPr bwMode="auto">
          <a:xfrm>
            <a:off x="2120900" y="1787525"/>
            <a:ext cx="5942013" cy="3902075"/>
          </a:xfrm>
          <a:prstGeom prst="rect">
            <a:avLst/>
          </a:prstGeom>
          <a:solidFill>
            <a:srgbClr val="EDEFF3"/>
          </a:solidFill>
          <a:ln w="107950">
            <a:solidFill>
              <a:srgbClr val="EDEFF3"/>
            </a:solidFill>
            <a:miter lim="800000"/>
            <a:headEnd/>
            <a:tailEnd/>
          </a:ln>
        </p:spPr>
        <p:txBody>
          <a:bodyPr/>
          <a:lstStyle/>
          <a:p>
            <a:endParaRPr lang="is-IS"/>
          </a:p>
        </p:txBody>
      </p:sp>
      <p:sp>
        <p:nvSpPr>
          <p:cNvPr id="9226" name="Rectangle 11"/>
          <p:cNvSpPr>
            <a:spLocks noChangeArrowheads="1"/>
          </p:cNvSpPr>
          <p:nvPr/>
        </p:nvSpPr>
        <p:spPr bwMode="auto">
          <a:xfrm>
            <a:off x="2120900" y="1787525"/>
            <a:ext cx="5942013" cy="3902075"/>
          </a:xfrm>
          <a:prstGeom prst="rect">
            <a:avLst/>
          </a:prstGeom>
          <a:solidFill>
            <a:srgbClr val="EBEEF2"/>
          </a:solidFill>
          <a:ln w="88900">
            <a:solidFill>
              <a:srgbClr val="EBEEF2"/>
            </a:solidFill>
            <a:miter lim="800000"/>
            <a:headEnd/>
            <a:tailEnd/>
          </a:ln>
        </p:spPr>
        <p:txBody>
          <a:bodyPr/>
          <a:lstStyle/>
          <a:p>
            <a:endParaRPr lang="is-IS"/>
          </a:p>
        </p:txBody>
      </p:sp>
      <p:sp>
        <p:nvSpPr>
          <p:cNvPr id="9227" name="Rectangle 12"/>
          <p:cNvSpPr>
            <a:spLocks noChangeArrowheads="1"/>
          </p:cNvSpPr>
          <p:nvPr/>
        </p:nvSpPr>
        <p:spPr bwMode="auto">
          <a:xfrm>
            <a:off x="2120900" y="1787525"/>
            <a:ext cx="5942013" cy="3902075"/>
          </a:xfrm>
          <a:prstGeom prst="rect">
            <a:avLst/>
          </a:prstGeom>
          <a:solidFill>
            <a:srgbClr val="EAECF1"/>
          </a:solidFill>
          <a:ln w="71438">
            <a:solidFill>
              <a:srgbClr val="EAECF1"/>
            </a:solidFill>
            <a:miter lim="800000"/>
            <a:headEnd/>
            <a:tailEnd/>
          </a:ln>
        </p:spPr>
        <p:txBody>
          <a:bodyPr/>
          <a:lstStyle/>
          <a:p>
            <a:endParaRPr lang="is-IS"/>
          </a:p>
        </p:txBody>
      </p:sp>
      <p:sp>
        <p:nvSpPr>
          <p:cNvPr id="9228" name="Rectangle 13"/>
          <p:cNvSpPr>
            <a:spLocks noChangeArrowheads="1"/>
          </p:cNvSpPr>
          <p:nvPr/>
        </p:nvSpPr>
        <p:spPr bwMode="auto">
          <a:xfrm>
            <a:off x="2120900" y="1787525"/>
            <a:ext cx="5942013" cy="3902075"/>
          </a:xfrm>
          <a:prstGeom prst="rect">
            <a:avLst/>
          </a:prstGeom>
          <a:solidFill>
            <a:srgbClr val="E9EBF0"/>
          </a:solidFill>
          <a:ln w="53975">
            <a:solidFill>
              <a:srgbClr val="E9EBF0"/>
            </a:solidFill>
            <a:miter lim="800000"/>
            <a:headEnd/>
            <a:tailEnd/>
          </a:ln>
        </p:spPr>
        <p:txBody>
          <a:bodyPr/>
          <a:lstStyle/>
          <a:p>
            <a:endParaRPr lang="is-IS"/>
          </a:p>
        </p:txBody>
      </p:sp>
      <p:sp>
        <p:nvSpPr>
          <p:cNvPr id="9229" name="Rectangle 14"/>
          <p:cNvSpPr>
            <a:spLocks noChangeArrowheads="1"/>
          </p:cNvSpPr>
          <p:nvPr/>
        </p:nvSpPr>
        <p:spPr bwMode="auto">
          <a:xfrm>
            <a:off x="2120900" y="1787525"/>
            <a:ext cx="5942013" cy="3902075"/>
          </a:xfrm>
          <a:prstGeom prst="rect">
            <a:avLst/>
          </a:prstGeom>
          <a:solidFill>
            <a:srgbClr val="E7EAEF"/>
          </a:solidFill>
          <a:ln w="36513">
            <a:solidFill>
              <a:srgbClr val="E7EAEF"/>
            </a:solidFill>
            <a:miter lim="800000"/>
            <a:headEnd/>
            <a:tailEnd/>
          </a:ln>
        </p:spPr>
        <p:txBody>
          <a:bodyPr/>
          <a:lstStyle/>
          <a:p>
            <a:endParaRPr lang="is-IS"/>
          </a:p>
        </p:txBody>
      </p:sp>
      <p:sp>
        <p:nvSpPr>
          <p:cNvPr id="9230" name="Rectangle 15"/>
          <p:cNvSpPr>
            <a:spLocks noChangeArrowheads="1"/>
          </p:cNvSpPr>
          <p:nvPr/>
        </p:nvSpPr>
        <p:spPr bwMode="auto">
          <a:xfrm>
            <a:off x="2120900" y="1787525"/>
            <a:ext cx="5942013" cy="3902075"/>
          </a:xfrm>
          <a:prstGeom prst="rect">
            <a:avLst/>
          </a:prstGeom>
          <a:solidFill>
            <a:srgbClr val="E6E9EF"/>
          </a:solidFill>
          <a:ln w="17463">
            <a:solidFill>
              <a:srgbClr val="E6E9EF"/>
            </a:solidFill>
            <a:miter lim="800000"/>
            <a:headEnd/>
            <a:tailEnd/>
          </a:ln>
        </p:spPr>
        <p:txBody>
          <a:bodyPr/>
          <a:lstStyle/>
          <a:p>
            <a:endParaRPr lang="is-IS"/>
          </a:p>
        </p:txBody>
      </p:sp>
      <p:sp>
        <p:nvSpPr>
          <p:cNvPr id="9231" name="Rectangle 16"/>
          <p:cNvSpPr>
            <a:spLocks noChangeArrowheads="1"/>
          </p:cNvSpPr>
          <p:nvPr/>
        </p:nvSpPr>
        <p:spPr bwMode="auto">
          <a:xfrm>
            <a:off x="2014538" y="1697038"/>
            <a:ext cx="5994400" cy="3957637"/>
          </a:xfrm>
          <a:prstGeom prst="rect">
            <a:avLst/>
          </a:prstGeom>
          <a:solidFill>
            <a:srgbClr val="FFFFFF"/>
          </a:solidFill>
          <a:ln w="9525">
            <a:noFill/>
            <a:miter lim="800000"/>
            <a:headEnd/>
            <a:tailEnd/>
          </a:ln>
        </p:spPr>
        <p:txBody>
          <a:bodyPr/>
          <a:lstStyle/>
          <a:p>
            <a:endParaRPr lang="is-IS"/>
          </a:p>
        </p:txBody>
      </p:sp>
      <p:sp>
        <p:nvSpPr>
          <p:cNvPr id="106513" name="Rectangle 17"/>
          <p:cNvSpPr>
            <a:spLocks noChangeArrowheads="1"/>
          </p:cNvSpPr>
          <p:nvPr/>
        </p:nvSpPr>
        <p:spPr bwMode="auto">
          <a:xfrm>
            <a:off x="7634288" y="1679575"/>
            <a:ext cx="177800" cy="3975100"/>
          </a:xfrm>
          <a:prstGeom prst="rect">
            <a:avLst/>
          </a:prstGeom>
          <a:solidFill>
            <a:srgbClr val="F3BED0"/>
          </a:solidFill>
          <a:ln w="9525">
            <a:noFill/>
            <a:miter lim="800000"/>
            <a:headEnd/>
            <a:tailEnd/>
          </a:ln>
        </p:spPr>
        <p:txBody>
          <a:bodyPr/>
          <a:lstStyle/>
          <a:p>
            <a:endParaRPr lang="is-IS"/>
          </a:p>
        </p:txBody>
      </p:sp>
      <p:sp>
        <p:nvSpPr>
          <p:cNvPr id="106514" name="Rectangle 18"/>
          <p:cNvSpPr>
            <a:spLocks noChangeArrowheads="1"/>
          </p:cNvSpPr>
          <p:nvPr/>
        </p:nvSpPr>
        <p:spPr bwMode="auto">
          <a:xfrm>
            <a:off x="2873375" y="1679575"/>
            <a:ext cx="142875" cy="3975100"/>
          </a:xfrm>
          <a:prstGeom prst="rect">
            <a:avLst/>
          </a:prstGeom>
          <a:solidFill>
            <a:srgbClr val="F3BED0"/>
          </a:solidFill>
          <a:ln w="9525">
            <a:noFill/>
            <a:miter lim="800000"/>
            <a:headEnd/>
            <a:tailEnd/>
          </a:ln>
        </p:spPr>
        <p:txBody>
          <a:bodyPr/>
          <a:lstStyle/>
          <a:p>
            <a:endParaRPr lang="is-IS"/>
          </a:p>
        </p:txBody>
      </p:sp>
      <p:sp>
        <p:nvSpPr>
          <p:cNvPr id="106515" name="Rectangle 19"/>
          <p:cNvSpPr>
            <a:spLocks noChangeArrowheads="1"/>
          </p:cNvSpPr>
          <p:nvPr/>
        </p:nvSpPr>
        <p:spPr bwMode="auto">
          <a:xfrm>
            <a:off x="4448175" y="1697038"/>
            <a:ext cx="88900" cy="3957637"/>
          </a:xfrm>
          <a:prstGeom prst="rect">
            <a:avLst/>
          </a:prstGeom>
          <a:solidFill>
            <a:srgbClr val="F3BED0"/>
          </a:solidFill>
          <a:ln w="9525">
            <a:noFill/>
            <a:miter lim="800000"/>
            <a:headEnd/>
            <a:tailEnd/>
          </a:ln>
        </p:spPr>
        <p:txBody>
          <a:bodyPr/>
          <a:lstStyle/>
          <a:p>
            <a:endParaRPr lang="is-IS"/>
          </a:p>
        </p:txBody>
      </p:sp>
      <p:sp>
        <p:nvSpPr>
          <p:cNvPr id="106516" name="Rectangle 20"/>
          <p:cNvSpPr>
            <a:spLocks noChangeArrowheads="1"/>
          </p:cNvSpPr>
          <p:nvPr/>
        </p:nvSpPr>
        <p:spPr bwMode="auto">
          <a:xfrm>
            <a:off x="6076950" y="1697038"/>
            <a:ext cx="125413" cy="3957637"/>
          </a:xfrm>
          <a:prstGeom prst="rect">
            <a:avLst/>
          </a:prstGeom>
          <a:solidFill>
            <a:srgbClr val="F3BED0"/>
          </a:solidFill>
          <a:ln w="9525">
            <a:noFill/>
            <a:miter lim="800000"/>
            <a:headEnd/>
            <a:tailEnd/>
          </a:ln>
        </p:spPr>
        <p:txBody>
          <a:bodyPr/>
          <a:lstStyle/>
          <a:p>
            <a:endParaRPr lang="is-IS"/>
          </a:p>
        </p:txBody>
      </p:sp>
      <p:sp>
        <p:nvSpPr>
          <p:cNvPr id="106517" name="Rectangle 21"/>
          <p:cNvSpPr>
            <a:spLocks noChangeArrowheads="1"/>
          </p:cNvSpPr>
          <p:nvPr/>
        </p:nvSpPr>
        <p:spPr bwMode="auto">
          <a:xfrm>
            <a:off x="4662488" y="1697038"/>
            <a:ext cx="215900" cy="3957637"/>
          </a:xfrm>
          <a:prstGeom prst="rect">
            <a:avLst/>
          </a:prstGeom>
          <a:solidFill>
            <a:srgbClr val="F3BED0"/>
          </a:solidFill>
          <a:ln w="9525">
            <a:noFill/>
            <a:miter lim="800000"/>
            <a:headEnd/>
            <a:tailEnd/>
          </a:ln>
        </p:spPr>
        <p:txBody>
          <a:bodyPr/>
          <a:lstStyle/>
          <a:p>
            <a:endParaRPr lang="is-IS"/>
          </a:p>
        </p:txBody>
      </p:sp>
      <p:sp>
        <p:nvSpPr>
          <p:cNvPr id="106518" name="Rectangle 22"/>
          <p:cNvSpPr>
            <a:spLocks noChangeArrowheads="1"/>
          </p:cNvSpPr>
          <p:nvPr/>
        </p:nvSpPr>
        <p:spPr bwMode="auto">
          <a:xfrm>
            <a:off x="3463925" y="1697038"/>
            <a:ext cx="285750" cy="3957637"/>
          </a:xfrm>
          <a:prstGeom prst="rect">
            <a:avLst/>
          </a:prstGeom>
          <a:solidFill>
            <a:srgbClr val="F3BED0"/>
          </a:solidFill>
          <a:ln w="9525">
            <a:noFill/>
            <a:miter lim="800000"/>
            <a:headEnd/>
            <a:tailEnd/>
          </a:ln>
        </p:spPr>
        <p:txBody>
          <a:bodyPr/>
          <a:lstStyle/>
          <a:p>
            <a:endParaRPr lang="is-IS"/>
          </a:p>
        </p:txBody>
      </p:sp>
      <p:sp>
        <p:nvSpPr>
          <p:cNvPr id="9238" name="Freeform 23"/>
          <p:cNvSpPr>
            <a:spLocks/>
          </p:cNvSpPr>
          <p:nvPr/>
        </p:nvSpPr>
        <p:spPr bwMode="auto">
          <a:xfrm>
            <a:off x="2014538" y="1697038"/>
            <a:ext cx="5994400" cy="3957637"/>
          </a:xfrm>
          <a:custGeom>
            <a:avLst/>
            <a:gdLst>
              <a:gd name="T0" fmla="*/ 0 w 3776"/>
              <a:gd name="T1" fmla="*/ 0 h 2493"/>
              <a:gd name="T2" fmla="*/ 0 w 3776"/>
              <a:gd name="T3" fmla="*/ 2147483647 h 2493"/>
              <a:gd name="T4" fmla="*/ 2147483647 w 3776"/>
              <a:gd name="T5" fmla="*/ 2147483647 h 2493"/>
              <a:gd name="T6" fmla="*/ 0 60000 65536"/>
              <a:gd name="T7" fmla="*/ 0 60000 65536"/>
              <a:gd name="T8" fmla="*/ 0 60000 65536"/>
              <a:gd name="T9" fmla="*/ 0 w 3776"/>
              <a:gd name="T10" fmla="*/ 0 h 2493"/>
              <a:gd name="T11" fmla="*/ 3776 w 3776"/>
              <a:gd name="T12" fmla="*/ 2493 h 2493"/>
            </a:gdLst>
            <a:ahLst/>
            <a:cxnLst>
              <a:cxn ang="T6">
                <a:pos x="T0" y="T1"/>
              </a:cxn>
              <a:cxn ang="T7">
                <a:pos x="T2" y="T3"/>
              </a:cxn>
              <a:cxn ang="T8">
                <a:pos x="T4" y="T5"/>
              </a:cxn>
            </a:cxnLst>
            <a:rect l="T9" t="T10" r="T11" b="T12"/>
            <a:pathLst>
              <a:path w="3776" h="2493">
                <a:moveTo>
                  <a:pt x="0" y="0"/>
                </a:moveTo>
                <a:lnTo>
                  <a:pt x="0" y="2493"/>
                </a:lnTo>
                <a:lnTo>
                  <a:pt x="3776" y="2493"/>
                </a:lnTo>
              </a:path>
            </a:pathLst>
          </a:custGeom>
          <a:noFill/>
          <a:ln w="17463">
            <a:solidFill>
              <a:srgbClr val="000000"/>
            </a:solidFill>
            <a:round/>
            <a:headEnd/>
            <a:tailEnd/>
          </a:ln>
        </p:spPr>
        <p:txBody>
          <a:bodyPr/>
          <a:lstStyle/>
          <a:p>
            <a:endParaRPr lang="en-US"/>
          </a:p>
        </p:txBody>
      </p:sp>
      <p:sp>
        <p:nvSpPr>
          <p:cNvPr id="9239" name="Line 24"/>
          <p:cNvSpPr>
            <a:spLocks noChangeShapeType="1"/>
          </p:cNvSpPr>
          <p:nvPr/>
        </p:nvSpPr>
        <p:spPr bwMode="auto">
          <a:xfrm>
            <a:off x="2032000" y="5207000"/>
            <a:ext cx="142875" cy="1588"/>
          </a:xfrm>
          <a:prstGeom prst="line">
            <a:avLst/>
          </a:prstGeom>
          <a:noFill/>
          <a:ln w="17463">
            <a:solidFill>
              <a:srgbClr val="000000"/>
            </a:solidFill>
            <a:round/>
            <a:headEnd/>
            <a:tailEnd/>
          </a:ln>
        </p:spPr>
        <p:txBody>
          <a:bodyPr/>
          <a:lstStyle/>
          <a:p>
            <a:endParaRPr lang="en-US"/>
          </a:p>
        </p:txBody>
      </p:sp>
      <p:sp>
        <p:nvSpPr>
          <p:cNvPr id="9240" name="Line 25"/>
          <p:cNvSpPr>
            <a:spLocks noChangeShapeType="1"/>
          </p:cNvSpPr>
          <p:nvPr/>
        </p:nvSpPr>
        <p:spPr bwMode="auto">
          <a:xfrm>
            <a:off x="2032000" y="4794250"/>
            <a:ext cx="142875" cy="1588"/>
          </a:xfrm>
          <a:prstGeom prst="line">
            <a:avLst/>
          </a:prstGeom>
          <a:noFill/>
          <a:ln w="17463">
            <a:solidFill>
              <a:srgbClr val="000000"/>
            </a:solidFill>
            <a:round/>
            <a:headEnd/>
            <a:tailEnd/>
          </a:ln>
        </p:spPr>
        <p:txBody>
          <a:bodyPr/>
          <a:lstStyle/>
          <a:p>
            <a:endParaRPr lang="en-US"/>
          </a:p>
        </p:txBody>
      </p:sp>
      <p:sp>
        <p:nvSpPr>
          <p:cNvPr id="9241" name="Line 26"/>
          <p:cNvSpPr>
            <a:spLocks noChangeShapeType="1"/>
          </p:cNvSpPr>
          <p:nvPr/>
        </p:nvSpPr>
        <p:spPr bwMode="auto">
          <a:xfrm>
            <a:off x="2032000" y="4383088"/>
            <a:ext cx="142875" cy="1587"/>
          </a:xfrm>
          <a:prstGeom prst="line">
            <a:avLst/>
          </a:prstGeom>
          <a:noFill/>
          <a:ln w="17463">
            <a:solidFill>
              <a:srgbClr val="000000"/>
            </a:solidFill>
            <a:round/>
            <a:headEnd/>
            <a:tailEnd/>
          </a:ln>
        </p:spPr>
        <p:txBody>
          <a:bodyPr/>
          <a:lstStyle/>
          <a:p>
            <a:endParaRPr lang="en-US"/>
          </a:p>
        </p:txBody>
      </p:sp>
      <p:sp>
        <p:nvSpPr>
          <p:cNvPr id="9242" name="Line 27"/>
          <p:cNvSpPr>
            <a:spLocks noChangeShapeType="1"/>
          </p:cNvSpPr>
          <p:nvPr/>
        </p:nvSpPr>
        <p:spPr bwMode="auto">
          <a:xfrm>
            <a:off x="2032000" y="3971925"/>
            <a:ext cx="142875" cy="1588"/>
          </a:xfrm>
          <a:prstGeom prst="line">
            <a:avLst/>
          </a:prstGeom>
          <a:noFill/>
          <a:ln w="17463">
            <a:solidFill>
              <a:srgbClr val="000000"/>
            </a:solidFill>
            <a:round/>
            <a:headEnd/>
            <a:tailEnd/>
          </a:ln>
        </p:spPr>
        <p:txBody>
          <a:bodyPr/>
          <a:lstStyle/>
          <a:p>
            <a:endParaRPr lang="en-US"/>
          </a:p>
        </p:txBody>
      </p:sp>
      <p:sp>
        <p:nvSpPr>
          <p:cNvPr id="9243" name="Line 28"/>
          <p:cNvSpPr>
            <a:spLocks noChangeShapeType="1"/>
          </p:cNvSpPr>
          <p:nvPr/>
        </p:nvSpPr>
        <p:spPr bwMode="auto">
          <a:xfrm>
            <a:off x="2032000" y="3559175"/>
            <a:ext cx="142875" cy="1588"/>
          </a:xfrm>
          <a:prstGeom prst="line">
            <a:avLst/>
          </a:prstGeom>
          <a:noFill/>
          <a:ln w="17463">
            <a:solidFill>
              <a:srgbClr val="000000"/>
            </a:solidFill>
            <a:round/>
            <a:headEnd/>
            <a:tailEnd/>
          </a:ln>
        </p:spPr>
        <p:txBody>
          <a:bodyPr/>
          <a:lstStyle/>
          <a:p>
            <a:endParaRPr lang="en-US"/>
          </a:p>
        </p:txBody>
      </p:sp>
      <p:sp>
        <p:nvSpPr>
          <p:cNvPr id="9244" name="Line 29"/>
          <p:cNvSpPr>
            <a:spLocks noChangeShapeType="1"/>
          </p:cNvSpPr>
          <p:nvPr/>
        </p:nvSpPr>
        <p:spPr bwMode="auto">
          <a:xfrm>
            <a:off x="2032000" y="3165475"/>
            <a:ext cx="142875" cy="1588"/>
          </a:xfrm>
          <a:prstGeom prst="line">
            <a:avLst/>
          </a:prstGeom>
          <a:noFill/>
          <a:ln w="17463">
            <a:solidFill>
              <a:srgbClr val="000000"/>
            </a:solidFill>
            <a:round/>
            <a:headEnd/>
            <a:tailEnd/>
          </a:ln>
        </p:spPr>
        <p:txBody>
          <a:bodyPr/>
          <a:lstStyle/>
          <a:p>
            <a:endParaRPr lang="en-US"/>
          </a:p>
        </p:txBody>
      </p:sp>
      <p:sp>
        <p:nvSpPr>
          <p:cNvPr id="9245" name="Line 30"/>
          <p:cNvSpPr>
            <a:spLocks noChangeShapeType="1"/>
          </p:cNvSpPr>
          <p:nvPr/>
        </p:nvSpPr>
        <p:spPr bwMode="auto">
          <a:xfrm>
            <a:off x="2032000" y="2754313"/>
            <a:ext cx="142875" cy="1587"/>
          </a:xfrm>
          <a:prstGeom prst="line">
            <a:avLst/>
          </a:prstGeom>
          <a:noFill/>
          <a:ln w="17463">
            <a:solidFill>
              <a:srgbClr val="000000"/>
            </a:solidFill>
            <a:round/>
            <a:headEnd/>
            <a:tailEnd/>
          </a:ln>
        </p:spPr>
        <p:txBody>
          <a:bodyPr/>
          <a:lstStyle/>
          <a:p>
            <a:endParaRPr lang="en-US"/>
          </a:p>
        </p:txBody>
      </p:sp>
      <p:sp>
        <p:nvSpPr>
          <p:cNvPr id="9246" name="Line 31"/>
          <p:cNvSpPr>
            <a:spLocks noChangeShapeType="1"/>
          </p:cNvSpPr>
          <p:nvPr/>
        </p:nvSpPr>
        <p:spPr bwMode="auto">
          <a:xfrm>
            <a:off x="2032000" y="2341563"/>
            <a:ext cx="142875" cy="1587"/>
          </a:xfrm>
          <a:prstGeom prst="line">
            <a:avLst/>
          </a:prstGeom>
          <a:noFill/>
          <a:ln w="17463">
            <a:solidFill>
              <a:srgbClr val="000000"/>
            </a:solidFill>
            <a:round/>
            <a:headEnd/>
            <a:tailEnd/>
          </a:ln>
        </p:spPr>
        <p:txBody>
          <a:bodyPr/>
          <a:lstStyle/>
          <a:p>
            <a:endParaRPr lang="en-US"/>
          </a:p>
        </p:txBody>
      </p:sp>
      <p:sp>
        <p:nvSpPr>
          <p:cNvPr id="9247" name="Line 32"/>
          <p:cNvSpPr>
            <a:spLocks noChangeShapeType="1"/>
          </p:cNvSpPr>
          <p:nvPr/>
        </p:nvSpPr>
        <p:spPr bwMode="auto">
          <a:xfrm flipV="1">
            <a:off x="2139950" y="5510213"/>
            <a:ext cx="1588" cy="144462"/>
          </a:xfrm>
          <a:prstGeom prst="line">
            <a:avLst/>
          </a:prstGeom>
          <a:noFill/>
          <a:ln w="17463">
            <a:solidFill>
              <a:srgbClr val="000000"/>
            </a:solidFill>
            <a:round/>
            <a:headEnd/>
            <a:tailEnd/>
          </a:ln>
        </p:spPr>
        <p:txBody>
          <a:bodyPr/>
          <a:lstStyle/>
          <a:p>
            <a:endParaRPr lang="en-US"/>
          </a:p>
        </p:txBody>
      </p:sp>
      <p:sp>
        <p:nvSpPr>
          <p:cNvPr id="9248" name="Line 33"/>
          <p:cNvSpPr>
            <a:spLocks noChangeShapeType="1"/>
          </p:cNvSpPr>
          <p:nvPr/>
        </p:nvSpPr>
        <p:spPr bwMode="auto">
          <a:xfrm flipV="1">
            <a:off x="2282825" y="5581650"/>
            <a:ext cx="1588" cy="73025"/>
          </a:xfrm>
          <a:prstGeom prst="line">
            <a:avLst/>
          </a:prstGeom>
          <a:noFill/>
          <a:ln w="17463">
            <a:solidFill>
              <a:srgbClr val="000000"/>
            </a:solidFill>
            <a:round/>
            <a:headEnd/>
            <a:tailEnd/>
          </a:ln>
        </p:spPr>
        <p:txBody>
          <a:bodyPr/>
          <a:lstStyle/>
          <a:p>
            <a:endParaRPr lang="en-US"/>
          </a:p>
        </p:txBody>
      </p:sp>
      <p:sp>
        <p:nvSpPr>
          <p:cNvPr id="9249" name="Line 34"/>
          <p:cNvSpPr>
            <a:spLocks noChangeShapeType="1"/>
          </p:cNvSpPr>
          <p:nvPr/>
        </p:nvSpPr>
        <p:spPr bwMode="auto">
          <a:xfrm flipV="1">
            <a:off x="2443163" y="5581650"/>
            <a:ext cx="1587" cy="73025"/>
          </a:xfrm>
          <a:prstGeom prst="line">
            <a:avLst/>
          </a:prstGeom>
          <a:noFill/>
          <a:ln w="17463">
            <a:solidFill>
              <a:srgbClr val="000000"/>
            </a:solidFill>
            <a:round/>
            <a:headEnd/>
            <a:tailEnd/>
          </a:ln>
        </p:spPr>
        <p:txBody>
          <a:bodyPr/>
          <a:lstStyle/>
          <a:p>
            <a:endParaRPr lang="en-US"/>
          </a:p>
        </p:txBody>
      </p:sp>
      <p:sp>
        <p:nvSpPr>
          <p:cNvPr id="9250" name="Line 35"/>
          <p:cNvSpPr>
            <a:spLocks noChangeShapeType="1"/>
          </p:cNvSpPr>
          <p:nvPr/>
        </p:nvSpPr>
        <p:spPr bwMode="auto">
          <a:xfrm flipV="1">
            <a:off x="2605088" y="5581650"/>
            <a:ext cx="1587" cy="73025"/>
          </a:xfrm>
          <a:prstGeom prst="line">
            <a:avLst/>
          </a:prstGeom>
          <a:noFill/>
          <a:ln w="17463">
            <a:solidFill>
              <a:srgbClr val="000000"/>
            </a:solidFill>
            <a:round/>
            <a:headEnd/>
            <a:tailEnd/>
          </a:ln>
        </p:spPr>
        <p:txBody>
          <a:bodyPr/>
          <a:lstStyle/>
          <a:p>
            <a:endParaRPr lang="en-US"/>
          </a:p>
        </p:txBody>
      </p:sp>
      <p:sp>
        <p:nvSpPr>
          <p:cNvPr id="9251" name="Line 36"/>
          <p:cNvSpPr>
            <a:spLocks noChangeShapeType="1"/>
          </p:cNvSpPr>
          <p:nvPr/>
        </p:nvSpPr>
        <p:spPr bwMode="auto">
          <a:xfrm flipV="1">
            <a:off x="2747963" y="5581650"/>
            <a:ext cx="1587" cy="73025"/>
          </a:xfrm>
          <a:prstGeom prst="line">
            <a:avLst/>
          </a:prstGeom>
          <a:noFill/>
          <a:ln w="17463">
            <a:solidFill>
              <a:srgbClr val="000000"/>
            </a:solidFill>
            <a:round/>
            <a:headEnd/>
            <a:tailEnd/>
          </a:ln>
        </p:spPr>
        <p:txBody>
          <a:bodyPr/>
          <a:lstStyle/>
          <a:p>
            <a:endParaRPr lang="en-US"/>
          </a:p>
        </p:txBody>
      </p:sp>
      <p:sp>
        <p:nvSpPr>
          <p:cNvPr id="9252" name="Line 37"/>
          <p:cNvSpPr>
            <a:spLocks noChangeShapeType="1"/>
          </p:cNvSpPr>
          <p:nvPr/>
        </p:nvSpPr>
        <p:spPr bwMode="auto">
          <a:xfrm flipV="1">
            <a:off x="2908300" y="5510213"/>
            <a:ext cx="1588" cy="144462"/>
          </a:xfrm>
          <a:prstGeom prst="line">
            <a:avLst/>
          </a:prstGeom>
          <a:noFill/>
          <a:ln w="17463">
            <a:solidFill>
              <a:srgbClr val="000000"/>
            </a:solidFill>
            <a:round/>
            <a:headEnd/>
            <a:tailEnd/>
          </a:ln>
        </p:spPr>
        <p:txBody>
          <a:bodyPr/>
          <a:lstStyle/>
          <a:p>
            <a:endParaRPr lang="en-US"/>
          </a:p>
        </p:txBody>
      </p:sp>
      <p:sp>
        <p:nvSpPr>
          <p:cNvPr id="9253" name="Line 38"/>
          <p:cNvSpPr>
            <a:spLocks noChangeShapeType="1"/>
          </p:cNvSpPr>
          <p:nvPr/>
        </p:nvSpPr>
        <p:spPr bwMode="auto">
          <a:xfrm flipV="1">
            <a:off x="3052763" y="5581650"/>
            <a:ext cx="1587" cy="73025"/>
          </a:xfrm>
          <a:prstGeom prst="line">
            <a:avLst/>
          </a:prstGeom>
          <a:noFill/>
          <a:ln w="17463">
            <a:solidFill>
              <a:srgbClr val="000000"/>
            </a:solidFill>
            <a:round/>
            <a:headEnd/>
            <a:tailEnd/>
          </a:ln>
        </p:spPr>
        <p:txBody>
          <a:bodyPr/>
          <a:lstStyle/>
          <a:p>
            <a:endParaRPr lang="en-US"/>
          </a:p>
        </p:txBody>
      </p:sp>
      <p:sp>
        <p:nvSpPr>
          <p:cNvPr id="9254" name="Line 39"/>
          <p:cNvSpPr>
            <a:spLocks noChangeShapeType="1"/>
          </p:cNvSpPr>
          <p:nvPr/>
        </p:nvSpPr>
        <p:spPr bwMode="auto">
          <a:xfrm flipV="1">
            <a:off x="3213100" y="5581650"/>
            <a:ext cx="1588" cy="73025"/>
          </a:xfrm>
          <a:prstGeom prst="line">
            <a:avLst/>
          </a:prstGeom>
          <a:noFill/>
          <a:ln w="17463">
            <a:solidFill>
              <a:srgbClr val="000000"/>
            </a:solidFill>
            <a:round/>
            <a:headEnd/>
            <a:tailEnd/>
          </a:ln>
        </p:spPr>
        <p:txBody>
          <a:bodyPr/>
          <a:lstStyle/>
          <a:p>
            <a:endParaRPr lang="en-US"/>
          </a:p>
        </p:txBody>
      </p:sp>
      <p:sp>
        <p:nvSpPr>
          <p:cNvPr id="9255" name="Line 40"/>
          <p:cNvSpPr>
            <a:spLocks noChangeShapeType="1"/>
          </p:cNvSpPr>
          <p:nvPr/>
        </p:nvSpPr>
        <p:spPr bwMode="auto">
          <a:xfrm flipV="1">
            <a:off x="3375025" y="5581650"/>
            <a:ext cx="1588" cy="73025"/>
          </a:xfrm>
          <a:prstGeom prst="line">
            <a:avLst/>
          </a:prstGeom>
          <a:noFill/>
          <a:ln w="17463">
            <a:solidFill>
              <a:srgbClr val="000000"/>
            </a:solidFill>
            <a:round/>
            <a:headEnd/>
            <a:tailEnd/>
          </a:ln>
        </p:spPr>
        <p:txBody>
          <a:bodyPr/>
          <a:lstStyle/>
          <a:p>
            <a:endParaRPr lang="en-US"/>
          </a:p>
        </p:txBody>
      </p:sp>
      <p:sp>
        <p:nvSpPr>
          <p:cNvPr id="9256" name="Line 41"/>
          <p:cNvSpPr>
            <a:spLocks noChangeShapeType="1"/>
          </p:cNvSpPr>
          <p:nvPr/>
        </p:nvSpPr>
        <p:spPr bwMode="auto">
          <a:xfrm flipV="1">
            <a:off x="3517900" y="5581650"/>
            <a:ext cx="1588" cy="73025"/>
          </a:xfrm>
          <a:prstGeom prst="line">
            <a:avLst/>
          </a:prstGeom>
          <a:noFill/>
          <a:ln w="17463">
            <a:solidFill>
              <a:srgbClr val="000000"/>
            </a:solidFill>
            <a:round/>
            <a:headEnd/>
            <a:tailEnd/>
          </a:ln>
        </p:spPr>
        <p:txBody>
          <a:bodyPr/>
          <a:lstStyle/>
          <a:p>
            <a:endParaRPr lang="en-US"/>
          </a:p>
        </p:txBody>
      </p:sp>
      <p:sp>
        <p:nvSpPr>
          <p:cNvPr id="9257" name="Line 42"/>
          <p:cNvSpPr>
            <a:spLocks noChangeShapeType="1"/>
          </p:cNvSpPr>
          <p:nvPr/>
        </p:nvSpPr>
        <p:spPr bwMode="auto">
          <a:xfrm flipV="1">
            <a:off x="3678238" y="5510213"/>
            <a:ext cx="1587" cy="144462"/>
          </a:xfrm>
          <a:prstGeom prst="line">
            <a:avLst/>
          </a:prstGeom>
          <a:noFill/>
          <a:ln w="17463">
            <a:solidFill>
              <a:srgbClr val="000000"/>
            </a:solidFill>
            <a:round/>
            <a:headEnd/>
            <a:tailEnd/>
          </a:ln>
        </p:spPr>
        <p:txBody>
          <a:bodyPr/>
          <a:lstStyle/>
          <a:p>
            <a:endParaRPr lang="en-US"/>
          </a:p>
        </p:txBody>
      </p:sp>
      <p:sp>
        <p:nvSpPr>
          <p:cNvPr id="9258" name="Line 43"/>
          <p:cNvSpPr>
            <a:spLocks noChangeShapeType="1"/>
          </p:cNvSpPr>
          <p:nvPr/>
        </p:nvSpPr>
        <p:spPr bwMode="auto">
          <a:xfrm flipV="1">
            <a:off x="3840163" y="5581650"/>
            <a:ext cx="1587" cy="73025"/>
          </a:xfrm>
          <a:prstGeom prst="line">
            <a:avLst/>
          </a:prstGeom>
          <a:noFill/>
          <a:ln w="17463">
            <a:solidFill>
              <a:srgbClr val="000000"/>
            </a:solidFill>
            <a:round/>
            <a:headEnd/>
            <a:tailEnd/>
          </a:ln>
        </p:spPr>
        <p:txBody>
          <a:bodyPr/>
          <a:lstStyle/>
          <a:p>
            <a:endParaRPr lang="en-US"/>
          </a:p>
        </p:txBody>
      </p:sp>
      <p:sp>
        <p:nvSpPr>
          <p:cNvPr id="9259" name="Line 44"/>
          <p:cNvSpPr>
            <a:spLocks noChangeShapeType="1"/>
          </p:cNvSpPr>
          <p:nvPr/>
        </p:nvSpPr>
        <p:spPr bwMode="auto">
          <a:xfrm flipV="1">
            <a:off x="3983038" y="5581650"/>
            <a:ext cx="1587" cy="73025"/>
          </a:xfrm>
          <a:prstGeom prst="line">
            <a:avLst/>
          </a:prstGeom>
          <a:noFill/>
          <a:ln w="17463">
            <a:solidFill>
              <a:srgbClr val="000000"/>
            </a:solidFill>
            <a:round/>
            <a:headEnd/>
            <a:tailEnd/>
          </a:ln>
        </p:spPr>
        <p:txBody>
          <a:bodyPr/>
          <a:lstStyle/>
          <a:p>
            <a:endParaRPr lang="en-US"/>
          </a:p>
        </p:txBody>
      </p:sp>
      <p:sp>
        <p:nvSpPr>
          <p:cNvPr id="9260" name="Line 45"/>
          <p:cNvSpPr>
            <a:spLocks noChangeShapeType="1"/>
          </p:cNvSpPr>
          <p:nvPr/>
        </p:nvSpPr>
        <p:spPr bwMode="auto">
          <a:xfrm flipV="1">
            <a:off x="4143375" y="5581650"/>
            <a:ext cx="1588" cy="73025"/>
          </a:xfrm>
          <a:prstGeom prst="line">
            <a:avLst/>
          </a:prstGeom>
          <a:noFill/>
          <a:ln w="17463">
            <a:solidFill>
              <a:srgbClr val="000000"/>
            </a:solidFill>
            <a:round/>
            <a:headEnd/>
            <a:tailEnd/>
          </a:ln>
        </p:spPr>
        <p:txBody>
          <a:bodyPr/>
          <a:lstStyle/>
          <a:p>
            <a:endParaRPr lang="en-US"/>
          </a:p>
        </p:txBody>
      </p:sp>
      <p:sp>
        <p:nvSpPr>
          <p:cNvPr id="9261" name="Line 46"/>
          <p:cNvSpPr>
            <a:spLocks noChangeShapeType="1"/>
          </p:cNvSpPr>
          <p:nvPr/>
        </p:nvSpPr>
        <p:spPr bwMode="auto">
          <a:xfrm flipV="1">
            <a:off x="4287838" y="5581650"/>
            <a:ext cx="1587" cy="73025"/>
          </a:xfrm>
          <a:prstGeom prst="line">
            <a:avLst/>
          </a:prstGeom>
          <a:noFill/>
          <a:ln w="17463">
            <a:solidFill>
              <a:srgbClr val="000000"/>
            </a:solidFill>
            <a:round/>
            <a:headEnd/>
            <a:tailEnd/>
          </a:ln>
        </p:spPr>
        <p:txBody>
          <a:bodyPr/>
          <a:lstStyle/>
          <a:p>
            <a:endParaRPr lang="en-US"/>
          </a:p>
        </p:txBody>
      </p:sp>
      <p:sp>
        <p:nvSpPr>
          <p:cNvPr id="9262" name="Line 47"/>
          <p:cNvSpPr>
            <a:spLocks noChangeShapeType="1"/>
          </p:cNvSpPr>
          <p:nvPr/>
        </p:nvSpPr>
        <p:spPr bwMode="auto">
          <a:xfrm flipV="1">
            <a:off x="4448175" y="5510213"/>
            <a:ext cx="1588" cy="144462"/>
          </a:xfrm>
          <a:prstGeom prst="line">
            <a:avLst/>
          </a:prstGeom>
          <a:noFill/>
          <a:ln w="17463">
            <a:solidFill>
              <a:srgbClr val="000000"/>
            </a:solidFill>
            <a:round/>
            <a:headEnd/>
            <a:tailEnd/>
          </a:ln>
        </p:spPr>
        <p:txBody>
          <a:bodyPr/>
          <a:lstStyle/>
          <a:p>
            <a:endParaRPr lang="en-US"/>
          </a:p>
        </p:txBody>
      </p:sp>
      <p:sp>
        <p:nvSpPr>
          <p:cNvPr id="9263" name="Line 48"/>
          <p:cNvSpPr>
            <a:spLocks noChangeShapeType="1"/>
          </p:cNvSpPr>
          <p:nvPr/>
        </p:nvSpPr>
        <p:spPr bwMode="auto">
          <a:xfrm flipV="1">
            <a:off x="4608513" y="5581650"/>
            <a:ext cx="1587" cy="73025"/>
          </a:xfrm>
          <a:prstGeom prst="line">
            <a:avLst/>
          </a:prstGeom>
          <a:noFill/>
          <a:ln w="17463">
            <a:solidFill>
              <a:srgbClr val="000000"/>
            </a:solidFill>
            <a:round/>
            <a:headEnd/>
            <a:tailEnd/>
          </a:ln>
        </p:spPr>
        <p:txBody>
          <a:bodyPr/>
          <a:lstStyle/>
          <a:p>
            <a:endParaRPr lang="en-US"/>
          </a:p>
        </p:txBody>
      </p:sp>
      <p:sp>
        <p:nvSpPr>
          <p:cNvPr id="9264" name="Line 49"/>
          <p:cNvSpPr>
            <a:spLocks noChangeShapeType="1"/>
          </p:cNvSpPr>
          <p:nvPr/>
        </p:nvSpPr>
        <p:spPr bwMode="auto">
          <a:xfrm flipV="1">
            <a:off x="4752975" y="5581650"/>
            <a:ext cx="1588" cy="73025"/>
          </a:xfrm>
          <a:prstGeom prst="line">
            <a:avLst/>
          </a:prstGeom>
          <a:noFill/>
          <a:ln w="17463">
            <a:solidFill>
              <a:srgbClr val="000000"/>
            </a:solidFill>
            <a:round/>
            <a:headEnd/>
            <a:tailEnd/>
          </a:ln>
        </p:spPr>
        <p:txBody>
          <a:bodyPr/>
          <a:lstStyle/>
          <a:p>
            <a:endParaRPr lang="en-US"/>
          </a:p>
        </p:txBody>
      </p:sp>
      <p:sp>
        <p:nvSpPr>
          <p:cNvPr id="9265" name="Line 50"/>
          <p:cNvSpPr>
            <a:spLocks noChangeShapeType="1"/>
          </p:cNvSpPr>
          <p:nvPr/>
        </p:nvSpPr>
        <p:spPr bwMode="auto">
          <a:xfrm flipV="1">
            <a:off x="4913313" y="5581650"/>
            <a:ext cx="1587" cy="73025"/>
          </a:xfrm>
          <a:prstGeom prst="line">
            <a:avLst/>
          </a:prstGeom>
          <a:noFill/>
          <a:ln w="17463">
            <a:solidFill>
              <a:srgbClr val="000000"/>
            </a:solidFill>
            <a:round/>
            <a:headEnd/>
            <a:tailEnd/>
          </a:ln>
        </p:spPr>
        <p:txBody>
          <a:bodyPr/>
          <a:lstStyle/>
          <a:p>
            <a:endParaRPr lang="en-US"/>
          </a:p>
        </p:txBody>
      </p:sp>
      <p:sp>
        <p:nvSpPr>
          <p:cNvPr id="9266" name="Line 51"/>
          <p:cNvSpPr>
            <a:spLocks noChangeShapeType="1"/>
          </p:cNvSpPr>
          <p:nvPr/>
        </p:nvSpPr>
        <p:spPr bwMode="auto">
          <a:xfrm flipV="1">
            <a:off x="5056188" y="5581650"/>
            <a:ext cx="1587" cy="73025"/>
          </a:xfrm>
          <a:prstGeom prst="line">
            <a:avLst/>
          </a:prstGeom>
          <a:noFill/>
          <a:ln w="17463">
            <a:solidFill>
              <a:srgbClr val="000000"/>
            </a:solidFill>
            <a:round/>
            <a:headEnd/>
            <a:tailEnd/>
          </a:ln>
        </p:spPr>
        <p:txBody>
          <a:bodyPr/>
          <a:lstStyle/>
          <a:p>
            <a:endParaRPr lang="en-US"/>
          </a:p>
        </p:txBody>
      </p:sp>
      <p:sp>
        <p:nvSpPr>
          <p:cNvPr id="9267" name="Line 52"/>
          <p:cNvSpPr>
            <a:spLocks noChangeShapeType="1"/>
          </p:cNvSpPr>
          <p:nvPr/>
        </p:nvSpPr>
        <p:spPr bwMode="auto">
          <a:xfrm flipV="1">
            <a:off x="5218113" y="5510213"/>
            <a:ext cx="1587" cy="144462"/>
          </a:xfrm>
          <a:prstGeom prst="line">
            <a:avLst/>
          </a:prstGeom>
          <a:noFill/>
          <a:ln w="17463">
            <a:solidFill>
              <a:srgbClr val="000000"/>
            </a:solidFill>
            <a:round/>
            <a:headEnd/>
            <a:tailEnd/>
          </a:ln>
        </p:spPr>
        <p:txBody>
          <a:bodyPr/>
          <a:lstStyle/>
          <a:p>
            <a:endParaRPr lang="en-US"/>
          </a:p>
        </p:txBody>
      </p:sp>
      <p:sp>
        <p:nvSpPr>
          <p:cNvPr id="9268" name="Line 53"/>
          <p:cNvSpPr>
            <a:spLocks noChangeShapeType="1"/>
          </p:cNvSpPr>
          <p:nvPr/>
        </p:nvSpPr>
        <p:spPr bwMode="auto">
          <a:xfrm flipV="1">
            <a:off x="5378450" y="5581650"/>
            <a:ext cx="1588" cy="73025"/>
          </a:xfrm>
          <a:prstGeom prst="line">
            <a:avLst/>
          </a:prstGeom>
          <a:noFill/>
          <a:ln w="17463">
            <a:solidFill>
              <a:srgbClr val="000000"/>
            </a:solidFill>
            <a:round/>
            <a:headEnd/>
            <a:tailEnd/>
          </a:ln>
        </p:spPr>
        <p:txBody>
          <a:bodyPr/>
          <a:lstStyle/>
          <a:p>
            <a:endParaRPr lang="en-US"/>
          </a:p>
        </p:txBody>
      </p:sp>
      <p:sp>
        <p:nvSpPr>
          <p:cNvPr id="9269" name="Line 54"/>
          <p:cNvSpPr>
            <a:spLocks noChangeShapeType="1"/>
          </p:cNvSpPr>
          <p:nvPr/>
        </p:nvSpPr>
        <p:spPr bwMode="auto">
          <a:xfrm flipV="1">
            <a:off x="5521325" y="5581650"/>
            <a:ext cx="1588" cy="73025"/>
          </a:xfrm>
          <a:prstGeom prst="line">
            <a:avLst/>
          </a:prstGeom>
          <a:noFill/>
          <a:ln w="17463">
            <a:solidFill>
              <a:srgbClr val="000000"/>
            </a:solidFill>
            <a:round/>
            <a:headEnd/>
            <a:tailEnd/>
          </a:ln>
        </p:spPr>
        <p:txBody>
          <a:bodyPr/>
          <a:lstStyle/>
          <a:p>
            <a:endParaRPr lang="en-US"/>
          </a:p>
        </p:txBody>
      </p:sp>
      <p:sp>
        <p:nvSpPr>
          <p:cNvPr id="9270" name="Line 55"/>
          <p:cNvSpPr>
            <a:spLocks noChangeShapeType="1"/>
          </p:cNvSpPr>
          <p:nvPr/>
        </p:nvSpPr>
        <p:spPr bwMode="auto">
          <a:xfrm flipV="1">
            <a:off x="5683250" y="5581650"/>
            <a:ext cx="1588" cy="73025"/>
          </a:xfrm>
          <a:prstGeom prst="line">
            <a:avLst/>
          </a:prstGeom>
          <a:noFill/>
          <a:ln w="17463">
            <a:solidFill>
              <a:srgbClr val="000000"/>
            </a:solidFill>
            <a:round/>
            <a:headEnd/>
            <a:tailEnd/>
          </a:ln>
        </p:spPr>
        <p:txBody>
          <a:bodyPr/>
          <a:lstStyle/>
          <a:p>
            <a:endParaRPr lang="en-US"/>
          </a:p>
        </p:txBody>
      </p:sp>
      <p:sp>
        <p:nvSpPr>
          <p:cNvPr id="9271" name="Line 56"/>
          <p:cNvSpPr>
            <a:spLocks noChangeShapeType="1"/>
          </p:cNvSpPr>
          <p:nvPr/>
        </p:nvSpPr>
        <p:spPr bwMode="auto">
          <a:xfrm flipV="1">
            <a:off x="5843588" y="5581650"/>
            <a:ext cx="1587" cy="73025"/>
          </a:xfrm>
          <a:prstGeom prst="line">
            <a:avLst/>
          </a:prstGeom>
          <a:noFill/>
          <a:ln w="17463">
            <a:solidFill>
              <a:srgbClr val="000000"/>
            </a:solidFill>
            <a:round/>
            <a:headEnd/>
            <a:tailEnd/>
          </a:ln>
        </p:spPr>
        <p:txBody>
          <a:bodyPr/>
          <a:lstStyle/>
          <a:p>
            <a:endParaRPr lang="en-US"/>
          </a:p>
        </p:txBody>
      </p:sp>
      <p:sp>
        <p:nvSpPr>
          <p:cNvPr id="9272" name="Line 57"/>
          <p:cNvSpPr>
            <a:spLocks noChangeShapeType="1"/>
          </p:cNvSpPr>
          <p:nvPr/>
        </p:nvSpPr>
        <p:spPr bwMode="auto">
          <a:xfrm flipV="1">
            <a:off x="5988050" y="5510213"/>
            <a:ext cx="1588" cy="144462"/>
          </a:xfrm>
          <a:prstGeom prst="line">
            <a:avLst/>
          </a:prstGeom>
          <a:noFill/>
          <a:ln w="17463">
            <a:solidFill>
              <a:srgbClr val="000000"/>
            </a:solidFill>
            <a:round/>
            <a:headEnd/>
            <a:tailEnd/>
          </a:ln>
        </p:spPr>
        <p:txBody>
          <a:bodyPr/>
          <a:lstStyle/>
          <a:p>
            <a:endParaRPr lang="en-US"/>
          </a:p>
        </p:txBody>
      </p:sp>
      <p:sp>
        <p:nvSpPr>
          <p:cNvPr id="9273" name="Line 58"/>
          <p:cNvSpPr>
            <a:spLocks noChangeShapeType="1"/>
          </p:cNvSpPr>
          <p:nvPr/>
        </p:nvSpPr>
        <p:spPr bwMode="auto">
          <a:xfrm flipV="1">
            <a:off x="6148388" y="5581650"/>
            <a:ext cx="1587" cy="73025"/>
          </a:xfrm>
          <a:prstGeom prst="line">
            <a:avLst/>
          </a:prstGeom>
          <a:noFill/>
          <a:ln w="17463">
            <a:solidFill>
              <a:srgbClr val="000000"/>
            </a:solidFill>
            <a:round/>
            <a:headEnd/>
            <a:tailEnd/>
          </a:ln>
        </p:spPr>
        <p:txBody>
          <a:bodyPr/>
          <a:lstStyle/>
          <a:p>
            <a:endParaRPr lang="en-US"/>
          </a:p>
        </p:txBody>
      </p:sp>
      <p:sp>
        <p:nvSpPr>
          <p:cNvPr id="9274" name="Line 59"/>
          <p:cNvSpPr>
            <a:spLocks noChangeShapeType="1"/>
          </p:cNvSpPr>
          <p:nvPr/>
        </p:nvSpPr>
        <p:spPr bwMode="auto">
          <a:xfrm flipV="1">
            <a:off x="6291263" y="5581650"/>
            <a:ext cx="1587" cy="73025"/>
          </a:xfrm>
          <a:prstGeom prst="line">
            <a:avLst/>
          </a:prstGeom>
          <a:noFill/>
          <a:ln w="17463">
            <a:solidFill>
              <a:srgbClr val="000000"/>
            </a:solidFill>
            <a:round/>
            <a:headEnd/>
            <a:tailEnd/>
          </a:ln>
        </p:spPr>
        <p:txBody>
          <a:bodyPr/>
          <a:lstStyle/>
          <a:p>
            <a:endParaRPr lang="en-US"/>
          </a:p>
        </p:txBody>
      </p:sp>
      <p:sp>
        <p:nvSpPr>
          <p:cNvPr id="9275" name="Line 60"/>
          <p:cNvSpPr>
            <a:spLocks noChangeShapeType="1"/>
          </p:cNvSpPr>
          <p:nvPr/>
        </p:nvSpPr>
        <p:spPr bwMode="auto">
          <a:xfrm flipV="1">
            <a:off x="6453188" y="5581650"/>
            <a:ext cx="1587" cy="73025"/>
          </a:xfrm>
          <a:prstGeom prst="line">
            <a:avLst/>
          </a:prstGeom>
          <a:noFill/>
          <a:ln w="17463">
            <a:solidFill>
              <a:srgbClr val="000000"/>
            </a:solidFill>
            <a:round/>
            <a:headEnd/>
            <a:tailEnd/>
          </a:ln>
        </p:spPr>
        <p:txBody>
          <a:bodyPr/>
          <a:lstStyle/>
          <a:p>
            <a:endParaRPr lang="en-US"/>
          </a:p>
        </p:txBody>
      </p:sp>
      <p:sp>
        <p:nvSpPr>
          <p:cNvPr id="9276" name="Line 61"/>
          <p:cNvSpPr>
            <a:spLocks noChangeShapeType="1"/>
          </p:cNvSpPr>
          <p:nvPr/>
        </p:nvSpPr>
        <p:spPr bwMode="auto">
          <a:xfrm flipV="1">
            <a:off x="6756400" y="5510213"/>
            <a:ext cx="1588" cy="144462"/>
          </a:xfrm>
          <a:prstGeom prst="line">
            <a:avLst/>
          </a:prstGeom>
          <a:noFill/>
          <a:ln w="17463">
            <a:solidFill>
              <a:srgbClr val="000000"/>
            </a:solidFill>
            <a:round/>
            <a:headEnd/>
            <a:tailEnd/>
          </a:ln>
        </p:spPr>
        <p:txBody>
          <a:bodyPr/>
          <a:lstStyle/>
          <a:p>
            <a:endParaRPr lang="en-US"/>
          </a:p>
        </p:txBody>
      </p:sp>
      <p:sp>
        <p:nvSpPr>
          <p:cNvPr id="9277" name="Line 62"/>
          <p:cNvSpPr>
            <a:spLocks noChangeShapeType="1"/>
          </p:cNvSpPr>
          <p:nvPr/>
        </p:nvSpPr>
        <p:spPr bwMode="auto">
          <a:xfrm flipV="1">
            <a:off x="6613525" y="5581650"/>
            <a:ext cx="1588" cy="73025"/>
          </a:xfrm>
          <a:prstGeom prst="line">
            <a:avLst/>
          </a:prstGeom>
          <a:noFill/>
          <a:ln w="17463">
            <a:solidFill>
              <a:srgbClr val="000000"/>
            </a:solidFill>
            <a:round/>
            <a:headEnd/>
            <a:tailEnd/>
          </a:ln>
        </p:spPr>
        <p:txBody>
          <a:bodyPr/>
          <a:lstStyle/>
          <a:p>
            <a:endParaRPr lang="en-US"/>
          </a:p>
        </p:txBody>
      </p:sp>
      <p:sp>
        <p:nvSpPr>
          <p:cNvPr id="9278" name="Line 63"/>
          <p:cNvSpPr>
            <a:spLocks noChangeShapeType="1"/>
          </p:cNvSpPr>
          <p:nvPr/>
        </p:nvSpPr>
        <p:spPr bwMode="auto">
          <a:xfrm flipV="1">
            <a:off x="6918325" y="5581650"/>
            <a:ext cx="1588" cy="73025"/>
          </a:xfrm>
          <a:prstGeom prst="line">
            <a:avLst/>
          </a:prstGeom>
          <a:noFill/>
          <a:ln w="17463">
            <a:solidFill>
              <a:srgbClr val="000000"/>
            </a:solidFill>
            <a:round/>
            <a:headEnd/>
            <a:tailEnd/>
          </a:ln>
        </p:spPr>
        <p:txBody>
          <a:bodyPr/>
          <a:lstStyle/>
          <a:p>
            <a:endParaRPr lang="en-US"/>
          </a:p>
        </p:txBody>
      </p:sp>
      <p:sp>
        <p:nvSpPr>
          <p:cNvPr id="9279" name="Line 64"/>
          <p:cNvSpPr>
            <a:spLocks noChangeShapeType="1"/>
          </p:cNvSpPr>
          <p:nvPr/>
        </p:nvSpPr>
        <p:spPr bwMode="auto">
          <a:xfrm flipV="1">
            <a:off x="7078663" y="5581650"/>
            <a:ext cx="1587" cy="73025"/>
          </a:xfrm>
          <a:prstGeom prst="line">
            <a:avLst/>
          </a:prstGeom>
          <a:noFill/>
          <a:ln w="17463">
            <a:solidFill>
              <a:srgbClr val="000000"/>
            </a:solidFill>
            <a:round/>
            <a:headEnd/>
            <a:tailEnd/>
          </a:ln>
        </p:spPr>
        <p:txBody>
          <a:bodyPr/>
          <a:lstStyle/>
          <a:p>
            <a:endParaRPr lang="en-US"/>
          </a:p>
        </p:txBody>
      </p:sp>
      <p:sp>
        <p:nvSpPr>
          <p:cNvPr id="9280" name="Line 65"/>
          <p:cNvSpPr>
            <a:spLocks noChangeShapeType="1"/>
          </p:cNvSpPr>
          <p:nvPr/>
        </p:nvSpPr>
        <p:spPr bwMode="auto">
          <a:xfrm flipV="1">
            <a:off x="7221538" y="5581650"/>
            <a:ext cx="1587" cy="73025"/>
          </a:xfrm>
          <a:prstGeom prst="line">
            <a:avLst/>
          </a:prstGeom>
          <a:noFill/>
          <a:ln w="17463">
            <a:solidFill>
              <a:srgbClr val="000000"/>
            </a:solidFill>
            <a:round/>
            <a:headEnd/>
            <a:tailEnd/>
          </a:ln>
        </p:spPr>
        <p:txBody>
          <a:bodyPr/>
          <a:lstStyle/>
          <a:p>
            <a:endParaRPr lang="en-US"/>
          </a:p>
        </p:txBody>
      </p:sp>
      <p:sp>
        <p:nvSpPr>
          <p:cNvPr id="9281" name="Line 66"/>
          <p:cNvSpPr>
            <a:spLocks noChangeShapeType="1"/>
          </p:cNvSpPr>
          <p:nvPr/>
        </p:nvSpPr>
        <p:spPr bwMode="auto">
          <a:xfrm flipV="1">
            <a:off x="7526338" y="5510213"/>
            <a:ext cx="1587" cy="144462"/>
          </a:xfrm>
          <a:prstGeom prst="line">
            <a:avLst/>
          </a:prstGeom>
          <a:noFill/>
          <a:ln w="17463">
            <a:solidFill>
              <a:srgbClr val="000000"/>
            </a:solidFill>
            <a:round/>
            <a:headEnd/>
            <a:tailEnd/>
          </a:ln>
        </p:spPr>
        <p:txBody>
          <a:bodyPr/>
          <a:lstStyle/>
          <a:p>
            <a:endParaRPr lang="en-US"/>
          </a:p>
        </p:txBody>
      </p:sp>
      <p:sp>
        <p:nvSpPr>
          <p:cNvPr id="9282" name="Line 67"/>
          <p:cNvSpPr>
            <a:spLocks noChangeShapeType="1"/>
          </p:cNvSpPr>
          <p:nvPr/>
        </p:nvSpPr>
        <p:spPr bwMode="auto">
          <a:xfrm flipV="1">
            <a:off x="7383463" y="5581650"/>
            <a:ext cx="1587" cy="73025"/>
          </a:xfrm>
          <a:prstGeom prst="line">
            <a:avLst/>
          </a:prstGeom>
          <a:noFill/>
          <a:ln w="17463">
            <a:solidFill>
              <a:srgbClr val="000000"/>
            </a:solidFill>
            <a:round/>
            <a:headEnd/>
            <a:tailEnd/>
          </a:ln>
        </p:spPr>
        <p:txBody>
          <a:bodyPr/>
          <a:lstStyle/>
          <a:p>
            <a:endParaRPr lang="en-US"/>
          </a:p>
        </p:txBody>
      </p:sp>
      <p:sp>
        <p:nvSpPr>
          <p:cNvPr id="9283" name="Line 68"/>
          <p:cNvSpPr>
            <a:spLocks noChangeShapeType="1"/>
          </p:cNvSpPr>
          <p:nvPr/>
        </p:nvSpPr>
        <p:spPr bwMode="auto">
          <a:xfrm flipV="1">
            <a:off x="7688263" y="5581650"/>
            <a:ext cx="1587" cy="73025"/>
          </a:xfrm>
          <a:prstGeom prst="line">
            <a:avLst/>
          </a:prstGeom>
          <a:noFill/>
          <a:ln w="17463">
            <a:solidFill>
              <a:srgbClr val="000000"/>
            </a:solidFill>
            <a:round/>
            <a:headEnd/>
            <a:tailEnd/>
          </a:ln>
        </p:spPr>
        <p:txBody>
          <a:bodyPr/>
          <a:lstStyle/>
          <a:p>
            <a:endParaRPr lang="en-US"/>
          </a:p>
        </p:txBody>
      </p:sp>
      <p:sp>
        <p:nvSpPr>
          <p:cNvPr id="9284" name="Line 69"/>
          <p:cNvSpPr>
            <a:spLocks noChangeShapeType="1"/>
          </p:cNvSpPr>
          <p:nvPr/>
        </p:nvSpPr>
        <p:spPr bwMode="auto">
          <a:xfrm flipV="1">
            <a:off x="7991475" y="5581650"/>
            <a:ext cx="1588" cy="73025"/>
          </a:xfrm>
          <a:prstGeom prst="line">
            <a:avLst/>
          </a:prstGeom>
          <a:noFill/>
          <a:ln w="17463">
            <a:solidFill>
              <a:srgbClr val="000000"/>
            </a:solidFill>
            <a:round/>
            <a:headEnd/>
            <a:tailEnd/>
          </a:ln>
        </p:spPr>
        <p:txBody>
          <a:bodyPr/>
          <a:lstStyle/>
          <a:p>
            <a:endParaRPr lang="en-US"/>
          </a:p>
        </p:txBody>
      </p:sp>
      <p:sp>
        <p:nvSpPr>
          <p:cNvPr id="9285" name="Line 70"/>
          <p:cNvSpPr>
            <a:spLocks noChangeShapeType="1"/>
          </p:cNvSpPr>
          <p:nvPr/>
        </p:nvSpPr>
        <p:spPr bwMode="auto">
          <a:xfrm flipV="1">
            <a:off x="7848600" y="5581650"/>
            <a:ext cx="1588" cy="73025"/>
          </a:xfrm>
          <a:prstGeom prst="line">
            <a:avLst/>
          </a:prstGeom>
          <a:noFill/>
          <a:ln w="17463">
            <a:solidFill>
              <a:srgbClr val="000000"/>
            </a:solidFill>
            <a:round/>
            <a:headEnd/>
            <a:tailEnd/>
          </a:ln>
        </p:spPr>
        <p:txBody>
          <a:bodyPr/>
          <a:lstStyle/>
          <a:p>
            <a:endParaRPr lang="en-US"/>
          </a:p>
        </p:txBody>
      </p:sp>
      <p:sp>
        <p:nvSpPr>
          <p:cNvPr id="9286" name="Rectangle 71"/>
          <p:cNvSpPr>
            <a:spLocks noChangeArrowheads="1"/>
          </p:cNvSpPr>
          <p:nvPr/>
        </p:nvSpPr>
        <p:spPr bwMode="auto">
          <a:xfrm>
            <a:off x="381000" y="1651000"/>
            <a:ext cx="152241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Milljarðar dollara</a:t>
            </a:r>
            <a:endParaRPr lang="is-IS"/>
          </a:p>
        </p:txBody>
      </p:sp>
      <p:sp>
        <p:nvSpPr>
          <p:cNvPr id="9287" name="Rectangle 72"/>
          <p:cNvSpPr>
            <a:spLocks noChangeArrowheads="1"/>
          </p:cNvSpPr>
          <p:nvPr/>
        </p:nvSpPr>
        <p:spPr bwMode="auto">
          <a:xfrm>
            <a:off x="557213" y="1890713"/>
            <a:ext cx="1366837"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á verðlagi 1996</a:t>
            </a:r>
            <a:endParaRPr lang="is-IS"/>
          </a:p>
        </p:txBody>
      </p:sp>
      <p:sp>
        <p:nvSpPr>
          <p:cNvPr id="106569" name="Rectangle 73"/>
          <p:cNvSpPr>
            <a:spLocks noChangeArrowheads="1"/>
          </p:cNvSpPr>
          <p:nvPr/>
        </p:nvSpPr>
        <p:spPr bwMode="auto">
          <a:xfrm>
            <a:off x="6376988" y="2647950"/>
            <a:ext cx="85883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Real GDP</a:t>
            </a:r>
            <a:endParaRPr lang="is-IS"/>
          </a:p>
        </p:txBody>
      </p:sp>
      <p:sp>
        <p:nvSpPr>
          <p:cNvPr id="9289" name="Rectangle 74"/>
          <p:cNvSpPr>
            <a:spLocks noChangeArrowheads="1"/>
          </p:cNvSpPr>
          <p:nvPr/>
        </p:nvSpPr>
        <p:spPr bwMode="auto">
          <a:xfrm>
            <a:off x="3962400" y="1246188"/>
            <a:ext cx="2103438"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(a) VLF á föstu verðlagi</a:t>
            </a:r>
            <a:endParaRPr lang="is-IS"/>
          </a:p>
        </p:txBody>
      </p:sp>
      <p:sp>
        <p:nvSpPr>
          <p:cNvPr id="9290" name="Rectangle 75"/>
          <p:cNvSpPr>
            <a:spLocks noChangeArrowheads="1"/>
          </p:cNvSpPr>
          <p:nvPr/>
        </p:nvSpPr>
        <p:spPr bwMode="auto">
          <a:xfrm>
            <a:off x="1250950" y="2206625"/>
            <a:ext cx="690563"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$10,000</a:t>
            </a:r>
            <a:endParaRPr lang="is-IS"/>
          </a:p>
        </p:txBody>
      </p:sp>
      <p:sp>
        <p:nvSpPr>
          <p:cNvPr id="9291" name="Rectangle 76"/>
          <p:cNvSpPr>
            <a:spLocks noChangeArrowheads="1"/>
          </p:cNvSpPr>
          <p:nvPr/>
        </p:nvSpPr>
        <p:spPr bwMode="auto">
          <a:xfrm>
            <a:off x="1466850" y="2617788"/>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9,000</a:t>
            </a:r>
            <a:endParaRPr lang="is-IS"/>
          </a:p>
        </p:txBody>
      </p:sp>
      <p:sp>
        <p:nvSpPr>
          <p:cNvPr id="9292" name="Rectangle 77"/>
          <p:cNvSpPr>
            <a:spLocks noChangeArrowheads="1"/>
          </p:cNvSpPr>
          <p:nvPr/>
        </p:nvSpPr>
        <p:spPr bwMode="auto">
          <a:xfrm>
            <a:off x="1466850" y="3028950"/>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8,000</a:t>
            </a:r>
            <a:endParaRPr lang="is-IS"/>
          </a:p>
        </p:txBody>
      </p:sp>
      <p:sp>
        <p:nvSpPr>
          <p:cNvPr id="9293" name="Rectangle 78"/>
          <p:cNvSpPr>
            <a:spLocks noChangeArrowheads="1"/>
          </p:cNvSpPr>
          <p:nvPr/>
        </p:nvSpPr>
        <p:spPr bwMode="auto">
          <a:xfrm>
            <a:off x="1466850" y="3441700"/>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7,000</a:t>
            </a:r>
            <a:endParaRPr lang="is-IS"/>
          </a:p>
        </p:txBody>
      </p:sp>
      <p:sp>
        <p:nvSpPr>
          <p:cNvPr id="9294" name="Rectangle 79"/>
          <p:cNvSpPr>
            <a:spLocks noChangeArrowheads="1"/>
          </p:cNvSpPr>
          <p:nvPr/>
        </p:nvSpPr>
        <p:spPr bwMode="auto">
          <a:xfrm>
            <a:off x="1466850" y="3852863"/>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6,000</a:t>
            </a:r>
            <a:endParaRPr lang="is-IS"/>
          </a:p>
        </p:txBody>
      </p:sp>
      <p:sp>
        <p:nvSpPr>
          <p:cNvPr id="9295" name="Rectangle 80"/>
          <p:cNvSpPr>
            <a:spLocks noChangeArrowheads="1"/>
          </p:cNvSpPr>
          <p:nvPr/>
        </p:nvSpPr>
        <p:spPr bwMode="auto">
          <a:xfrm>
            <a:off x="1466850" y="4264025"/>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5,000</a:t>
            </a:r>
            <a:endParaRPr lang="is-IS"/>
          </a:p>
        </p:txBody>
      </p:sp>
      <p:sp>
        <p:nvSpPr>
          <p:cNvPr id="9296" name="Rectangle 81"/>
          <p:cNvSpPr>
            <a:spLocks noChangeArrowheads="1"/>
          </p:cNvSpPr>
          <p:nvPr/>
        </p:nvSpPr>
        <p:spPr bwMode="auto">
          <a:xfrm>
            <a:off x="1466850" y="4675188"/>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4,000</a:t>
            </a:r>
            <a:endParaRPr lang="is-IS"/>
          </a:p>
        </p:txBody>
      </p:sp>
      <p:sp>
        <p:nvSpPr>
          <p:cNvPr id="9297" name="Rectangle 82"/>
          <p:cNvSpPr>
            <a:spLocks noChangeArrowheads="1"/>
          </p:cNvSpPr>
          <p:nvPr/>
        </p:nvSpPr>
        <p:spPr bwMode="auto">
          <a:xfrm>
            <a:off x="1466850" y="5086350"/>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3,000</a:t>
            </a:r>
            <a:endParaRPr lang="is-IS"/>
          </a:p>
        </p:txBody>
      </p:sp>
      <p:sp>
        <p:nvSpPr>
          <p:cNvPr id="9298" name="Rectangle 83"/>
          <p:cNvSpPr>
            <a:spLocks noChangeArrowheads="1"/>
          </p:cNvSpPr>
          <p:nvPr/>
        </p:nvSpPr>
        <p:spPr bwMode="auto">
          <a:xfrm>
            <a:off x="1466850" y="5499100"/>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2,000</a:t>
            </a:r>
            <a:endParaRPr lang="is-IS"/>
          </a:p>
        </p:txBody>
      </p:sp>
      <p:sp>
        <p:nvSpPr>
          <p:cNvPr id="9299" name="Rectangle 84"/>
          <p:cNvSpPr>
            <a:spLocks noChangeArrowheads="1"/>
          </p:cNvSpPr>
          <p:nvPr/>
        </p:nvSpPr>
        <p:spPr bwMode="auto">
          <a:xfrm>
            <a:off x="1925638"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1965</a:t>
            </a:r>
            <a:endParaRPr lang="is-IS"/>
          </a:p>
        </p:txBody>
      </p:sp>
      <p:sp>
        <p:nvSpPr>
          <p:cNvPr id="9300" name="Rectangle 85"/>
          <p:cNvSpPr>
            <a:spLocks noChangeArrowheads="1"/>
          </p:cNvSpPr>
          <p:nvPr/>
        </p:nvSpPr>
        <p:spPr bwMode="auto">
          <a:xfrm>
            <a:off x="2695575"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1970</a:t>
            </a:r>
            <a:endParaRPr lang="is-IS"/>
          </a:p>
        </p:txBody>
      </p:sp>
      <p:sp>
        <p:nvSpPr>
          <p:cNvPr id="9301" name="Rectangle 86"/>
          <p:cNvSpPr>
            <a:spLocks noChangeArrowheads="1"/>
          </p:cNvSpPr>
          <p:nvPr/>
        </p:nvSpPr>
        <p:spPr bwMode="auto">
          <a:xfrm>
            <a:off x="3465513"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1975</a:t>
            </a:r>
            <a:endParaRPr lang="is-IS"/>
          </a:p>
        </p:txBody>
      </p:sp>
      <p:sp>
        <p:nvSpPr>
          <p:cNvPr id="9302" name="Rectangle 87"/>
          <p:cNvSpPr>
            <a:spLocks noChangeArrowheads="1"/>
          </p:cNvSpPr>
          <p:nvPr/>
        </p:nvSpPr>
        <p:spPr bwMode="auto">
          <a:xfrm>
            <a:off x="4240213"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1980</a:t>
            </a:r>
            <a:endParaRPr lang="is-IS"/>
          </a:p>
        </p:txBody>
      </p:sp>
      <p:sp>
        <p:nvSpPr>
          <p:cNvPr id="9303" name="Rectangle 88"/>
          <p:cNvSpPr>
            <a:spLocks noChangeArrowheads="1"/>
          </p:cNvSpPr>
          <p:nvPr/>
        </p:nvSpPr>
        <p:spPr bwMode="auto">
          <a:xfrm>
            <a:off x="5010150"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1985</a:t>
            </a:r>
            <a:endParaRPr lang="is-IS"/>
          </a:p>
        </p:txBody>
      </p:sp>
      <p:sp>
        <p:nvSpPr>
          <p:cNvPr id="9304" name="Rectangle 89"/>
          <p:cNvSpPr>
            <a:spLocks noChangeArrowheads="1"/>
          </p:cNvSpPr>
          <p:nvPr/>
        </p:nvSpPr>
        <p:spPr bwMode="auto">
          <a:xfrm>
            <a:off x="5780088"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1990</a:t>
            </a:r>
            <a:endParaRPr lang="is-IS"/>
          </a:p>
        </p:txBody>
      </p:sp>
      <p:sp>
        <p:nvSpPr>
          <p:cNvPr id="9305" name="Rectangle 90"/>
          <p:cNvSpPr>
            <a:spLocks noChangeArrowheads="1"/>
          </p:cNvSpPr>
          <p:nvPr/>
        </p:nvSpPr>
        <p:spPr bwMode="auto">
          <a:xfrm>
            <a:off x="6556375"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1995</a:t>
            </a:r>
            <a:endParaRPr lang="is-IS"/>
          </a:p>
        </p:txBody>
      </p:sp>
      <p:sp>
        <p:nvSpPr>
          <p:cNvPr id="9306" name="Rectangle 91"/>
          <p:cNvSpPr>
            <a:spLocks noChangeArrowheads="1"/>
          </p:cNvSpPr>
          <p:nvPr/>
        </p:nvSpPr>
        <p:spPr bwMode="auto">
          <a:xfrm>
            <a:off x="7324725" y="5695950"/>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2000</a:t>
            </a:r>
            <a:endParaRPr lang="is-IS"/>
          </a:p>
        </p:txBody>
      </p:sp>
      <p:pic>
        <p:nvPicPr>
          <p:cNvPr id="106588" name="Picture 92"/>
          <p:cNvPicPr>
            <a:picLocks noChangeAspect="1" noChangeArrowheads="1"/>
          </p:cNvPicPr>
          <p:nvPr/>
        </p:nvPicPr>
        <p:blipFill>
          <a:blip r:embed="rId4" cstate="print"/>
          <a:srcRect/>
          <a:stretch>
            <a:fillRect/>
          </a:stretch>
        </p:blipFill>
        <p:spPr bwMode="auto">
          <a:xfrm>
            <a:off x="2105025" y="2574925"/>
            <a:ext cx="5842000" cy="2660650"/>
          </a:xfrm>
          <a:prstGeom prst="rect">
            <a:avLst/>
          </a:prstGeom>
          <a:noFill/>
          <a:ln w="9525">
            <a:noFill/>
            <a:miter lim="800000"/>
            <a:headEnd/>
            <a:tailEnd/>
          </a:ln>
        </p:spPr>
      </p:pic>
      <p:sp>
        <p:nvSpPr>
          <p:cNvPr id="9308" name="Line 95"/>
          <p:cNvSpPr>
            <a:spLocks noChangeShapeType="1"/>
          </p:cNvSpPr>
          <p:nvPr/>
        </p:nvSpPr>
        <p:spPr bwMode="auto">
          <a:xfrm flipH="1">
            <a:off x="3581400" y="2514600"/>
            <a:ext cx="1524000" cy="838200"/>
          </a:xfrm>
          <a:prstGeom prst="line">
            <a:avLst/>
          </a:prstGeom>
          <a:noFill/>
          <a:ln w="12700">
            <a:solidFill>
              <a:schemeClr val="tx1"/>
            </a:solidFill>
            <a:round/>
            <a:headEnd type="none" w="sm" len="sm"/>
            <a:tailEnd type="triangle" w="sm" len="sm"/>
          </a:ln>
        </p:spPr>
        <p:txBody>
          <a:bodyPr/>
          <a:lstStyle/>
          <a:p>
            <a:endParaRPr lang="en-US"/>
          </a:p>
        </p:txBody>
      </p:sp>
      <p:sp>
        <p:nvSpPr>
          <p:cNvPr id="9309" name="Line 96"/>
          <p:cNvSpPr>
            <a:spLocks noChangeShapeType="1"/>
          </p:cNvSpPr>
          <p:nvPr/>
        </p:nvSpPr>
        <p:spPr bwMode="auto">
          <a:xfrm flipH="1">
            <a:off x="4724400" y="2514600"/>
            <a:ext cx="457200" cy="838200"/>
          </a:xfrm>
          <a:prstGeom prst="line">
            <a:avLst/>
          </a:prstGeom>
          <a:noFill/>
          <a:ln w="12700">
            <a:solidFill>
              <a:schemeClr val="tx1"/>
            </a:solidFill>
            <a:round/>
            <a:headEnd type="none" w="sm" len="sm"/>
            <a:tailEnd type="triangle" w="sm" len="sm"/>
          </a:ln>
        </p:spPr>
        <p:txBody>
          <a:bodyPr/>
          <a:lstStyle/>
          <a:p>
            <a:endParaRPr lang="en-US"/>
          </a:p>
        </p:txBody>
      </p:sp>
      <p:sp>
        <p:nvSpPr>
          <p:cNvPr id="9310" name="Line 97"/>
          <p:cNvSpPr>
            <a:spLocks noChangeShapeType="1"/>
          </p:cNvSpPr>
          <p:nvPr/>
        </p:nvSpPr>
        <p:spPr bwMode="auto">
          <a:xfrm>
            <a:off x="5334000" y="2514600"/>
            <a:ext cx="838200" cy="838200"/>
          </a:xfrm>
          <a:prstGeom prst="line">
            <a:avLst/>
          </a:prstGeom>
          <a:noFill/>
          <a:ln w="12700">
            <a:solidFill>
              <a:schemeClr val="tx1"/>
            </a:solidFill>
            <a:round/>
            <a:headEnd type="none" w="sm" len="sm"/>
            <a:tailEnd type="triangle" w="sm" len="sm"/>
          </a:ln>
        </p:spPr>
        <p:txBody>
          <a:bodyPr/>
          <a:lstStyle/>
          <a:p>
            <a:endParaRPr lang="en-US"/>
          </a:p>
        </p:txBody>
      </p:sp>
      <p:sp>
        <p:nvSpPr>
          <p:cNvPr id="9311" name="Text Box 99"/>
          <p:cNvSpPr txBox="1">
            <a:spLocks noChangeArrowheads="1"/>
          </p:cNvSpPr>
          <p:nvPr/>
        </p:nvSpPr>
        <p:spPr bwMode="auto">
          <a:xfrm>
            <a:off x="4919663" y="1981200"/>
            <a:ext cx="1063625" cy="457200"/>
          </a:xfrm>
          <a:prstGeom prst="rect">
            <a:avLst/>
          </a:prstGeom>
          <a:noFill/>
          <a:ln w="12700">
            <a:noFill/>
            <a:miter lim="800000"/>
            <a:headEnd type="none" w="sm" len="sm"/>
            <a:tailEnd type="none" w="sm" len="sm"/>
          </a:ln>
        </p:spPr>
        <p:txBody>
          <a:bodyPr wrap="none">
            <a:spAutoFit/>
          </a:bodyPr>
          <a:lstStyle/>
          <a:p>
            <a:r>
              <a:rPr lang="is-IS"/>
              <a:t>Lægðir</a:t>
            </a:r>
          </a:p>
        </p:txBody>
      </p:sp>
      <p:sp>
        <p:nvSpPr>
          <p:cNvPr id="9312" name="Line 100"/>
          <p:cNvSpPr>
            <a:spLocks noChangeShapeType="1"/>
          </p:cNvSpPr>
          <p:nvPr/>
        </p:nvSpPr>
        <p:spPr bwMode="auto">
          <a:xfrm flipH="1">
            <a:off x="2938463" y="2438400"/>
            <a:ext cx="2057400" cy="609600"/>
          </a:xfrm>
          <a:prstGeom prst="line">
            <a:avLst/>
          </a:prstGeom>
          <a:noFill/>
          <a:ln w="12700">
            <a:solidFill>
              <a:schemeClr val="tx1"/>
            </a:solidFill>
            <a:round/>
            <a:headEnd type="none" w="sm" len="sm"/>
            <a:tailEnd type="triangle" w="sm" len="sm"/>
          </a:ln>
        </p:spPr>
        <p:txBody>
          <a:bodyPr/>
          <a:lstStyle/>
          <a:p>
            <a:endParaRPr lang="en-US"/>
          </a:p>
        </p:txBody>
      </p:sp>
      <p:sp>
        <p:nvSpPr>
          <p:cNvPr id="106598" name="Text Box 102"/>
          <p:cNvSpPr txBox="1">
            <a:spLocks noChangeArrowheads="1"/>
          </p:cNvSpPr>
          <p:nvPr/>
        </p:nvSpPr>
        <p:spPr bwMode="auto">
          <a:xfrm>
            <a:off x="5562600" y="2514600"/>
            <a:ext cx="1943100" cy="396875"/>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spAutoFit/>
          </a:bodyPr>
          <a:lstStyle/>
          <a:p>
            <a:pPr>
              <a:defRPr/>
            </a:pPr>
            <a:r>
              <a:rPr lang="is-IS" sz="2000"/>
              <a:t>Landsframleiðsla</a:t>
            </a:r>
          </a:p>
        </p:txBody>
      </p:sp>
      <p:sp>
        <p:nvSpPr>
          <p:cNvPr id="106599" name="Line 103"/>
          <p:cNvSpPr>
            <a:spLocks noChangeShapeType="1"/>
          </p:cNvSpPr>
          <p:nvPr/>
        </p:nvSpPr>
        <p:spPr bwMode="auto">
          <a:xfrm flipH="1" flipV="1">
            <a:off x="3505200" y="4419600"/>
            <a:ext cx="1676400" cy="838200"/>
          </a:xfrm>
          <a:prstGeom prst="line">
            <a:avLst/>
          </a:prstGeom>
          <a:noFill/>
          <a:ln w="12700">
            <a:solidFill>
              <a:schemeClr val="tx1"/>
            </a:solidFill>
            <a:round/>
            <a:headEnd type="none" w="sm" len="sm"/>
            <a:tailEnd type="triangle" w="sm" len="sm"/>
          </a:ln>
        </p:spPr>
        <p:txBody>
          <a:bodyPr/>
          <a:lstStyle/>
          <a:p>
            <a:endParaRPr lang="en-US"/>
          </a:p>
        </p:txBody>
      </p:sp>
      <p:sp>
        <p:nvSpPr>
          <p:cNvPr id="106600" name="Line 104"/>
          <p:cNvSpPr>
            <a:spLocks noChangeShapeType="1"/>
          </p:cNvSpPr>
          <p:nvPr/>
        </p:nvSpPr>
        <p:spPr bwMode="auto">
          <a:xfrm flipH="1" flipV="1">
            <a:off x="4452938" y="4191000"/>
            <a:ext cx="762000" cy="990600"/>
          </a:xfrm>
          <a:prstGeom prst="line">
            <a:avLst/>
          </a:prstGeom>
          <a:noFill/>
          <a:ln w="12700">
            <a:solidFill>
              <a:schemeClr val="tx1"/>
            </a:solidFill>
            <a:round/>
            <a:headEnd type="none" w="sm" len="sm"/>
            <a:tailEnd type="triangle" w="sm" len="sm"/>
          </a:ln>
        </p:spPr>
        <p:txBody>
          <a:bodyPr/>
          <a:lstStyle/>
          <a:p>
            <a:endParaRPr lang="en-US"/>
          </a:p>
        </p:txBody>
      </p:sp>
      <p:sp>
        <p:nvSpPr>
          <p:cNvPr id="106601" name="Text Box 105"/>
          <p:cNvSpPr txBox="1">
            <a:spLocks noChangeArrowheads="1"/>
          </p:cNvSpPr>
          <p:nvPr/>
        </p:nvSpPr>
        <p:spPr bwMode="auto">
          <a:xfrm>
            <a:off x="5257800" y="4953000"/>
            <a:ext cx="2052638" cy="396875"/>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spAutoFit/>
          </a:bodyPr>
          <a:lstStyle/>
          <a:p>
            <a:pPr>
              <a:defRPr/>
            </a:pPr>
            <a:r>
              <a:rPr lang="is-IS" sz="2000"/>
              <a:t>Hækkun olíuverðs</a:t>
            </a:r>
          </a:p>
        </p:txBody>
      </p:sp>
      <p:sp>
        <p:nvSpPr>
          <p:cNvPr id="106603" name="Text Box 107"/>
          <p:cNvSpPr txBox="1">
            <a:spLocks noChangeArrowheads="1"/>
          </p:cNvSpPr>
          <p:nvPr/>
        </p:nvSpPr>
        <p:spPr bwMode="auto">
          <a:xfrm>
            <a:off x="5257800" y="4403725"/>
            <a:ext cx="1658938" cy="396875"/>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spAutoFit/>
          </a:bodyPr>
          <a:lstStyle/>
          <a:p>
            <a:pPr>
              <a:defRPr/>
            </a:pPr>
            <a:r>
              <a:rPr lang="is-IS" sz="2000"/>
              <a:t>Hækkun vaxta</a:t>
            </a:r>
          </a:p>
        </p:txBody>
      </p:sp>
      <p:sp>
        <p:nvSpPr>
          <p:cNvPr id="106604" name="Line 108"/>
          <p:cNvSpPr>
            <a:spLocks noChangeShapeType="1"/>
          </p:cNvSpPr>
          <p:nvPr/>
        </p:nvSpPr>
        <p:spPr bwMode="auto">
          <a:xfrm flipH="1" flipV="1">
            <a:off x="4757738" y="3886200"/>
            <a:ext cx="457200" cy="609600"/>
          </a:xfrm>
          <a:prstGeom prst="line">
            <a:avLst/>
          </a:prstGeom>
          <a:noFill/>
          <a:ln w="12700">
            <a:solidFill>
              <a:schemeClr val="tx1"/>
            </a:solidFill>
            <a:round/>
            <a:headEnd type="none" w="sm" len="sm"/>
            <a:tailEnd type="triangle" w="sm" len="sm"/>
          </a:ln>
        </p:spPr>
        <p:txBody>
          <a:bodyPr/>
          <a:lstStyle/>
          <a:p>
            <a:endParaRPr lang="en-US"/>
          </a:p>
        </p:txBody>
      </p:sp>
      <p:sp>
        <p:nvSpPr>
          <p:cNvPr id="106605" name="Text Box 109"/>
          <p:cNvSpPr txBox="1">
            <a:spLocks noChangeArrowheads="1"/>
          </p:cNvSpPr>
          <p:nvPr/>
        </p:nvSpPr>
        <p:spPr bwMode="auto">
          <a:xfrm>
            <a:off x="6324600" y="1066800"/>
            <a:ext cx="2657475" cy="396875"/>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spAutoFit/>
          </a:bodyPr>
          <a:lstStyle/>
          <a:p>
            <a:pPr>
              <a:defRPr/>
            </a:pPr>
            <a:r>
              <a:rPr lang="is-IS" sz="2000"/>
              <a:t>Lækkun hlutabréfaverðs</a:t>
            </a:r>
          </a:p>
        </p:txBody>
      </p:sp>
      <p:sp>
        <p:nvSpPr>
          <p:cNvPr id="106606" name="Line 110"/>
          <p:cNvSpPr>
            <a:spLocks noChangeShapeType="1"/>
          </p:cNvSpPr>
          <p:nvPr/>
        </p:nvSpPr>
        <p:spPr bwMode="auto">
          <a:xfrm>
            <a:off x="6962775" y="1524000"/>
            <a:ext cx="762000" cy="685800"/>
          </a:xfrm>
          <a:prstGeom prst="line">
            <a:avLst/>
          </a:prstGeom>
          <a:noFill/>
          <a:ln w="12700">
            <a:solidFill>
              <a:schemeClr val="tx1"/>
            </a:solidFill>
            <a:round/>
            <a:headEnd type="none" w="sm" len="sm"/>
            <a:tailEnd type="triangle" w="sm" len="sm"/>
          </a:ln>
        </p:spPr>
        <p:txBody>
          <a:bodyPr/>
          <a:lstStyle/>
          <a:p>
            <a:endParaRPr lang="en-US"/>
          </a:p>
        </p:txBody>
      </p:sp>
      <p:sp>
        <p:nvSpPr>
          <p:cNvPr id="9329" name="Line 111"/>
          <p:cNvSpPr>
            <a:spLocks noChangeShapeType="1"/>
          </p:cNvSpPr>
          <p:nvPr/>
        </p:nvSpPr>
        <p:spPr bwMode="auto">
          <a:xfrm flipH="1">
            <a:off x="4462463" y="2286000"/>
            <a:ext cx="504825" cy="152400"/>
          </a:xfrm>
          <a:prstGeom prst="line">
            <a:avLst/>
          </a:prstGeom>
          <a:noFill/>
          <a:ln w="12700">
            <a:solidFill>
              <a:schemeClr val="tx1"/>
            </a:solidFill>
            <a:round/>
            <a:headEnd type="none" w="sm" len="sm"/>
            <a:tailEnd type="triangle" w="sm" len="sm"/>
          </a:ln>
        </p:spPr>
        <p:txBody>
          <a:bodyPr/>
          <a:lstStyle/>
          <a:p>
            <a:endParaRPr lang="en-US"/>
          </a:p>
        </p:txBody>
      </p:sp>
      <p:sp>
        <p:nvSpPr>
          <p:cNvPr id="9330" name="Line 112"/>
          <p:cNvSpPr>
            <a:spLocks noChangeShapeType="1"/>
          </p:cNvSpPr>
          <p:nvPr/>
        </p:nvSpPr>
        <p:spPr bwMode="auto">
          <a:xfrm>
            <a:off x="5943600" y="2286000"/>
            <a:ext cx="1752600" cy="228600"/>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514"/>
                                        </p:tgtEl>
                                        <p:attrNameLst>
                                          <p:attrName>style.visibility</p:attrName>
                                        </p:attrNameLst>
                                      </p:cBhvr>
                                      <p:to>
                                        <p:strVal val="visible"/>
                                      </p:to>
                                    </p:set>
                                    <p:animEffect transition="in" filter="wipe(down)">
                                      <p:cBhvr>
                                        <p:cTn id="7" dur="500"/>
                                        <p:tgtEl>
                                          <p:spTgt spid="106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6518"/>
                                        </p:tgtEl>
                                        <p:attrNameLst>
                                          <p:attrName>style.visibility</p:attrName>
                                        </p:attrNameLst>
                                      </p:cBhvr>
                                      <p:to>
                                        <p:strVal val="visible"/>
                                      </p:to>
                                    </p:set>
                                    <p:animEffect transition="in" filter="wipe(down)">
                                      <p:cBhvr>
                                        <p:cTn id="12" dur="500"/>
                                        <p:tgtEl>
                                          <p:spTgt spid="1065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6515"/>
                                        </p:tgtEl>
                                        <p:attrNameLst>
                                          <p:attrName>style.visibility</p:attrName>
                                        </p:attrNameLst>
                                      </p:cBhvr>
                                      <p:to>
                                        <p:strVal val="visible"/>
                                      </p:to>
                                    </p:set>
                                    <p:animEffect transition="in" filter="wipe(down)">
                                      <p:cBhvr>
                                        <p:cTn id="17" dur="500"/>
                                        <p:tgtEl>
                                          <p:spTgt spid="1065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6517"/>
                                        </p:tgtEl>
                                        <p:attrNameLst>
                                          <p:attrName>style.visibility</p:attrName>
                                        </p:attrNameLst>
                                      </p:cBhvr>
                                      <p:to>
                                        <p:strVal val="visible"/>
                                      </p:to>
                                    </p:set>
                                    <p:animEffect transition="in" filter="wipe(down)">
                                      <p:cBhvr>
                                        <p:cTn id="22" dur="500"/>
                                        <p:tgtEl>
                                          <p:spTgt spid="1065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6516"/>
                                        </p:tgtEl>
                                        <p:attrNameLst>
                                          <p:attrName>style.visibility</p:attrName>
                                        </p:attrNameLst>
                                      </p:cBhvr>
                                      <p:to>
                                        <p:strVal val="visible"/>
                                      </p:to>
                                    </p:set>
                                    <p:animEffect transition="in" filter="wipe(down)">
                                      <p:cBhvr>
                                        <p:cTn id="27" dur="500"/>
                                        <p:tgtEl>
                                          <p:spTgt spid="1065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513"/>
                                        </p:tgtEl>
                                        <p:attrNameLst>
                                          <p:attrName>style.visibility</p:attrName>
                                        </p:attrNameLst>
                                      </p:cBhvr>
                                      <p:to>
                                        <p:strVal val="visible"/>
                                      </p:to>
                                    </p:set>
                                    <p:animEffect transition="in" filter="wipe(down)">
                                      <p:cBhvr>
                                        <p:cTn id="32" dur="500"/>
                                        <p:tgtEl>
                                          <p:spTgt spid="106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6588"/>
                                        </p:tgtEl>
                                        <p:attrNameLst>
                                          <p:attrName>style.visibility</p:attrName>
                                        </p:attrNameLst>
                                      </p:cBhvr>
                                      <p:to>
                                        <p:strVal val="visible"/>
                                      </p:to>
                                    </p:set>
                                    <p:animEffect transition="in" filter="wipe(left)">
                                      <p:cBhvr>
                                        <p:cTn id="37" dur="500"/>
                                        <p:tgtEl>
                                          <p:spTgt spid="10658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569">
                                            <p:txEl>
                                              <p:pRg st="0" end="0"/>
                                            </p:txEl>
                                          </p:spTgt>
                                        </p:tgtEl>
                                        <p:attrNameLst>
                                          <p:attrName>style.visibility</p:attrName>
                                        </p:attrNameLst>
                                      </p:cBhvr>
                                      <p:to>
                                        <p:strVal val="visible"/>
                                      </p:to>
                                    </p:set>
                                    <p:animEffect transition="in" filter="dissolve">
                                      <p:cBhvr>
                                        <p:cTn id="42" dur="500"/>
                                        <p:tgtEl>
                                          <p:spTgt spid="10656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6598"/>
                                        </p:tgtEl>
                                        <p:attrNameLst>
                                          <p:attrName>style.visibility</p:attrName>
                                        </p:attrNameLst>
                                      </p:cBhvr>
                                      <p:to>
                                        <p:strVal val="visible"/>
                                      </p:to>
                                    </p:set>
                                    <p:animEffect transition="in" filter="wipe(left)">
                                      <p:cBhvr>
                                        <p:cTn id="47" dur="500"/>
                                        <p:tgtEl>
                                          <p:spTgt spid="10659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06599"/>
                                        </p:tgtEl>
                                        <p:attrNameLst>
                                          <p:attrName>style.visibility</p:attrName>
                                        </p:attrNameLst>
                                      </p:cBhvr>
                                      <p:to>
                                        <p:strVal val="visible"/>
                                      </p:to>
                                    </p:set>
                                    <p:animEffect transition="in" filter="wipe(right)">
                                      <p:cBhvr>
                                        <p:cTn id="52" dur="500"/>
                                        <p:tgtEl>
                                          <p:spTgt spid="10659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06600"/>
                                        </p:tgtEl>
                                        <p:attrNameLst>
                                          <p:attrName>style.visibility</p:attrName>
                                        </p:attrNameLst>
                                      </p:cBhvr>
                                      <p:to>
                                        <p:strVal val="visible"/>
                                      </p:to>
                                    </p:set>
                                    <p:animEffect transition="in" filter="wipe(right)">
                                      <p:cBhvr>
                                        <p:cTn id="57" dur="500"/>
                                        <p:tgtEl>
                                          <p:spTgt spid="10660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06601"/>
                                        </p:tgtEl>
                                        <p:attrNameLst>
                                          <p:attrName>style.visibility</p:attrName>
                                        </p:attrNameLst>
                                      </p:cBhvr>
                                      <p:to>
                                        <p:strVal val="visible"/>
                                      </p:to>
                                    </p:set>
                                    <p:animEffect transition="in" filter="wipe(right)">
                                      <p:cBhvr>
                                        <p:cTn id="62" dur="500"/>
                                        <p:tgtEl>
                                          <p:spTgt spid="10660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06604"/>
                                        </p:tgtEl>
                                        <p:attrNameLst>
                                          <p:attrName>style.visibility</p:attrName>
                                        </p:attrNameLst>
                                      </p:cBhvr>
                                      <p:to>
                                        <p:strVal val="visible"/>
                                      </p:to>
                                    </p:set>
                                    <p:animEffect transition="in" filter="wipe(right)">
                                      <p:cBhvr>
                                        <p:cTn id="67" dur="500"/>
                                        <p:tgtEl>
                                          <p:spTgt spid="10660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6603"/>
                                        </p:tgtEl>
                                        <p:attrNameLst>
                                          <p:attrName>style.visibility</p:attrName>
                                        </p:attrNameLst>
                                      </p:cBhvr>
                                      <p:to>
                                        <p:strVal val="visible"/>
                                      </p:to>
                                    </p:set>
                                    <p:animEffect transition="in" filter="wipe(left)">
                                      <p:cBhvr>
                                        <p:cTn id="72" dur="500"/>
                                        <p:tgtEl>
                                          <p:spTgt spid="10660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6606"/>
                                        </p:tgtEl>
                                        <p:attrNameLst>
                                          <p:attrName>style.visibility</p:attrName>
                                        </p:attrNameLst>
                                      </p:cBhvr>
                                      <p:to>
                                        <p:strVal val="visible"/>
                                      </p:to>
                                    </p:set>
                                    <p:animEffect transition="in" filter="wipe(left)">
                                      <p:cBhvr>
                                        <p:cTn id="77" dur="500"/>
                                        <p:tgtEl>
                                          <p:spTgt spid="10660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06605"/>
                                        </p:tgtEl>
                                        <p:attrNameLst>
                                          <p:attrName>style.visibility</p:attrName>
                                        </p:attrNameLst>
                                      </p:cBhvr>
                                      <p:to>
                                        <p:strVal val="visible"/>
                                      </p:to>
                                    </p:set>
                                    <p:animEffect transition="in" filter="wipe(left)">
                                      <p:cBhvr>
                                        <p:cTn id="82" dur="500"/>
                                        <p:tgtEl>
                                          <p:spTgt spid="106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3" grpId="0" animBg="1"/>
      <p:bldP spid="106514" grpId="0" animBg="1"/>
      <p:bldP spid="106515" grpId="0" animBg="1"/>
      <p:bldP spid="106516" grpId="0" animBg="1"/>
      <p:bldP spid="106517" grpId="0" animBg="1"/>
      <p:bldP spid="106518" grpId="0" animBg="1"/>
      <p:bldP spid="106569" grpId="0" build="p" autoUpdateAnimBg="0"/>
      <p:bldP spid="106599" grpId="0" animBg="1"/>
      <p:bldP spid="106600" grpId="0" animBg="1"/>
      <p:bldP spid="106604" grpId="0" animBg="1"/>
      <p:bldP spid="10660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a:defRPr/>
            </a:pPr>
            <a:r>
              <a:rPr lang="is-IS" sz="3600" dirty="0">
                <a:solidFill>
                  <a:srgbClr val="FFFFFF"/>
                </a:solidFill>
                <a:latin typeface="Bernard MT Condensed" panose="02050806060905020404" pitchFamily="18" charset="0"/>
              </a:rPr>
              <a:t>Hvers vegna heildarframboðskúrfan hallar upp til skamms tíma: </a:t>
            </a:r>
            <a:r>
              <a:rPr lang="is-IS" sz="3600" dirty="0">
                <a:solidFill>
                  <a:srgbClr val="FFFF00"/>
                </a:solidFill>
                <a:effectLst>
                  <a:outerShdw blurRad="38100" dist="38100" dir="2700000" algn="tl">
                    <a:srgbClr val="000000"/>
                  </a:outerShdw>
                </a:effectLst>
                <a:latin typeface="Bernard MT Condensed" panose="02050806060905020404" pitchFamily="18" charset="0"/>
              </a:rPr>
              <a:t>Misskilningskenningin</a:t>
            </a:r>
          </a:p>
        </p:txBody>
      </p:sp>
      <p:sp>
        <p:nvSpPr>
          <p:cNvPr id="64515" name="Rectangle 3"/>
          <p:cNvSpPr>
            <a:spLocks noGrp="1" noChangeArrowheads="1"/>
          </p:cNvSpPr>
          <p:nvPr>
            <p:ph type="body" idx="1"/>
          </p:nvPr>
        </p:nvSpPr>
        <p:spPr/>
        <p:txBody>
          <a:bodyPr/>
          <a:lstStyle/>
          <a:p>
            <a:pPr>
              <a:spcBef>
                <a:spcPct val="0"/>
              </a:spcBef>
              <a:defRPr/>
            </a:pPr>
            <a:r>
              <a:rPr lang="is-IS" dirty="0">
                <a:latin typeface="Cambria" panose="02040503050406030204" pitchFamily="18" charset="0"/>
                <a:ea typeface="Cambria" panose="02040503050406030204" pitchFamily="18" charset="0"/>
              </a:rPr>
              <a:t>Breytingar á verðlagi valda misskilningi um markaðinn þar sem framleiðendur selja afurðir sínar </a:t>
            </a:r>
          </a:p>
          <a:p>
            <a:pPr>
              <a:spcBef>
                <a:spcPct val="0"/>
              </a:spcBef>
              <a:defRPr/>
            </a:pPr>
            <a:r>
              <a:rPr lang="is-IS" dirty="0">
                <a:latin typeface="Cambria" panose="02040503050406030204" pitchFamily="18" charset="0"/>
                <a:ea typeface="Cambria" panose="02040503050406030204" pitchFamily="18" charset="0"/>
              </a:rPr>
              <a:t>Þegar verðlag lækkar kunna einstakir framleiðendur að skoða lækkunina sem skilaboð markaðsins um að </a:t>
            </a:r>
            <a:r>
              <a:rPr lang="is-IS" dirty="0">
                <a:effectLst>
                  <a:outerShdw blurRad="38100" dist="38100" dir="2700000" algn="tl">
                    <a:srgbClr val="FFFFFF"/>
                  </a:outerShdw>
                </a:effectLst>
                <a:latin typeface="Cambria" panose="02040503050406030204" pitchFamily="18" charset="0"/>
                <a:ea typeface="Cambria" panose="02040503050406030204" pitchFamily="18" charset="0"/>
              </a:rPr>
              <a:t>þeir</a:t>
            </a:r>
            <a:r>
              <a:rPr lang="is-IS" dirty="0">
                <a:latin typeface="Cambria" panose="02040503050406030204" pitchFamily="18" charset="0"/>
                <a:ea typeface="Cambria" panose="02040503050406030204" pitchFamily="18" charset="0"/>
              </a:rPr>
              <a:t> þurfi að draga úr framleiðslu enda þótt allir aðrir framleiðendur standi frammi fyrir sömu verðlækkun</a:t>
            </a:r>
          </a:p>
          <a:p>
            <a:pPr>
              <a:spcBef>
                <a:spcPct val="0"/>
              </a:spcBef>
              <a:defRPr/>
            </a:pP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Almenn</a:t>
            </a:r>
            <a:r>
              <a:rPr lang="is-IS" dirty="0">
                <a:latin typeface="Cambria" panose="02040503050406030204" pitchFamily="18" charset="0"/>
                <a:ea typeface="Cambria" panose="02040503050406030204" pitchFamily="18" charset="0"/>
              </a:rPr>
              <a:t> verðlækkun virðist þá vera </a:t>
            </a:r>
            <a:r>
              <a:rPr lang="is-IS"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sértæk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is-IS" sz="4400" dirty="0">
                <a:solidFill>
                  <a:srgbClr val="FFFFFF"/>
                </a:solidFill>
                <a:latin typeface="Bernard MT Condensed" panose="02050806060905020404" pitchFamily="18" charset="0"/>
              </a:rPr>
              <a:t>Hvers vegna heildarframboðskúrfan kann að hliðrast til</a:t>
            </a:r>
          </a:p>
        </p:txBody>
      </p:sp>
      <p:sp>
        <p:nvSpPr>
          <p:cNvPr id="71683"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Hvaða þættir hliðra heildarframboðskúrfunni? </a:t>
            </a:r>
          </a:p>
          <a:p>
            <a:pPr lvl="1"/>
            <a:r>
              <a:rPr lang="is-IS" sz="3200" dirty="0">
                <a:latin typeface="Cambria" panose="02040503050406030204" pitchFamily="18" charset="0"/>
                <a:ea typeface="Cambria" panose="02040503050406030204" pitchFamily="18" charset="0"/>
              </a:rPr>
              <a:t>Höfum séð þetta áður, í hagvaxtarkaflanum:</a:t>
            </a:r>
          </a:p>
          <a:p>
            <a:pPr lvl="2"/>
            <a:r>
              <a:rPr lang="is-IS" sz="3200" dirty="0">
                <a:latin typeface="Cambria" panose="02040503050406030204" pitchFamily="18" charset="0"/>
                <a:ea typeface="Cambria" panose="02040503050406030204" pitchFamily="18" charset="0"/>
              </a:rPr>
              <a:t>Vinnuafl</a:t>
            </a:r>
          </a:p>
          <a:p>
            <a:pPr lvl="2"/>
            <a:r>
              <a:rPr lang="is-IS" sz="3200" dirty="0">
                <a:latin typeface="Cambria" panose="02040503050406030204" pitchFamily="18" charset="0"/>
                <a:ea typeface="Cambria" panose="02040503050406030204" pitchFamily="18" charset="0"/>
              </a:rPr>
              <a:t>Fjármagn</a:t>
            </a:r>
          </a:p>
          <a:p>
            <a:pPr lvl="2"/>
            <a:r>
              <a:rPr lang="is-IS" sz="3200" dirty="0">
                <a:latin typeface="Cambria" panose="02040503050406030204" pitchFamily="18" charset="0"/>
                <a:ea typeface="Cambria" panose="02040503050406030204" pitchFamily="18" charset="0"/>
              </a:rPr>
              <a:t>Náttúruauðlindir</a:t>
            </a:r>
          </a:p>
          <a:p>
            <a:pPr lvl="2"/>
            <a:r>
              <a:rPr lang="is-IS" sz="3200" dirty="0">
                <a:latin typeface="Cambria" panose="02040503050406030204" pitchFamily="18" charset="0"/>
                <a:ea typeface="Cambria" panose="02040503050406030204" pitchFamily="18" charset="0"/>
              </a:rPr>
              <a:t>Tækniþekking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left)">
                                      <p:cBhvr>
                                        <p:cTn id="12" dur="500"/>
                                        <p:tgtEl>
                                          <p:spTgt spid="7168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animEffect transition="in" filter="wipe(left)">
                                      <p:cBhvr>
                                        <p:cTn id="15" dur="500"/>
                                        <p:tgtEl>
                                          <p:spTgt spid="7168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1683">
                                            <p:txEl>
                                              <p:pRg st="3" end="3"/>
                                            </p:txEl>
                                          </p:spTgt>
                                        </p:tgtEl>
                                        <p:attrNameLst>
                                          <p:attrName>style.visibility</p:attrName>
                                        </p:attrNameLst>
                                      </p:cBhvr>
                                      <p:to>
                                        <p:strVal val="visible"/>
                                      </p:to>
                                    </p:set>
                                    <p:animEffect transition="in" filter="wipe(left)">
                                      <p:cBhvr>
                                        <p:cTn id="18" dur="500"/>
                                        <p:tgtEl>
                                          <p:spTgt spid="7168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1683">
                                            <p:txEl>
                                              <p:pRg st="4" end="4"/>
                                            </p:txEl>
                                          </p:spTgt>
                                        </p:tgtEl>
                                        <p:attrNameLst>
                                          <p:attrName>style.visibility</p:attrName>
                                        </p:attrNameLst>
                                      </p:cBhvr>
                                      <p:to>
                                        <p:strVal val="visible"/>
                                      </p:to>
                                    </p:set>
                                    <p:animEffect transition="in" filter="wipe(left)">
                                      <p:cBhvr>
                                        <p:cTn id="21" dur="500"/>
                                        <p:tgtEl>
                                          <p:spTgt spid="7168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1683">
                                            <p:txEl>
                                              <p:pRg st="5" end="5"/>
                                            </p:txEl>
                                          </p:spTgt>
                                        </p:tgtEl>
                                        <p:attrNameLst>
                                          <p:attrName>style.visibility</p:attrName>
                                        </p:attrNameLst>
                                      </p:cBhvr>
                                      <p:to>
                                        <p:strVal val="visible"/>
                                      </p:to>
                                    </p:set>
                                    <p:animEffect transition="in" filter="wipe(left)">
                                      <p:cBhvr>
                                        <p:cTn id="24"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46083"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Langtímajafnvægi</a:t>
            </a:r>
          </a:p>
        </p:txBody>
      </p:sp>
      <p:sp>
        <p:nvSpPr>
          <p:cNvPr id="46084" name="Rectangle 5"/>
          <p:cNvSpPr>
            <a:spLocks noChangeArrowheads="1"/>
          </p:cNvSpPr>
          <p:nvPr/>
        </p:nvSpPr>
        <p:spPr bwMode="auto">
          <a:xfrm>
            <a:off x="1698625" y="1524000"/>
            <a:ext cx="6932613" cy="4311650"/>
          </a:xfrm>
          <a:prstGeom prst="rect">
            <a:avLst/>
          </a:prstGeom>
          <a:solidFill>
            <a:srgbClr val="F3F6F9"/>
          </a:solidFill>
          <a:ln w="211138">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85" name="Rectangle 6"/>
          <p:cNvSpPr>
            <a:spLocks noChangeArrowheads="1"/>
          </p:cNvSpPr>
          <p:nvPr/>
        </p:nvSpPr>
        <p:spPr bwMode="auto">
          <a:xfrm>
            <a:off x="1698625" y="1524000"/>
            <a:ext cx="6932613" cy="4311650"/>
          </a:xfrm>
          <a:prstGeom prst="rect">
            <a:avLst/>
          </a:prstGeom>
          <a:solidFill>
            <a:srgbClr val="F2F4F8"/>
          </a:solidFill>
          <a:ln w="192088">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86" name="Rectangle 7"/>
          <p:cNvSpPr>
            <a:spLocks noChangeArrowheads="1"/>
          </p:cNvSpPr>
          <p:nvPr/>
        </p:nvSpPr>
        <p:spPr bwMode="auto">
          <a:xfrm>
            <a:off x="1698625" y="1524000"/>
            <a:ext cx="6932613" cy="4311650"/>
          </a:xfrm>
          <a:prstGeom prst="rect">
            <a:avLst/>
          </a:prstGeom>
          <a:solidFill>
            <a:srgbClr val="F1F4F7"/>
          </a:solidFill>
          <a:ln w="173038">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87" name="Rectangle 8"/>
          <p:cNvSpPr>
            <a:spLocks noChangeArrowheads="1"/>
          </p:cNvSpPr>
          <p:nvPr/>
        </p:nvSpPr>
        <p:spPr bwMode="auto">
          <a:xfrm>
            <a:off x="1698625" y="1524000"/>
            <a:ext cx="6932613" cy="4311650"/>
          </a:xfrm>
          <a:prstGeom prst="rect">
            <a:avLst/>
          </a:prstGeom>
          <a:solidFill>
            <a:srgbClr val="F0F2F5"/>
          </a:solidFill>
          <a:ln w="153988">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88" name="Rectangle 9"/>
          <p:cNvSpPr>
            <a:spLocks noChangeArrowheads="1"/>
          </p:cNvSpPr>
          <p:nvPr/>
        </p:nvSpPr>
        <p:spPr bwMode="auto">
          <a:xfrm>
            <a:off x="1698625" y="1524000"/>
            <a:ext cx="6932613" cy="4311650"/>
          </a:xfrm>
          <a:prstGeom prst="rect">
            <a:avLst/>
          </a:prstGeom>
          <a:solidFill>
            <a:srgbClr val="EEF1F4"/>
          </a:solidFill>
          <a:ln w="133350">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89" name="Rectangle 10"/>
          <p:cNvSpPr>
            <a:spLocks noChangeArrowheads="1"/>
          </p:cNvSpPr>
          <p:nvPr/>
        </p:nvSpPr>
        <p:spPr bwMode="auto">
          <a:xfrm>
            <a:off x="1698625" y="1524000"/>
            <a:ext cx="6932613" cy="4311650"/>
          </a:xfrm>
          <a:prstGeom prst="rect">
            <a:avLst/>
          </a:prstGeom>
          <a:solidFill>
            <a:srgbClr val="EDEFF3"/>
          </a:solidFill>
          <a:ln w="114300">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0" name="Rectangle 11"/>
          <p:cNvSpPr>
            <a:spLocks noChangeArrowheads="1"/>
          </p:cNvSpPr>
          <p:nvPr/>
        </p:nvSpPr>
        <p:spPr bwMode="auto">
          <a:xfrm>
            <a:off x="1698625" y="1524000"/>
            <a:ext cx="6932613" cy="4311650"/>
          </a:xfrm>
          <a:prstGeom prst="rect">
            <a:avLst/>
          </a:prstGeom>
          <a:solidFill>
            <a:srgbClr val="EBEEF2"/>
          </a:solidFill>
          <a:ln w="95250">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1" name="Rectangle 12"/>
          <p:cNvSpPr>
            <a:spLocks noChangeArrowheads="1"/>
          </p:cNvSpPr>
          <p:nvPr/>
        </p:nvSpPr>
        <p:spPr bwMode="auto">
          <a:xfrm>
            <a:off x="1698625" y="1524000"/>
            <a:ext cx="6932613" cy="4311650"/>
          </a:xfrm>
          <a:prstGeom prst="rect">
            <a:avLst/>
          </a:prstGeom>
          <a:solidFill>
            <a:srgbClr val="EAECF1"/>
          </a:solidFill>
          <a:ln w="76200">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2" name="Rectangle 13"/>
          <p:cNvSpPr>
            <a:spLocks noChangeArrowheads="1"/>
          </p:cNvSpPr>
          <p:nvPr/>
        </p:nvSpPr>
        <p:spPr bwMode="auto">
          <a:xfrm>
            <a:off x="1698625" y="1524000"/>
            <a:ext cx="6932613" cy="4311650"/>
          </a:xfrm>
          <a:prstGeom prst="rect">
            <a:avLst/>
          </a:prstGeom>
          <a:solidFill>
            <a:srgbClr val="E9EBF0"/>
          </a:solidFill>
          <a:ln w="57150">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3" name="Rectangle 14"/>
          <p:cNvSpPr>
            <a:spLocks noChangeArrowheads="1"/>
          </p:cNvSpPr>
          <p:nvPr/>
        </p:nvSpPr>
        <p:spPr bwMode="auto">
          <a:xfrm>
            <a:off x="1698625" y="1524000"/>
            <a:ext cx="6932613" cy="4311650"/>
          </a:xfrm>
          <a:prstGeom prst="rect">
            <a:avLst/>
          </a:prstGeom>
          <a:solidFill>
            <a:srgbClr val="E7EAEF"/>
          </a:solidFill>
          <a:ln w="38100">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4" name="Rectangle 15"/>
          <p:cNvSpPr>
            <a:spLocks noChangeArrowheads="1"/>
          </p:cNvSpPr>
          <p:nvPr/>
        </p:nvSpPr>
        <p:spPr bwMode="auto">
          <a:xfrm>
            <a:off x="1698625" y="1524000"/>
            <a:ext cx="6932613" cy="4311650"/>
          </a:xfrm>
          <a:prstGeom prst="rect">
            <a:avLst/>
          </a:prstGeom>
          <a:solidFill>
            <a:srgbClr val="E6E9EF"/>
          </a:solidFill>
          <a:ln w="19050">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5" name="Rectangle 16"/>
          <p:cNvSpPr>
            <a:spLocks noChangeArrowheads="1"/>
          </p:cNvSpPr>
          <p:nvPr/>
        </p:nvSpPr>
        <p:spPr bwMode="auto">
          <a:xfrm>
            <a:off x="1489075" y="1331913"/>
            <a:ext cx="7085013" cy="4446587"/>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6096" name="Freeform 17"/>
          <p:cNvSpPr>
            <a:spLocks/>
          </p:cNvSpPr>
          <p:nvPr/>
        </p:nvSpPr>
        <p:spPr bwMode="auto">
          <a:xfrm>
            <a:off x="1489075" y="1331913"/>
            <a:ext cx="7085013" cy="4446587"/>
          </a:xfrm>
          <a:custGeom>
            <a:avLst/>
            <a:gdLst>
              <a:gd name="T0" fmla="*/ 0 w 4463"/>
              <a:gd name="T1" fmla="*/ 0 h 2801"/>
              <a:gd name="T2" fmla="*/ 0 w 4463"/>
              <a:gd name="T3" fmla="*/ 2147483647 h 2801"/>
              <a:gd name="T4" fmla="*/ 2147483647 w 4463"/>
              <a:gd name="T5" fmla="*/ 2147483647 h 2801"/>
              <a:gd name="T6" fmla="*/ 0 60000 65536"/>
              <a:gd name="T7" fmla="*/ 0 60000 65536"/>
              <a:gd name="T8" fmla="*/ 0 60000 65536"/>
              <a:gd name="T9" fmla="*/ 0 w 4463"/>
              <a:gd name="T10" fmla="*/ 0 h 2801"/>
              <a:gd name="T11" fmla="*/ 4463 w 4463"/>
              <a:gd name="T12" fmla="*/ 2801 h 2801"/>
            </a:gdLst>
            <a:ahLst/>
            <a:cxnLst>
              <a:cxn ang="T6">
                <a:pos x="T0" y="T1"/>
              </a:cxn>
              <a:cxn ang="T7">
                <a:pos x="T2" y="T3"/>
              </a:cxn>
              <a:cxn ang="T8">
                <a:pos x="T4" y="T5"/>
              </a:cxn>
            </a:cxnLst>
            <a:rect l="T9" t="T10" r="T11" b="T12"/>
            <a:pathLst>
              <a:path w="4463" h="2801">
                <a:moveTo>
                  <a:pt x="0" y="0"/>
                </a:moveTo>
                <a:lnTo>
                  <a:pt x="0" y="2801"/>
                </a:lnTo>
                <a:lnTo>
                  <a:pt x="4463" y="2801"/>
                </a:lnTo>
              </a:path>
            </a:pathLst>
          </a:custGeom>
          <a:noFill/>
          <a:ln w="19050">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2" name="Group 18"/>
          <p:cNvGrpSpPr>
            <a:grpSpLocks/>
          </p:cNvGrpSpPr>
          <p:nvPr/>
        </p:nvGrpSpPr>
        <p:grpSpPr bwMode="auto">
          <a:xfrm>
            <a:off x="3554413" y="5861050"/>
            <a:ext cx="1563687" cy="747713"/>
            <a:chOff x="2239" y="3692"/>
            <a:chExt cx="985" cy="471"/>
          </a:xfrm>
        </p:grpSpPr>
        <p:sp>
          <p:nvSpPr>
            <p:cNvPr id="46122" name="Rectangle 19"/>
            <p:cNvSpPr>
              <a:spLocks noChangeArrowheads="1"/>
            </p:cNvSpPr>
            <p:nvPr/>
          </p:nvSpPr>
          <p:spPr bwMode="auto">
            <a:xfrm>
              <a:off x="2239" y="3692"/>
              <a:ext cx="517"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     Eðlileg</a:t>
              </a:r>
              <a:endParaRPr lang="is-IS">
                <a:latin typeface="Cambria" panose="02040503050406030204" pitchFamily="18" charset="0"/>
                <a:ea typeface="Cambria" panose="02040503050406030204" pitchFamily="18" charset="0"/>
              </a:endParaRPr>
            </a:p>
          </p:txBody>
        </p:sp>
        <p:sp>
          <p:nvSpPr>
            <p:cNvPr id="46123" name="Rectangle 20"/>
            <p:cNvSpPr>
              <a:spLocks noChangeArrowheads="1"/>
            </p:cNvSpPr>
            <p:nvPr/>
          </p:nvSpPr>
          <p:spPr bwMode="auto">
            <a:xfrm>
              <a:off x="2327" y="3853"/>
              <a:ext cx="897" cy="310"/>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framleiðsla </a:t>
              </a:r>
              <a:br>
                <a:rPr lang="is-IS" sz="1600">
                  <a:solidFill>
                    <a:srgbClr val="000000"/>
                  </a:solidFill>
                  <a:latin typeface="Cambria" panose="02040503050406030204" pitchFamily="18" charset="0"/>
                  <a:ea typeface="Cambria" panose="02040503050406030204" pitchFamily="18" charset="0"/>
                </a:rPr>
              </a:br>
              <a:r>
                <a:rPr lang="is-IS" sz="1600">
                  <a:solidFill>
                    <a:srgbClr val="000000"/>
                  </a:solidFill>
                  <a:latin typeface="Cambria" panose="02040503050406030204" pitchFamily="18" charset="0"/>
                  <a:ea typeface="Cambria" panose="02040503050406030204" pitchFamily="18" charset="0"/>
                </a:rPr>
                <a:t>við fulla atvinnu</a:t>
              </a:r>
              <a:endParaRPr lang="is-IS">
                <a:latin typeface="Cambria" panose="02040503050406030204" pitchFamily="18" charset="0"/>
                <a:ea typeface="Cambria" panose="02040503050406030204" pitchFamily="18" charset="0"/>
              </a:endParaRPr>
            </a:p>
          </p:txBody>
        </p:sp>
      </p:grpSp>
      <p:sp>
        <p:nvSpPr>
          <p:cNvPr id="46098" name="Rectangle 21"/>
          <p:cNvSpPr>
            <a:spLocks noChangeArrowheads="1"/>
          </p:cNvSpPr>
          <p:nvPr/>
        </p:nvSpPr>
        <p:spPr bwMode="auto">
          <a:xfrm>
            <a:off x="7497763" y="5854700"/>
            <a:ext cx="1130300" cy="244475"/>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46099" name="Rectangle 23"/>
          <p:cNvSpPr>
            <a:spLocks noChangeArrowheads="1"/>
          </p:cNvSpPr>
          <p:nvPr/>
        </p:nvSpPr>
        <p:spPr bwMode="auto">
          <a:xfrm>
            <a:off x="609600" y="1328738"/>
            <a:ext cx="711157" cy="246221"/>
          </a:xfrm>
          <a:prstGeom prst="rect">
            <a:avLst/>
          </a:prstGeom>
          <a:noFill/>
          <a:ln w="9525">
            <a:noFill/>
            <a:miter lim="800000"/>
            <a:headEnd/>
            <a:tailEnd/>
          </a:ln>
        </p:spPr>
        <p:txBody>
          <a:bodyPr wrap="none" lIns="0" tIns="0" rIns="0" bIns="0">
            <a:spAutoFit/>
          </a:bodyPr>
          <a:lstStyle/>
          <a:p>
            <a:r>
              <a:rPr lang="is-IS" sz="16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46100" name="Rectangle 25"/>
          <p:cNvSpPr>
            <a:spLocks noChangeArrowheads="1"/>
          </p:cNvSpPr>
          <p:nvPr/>
        </p:nvSpPr>
        <p:spPr bwMode="auto">
          <a:xfrm>
            <a:off x="1427163" y="5861050"/>
            <a:ext cx="113814" cy="246221"/>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3" name="Group 26"/>
          <p:cNvGrpSpPr>
            <a:grpSpLocks/>
          </p:cNvGrpSpPr>
          <p:nvPr/>
        </p:nvGrpSpPr>
        <p:grpSpPr bwMode="auto">
          <a:xfrm>
            <a:off x="2273300" y="2362200"/>
            <a:ext cx="4335463" cy="2668588"/>
            <a:chOff x="1432" y="1488"/>
            <a:chExt cx="2731" cy="1681"/>
          </a:xfrm>
        </p:grpSpPr>
        <p:sp>
          <p:nvSpPr>
            <p:cNvPr id="46118" name="Line 27"/>
            <p:cNvSpPr>
              <a:spLocks noChangeShapeType="1"/>
            </p:cNvSpPr>
            <p:nvPr/>
          </p:nvSpPr>
          <p:spPr bwMode="auto">
            <a:xfrm flipV="1">
              <a:off x="1432" y="1563"/>
              <a:ext cx="2244" cy="1606"/>
            </a:xfrm>
            <a:prstGeom prst="line">
              <a:avLst/>
            </a:prstGeom>
            <a:noFill/>
            <a:ln w="57150">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6119" name="Rectangle 28"/>
            <p:cNvSpPr>
              <a:spLocks noChangeArrowheads="1"/>
            </p:cNvSpPr>
            <p:nvPr/>
          </p:nvSpPr>
          <p:spPr bwMode="auto">
            <a:xfrm>
              <a:off x="3708" y="1488"/>
              <a:ext cx="455"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46120" name="Rectangle 29"/>
            <p:cNvSpPr>
              <a:spLocks noChangeArrowheads="1"/>
            </p:cNvSpPr>
            <p:nvPr/>
          </p:nvSpPr>
          <p:spPr bwMode="auto">
            <a:xfrm>
              <a:off x="3688" y="1649"/>
              <a:ext cx="470"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46121" name="Rectangle 30"/>
            <p:cNvSpPr>
              <a:spLocks noChangeArrowheads="1"/>
            </p:cNvSpPr>
            <p:nvPr/>
          </p:nvSpPr>
          <p:spPr bwMode="auto">
            <a:xfrm>
              <a:off x="3792" y="1809"/>
              <a:ext cx="328"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í bráð</a:t>
              </a:r>
              <a:endParaRPr lang="is-IS">
                <a:latin typeface="Cambria" panose="02040503050406030204" pitchFamily="18" charset="0"/>
                <a:ea typeface="Cambria" panose="02040503050406030204" pitchFamily="18" charset="0"/>
              </a:endParaRPr>
            </a:p>
          </p:txBody>
        </p:sp>
      </p:grpSp>
      <p:grpSp>
        <p:nvGrpSpPr>
          <p:cNvPr id="46102" name="Group 31"/>
          <p:cNvGrpSpPr>
            <a:grpSpLocks/>
          </p:cNvGrpSpPr>
          <p:nvPr/>
        </p:nvGrpSpPr>
        <p:grpSpPr bwMode="auto">
          <a:xfrm>
            <a:off x="3127375" y="1966913"/>
            <a:ext cx="947738" cy="3811587"/>
            <a:chOff x="1970" y="1239"/>
            <a:chExt cx="597" cy="2401"/>
          </a:xfrm>
        </p:grpSpPr>
        <p:sp>
          <p:nvSpPr>
            <p:cNvPr id="46114" name="Line 32"/>
            <p:cNvSpPr>
              <a:spLocks noChangeShapeType="1"/>
            </p:cNvSpPr>
            <p:nvPr/>
          </p:nvSpPr>
          <p:spPr bwMode="auto">
            <a:xfrm>
              <a:off x="2566" y="1249"/>
              <a:ext cx="1" cy="2391"/>
            </a:xfrm>
            <a:prstGeom prst="line">
              <a:avLst/>
            </a:prstGeom>
            <a:noFill/>
            <a:ln w="57150">
              <a:solidFill>
                <a:srgbClr val="00A4BC"/>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6115" name="Rectangle 33"/>
            <p:cNvSpPr>
              <a:spLocks noChangeArrowheads="1"/>
            </p:cNvSpPr>
            <p:nvPr/>
          </p:nvSpPr>
          <p:spPr bwMode="auto">
            <a:xfrm>
              <a:off x="2002" y="1239"/>
              <a:ext cx="455"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46116" name="Rectangle 34"/>
            <p:cNvSpPr>
              <a:spLocks noChangeArrowheads="1"/>
            </p:cNvSpPr>
            <p:nvPr/>
          </p:nvSpPr>
          <p:spPr bwMode="auto">
            <a:xfrm>
              <a:off x="1970" y="1400"/>
              <a:ext cx="470"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46117" name="Rectangle 35"/>
            <p:cNvSpPr>
              <a:spLocks noChangeArrowheads="1"/>
            </p:cNvSpPr>
            <p:nvPr/>
          </p:nvSpPr>
          <p:spPr bwMode="auto">
            <a:xfrm>
              <a:off x="2075" y="1560"/>
              <a:ext cx="384" cy="154"/>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í lengd</a:t>
              </a:r>
              <a:endParaRPr lang="is-IS">
                <a:latin typeface="Cambria" panose="02040503050406030204" pitchFamily="18" charset="0"/>
                <a:ea typeface="Cambria" panose="02040503050406030204" pitchFamily="18" charset="0"/>
              </a:endParaRPr>
            </a:p>
          </p:txBody>
        </p:sp>
      </p:grpSp>
      <p:grpSp>
        <p:nvGrpSpPr>
          <p:cNvPr id="5" name="Group 36"/>
          <p:cNvGrpSpPr>
            <a:grpSpLocks/>
          </p:cNvGrpSpPr>
          <p:nvPr/>
        </p:nvGrpSpPr>
        <p:grpSpPr bwMode="auto">
          <a:xfrm>
            <a:off x="2579688" y="2673350"/>
            <a:ext cx="5284788" cy="3155951"/>
            <a:chOff x="1625" y="1684"/>
            <a:chExt cx="3329" cy="1988"/>
          </a:xfrm>
        </p:grpSpPr>
        <p:sp>
          <p:nvSpPr>
            <p:cNvPr id="46111" name="Line 37"/>
            <p:cNvSpPr>
              <a:spLocks noChangeShapeType="1"/>
            </p:cNvSpPr>
            <p:nvPr/>
          </p:nvSpPr>
          <p:spPr bwMode="auto">
            <a:xfrm flipH="1" flipV="1">
              <a:off x="1625" y="1684"/>
              <a:ext cx="2304" cy="1666"/>
            </a:xfrm>
            <a:prstGeom prst="line">
              <a:avLst/>
            </a:prstGeom>
            <a:noFill/>
            <a:ln w="57150">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6112" name="Rectangle 38"/>
            <p:cNvSpPr>
              <a:spLocks noChangeArrowheads="1"/>
            </p:cNvSpPr>
            <p:nvPr/>
          </p:nvSpPr>
          <p:spPr bwMode="auto">
            <a:xfrm>
              <a:off x="3985" y="3279"/>
              <a:ext cx="969"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Heildareftirspurn</a:t>
              </a:r>
              <a:endParaRPr lang="is-IS">
                <a:latin typeface="Cambria" panose="02040503050406030204" pitchFamily="18" charset="0"/>
                <a:ea typeface="Cambria" panose="02040503050406030204" pitchFamily="18" charset="0"/>
              </a:endParaRPr>
            </a:p>
          </p:txBody>
        </p:sp>
        <p:sp>
          <p:nvSpPr>
            <p:cNvPr id="46113" name="Rectangle 39"/>
            <p:cNvSpPr>
              <a:spLocks noChangeArrowheads="1"/>
            </p:cNvSpPr>
            <p:nvPr/>
          </p:nvSpPr>
          <p:spPr bwMode="auto">
            <a:xfrm>
              <a:off x="4049" y="3439"/>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6" name="Group 40"/>
          <p:cNvGrpSpPr>
            <a:grpSpLocks/>
          </p:cNvGrpSpPr>
          <p:nvPr/>
        </p:nvGrpSpPr>
        <p:grpSpPr bwMode="auto">
          <a:xfrm>
            <a:off x="382588" y="3643310"/>
            <a:ext cx="3976687" cy="644524"/>
            <a:chOff x="241" y="2295"/>
            <a:chExt cx="2505" cy="406"/>
          </a:xfrm>
        </p:grpSpPr>
        <p:sp>
          <p:nvSpPr>
            <p:cNvPr id="46105" name="Rectangle 41"/>
            <p:cNvSpPr>
              <a:spLocks noChangeArrowheads="1"/>
            </p:cNvSpPr>
            <p:nvPr/>
          </p:nvSpPr>
          <p:spPr bwMode="auto">
            <a:xfrm>
              <a:off x="2665" y="2295"/>
              <a:ext cx="81" cy="155"/>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A</a:t>
              </a:r>
              <a:endParaRPr lang="is-IS">
                <a:latin typeface="Cambria" panose="02040503050406030204" pitchFamily="18" charset="0"/>
                <a:ea typeface="Cambria" panose="02040503050406030204" pitchFamily="18" charset="0"/>
              </a:endParaRPr>
            </a:p>
          </p:txBody>
        </p:sp>
        <p:grpSp>
          <p:nvGrpSpPr>
            <p:cNvPr id="46106" name="Group 42"/>
            <p:cNvGrpSpPr>
              <a:grpSpLocks/>
            </p:cNvGrpSpPr>
            <p:nvPr/>
          </p:nvGrpSpPr>
          <p:grpSpPr bwMode="auto">
            <a:xfrm>
              <a:off x="241" y="2307"/>
              <a:ext cx="2373" cy="394"/>
              <a:chOff x="241" y="2307"/>
              <a:chExt cx="2373" cy="394"/>
            </a:xfrm>
          </p:grpSpPr>
          <p:sp>
            <p:nvSpPr>
              <p:cNvPr id="46107" name="Line 43"/>
              <p:cNvSpPr>
                <a:spLocks noChangeShapeType="1"/>
              </p:cNvSpPr>
              <p:nvPr/>
            </p:nvSpPr>
            <p:spPr bwMode="auto">
              <a:xfrm>
                <a:off x="938" y="2360"/>
                <a:ext cx="1628" cy="1"/>
              </a:xfrm>
              <a:prstGeom prst="line">
                <a:avLst/>
              </a:prstGeom>
              <a:noFill/>
              <a:ln w="19050">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46108" name="Oval 44"/>
              <p:cNvSpPr>
                <a:spLocks noChangeArrowheads="1"/>
              </p:cNvSpPr>
              <p:nvPr/>
            </p:nvSpPr>
            <p:spPr bwMode="auto">
              <a:xfrm>
                <a:off x="2530" y="2324"/>
                <a:ext cx="84" cy="86"/>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46109" name="Rectangle 45"/>
              <p:cNvSpPr>
                <a:spLocks noChangeArrowheads="1"/>
              </p:cNvSpPr>
              <p:nvPr/>
            </p:nvSpPr>
            <p:spPr bwMode="auto">
              <a:xfrm>
                <a:off x="241" y="2307"/>
                <a:ext cx="570" cy="310"/>
              </a:xfrm>
              <a:prstGeom prst="rect">
                <a:avLst/>
              </a:prstGeom>
              <a:noFill/>
              <a:ln w="9525">
                <a:noFill/>
                <a:miter lim="800000"/>
                <a:headEnd/>
                <a:tailEnd/>
              </a:ln>
            </p:spPr>
            <p:txBody>
              <a:bodyPr wrap="none" lIns="0" tIns="0" rIns="0" bIns="0">
                <a:spAutoFit/>
              </a:bodyPr>
              <a:lstStyle/>
              <a:p>
                <a:r>
                  <a:rPr lang="is-IS" sz="1600">
                    <a:solidFill>
                      <a:srgbClr val="000000"/>
                    </a:solidFill>
                    <a:latin typeface="Cambria" panose="02040503050406030204" pitchFamily="18" charset="0"/>
                    <a:ea typeface="Cambria" panose="02040503050406030204" pitchFamily="18" charset="0"/>
                  </a:rPr>
                  <a:t>Jafnvægis-</a:t>
                </a:r>
                <a:br>
                  <a:rPr lang="is-IS" sz="1600">
                    <a:solidFill>
                      <a:srgbClr val="000000"/>
                    </a:solidFill>
                    <a:latin typeface="Cambria" panose="02040503050406030204" pitchFamily="18" charset="0"/>
                    <a:ea typeface="Cambria" panose="02040503050406030204" pitchFamily="18" charset="0"/>
                  </a:rPr>
                </a:br>
                <a:r>
                  <a:rPr lang="is-IS" sz="1600">
                    <a:solidFill>
                      <a:srgbClr val="000000"/>
                    </a:solidFill>
                    <a:latin typeface="Cambria" panose="02040503050406030204" pitchFamily="18" charset="0"/>
                    <a:ea typeface="Cambria" panose="02040503050406030204" pitchFamily="18" charset="0"/>
                  </a:rPr>
                  <a:t>verð</a:t>
                </a:r>
                <a:endParaRPr lang="is-IS">
                  <a:latin typeface="Cambria" panose="02040503050406030204" pitchFamily="18" charset="0"/>
                  <a:ea typeface="Cambria" panose="02040503050406030204" pitchFamily="18" charset="0"/>
                </a:endParaRPr>
              </a:p>
            </p:txBody>
          </p:sp>
          <p:sp>
            <p:nvSpPr>
              <p:cNvPr id="46110" name="Rectangle 46"/>
              <p:cNvSpPr>
                <a:spLocks noChangeArrowheads="1"/>
              </p:cNvSpPr>
              <p:nvPr/>
            </p:nvSpPr>
            <p:spPr bwMode="auto">
              <a:xfrm>
                <a:off x="598" y="2468"/>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47107"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Samdráttur heildareftirspurnar</a:t>
            </a:r>
          </a:p>
        </p:txBody>
      </p:sp>
      <p:sp>
        <p:nvSpPr>
          <p:cNvPr id="47108" name="Rectangle 5"/>
          <p:cNvSpPr>
            <a:spLocks noChangeArrowheads="1"/>
          </p:cNvSpPr>
          <p:nvPr/>
        </p:nvSpPr>
        <p:spPr bwMode="auto">
          <a:xfrm>
            <a:off x="1603375" y="1690688"/>
            <a:ext cx="6626225" cy="4160837"/>
          </a:xfrm>
          <a:prstGeom prst="rect">
            <a:avLst/>
          </a:prstGeom>
          <a:solidFill>
            <a:srgbClr val="F3F6F9"/>
          </a:solidFill>
          <a:ln w="200025">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09" name="Rectangle 6"/>
          <p:cNvSpPr>
            <a:spLocks noChangeArrowheads="1"/>
          </p:cNvSpPr>
          <p:nvPr/>
        </p:nvSpPr>
        <p:spPr bwMode="auto">
          <a:xfrm>
            <a:off x="1603375" y="1690688"/>
            <a:ext cx="6626225" cy="4160837"/>
          </a:xfrm>
          <a:prstGeom prst="rect">
            <a:avLst/>
          </a:prstGeom>
          <a:solidFill>
            <a:srgbClr val="F2F4F8"/>
          </a:solidFill>
          <a:ln w="180975">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0" name="Rectangle 7"/>
          <p:cNvSpPr>
            <a:spLocks noChangeArrowheads="1"/>
          </p:cNvSpPr>
          <p:nvPr/>
        </p:nvSpPr>
        <p:spPr bwMode="auto">
          <a:xfrm>
            <a:off x="1603375" y="1690688"/>
            <a:ext cx="6626225" cy="4160837"/>
          </a:xfrm>
          <a:prstGeom prst="rect">
            <a:avLst/>
          </a:prstGeom>
          <a:solidFill>
            <a:srgbClr val="F1F4F7"/>
          </a:solidFill>
          <a:ln w="163513">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1" name="Rectangle 8"/>
          <p:cNvSpPr>
            <a:spLocks noChangeArrowheads="1"/>
          </p:cNvSpPr>
          <p:nvPr/>
        </p:nvSpPr>
        <p:spPr bwMode="auto">
          <a:xfrm>
            <a:off x="1603375" y="1690688"/>
            <a:ext cx="6626225" cy="4160837"/>
          </a:xfrm>
          <a:prstGeom prst="rect">
            <a:avLst/>
          </a:prstGeom>
          <a:solidFill>
            <a:srgbClr val="F0F2F5"/>
          </a:solidFill>
          <a:ln w="144463">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2" name="Rectangle 9"/>
          <p:cNvSpPr>
            <a:spLocks noChangeArrowheads="1"/>
          </p:cNvSpPr>
          <p:nvPr/>
        </p:nvSpPr>
        <p:spPr bwMode="auto">
          <a:xfrm>
            <a:off x="1603375" y="1690688"/>
            <a:ext cx="6626225" cy="4160837"/>
          </a:xfrm>
          <a:prstGeom prst="rect">
            <a:avLst/>
          </a:prstGeom>
          <a:solidFill>
            <a:srgbClr val="EEF1F4"/>
          </a:solidFill>
          <a:ln w="127000">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3" name="Rectangle 10"/>
          <p:cNvSpPr>
            <a:spLocks noChangeArrowheads="1"/>
          </p:cNvSpPr>
          <p:nvPr/>
        </p:nvSpPr>
        <p:spPr bwMode="auto">
          <a:xfrm>
            <a:off x="1603375" y="1690688"/>
            <a:ext cx="6626225" cy="4160837"/>
          </a:xfrm>
          <a:prstGeom prst="rect">
            <a:avLst/>
          </a:prstGeom>
          <a:solidFill>
            <a:srgbClr val="EDEFF3"/>
          </a:solidFill>
          <a:ln w="109538">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4" name="Rectangle 11"/>
          <p:cNvSpPr>
            <a:spLocks noChangeArrowheads="1"/>
          </p:cNvSpPr>
          <p:nvPr/>
        </p:nvSpPr>
        <p:spPr bwMode="auto">
          <a:xfrm>
            <a:off x="1603375" y="1690688"/>
            <a:ext cx="6626225" cy="4160837"/>
          </a:xfrm>
          <a:prstGeom prst="rect">
            <a:avLst/>
          </a:prstGeom>
          <a:solidFill>
            <a:srgbClr val="EBEEF2"/>
          </a:solidFill>
          <a:ln w="90488">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5" name="Rectangle 12"/>
          <p:cNvSpPr>
            <a:spLocks noChangeArrowheads="1"/>
          </p:cNvSpPr>
          <p:nvPr/>
        </p:nvSpPr>
        <p:spPr bwMode="auto">
          <a:xfrm>
            <a:off x="1603375" y="1690688"/>
            <a:ext cx="6626225" cy="4160837"/>
          </a:xfrm>
          <a:prstGeom prst="rect">
            <a:avLst/>
          </a:prstGeom>
          <a:solidFill>
            <a:srgbClr val="EAECF1"/>
          </a:solidFill>
          <a:ln w="73025">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6" name="Rectangle 13"/>
          <p:cNvSpPr>
            <a:spLocks noChangeArrowheads="1"/>
          </p:cNvSpPr>
          <p:nvPr/>
        </p:nvSpPr>
        <p:spPr bwMode="auto">
          <a:xfrm>
            <a:off x="1603375" y="1690688"/>
            <a:ext cx="6626225" cy="4160837"/>
          </a:xfrm>
          <a:prstGeom prst="rect">
            <a:avLst/>
          </a:prstGeom>
          <a:solidFill>
            <a:srgbClr val="E9EBF0"/>
          </a:solidFill>
          <a:ln w="53975">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7" name="Rectangle 14"/>
          <p:cNvSpPr>
            <a:spLocks noChangeArrowheads="1"/>
          </p:cNvSpPr>
          <p:nvPr/>
        </p:nvSpPr>
        <p:spPr bwMode="auto">
          <a:xfrm>
            <a:off x="1603375" y="1690688"/>
            <a:ext cx="6626225" cy="4160837"/>
          </a:xfrm>
          <a:prstGeom prst="rect">
            <a:avLst/>
          </a:prstGeom>
          <a:solidFill>
            <a:srgbClr val="E7EAEF"/>
          </a:solidFill>
          <a:ln w="36513">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8" name="Rectangle 15"/>
          <p:cNvSpPr>
            <a:spLocks noChangeArrowheads="1"/>
          </p:cNvSpPr>
          <p:nvPr/>
        </p:nvSpPr>
        <p:spPr bwMode="auto">
          <a:xfrm>
            <a:off x="1603375" y="1690688"/>
            <a:ext cx="6626225" cy="4160837"/>
          </a:xfrm>
          <a:prstGeom prst="rect">
            <a:avLst/>
          </a:prstGeom>
          <a:solidFill>
            <a:srgbClr val="E6E9EF"/>
          </a:solidFill>
          <a:ln w="17463">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19" name="Rectangle 16"/>
          <p:cNvSpPr>
            <a:spLocks noChangeArrowheads="1"/>
          </p:cNvSpPr>
          <p:nvPr/>
        </p:nvSpPr>
        <p:spPr bwMode="auto">
          <a:xfrm>
            <a:off x="1457325" y="1527175"/>
            <a:ext cx="6716713" cy="4214813"/>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20" name="Line 17"/>
          <p:cNvSpPr>
            <a:spLocks noChangeShapeType="1"/>
          </p:cNvSpPr>
          <p:nvPr/>
        </p:nvSpPr>
        <p:spPr bwMode="auto">
          <a:xfrm>
            <a:off x="3908425" y="2144713"/>
            <a:ext cx="1588" cy="3597275"/>
          </a:xfrm>
          <a:prstGeom prst="line">
            <a:avLst/>
          </a:prstGeom>
          <a:noFill/>
          <a:ln w="53975">
            <a:solidFill>
              <a:srgbClr val="00A4BC"/>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21" name="Line 18"/>
          <p:cNvSpPr>
            <a:spLocks noChangeShapeType="1"/>
          </p:cNvSpPr>
          <p:nvPr/>
        </p:nvSpPr>
        <p:spPr bwMode="auto">
          <a:xfrm>
            <a:off x="3908425" y="6215063"/>
            <a:ext cx="1588" cy="1587"/>
          </a:xfrm>
          <a:prstGeom prst="line">
            <a:avLst/>
          </a:prstGeom>
          <a:noFill/>
          <a:ln w="17463">
            <a:solidFill>
              <a:srgbClr val="60220F"/>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22" name="Freeform 19"/>
          <p:cNvSpPr>
            <a:spLocks/>
          </p:cNvSpPr>
          <p:nvPr/>
        </p:nvSpPr>
        <p:spPr bwMode="auto">
          <a:xfrm>
            <a:off x="1457325" y="1527175"/>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5732" name="Line 20"/>
          <p:cNvSpPr>
            <a:spLocks noChangeShapeType="1"/>
          </p:cNvSpPr>
          <p:nvPr/>
        </p:nvSpPr>
        <p:spPr bwMode="auto">
          <a:xfrm>
            <a:off x="4960938" y="3162300"/>
            <a:ext cx="998537"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5733" name="Line 21"/>
          <p:cNvSpPr>
            <a:spLocks noChangeShapeType="1"/>
          </p:cNvSpPr>
          <p:nvPr/>
        </p:nvSpPr>
        <p:spPr bwMode="auto">
          <a:xfrm flipH="1">
            <a:off x="4543425" y="5124450"/>
            <a:ext cx="1035050"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47125" name="Rectangle 22"/>
          <p:cNvSpPr>
            <a:spLocks noChangeArrowheads="1"/>
          </p:cNvSpPr>
          <p:nvPr/>
        </p:nvSpPr>
        <p:spPr bwMode="auto">
          <a:xfrm>
            <a:off x="7158038" y="5783263"/>
            <a:ext cx="1058862"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47126" name="Rectangle 24"/>
          <p:cNvSpPr>
            <a:spLocks noChangeArrowheads="1"/>
          </p:cNvSpPr>
          <p:nvPr/>
        </p:nvSpPr>
        <p:spPr bwMode="auto">
          <a:xfrm>
            <a:off x="685800" y="1509713"/>
            <a:ext cx="665888" cy="230832"/>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47127" name="Rectangle 26"/>
          <p:cNvSpPr>
            <a:spLocks noChangeArrowheads="1"/>
          </p:cNvSpPr>
          <p:nvPr/>
        </p:nvSpPr>
        <p:spPr bwMode="auto">
          <a:xfrm>
            <a:off x="1277938" y="5789613"/>
            <a:ext cx="106362"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2" name="Group 27"/>
          <p:cNvGrpSpPr>
            <a:grpSpLocks/>
          </p:cNvGrpSpPr>
          <p:nvPr/>
        </p:nvGrpSpPr>
        <p:grpSpPr bwMode="auto">
          <a:xfrm>
            <a:off x="2201863" y="2117725"/>
            <a:ext cx="3824287" cy="2916238"/>
            <a:chOff x="1387" y="1334"/>
            <a:chExt cx="2409" cy="1837"/>
          </a:xfrm>
        </p:grpSpPr>
        <p:grpSp>
          <p:nvGrpSpPr>
            <p:cNvPr id="47189" name="Group 28"/>
            <p:cNvGrpSpPr>
              <a:grpSpLocks/>
            </p:cNvGrpSpPr>
            <p:nvPr/>
          </p:nvGrpSpPr>
          <p:grpSpPr bwMode="auto">
            <a:xfrm>
              <a:off x="1387" y="1334"/>
              <a:ext cx="2391" cy="1837"/>
              <a:chOff x="1387" y="1334"/>
              <a:chExt cx="2391" cy="1837"/>
            </a:xfrm>
          </p:grpSpPr>
          <p:sp>
            <p:nvSpPr>
              <p:cNvPr id="47191" name="Line 29"/>
              <p:cNvSpPr>
                <a:spLocks noChangeShapeType="1"/>
              </p:cNvSpPr>
              <p:nvPr/>
            </p:nvSpPr>
            <p:spPr bwMode="auto">
              <a:xfrm flipV="1">
                <a:off x="1387" y="1649"/>
                <a:ext cx="2127" cy="1522"/>
              </a:xfrm>
              <a:prstGeom prst="line">
                <a:avLst/>
              </a:prstGeom>
              <a:noFill/>
              <a:ln w="539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92" name="Rectangle 30"/>
              <p:cNvSpPr>
                <a:spLocks noChangeArrowheads="1"/>
              </p:cNvSpPr>
              <p:nvPr/>
            </p:nvSpPr>
            <p:spPr bwMode="auto">
              <a:xfrm>
                <a:off x="2955" y="1334"/>
                <a:ext cx="823"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Heildarframboð</a:t>
                </a:r>
                <a:endParaRPr lang="is-IS">
                  <a:latin typeface="Cambria" panose="02040503050406030204" pitchFamily="18" charset="0"/>
                  <a:ea typeface="Cambria" panose="02040503050406030204" pitchFamily="18" charset="0"/>
                </a:endParaRPr>
              </a:p>
            </p:txBody>
          </p:sp>
          <p:sp>
            <p:nvSpPr>
              <p:cNvPr id="47193" name="Rectangle 31"/>
              <p:cNvSpPr>
                <a:spLocks noChangeArrowheads="1"/>
              </p:cNvSpPr>
              <p:nvPr/>
            </p:nvSpPr>
            <p:spPr bwMode="auto">
              <a:xfrm>
                <a:off x="3186" y="1486"/>
                <a:ext cx="348"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bráð, </a:t>
                </a:r>
                <a:endParaRPr lang="is-IS">
                  <a:latin typeface="Cambria" panose="02040503050406030204" pitchFamily="18" charset="0"/>
                  <a:ea typeface="Cambria" panose="02040503050406030204" pitchFamily="18" charset="0"/>
                </a:endParaRPr>
              </a:p>
            </p:txBody>
          </p:sp>
          <p:sp>
            <p:nvSpPr>
              <p:cNvPr id="47194" name="Rectangle 32"/>
              <p:cNvSpPr>
                <a:spLocks noChangeArrowheads="1"/>
              </p:cNvSpPr>
              <p:nvPr/>
            </p:nvSpPr>
            <p:spPr bwMode="auto">
              <a:xfrm>
                <a:off x="3603" y="1486"/>
                <a:ext cx="129"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endParaRPr lang="is-IS">
                  <a:latin typeface="Cambria" panose="02040503050406030204" pitchFamily="18" charset="0"/>
                  <a:ea typeface="Cambria" panose="02040503050406030204" pitchFamily="18" charset="0"/>
                </a:endParaRPr>
              </a:p>
            </p:txBody>
          </p:sp>
        </p:grpSp>
        <p:sp>
          <p:nvSpPr>
            <p:cNvPr id="47190" name="Freeform 33"/>
            <p:cNvSpPr>
              <a:spLocks/>
            </p:cNvSpPr>
            <p:nvPr/>
          </p:nvSpPr>
          <p:spPr bwMode="auto">
            <a:xfrm>
              <a:off x="3774" y="1566"/>
              <a:ext cx="22" cy="53"/>
            </a:xfrm>
            <a:custGeom>
              <a:avLst/>
              <a:gdLst>
                <a:gd name="T0" fmla="*/ 22 w 22"/>
                <a:gd name="T1" fmla="*/ 0 h 53"/>
                <a:gd name="T2" fmla="*/ 19 w 22"/>
                <a:gd name="T3" fmla="*/ 0 h 53"/>
                <a:gd name="T4" fmla="*/ 11 w 22"/>
                <a:gd name="T5" fmla="*/ 3 h 53"/>
                <a:gd name="T6" fmla="*/ 0 w 22"/>
                <a:gd name="T7" fmla="*/ 11 h 53"/>
                <a:gd name="T8" fmla="*/ 0 w 22"/>
                <a:gd name="T9" fmla="*/ 19 h 53"/>
                <a:gd name="T10" fmla="*/ 7 w 22"/>
                <a:gd name="T11" fmla="*/ 15 h 53"/>
                <a:gd name="T12" fmla="*/ 15 w 22"/>
                <a:gd name="T13" fmla="*/ 11 h 53"/>
                <a:gd name="T14" fmla="*/ 15 w 22"/>
                <a:gd name="T15" fmla="*/ 53 h 53"/>
                <a:gd name="T16" fmla="*/ 22 w 22"/>
                <a:gd name="T17" fmla="*/ 53 h 53"/>
                <a:gd name="T18" fmla="*/ 22 w 22"/>
                <a:gd name="T19" fmla="*/ 3 h 53"/>
                <a:gd name="T20" fmla="*/ 22 w 22"/>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3"/>
                <a:gd name="T35" fmla="*/ 22 w 2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3">
                  <a:moveTo>
                    <a:pt x="22" y="0"/>
                  </a:moveTo>
                  <a:lnTo>
                    <a:pt x="19" y="0"/>
                  </a:lnTo>
                  <a:lnTo>
                    <a:pt x="11" y="3"/>
                  </a:lnTo>
                  <a:lnTo>
                    <a:pt x="0" y="11"/>
                  </a:lnTo>
                  <a:lnTo>
                    <a:pt x="0" y="19"/>
                  </a:lnTo>
                  <a:lnTo>
                    <a:pt x="7" y="15"/>
                  </a:lnTo>
                  <a:lnTo>
                    <a:pt x="15" y="11"/>
                  </a:lnTo>
                  <a:lnTo>
                    <a:pt x="15" y="53"/>
                  </a:lnTo>
                  <a:lnTo>
                    <a:pt x="22" y="53"/>
                  </a:lnTo>
                  <a:lnTo>
                    <a:pt x="22" y="3"/>
                  </a:lnTo>
                  <a:lnTo>
                    <a:pt x="22"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sp>
        <p:nvSpPr>
          <p:cNvPr id="47129" name="Rectangle 34"/>
          <p:cNvSpPr>
            <a:spLocks noChangeArrowheads="1"/>
          </p:cNvSpPr>
          <p:nvPr/>
        </p:nvSpPr>
        <p:spPr bwMode="auto">
          <a:xfrm>
            <a:off x="3041650" y="2081213"/>
            <a:ext cx="678071" cy="230832"/>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47130" name="Rectangle 35"/>
          <p:cNvSpPr>
            <a:spLocks noChangeArrowheads="1"/>
          </p:cNvSpPr>
          <p:nvPr/>
        </p:nvSpPr>
        <p:spPr bwMode="auto">
          <a:xfrm>
            <a:off x="2992438" y="2322513"/>
            <a:ext cx="700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47131" name="Rectangle 36"/>
          <p:cNvSpPr>
            <a:spLocks noChangeArrowheads="1"/>
          </p:cNvSpPr>
          <p:nvPr/>
        </p:nvSpPr>
        <p:spPr bwMode="auto">
          <a:xfrm>
            <a:off x="3149600" y="2563813"/>
            <a:ext cx="57308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lengd</a:t>
            </a:r>
            <a:endParaRPr lang="is-IS">
              <a:latin typeface="Cambria" panose="02040503050406030204" pitchFamily="18" charset="0"/>
              <a:ea typeface="Cambria" panose="02040503050406030204" pitchFamily="18" charset="0"/>
            </a:endParaRPr>
          </a:p>
        </p:txBody>
      </p:sp>
      <p:grpSp>
        <p:nvGrpSpPr>
          <p:cNvPr id="4" name="Group 37"/>
          <p:cNvGrpSpPr>
            <a:grpSpLocks/>
          </p:cNvGrpSpPr>
          <p:nvPr/>
        </p:nvGrpSpPr>
        <p:grpSpPr bwMode="auto">
          <a:xfrm>
            <a:off x="2492375" y="2798764"/>
            <a:ext cx="5094288" cy="2795588"/>
            <a:chOff x="1570" y="1763"/>
            <a:chExt cx="3209" cy="1761"/>
          </a:xfrm>
        </p:grpSpPr>
        <p:sp>
          <p:nvSpPr>
            <p:cNvPr id="47183" name="Line 38"/>
            <p:cNvSpPr>
              <a:spLocks noChangeShapeType="1"/>
            </p:cNvSpPr>
            <p:nvPr/>
          </p:nvSpPr>
          <p:spPr bwMode="auto">
            <a:xfrm flipH="1" flipV="1">
              <a:off x="1570" y="1763"/>
              <a:ext cx="2184" cy="1579"/>
            </a:xfrm>
            <a:prstGeom prst="line">
              <a:avLst/>
            </a:prstGeom>
            <a:noFill/>
            <a:ln w="539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47184" name="Group 39"/>
            <p:cNvGrpSpPr>
              <a:grpSpLocks/>
            </p:cNvGrpSpPr>
            <p:nvPr/>
          </p:nvGrpSpPr>
          <p:grpSpPr bwMode="auto">
            <a:xfrm>
              <a:off x="3789" y="3139"/>
              <a:ext cx="990" cy="385"/>
              <a:chOff x="3789" y="3139"/>
              <a:chExt cx="990" cy="385"/>
            </a:xfrm>
          </p:grpSpPr>
          <p:sp>
            <p:nvSpPr>
              <p:cNvPr id="47185" name="Rectangle 40"/>
              <p:cNvSpPr>
                <a:spLocks noChangeArrowheads="1"/>
              </p:cNvSpPr>
              <p:nvPr/>
            </p:nvSpPr>
            <p:spPr bwMode="auto">
              <a:xfrm>
                <a:off x="3868" y="3139"/>
                <a:ext cx="911"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Heildareftirspurn</a:t>
                </a:r>
                <a:endParaRPr lang="is-IS">
                  <a:latin typeface="Cambria" panose="02040503050406030204" pitchFamily="18" charset="0"/>
                  <a:ea typeface="Cambria" panose="02040503050406030204" pitchFamily="18" charset="0"/>
                </a:endParaRPr>
              </a:p>
            </p:txBody>
          </p:sp>
          <p:sp>
            <p:nvSpPr>
              <p:cNvPr id="47186" name="Rectangle 41"/>
              <p:cNvSpPr>
                <a:spLocks noChangeArrowheads="1"/>
              </p:cNvSpPr>
              <p:nvPr/>
            </p:nvSpPr>
            <p:spPr bwMode="auto">
              <a:xfrm>
                <a:off x="3789" y="3291"/>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sp>
            <p:nvSpPr>
              <p:cNvPr id="47187" name="Rectangle 42"/>
              <p:cNvSpPr>
                <a:spLocks noChangeArrowheads="1"/>
              </p:cNvSpPr>
              <p:nvPr/>
            </p:nvSpPr>
            <p:spPr bwMode="auto">
              <a:xfrm>
                <a:off x="4293" y="3291"/>
                <a:ext cx="150"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AD</a:t>
                </a:r>
                <a:endParaRPr lang="is-IS">
                  <a:latin typeface="Cambria" panose="02040503050406030204" pitchFamily="18" charset="0"/>
                  <a:ea typeface="Cambria" panose="02040503050406030204" pitchFamily="18" charset="0"/>
                </a:endParaRPr>
              </a:p>
            </p:txBody>
          </p:sp>
          <p:sp>
            <p:nvSpPr>
              <p:cNvPr id="47188"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grpSp>
        <p:nvGrpSpPr>
          <p:cNvPr id="6" name="Group 44"/>
          <p:cNvGrpSpPr>
            <a:grpSpLocks/>
          </p:cNvGrpSpPr>
          <p:nvPr/>
        </p:nvGrpSpPr>
        <p:grpSpPr bwMode="auto">
          <a:xfrm>
            <a:off x="1198563" y="3695701"/>
            <a:ext cx="3022600" cy="2330451"/>
            <a:chOff x="755" y="2328"/>
            <a:chExt cx="1904" cy="1468"/>
          </a:xfrm>
        </p:grpSpPr>
        <p:grpSp>
          <p:nvGrpSpPr>
            <p:cNvPr id="47173" name="Group 45"/>
            <p:cNvGrpSpPr>
              <a:grpSpLocks/>
            </p:cNvGrpSpPr>
            <p:nvPr/>
          </p:nvGrpSpPr>
          <p:grpSpPr bwMode="auto">
            <a:xfrm>
              <a:off x="755" y="2328"/>
              <a:ext cx="1904" cy="156"/>
              <a:chOff x="755" y="2328"/>
              <a:chExt cx="1904" cy="156"/>
            </a:xfrm>
          </p:grpSpPr>
          <p:sp>
            <p:nvSpPr>
              <p:cNvPr id="47177"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78" name="Oval 47"/>
              <p:cNvSpPr>
                <a:spLocks noChangeArrowheads="1"/>
              </p:cNvSpPr>
              <p:nvPr/>
            </p:nvSpPr>
            <p:spPr bwMode="auto">
              <a:xfrm>
                <a:off x="2424" y="2370"/>
                <a:ext cx="81" cy="80"/>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47179" name="Rectangle 48"/>
              <p:cNvSpPr>
                <a:spLocks noChangeArrowheads="1"/>
              </p:cNvSpPr>
              <p:nvPr/>
            </p:nvSpPr>
            <p:spPr bwMode="auto">
              <a:xfrm>
                <a:off x="2583" y="2328"/>
                <a:ext cx="76"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A</a:t>
                </a:r>
                <a:endParaRPr lang="is-IS">
                  <a:latin typeface="Cambria" panose="02040503050406030204" pitchFamily="18" charset="0"/>
                  <a:ea typeface="Cambria" panose="02040503050406030204" pitchFamily="18" charset="0"/>
                </a:endParaRPr>
              </a:p>
            </p:txBody>
          </p:sp>
          <p:grpSp>
            <p:nvGrpSpPr>
              <p:cNvPr id="47180" name="Group 49"/>
              <p:cNvGrpSpPr>
                <a:grpSpLocks/>
              </p:cNvGrpSpPr>
              <p:nvPr/>
            </p:nvGrpSpPr>
            <p:grpSpPr bwMode="auto">
              <a:xfrm>
                <a:off x="755" y="2339"/>
                <a:ext cx="107" cy="145"/>
                <a:chOff x="755" y="2339"/>
                <a:chExt cx="107" cy="145"/>
              </a:xfrm>
            </p:grpSpPr>
            <p:sp>
              <p:nvSpPr>
                <p:cNvPr id="47181" name="Rectangle 50"/>
                <p:cNvSpPr>
                  <a:spLocks noChangeArrowheads="1"/>
                </p:cNvSpPr>
                <p:nvPr/>
              </p:nvSpPr>
              <p:spPr bwMode="auto">
                <a:xfrm>
                  <a:off x="755" y="2339"/>
                  <a:ext cx="68"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47182"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grpSp>
          <p:nvGrpSpPr>
            <p:cNvPr id="47174" name="Group 52"/>
            <p:cNvGrpSpPr>
              <a:grpSpLocks/>
            </p:cNvGrpSpPr>
            <p:nvPr/>
          </p:nvGrpSpPr>
          <p:grpSpPr bwMode="auto">
            <a:xfrm>
              <a:off x="2420" y="3651"/>
              <a:ext cx="106" cy="145"/>
              <a:chOff x="2420" y="3651"/>
              <a:chExt cx="106" cy="145"/>
            </a:xfrm>
          </p:grpSpPr>
          <p:sp>
            <p:nvSpPr>
              <p:cNvPr id="47175" name="Rectangle 53"/>
              <p:cNvSpPr>
                <a:spLocks noChangeArrowheads="1"/>
              </p:cNvSpPr>
              <p:nvPr/>
            </p:nvSpPr>
            <p:spPr bwMode="auto">
              <a:xfrm>
                <a:off x="2420" y="3651"/>
                <a:ext cx="67"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47176"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grpSp>
        <p:nvGrpSpPr>
          <p:cNvPr id="10" name="Group 55"/>
          <p:cNvGrpSpPr>
            <a:grpSpLocks/>
          </p:cNvGrpSpPr>
          <p:nvPr/>
        </p:nvGrpSpPr>
        <p:grpSpPr bwMode="auto">
          <a:xfrm>
            <a:off x="1549400" y="3125789"/>
            <a:ext cx="3865563" cy="2570163"/>
            <a:chOff x="976" y="1969"/>
            <a:chExt cx="2435" cy="1619"/>
          </a:xfrm>
        </p:grpSpPr>
        <p:sp>
          <p:nvSpPr>
            <p:cNvPr id="47171" name="Line 56"/>
            <p:cNvSpPr>
              <a:spLocks noChangeShapeType="1"/>
            </p:cNvSpPr>
            <p:nvPr/>
          </p:nvSpPr>
          <p:spPr bwMode="auto">
            <a:xfrm flipH="1" flipV="1">
              <a:off x="976" y="1969"/>
              <a:ext cx="2184" cy="1579"/>
            </a:xfrm>
            <a:prstGeom prst="line">
              <a:avLst/>
            </a:prstGeom>
            <a:noFill/>
            <a:ln w="53975">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72" name="Rectangle 57"/>
            <p:cNvSpPr>
              <a:spLocks noChangeArrowheads="1"/>
            </p:cNvSpPr>
            <p:nvPr/>
          </p:nvSpPr>
          <p:spPr bwMode="auto">
            <a:xfrm>
              <a:off x="3216" y="3443"/>
              <a:ext cx="195"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AD</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11" name="Group 58"/>
          <p:cNvGrpSpPr>
            <a:grpSpLocks/>
          </p:cNvGrpSpPr>
          <p:nvPr/>
        </p:nvGrpSpPr>
        <p:grpSpPr bwMode="auto">
          <a:xfrm>
            <a:off x="2982913" y="2816225"/>
            <a:ext cx="3548062" cy="2671763"/>
            <a:chOff x="1879" y="1774"/>
            <a:chExt cx="2235" cy="1683"/>
          </a:xfrm>
        </p:grpSpPr>
        <p:sp>
          <p:nvSpPr>
            <p:cNvPr id="47169" name="Line 59"/>
            <p:cNvSpPr>
              <a:spLocks noChangeShapeType="1"/>
            </p:cNvSpPr>
            <p:nvPr/>
          </p:nvSpPr>
          <p:spPr bwMode="auto">
            <a:xfrm flipV="1">
              <a:off x="1879" y="1923"/>
              <a:ext cx="2127" cy="1534"/>
            </a:xfrm>
            <a:prstGeom prst="line">
              <a:avLst/>
            </a:prstGeom>
            <a:noFill/>
            <a:ln w="53975">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70" name="Rectangle 60"/>
            <p:cNvSpPr>
              <a:spLocks noChangeArrowheads="1"/>
            </p:cNvSpPr>
            <p:nvPr/>
          </p:nvSpPr>
          <p:spPr bwMode="auto">
            <a:xfrm>
              <a:off x="3940" y="1774"/>
              <a:ext cx="174"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12" name="Group 61"/>
          <p:cNvGrpSpPr>
            <a:grpSpLocks/>
          </p:cNvGrpSpPr>
          <p:nvPr/>
        </p:nvGrpSpPr>
        <p:grpSpPr bwMode="auto">
          <a:xfrm>
            <a:off x="5053013" y="4343400"/>
            <a:ext cx="2813050" cy="727075"/>
            <a:chOff x="3183" y="2736"/>
            <a:chExt cx="1772" cy="458"/>
          </a:xfrm>
        </p:grpSpPr>
        <p:sp>
          <p:nvSpPr>
            <p:cNvPr id="47164" name="Line 62"/>
            <p:cNvSpPr>
              <a:spLocks noChangeShapeType="1"/>
            </p:cNvSpPr>
            <p:nvPr/>
          </p:nvSpPr>
          <p:spPr bwMode="auto">
            <a:xfrm flipH="1">
              <a:off x="3183" y="2827"/>
              <a:ext cx="537" cy="367"/>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47165" name="Group 63"/>
            <p:cNvGrpSpPr>
              <a:grpSpLocks/>
            </p:cNvGrpSpPr>
            <p:nvPr/>
          </p:nvGrpSpPr>
          <p:grpSpPr bwMode="auto">
            <a:xfrm>
              <a:off x="3686" y="2736"/>
              <a:ext cx="1269" cy="320"/>
              <a:chOff x="3686" y="2736"/>
              <a:chExt cx="1269" cy="320"/>
            </a:xfrm>
          </p:grpSpPr>
          <p:sp>
            <p:nvSpPr>
              <p:cNvPr id="47166" name="Rectangle 64"/>
              <p:cNvSpPr>
                <a:spLocks noChangeArrowheads="1"/>
              </p:cNvSpPr>
              <p:nvPr/>
            </p:nvSpPr>
            <p:spPr bwMode="auto">
              <a:xfrm>
                <a:off x="3686" y="2736"/>
                <a:ext cx="1269" cy="320"/>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67" name="Rectangle 65"/>
              <p:cNvSpPr>
                <a:spLocks noChangeArrowheads="1"/>
              </p:cNvSpPr>
              <p:nvPr/>
            </p:nvSpPr>
            <p:spPr bwMode="auto">
              <a:xfrm>
                <a:off x="3724" y="2749"/>
                <a:ext cx="727"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1. Samdráttur</a:t>
                </a:r>
                <a:endParaRPr lang="is-IS">
                  <a:latin typeface="Cambria" panose="02040503050406030204" pitchFamily="18" charset="0"/>
                  <a:ea typeface="Cambria" panose="02040503050406030204" pitchFamily="18" charset="0"/>
                </a:endParaRPr>
              </a:p>
            </p:txBody>
          </p:sp>
          <p:sp>
            <p:nvSpPr>
              <p:cNvPr id="47168" name="Rectangle 66"/>
              <p:cNvSpPr>
                <a:spLocks noChangeArrowheads="1"/>
              </p:cNvSpPr>
              <p:nvPr/>
            </p:nvSpPr>
            <p:spPr bwMode="auto">
              <a:xfrm>
                <a:off x="3724" y="2900"/>
                <a:ext cx="1148"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heildareftirspurn … .</a:t>
                </a:r>
                <a:endParaRPr lang="is-IS">
                  <a:latin typeface="Cambria" panose="02040503050406030204" pitchFamily="18" charset="0"/>
                  <a:ea typeface="Cambria" panose="02040503050406030204" pitchFamily="18" charset="0"/>
                </a:endParaRPr>
              </a:p>
            </p:txBody>
          </p:sp>
        </p:grpSp>
      </p:grpSp>
      <p:grpSp>
        <p:nvGrpSpPr>
          <p:cNvPr id="14" name="Group 67"/>
          <p:cNvGrpSpPr>
            <a:grpSpLocks/>
          </p:cNvGrpSpPr>
          <p:nvPr/>
        </p:nvGrpSpPr>
        <p:grpSpPr bwMode="auto">
          <a:xfrm>
            <a:off x="1222375" y="1109663"/>
            <a:ext cx="4138613" cy="3106737"/>
            <a:chOff x="770" y="699"/>
            <a:chExt cx="2607" cy="1957"/>
          </a:xfrm>
        </p:grpSpPr>
        <p:sp>
          <p:nvSpPr>
            <p:cNvPr id="47161" name="Line 68"/>
            <p:cNvSpPr>
              <a:spLocks noChangeShapeType="1"/>
            </p:cNvSpPr>
            <p:nvPr/>
          </p:nvSpPr>
          <p:spPr bwMode="auto">
            <a:xfrm>
              <a:off x="987" y="848"/>
              <a:ext cx="1018" cy="1808"/>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62" name="Rectangle 69"/>
            <p:cNvSpPr>
              <a:spLocks noChangeArrowheads="1"/>
            </p:cNvSpPr>
            <p:nvPr/>
          </p:nvSpPr>
          <p:spPr bwMode="auto">
            <a:xfrm>
              <a:off x="770" y="699"/>
              <a:ext cx="2607" cy="172"/>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63" name="Rectangle 70"/>
            <p:cNvSpPr>
              <a:spLocks noChangeArrowheads="1"/>
            </p:cNvSpPr>
            <p:nvPr/>
          </p:nvSpPr>
          <p:spPr bwMode="auto">
            <a:xfrm>
              <a:off x="827" y="720"/>
              <a:ext cx="169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2. … dregur úr framleiðslu í bráð.</a:t>
              </a:r>
              <a:endParaRPr lang="is-IS">
                <a:latin typeface="Cambria" panose="02040503050406030204" pitchFamily="18" charset="0"/>
                <a:ea typeface="Cambria" panose="02040503050406030204" pitchFamily="18" charset="0"/>
              </a:endParaRPr>
            </a:p>
          </p:txBody>
        </p:sp>
      </p:grpSp>
      <p:grpSp>
        <p:nvGrpSpPr>
          <p:cNvPr id="15" name="Group 71"/>
          <p:cNvGrpSpPr>
            <a:grpSpLocks/>
          </p:cNvGrpSpPr>
          <p:nvPr/>
        </p:nvGrpSpPr>
        <p:grpSpPr bwMode="auto">
          <a:xfrm>
            <a:off x="5343525" y="3198814"/>
            <a:ext cx="2722563" cy="1112838"/>
            <a:chOff x="3366" y="2015"/>
            <a:chExt cx="1715" cy="701"/>
          </a:xfrm>
        </p:grpSpPr>
        <p:sp>
          <p:nvSpPr>
            <p:cNvPr id="47155" name="Line 72"/>
            <p:cNvSpPr>
              <a:spLocks noChangeShapeType="1"/>
            </p:cNvSpPr>
            <p:nvPr/>
          </p:nvSpPr>
          <p:spPr bwMode="auto">
            <a:xfrm flipH="1" flipV="1">
              <a:off x="3366" y="2026"/>
              <a:ext cx="663" cy="321"/>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56" name="Rectangle 73"/>
            <p:cNvSpPr>
              <a:spLocks noChangeArrowheads="1"/>
            </p:cNvSpPr>
            <p:nvPr/>
          </p:nvSpPr>
          <p:spPr bwMode="auto">
            <a:xfrm>
              <a:off x="3994" y="2015"/>
              <a:ext cx="1087" cy="629"/>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57" name="Rectangle 74"/>
            <p:cNvSpPr>
              <a:spLocks noChangeArrowheads="1"/>
            </p:cNvSpPr>
            <p:nvPr/>
          </p:nvSpPr>
          <p:spPr bwMode="auto">
            <a:xfrm>
              <a:off x="4035" y="2028"/>
              <a:ext cx="805"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3. Skammtíma- </a:t>
              </a:r>
              <a:endParaRPr lang="is-IS">
                <a:latin typeface="Cambria" panose="02040503050406030204" pitchFamily="18" charset="0"/>
                <a:ea typeface="Cambria" panose="02040503050406030204" pitchFamily="18" charset="0"/>
              </a:endParaRPr>
            </a:p>
          </p:txBody>
        </p:sp>
        <p:sp>
          <p:nvSpPr>
            <p:cNvPr id="47158" name="Rectangle 75"/>
            <p:cNvSpPr>
              <a:spLocks noChangeArrowheads="1"/>
            </p:cNvSpPr>
            <p:nvPr/>
          </p:nvSpPr>
          <p:spPr bwMode="auto">
            <a:xfrm>
              <a:off x="4035" y="2180"/>
              <a:ext cx="835"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framboðskúrfan</a:t>
              </a:r>
              <a:endParaRPr lang="is-IS">
                <a:latin typeface="Cambria" panose="02040503050406030204" pitchFamily="18" charset="0"/>
                <a:ea typeface="Cambria" panose="02040503050406030204" pitchFamily="18" charset="0"/>
              </a:endParaRPr>
            </a:p>
          </p:txBody>
        </p:sp>
        <p:sp>
          <p:nvSpPr>
            <p:cNvPr id="47159" name="Rectangle 76"/>
            <p:cNvSpPr>
              <a:spLocks noChangeArrowheads="1"/>
            </p:cNvSpPr>
            <p:nvPr/>
          </p:nvSpPr>
          <p:spPr bwMode="auto">
            <a:xfrm>
              <a:off x="4035" y="2332"/>
              <a:ext cx="981"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hliðrast til hægri ...</a:t>
              </a:r>
              <a:endParaRPr lang="is-IS">
                <a:latin typeface="Cambria" panose="02040503050406030204" pitchFamily="18" charset="0"/>
                <a:ea typeface="Cambria" panose="02040503050406030204" pitchFamily="18" charset="0"/>
              </a:endParaRPr>
            </a:p>
          </p:txBody>
        </p:sp>
        <p:sp>
          <p:nvSpPr>
            <p:cNvPr id="47160" name="Rectangle 77"/>
            <p:cNvSpPr>
              <a:spLocks noChangeArrowheads="1"/>
            </p:cNvSpPr>
            <p:nvPr/>
          </p:nvSpPr>
          <p:spPr bwMode="auto">
            <a:xfrm>
              <a:off x="4035" y="2483"/>
              <a:ext cx="0" cy="233"/>
            </a:xfrm>
            <a:prstGeom prst="rect">
              <a:avLst/>
            </a:prstGeom>
            <a:noFill/>
            <a:ln w="9525">
              <a:noFill/>
              <a:miter lim="800000"/>
              <a:headEnd/>
              <a:tailEnd/>
            </a:ln>
          </p:spPr>
          <p:txBody>
            <a:bodyPr wrap="none" lIns="0" tIns="0" rIns="0" bIns="0">
              <a:spAutoFit/>
            </a:bodyPr>
            <a:lstStyle/>
            <a:p>
              <a:endParaRPr lang="is-IS">
                <a:latin typeface="Cambria" panose="02040503050406030204" pitchFamily="18" charset="0"/>
                <a:ea typeface="Cambria" panose="02040503050406030204" pitchFamily="18" charset="0"/>
              </a:endParaRPr>
            </a:p>
          </p:txBody>
        </p:sp>
      </p:grpSp>
      <p:grpSp>
        <p:nvGrpSpPr>
          <p:cNvPr id="16" name="Group 78"/>
          <p:cNvGrpSpPr>
            <a:grpSpLocks/>
          </p:cNvGrpSpPr>
          <p:nvPr/>
        </p:nvGrpSpPr>
        <p:grpSpPr bwMode="auto">
          <a:xfrm>
            <a:off x="3962400" y="4906963"/>
            <a:ext cx="2573338" cy="1616075"/>
            <a:chOff x="2496" y="3091"/>
            <a:chExt cx="1621" cy="1018"/>
          </a:xfrm>
        </p:grpSpPr>
        <p:sp>
          <p:nvSpPr>
            <p:cNvPr id="47151" name="Line 79"/>
            <p:cNvSpPr>
              <a:spLocks noChangeShapeType="1"/>
            </p:cNvSpPr>
            <p:nvPr/>
          </p:nvSpPr>
          <p:spPr bwMode="auto">
            <a:xfrm flipH="1" flipV="1">
              <a:off x="2496" y="3091"/>
              <a:ext cx="401" cy="686"/>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52" name="Rectangle 80"/>
            <p:cNvSpPr>
              <a:spLocks noChangeArrowheads="1"/>
            </p:cNvSpPr>
            <p:nvPr/>
          </p:nvSpPr>
          <p:spPr bwMode="auto">
            <a:xfrm>
              <a:off x="2691" y="3777"/>
              <a:ext cx="1406" cy="332"/>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47153" name="Rectangle 81"/>
            <p:cNvSpPr>
              <a:spLocks noChangeArrowheads="1"/>
            </p:cNvSpPr>
            <p:nvPr/>
          </p:nvSpPr>
          <p:spPr bwMode="auto">
            <a:xfrm>
              <a:off x="2742" y="3788"/>
              <a:ext cx="1375"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4. . ... og framleiðslan leitar</a:t>
              </a:r>
              <a:endParaRPr lang="is-IS">
                <a:latin typeface="Cambria" panose="02040503050406030204" pitchFamily="18" charset="0"/>
                <a:ea typeface="Cambria" panose="02040503050406030204" pitchFamily="18" charset="0"/>
              </a:endParaRPr>
            </a:p>
          </p:txBody>
        </p:sp>
        <p:sp>
          <p:nvSpPr>
            <p:cNvPr id="47154" name="Rectangle 82"/>
            <p:cNvSpPr>
              <a:spLocks noChangeArrowheads="1"/>
            </p:cNvSpPr>
            <p:nvPr/>
          </p:nvSpPr>
          <p:spPr bwMode="auto">
            <a:xfrm>
              <a:off x="2742" y="3939"/>
              <a:ext cx="994"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aftur í eðlilegt horf.</a:t>
              </a:r>
              <a:endParaRPr lang="is-IS">
                <a:latin typeface="Cambria" panose="02040503050406030204" pitchFamily="18" charset="0"/>
                <a:ea typeface="Cambria" panose="02040503050406030204" pitchFamily="18" charset="0"/>
              </a:endParaRPr>
            </a:p>
          </p:txBody>
        </p:sp>
      </p:grpSp>
      <p:grpSp>
        <p:nvGrpSpPr>
          <p:cNvPr id="17" name="Group 83"/>
          <p:cNvGrpSpPr>
            <a:grpSpLocks/>
          </p:cNvGrpSpPr>
          <p:nvPr/>
        </p:nvGrpSpPr>
        <p:grpSpPr bwMode="auto">
          <a:xfrm>
            <a:off x="1193800" y="4706948"/>
            <a:ext cx="3022600" cy="230188"/>
            <a:chOff x="752" y="2965"/>
            <a:chExt cx="1904" cy="145"/>
          </a:xfrm>
        </p:grpSpPr>
        <p:sp>
          <p:nvSpPr>
            <p:cNvPr id="47147" name="Oval 84"/>
            <p:cNvSpPr>
              <a:spLocks noChangeArrowheads="1"/>
            </p:cNvSpPr>
            <p:nvPr/>
          </p:nvSpPr>
          <p:spPr bwMode="auto">
            <a:xfrm>
              <a:off x="2424" y="2999"/>
              <a:ext cx="81" cy="80"/>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47148" name="Line 85"/>
            <p:cNvSpPr>
              <a:spLocks noChangeShapeType="1"/>
            </p:cNvSpPr>
            <p:nvPr/>
          </p:nvSpPr>
          <p:spPr bwMode="auto">
            <a:xfrm>
              <a:off x="918" y="3033"/>
              <a:ext cx="1544" cy="1"/>
            </a:xfrm>
            <a:prstGeom prst="line">
              <a:avLst/>
            </a:pr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49" name="Rectangle 86"/>
            <p:cNvSpPr>
              <a:spLocks noChangeArrowheads="1"/>
            </p:cNvSpPr>
            <p:nvPr/>
          </p:nvSpPr>
          <p:spPr bwMode="auto">
            <a:xfrm>
              <a:off x="2587" y="2965"/>
              <a:ext cx="69"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C</a:t>
              </a:r>
              <a:endParaRPr lang="is-IS">
                <a:latin typeface="Cambria" panose="02040503050406030204" pitchFamily="18" charset="0"/>
                <a:ea typeface="Cambria" panose="02040503050406030204" pitchFamily="18" charset="0"/>
              </a:endParaRPr>
            </a:p>
          </p:txBody>
        </p:sp>
        <p:sp>
          <p:nvSpPr>
            <p:cNvPr id="47150" name="Rectangle 87"/>
            <p:cNvSpPr>
              <a:spLocks noChangeArrowheads="1"/>
            </p:cNvSpPr>
            <p:nvPr/>
          </p:nvSpPr>
          <p:spPr bwMode="auto">
            <a:xfrm>
              <a:off x="752" y="2965"/>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3</a:t>
              </a:r>
              <a:endParaRPr lang="is-IS">
                <a:latin typeface="Cambria" panose="02040503050406030204" pitchFamily="18" charset="0"/>
                <a:ea typeface="Cambria" panose="02040503050406030204" pitchFamily="18" charset="0"/>
              </a:endParaRPr>
            </a:p>
          </p:txBody>
        </p:sp>
      </p:grpSp>
      <p:grpSp>
        <p:nvGrpSpPr>
          <p:cNvPr id="18" name="Group 88"/>
          <p:cNvGrpSpPr>
            <a:grpSpLocks/>
          </p:cNvGrpSpPr>
          <p:nvPr/>
        </p:nvGrpSpPr>
        <p:grpSpPr bwMode="auto">
          <a:xfrm>
            <a:off x="1193800" y="4200526"/>
            <a:ext cx="2325688" cy="1825626"/>
            <a:chOff x="752" y="2646"/>
            <a:chExt cx="1465" cy="1150"/>
          </a:xfrm>
        </p:grpSpPr>
        <p:sp>
          <p:nvSpPr>
            <p:cNvPr id="47142" name="Oval 89"/>
            <p:cNvSpPr>
              <a:spLocks noChangeArrowheads="1"/>
            </p:cNvSpPr>
            <p:nvPr/>
          </p:nvSpPr>
          <p:spPr bwMode="auto">
            <a:xfrm>
              <a:off x="1978" y="2679"/>
              <a:ext cx="81" cy="80"/>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47143"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47144" name="Rectangle 91"/>
            <p:cNvSpPr>
              <a:spLocks noChangeArrowheads="1"/>
            </p:cNvSpPr>
            <p:nvPr/>
          </p:nvSpPr>
          <p:spPr bwMode="auto">
            <a:xfrm>
              <a:off x="2143" y="2646"/>
              <a:ext cx="7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B</a:t>
              </a:r>
              <a:endParaRPr lang="is-IS">
                <a:latin typeface="Cambria" panose="02040503050406030204" pitchFamily="18" charset="0"/>
                <a:ea typeface="Cambria" panose="02040503050406030204" pitchFamily="18" charset="0"/>
              </a:endParaRPr>
            </a:p>
          </p:txBody>
        </p:sp>
        <p:sp>
          <p:nvSpPr>
            <p:cNvPr id="47145" name="Rectangle 92"/>
            <p:cNvSpPr>
              <a:spLocks noChangeArrowheads="1"/>
            </p:cNvSpPr>
            <p:nvPr/>
          </p:nvSpPr>
          <p:spPr bwMode="auto">
            <a:xfrm>
              <a:off x="752" y="2650"/>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sp>
          <p:nvSpPr>
            <p:cNvPr id="47146" name="Rectangle 93"/>
            <p:cNvSpPr>
              <a:spLocks noChangeArrowheads="1"/>
            </p:cNvSpPr>
            <p:nvPr/>
          </p:nvSpPr>
          <p:spPr bwMode="auto">
            <a:xfrm>
              <a:off x="1973" y="3651"/>
              <a:ext cx="111"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5733"/>
                                        </p:tgtEl>
                                        <p:attrNameLst>
                                          <p:attrName>style.visibility</p:attrName>
                                        </p:attrNameLst>
                                      </p:cBhvr>
                                      <p:to>
                                        <p:strVal val="visible"/>
                                      </p:to>
                                    </p:set>
                                    <p:animEffect transition="in" filter="wipe(right)">
                                      <p:cBhvr>
                                        <p:cTn id="22" dur="500"/>
                                        <p:tgtEl>
                                          <p:spTgt spid="1157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up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5732"/>
                                        </p:tgtEl>
                                        <p:attrNameLst>
                                          <p:attrName>style.visibility</p:attrName>
                                        </p:attrNameLst>
                                      </p:cBhvr>
                                      <p:to>
                                        <p:strVal val="visible"/>
                                      </p:to>
                                    </p:set>
                                    <p:animEffect transition="in" filter="wipe(left)">
                                      <p:cBhvr>
                                        <p:cTn id="47" dur="500"/>
                                        <p:tgtEl>
                                          <p:spTgt spid="11573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upRigh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2" grpId="0" animBg="1"/>
      <p:bldP spid="11573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is-IS" sz="5400">
                <a:latin typeface="Bernard MT Condensed" panose="02050806060905020404" pitchFamily="18" charset="0"/>
              </a:rPr>
              <a:t>Tvær orsakir hagsveiflna</a:t>
            </a:r>
          </a:p>
        </p:txBody>
      </p:sp>
      <p:sp>
        <p:nvSpPr>
          <p:cNvPr id="77827" name="Rectangle 3"/>
          <p:cNvSpPr>
            <a:spLocks noGrp="1" noChangeArrowheads="1"/>
          </p:cNvSpPr>
          <p:nvPr>
            <p:ph type="body" idx="1"/>
          </p:nvPr>
        </p:nvSpPr>
        <p:spPr/>
        <p:txBody>
          <a:bodyPr/>
          <a:lstStyle/>
          <a:p>
            <a:pPr>
              <a:defRPr/>
            </a:pPr>
            <a:r>
              <a:rPr lang="is-IS" sz="3600" b="1" dirty="0">
                <a:effectLst>
                  <a:outerShdw blurRad="38100" dist="38100" dir="2700000" algn="tl">
                    <a:srgbClr val="FFFFFF"/>
                  </a:outerShdw>
                </a:effectLst>
                <a:latin typeface="Cambria" panose="02040503050406030204" pitchFamily="18" charset="0"/>
                <a:ea typeface="Cambria" panose="02040503050406030204" pitchFamily="18" charset="0"/>
              </a:rPr>
              <a:t>Eftirspurnarhnykkir</a:t>
            </a:r>
          </a:p>
          <a:p>
            <a:pPr>
              <a:defRPr/>
            </a:pPr>
            <a:r>
              <a:rPr lang="is-IS" sz="3600" dirty="0">
                <a:latin typeface="Cambria" panose="02040503050406030204" pitchFamily="18" charset="0"/>
                <a:ea typeface="Cambria" panose="02040503050406030204" pitchFamily="18" charset="0"/>
              </a:rPr>
              <a:t>Hliðrun heildareftirspurnarkúrfunnar ... </a:t>
            </a:r>
          </a:p>
          <a:p>
            <a:pPr lvl="1">
              <a:defRPr/>
            </a:pPr>
            <a:r>
              <a:rPr lang="is-IS" sz="3200" dirty="0">
                <a:latin typeface="Cambria" panose="02040503050406030204" pitchFamily="18" charset="0"/>
                <a:ea typeface="Cambria" panose="02040503050406030204" pitchFamily="18" charset="0"/>
              </a:rPr>
              <a:t>... veldur sveiflum í framleiðslu til skamms tíma litið</a:t>
            </a:r>
          </a:p>
          <a:p>
            <a:pPr lvl="1">
              <a:defRPr/>
            </a:pPr>
            <a:r>
              <a:rPr lang="is-IS" sz="3200" dirty="0">
                <a:latin typeface="Cambria" panose="02040503050406030204" pitchFamily="18" charset="0"/>
                <a:ea typeface="Cambria" panose="02040503050406030204" pitchFamily="18" charset="0"/>
              </a:rPr>
              <a:t>... hefur áhrif á verðlag í bráð og lengd</a:t>
            </a:r>
          </a:p>
          <a:p>
            <a:pPr lvl="1">
              <a:defRPr/>
            </a:pPr>
            <a:r>
              <a:rPr lang="is-IS" sz="3200" dirty="0">
                <a:latin typeface="Cambria" panose="02040503050406030204" pitchFamily="18" charset="0"/>
                <a:ea typeface="Cambria" panose="02040503050406030204" pitchFamily="18" charset="0"/>
              </a:rPr>
              <a:t>... hefur áhrif á framleiðslu í bráð</a:t>
            </a:r>
          </a:p>
          <a:p>
            <a:pPr lvl="1">
              <a:defRPr/>
            </a:pPr>
            <a:r>
              <a:rPr lang="is-IS" sz="3200" dirty="0">
                <a:latin typeface="Cambria" panose="02040503050406030204" pitchFamily="18" charset="0"/>
                <a:ea typeface="Cambria" panose="02040503050406030204" pitchFamily="18" charset="0"/>
              </a:rPr>
              <a:t>... hefur </a:t>
            </a:r>
            <a:r>
              <a:rPr lang="is-IS" sz="32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engin áhrif</a:t>
            </a:r>
            <a:r>
              <a:rPr lang="is-IS" sz="3200" dirty="0">
                <a:latin typeface="Cambria" panose="02040503050406030204" pitchFamily="18" charset="0"/>
                <a:ea typeface="Cambria" panose="02040503050406030204" pitchFamily="18" charset="0"/>
              </a:rPr>
              <a:t> á framleiðslu til langs tíma litið</a:t>
            </a:r>
          </a:p>
        </p:txBody>
      </p:sp>
      <p:sp>
        <p:nvSpPr>
          <p:cNvPr id="4813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wipe(left)">
                                      <p:cBhvr>
                                        <p:cTn id="27" dur="500"/>
                                        <p:tgtEl>
                                          <p:spTgt spid="778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7827">
                                            <p:txEl>
                                              <p:pRg st="5" end="5"/>
                                            </p:txEl>
                                          </p:spTgt>
                                        </p:tgtEl>
                                        <p:attrNameLst>
                                          <p:attrName>style.visibility</p:attrName>
                                        </p:attrNameLst>
                                      </p:cBhvr>
                                      <p:to>
                                        <p:strVal val="visible"/>
                                      </p:to>
                                    </p:set>
                                    <p:animEffect transition="in" filter="wipe(left)">
                                      <p:cBhvr>
                                        <p:cTn id="32"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is-IS" sz="5400">
                <a:latin typeface="Bernard MT Condensed" panose="02050806060905020404" pitchFamily="18" charset="0"/>
              </a:rPr>
              <a:t>Tvær orsakir hagsveiflna</a:t>
            </a:r>
          </a:p>
        </p:txBody>
      </p:sp>
      <p:sp>
        <p:nvSpPr>
          <p:cNvPr id="79875" name="Rectangle 3"/>
          <p:cNvSpPr>
            <a:spLocks noGrp="1" noChangeArrowheads="1"/>
          </p:cNvSpPr>
          <p:nvPr>
            <p:ph type="body" idx="1"/>
          </p:nvPr>
        </p:nvSpPr>
        <p:spPr/>
        <p:txBody>
          <a:bodyPr/>
          <a:lstStyle/>
          <a:p>
            <a:pPr>
              <a:defRPr/>
            </a:pPr>
            <a:r>
              <a:rPr lang="is-IS" sz="3600" b="1" dirty="0">
                <a:effectLst>
                  <a:outerShdw blurRad="38100" dist="38100" dir="2700000" algn="tl">
                    <a:srgbClr val="FFFFFF"/>
                  </a:outerShdw>
                </a:effectLst>
                <a:latin typeface="Cambria" panose="02040503050406030204" pitchFamily="18" charset="0"/>
                <a:ea typeface="Cambria" panose="02040503050406030204" pitchFamily="18" charset="0"/>
              </a:rPr>
              <a:t>Framboðsskellir</a:t>
            </a:r>
          </a:p>
          <a:p>
            <a:pPr lvl="1">
              <a:defRPr/>
            </a:pPr>
            <a:r>
              <a:rPr lang="is-IS" sz="3200" dirty="0">
                <a:latin typeface="Cambria" panose="02040503050406030204" pitchFamily="18" charset="0"/>
                <a:ea typeface="Cambria" panose="02040503050406030204" pitchFamily="18" charset="0"/>
              </a:rPr>
              <a:t>Ef einhver þeirra þátta sem ráða legu heildarframboðskúrfunnar skreppur saman, þá ... </a:t>
            </a:r>
          </a:p>
          <a:p>
            <a:pPr lvl="2">
              <a:defRPr/>
            </a:pPr>
            <a:r>
              <a:rPr lang="is-IS" sz="3200" dirty="0">
                <a:latin typeface="Cambria" panose="02040503050406030204" pitchFamily="18" charset="0"/>
                <a:ea typeface="Cambria" panose="02040503050406030204" pitchFamily="18" charset="0"/>
              </a:rPr>
              <a:t>... minnkar framleiðsla niður fyrir eðlilega framleiðslu, þ.e. niður fyrir fulla atvinnu</a:t>
            </a:r>
          </a:p>
          <a:p>
            <a:pPr lvl="2">
              <a:defRPr/>
            </a:pPr>
            <a:r>
              <a:rPr lang="is-IS" sz="3200" dirty="0">
                <a:latin typeface="Cambria" panose="02040503050406030204" pitchFamily="18" charset="0"/>
                <a:ea typeface="Cambria" panose="02040503050406030204" pitchFamily="18" charset="0"/>
              </a:rPr>
              <a:t>Atvinnuleysi eykst</a:t>
            </a:r>
          </a:p>
          <a:p>
            <a:pPr lvl="2">
              <a:defRPr/>
            </a:pPr>
            <a:r>
              <a:rPr lang="is-IS" sz="3200" dirty="0">
                <a:latin typeface="Cambria" panose="02040503050406030204" pitchFamily="18" charset="0"/>
                <a:ea typeface="Cambria" panose="02040503050406030204" pitchFamily="18" charset="0"/>
              </a:rPr>
              <a:t>Verðlag hækkar</a:t>
            </a:r>
          </a:p>
        </p:txBody>
      </p:sp>
      <p:sp>
        <p:nvSpPr>
          <p:cNvPr id="4915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left)">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wipe(left)">
                                      <p:cBhvr>
                                        <p:cTn id="12" dur="500"/>
                                        <p:tgtEl>
                                          <p:spTgt spid="7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wipe(left)">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wipe(left)">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wipe(left)">
                                      <p:cBhvr>
                                        <p:cTn id="27"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50179" name="Rectangle 3"/>
          <p:cNvSpPr>
            <a:spLocks noGrp="1" noChangeArrowheads="1"/>
          </p:cNvSpPr>
          <p:nvPr>
            <p:ph type="title"/>
          </p:nvPr>
        </p:nvSpPr>
        <p:spPr>
          <a:xfrm>
            <a:off x="609600" y="150912"/>
            <a:ext cx="8229600" cy="685800"/>
          </a:xfrm>
        </p:spPr>
        <p:txBody>
          <a:bodyPr/>
          <a:lstStyle/>
          <a:p>
            <a:pPr>
              <a:lnSpc>
                <a:spcPct val="80000"/>
              </a:lnSpc>
            </a:pPr>
            <a:r>
              <a:rPr lang="is-IS" sz="4800" dirty="0">
                <a:latin typeface="Bernard MT Condensed" panose="02050806060905020404" pitchFamily="18" charset="0"/>
              </a:rPr>
              <a:t>Framboðsskellur</a:t>
            </a:r>
          </a:p>
        </p:txBody>
      </p:sp>
      <p:sp>
        <p:nvSpPr>
          <p:cNvPr id="50180" name="Rectangle 5"/>
          <p:cNvSpPr>
            <a:spLocks noChangeArrowheads="1"/>
          </p:cNvSpPr>
          <p:nvPr/>
        </p:nvSpPr>
        <p:spPr bwMode="auto">
          <a:xfrm>
            <a:off x="2052638" y="1825625"/>
            <a:ext cx="6300787" cy="4098925"/>
          </a:xfrm>
          <a:prstGeom prst="rect">
            <a:avLst/>
          </a:prstGeom>
          <a:solidFill>
            <a:srgbClr val="F3F6F9"/>
          </a:solidFill>
          <a:ln w="200025">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1" name="Rectangle 6"/>
          <p:cNvSpPr>
            <a:spLocks noChangeArrowheads="1"/>
          </p:cNvSpPr>
          <p:nvPr/>
        </p:nvSpPr>
        <p:spPr bwMode="auto">
          <a:xfrm>
            <a:off x="2052638" y="1825625"/>
            <a:ext cx="6300787" cy="4098925"/>
          </a:xfrm>
          <a:prstGeom prst="rect">
            <a:avLst/>
          </a:prstGeom>
          <a:solidFill>
            <a:srgbClr val="F2F4F8"/>
          </a:solidFill>
          <a:ln w="180975">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2" name="Rectangle 7"/>
          <p:cNvSpPr>
            <a:spLocks noChangeArrowheads="1"/>
          </p:cNvSpPr>
          <p:nvPr/>
        </p:nvSpPr>
        <p:spPr bwMode="auto">
          <a:xfrm>
            <a:off x="2052638" y="1825625"/>
            <a:ext cx="6300787" cy="4098925"/>
          </a:xfrm>
          <a:prstGeom prst="rect">
            <a:avLst/>
          </a:prstGeom>
          <a:solidFill>
            <a:srgbClr val="F1F4F7"/>
          </a:solidFill>
          <a:ln w="163513">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3" name="Rectangle 8"/>
          <p:cNvSpPr>
            <a:spLocks noChangeArrowheads="1"/>
          </p:cNvSpPr>
          <p:nvPr/>
        </p:nvSpPr>
        <p:spPr bwMode="auto">
          <a:xfrm>
            <a:off x="2052638" y="1825625"/>
            <a:ext cx="6300787" cy="4098925"/>
          </a:xfrm>
          <a:prstGeom prst="rect">
            <a:avLst/>
          </a:prstGeom>
          <a:solidFill>
            <a:srgbClr val="F0F2F5"/>
          </a:solidFill>
          <a:ln w="146050">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4" name="Rectangle 9"/>
          <p:cNvSpPr>
            <a:spLocks noChangeArrowheads="1"/>
          </p:cNvSpPr>
          <p:nvPr/>
        </p:nvSpPr>
        <p:spPr bwMode="auto">
          <a:xfrm>
            <a:off x="2052638" y="1825625"/>
            <a:ext cx="6300787" cy="4098925"/>
          </a:xfrm>
          <a:prstGeom prst="rect">
            <a:avLst/>
          </a:prstGeom>
          <a:solidFill>
            <a:srgbClr val="EEF1F4"/>
          </a:solidFill>
          <a:ln w="127000">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5" name="Rectangle 10"/>
          <p:cNvSpPr>
            <a:spLocks noChangeArrowheads="1"/>
          </p:cNvSpPr>
          <p:nvPr/>
        </p:nvSpPr>
        <p:spPr bwMode="auto">
          <a:xfrm>
            <a:off x="2052638" y="1825625"/>
            <a:ext cx="6300787" cy="4098925"/>
          </a:xfrm>
          <a:prstGeom prst="rect">
            <a:avLst/>
          </a:prstGeom>
          <a:solidFill>
            <a:srgbClr val="EDEFF3"/>
          </a:solidFill>
          <a:ln w="109538">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6" name="Rectangle 11"/>
          <p:cNvSpPr>
            <a:spLocks noChangeArrowheads="1"/>
          </p:cNvSpPr>
          <p:nvPr/>
        </p:nvSpPr>
        <p:spPr bwMode="auto">
          <a:xfrm>
            <a:off x="2052638" y="1825625"/>
            <a:ext cx="6300787" cy="4098925"/>
          </a:xfrm>
          <a:prstGeom prst="rect">
            <a:avLst/>
          </a:prstGeom>
          <a:solidFill>
            <a:srgbClr val="EBEEF2"/>
          </a:solidFill>
          <a:ln w="90488">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7" name="Rectangle 12"/>
          <p:cNvSpPr>
            <a:spLocks noChangeArrowheads="1"/>
          </p:cNvSpPr>
          <p:nvPr/>
        </p:nvSpPr>
        <p:spPr bwMode="auto">
          <a:xfrm>
            <a:off x="2052638" y="1825625"/>
            <a:ext cx="6300787" cy="4098925"/>
          </a:xfrm>
          <a:prstGeom prst="rect">
            <a:avLst/>
          </a:prstGeom>
          <a:solidFill>
            <a:srgbClr val="EAECF1"/>
          </a:solidFill>
          <a:ln w="73025">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8" name="Rectangle 13"/>
          <p:cNvSpPr>
            <a:spLocks noChangeArrowheads="1"/>
          </p:cNvSpPr>
          <p:nvPr/>
        </p:nvSpPr>
        <p:spPr bwMode="auto">
          <a:xfrm>
            <a:off x="2052638" y="1825625"/>
            <a:ext cx="6300787" cy="4098925"/>
          </a:xfrm>
          <a:prstGeom prst="rect">
            <a:avLst/>
          </a:prstGeom>
          <a:solidFill>
            <a:srgbClr val="E9EBF0"/>
          </a:solidFill>
          <a:ln w="53975">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89" name="Rectangle 14"/>
          <p:cNvSpPr>
            <a:spLocks noChangeArrowheads="1"/>
          </p:cNvSpPr>
          <p:nvPr/>
        </p:nvSpPr>
        <p:spPr bwMode="auto">
          <a:xfrm>
            <a:off x="2052638" y="1825625"/>
            <a:ext cx="6300787" cy="4098925"/>
          </a:xfrm>
          <a:prstGeom prst="rect">
            <a:avLst/>
          </a:prstGeom>
          <a:solidFill>
            <a:srgbClr val="E7EAEF"/>
          </a:solidFill>
          <a:ln w="36513">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90" name="Rectangle 15"/>
          <p:cNvSpPr>
            <a:spLocks noChangeArrowheads="1"/>
          </p:cNvSpPr>
          <p:nvPr/>
        </p:nvSpPr>
        <p:spPr bwMode="auto">
          <a:xfrm>
            <a:off x="2052638" y="1825625"/>
            <a:ext cx="6300787" cy="4098925"/>
          </a:xfrm>
          <a:prstGeom prst="rect">
            <a:avLst/>
          </a:prstGeom>
          <a:solidFill>
            <a:srgbClr val="E6E9EF"/>
          </a:solidFill>
          <a:ln w="17463">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91" name="Rectangle 16"/>
          <p:cNvSpPr>
            <a:spLocks noChangeArrowheads="1"/>
          </p:cNvSpPr>
          <p:nvPr/>
        </p:nvSpPr>
        <p:spPr bwMode="auto">
          <a:xfrm>
            <a:off x="1889125" y="1662113"/>
            <a:ext cx="6427788" cy="4206875"/>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192" name="Line 17"/>
          <p:cNvSpPr>
            <a:spLocks noChangeShapeType="1"/>
          </p:cNvSpPr>
          <p:nvPr/>
        </p:nvSpPr>
        <p:spPr bwMode="auto">
          <a:xfrm>
            <a:off x="4540250" y="6342063"/>
            <a:ext cx="1588" cy="1587"/>
          </a:xfrm>
          <a:prstGeom prst="line">
            <a:avLst/>
          </a:prstGeom>
          <a:noFill/>
          <a:ln w="17463">
            <a:solidFill>
              <a:srgbClr val="60220F"/>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6754" name="Line 18"/>
          <p:cNvSpPr>
            <a:spLocks noChangeShapeType="1"/>
          </p:cNvSpPr>
          <p:nvPr/>
        </p:nvSpPr>
        <p:spPr bwMode="auto">
          <a:xfrm flipH="1">
            <a:off x="5684838" y="3276600"/>
            <a:ext cx="744537"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6755" name="Line 19"/>
          <p:cNvSpPr>
            <a:spLocks noChangeShapeType="1"/>
          </p:cNvSpPr>
          <p:nvPr/>
        </p:nvSpPr>
        <p:spPr bwMode="auto">
          <a:xfrm flipH="1">
            <a:off x="4106863" y="6051550"/>
            <a:ext cx="236537" cy="1588"/>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50195" name="Line 20"/>
          <p:cNvSpPr>
            <a:spLocks noChangeShapeType="1"/>
          </p:cNvSpPr>
          <p:nvPr/>
        </p:nvSpPr>
        <p:spPr bwMode="auto">
          <a:xfrm>
            <a:off x="4540250" y="2278063"/>
            <a:ext cx="1588" cy="3590925"/>
          </a:xfrm>
          <a:prstGeom prst="line">
            <a:avLst/>
          </a:prstGeom>
          <a:noFill/>
          <a:ln w="53975">
            <a:solidFill>
              <a:srgbClr val="0094AC"/>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6757" name="Line 21"/>
          <p:cNvSpPr>
            <a:spLocks noChangeShapeType="1"/>
          </p:cNvSpPr>
          <p:nvPr/>
        </p:nvSpPr>
        <p:spPr bwMode="auto">
          <a:xfrm flipV="1">
            <a:off x="1689100" y="4221163"/>
            <a:ext cx="3175" cy="268287"/>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50197" name="Freeform 22"/>
          <p:cNvSpPr>
            <a:spLocks/>
          </p:cNvSpPr>
          <p:nvPr/>
        </p:nvSpPr>
        <p:spPr bwMode="auto">
          <a:xfrm>
            <a:off x="1889125" y="1662113"/>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198" name="Rectangle 23"/>
          <p:cNvSpPr>
            <a:spLocks noChangeArrowheads="1"/>
          </p:cNvSpPr>
          <p:nvPr/>
        </p:nvSpPr>
        <p:spPr bwMode="auto">
          <a:xfrm>
            <a:off x="7273925" y="5935663"/>
            <a:ext cx="105886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50199" name="Rectangle 25"/>
          <p:cNvSpPr>
            <a:spLocks noChangeArrowheads="1"/>
          </p:cNvSpPr>
          <p:nvPr/>
        </p:nvSpPr>
        <p:spPr bwMode="auto">
          <a:xfrm>
            <a:off x="1143000" y="1593850"/>
            <a:ext cx="665888" cy="230832"/>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50200" name="Rectangle 27"/>
          <p:cNvSpPr>
            <a:spLocks noChangeArrowheads="1"/>
          </p:cNvSpPr>
          <p:nvPr/>
        </p:nvSpPr>
        <p:spPr bwMode="auto">
          <a:xfrm>
            <a:off x="1609725" y="5942013"/>
            <a:ext cx="106363"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2" name="Group 28"/>
          <p:cNvGrpSpPr>
            <a:grpSpLocks/>
          </p:cNvGrpSpPr>
          <p:nvPr/>
        </p:nvGrpSpPr>
        <p:grpSpPr bwMode="auto">
          <a:xfrm>
            <a:off x="2668588" y="2949576"/>
            <a:ext cx="4660900" cy="2771776"/>
            <a:chOff x="1681" y="1858"/>
            <a:chExt cx="2936" cy="1746"/>
          </a:xfrm>
        </p:grpSpPr>
        <p:sp>
          <p:nvSpPr>
            <p:cNvPr id="50246" name="Line 29"/>
            <p:cNvSpPr>
              <a:spLocks noChangeShapeType="1"/>
            </p:cNvSpPr>
            <p:nvPr/>
          </p:nvSpPr>
          <p:spPr bwMode="auto">
            <a:xfrm flipH="1" flipV="1">
              <a:off x="1681" y="1858"/>
              <a:ext cx="2014" cy="1691"/>
            </a:xfrm>
            <a:prstGeom prst="line">
              <a:avLst/>
            </a:prstGeom>
            <a:noFill/>
            <a:ln w="539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47" name="Rectangle 30"/>
            <p:cNvSpPr>
              <a:spLocks noChangeArrowheads="1"/>
            </p:cNvSpPr>
            <p:nvPr/>
          </p:nvSpPr>
          <p:spPr bwMode="auto">
            <a:xfrm>
              <a:off x="3706" y="3459"/>
              <a:ext cx="911"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Heildareftirspurn</a:t>
              </a:r>
              <a:endParaRPr lang="is-IS">
                <a:latin typeface="Cambria" panose="02040503050406030204" pitchFamily="18" charset="0"/>
                <a:ea typeface="Cambria" panose="02040503050406030204" pitchFamily="18" charset="0"/>
              </a:endParaRPr>
            </a:p>
          </p:txBody>
        </p:sp>
      </p:grpSp>
      <p:grpSp>
        <p:nvGrpSpPr>
          <p:cNvPr id="3" name="Group 31"/>
          <p:cNvGrpSpPr>
            <a:grpSpLocks/>
          </p:cNvGrpSpPr>
          <p:nvPr/>
        </p:nvGrpSpPr>
        <p:grpSpPr bwMode="auto">
          <a:xfrm>
            <a:off x="490538" y="4364038"/>
            <a:ext cx="1162050" cy="1125537"/>
            <a:chOff x="309" y="2749"/>
            <a:chExt cx="732" cy="709"/>
          </a:xfrm>
        </p:grpSpPr>
        <p:sp>
          <p:nvSpPr>
            <p:cNvPr id="50241" name="Line 32"/>
            <p:cNvSpPr>
              <a:spLocks noChangeShapeType="1"/>
            </p:cNvSpPr>
            <p:nvPr/>
          </p:nvSpPr>
          <p:spPr bwMode="auto">
            <a:xfrm flipH="1">
              <a:off x="686" y="2749"/>
              <a:ext cx="343" cy="297"/>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42" name="Rectangle 33"/>
            <p:cNvSpPr>
              <a:spLocks noChangeArrowheads="1"/>
            </p:cNvSpPr>
            <p:nvPr/>
          </p:nvSpPr>
          <p:spPr bwMode="auto">
            <a:xfrm>
              <a:off x="309" y="2989"/>
              <a:ext cx="732" cy="469"/>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243" name="Rectangle 34"/>
            <p:cNvSpPr>
              <a:spLocks noChangeArrowheads="1"/>
            </p:cNvSpPr>
            <p:nvPr/>
          </p:nvSpPr>
          <p:spPr bwMode="auto">
            <a:xfrm>
              <a:off x="336" y="2998"/>
              <a:ext cx="436" cy="145"/>
            </a:xfrm>
            <a:prstGeom prst="rect">
              <a:avLst/>
            </a:prstGeom>
            <a:noFill/>
            <a:ln w="9525">
              <a:noFill/>
              <a:miter lim="800000"/>
              <a:headEnd/>
              <a:tailEnd/>
            </a:ln>
          </p:spPr>
          <p:txBody>
            <a:bodyPr wrap="none" lIns="0" tIns="0" rIns="0" bIns="0">
              <a:spAutoFit/>
            </a:bodyPr>
            <a:lstStyle/>
            <a:p>
              <a:r>
                <a:rPr lang="is-IS" sz="1500" dirty="0">
                  <a:solidFill>
                    <a:srgbClr val="000000"/>
                  </a:solidFill>
                  <a:latin typeface="Cambria" panose="02040503050406030204" pitchFamily="18" charset="0"/>
                  <a:ea typeface="Cambria" panose="02040503050406030204" pitchFamily="18" charset="0"/>
                </a:rPr>
                <a:t>3. … svo </a:t>
              </a:r>
              <a:endParaRPr lang="is-IS" dirty="0">
                <a:latin typeface="Cambria" panose="02040503050406030204" pitchFamily="18" charset="0"/>
                <a:ea typeface="Cambria" panose="02040503050406030204" pitchFamily="18" charset="0"/>
              </a:endParaRPr>
            </a:p>
          </p:txBody>
        </p:sp>
        <p:sp>
          <p:nvSpPr>
            <p:cNvPr id="50244" name="Rectangle 35"/>
            <p:cNvSpPr>
              <a:spLocks noChangeArrowheads="1"/>
            </p:cNvSpPr>
            <p:nvPr/>
          </p:nvSpPr>
          <p:spPr bwMode="auto">
            <a:xfrm>
              <a:off x="336" y="3152"/>
              <a:ext cx="476" cy="145"/>
            </a:xfrm>
            <a:prstGeom prst="rect">
              <a:avLst/>
            </a:prstGeom>
            <a:noFill/>
            <a:ln w="9525">
              <a:noFill/>
              <a:miter lim="800000"/>
              <a:headEnd/>
              <a:tailEnd/>
            </a:ln>
          </p:spPr>
          <p:txBody>
            <a:bodyPr wrap="square" lIns="0" tIns="0" rIns="0" bIns="0">
              <a:spAutoFit/>
            </a:bodyPr>
            <a:lstStyle/>
            <a:p>
              <a:r>
                <a:rPr lang="is-IS" sz="1500" dirty="0">
                  <a:solidFill>
                    <a:srgbClr val="000000"/>
                  </a:solidFill>
                  <a:latin typeface="Cambria" panose="02040503050406030204" pitchFamily="18" charset="0"/>
                  <a:ea typeface="Cambria" panose="02040503050406030204" pitchFamily="18" charset="0"/>
                </a:rPr>
                <a:t>verðlag</a:t>
              </a:r>
              <a:endParaRPr lang="is-IS" dirty="0">
                <a:latin typeface="Cambria" panose="02040503050406030204" pitchFamily="18" charset="0"/>
                <a:ea typeface="Cambria" panose="02040503050406030204" pitchFamily="18" charset="0"/>
              </a:endParaRPr>
            </a:p>
          </p:txBody>
        </p:sp>
        <p:sp>
          <p:nvSpPr>
            <p:cNvPr id="50245" name="Rectangle 36"/>
            <p:cNvSpPr>
              <a:spLocks noChangeArrowheads="1"/>
            </p:cNvSpPr>
            <p:nvPr/>
          </p:nvSpPr>
          <p:spPr bwMode="auto">
            <a:xfrm>
              <a:off x="336" y="3305"/>
              <a:ext cx="407"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hækkar.</a:t>
              </a:r>
              <a:endParaRPr lang="is-IS">
                <a:latin typeface="Cambria" panose="02040503050406030204" pitchFamily="18" charset="0"/>
                <a:ea typeface="Cambria" panose="02040503050406030204" pitchFamily="18" charset="0"/>
              </a:endParaRPr>
            </a:p>
          </p:txBody>
        </p:sp>
      </p:grpSp>
      <p:grpSp>
        <p:nvGrpSpPr>
          <p:cNvPr id="4" name="Group 37"/>
          <p:cNvGrpSpPr>
            <a:grpSpLocks/>
          </p:cNvGrpSpPr>
          <p:nvPr/>
        </p:nvGrpSpPr>
        <p:grpSpPr bwMode="auto">
          <a:xfrm>
            <a:off x="1289050" y="6159500"/>
            <a:ext cx="2960688" cy="344488"/>
            <a:chOff x="812" y="3880"/>
            <a:chExt cx="1865" cy="217"/>
          </a:xfrm>
        </p:grpSpPr>
        <p:sp>
          <p:nvSpPr>
            <p:cNvPr id="50238" name="Rectangle 38"/>
            <p:cNvSpPr>
              <a:spLocks noChangeArrowheads="1"/>
            </p:cNvSpPr>
            <p:nvPr/>
          </p:nvSpPr>
          <p:spPr bwMode="auto">
            <a:xfrm>
              <a:off x="812" y="3926"/>
              <a:ext cx="1716" cy="171"/>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239" name="Line 39"/>
            <p:cNvSpPr>
              <a:spLocks noChangeShapeType="1"/>
            </p:cNvSpPr>
            <p:nvPr/>
          </p:nvSpPr>
          <p:spPr bwMode="auto">
            <a:xfrm flipH="1">
              <a:off x="2528" y="3880"/>
              <a:ext cx="149" cy="149"/>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40" name="Rectangle 40"/>
            <p:cNvSpPr>
              <a:spLocks noChangeArrowheads="1"/>
            </p:cNvSpPr>
            <p:nvPr/>
          </p:nvSpPr>
          <p:spPr bwMode="auto">
            <a:xfrm>
              <a:off x="839" y="3939"/>
              <a:ext cx="1489"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2. …. dregur úr framleiðslu …</a:t>
              </a:r>
              <a:endParaRPr lang="is-IS">
                <a:latin typeface="Cambria" panose="02040503050406030204" pitchFamily="18" charset="0"/>
                <a:ea typeface="Cambria" panose="02040503050406030204" pitchFamily="18" charset="0"/>
              </a:endParaRPr>
            </a:p>
          </p:txBody>
        </p:sp>
      </p:grpSp>
      <p:grpSp>
        <p:nvGrpSpPr>
          <p:cNvPr id="5" name="Group 41"/>
          <p:cNvGrpSpPr>
            <a:grpSpLocks/>
          </p:cNvGrpSpPr>
          <p:nvPr/>
        </p:nvGrpSpPr>
        <p:grpSpPr bwMode="auto">
          <a:xfrm>
            <a:off x="5738813" y="1063625"/>
            <a:ext cx="2760662" cy="2159000"/>
            <a:chOff x="3615" y="670"/>
            <a:chExt cx="1739" cy="1360"/>
          </a:xfrm>
        </p:grpSpPr>
        <p:sp>
          <p:nvSpPr>
            <p:cNvPr id="50234" name="Line 42"/>
            <p:cNvSpPr>
              <a:spLocks noChangeShapeType="1"/>
            </p:cNvSpPr>
            <p:nvPr/>
          </p:nvSpPr>
          <p:spPr bwMode="auto">
            <a:xfrm flipV="1">
              <a:off x="3924" y="933"/>
              <a:ext cx="515" cy="1097"/>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35" name="Rectangle 43"/>
            <p:cNvSpPr>
              <a:spLocks noChangeArrowheads="1"/>
            </p:cNvSpPr>
            <p:nvPr/>
          </p:nvSpPr>
          <p:spPr bwMode="auto">
            <a:xfrm>
              <a:off x="3615" y="670"/>
              <a:ext cx="1739" cy="331"/>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0236" name="Rectangle 44"/>
            <p:cNvSpPr>
              <a:spLocks noChangeArrowheads="1"/>
            </p:cNvSpPr>
            <p:nvPr/>
          </p:nvSpPr>
          <p:spPr bwMode="auto">
            <a:xfrm>
              <a:off x="3646" y="678"/>
              <a:ext cx="1623"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1. Samdráttur heildarframboðs</a:t>
              </a:r>
              <a:endParaRPr lang="is-IS">
                <a:latin typeface="Cambria" panose="02040503050406030204" pitchFamily="18" charset="0"/>
                <a:ea typeface="Cambria" panose="02040503050406030204" pitchFamily="18" charset="0"/>
              </a:endParaRPr>
            </a:p>
          </p:txBody>
        </p:sp>
        <p:sp>
          <p:nvSpPr>
            <p:cNvPr id="50237" name="Rectangle 45"/>
            <p:cNvSpPr>
              <a:spLocks noChangeArrowheads="1"/>
            </p:cNvSpPr>
            <p:nvPr/>
          </p:nvSpPr>
          <p:spPr bwMode="auto">
            <a:xfrm>
              <a:off x="3646" y="832"/>
              <a:ext cx="416"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bráð …</a:t>
              </a:r>
              <a:endParaRPr lang="is-IS">
                <a:latin typeface="Cambria" panose="02040503050406030204" pitchFamily="18" charset="0"/>
                <a:ea typeface="Cambria" panose="02040503050406030204" pitchFamily="18" charset="0"/>
              </a:endParaRPr>
            </a:p>
          </p:txBody>
        </p:sp>
      </p:grpSp>
      <p:grpSp>
        <p:nvGrpSpPr>
          <p:cNvPr id="6" name="Group 46"/>
          <p:cNvGrpSpPr>
            <a:grpSpLocks/>
          </p:cNvGrpSpPr>
          <p:nvPr/>
        </p:nvGrpSpPr>
        <p:grpSpPr bwMode="auto">
          <a:xfrm>
            <a:off x="3541713" y="2282825"/>
            <a:ext cx="4341812" cy="2825750"/>
            <a:chOff x="2231" y="1438"/>
            <a:chExt cx="2735" cy="1780"/>
          </a:xfrm>
        </p:grpSpPr>
        <p:sp>
          <p:nvSpPr>
            <p:cNvPr id="50228" name="Line 47"/>
            <p:cNvSpPr>
              <a:spLocks noChangeShapeType="1"/>
            </p:cNvSpPr>
            <p:nvPr/>
          </p:nvSpPr>
          <p:spPr bwMode="auto">
            <a:xfrm flipV="1">
              <a:off x="2231" y="1938"/>
              <a:ext cx="2196" cy="1280"/>
            </a:xfrm>
            <a:prstGeom prst="line">
              <a:avLst/>
            </a:prstGeom>
            <a:noFill/>
            <a:ln w="53975">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29" name="Rectangle 48"/>
            <p:cNvSpPr>
              <a:spLocks noChangeArrowheads="1"/>
            </p:cNvSpPr>
            <p:nvPr/>
          </p:nvSpPr>
          <p:spPr bwMode="auto">
            <a:xfrm>
              <a:off x="4409" y="1438"/>
              <a:ext cx="427"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50230" name="Rectangle 49"/>
            <p:cNvSpPr>
              <a:spLocks noChangeArrowheads="1"/>
            </p:cNvSpPr>
            <p:nvPr/>
          </p:nvSpPr>
          <p:spPr bwMode="auto">
            <a:xfrm>
              <a:off x="4390" y="1592"/>
              <a:ext cx="441"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50231" name="Rectangle 50"/>
            <p:cNvSpPr>
              <a:spLocks noChangeArrowheads="1"/>
            </p:cNvSpPr>
            <p:nvPr/>
          </p:nvSpPr>
          <p:spPr bwMode="auto">
            <a:xfrm>
              <a:off x="4348" y="1746"/>
              <a:ext cx="348"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bráð, </a:t>
              </a:r>
              <a:endParaRPr lang="is-IS">
                <a:latin typeface="Cambria" panose="02040503050406030204" pitchFamily="18" charset="0"/>
                <a:ea typeface="Cambria" panose="02040503050406030204" pitchFamily="18" charset="0"/>
              </a:endParaRPr>
            </a:p>
          </p:txBody>
        </p:sp>
        <p:sp>
          <p:nvSpPr>
            <p:cNvPr id="50232" name="Rectangle 51"/>
            <p:cNvSpPr>
              <a:spLocks noChangeArrowheads="1"/>
            </p:cNvSpPr>
            <p:nvPr/>
          </p:nvSpPr>
          <p:spPr bwMode="auto">
            <a:xfrm>
              <a:off x="4770" y="1746"/>
              <a:ext cx="129"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endParaRPr lang="is-IS">
                <a:latin typeface="Cambria" panose="02040503050406030204" pitchFamily="18" charset="0"/>
                <a:ea typeface="Cambria" panose="02040503050406030204" pitchFamily="18" charset="0"/>
              </a:endParaRPr>
            </a:p>
          </p:txBody>
        </p:sp>
        <p:sp>
          <p:nvSpPr>
            <p:cNvPr id="50233" name="Freeform 52"/>
            <p:cNvSpPr>
              <a:spLocks/>
            </p:cNvSpPr>
            <p:nvPr/>
          </p:nvSpPr>
          <p:spPr bwMode="auto">
            <a:xfrm>
              <a:off x="4943" y="1822"/>
              <a:ext cx="23" cy="54"/>
            </a:xfrm>
            <a:custGeom>
              <a:avLst/>
              <a:gdLst>
                <a:gd name="T0" fmla="*/ 23 w 23"/>
                <a:gd name="T1" fmla="*/ 0 h 54"/>
                <a:gd name="T2" fmla="*/ 19 w 23"/>
                <a:gd name="T3" fmla="*/ 0 h 54"/>
                <a:gd name="T4" fmla="*/ 11 w 23"/>
                <a:gd name="T5" fmla="*/ 8 h 54"/>
                <a:gd name="T6" fmla="*/ 0 w 23"/>
                <a:gd name="T7" fmla="*/ 12 h 54"/>
                <a:gd name="T8" fmla="*/ 0 w 23"/>
                <a:gd name="T9" fmla="*/ 19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sp>
        <p:nvSpPr>
          <p:cNvPr id="50206" name="Rectangle 53"/>
          <p:cNvSpPr>
            <a:spLocks noChangeArrowheads="1"/>
          </p:cNvSpPr>
          <p:nvPr/>
        </p:nvSpPr>
        <p:spPr bwMode="auto">
          <a:xfrm>
            <a:off x="4684713" y="2222500"/>
            <a:ext cx="678071" cy="230832"/>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50207" name="Rectangle 54"/>
          <p:cNvSpPr>
            <a:spLocks noChangeArrowheads="1"/>
          </p:cNvSpPr>
          <p:nvPr/>
        </p:nvSpPr>
        <p:spPr bwMode="auto">
          <a:xfrm>
            <a:off x="4637088" y="2466975"/>
            <a:ext cx="700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50208" name="Rectangle 55"/>
          <p:cNvSpPr>
            <a:spLocks noChangeArrowheads="1"/>
          </p:cNvSpPr>
          <p:nvPr/>
        </p:nvSpPr>
        <p:spPr bwMode="auto">
          <a:xfrm>
            <a:off x="4791075" y="2709863"/>
            <a:ext cx="57308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lengd</a:t>
            </a:r>
            <a:endParaRPr lang="is-IS">
              <a:latin typeface="Cambria" panose="02040503050406030204" pitchFamily="18" charset="0"/>
              <a:ea typeface="Cambria" panose="02040503050406030204" pitchFamily="18" charset="0"/>
            </a:endParaRPr>
          </a:p>
        </p:txBody>
      </p:sp>
      <p:grpSp>
        <p:nvGrpSpPr>
          <p:cNvPr id="7" name="Group 56"/>
          <p:cNvGrpSpPr>
            <a:grpSpLocks/>
          </p:cNvGrpSpPr>
          <p:nvPr/>
        </p:nvGrpSpPr>
        <p:grpSpPr bwMode="auto">
          <a:xfrm>
            <a:off x="1530350" y="4198939"/>
            <a:ext cx="3170238" cy="1979613"/>
            <a:chOff x="964" y="2645"/>
            <a:chExt cx="1997" cy="1247"/>
          </a:xfrm>
        </p:grpSpPr>
        <p:grpSp>
          <p:nvGrpSpPr>
            <p:cNvPr id="50219" name="Group 57"/>
            <p:cNvGrpSpPr>
              <a:grpSpLocks/>
            </p:cNvGrpSpPr>
            <p:nvPr/>
          </p:nvGrpSpPr>
          <p:grpSpPr bwMode="auto">
            <a:xfrm>
              <a:off x="2801" y="3747"/>
              <a:ext cx="108" cy="145"/>
              <a:chOff x="2773" y="3747"/>
              <a:chExt cx="108" cy="145"/>
            </a:xfrm>
          </p:grpSpPr>
          <p:sp>
            <p:nvSpPr>
              <p:cNvPr id="50226" name="Rectangle 58"/>
              <p:cNvSpPr>
                <a:spLocks noChangeArrowheads="1"/>
              </p:cNvSpPr>
              <p:nvPr/>
            </p:nvSpPr>
            <p:spPr bwMode="auto">
              <a:xfrm>
                <a:off x="2773" y="3747"/>
                <a:ext cx="67"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endParaRPr lang="is-IS">
                  <a:latin typeface="Cambria" panose="02040503050406030204" pitchFamily="18" charset="0"/>
                  <a:ea typeface="Cambria" panose="02040503050406030204" pitchFamily="18" charset="0"/>
                </a:endParaRPr>
              </a:p>
            </p:txBody>
          </p:sp>
          <p:sp>
            <p:nvSpPr>
              <p:cNvPr id="50227" name="Freeform 59"/>
              <p:cNvSpPr>
                <a:spLocks/>
              </p:cNvSpPr>
              <p:nvPr/>
            </p:nvSpPr>
            <p:spPr bwMode="auto">
              <a:xfrm>
                <a:off x="2858" y="3827"/>
                <a:ext cx="23" cy="54"/>
              </a:xfrm>
              <a:custGeom>
                <a:avLst/>
                <a:gdLst>
                  <a:gd name="T0" fmla="*/ 23 w 23"/>
                  <a:gd name="T1" fmla="*/ 0 h 54"/>
                  <a:gd name="T2" fmla="*/ 15 w 23"/>
                  <a:gd name="T3" fmla="*/ 0 h 54"/>
                  <a:gd name="T4" fmla="*/ 11 w 23"/>
                  <a:gd name="T5" fmla="*/ 4 h 54"/>
                  <a:gd name="T6" fmla="*/ 0 w 23"/>
                  <a:gd name="T7" fmla="*/ 12 h 54"/>
                  <a:gd name="T8" fmla="*/ 0 w 23"/>
                  <a:gd name="T9" fmla="*/ 20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50220" name="Group 60"/>
            <p:cNvGrpSpPr>
              <a:grpSpLocks/>
            </p:cNvGrpSpPr>
            <p:nvPr/>
          </p:nvGrpSpPr>
          <p:grpSpPr bwMode="auto">
            <a:xfrm>
              <a:off x="964" y="2645"/>
              <a:ext cx="1997" cy="287"/>
              <a:chOff x="964" y="2645"/>
              <a:chExt cx="1997" cy="287"/>
            </a:xfrm>
          </p:grpSpPr>
          <p:sp>
            <p:nvSpPr>
              <p:cNvPr id="50221" name="Line 61"/>
              <p:cNvSpPr>
                <a:spLocks noChangeShapeType="1"/>
              </p:cNvSpPr>
              <p:nvPr/>
            </p:nvSpPr>
            <p:spPr bwMode="auto">
              <a:xfrm>
                <a:off x="1190" y="2852"/>
                <a:ext cx="1670" cy="1"/>
              </a:xfrm>
              <a:prstGeom prst="line">
                <a:avLst/>
              </a:pr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22" name="Oval 62"/>
              <p:cNvSpPr>
                <a:spLocks noChangeArrowheads="1"/>
              </p:cNvSpPr>
              <p:nvPr/>
            </p:nvSpPr>
            <p:spPr bwMode="auto">
              <a:xfrm>
                <a:off x="2826" y="2818"/>
                <a:ext cx="75" cy="75"/>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50223" name="Rectangle 63"/>
              <p:cNvSpPr>
                <a:spLocks noChangeArrowheads="1"/>
              </p:cNvSpPr>
              <p:nvPr/>
            </p:nvSpPr>
            <p:spPr bwMode="auto">
              <a:xfrm>
                <a:off x="2885" y="2645"/>
                <a:ext cx="76"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A</a:t>
                </a:r>
                <a:endParaRPr lang="is-IS">
                  <a:latin typeface="Cambria" panose="02040503050406030204" pitchFamily="18" charset="0"/>
                  <a:ea typeface="Cambria" panose="02040503050406030204" pitchFamily="18" charset="0"/>
                </a:endParaRPr>
              </a:p>
            </p:txBody>
          </p:sp>
          <p:sp>
            <p:nvSpPr>
              <p:cNvPr id="50224" name="Rectangle 64"/>
              <p:cNvSpPr>
                <a:spLocks noChangeArrowheads="1"/>
              </p:cNvSpPr>
              <p:nvPr/>
            </p:nvSpPr>
            <p:spPr bwMode="auto">
              <a:xfrm>
                <a:off x="964" y="2787"/>
                <a:ext cx="68"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50225" name="Freeform 65"/>
              <p:cNvSpPr>
                <a:spLocks/>
              </p:cNvSpPr>
              <p:nvPr/>
            </p:nvSpPr>
            <p:spPr bwMode="auto">
              <a:xfrm>
                <a:off x="1049" y="2863"/>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8 w 23"/>
                  <a:gd name="T11" fmla="*/ 19 h 58"/>
                  <a:gd name="T12" fmla="*/ 15 w 23"/>
                  <a:gd name="T13" fmla="*/ 16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grpSp>
        <p:nvGrpSpPr>
          <p:cNvPr id="10" name="Group 66"/>
          <p:cNvGrpSpPr>
            <a:grpSpLocks/>
          </p:cNvGrpSpPr>
          <p:nvPr/>
        </p:nvGrpSpPr>
        <p:grpSpPr bwMode="auto">
          <a:xfrm>
            <a:off x="2668588" y="2471738"/>
            <a:ext cx="3668712" cy="2346325"/>
            <a:chOff x="1681" y="1557"/>
            <a:chExt cx="2311" cy="1478"/>
          </a:xfrm>
        </p:grpSpPr>
        <p:sp>
          <p:nvSpPr>
            <p:cNvPr id="50217" name="Line 67"/>
            <p:cNvSpPr>
              <a:spLocks noChangeShapeType="1"/>
            </p:cNvSpPr>
            <p:nvPr/>
          </p:nvSpPr>
          <p:spPr bwMode="auto">
            <a:xfrm flipV="1">
              <a:off x="1681" y="1733"/>
              <a:ext cx="2277" cy="1302"/>
            </a:xfrm>
            <a:prstGeom prst="line">
              <a:avLst/>
            </a:prstGeom>
            <a:noFill/>
            <a:ln w="53975">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18" name="Rectangle 68"/>
            <p:cNvSpPr>
              <a:spLocks noChangeArrowheads="1"/>
            </p:cNvSpPr>
            <p:nvPr/>
          </p:nvSpPr>
          <p:spPr bwMode="auto">
            <a:xfrm>
              <a:off x="3818" y="1557"/>
              <a:ext cx="174"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11" name="Group 69"/>
          <p:cNvGrpSpPr>
            <a:grpSpLocks/>
          </p:cNvGrpSpPr>
          <p:nvPr/>
        </p:nvGrpSpPr>
        <p:grpSpPr bwMode="auto">
          <a:xfrm>
            <a:off x="1530350" y="3752851"/>
            <a:ext cx="2516188" cy="2425701"/>
            <a:chOff x="964" y="2364"/>
            <a:chExt cx="1585" cy="1528"/>
          </a:xfrm>
        </p:grpSpPr>
        <p:sp>
          <p:nvSpPr>
            <p:cNvPr id="50212" name="Freeform 70"/>
            <p:cNvSpPr>
              <a:spLocks/>
            </p:cNvSpPr>
            <p:nvPr/>
          </p:nvSpPr>
          <p:spPr bwMode="auto">
            <a:xfrm>
              <a:off x="1190" y="2555"/>
              <a:ext cx="1315" cy="1142"/>
            </a:xfrm>
            <a:custGeom>
              <a:avLst/>
              <a:gdLst>
                <a:gd name="T0" fmla="*/ 0 w 1315"/>
                <a:gd name="T1" fmla="*/ 0 h 1142"/>
                <a:gd name="T2" fmla="*/ 1315 w 1315"/>
                <a:gd name="T3" fmla="*/ 0 h 1142"/>
                <a:gd name="T4" fmla="*/ 1315 w 1315"/>
                <a:gd name="T5" fmla="*/ 1142 h 1142"/>
                <a:gd name="T6" fmla="*/ 0 60000 65536"/>
                <a:gd name="T7" fmla="*/ 0 60000 65536"/>
                <a:gd name="T8" fmla="*/ 0 60000 65536"/>
                <a:gd name="T9" fmla="*/ 0 w 1315"/>
                <a:gd name="T10" fmla="*/ 0 h 1142"/>
                <a:gd name="T11" fmla="*/ 1315 w 1315"/>
                <a:gd name="T12" fmla="*/ 1142 h 1142"/>
              </a:gdLst>
              <a:ahLst/>
              <a:cxnLst>
                <a:cxn ang="T6">
                  <a:pos x="T0" y="T1"/>
                </a:cxn>
                <a:cxn ang="T7">
                  <a:pos x="T2" y="T3"/>
                </a:cxn>
                <a:cxn ang="T8">
                  <a:pos x="T4" y="T5"/>
                </a:cxn>
              </a:cxnLst>
              <a:rect l="T9" t="T10" r="T11" b="T12"/>
              <a:pathLst>
                <a:path w="1315" h="1142">
                  <a:moveTo>
                    <a:pt x="0" y="0"/>
                  </a:moveTo>
                  <a:lnTo>
                    <a:pt x="1315" y="0"/>
                  </a:lnTo>
                  <a:lnTo>
                    <a:pt x="1315" y="1142"/>
                  </a:lnTo>
                </a:path>
              </a:pathLst>
            </a:cu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50213" name="Oval 71"/>
            <p:cNvSpPr>
              <a:spLocks noChangeArrowheads="1"/>
            </p:cNvSpPr>
            <p:nvPr/>
          </p:nvSpPr>
          <p:spPr bwMode="auto">
            <a:xfrm>
              <a:off x="2471" y="2509"/>
              <a:ext cx="75" cy="75"/>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50214" name="Rectangle 72"/>
            <p:cNvSpPr>
              <a:spLocks noChangeArrowheads="1"/>
            </p:cNvSpPr>
            <p:nvPr/>
          </p:nvSpPr>
          <p:spPr bwMode="auto">
            <a:xfrm>
              <a:off x="2475" y="2364"/>
              <a:ext cx="7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B</a:t>
              </a:r>
              <a:endParaRPr lang="is-IS">
                <a:latin typeface="Cambria" panose="02040503050406030204" pitchFamily="18" charset="0"/>
                <a:ea typeface="Cambria" panose="02040503050406030204" pitchFamily="18" charset="0"/>
              </a:endParaRPr>
            </a:p>
          </p:txBody>
        </p:sp>
        <p:sp>
          <p:nvSpPr>
            <p:cNvPr id="50215" name="Rectangle 73"/>
            <p:cNvSpPr>
              <a:spLocks noChangeArrowheads="1"/>
            </p:cNvSpPr>
            <p:nvPr/>
          </p:nvSpPr>
          <p:spPr bwMode="auto">
            <a:xfrm>
              <a:off x="2416" y="3747"/>
              <a:ext cx="111"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Y</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sp>
          <p:nvSpPr>
            <p:cNvPr id="50216" name="Rectangle 74"/>
            <p:cNvSpPr>
              <a:spLocks noChangeArrowheads="1"/>
            </p:cNvSpPr>
            <p:nvPr/>
          </p:nvSpPr>
          <p:spPr bwMode="auto">
            <a:xfrm>
              <a:off x="964" y="2491"/>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6754"/>
                                        </p:tgtEl>
                                        <p:attrNameLst>
                                          <p:attrName>style.visibility</p:attrName>
                                        </p:attrNameLst>
                                      </p:cBhvr>
                                      <p:to>
                                        <p:strVal val="visible"/>
                                      </p:to>
                                    </p:set>
                                    <p:animEffect transition="in" filter="wipe(right)">
                                      <p:cBhvr>
                                        <p:cTn id="22" dur="500"/>
                                        <p:tgtEl>
                                          <p:spTgt spid="1167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16755"/>
                                        </p:tgtEl>
                                        <p:attrNameLst>
                                          <p:attrName>style.visibility</p:attrName>
                                        </p:attrNameLst>
                                      </p:cBhvr>
                                      <p:to>
                                        <p:strVal val="visible"/>
                                      </p:to>
                                    </p:set>
                                    <p:anim calcmode="lin" valueType="num">
                                      <p:cBhvr>
                                        <p:cTn id="37" dur="500" fill="hold"/>
                                        <p:tgtEl>
                                          <p:spTgt spid="116755"/>
                                        </p:tgtEl>
                                        <p:attrNameLst>
                                          <p:attrName>ppt_w</p:attrName>
                                        </p:attrNameLst>
                                      </p:cBhvr>
                                      <p:tavLst>
                                        <p:tav tm="0">
                                          <p:val>
                                            <p:strVal val="4/3*#ppt_w"/>
                                          </p:val>
                                        </p:tav>
                                        <p:tav tm="100000">
                                          <p:val>
                                            <p:strVal val="#ppt_w"/>
                                          </p:val>
                                        </p:tav>
                                      </p:tavLst>
                                    </p:anim>
                                    <p:anim calcmode="lin" valueType="num">
                                      <p:cBhvr>
                                        <p:cTn id="38" dur="500" fill="hold"/>
                                        <p:tgtEl>
                                          <p:spTgt spid="116755"/>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upRigh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288" fill="hold" grpId="0" nodeType="clickEffect">
                                  <p:stCondLst>
                                    <p:cond delay="0"/>
                                  </p:stCondLst>
                                  <p:childTnLst>
                                    <p:set>
                                      <p:cBhvr>
                                        <p:cTn id="52" dur="1" fill="hold">
                                          <p:stCondLst>
                                            <p:cond delay="0"/>
                                          </p:stCondLst>
                                        </p:cTn>
                                        <p:tgtEl>
                                          <p:spTgt spid="116757"/>
                                        </p:tgtEl>
                                        <p:attrNameLst>
                                          <p:attrName>style.visibility</p:attrName>
                                        </p:attrNameLst>
                                      </p:cBhvr>
                                      <p:to>
                                        <p:strVal val="visible"/>
                                      </p:to>
                                    </p:set>
                                    <p:anim calcmode="lin" valueType="num">
                                      <p:cBhvr>
                                        <p:cTn id="53" dur="500" fill="hold"/>
                                        <p:tgtEl>
                                          <p:spTgt spid="116757"/>
                                        </p:tgtEl>
                                        <p:attrNameLst>
                                          <p:attrName>ppt_w</p:attrName>
                                        </p:attrNameLst>
                                      </p:cBhvr>
                                      <p:tavLst>
                                        <p:tav tm="0">
                                          <p:val>
                                            <p:strVal val="4/3*#ppt_w"/>
                                          </p:val>
                                        </p:tav>
                                        <p:tav tm="100000">
                                          <p:val>
                                            <p:strVal val="#ppt_w"/>
                                          </p:val>
                                        </p:tav>
                                      </p:tavLst>
                                    </p:anim>
                                    <p:anim calcmode="lin" valueType="num">
                                      <p:cBhvr>
                                        <p:cTn id="54" dur="500" fill="hold"/>
                                        <p:tgtEl>
                                          <p:spTgt spid="116757"/>
                                        </p:tgtEl>
                                        <p:attrNameLst>
                                          <p:attrName>ppt_h</p:attrName>
                                        </p:attrNameLst>
                                      </p:cBhvr>
                                      <p:tavLst>
                                        <p:tav tm="0">
                                          <p:val>
                                            <p:strVal val="4/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animBg="1"/>
      <p:bldP spid="116755" grpId="0" animBg="1"/>
      <p:bldP spid="11675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l"/>
            <a:r>
              <a:rPr lang="is-IS" sz="5400" dirty="0">
                <a:solidFill>
                  <a:srgbClr val="FFFFFF"/>
                </a:solidFill>
                <a:latin typeface="Bernard MT Condensed" panose="02050806060905020404" pitchFamily="18" charset="0"/>
              </a:rPr>
              <a:t>Áhrif framboðsskella</a:t>
            </a:r>
          </a:p>
        </p:txBody>
      </p:sp>
      <p:sp>
        <p:nvSpPr>
          <p:cNvPr id="82947" name="Rectangle 3"/>
          <p:cNvSpPr>
            <a:spLocks noGrp="1" noChangeArrowheads="1"/>
          </p:cNvSpPr>
          <p:nvPr>
            <p:ph type="body" idx="1"/>
          </p:nvPr>
        </p:nvSpPr>
        <p:spPr/>
        <p:txBody>
          <a:bodyPr/>
          <a:lstStyle/>
          <a:p>
            <a:pPr>
              <a:spcBef>
                <a:spcPts val="300"/>
              </a:spcBef>
              <a:defRPr/>
            </a:pPr>
            <a:r>
              <a:rPr lang="is-IS" sz="3600" dirty="0">
                <a:latin typeface="Cambria" panose="02040503050406030204" pitchFamily="18" charset="0"/>
                <a:ea typeface="Cambria" panose="02040503050406030204" pitchFamily="18" charset="0"/>
              </a:rPr>
              <a:t>Verðbólga samfara stöðnun (e. stagflation)</a:t>
            </a:r>
          </a:p>
          <a:p>
            <a:pPr lvl="1">
              <a:spcBef>
                <a:spcPts val="300"/>
              </a:spcBef>
              <a:buClr>
                <a:srgbClr val="000000"/>
              </a:buClr>
              <a:defRPr/>
            </a:pPr>
            <a:r>
              <a:rPr lang="is-IS" sz="3200" dirty="0">
                <a:latin typeface="Cambria" panose="02040503050406030204" pitchFamily="18" charset="0"/>
                <a:ea typeface="Cambria" panose="02040503050406030204" pitchFamily="18" charset="0"/>
              </a:rPr>
              <a:t>Samdráttur heildarframboðs veldur verðbólgu samfara stöðnun </a:t>
            </a:r>
          </a:p>
          <a:p>
            <a:pPr lvl="1">
              <a:spcBef>
                <a:spcPts val="300"/>
              </a:spcBef>
              <a:buClr>
                <a:srgbClr val="000000"/>
              </a:buClr>
              <a:defRPr/>
            </a:pPr>
            <a:r>
              <a:rPr lang="is-IS" sz="3200" dirty="0">
                <a:latin typeface="Cambria" panose="02040503050406030204" pitchFamily="18" charset="0"/>
                <a:ea typeface="Cambria" panose="02040503050406030204" pitchFamily="18" charset="0"/>
              </a:rPr>
              <a:t>Framleiðsla minnkar og verðbólga eykst</a:t>
            </a:r>
          </a:p>
          <a:p>
            <a:pPr lvl="1">
              <a:spcBef>
                <a:spcPts val="300"/>
              </a:spcBef>
              <a:defRPr/>
            </a:pPr>
            <a:r>
              <a:rPr lang="is-IS" sz="3200" dirty="0">
                <a:latin typeface="Cambria" panose="02040503050406030204" pitchFamily="18" charset="0"/>
                <a:ea typeface="Cambria" panose="02040503050406030204" pitchFamily="18" charset="0"/>
              </a:rPr>
              <a:t>Stjórnvöld hafa tök á að stýra heildareftirspurn, en þau geta samt ekki komið í veg fyrir hvort tveggja í senn: þau </a:t>
            </a:r>
            <a:r>
              <a:rPr lang="is-IS" sz="32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þurfa að velja</a:t>
            </a:r>
            <a:r>
              <a:rPr lang="is-IS" sz="3200" dirty="0">
                <a:latin typeface="Cambria" panose="02040503050406030204" pitchFamily="18" charset="0"/>
                <a:ea typeface="Cambria" panose="02040503050406030204" pitchFamily="18" charset="0"/>
              </a:rPr>
              <a:t> milli verðbólgu og atvinnuleysis, sjá 30. kafla</a:t>
            </a:r>
          </a:p>
        </p:txBody>
      </p:sp>
      <p:sp>
        <p:nvSpPr>
          <p:cNvPr id="5120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wipe(left)">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wipe(left)">
                                      <p:cBhvr>
                                        <p:cTn id="22"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a:r>
              <a:rPr lang="is-IS" sz="5400" dirty="0">
                <a:solidFill>
                  <a:srgbClr val="FFFFFF"/>
                </a:solidFill>
                <a:latin typeface="Bernard MT Condensed" panose="02050806060905020404" pitchFamily="18" charset="0"/>
              </a:rPr>
              <a:t>Áhrif framboðsskella</a:t>
            </a:r>
          </a:p>
        </p:txBody>
      </p:sp>
      <p:sp>
        <p:nvSpPr>
          <p:cNvPr id="84995" name="Rectangle 3"/>
          <p:cNvSpPr>
            <a:spLocks noGrp="1" noChangeArrowheads="1"/>
          </p:cNvSpPr>
          <p:nvPr>
            <p:ph type="body" idx="1"/>
          </p:nvPr>
        </p:nvSpPr>
        <p:spPr/>
        <p:txBody>
          <a:bodyPr/>
          <a:lstStyle/>
          <a:p>
            <a:pPr>
              <a:spcBef>
                <a:spcPts val="600"/>
              </a:spcBef>
            </a:pPr>
            <a:r>
              <a:rPr lang="is-IS" sz="3600" dirty="0">
                <a:latin typeface="Cambria" panose="02040503050406030204" pitchFamily="18" charset="0"/>
                <a:ea typeface="Cambria" panose="02040503050406030204" pitchFamily="18" charset="0"/>
              </a:rPr>
              <a:t>Viðbrögð hagstjórnar við niðursveiflum</a:t>
            </a:r>
          </a:p>
          <a:p>
            <a:pPr lvl="1">
              <a:spcBef>
                <a:spcPts val="600"/>
              </a:spcBef>
            </a:pPr>
            <a:r>
              <a:rPr lang="is-IS" sz="3200" dirty="0">
                <a:latin typeface="Cambria" panose="02040503050406030204" pitchFamily="18" charset="0"/>
                <a:ea typeface="Cambria" panose="02040503050406030204" pitchFamily="18" charset="0"/>
              </a:rPr>
              <a:t>Stjórnvöld geta brugðizt við niðursveiflu í efnahagslífinu með því að</a:t>
            </a:r>
          </a:p>
          <a:p>
            <a:pPr lvl="2">
              <a:spcBef>
                <a:spcPts val="600"/>
              </a:spcBef>
            </a:pPr>
            <a:r>
              <a:rPr lang="is-IS" sz="3200" dirty="0">
                <a:latin typeface="Cambria" panose="02040503050406030204" pitchFamily="18" charset="0"/>
                <a:ea typeface="Cambria" panose="02040503050406030204" pitchFamily="18" charset="0"/>
              </a:rPr>
              <a:t>Halda að sér höndum og bíða þess að verðlag og kauplag lagist að nýjum aðstæðum</a:t>
            </a:r>
          </a:p>
          <a:p>
            <a:pPr lvl="2">
              <a:spcBef>
                <a:spcPts val="600"/>
              </a:spcBef>
            </a:pPr>
            <a:r>
              <a:rPr lang="is-IS" sz="3200" dirty="0">
                <a:latin typeface="Cambria" panose="02040503050406030204" pitchFamily="18" charset="0"/>
                <a:ea typeface="Cambria" panose="02040503050406030204" pitchFamily="18" charset="0"/>
              </a:rPr>
              <a:t>Beita hagstjórnartækjum sínum til að örva heildareftirspurn og landsframleiðslu og draga með því móti úr atvinnuleysi</a:t>
            </a:r>
          </a:p>
        </p:txBody>
      </p:sp>
      <p:sp>
        <p:nvSpPr>
          <p:cNvPr id="5222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wipe(left)">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wipe(left)">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53251" name="Rectangle 3"/>
          <p:cNvSpPr>
            <a:spLocks noGrp="1" noChangeArrowheads="1"/>
          </p:cNvSpPr>
          <p:nvPr>
            <p:ph type="title"/>
          </p:nvPr>
        </p:nvSpPr>
        <p:spPr>
          <a:xfrm>
            <a:off x="0" y="150912"/>
            <a:ext cx="9144000" cy="685800"/>
          </a:xfrm>
        </p:spPr>
        <p:txBody>
          <a:bodyPr/>
          <a:lstStyle/>
          <a:p>
            <a:pPr>
              <a:lnSpc>
                <a:spcPct val="80000"/>
              </a:lnSpc>
            </a:pPr>
            <a:r>
              <a:rPr lang="is-IS" dirty="0">
                <a:latin typeface="Bernard MT Condensed" panose="02050806060905020404" pitchFamily="18" charset="0"/>
              </a:rPr>
              <a:t>Aðlögun hagstjórnar að framboðsskellum</a:t>
            </a:r>
          </a:p>
        </p:txBody>
      </p:sp>
      <p:sp>
        <p:nvSpPr>
          <p:cNvPr id="53252" name="Rectangle 5"/>
          <p:cNvSpPr>
            <a:spLocks noChangeArrowheads="1"/>
          </p:cNvSpPr>
          <p:nvPr/>
        </p:nvSpPr>
        <p:spPr bwMode="auto">
          <a:xfrm>
            <a:off x="1976438" y="2003425"/>
            <a:ext cx="6191250" cy="3929063"/>
          </a:xfrm>
          <a:prstGeom prst="rect">
            <a:avLst/>
          </a:prstGeom>
          <a:solidFill>
            <a:srgbClr val="F3F6F9"/>
          </a:solidFill>
          <a:ln w="195263">
            <a:solidFill>
              <a:srgbClr val="F3F6F9"/>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3" name="Rectangle 6"/>
          <p:cNvSpPr>
            <a:spLocks noChangeArrowheads="1"/>
          </p:cNvSpPr>
          <p:nvPr/>
        </p:nvSpPr>
        <p:spPr bwMode="auto">
          <a:xfrm>
            <a:off x="1976438" y="2003425"/>
            <a:ext cx="6191250" cy="3929063"/>
          </a:xfrm>
          <a:prstGeom prst="rect">
            <a:avLst/>
          </a:prstGeom>
          <a:solidFill>
            <a:srgbClr val="F2F4F8"/>
          </a:solidFill>
          <a:ln w="176213">
            <a:solidFill>
              <a:srgbClr val="F2F4F8"/>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4" name="Rectangle 7"/>
          <p:cNvSpPr>
            <a:spLocks noChangeArrowheads="1"/>
          </p:cNvSpPr>
          <p:nvPr/>
        </p:nvSpPr>
        <p:spPr bwMode="auto">
          <a:xfrm>
            <a:off x="1976438" y="2003425"/>
            <a:ext cx="6191250" cy="3929063"/>
          </a:xfrm>
          <a:prstGeom prst="rect">
            <a:avLst/>
          </a:prstGeom>
          <a:solidFill>
            <a:srgbClr val="F1F4F7"/>
          </a:solidFill>
          <a:ln w="158750">
            <a:solidFill>
              <a:srgbClr val="F1F4F7"/>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5" name="Rectangle 8"/>
          <p:cNvSpPr>
            <a:spLocks noChangeArrowheads="1"/>
          </p:cNvSpPr>
          <p:nvPr/>
        </p:nvSpPr>
        <p:spPr bwMode="auto">
          <a:xfrm>
            <a:off x="1976438" y="2003425"/>
            <a:ext cx="6191250" cy="3929063"/>
          </a:xfrm>
          <a:prstGeom prst="rect">
            <a:avLst/>
          </a:prstGeom>
          <a:solidFill>
            <a:srgbClr val="F0F2F5"/>
          </a:solidFill>
          <a:ln w="141288">
            <a:solidFill>
              <a:srgbClr val="F0F2F5"/>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6" name="Rectangle 9"/>
          <p:cNvSpPr>
            <a:spLocks noChangeArrowheads="1"/>
          </p:cNvSpPr>
          <p:nvPr/>
        </p:nvSpPr>
        <p:spPr bwMode="auto">
          <a:xfrm>
            <a:off x="1976438" y="2003425"/>
            <a:ext cx="6191250" cy="3929063"/>
          </a:xfrm>
          <a:prstGeom prst="rect">
            <a:avLst/>
          </a:prstGeom>
          <a:solidFill>
            <a:srgbClr val="EEF1F4"/>
          </a:solidFill>
          <a:ln w="123825">
            <a:solidFill>
              <a:srgbClr val="EEF1F4"/>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7" name="Rectangle 10"/>
          <p:cNvSpPr>
            <a:spLocks noChangeArrowheads="1"/>
          </p:cNvSpPr>
          <p:nvPr/>
        </p:nvSpPr>
        <p:spPr bwMode="auto">
          <a:xfrm>
            <a:off x="1976438" y="2003425"/>
            <a:ext cx="6191250" cy="3929063"/>
          </a:xfrm>
          <a:prstGeom prst="rect">
            <a:avLst/>
          </a:prstGeom>
          <a:solidFill>
            <a:srgbClr val="EDEFF3"/>
          </a:solidFill>
          <a:ln w="106363">
            <a:solidFill>
              <a:srgbClr val="EDEFF3"/>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8" name="Rectangle 11"/>
          <p:cNvSpPr>
            <a:spLocks noChangeArrowheads="1"/>
          </p:cNvSpPr>
          <p:nvPr/>
        </p:nvSpPr>
        <p:spPr bwMode="auto">
          <a:xfrm>
            <a:off x="1976438" y="2003425"/>
            <a:ext cx="6191250" cy="3929063"/>
          </a:xfrm>
          <a:prstGeom prst="rect">
            <a:avLst/>
          </a:prstGeom>
          <a:solidFill>
            <a:srgbClr val="EBEEF2"/>
          </a:solidFill>
          <a:ln w="88900">
            <a:solidFill>
              <a:srgbClr val="EBEEF2"/>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59" name="Rectangle 12"/>
          <p:cNvSpPr>
            <a:spLocks noChangeArrowheads="1"/>
          </p:cNvSpPr>
          <p:nvPr/>
        </p:nvSpPr>
        <p:spPr bwMode="auto">
          <a:xfrm>
            <a:off x="1976438" y="2003425"/>
            <a:ext cx="6191250" cy="3929063"/>
          </a:xfrm>
          <a:prstGeom prst="rect">
            <a:avLst/>
          </a:prstGeom>
          <a:solidFill>
            <a:srgbClr val="EAECF1"/>
          </a:solidFill>
          <a:ln w="71438">
            <a:solidFill>
              <a:srgbClr val="EAECF1"/>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60" name="Rectangle 13"/>
          <p:cNvSpPr>
            <a:spLocks noChangeArrowheads="1"/>
          </p:cNvSpPr>
          <p:nvPr/>
        </p:nvSpPr>
        <p:spPr bwMode="auto">
          <a:xfrm>
            <a:off x="1976438" y="2003425"/>
            <a:ext cx="6191250" cy="3929063"/>
          </a:xfrm>
          <a:prstGeom prst="rect">
            <a:avLst/>
          </a:prstGeom>
          <a:solidFill>
            <a:srgbClr val="E9EBF0"/>
          </a:solidFill>
          <a:ln w="52388">
            <a:solidFill>
              <a:srgbClr val="E9EBF0"/>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61" name="Rectangle 14"/>
          <p:cNvSpPr>
            <a:spLocks noChangeArrowheads="1"/>
          </p:cNvSpPr>
          <p:nvPr/>
        </p:nvSpPr>
        <p:spPr bwMode="auto">
          <a:xfrm>
            <a:off x="1976438" y="2003425"/>
            <a:ext cx="6191250" cy="3929063"/>
          </a:xfrm>
          <a:prstGeom prst="rect">
            <a:avLst/>
          </a:prstGeom>
          <a:solidFill>
            <a:srgbClr val="E7EAEF"/>
          </a:solidFill>
          <a:ln w="34925">
            <a:solidFill>
              <a:srgbClr val="E7EA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62" name="Rectangle 15"/>
          <p:cNvSpPr>
            <a:spLocks noChangeArrowheads="1"/>
          </p:cNvSpPr>
          <p:nvPr/>
        </p:nvSpPr>
        <p:spPr bwMode="auto">
          <a:xfrm>
            <a:off x="1976438" y="2003425"/>
            <a:ext cx="6191250" cy="3929063"/>
          </a:xfrm>
          <a:prstGeom prst="rect">
            <a:avLst/>
          </a:prstGeom>
          <a:solidFill>
            <a:srgbClr val="E6E9EF"/>
          </a:solidFill>
          <a:ln w="17463">
            <a:solidFill>
              <a:srgbClr val="E6E9EF"/>
            </a:solid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63" name="Rectangle 16"/>
          <p:cNvSpPr>
            <a:spLocks noChangeArrowheads="1"/>
          </p:cNvSpPr>
          <p:nvPr/>
        </p:nvSpPr>
        <p:spPr bwMode="auto">
          <a:xfrm>
            <a:off x="1835150" y="1754188"/>
            <a:ext cx="6261100" cy="4106862"/>
          </a:xfrm>
          <a:prstGeom prst="rect">
            <a:avLst/>
          </a:prstGeom>
          <a:solidFill>
            <a:srgbClr val="FFFFFF"/>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264" name="Line 17"/>
          <p:cNvSpPr>
            <a:spLocks noChangeShapeType="1"/>
          </p:cNvSpPr>
          <p:nvPr/>
        </p:nvSpPr>
        <p:spPr bwMode="auto">
          <a:xfrm>
            <a:off x="4418013" y="2357438"/>
            <a:ext cx="1587" cy="3503612"/>
          </a:xfrm>
          <a:prstGeom prst="line">
            <a:avLst/>
          </a:prstGeom>
          <a:noFill/>
          <a:ln w="52388">
            <a:solidFill>
              <a:srgbClr val="0094AC"/>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265" name="Line 18"/>
          <p:cNvSpPr>
            <a:spLocks noChangeShapeType="1"/>
          </p:cNvSpPr>
          <p:nvPr/>
        </p:nvSpPr>
        <p:spPr bwMode="auto">
          <a:xfrm flipH="1" flipV="1">
            <a:off x="2595563" y="3011488"/>
            <a:ext cx="3113087" cy="2619375"/>
          </a:xfrm>
          <a:prstGeom prst="line">
            <a:avLst/>
          </a:prstGeom>
          <a:noFill/>
          <a:ln w="52388">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266" name="Line 19"/>
          <p:cNvSpPr>
            <a:spLocks noChangeShapeType="1"/>
          </p:cNvSpPr>
          <p:nvPr/>
        </p:nvSpPr>
        <p:spPr bwMode="auto">
          <a:xfrm>
            <a:off x="4418013" y="6321425"/>
            <a:ext cx="1587" cy="1588"/>
          </a:xfrm>
          <a:prstGeom prst="line">
            <a:avLst/>
          </a:prstGeom>
          <a:noFill/>
          <a:ln w="17463">
            <a:solidFill>
              <a:srgbClr val="60220F"/>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267" name="Freeform 20"/>
          <p:cNvSpPr>
            <a:spLocks/>
          </p:cNvSpPr>
          <p:nvPr/>
        </p:nvSpPr>
        <p:spPr bwMode="auto">
          <a:xfrm>
            <a:off x="1835150" y="1754188"/>
            <a:ext cx="6261100" cy="4106862"/>
          </a:xfrm>
          <a:custGeom>
            <a:avLst/>
            <a:gdLst>
              <a:gd name="T0" fmla="*/ 0 w 3944"/>
              <a:gd name="T1" fmla="*/ 0 h 2587"/>
              <a:gd name="T2" fmla="*/ 0 w 3944"/>
              <a:gd name="T3" fmla="*/ 2147483647 h 2587"/>
              <a:gd name="T4" fmla="*/ 2147483647 w 3944"/>
              <a:gd name="T5" fmla="*/ 2147483647 h 2587"/>
              <a:gd name="T6" fmla="*/ 0 60000 65536"/>
              <a:gd name="T7" fmla="*/ 0 60000 65536"/>
              <a:gd name="T8" fmla="*/ 0 60000 65536"/>
              <a:gd name="T9" fmla="*/ 0 w 3944"/>
              <a:gd name="T10" fmla="*/ 0 h 2587"/>
              <a:gd name="T11" fmla="*/ 3944 w 3944"/>
              <a:gd name="T12" fmla="*/ 2587 h 2587"/>
            </a:gdLst>
            <a:ahLst/>
            <a:cxnLst>
              <a:cxn ang="T6">
                <a:pos x="T0" y="T1"/>
              </a:cxn>
              <a:cxn ang="T7">
                <a:pos x="T2" y="T3"/>
              </a:cxn>
              <a:cxn ang="T8">
                <a:pos x="T4" y="T5"/>
              </a:cxn>
            </a:cxnLst>
            <a:rect l="T9" t="T10" r="T11" b="T12"/>
            <a:pathLst>
              <a:path w="3944" h="2587">
                <a:moveTo>
                  <a:pt x="0" y="0"/>
                </a:moveTo>
                <a:lnTo>
                  <a:pt x="0" y="2587"/>
                </a:lnTo>
                <a:lnTo>
                  <a:pt x="3944" y="2587"/>
                </a:lnTo>
              </a:path>
            </a:pathLst>
          </a:cu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117781" name="Line 21"/>
          <p:cNvSpPr>
            <a:spLocks noChangeShapeType="1"/>
          </p:cNvSpPr>
          <p:nvPr/>
        </p:nvSpPr>
        <p:spPr bwMode="auto">
          <a:xfrm flipH="1">
            <a:off x="5567363" y="3313113"/>
            <a:ext cx="760412" cy="1587"/>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7782" name="Line 22"/>
          <p:cNvSpPr>
            <a:spLocks noChangeShapeType="1"/>
          </p:cNvSpPr>
          <p:nvPr/>
        </p:nvSpPr>
        <p:spPr bwMode="auto">
          <a:xfrm>
            <a:off x="5178425" y="5046663"/>
            <a:ext cx="477838" cy="1587"/>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7783" name="Line 23"/>
          <p:cNvSpPr>
            <a:spLocks noChangeShapeType="1"/>
          </p:cNvSpPr>
          <p:nvPr/>
        </p:nvSpPr>
        <p:spPr bwMode="auto">
          <a:xfrm flipV="1">
            <a:off x="1639888" y="4265613"/>
            <a:ext cx="1587" cy="209550"/>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117784" name="Line 24"/>
          <p:cNvSpPr>
            <a:spLocks noChangeShapeType="1"/>
          </p:cNvSpPr>
          <p:nvPr/>
        </p:nvSpPr>
        <p:spPr bwMode="auto">
          <a:xfrm flipV="1">
            <a:off x="1627188" y="3857625"/>
            <a:ext cx="1587" cy="180975"/>
          </a:xfrm>
          <a:prstGeom prst="line">
            <a:avLst/>
          </a:prstGeom>
          <a:noFill/>
          <a:ln w="17526">
            <a:solidFill>
              <a:srgbClr val="000000"/>
            </a:solidFill>
            <a:round/>
            <a:headEnd/>
            <a:tailEnd type="stealth" w="med" len="med"/>
          </a:ln>
        </p:spPr>
        <p:txBody>
          <a:bodyPr/>
          <a:lstStyle/>
          <a:p>
            <a:endParaRPr lang="en-US">
              <a:latin typeface="Cambria" panose="02040503050406030204" pitchFamily="18" charset="0"/>
              <a:ea typeface="Cambria" panose="02040503050406030204" pitchFamily="18" charset="0"/>
            </a:endParaRPr>
          </a:p>
        </p:txBody>
      </p:sp>
      <p:sp>
        <p:nvSpPr>
          <p:cNvPr id="53272" name="Rectangle 25"/>
          <p:cNvSpPr>
            <a:spLocks noChangeArrowheads="1"/>
          </p:cNvSpPr>
          <p:nvPr/>
        </p:nvSpPr>
        <p:spPr bwMode="auto">
          <a:xfrm>
            <a:off x="7118350" y="5937250"/>
            <a:ext cx="105886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53273" name="Rectangle 27"/>
          <p:cNvSpPr>
            <a:spLocks noChangeArrowheads="1"/>
          </p:cNvSpPr>
          <p:nvPr/>
        </p:nvSpPr>
        <p:spPr bwMode="auto">
          <a:xfrm>
            <a:off x="4225925" y="5942013"/>
            <a:ext cx="574675"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Eðlileg</a:t>
            </a:r>
            <a:endParaRPr lang="is-IS">
              <a:latin typeface="Cambria" panose="02040503050406030204" pitchFamily="18" charset="0"/>
              <a:ea typeface="Cambria" panose="02040503050406030204" pitchFamily="18" charset="0"/>
            </a:endParaRPr>
          </a:p>
        </p:txBody>
      </p:sp>
      <p:sp>
        <p:nvSpPr>
          <p:cNvPr id="53274" name="Rectangle 28"/>
          <p:cNvSpPr>
            <a:spLocks noChangeArrowheads="1"/>
          </p:cNvSpPr>
          <p:nvPr/>
        </p:nvSpPr>
        <p:spPr bwMode="auto">
          <a:xfrm>
            <a:off x="4038600" y="6180138"/>
            <a:ext cx="923925"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framleiðsla</a:t>
            </a:r>
            <a:endParaRPr lang="is-IS">
              <a:latin typeface="Cambria" panose="02040503050406030204" pitchFamily="18" charset="0"/>
              <a:ea typeface="Cambria" panose="02040503050406030204" pitchFamily="18" charset="0"/>
            </a:endParaRPr>
          </a:p>
        </p:txBody>
      </p:sp>
      <p:sp>
        <p:nvSpPr>
          <p:cNvPr id="53275" name="Rectangle 29"/>
          <p:cNvSpPr>
            <a:spLocks noChangeArrowheads="1"/>
          </p:cNvSpPr>
          <p:nvPr/>
        </p:nvSpPr>
        <p:spPr bwMode="auto">
          <a:xfrm>
            <a:off x="990600" y="1703388"/>
            <a:ext cx="665888" cy="230832"/>
          </a:xfrm>
          <a:prstGeom prst="rect">
            <a:avLst/>
          </a:prstGeom>
          <a:noFill/>
          <a:ln w="9525">
            <a:noFill/>
            <a:miter lim="800000"/>
            <a:headEnd/>
            <a:tailEnd/>
          </a:ln>
        </p:spPr>
        <p:txBody>
          <a:bodyPr wrap="none" lIns="0" tIns="0" rIns="0" bIns="0">
            <a:spAutoFit/>
          </a:bodyPr>
          <a:lstStyle/>
          <a:p>
            <a:r>
              <a:rPr lang="is-IS" sz="1500" b="1">
                <a:solidFill>
                  <a:srgbClr val="000000"/>
                </a:solidFill>
                <a:latin typeface="Cambria" panose="02040503050406030204" pitchFamily="18" charset="0"/>
                <a:ea typeface="Cambria" panose="02040503050406030204" pitchFamily="18" charset="0"/>
              </a:rPr>
              <a:t>Verðlag</a:t>
            </a:r>
            <a:endParaRPr lang="is-IS">
              <a:latin typeface="Cambria" panose="02040503050406030204" pitchFamily="18" charset="0"/>
              <a:ea typeface="Cambria" panose="02040503050406030204" pitchFamily="18" charset="0"/>
            </a:endParaRPr>
          </a:p>
        </p:txBody>
      </p:sp>
      <p:sp>
        <p:nvSpPr>
          <p:cNvPr id="53276" name="Rectangle 31"/>
          <p:cNvSpPr>
            <a:spLocks noChangeArrowheads="1"/>
          </p:cNvSpPr>
          <p:nvPr/>
        </p:nvSpPr>
        <p:spPr bwMode="auto">
          <a:xfrm>
            <a:off x="1593850" y="5942013"/>
            <a:ext cx="106363"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0</a:t>
            </a:r>
            <a:endParaRPr lang="is-IS">
              <a:latin typeface="Cambria" panose="02040503050406030204" pitchFamily="18" charset="0"/>
              <a:ea typeface="Cambria" panose="02040503050406030204" pitchFamily="18" charset="0"/>
            </a:endParaRPr>
          </a:p>
        </p:txBody>
      </p:sp>
      <p:grpSp>
        <p:nvGrpSpPr>
          <p:cNvPr id="53277" name="Group 32"/>
          <p:cNvGrpSpPr>
            <a:grpSpLocks/>
          </p:cNvGrpSpPr>
          <p:nvPr/>
        </p:nvGrpSpPr>
        <p:grpSpPr bwMode="auto">
          <a:xfrm>
            <a:off x="3444875" y="2373313"/>
            <a:ext cx="4268788" cy="2744787"/>
            <a:chOff x="2170" y="1495"/>
            <a:chExt cx="2689" cy="1729"/>
          </a:xfrm>
        </p:grpSpPr>
        <p:sp>
          <p:nvSpPr>
            <p:cNvPr id="53330" name="Line 33"/>
            <p:cNvSpPr>
              <a:spLocks noChangeShapeType="1"/>
            </p:cNvSpPr>
            <p:nvPr/>
          </p:nvSpPr>
          <p:spPr bwMode="auto">
            <a:xfrm flipV="1">
              <a:off x="2170" y="1975"/>
              <a:ext cx="2139" cy="1249"/>
            </a:xfrm>
            <a:prstGeom prst="line">
              <a:avLst/>
            </a:prstGeom>
            <a:noFill/>
            <a:ln w="52388">
              <a:solidFill>
                <a:srgbClr val="003F95"/>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31" name="Rectangle 34"/>
            <p:cNvSpPr>
              <a:spLocks noChangeArrowheads="1"/>
            </p:cNvSpPr>
            <p:nvPr/>
          </p:nvSpPr>
          <p:spPr bwMode="auto">
            <a:xfrm>
              <a:off x="4316" y="1495"/>
              <a:ext cx="427"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53332" name="Rectangle 35"/>
            <p:cNvSpPr>
              <a:spLocks noChangeArrowheads="1"/>
            </p:cNvSpPr>
            <p:nvPr/>
          </p:nvSpPr>
          <p:spPr bwMode="auto">
            <a:xfrm>
              <a:off x="4297" y="1645"/>
              <a:ext cx="441"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53333" name="Rectangle 36"/>
            <p:cNvSpPr>
              <a:spLocks noChangeArrowheads="1"/>
            </p:cNvSpPr>
            <p:nvPr/>
          </p:nvSpPr>
          <p:spPr bwMode="auto">
            <a:xfrm>
              <a:off x="4256" y="1795"/>
              <a:ext cx="37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 í bráð, </a:t>
              </a:r>
              <a:endParaRPr lang="is-IS">
                <a:latin typeface="Cambria" panose="02040503050406030204" pitchFamily="18" charset="0"/>
                <a:ea typeface="Cambria" panose="02040503050406030204" pitchFamily="18" charset="0"/>
              </a:endParaRPr>
            </a:p>
          </p:txBody>
        </p:sp>
        <p:sp>
          <p:nvSpPr>
            <p:cNvPr id="53334" name="Rectangle 37"/>
            <p:cNvSpPr>
              <a:spLocks noChangeArrowheads="1"/>
            </p:cNvSpPr>
            <p:nvPr/>
          </p:nvSpPr>
          <p:spPr bwMode="auto">
            <a:xfrm>
              <a:off x="4668" y="1795"/>
              <a:ext cx="129"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endParaRPr lang="is-IS">
                <a:latin typeface="Cambria" panose="02040503050406030204" pitchFamily="18" charset="0"/>
                <a:ea typeface="Cambria" panose="02040503050406030204" pitchFamily="18" charset="0"/>
              </a:endParaRPr>
            </a:p>
          </p:txBody>
        </p:sp>
        <p:sp>
          <p:nvSpPr>
            <p:cNvPr id="53335" name="Freeform 38"/>
            <p:cNvSpPr>
              <a:spLocks/>
            </p:cNvSpPr>
            <p:nvPr/>
          </p:nvSpPr>
          <p:spPr bwMode="auto">
            <a:xfrm>
              <a:off x="4836" y="1870"/>
              <a:ext cx="23" cy="53"/>
            </a:xfrm>
            <a:custGeom>
              <a:avLst/>
              <a:gdLst>
                <a:gd name="T0" fmla="*/ 23 w 23"/>
                <a:gd name="T1" fmla="*/ 0 h 53"/>
                <a:gd name="T2" fmla="*/ 19 w 23"/>
                <a:gd name="T3" fmla="*/ 0 h 53"/>
                <a:gd name="T4" fmla="*/ 12 w 23"/>
                <a:gd name="T5" fmla="*/ 8 h 53"/>
                <a:gd name="T6" fmla="*/ 0 w 23"/>
                <a:gd name="T7" fmla="*/ 11 h 53"/>
                <a:gd name="T8" fmla="*/ 0 w 23"/>
                <a:gd name="T9" fmla="*/ 19 h 53"/>
                <a:gd name="T10" fmla="*/ 8 w 23"/>
                <a:gd name="T11" fmla="*/ 15 h 53"/>
                <a:gd name="T12" fmla="*/ 15 w 23"/>
                <a:gd name="T13" fmla="*/ 11 h 53"/>
                <a:gd name="T14" fmla="*/ 15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8"/>
                  </a:lnTo>
                  <a:lnTo>
                    <a:pt x="0" y="11"/>
                  </a:lnTo>
                  <a:lnTo>
                    <a:pt x="0" y="19"/>
                  </a:lnTo>
                  <a:lnTo>
                    <a:pt x="8" y="15"/>
                  </a:lnTo>
                  <a:lnTo>
                    <a:pt x="15" y="11"/>
                  </a:lnTo>
                  <a:lnTo>
                    <a:pt x="15" y="53"/>
                  </a:lnTo>
                  <a:lnTo>
                    <a:pt x="23" y="53"/>
                  </a:lnTo>
                  <a:lnTo>
                    <a:pt x="23" y="4"/>
                  </a:lnTo>
                  <a:lnTo>
                    <a:pt x="23"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sp>
        <p:nvSpPr>
          <p:cNvPr id="53278" name="Rectangle 39"/>
          <p:cNvSpPr>
            <a:spLocks noChangeArrowheads="1"/>
          </p:cNvSpPr>
          <p:nvPr/>
        </p:nvSpPr>
        <p:spPr bwMode="auto">
          <a:xfrm>
            <a:off x="4587875" y="2314575"/>
            <a:ext cx="678071" cy="230832"/>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a:t>
            </a:r>
            <a:endParaRPr lang="is-IS">
              <a:latin typeface="Cambria" panose="02040503050406030204" pitchFamily="18" charset="0"/>
              <a:ea typeface="Cambria" panose="02040503050406030204" pitchFamily="18" charset="0"/>
            </a:endParaRPr>
          </a:p>
        </p:txBody>
      </p:sp>
      <p:sp>
        <p:nvSpPr>
          <p:cNvPr id="53279" name="Rectangle 40"/>
          <p:cNvSpPr>
            <a:spLocks noChangeArrowheads="1"/>
          </p:cNvSpPr>
          <p:nvPr/>
        </p:nvSpPr>
        <p:spPr bwMode="auto">
          <a:xfrm>
            <a:off x="4586288" y="2552700"/>
            <a:ext cx="700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framboð</a:t>
            </a:r>
            <a:endParaRPr lang="is-IS">
              <a:latin typeface="Cambria" panose="02040503050406030204" pitchFamily="18" charset="0"/>
              <a:ea typeface="Cambria" panose="02040503050406030204" pitchFamily="18" charset="0"/>
            </a:endParaRPr>
          </a:p>
        </p:txBody>
      </p:sp>
      <p:sp>
        <p:nvSpPr>
          <p:cNvPr id="53280" name="Rectangle 41"/>
          <p:cNvSpPr>
            <a:spLocks noChangeArrowheads="1"/>
          </p:cNvSpPr>
          <p:nvPr/>
        </p:nvSpPr>
        <p:spPr bwMode="auto">
          <a:xfrm>
            <a:off x="4579938" y="2789238"/>
            <a:ext cx="573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í lengd</a:t>
            </a:r>
            <a:endParaRPr lang="is-IS">
              <a:latin typeface="Cambria" panose="02040503050406030204" pitchFamily="18" charset="0"/>
              <a:ea typeface="Cambria" panose="02040503050406030204" pitchFamily="18" charset="0"/>
            </a:endParaRPr>
          </a:p>
        </p:txBody>
      </p:sp>
      <p:sp>
        <p:nvSpPr>
          <p:cNvPr id="53281" name="Rectangle 42"/>
          <p:cNvSpPr>
            <a:spLocks noChangeArrowheads="1"/>
          </p:cNvSpPr>
          <p:nvPr/>
        </p:nvSpPr>
        <p:spPr bwMode="auto">
          <a:xfrm>
            <a:off x="5734050" y="5548313"/>
            <a:ext cx="1528047" cy="230832"/>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Heildareftirspurn, </a:t>
            </a:r>
            <a:endParaRPr lang="is-IS">
              <a:latin typeface="Cambria" panose="02040503050406030204" pitchFamily="18" charset="0"/>
              <a:ea typeface="Cambria" panose="02040503050406030204" pitchFamily="18" charset="0"/>
            </a:endParaRPr>
          </a:p>
        </p:txBody>
      </p:sp>
      <p:sp>
        <p:nvSpPr>
          <p:cNvPr id="53282" name="Rectangle 43"/>
          <p:cNvSpPr>
            <a:spLocks noChangeArrowheads="1"/>
          </p:cNvSpPr>
          <p:nvPr/>
        </p:nvSpPr>
        <p:spPr bwMode="auto">
          <a:xfrm>
            <a:off x="7458075" y="5548313"/>
            <a:ext cx="238848" cy="230832"/>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AD</a:t>
            </a:r>
            <a:endParaRPr lang="is-IS">
              <a:latin typeface="Cambria" panose="02040503050406030204" pitchFamily="18" charset="0"/>
              <a:ea typeface="Cambria" panose="02040503050406030204" pitchFamily="18" charset="0"/>
            </a:endParaRPr>
          </a:p>
        </p:txBody>
      </p:sp>
      <p:sp>
        <p:nvSpPr>
          <p:cNvPr id="53283" name="Freeform 44"/>
          <p:cNvSpPr>
            <a:spLocks/>
          </p:cNvSpPr>
          <p:nvPr/>
        </p:nvSpPr>
        <p:spPr bwMode="auto">
          <a:xfrm>
            <a:off x="7737475" y="5668963"/>
            <a:ext cx="34925" cy="88900"/>
          </a:xfrm>
          <a:custGeom>
            <a:avLst/>
            <a:gdLst>
              <a:gd name="T0" fmla="*/ 2147483647 w 22"/>
              <a:gd name="T1" fmla="*/ 0 h 56"/>
              <a:gd name="T2" fmla="*/ 2147483647 w 22"/>
              <a:gd name="T3" fmla="*/ 0 h 56"/>
              <a:gd name="T4" fmla="*/ 2147483647 w 22"/>
              <a:gd name="T5" fmla="*/ 2147483647 h 56"/>
              <a:gd name="T6" fmla="*/ 0 w 22"/>
              <a:gd name="T7" fmla="*/ 2147483647 h 56"/>
              <a:gd name="T8" fmla="*/ 0 w 22"/>
              <a:gd name="T9" fmla="*/ 2147483647 h 56"/>
              <a:gd name="T10" fmla="*/ 2147483647 w 22"/>
              <a:gd name="T11" fmla="*/ 2147483647 h 56"/>
              <a:gd name="T12" fmla="*/ 2147483647 w 22"/>
              <a:gd name="T13" fmla="*/ 2147483647 h 56"/>
              <a:gd name="T14" fmla="*/ 2147483647 w 22"/>
              <a:gd name="T15" fmla="*/ 2147483647 h 56"/>
              <a:gd name="T16" fmla="*/ 2147483647 w 22"/>
              <a:gd name="T17" fmla="*/ 2147483647 h 56"/>
              <a:gd name="T18" fmla="*/ 2147483647 w 22"/>
              <a:gd name="T19" fmla="*/ 2147483647 h 56"/>
              <a:gd name="T20" fmla="*/ 2147483647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5" y="0"/>
                </a:lnTo>
                <a:lnTo>
                  <a:pt x="11" y="7"/>
                </a:lnTo>
                <a:lnTo>
                  <a:pt x="0" y="15"/>
                </a:lnTo>
                <a:lnTo>
                  <a:pt x="0" y="22"/>
                </a:lnTo>
                <a:lnTo>
                  <a:pt x="7" y="18"/>
                </a:lnTo>
                <a:lnTo>
                  <a:pt x="15" y="11"/>
                </a:lnTo>
                <a:lnTo>
                  <a:pt x="15" y="56"/>
                </a:lnTo>
                <a:lnTo>
                  <a:pt x="22" y="56"/>
                </a:lnTo>
                <a:lnTo>
                  <a:pt x="22" y="4"/>
                </a:lnTo>
                <a:lnTo>
                  <a:pt x="22"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nvGrpSpPr>
          <p:cNvPr id="3" name="Group 45"/>
          <p:cNvGrpSpPr>
            <a:grpSpLocks/>
          </p:cNvGrpSpPr>
          <p:nvPr/>
        </p:nvGrpSpPr>
        <p:grpSpPr bwMode="auto">
          <a:xfrm>
            <a:off x="1517650" y="4003684"/>
            <a:ext cx="2351088" cy="230188"/>
            <a:chOff x="956" y="2522"/>
            <a:chExt cx="1481" cy="145"/>
          </a:xfrm>
        </p:grpSpPr>
        <p:sp>
          <p:nvSpPr>
            <p:cNvPr id="53328" name="Line 46"/>
            <p:cNvSpPr>
              <a:spLocks noChangeShapeType="1"/>
            </p:cNvSpPr>
            <p:nvPr/>
          </p:nvSpPr>
          <p:spPr bwMode="auto">
            <a:xfrm>
              <a:off x="1156" y="2577"/>
              <a:ext cx="1281" cy="1"/>
            </a:xfrm>
            <a:prstGeom prst="line">
              <a:avLst/>
            </a:pr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29" name="Rectangle 47"/>
            <p:cNvSpPr>
              <a:spLocks noChangeArrowheads="1"/>
            </p:cNvSpPr>
            <p:nvPr/>
          </p:nvSpPr>
          <p:spPr bwMode="auto">
            <a:xfrm>
              <a:off x="956" y="2522"/>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53285" name="Group 48"/>
          <p:cNvGrpSpPr>
            <a:grpSpLocks/>
          </p:cNvGrpSpPr>
          <p:nvPr/>
        </p:nvGrpSpPr>
        <p:grpSpPr bwMode="auto">
          <a:xfrm>
            <a:off x="1517650" y="4235455"/>
            <a:ext cx="3057525" cy="455613"/>
            <a:chOff x="956" y="2668"/>
            <a:chExt cx="1926" cy="287"/>
          </a:xfrm>
        </p:grpSpPr>
        <p:sp>
          <p:nvSpPr>
            <p:cNvPr id="53323" name="Oval 49"/>
            <p:cNvSpPr>
              <a:spLocks noChangeArrowheads="1"/>
            </p:cNvSpPr>
            <p:nvPr/>
          </p:nvSpPr>
          <p:spPr bwMode="auto">
            <a:xfrm>
              <a:off x="2749" y="2834"/>
              <a:ext cx="67" cy="69"/>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53324" name="Line 50"/>
            <p:cNvSpPr>
              <a:spLocks noChangeShapeType="1"/>
            </p:cNvSpPr>
            <p:nvPr/>
          </p:nvSpPr>
          <p:spPr bwMode="auto">
            <a:xfrm>
              <a:off x="1156" y="2867"/>
              <a:ext cx="1627" cy="1"/>
            </a:xfrm>
            <a:prstGeom prst="line">
              <a:avLst/>
            </a:pr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25" name="Rectangle 51"/>
            <p:cNvSpPr>
              <a:spLocks noChangeArrowheads="1"/>
            </p:cNvSpPr>
            <p:nvPr/>
          </p:nvSpPr>
          <p:spPr bwMode="auto">
            <a:xfrm>
              <a:off x="2806" y="2668"/>
              <a:ext cx="76"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A</a:t>
              </a:r>
              <a:endParaRPr lang="is-IS">
                <a:latin typeface="Cambria" panose="02040503050406030204" pitchFamily="18" charset="0"/>
                <a:ea typeface="Cambria" panose="02040503050406030204" pitchFamily="18" charset="0"/>
              </a:endParaRPr>
            </a:p>
          </p:txBody>
        </p:sp>
        <p:sp>
          <p:nvSpPr>
            <p:cNvPr id="53326" name="Rectangle 52"/>
            <p:cNvSpPr>
              <a:spLocks noChangeArrowheads="1"/>
            </p:cNvSpPr>
            <p:nvPr/>
          </p:nvSpPr>
          <p:spPr bwMode="auto">
            <a:xfrm>
              <a:off x="956" y="2810"/>
              <a:ext cx="68"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endParaRPr lang="is-IS">
                <a:latin typeface="Cambria" panose="02040503050406030204" pitchFamily="18" charset="0"/>
                <a:ea typeface="Cambria" panose="02040503050406030204" pitchFamily="18" charset="0"/>
              </a:endParaRPr>
            </a:p>
          </p:txBody>
        </p:sp>
        <p:sp>
          <p:nvSpPr>
            <p:cNvPr id="53327" name="Freeform 53"/>
            <p:cNvSpPr>
              <a:spLocks/>
            </p:cNvSpPr>
            <p:nvPr/>
          </p:nvSpPr>
          <p:spPr bwMode="auto">
            <a:xfrm>
              <a:off x="1038" y="2885"/>
              <a:ext cx="22" cy="56"/>
            </a:xfrm>
            <a:custGeom>
              <a:avLst/>
              <a:gdLst>
                <a:gd name="T0" fmla="*/ 22 w 22"/>
                <a:gd name="T1" fmla="*/ 0 h 56"/>
                <a:gd name="T2" fmla="*/ 19 w 22"/>
                <a:gd name="T3" fmla="*/ 0 h 56"/>
                <a:gd name="T4" fmla="*/ 11 w 22"/>
                <a:gd name="T5" fmla="*/ 8 h 56"/>
                <a:gd name="T6" fmla="*/ 0 w 22"/>
                <a:gd name="T7" fmla="*/ 15 h 56"/>
                <a:gd name="T8" fmla="*/ 0 w 22"/>
                <a:gd name="T9" fmla="*/ 23 h 56"/>
                <a:gd name="T10" fmla="*/ 7 w 22"/>
                <a:gd name="T11" fmla="*/ 19 h 56"/>
                <a:gd name="T12" fmla="*/ 15 w 22"/>
                <a:gd name="T13" fmla="*/ 15 h 56"/>
                <a:gd name="T14" fmla="*/ 15 w 22"/>
                <a:gd name="T15" fmla="*/ 56 h 56"/>
                <a:gd name="T16" fmla="*/ 22 w 22"/>
                <a:gd name="T17" fmla="*/ 56 h 56"/>
                <a:gd name="T18" fmla="*/ 22 w 22"/>
                <a:gd name="T19" fmla="*/ 4 h 56"/>
                <a:gd name="T20" fmla="*/ 22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9" y="0"/>
                  </a:lnTo>
                  <a:lnTo>
                    <a:pt x="11" y="8"/>
                  </a:lnTo>
                  <a:lnTo>
                    <a:pt x="0" y="15"/>
                  </a:lnTo>
                  <a:lnTo>
                    <a:pt x="0" y="23"/>
                  </a:lnTo>
                  <a:lnTo>
                    <a:pt x="7" y="19"/>
                  </a:lnTo>
                  <a:lnTo>
                    <a:pt x="15" y="15"/>
                  </a:lnTo>
                  <a:lnTo>
                    <a:pt x="15" y="56"/>
                  </a:lnTo>
                  <a:lnTo>
                    <a:pt x="22" y="56"/>
                  </a:lnTo>
                  <a:lnTo>
                    <a:pt x="22" y="4"/>
                  </a:lnTo>
                  <a:lnTo>
                    <a:pt x="22" y="0"/>
                  </a:lnTo>
                  <a:close/>
                </a:path>
              </a:pathLst>
            </a:custGeom>
            <a:solidFill>
              <a:srgbClr val="000000"/>
            </a:solidFill>
            <a:ln w="9525">
              <a:no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5" name="Group 54"/>
          <p:cNvGrpSpPr>
            <a:grpSpLocks/>
          </p:cNvGrpSpPr>
          <p:nvPr/>
        </p:nvGrpSpPr>
        <p:grpSpPr bwMode="auto">
          <a:xfrm>
            <a:off x="2595563" y="2557463"/>
            <a:ext cx="3616325" cy="2276475"/>
            <a:chOff x="1635" y="1611"/>
            <a:chExt cx="2278" cy="1434"/>
          </a:xfrm>
        </p:grpSpPr>
        <p:sp>
          <p:nvSpPr>
            <p:cNvPr id="53321" name="Line 55"/>
            <p:cNvSpPr>
              <a:spLocks noChangeShapeType="1"/>
            </p:cNvSpPr>
            <p:nvPr/>
          </p:nvSpPr>
          <p:spPr bwMode="auto">
            <a:xfrm flipV="1">
              <a:off x="1635" y="1774"/>
              <a:ext cx="2217" cy="1271"/>
            </a:xfrm>
            <a:prstGeom prst="line">
              <a:avLst/>
            </a:prstGeom>
            <a:noFill/>
            <a:ln w="52388">
              <a:solidFill>
                <a:srgbClr val="AD0D1B"/>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22" name="Rectangle 56"/>
            <p:cNvSpPr>
              <a:spLocks noChangeArrowheads="1"/>
            </p:cNvSpPr>
            <p:nvPr/>
          </p:nvSpPr>
          <p:spPr bwMode="auto">
            <a:xfrm>
              <a:off x="3739" y="1611"/>
              <a:ext cx="174"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AS</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6" name="Group 57"/>
          <p:cNvGrpSpPr>
            <a:grpSpLocks/>
          </p:cNvGrpSpPr>
          <p:nvPr/>
        </p:nvGrpSpPr>
        <p:grpSpPr bwMode="auto">
          <a:xfrm>
            <a:off x="384175" y="3967164"/>
            <a:ext cx="1149350" cy="1639888"/>
            <a:chOff x="242" y="2499"/>
            <a:chExt cx="724" cy="1033"/>
          </a:xfrm>
        </p:grpSpPr>
        <p:sp>
          <p:nvSpPr>
            <p:cNvPr id="53314" name="Line 58"/>
            <p:cNvSpPr>
              <a:spLocks noChangeShapeType="1"/>
            </p:cNvSpPr>
            <p:nvPr/>
          </p:nvSpPr>
          <p:spPr bwMode="auto">
            <a:xfrm flipH="1">
              <a:off x="543" y="2499"/>
              <a:ext cx="423" cy="435"/>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15" name="Rectangle 59"/>
            <p:cNvSpPr>
              <a:spLocks noChangeArrowheads="1"/>
            </p:cNvSpPr>
            <p:nvPr/>
          </p:nvSpPr>
          <p:spPr bwMode="auto">
            <a:xfrm>
              <a:off x="242" y="2778"/>
              <a:ext cx="702" cy="747"/>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316" name="Rectangle 60"/>
            <p:cNvSpPr>
              <a:spLocks noChangeArrowheads="1"/>
            </p:cNvSpPr>
            <p:nvPr/>
          </p:nvSpPr>
          <p:spPr bwMode="auto">
            <a:xfrm>
              <a:off x="271" y="2788"/>
              <a:ext cx="512"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3. … og þá</a:t>
              </a:r>
              <a:endParaRPr lang="is-IS">
                <a:latin typeface="Cambria" panose="02040503050406030204" pitchFamily="18" charset="0"/>
                <a:ea typeface="Cambria" panose="02040503050406030204" pitchFamily="18" charset="0"/>
              </a:endParaRPr>
            </a:p>
          </p:txBody>
        </p:sp>
        <p:sp>
          <p:nvSpPr>
            <p:cNvPr id="53317" name="Rectangle 61"/>
            <p:cNvSpPr>
              <a:spLocks noChangeArrowheads="1"/>
            </p:cNvSpPr>
            <p:nvPr/>
          </p:nvSpPr>
          <p:spPr bwMode="auto">
            <a:xfrm>
              <a:off x="271" y="2937"/>
              <a:ext cx="434"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hækkar </a:t>
              </a:r>
              <a:endParaRPr lang="is-IS">
                <a:latin typeface="Cambria" panose="02040503050406030204" pitchFamily="18" charset="0"/>
                <a:ea typeface="Cambria" panose="02040503050406030204" pitchFamily="18" charset="0"/>
              </a:endParaRPr>
            </a:p>
          </p:txBody>
        </p:sp>
        <p:sp>
          <p:nvSpPr>
            <p:cNvPr id="53318" name="Rectangle 62"/>
            <p:cNvSpPr>
              <a:spLocks noChangeArrowheads="1"/>
            </p:cNvSpPr>
            <p:nvPr/>
          </p:nvSpPr>
          <p:spPr bwMode="auto">
            <a:xfrm>
              <a:off x="271" y="3087"/>
              <a:ext cx="410"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verðlag </a:t>
              </a:r>
              <a:endParaRPr lang="is-IS">
                <a:latin typeface="Cambria" panose="02040503050406030204" pitchFamily="18" charset="0"/>
                <a:ea typeface="Cambria" panose="02040503050406030204" pitchFamily="18" charset="0"/>
              </a:endParaRPr>
            </a:p>
          </p:txBody>
        </p:sp>
        <p:sp>
          <p:nvSpPr>
            <p:cNvPr id="53319" name="Rectangle 63"/>
            <p:cNvSpPr>
              <a:spLocks noChangeArrowheads="1"/>
            </p:cNvSpPr>
            <p:nvPr/>
          </p:nvSpPr>
          <p:spPr bwMode="auto">
            <a:xfrm>
              <a:off x="271" y="3237"/>
              <a:ext cx="221"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enn </a:t>
              </a:r>
              <a:endParaRPr lang="is-IS">
                <a:latin typeface="Cambria" panose="02040503050406030204" pitchFamily="18" charset="0"/>
                <a:ea typeface="Cambria" panose="02040503050406030204" pitchFamily="18" charset="0"/>
              </a:endParaRPr>
            </a:p>
          </p:txBody>
        </p:sp>
        <p:sp>
          <p:nvSpPr>
            <p:cNvPr id="53320" name="Rectangle 64"/>
            <p:cNvSpPr>
              <a:spLocks noChangeArrowheads="1"/>
            </p:cNvSpPr>
            <p:nvPr/>
          </p:nvSpPr>
          <p:spPr bwMode="auto">
            <a:xfrm>
              <a:off x="271" y="3387"/>
              <a:ext cx="435"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frekar …</a:t>
              </a:r>
              <a:endParaRPr lang="is-IS">
                <a:latin typeface="Cambria" panose="02040503050406030204" pitchFamily="18" charset="0"/>
                <a:ea typeface="Cambria" panose="02040503050406030204" pitchFamily="18" charset="0"/>
              </a:endParaRPr>
            </a:p>
          </p:txBody>
        </p:sp>
      </p:grpSp>
      <p:grpSp>
        <p:nvGrpSpPr>
          <p:cNvPr id="7" name="Group 65"/>
          <p:cNvGrpSpPr>
            <a:grpSpLocks/>
          </p:cNvGrpSpPr>
          <p:nvPr/>
        </p:nvGrpSpPr>
        <p:grpSpPr bwMode="auto">
          <a:xfrm>
            <a:off x="2189163" y="5153025"/>
            <a:ext cx="2230437" cy="673100"/>
            <a:chOff x="1379" y="3246"/>
            <a:chExt cx="1405" cy="424"/>
          </a:xfrm>
        </p:grpSpPr>
        <p:sp>
          <p:nvSpPr>
            <p:cNvPr id="53310" name="Line 66"/>
            <p:cNvSpPr>
              <a:spLocks noChangeShapeType="1"/>
            </p:cNvSpPr>
            <p:nvPr/>
          </p:nvSpPr>
          <p:spPr bwMode="auto">
            <a:xfrm flipH="1" flipV="1">
              <a:off x="2549" y="3391"/>
              <a:ext cx="200" cy="279"/>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11" name="Rectangle 67"/>
            <p:cNvSpPr>
              <a:spLocks noChangeArrowheads="1"/>
            </p:cNvSpPr>
            <p:nvPr/>
          </p:nvSpPr>
          <p:spPr bwMode="auto">
            <a:xfrm>
              <a:off x="1379" y="3246"/>
              <a:ext cx="1292" cy="312"/>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312" name="Rectangle 68"/>
            <p:cNvSpPr>
              <a:spLocks noChangeArrowheads="1"/>
            </p:cNvSpPr>
            <p:nvPr/>
          </p:nvSpPr>
          <p:spPr bwMode="auto">
            <a:xfrm>
              <a:off x="1409" y="3251"/>
              <a:ext cx="970"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4. … en framleiðsla</a:t>
              </a:r>
              <a:endParaRPr lang="is-IS">
                <a:latin typeface="Cambria" panose="02040503050406030204" pitchFamily="18" charset="0"/>
                <a:ea typeface="Cambria" panose="02040503050406030204" pitchFamily="18" charset="0"/>
              </a:endParaRPr>
            </a:p>
          </p:txBody>
        </p:sp>
        <p:sp>
          <p:nvSpPr>
            <p:cNvPr id="53313" name="Rectangle 69"/>
            <p:cNvSpPr>
              <a:spLocks noChangeArrowheads="1"/>
            </p:cNvSpPr>
            <p:nvPr/>
          </p:nvSpPr>
          <p:spPr bwMode="auto">
            <a:xfrm>
              <a:off x="1409" y="3401"/>
              <a:ext cx="1375"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helzt föst við fulla atvinnu.</a:t>
              </a:r>
              <a:endParaRPr lang="is-IS">
                <a:latin typeface="Cambria" panose="02040503050406030204" pitchFamily="18" charset="0"/>
                <a:ea typeface="Cambria" panose="02040503050406030204" pitchFamily="18" charset="0"/>
              </a:endParaRPr>
            </a:p>
          </p:txBody>
        </p:sp>
      </p:grpSp>
      <p:grpSp>
        <p:nvGrpSpPr>
          <p:cNvPr id="8" name="Group 70"/>
          <p:cNvGrpSpPr>
            <a:grpSpLocks/>
          </p:cNvGrpSpPr>
          <p:nvPr/>
        </p:nvGrpSpPr>
        <p:grpSpPr bwMode="auto">
          <a:xfrm>
            <a:off x="5408613" y="3736975"/>
            <a:ext cx="2709862" cy="1274763"/>
            <a:chOff x="3407" y="2354"/>
            <a:chExt cx="1707" cy="803"/>
          </a:xfrm>
        </p:grpSpPr>
        <p:sp>
          <p:nvSpPr>
            <p:cNvPr id="53304" name="Line 71"/>
            <p:cNvSpPr>
              <a:spLocks noChangeShapeType="1"/>
            </p:cNvSpPr>
            <p:nvPr/>
          </p:nvSpPr>
          <p:spPr bwMode="auto">
            <a:xfrm flipH="1">
              <a:off x="3407" y="2733"/>
              <a:ext cx="401" cy="424"/>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05" name="Rectangle 72"/>
            <p:cNvSpPr>
              <a:spLocks noChangeArrowheads="1"/>
            </p:cNvSpPr>
            <p:nvPr/>
          </p:nvSpPr>
          <p:spPr bwMode="auto">
            <a:xfrm>
              <a:off x="3774" y="2354"/>
              <a:ext cx="1340" cy="602"/>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306" name="Rectangle 73"/>
            <p:cNvSpPr>
              <a:spLocks noChangeArrowheads="1"/>
            </p:cNvSpPr>
            <p:nvPr/>
          </p:nvSpPr>
          <p:spPr bwMode="auto">
            <a:xfrm>
              <a:off x="3810" y="2356"/>
              <a:ext cx="1064"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2. . … geta stjórnvöld</a:t>
              </a:r>
              <a:endParaRPr lang="is-IS">
                <a:latin typeface="Cambria" panose="02040503050406030204" pitchFamily="18" charset="0"/>
                <a:ea typeface="Cambria" panose="02040503050406030204" pitchFamily="18" charset="0"/>
              </a:endParaRPr>
            </a:p>
          </p:txBody>
        </p:sp>
        <p:sp>
          <p:nvSpPr>
            <p:cNvPr id="53307" name="Rectangle 74"/>
            <p:cNvSpPr>
              <a:spLocks noChangeArrowheads="1"/>
            </p:cNvSpPr>
            <p:nvPr/>
          </p:nvSpPr>
          <p:spPr bwMode="auto">
            <a:xfrm>
              <a:off x="3810" y="2506"/>
              <a:ext cx="921"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komið til móts við</a:t>
              </a:r>
              <a:endParaRPr lang="is-IS">
                <a:latin typeface="Cambria" panose="02040503050406030204" pitchFamily="18" charset="0"/>
                <a:ea typeface="Cambria" panose="02040503050406030204" pitchFamily="18" charset="0"/>
              </a:endParaRPr>
            </a:p>
          </p:txBody>
        </p:sp>
        <p:sp>
          <p:nvSpPr>
            <p:cNvPr id="53308" name="Rectangle 75"/>
            <p:cNvSpPr>
              <a:spLocks noChangeArrowheads="1"/>
            </p:cNvSpPr>
            <p:nvPr/>
          </p:nvSpPr>
          <p:spPr bwMode="auto">
            <a:xfrm>
              <a:off x="3810" y="2655"/>
              <a:ext cx="1255"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samdráttinn með því að</a:t>
              </a:r>
            </a:p>
          </p:txBody>
        </p:sp>
        <p:sp>
          <p:nvSpPr>
            <p:cNvPr id="53309" name="Rectangle 76"/>
            <p:cNvSpPr>
              <a:spLocks noChangeArrowheads="1"/>
            </p:cNvSpPr>
            <p:nvPr/>
          </p:nvSpPr>
          <p:spPr bwMode="auto">
            <a:xfrm>
              <a:off x="3810" y="2805"/>
              <a:ext cx="982"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þenja eftirspurn …</a:t>
              </a:r>
              <a:endParaRPr lang="is-IS">
                <a:latin typeface="Cambria" panose="02040503050406030204" pitchFamily="18" charset="0"/>
                <a:ea typeface="Cambria" panose="02040503050406030204" pitchFamily="18" charset="0"/>
              </a:endParaRPr>
            </a:p>
          </p:txBody>
        </p:sp>
      </p:grpSp>
      <p:grpSp>
        <p:nvGrpSpPr>
          <p:cNvPr id="9" name="Group 77"/>
          <p:cNvGrpSpPr>
            <a:grpSpLocks/>
          </p:cNvGrpSpPr>
          <p:nvPr/>
        </p:nvGrpSpPr>
        <p:grpSpPr bwMode="auto">
          <a:xfrm>
            <a:off x="5956300" y="1171575"/>
            <a:ext cx="2522538" cy="2070100"/>
            <a:chOff x="3752" y="738"/>
            <a:chExt cx="1589" cy="1304"/>
          </a:xfrm>
        </p:grpSpPr>
        <p:sp>
          <p:nvSpPr>
            <p:cNvPr id="53300" name="Line 78"/>
            <p:cNvSpPr>
              <a:spLocks noChangeShapeType="1"/>
            </p:cNvSpPr>
            <p:nvPr/>
          </p:nvSpPr>
          <p:spPr bwMode="auto">
            <a:xfrm flipV="1">
              <a:off x="3863" y="961"/>
              <a:ext cx="379" cy="1081"/>
            </a:xfrm>
            <a:prstGeom prst="line">
              <a:avLst/>
            </a:prstGeom>
            <a:noFill/>
            <a:ln w="17463">
              <a:solidFill>
                <a:srgbClr val="000000"/>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301" name="Rectangle 79"/>
            <p:cNvSpPr>
              <a:spLocks noChangeArrowheads="1"/>
            </p:cNvSpPr>
            <p:nvPr/>
          </p:nvSpPr>
          <p:spPr bwMode="auto">
            <a:xfrm>
              <a:off x="3752" y="738"/>
              <a:ext cx="1589" cy="323"/>
            </a:xfrm>
            <a:prstGeom prst="rect">
              <a:avLst/>
            </a:prstGeom>
            <a:solidFill>
              <a:srgbClr val="E1E5E9"/>
            </a:solidFill>
            <a:ln w="9525">
              <a:noFill/>
              <a:miter lim="800000"/>
              <a:headEnd/>
              <a:tailEnd/>
            </a:ln>
          </p:spPr>
          <p:txBody>
            <a:bodyPr/>
            <a:lstStyle/>
            <a:p>
              <a:endParaRPr lang="is-IS">
                <a:latin typeface="Cambria" panose="02040503050406030204" pitchFamily="18" charset="0"/>
                <a:ea typeface="Cambria" panose="02040503050406030204" pitchFamily="18" charset="0"/>
              </a:endParaRPr>
            </a:p>
          </p:txBody>
        </p:sp>
        <p:sp>
          <p:nvSpPr>
            <p:cNvPr id="53302" name="Rectangle 80"/>
            <p:cNvSpPr>
              <a:spLocks noChangeArrowheads="1"/>
            </p:cNvSpPr>
            <p:nvPr/>
          </p:nvSpPr>
          <p:spPr bwMode="auto">
            <a:xfrm>
              <a:off x="3784" y="742"/>
              <a:ext cx="1290" cy="144"/>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1. Þegar heildarframboð</a:t>
              </a:r>
              <a:endParaRPr lang="is-IS">
                <a:latin typeface="Cambria" panose="02040503050406030204" pitchFamily="18" charset="0"/>
                <a:ea typeface="Cambria" panose="02040503050406030204" pitchFamily="18" charset="0"/>
              </a:endParaRPr>
            </a:p>
          </p:txBody>
        </p:sp>
        <p:sp>
          <p:nvSpPr>
            <p:cNvPr id="53303" name="Rectangle 81"/>
            <p:cNvSpPr>
              <a:spLocks noChangeArrowheads="1"/>
            </p:cNvSpPr>
            <p:nvPr/>
          </p:nvSpPr>
          <p:spPr bwMode="auto">
            <a:xfrm>
              <a:off x="3784" y="892"/>
              <a:ext cx="813"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dregst saman …</a:t>
              </a:r>
              <a:endParaRPr lang="is-IS">
                <a:latin typeface="Cambria" panose="02040503050406030204" pitchFamily="18" charset="0"/>
                <a:ea typeface="Cambria" panose="02040503050406030204" pitchFamily="18" charset="0"/>
              </a:endParaRPr>
            </a:p>
          </p:txBody>
        </p:sp>
      </p:grpSp>
      <p:grpSp>
        <p:nvGrpSpPr>
          <p:cNvPr id="10" name="Group 82"/>
          <p:cNvGrpSpPr>
            <a:grpSpLocks/>
          </p:cNvGrpSpPr>
          <p:nvPr/>
        </p:nvGrpSpPr>
        <p:grpSpPr bwMode="auto">
          <a:xfrm>
            <a:off x="3073400" y="2657475"/>
            <a:ext cx="3516313" cy="2700338"/>
            <a:chOff x="1936" y="1674"/>
            <a:chExt cx="2215" cy="1701"/>
          </a:xfrm>
        </p:grpSpPr>
        <p:sp>
          <p:nvSpPr>
            <p:cNvPr id="53298" name="Line 83"/>
            <p:cNvSpPr>
              <a:spLocks noChangeShapeType="1"/>
            </p:cNvSpPr>
            <p:nvPr/>
          </p:nvSpPr>
          <p:spPr bwMode="auto">
            <a:xfrm flipH="1" flipV="1">
              <a:off x="1936" y="1674"/>
              <a:ext cx="1961" cy="1639"/>
            </a:xfrm>
            <a:prstGeom prst="line">
              <a:avLst/>
            </a:prstGeom>
            <a:noFill/>
            <a:ln w="52388">
              <a:solidFill>
                <a:srgbClr val="5F161D"/>
              </a:solidFill>
              <a:round/>
              <a:headEnd/>
              <a:tailEnd/>
            </a:ln>
          </p:spPr>
          <p:txBody>
            <a:bodyPr/>
            <a:lstStyle/>
            <a:p>
              <a:endParaRPr lang="en-US">
                <a:latin typeface="Cambria" panose="02040503050406030204" pitchFamily="18" charset="0"/>
                <a:ea typeface="Cambria" panose="02040503050406030204" pitchFamily="18" charset="0"/>
              </a:endParaRPr>
            </a:p>
          </p:txBody>
        </p:sp>
        <p:sp>
          <p:nvSpPr>
            <p:cNvPr id="53299" name="Rectangle 84"/>
            <p:cNvSpPr>
              <a:spLocks noChangeArrowheads="1"/>
            </p:cNvSpPr>
            <p:nvPr/>
          </p:nvSpPr>
          <p:spPr bwMode="auto">
            <a:xfrm>
              <a:off x="3956" y="3230"/>
              <a:ext cx="195"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AD</a:t>
              </a:r>
              <a:r>
                <a:rPr lang="is-IS" sz="1500" baseline="-25000">
                  <a:solidFill>
                    <a:srgbClr val="000000"/>
                  </a:solidFill>
                  <a:latin typeface="Cambria" panose="02040503050406030204" pitchFamily="18" charset="0"/>
                  <a:ea typeface="Cambria" panose="02040503050406030204" pitchFamily="18" charset="0"/>
                </a:rPr>
                <a:t>2</a:t>
              </a:r>
              <a:endParaRPr lang="is-IS">
                <a:latin typeface="Cambria" panose="02040503050406030204" pitchFamily="18" charset="0"/>
                <a:ea typeface="Cambria" panose="02040503050406030204" pitchFamily="18" charset="0"/>
              </a:endParaRPr>
            </a:p>
          </p:txBody>
        </p:sp>
      </p:grpSp>
      <p:grpSp>
        <p:nvGrpSpPr>
          <p:cNvPr id="11" name="Group 85"/>
          <p:cNvGrpSpPr>
            <a:grpSpLocks/>
          </p:cNvGrpSpPr>
          <p:nvPr/>
        </p:nvGrpSpPr>
        <p:grpSpPr bwMode="auto">
          <a:xfrm>
            <a:off x="1517650" y="3629031"/>
            <a:ext cx="3171825" cy="282576"/>
            <a:chOff x="956" y="2286"/>
            <a:chExt cx="1998" cy="178"/>
          </a:xfrm>
        </p:grpSpPr>
        <p:sp>
          <p:nvSpPr>
            <p:cNvPr id="53294" name="Line 86"/>
            <p:cNvSpPr>
              <a:spLocks noChangeShapeType="1"/>
            </p:cNvSpPr>
            <p:nvPr/>
          </p:nvSpPr>
          <p:spPr bwMode="auto">
            <a:xfrm>
              <a:off x="1156" y="2388"/>
              <a:ext cx="1615" cy="1"/>
            </a:xfrm>
            <a:prstGeom prst="line">
              <a:avLst/>
            </a:prstGeom>
            <a:noFill/>
            <a:ln w="17463">
              <a:solidFill>
                <a:schemeClr val="tx1"/>
              </a:solidFill>
              <a:prstDash val="sysDot"/>
              <a:round/>
              <a:headEnd/>
              <a:tailEnd/>
            </a:ln>
          </p:spPr>
          <p:txBody>
            <a:bodyPr/>
            <a:lstStyle/>
            <a:p>
              <a:endParaRPr lang="en-US">
                <a:latin typeface="Cambria" panose="02040503050406030204" pitchFamily="18" charset="0"/>
                <a:ea typeface="Cambria" panose="02040503050406030204" pitchFamily="18" charset="0"/>
              </a:endParaRPr>
            </a:p>
          </p:txBody>
        </p:sp>
        <p:sp>
          <p:nvSpPr>
            <p:cNvPr id="53295" name="Oval 87"/>
            <p:cNvSpPr>
              <a:spLocks noChangeArrowheads="1"/>
            </p:cNvSpPr>
            <p:nvPr/>
          </p:nvSpPr>
          <p:spPr bwMode="auto">
            <a:xfrm>
              <a:off x="2749" y="2354"/>
              <a:ext cx="67" cy="69"/>
            </a:xfrm>
            <a:prstGeom prst="ellipse">
              <a:avLst/>
            </a:prstGeom>
            <a:solidFill>
              <a:srgbClr val="000000"/>
            </a:solidFill>
            <a:ln w="9525">
              <a:noFill/>
              <a:round/>
              <a:headEnd/>
              <a:tailEnd/>
            </a:ln>
          </p:spPr>
          <p:txBody>
            <a:bodyPr/>
            <a:lstStyle/>
            <a:p>
              <a:endParaRPr lang="is-IS">
                <a:latin typeface="Cambria" panose="02040503050406030204" pitchFamily="18" charset="0"/>
                <a:ea typeface="Cambria" panose="02040503050406030204" pitchFamily="18" charset="0"/>
              </a:endParaRPr>
            </a:p>
          </p:txBody>
        </p:sp>
        <p:sp>
          <p:nvSpPr>
            <p:cNvPr id="53296" name="Rectangle 88"/>
            <p:cNvSpPr>
              <a:spLocks noChangeArrowheads="1"/>
            </p:cNvSpPr>
            <p:nvPr/>
          </p:nvSpPr>
          <p:spPr bwMode="auto">
            <a:xfrm>
              <a:off x="2885" y="2319"/>
              <a:ext cx="69" cy="145"/>
            </a:xfrm>
            <a:prstGeom prst="rect">
              <a:avLst/>
            </a:prstGeom>
            <a:noFill/>
            <a:ln w="9525">
              <a:noFill/>
              <a:miter lim="800000"/>
              <a:headEnd/>
              <a:tailEnd/>
            </a:ln>
          </p:spPr>
          <p:txBody>
            <a:bodyPr wrap="none" lIns="0" tIns="0" rIns="0" bIns="0">
              <a:spAutoFit/>
            </a:bodyPr>
            <a:lstStyle/>
            <a:p>
              <a:r>
                <a:rPr lang="is-IS" sz="1500">
                  <a:solidFill>
                    <a:srgbClr val="000000"/>
                  </a:solidFill>
                  <a:latin typeface="Cambria" panose="02040503050406030204" pitchFamily="18" charset="0"/>
                  <a:ea typeface="Cambria" panose="02040503050406030204" pitchFamily="18" charset="0"/>
                </a:rPr>
                <a:t>C</a:t>
              </a:r>
              <a:endParaRPr lang="is-IS">
                <a:latin typeface="Cambria" panose="02040503050406030204" pitchFamily="18" charset="0"/>
                <a:ea typeface="Cambria" panose="02040503050406030204" pitchFamily="18" charset="0"/>
              </a:endParaRPr>
            </a:p>
          </p:txBody>
        </p:sp>
        <p:sp>
          <p:nvSpPr>
            <p:cNvPr id="53297" name="Rectangle 89"/>
            <p:cNvSpPr>
              <a:spLocks noChangeArrowheads="1"/>
            </p:cNvSpPr>
            <p:nvPr/>
          </p:nvSpPr>
          <p:spPr bwMode="auto">
            <a:xfrm>
              <a:off x="956" y="2286"/>
              <a:ext cx="112" cy="145"/>
            </a:xfrm>
            <a:prstGeom prst="rect">
              <a:avLst/>
            </a:prstGeom>
            <a:noFill/>
            <a:ln w="9525">
              <a:noFill/>
              <a:miter lim="800000"/>
              <a:headEnd/>
              <a:tailEnd/>
            </a:ln>
          </p:spPr>
          <p:txBody>
            <a:bodyPr wrap="none" lIns="0" tIns="0" rIns="0" bIns="0">
              <a:spAutoFit/>
            </a:bodyPr>
            <a:lstStyle/>
            <a:p>
              <a:r>
                <a:rPr lang="is-IS" sz="1500" i="1">
                  <a:solidFill>
                    <a:srgbClr val="000000"/>
                  </a:solidFill>
                  <a:latin typeface="Cambria" panose="02040503050406030204" pitchFamily="18" charset="0"/>
                  <a:ea typeface="Cambria" panose="02040503050406030204" pitchFamily="18" charset="0"/>
                </a:rPr>
                <a:t>P</a:t>
              </a:r>
              <a:r>
                <a:rPr lang="is-IS" sz="1500" baseline="-25000">
                  <a:solidFill>
                    <a:srgbClr val="000000"/>
                  </a:solidFill>
                  <a:latin typeface="Cambria" panose="02040503050406030204" pitchFamily="18" charset="0"/>
                  <a:ea typeface="Cambria" panose="02040503050406030204" pitchFamily="18" charset="0"/>
                </a:rPr>
                <a:t>3</a:t>
              </a:r>
              <a:endParaRPr lang="is-IS">
                <a:latin typeface="Cambria" panose="02040503050406030204" pitchFamily="18" charset="0"/>
                <a:ea typeface="Cambria" panose="02040503050406030204" pitchFamily="18" charset="0"/>
              </a:endParaRPr>
            </a:p>
          </p:txBody>
        </p:sp>
      </p:grpSp>
      <p:sp>
        <p:nvSpPr>
          <p:cNvPr id="53293" name="Text Box 91"/>
          <p:cNvSpPr txBox="1">
            <a:spLocks noChangeArrowheads="1"/>
          </p:cNvSpPr>
          <p:nvPr/>
        </p:nvSpPr>
        <p:spPr bwMode="auto">
          <a:xfrm>
            <a:off x="7634288" y="5595938"/>
            <a:ext cx="254000" cy="244475"/>
          </a:xfrm>
          <a:prstGeom prst="rect">
            <a:avLst/>
          </a:prstGeom>
          <a:noFill/>
          <a:ln w="12700">
            <a:noFill/>
            <a:miter lim="800000"/>
            <a:headEnd type="none" w="sm" len="sm"/>
            <a:tailEnd type="none" w="sm" len="sm"/>
          </a:ln>
        </p:spPr>
        <p:txBody>
          <a:bodyPr wrap="none">
            <a:spAutoFit/>
          </a:bodyPr>
          <a:lstStyle/>
          <a:p>
            <a:r>
              <a:rPr lang="is-IS" sz="1000">
                <a:latin typeface="Cambria" panose="02040503050406030204" pitchFamily="18" charset="0"/>
                <a:ea typeface="Cambria" panose="02040503050406030204" pitchFamily="18" charset="0"/>
              </a:rPr>
              <a:t>1</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7781"/>
                                        </p:tgtEl>
                                        <p:attrNameLst>
                                          <p:attrName>style.visibility</p:attrName>
                                        </p:attrNameLst>
                                      </p:cBhvr>
                                      <p:to>
                                        <p:strVal val="visible"/>
                                      </p:to>
                                    </p:set>
                                    <p:animEffect transition="in" filter="wipe(right)">
                                      <p:cBhvr>
                                        <p:cTn id="7" dur="500"/>
                                        <p:tgtEl>
                                          <p:spTgt spid="11778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88" fill="hold" grpId="0" nodeType="clickEffect">
                                  <p:stCondLst>
                                    <p:cond delay="0"/>
                                  </p:stCondLst>
                                  <p:childTnLst>
                                    <p:set>
                                      <p:cBhvr>
                                        <p:cTn id="21" dur="1" fill="hold">
                                          <p:stCondLst>
                                            <p:cond delay="0"/>
                                          </p:stCondLst>
                                        </p:cTn>
                                        <p:tgtEl>
                                          <p:spTgt spid="117783"/>
                                        </p:tgtEl>
                                        <p:attrNameLst>
                                          <p:attrName>style.visibility</p:attrName>
                                        </p:attrNameLst>
                                      </p:cBhvr>
                                      <p:to>
                                        <p:strVal val="visible"/>
                                      </p:to>
                                    </p:set>
                                    <p:anim calcmode="lin" valueType="num">
                                      <p:cBhvr>
                                        <p:cTn id="22" dur="500" fill="hold"/>
                                        <p:tgtEl>
                                          <p:spTgt spid="117783"/>
                                        </p:tgtEl>
                                        <p:attrNameLst>
                                          <p:attrName>ppt_w</p:attrName>
                                        </p:attrNameLst>
                                      </p:cBhvr>
                                      <p:tavLst>
                                        <p:tav tm="0">
                                          <p:val>
                                            <p:strVal val="4/3*#ppt_w"/>
                                          </p:val>
                                        </p:tav>
                                        <p:tav tm="100000">
                                          <p:val>
                                            <p:strVal val="#ppt_w"/>
                                          </p:val>
                                        </p:tav>
                                      </p:tavLst>
                                    </p:anim>
                                    <p:anim calcmode="lin" valueType="num">
                                      <p:cBhvr>
                                        <p:cTn id="23" dur="500" fill="hold"/>
                                        <p:tgtEl>
                                          <p:spTgt spid="117783"/>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7782"/>
                                        </p:tgtEl>
                                        <p:attrNameLst>
                                          <p:attrName>style.visibility</p:attrName>
                                        </p:attrNameLst>
                                      </p:cBhvr>
                                      <p:to>
                                        <p:strVal val="visible"/>
                                      </p:to>
                                    </p:set>
                                    <p:animEffect transition="in" filter="wipe(left)">
                                      <p:cBhvr>
                                        <p:cTn id="33" dur="500"/>
                                        <p:tgtEl>
                                          <p:spTgt spid="1177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Righ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7784"/>
                                        </p:tgtEl>
                                        <p:attrNameLst>
                                          <p:attrName>style.visibility</p:attrName>
                                        </p:attrNameLst>
                                      </p:cBhvr>
                                      <p:to>
                                        <p:strVal val="visible"/>
                                      </p:to>
                                    </p:set>
                                    <p:anim calcmode="lin" valueType="num">
                                      <p:cBhvr>
                                        <p:cTn id="48" dur="500" fill="hold"/>
                                        <p:tgtEl>
                                          <p:spTgt spid="117784"/>
                                        </p:tgtEl>
                                        <p:attrNameLst>
                                          <p:attrName>ppt_w</p:attrName>
                                        </p:attrNameLst>
                                      </p:cBhvr>
                                      <p:tavLst>
                                        <p:tav tm="0">
                                          <p:val>
                                            <p:strVal val="4/3*#ppt_w"/>
                                          </p:val>
                                        </p:tav>
                                        <p:tav tm="100000">
                                          <p:val>
                                            <p:strVal val="#ppt_w"/>
                                          </p:val>
                                        </p:tav>
                                      </p:tavLst>
                                    </p:anim>
                                    <p:anim calcmode="lin" valueType="num">
                                      <p:cBhvr>
                                        <p:cTn id="49" dur="500" fill="hold"/>
                                        <p:tgtEl>
                                          <p:spTgt spid="117784"/>
                                        </p:tgtEl>
                                        <p:attrNameLst>
                                          <p:attrName>ppt_h</p:attrName>
                                        </p:attrNameLst>
                                      </p:cBhvr>
                                      <p:tavLst>
                                        <p:tav tm="0">
                                          <p:val>
                                            <p:strVal val="4/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9"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trips(up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1" grpId="0" animBg="1"/>
      <p:bldP spid="117782" grpId="0" animBg="1"/>
      <p:bldP spid="117783" grpId="0" animBg="1"/>
      <p:bldP spid="11778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11267" name="Rectangle 3"/>
          <p:cNvSpPr>
            <a:spLocks noGrp="1" noChangeArrowheads="1"/>
          </p:cNvSpPr>
          <p:nvPr>
            <p:ph type="body" idx="1"/>
          </p:nvPr>
        </p:nvSpPr>
        <p:spPr/>
        <p:txBody>
          <a:bodyPr/>
          <a:lstStyle/>
          <a:p>
            <a:pPr>
              <a:defRPr/>
            </a:pPr>
            <a:r>
              <a:rPr lang="is-IS" sz="3600" dirty="0">
                <a:latin typeface="Cambria" panose="02040503050406030204" pitchFamily="18" charset="0"/>
                <a:ea typeface="Cambria" panose="02040503050406030204" pitchFamily="18" charset="0"/>
              </a:rPr>
              <a:t>Flestar þjóðhagsstærðir sveiflast í takt</a:t>
            </a:r>
          </a:p>
          <a:p>
            <a:pPr lvl="1">
              <a:defRPr/>
            </a:pPr>
            <a:r>
              <a:rPr lang="is-IS" sz="3200" dirty="0">
                <a:latin typeface="Cambria" panose="02040503050406030204" pitchFamily="18" charset="0"/>
                <a:ea typeface="Cambria" panose="02040503050406030204" pitchFamily="18" charset="0"/>
              </a:rPr>
              <a:t>Flestar þjóðhagsstærðir sem mæla tekjur og framleiðslu </a:t>
            </a:r>
            <a:r>
              <a:rPr lang="is-IS" sz="3200" dirty="0">
                <a:solidFill>
                  <a:srgbClr val="CC0000"/>
                </a:solidFill>
                <a:effectLst>
                  <a:outerShdw blurRad="38100" dist="38100" dir="2700000" algn="tl">
                    <a:srgbClr val="000000"/>
                  </a:outerShdw>
                </a:effectLst>
                <a:latin typeface="Cambria" panose="02040503050406030204" pitchFamily="18" charset="0"/>
                <a:ea typeface="Cambria" panose="02040503050406030204" pitchFamily="18" charset="0"/>
              </a:rPr>
              <a:t>sveiflast í takt</a:t>
            </a:r>
            <a:r>
              <a:rPr lang="is-IS" sz="3200" dirty="0">
                <a:latin typeface="Cambria" panose="02040503050406030204" pitchFamily="18" charset="0"/>
                <a:ea typeface="Cambria" panose="02040503050406030204" pitchFamily="18" charset="0"/>
              </a:rPr>
              <a:t> hver við aðra</a:t>
            </a:r>
          </a:p>
          <a:p>
            <a:pPr lvl="1">
              <a:defRPr/>
            </a:pPr>
            <a:r>
              <a:rPr lang="is-IS" sz="3200" dirty="0">
                <a:latin typeface="Cambria" panose="02040503050406030204" pitchFamily="18" charset="0"/>
                <a:ea typeface="Cambria" panose="02040503050406030204" pitchFamily="18" charset="0"/>
              </a:rPr>
              <a:t>Þótt margar þjóðhagsstærðir sveiflist í takt sveiflast þær eigi að síður mismikið til</a:t>
            </a:r>
          </a:p>
          <a:p>
            <a:pPr lvl="1">
              <a:defRPr/>
            </a:pPr>
            <a:r>
              <a:rPr lang="is-IS" sz="3200" dirty="0">
                <a:latin typeface="Cambria" panose="02040503050406030204" pitchFamily="18" charset="0"/>
                <a:ea typeface="Cambria" panose="02040503050406030204" pitchFamily="18" charset="0"/>
              </a:rPr>
              <a:t>Fjárfesting er sérstaklega sveiflugjörn</a:t>
            </a:r>
          </a:p>
          <a:p>
            <a:pPr lvl="1">
              <a:defRPr/>
            </a:pPr>
            <a:r>
              <a:rPr lang="is-IS" sz="3200" dirty="0">
                <a:latin typeface="Cambria" panose="02040503050406030204" pitchFamily="18" charset="0"/>
                <a:ea typeface="Cambria" panose="02040503050406030204" pitchFamily="18" charset="0"/>
              </a:rPr>
              <a:t>Atvinnuleysi er einnig sveiflugjarnt</a:t>
            </a:r>
          </a:p>
        </p:txBody>
      </p:sp>
      <p:sp>
        <p:nvSpPr>
          <p:cNvPr id="1024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wipe(left)">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is-IS" sz="5400" dirty="0">
                <a:latin typeface="Bernard MT Condensed" panose="02050806060905020404" pitchFamily="18" charset="0"/>
              </a:rPr>
              <a:t>Yfirlit</a:t>
            </a:r>
          </a:p>
        </p:txBody>
      </p:sp>
      <p:sp>
        <p:nvSpPr>
          <p:cNvPr id="90115"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Öll lönd verða fyrir hagsveiflum til skamms tíma litið </a:t>
            </a:r>
          </a:p>
          <a:p>
            <a:r>
              <a:rPr lang="is-IS" sz="3600" dirty="0">
                <a:latin typeface="Cambria" panose="02040503050406030204" pitchFamily="18" charset="0"/>
                <a:ea typeface="Cambria" panose="02040503050406030204" pitchFamily="18" charset="0"/>
              </a:rPr>
              <a:t>Þessar sveiflur eru óreglulegar og ófyrirsegjanlegar</a:t>
            </a:r>
          </a:p>
          <a:p>
            <a:r>
              <a:rPr lang="is-IS" sz="3600" dirty="0">
                <a:latin typeface="Cambria" panose="02040503050406030204" pitchFamily="18" charset="0"/>
                <a:ea typeface="Cambria" panose="02040503050406030204" pitchFamily="18" charset="0"/>
              </a:rPr>
              <a:t>Þegar hagkerfið lendir í lægð, minnkar landsframleiðsla og einnig aðrir mælikvarðar á tekjur, útgjöld og framleiðslu, og atvinnuleysi eykst</a:t>
            </a:r>
          </a:p>
        </p:txBody>
      </p:sp>
      <p:sp>
        <p:nvSpPr>
          <p:cNvPr id="5427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left)">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wipe(left)">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wipe(left)">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is-IS" sz="5400" dirty="0">
                <a:latin typeface="Bernard MT Condensed" panose="02050806060905020404" pitchFamily="18" charset="0"/>
              </a:rPr>
              <a:t>Yfirlit</a:t>
            </a:r>
          </a:p>
        </p:txBody>
      </p:sp>
      <p:sp>
        <p:nvSpPr>
          <p:cNvPr id="92163" name="Rectangle 3"/>
          <p:cNvSpPr>
            <a:spLocks noGrp="1" noChangeArrowheads="1"/>
          </p:cNvSpPr>
          <p:nvPr>
            <p:ph type="body" idx="1"/>
          </p:nvPr>
        </p:nvSpPr>
        <p:spPr/>
        <p:txBody>
          <a:bodyPr/>
          <a:lstStyle/>
          <a:p>
            <a:r>
              <a:rPr lang="is-IS" sz="3600" dirty="0">
                <a:latin typeface="Cambria" panose="02040503050406030204" pitchFamily="18" charset="0"/>
                <a:ea typeface="Cambria" panose="02040503050406030204" pitchFamily="18" charset="0"/>
              </a:rPr>
              <a:t>Við notum einfalt líkan af heildareftirspurn og heildarframboði til að greina hegðan hagkerfisins frá ári til árs, þ.e. til skamms tíma litið</a:t>
            </a:r>
          </a:p>
          <a:p>
            <a:r>
              <a:rPr lang="is-IS" sz="3600" dirty="0">
                <a:latin typeface="Cambria" panose="02040503050406030204" pitchFamily="18" charset="0"/>
                <a:ea typeface="Cambria" panose="02040503050406030204" pitchFamily="18" charset="0"/>
              </a:rPr>
              <a:t>Líkanið lýsir því hvernig landsframleiðsla og verðlag lagast að heildareftirspurn og heildarframboði í hagkerfinu</a:t>
            </a:r>
          </a:p>
        </p:txBody>
      </p:sp>
      <p:sp>
        <p:nvSpPr>
          <p:cNvPr id="55300"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left)">
                                      <p:cBhvr>
                                        <p:cTn id="12"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is-IS" sz="5400" dirty="0">
                <a:latin typeface="Bernard MT Condensed" panose="02050806060905020404" pitchFamily="18" charset="0"/>
              </a:rPr>
              <a:t>Yfirlit</a:t>
            </a:r>
          </a:p>
        </p:txBody>
      </p:sp>
      <p:sp>
        <p:nvSpPr>
          <p:cNvPr id="94211" name="Rectangle 3"/>
          <p:cNvSpPr>
            <a:spLocks noGrp="1" noChangeArrowheads="1"/>
          </p:cNvSpPr>
          <p:nvPr>
            <p:ph type="body" idx="1"/>
          </p:nvPr>
        </p:nvSpPr>
        <p:spPr/>
        <p:txBody>
          <a:bodyPr/>
          <a:lstStyle/>
          <a:p>
            <a:pPr>
              <a:lnSpc>
                <a:spcPct val="90000"/>
              </a:lnSpc>
            </a:pPr>
            <a:r>
              <a:rPr lang="is-IS" sz="3600" dirty="0">
                <a:latin typeface="Cambria" panose="02040503050406030204" pitchFamily="18" charset="0"/>
                <a:ea typeface="Cambria" panose="02040503050406030204" pitchFamily="18" charset="0"/>
              </a:rPr>
              <a:t>Heildareftirspurnarkúrfan hallar niður á við af þrem ástæðum: </a:t>
            </a:r>
          </a:p>
          <a:p>
            <a:pPr lvl="1">
              <a:lnSpc>
                <a:spcPct val="90000"/>
              </a:lnSpc>
            </a:pPr>
            <a:r>
              <a:rPr lang="is-IS" sz="3200" dirty="0">
                <a:latin typeface="Cambria" panose="02040503050406030204" pitchFamily="18" charset="0"/>
                <a:ea typeface="Cambria" panose="02040503050406030204" pitchFamily="18" charset="0"/>
              </a:rPr>
              <a:t>Auðsáhrif</a:t>
            </a:r>
          </a:p>
          <a:p>
            <a:pPr lvl="1">
              <a:lnSpc>
                <a:spcPct val="90000"/>
              </a:lnSpc>
            </a:pPr>
            <a:r>
              <a:rPr lang="is-IS" sz="3200" dirty="0">
                <a:latin typeface="Cambria" panose="02040503050406030204" pitchFamily="18" charset="0"/>
                <a:ea typeface="Cambria" panose="02040503050406030204" pitchFamily="18" charset="0"/>
              </a:rPr>
              <a:t>Vaxtaáhrif</a:t>
            </a:r>
          </a:p>
          <a:p>
            <a:pPr lvl="1">
              <a:lnSpc>
                <a:spcPct val="90000"/>
              </a:lnSpc>
            </a:pPr>
            <a:r>
              <a:rPr lang="is-IS" sz="3200" dirty="0">
                <a:latin typeface="Cambria" panose="02040503050406030204" pitchFamily="18" charset="0"/>
                <a:ea typeface="Cambria" panose="02040503050406030204" pitchFamily="18" charset="0"/>
              </a:rPr>
              <a:t>Gengisáhrif</a:t>
            </a:r>
          </a:p>
          <a:p>
            <a:pPr>
              <a:lnSpc>
                <a:spcPct val="90000"/>
              </a:lnSpc>
            </a:pPr>
            <a:r>
              <a:rPr lang="is-IS" sz="3600" dirty="0">
                <a:latin typeface="Cambria" panose="02040503050406030204" pitchFamily="18" charset="0"/>
                <a:ea typeface="Cambria" panose="02040503050406030204" pitchFamily="18" charset="0"/>
              </a:rPr>
              <a:t>Ytri skellur eða stefnubreyting sem orkar á neyzlu, fjárfestingu, ríkisútgjöld eða hreinan útflutning hliðrar heildareftirspurnarkúrfunni</a:t>
            </a:r>
          </a:p>
        </p:txBody>
      </p:sp>
      <p:sp>
        <p:nvSpPr>
          <p:cNvPr id="5632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ipe(left)">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wipe(left)">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wipe(left)">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wipe(left)">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wipe(left)">
                                      <p:cBhvr>
                                        <p:cTn id="27"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is-IS" sz="5400" dirty="0">
                <a:latin typeface="Bernard MT Condensed" panose="02050806060905020404" pitchFamily="18" charset="0"/>
              </a:rPr>
              <a:t>Yfirlit</a:t>
            </a:r>
          </a:p>
        </p:txBody>
      </p:sp>
      <p:sp>
        <p:nvSpPr>
          <p:cNvPr id="96259" name="Rectangle 3"/>
          <p:cNvSpPr>
            <a:spLocks noGrp="1" noChangeArrowheads="1"/>
          </p:cNvSpPr>
          <p:nvPr>
            <p:ph type="body" idx="1"/>
          </p:nvPr>
        </p:nvSpPr>
        <p:spPr/>
        <p:txBody>
          <a:bodyPr/>
          <a:lstStyle/>
          <a:p>
            <a:r>
              <a:rPr lang="is-IS" sz="3400" dirty="0">
                <a:latin typeface="Cambria" panose="02040503050406030204" pitchFamily="18" charset="0"/>
                <a:ea typeface="Cambria" panose="02040503050406030204" pitchFamily="18" charset="0"/>
              </a:rPr>
              <a:t>Heildarframboðskúrfan er lóðrétt til lengdar</a:t>
            </a:r>
          </a:p>
          <a:p>
            <a:r>
              <a:rPr lang="is-IS" sz="3400" dirty="0">
                <a:latin typeface="Cambria" panose="02040503050406030204" pitchFamily="18" charset="0"/>
                <a:ea typeface="Cambria" panose="02040503050406030204" pitchFamily="18" charset="0"/>
              </a:rPr>
              <a:t>Heildarframboðskúrfan hallar upp í bráð</a:t>
            </a:r>
          </a:p>
          <a:p>
            <a:r>
              <a:rPr lang="is-IS" sz="3400" dirty="0">
                <a:latin typeface="Cambria" panose="02040503050406030204" pitchFamily="18" charset="0"/>
                <a:ea typeface="Cambria" panose="02040503050406030204" pitchFamily="18" charset="0"/>
              </a:rPr>
              <a:t>Þrjár sögur eða kenningar um upphallandi heildarframboðskúrfu í bráð</a:t>
            </a:r>
          </a:p>
          <a:p>
            <a:pPr lvl="1"/>
            <a:r>
              <a:rPr lang="is-IS" sz="3000" dirty="0">
                <a:latin typeface="Cambria" panose="02040503050406030204" pitchFamily="18" charset="0"/>
                <a:ea typeface="Cambria" panose="02040503050406030204" pitchFamily="18" charset="0"/>
              </a:rPr>
              <a:t>Verðtregðukenningin</a:t>
            </a:r>
          </a:p>
          <a:p>
            <a:pPr lvl="1"/>
            <a:r>
              <a:rPr lang="is-IS" sz="3000" dirty="0">
                <a:latin typeface="Cambria" panose="02040503050406030204" pitchFamily="18" charset="0"/>
                <a:ea typeface="Cambria" panose="02040503050406030204" pitchFamily="18" charset="0"/>
              </a:rPr>
              <a:t>Kauptregðukenningin</a:t>
            </a:r>
          </a:p>
          <a:p>
            <a:pPr lvl="1"/>
            <a:r>
              <a:rPr lang="is-IS" sz="3000" dirty="0">
                <a:latin typeface="Cambria" panose="02040503050406030204" pitchFamily="18" charset="0"/>
                <a:ea typeface="Cambria" panose="02040503050406030204" pitchFamily="18" charset="0"/>
              </a:rPr>
              <a:t>Misskilningskenningin</a:t>
            </a:r>
          </a:p>
        </p:txBody>
      </p:sp>
      <p:sp>
        <p:nvSpPr>
          <p:cNvPr id="5734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left)">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wipe(left)">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wipe(left)">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wipe(left)">
                                      <p:cBhvr>
                                        <p:cTn id="27" dur="500"/>
                                        <p:tgtEl>
                                          <p:spTgt spid="96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wipe(left)">
                                      <p:cBhvr>
                                        <p:cTn id="32"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is-IS" sz="5400" dirty="0">
                <a:latin typeface="Bernard MT Condensed" panose="02050806060905020404" pitchFamily="18" charset="0"/>
              </a:rPr>
              <a:t>Yfirlit</a:t>
            </a:r>
          </a:p>
        </p:txBody>
      </p:sp>
      <p:sp>
        <p:nvSpPr>
          <p:cNvPr id="58371"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
        <p:nvSpPr>
          <p:cNvPr id="98309" name="Text Box 5"/>
          <p:cNvSpPr txBox="1">
            <a:spLocks noChangeArrowheads="1"/>
          </p:cNvSpPr>
          <p:nvPr/>
        </p:nvSpPr>
        <p:spPr bwMode="auto">
          <a:xfrm rot="21420000">
            <a:off x="5119627" y="4585538"/>
            <a:ext cx="3150221" cy="1862048"/>
          </a:xfrm>
          <a:prstGeom prst="rect">
            <a:avLst/>
          </a:prstGeom>
          <a:noFill/>
          <a:ln w="9525">
            <a:noFill/>
            <a:miter lim="800000"/>
            <a:headEnd/>
            <a:tailEnd/>
          </a:ln>
          <a:effectLst/>
        </p:spPr>
        <p:txBody>
          <a:bodyPr wrap="none">
            <a:spAutoFit/>
          </a:bodyPr>
          <a:lstStyle/>
          <a:p>
            <a:pPr>
              <a:defRPr/>
            </a:pPr>
            <a:r>
              <a:rPr lang="is-IS" sz="11500" dirty="0">
                <a:solidFill>
                  <a:srgbClr val="B2381C"/>
                </a:solidFill>
                <a:effectLst>
                  <a:outerShdw blurRad="38100" dist="38100" dir="2700000" algn="tl">
                    <a:srgbClr val="000000"/>
                  </a:outerShdw>
                </a:effectLst>
                <a:latin typeface="Bernard MT Condensed" panose="02050806060905020404" pitchFamily="18" charset="0"/>
              </a:rPr>
              <a:t>Endir</a:t>
            </a:r>
          </a:p>
        </p:txBody>
      </p:sp>
      <p:sp>
        <p:nvSpPr>
          <p:cNvPr id="98311" name="Rectangle 7"/>
          <p:cNvSpPr>
            <a:spLocks noGrp="1" noChangeArrowheads="1"/>
          </p:cNvSpPr>
          <p:nvPr>
            <p:ph type="body" idx="1"/>
          </p:nvPr>
        </p:nvSpPr>
        <p:spPr>
          <a:xfrm>
            <a:off x="438472" y="1447800"/>
            <a:ext cx="8382000" cy="5194300"/>
          </a:xfrm>
          <a:noFill/>
        </p:spPr>
        <p:txBody>
          <a:bodyPr/>
          <a:lstStyle/>
          <a:p>
            <a:r>
              <a:rPr lang="is-IS" sz="3600" dirty="0">
                <a:latin typeface="Cambria" panose="02040503050406030204" pitchFamily="18" charset="0"/>
                <a:ea typeface="Cambria" panose="02040503050406030204" pitchFamily="18" charset="0"/>
              </a:rPr>
              <a:t>Atburðir sem breyta framleiðslugetu hagkerfisins (vinna, fjármagn, auðlindir, tækni) hliðra heildarframboðskúrfunni í bráð</a:t>
            </a:r>
          </a:p>
          <a:p>
            <a:r>
              <a:rPr lang="is-IS" sz="3600" dirty="0">
                <a:latin typeface="Cambria" panose="02040503050406030204" pitchFamily="18" charset="0"/>
                <a:ea typeface="Cambria" panose="02040503050406030204" pitchFamily="18" charset="0"/>
              </a:rPr>
              <a:t>Hagsveiflur eiga sér tvær höfuðskýringar</a:t>
            </a:r>
          </a:p>
          <a:p>
            <a:pPr lvl="1"/>
            <a:r>
              <a:rPr lang="is-IS" sz="3200" dirty="0">
                <a:latin typeface="Cambria" panose="02040503050406030204" pitchFamily="18" charset="0"/>
                <a:ea typeface="Cambria" panose="02040503050406030204" pitchFamily="18" charset="0"/>
              </a:rPr>
              <a:t>Eftirspurnarhnykkir</a:t>
            </a:r>
          </a:p>
          <a:p>
            <a:pPr lvl="1"/>
            <a:r>
              <a:rPr lang="is-IS" sz="3200" dirty="0">
                <a:latin typeface="Cambria" panose="02040503050406030204" pitchFamily="18" charset="0"/>
                <a:ea typeface="Cambria" panose="02040503050406030204" pitchFamily="18" charset="0"/>
              </a:rPr>
              <a:t>Framboðsskellir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11">
                                            <p:txEl>
                                              <p:pRg st="0" end="0"/>
                                            </p:txEl>
                                          </p:spTgt>
                                        </p:tgtEl>
                                        <p:attrNameLst>
                                          <p:attrName>style.visibility</p:attrName>
                                        </p:attrNameLst>
                                      </p:cBhvr>
                                      <p:to>
                                        <p:strVal val="visible"/>
                                      </p:to>
                                    </p:set>
                                    <p:animEffect transition="in" filter="wipe(left)">
                                      <p:cBhvr>
                                        <p:cTn id="7" dur="500"/>
                                        <p:tgtEl>
                                          <p:spTgt spid="983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11">
                                            <p:txEl>
                                              <p:pRg st="1" end="1"/>
                                            </p:txEl>
                                          </p:spTgt>
                                        </p:tgtEl>
                                        <p:attrNameLst>
                                          <p:attrName>style.visibility</p:attrName>
                                        </p:attrNameLst>
                                      </p:cBhvr>
                                      <p:to>
                                        <p:strVal val="visible"/>
                                      </p:to>
                                    </p:set>
                                    <p:animEffect transition="in" filter="wipe(left)">
                                      <p:cBhvr>
                                        <p:cTn id="12" dur="500"/>
                                        <p:tgtEl>
                                          <p:spTgt spid="983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11">
                                            <p:txEl>
                                              <p:pRg st="2" end="2"/>
                                            </p:txEl>
                                          </p:spTgt>
                                        </p:tgtEl>
                                        <p:attrNameLst>
                                          <p:attrName>style.visibility</p:attrName>
                                        </p:attrNameLst>
                                      </p:cBhvr>
                                      <p:to>
                                        <p:strVal val="visible"/>
                                      </p:to>
                                    </p:set>
                                    <p:animEffect transition="in" filter="wipe(left)">
                                      <p:cBhvr>
                                        <p:cTn id="17" dur="500"/>
                                        <p:tgtEl>
                                          <p:spTgt spid="983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11">
                                            <p:txEl>
                                              <p:pRg st="3" end="3"/>
                                            </p:txEl>
                                          </p:spTgt>
                                        </p:tgtEl>
                                        <p:attrNameLst>
                                          <p:attrName>style.visibility</p:attrName>
                                        </p:attrNameLst>
                                      </p:cBhvr>
                                      <p:to>
                                        <p:strVal val="visible"/>
                                      </p:to>
                                    </p:set>
                                    <p:animEffect transition="in" filter="wipe(left)">
                                      <p:cBhvr>
                                        <p:cTn id="22" dur="500"/>
                                        <p:tgtEl>
                                          <p:spTgt spid="983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8309"/>
                                        </p:tgtEl>
                                        <p:attrNameLst>
                                          <p:attrName>style.visibility</p:attrName>
                                        </p:attrNameLst>
                                      </p:cBhvr>
                                      <p:to>
                                        <p:strVal val="visible"/>
                                      </p:to>
                                    </p:set>
                                    <p:animEffect transition="in" filter="dissolve">
                                      <p:cBhvr>
                                        <p:cTn id="27"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utoUpdateAnimBg="0"/>
      <p:bldP spid="9831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609600" y="150912"/>
            <a:ext cx="8229600" cy="685800"/>
          </a:xfrm>
        </p:spPr>
        <p:txBody>
          <a:bodyPr/>
          <a:lstStyle/>
          <a:p>
            <a:pPr>
              <a:lnSpc>
                <a:spcPct val="80000"/>
              </a:lnSpc>
            </a:pPr>
            <a:r>
              <a:rPr lang="is-IS" sz="4400" dirty="0">
                <a:latin typeface="Bernard MT Condensed" panose="02050806060905020404" pitchFamily="18" charset="0"/>
              </a:rPr>
              <a:t>Bandaríkin: Fjárfesting</a:t>
            </a:r>
          </a:p>
        </p:txBody>
      </p:sp>
      <p:sp>
        <p:nvSpPr>
          <p:cNvPr id="11268" name="Rectangle 5"/>
          <p:cNvSpPr>
            <a:spLocks noChangeArrowheads="1"/>
          </p:cNvSpPr>
          <p:nvPr/>
        </p:nvSpPr>
        <p:spPr bwMode="auto">
          <a:xfrm>
            <a:off x="2120900" y="1916113"/>
            <a:ext cx="5942013" cy="3902075"/>
          </a:xfrm>
          <a:prstGeom prst="rect">
            <a:avLst/>
          </a:prstGeom>
          <a:solidFill>
            <a:srgbClr val="F3F6F9"/>
          </a:solidFill>
          <a:ln w="196850">
            <a:solidFill>
              <a:srgbClr val="F3F6F9"/>
            </a:solidFill>
            <a:miter lim="800000"/>
            <a:headEnd/>
            <a:tailEnd/>
          </a:ln>
        </p:spPr>
        <p:txBody>
          <a:bodyPr/>
          <a:lstStyle/>
          <a:p>
            <a:endParaRPr lang="is-IS"/>
          </a:p>
        </p:txBody>
      </p:sp>
      <p:sp>
        <p:nvSpPr>
          <p:cNvPr id="11269" name="Rectangle 6"/>
          <p:cNvSpPr>
            <a:spLocks noChangeArrowheads="1"/>
          </p:cNvSpPr>
          <p:nvPr/>
        </p:nvSpPr>
        <p:spPr bwMode="auto">
          <a:xfrm>
            <a:off x="2120900" y="1916113"/>
            <a:ext cx="5942013" cy="3902075"/>
          </a:xfrm>
          <a:prstGeom prst="rect">
            <a:avLst/>
          </a:prstGeom>
          <a:solidFill>
            <a:srgbClr val="F2F4F8"/>
          </a:solidFill>
          <a:ln w="179388">
            <a:solidFill>
              <a:srgbClr val="F2F4F8"/>
            </a:solidFill>
            <a:miter lim="800000"/>
            <a:headEnd/>
            <a:tailEnd/>
          </a:ln>
        </p:spPr>
        <p:txBody>
          <a:bodyPr/>
          <a:lstStyle/>
          <a:p>
            <a:endParaRPr lang="is-IS"/>
          </a:p>
        </p:txBody>
      </p:sp>
      <p:sp>
        <p:nvSpPr>
          <p:cNvPr id="11270" name="Rectangle 7"/>
          <p:cNvSpPr>
            <a:spLocks noChangeArrowheads="1"/>
          </p:cNvSpPr>
          <p:nvPr/>
        </p:nvSpPr>
        <p:spPr bwMode="auto">
          <a:xfrm>
            <a:off x="2120900" y="1916113"/>
            <a:ext cx="5942013" cy="3902075"/>
          </a:xfrm>
          <a:prstGeom prst="rect">
            <a:avLst/>
          </a:prstGeom>
          <a:solidFill>
            <a:srgbClr val="F1F4F7"/>
          </a:solidFill>
          <a:ln w="160338">
            <a:solidFill>
              <a:srgbClr val="F1F4F7"/>
            </a:solidFill>
            <a:miter lim="800000"/>
            <a:headEnd/>
            <a:tailEnd/>
          </a:ln>
        </p:spPr>
        <p:txBody>
          <a:bodyPr/>
          <a:lstStyle/>
          <a:p>
            <a:endParaRPr lang="is-IS"/>
          </a:p>
        </p:txBody>
      </p:sp>
      <p:sp>
        <p:nvSpPr>
          <p:cNvPr id="11271" name="Rectangle 8"/>
          <p:cNvSpPr>
            <a:spLocks noChangeArrowheads="1"/>
          </p:cNvSpPr>
          <p:nvPr/>
        </p:nvSpPr>
        <p:spPr bwMode="auto">
          <a:xfrm>
            <a:off x="2120900" y="1916113"/>
            <a:ext cx="5942013" cy="3902075"/>
          </a:xfrm>
          <a:prstGeom prst="rect">
            <a:avLst/>
          </a:prstGeom>
          <a:solidFill>
            <a:srgbClr val="F0F2F5"/>
          </a:solidFill>
          <a:ln w="142875">
            <a:solidFill>
              <a:srgbClr val="F0F2F5"/>
            </a:solidFill>
            <a:miter lim="800000"/>
            <a:headEnd/>
            <a:tailEnd/>
          </a:ln>
        </p:spPr>
        <p:txBody>
          <a:bodyPr/>
          <a:lstStyle/>
          <a:p>
            <a:endParaRPr lang="is-IS"/>
          </a:p>
        </p:txBody>
      </p:sp>
      <p:sp>
        <p:nvSpPr>
          <p:cNvPr id="11272" name="Rectangle 9"/>
          <p:cNvSpPr>
            <a:spLocks noChangeArrowheads="1"/>
          </p:cNvSpPr>
          <p:nvPr/>
        </p:nvSpPr>
        <p:spPr bwMode="auto">
          <a:xfrm>
            <a:off x="2120900" y="1916113"/>
            <a:ext cx="5942013" cy="3902075"/>
          </a:xfrm>
          <a:prstGeom prst="rect">
            <a:avLst/>
          </a:prstGeom>
          <a:solidFill>
            <a:srgbClr val="EEF1F4"/>
          </a:solidFill>
          <a:ln w="125413">
            <a:solidFill>
              <a:srgbClr val="EEF1F4"/>
            </a:solidFill>
            <a:miter lim="800000"/>
            <a:headEnd/>
            <a:tailEnd/>
          </a:ln>
        </p:spPr>
        <p:txBody>
          <a:bodyPr/>
          <a:lstStyle/>
          <a:p>
            <a:endParaRPr lang="is-IS"/>
          </a:p>
        </p:txBody>
      </p:sp>
      <p:sp>
        <p:nvSpPr>
          <p:cNvPr id="11273" name="Rectangle 10"/>
          <p:cNvSpPr>
            <a:spLocks noChangeArrowheads="1"/>
          </p:cNvSpPr>
          <p:nvPr/>
        </p:nvSpPr>
        <p:spPr bwMode="auto">
          <a:xfrm>
            <a:off x="2120900" y="1916113"/>
            <a:ext cx="5942013" cy="3902075"/>
          </a:xfrm>
          <a:prstGeom prst="rect">
            <a:avLst/>
          </a:prstGeom>
          <a:solidFill>
            <a:srgbClr val="EDEFF3"/>
          </a:solidFill>
          <a:ln w="107950">
            <a:solidFill>
              <a:srgbClr val="EDEFF3"/>
            </a:solidFill>
            <a:miter lim="800000"/>
            <a:headEnd/>
            <a:tailEnd/>
          </a:ln>
        </p:spPr>
        <p:txBody>
          <a:bodyPr/>
          <a:lstStyle/>
          <a:p>
            <a:endParaRPr lang="is-IS"/>
          </a:p>
        </p:txBody>
      </p:sp>
      <p:sp>
        <p:nvSpPr>
          <p:cNvPr id="11274" name="Rectangle 11"/>
          <p:cNvSpPr>
            <a:spLocks noChangeArrowheads="1"/>
          </p:cNvSpPr>
          <p:nvPr/>
        </p:nvSpPr>
        <p:spPr bwMode="auto">
          <a:xfrm>
            <a:off x="2120900" y="1916113"/>
            <a:ext cx="5942013" cy="3902075"/>
          </a:xfrm>
          <a:prstGeom prst="rect">
            <a:avLst/>
          </a:prstGeom>
          <a:solidFill>
            <a:srgbClr val="EBEEF2"/>
          </a:solidFill>
          <a:ln w="88900">
            <a:solidFill>
              <a:srgbClr val="EBEEF2"/>
            </a:solidFill>
            <a:miter lim="800000"/>
            <a:headEnd/>
            <a:tailEnd/>
          </a:ln>
        </p:spPr>
        <p:txBody>
          <a:bodyPr/>
          <a:lstStyle/>
          <a:p>
            <a:endParaRPr lang="is-IS"/>
          </a:p>
        </p:txBody>
      </p:sp>
      <p:sp>
        <p:nvSpPr>
          <p:cNvPr id="11275" name="Rectangle 12"/>
          <p:cNvSpPr>
            <a:spLocks noChangeArrowheads="1"/>
          </p:cNvSpPr>
          <p:nvPr/>
        </p:nvSpPr>
        <p:spPr bwMode="auto">
          <a:xfrm>
            <a:off x="2120900" y="1916113"/>
            <a:ext cx="5942013" cy="3902075"/>
          </a:xfrm>
          <a:prstGeom prst="rect">
            <a:avLst/>
          </a:prstGeom>
          <a:solidFill>
            <a:srgbClr val="EAECF1"/>
          </a:solidFill>
          <a:ln w="71438">
            <a:solidFill>
              <a:srgbClr val="EAECF1"/>
            </a:solidFill>
            <a:miter lim="800000"/>
            <a:headEnd/>
            <a:tailEnd/>
          </a:ln>
        </p:spPr>
        <p:txBody>
          <a:bodyPr/>
          <a:lstStyle/>
          <a:p>
            <a:endParaRPr lang="is-IS"/>
          </a:p>
        </p:txBody>
      </p:sp>
      <p:sp>
        <p:nvSpPr>
          <p:cNvPr id="11276" name="Rectangle 13"/>
          <p:cNvSpPr>
            <a:spLocks noChangeArrowheads="1"/>
          </p:cNvSpPr>
          <p:nvPr/>
        </p:nvSpPr>
        <p:spPr bwMode="auto">
          <a:xfrm>
            <a:off x="2120900" y="1916113"/>
            <a:ext cx="5942013" cy="3902075"/>
          </a:xfrm>
          <a:prstGeom prst="rect">
            <a:avLst/>
          </a:prstGeom>
          <a:solidFill>
            <a:srgbClr val="E9EBF0"/>
          </a:solidFill>
          <a:ln w="53975">
            <a:solidFill>
              <a:srgbClr val="E9EBF0"/>
            </a:solidFill>
            <a:miter lim="800000"/>
            <a:headEnd/>
            <a:tailEnd/>
          </a:ln>
        </p:spPr>
        <p:txBody>
          <a:bodyPr/>
          <a:lstStyle/>
          <a:p>
            <a:endParaRPr lang="is-IS"/>
          </a:p>
        </p:txBody>
      </p:sp>
      <p:sp>
        <p:nvSpPr>
          <p:cNvPr id="11277" name="Rectangle 14"/>
          <p:cNvSpPr>
            <a:spLocks noChangeArrowheads="1"/>
          </p:cNvSpPr>
          <p:nvPr/>
        </p:nvSpPr>
        <p:spPr bwMode="auto">
          <a:xfrm>
            <a:off x="2120900" y="1916113"/>
            <a:ext cx="5942013" cy="3902075"/>
          </a:xfrm>
          <a:prstGeom prst="rect">
            <a:avLst/>
          </a:prstGeom>
          <a:solidFill>
            <a:srgbClr val="E7EAEF"/>
          </a:solidFill>
          <a:ln w="36513">
            <a:solidFill>
              <a:srgbClr val="E7EAEF"/>
            </a:solidFill>
            <a:miter lim="800000"/>
            <a:headEnd/>
            <a:tailEnd/>
          </a:ln>
        </p:spPr>
        <p:txBody>
          <a:bodyPr/>
          <a:lstStyle/>
          <a:p>
            <a:endParaRPr lang="is-IS"/>
          </a:p>
        </p:txBody>
      </p:sp>
      <p:sp>
        <p:nvSpPr>
          <p:cNvPr id="11278" name="Rectangle 15"/>
          <p:cNvSpPr>
            <a:spLocks noChangeArrowheads="1"/>
          </p:cNvSpPr>
          <p:nvPr/>
        </p:nvSpPr>
        <p:spPr bwMode="auto">
          <a:xfrm>
            <a:off x="2120900" y="1916113"/>
            <a:ext cx="5942013" cy="3902075"/>
          </a:xfrm>
          <a:prstGeom prst="rect">
            <a:avLst/>
          </a:prstGeom>
          <a:solidFill>
            <a:srgbClr val="E6E9EF"/>
          </a:solidFill>
          <a:ln w="17463">
            <a:solidFill>
              <a:srgbClr val="E6E9EF"/>
            </a:solidFill>
            <a:miter lim="800000"/>
            <a:headEnd/>
            <a:tailEnd/>
          </a:ln>
        </p:spPr>
        <p:txBody>
          <a:bodyPr/>
          <a:lstStyle/>
          <a:p>
            <a:endParaRPr lang="is-IS"/>
          </a:p>
        </p:txBody>
      </p:sp>
      <p:sp>
        <p:nvSpPr>
          <p:cNvPr id="11279" name="Rectangle 16"/>
          <p:cNvSpPr>
            <a:spLocks noChangeArrowheads="1"/>
          </p:cNvSpPr>
          <p:nvPr/>
        </p:nvSpPr>
        <p:spPr bwMode="auto">
          <a:xfrm>
            <a:off x="2014538" y="1825625"/>
            <a:ext cx="5994400" cy="3956050"/>
          </a:xfrm>
          <a:prstGeom prst="rect">
            <a:avLst/>
          </a:prstGeom>
          <a:solidFill>
            <a:srgbClr val="FFFFFF"/>
          </a:solidFill>
          <a:ln w="9525">
            <a:noFill/>
            <a:miter lim="800000"/>
            <a:headEnd/>
            <a:tailEnd/>
          </a:ln>
        </p:spPr>
        <p:txBody>
          <a:bodyPr/>
          <a:lstStyle/>
          <a:p>
            <a:endParaRPr lang="is-IS"/>
          </a:p>
        </p:txBody>
      </p:sp>
      <p:sp>
        <p:nvSpPr>
          <p:cNvPr id="107537" name="Rectangle 17"/>
          <p:cNvSpPr>
            <a:spLocks noChangeArrowheads="1"/>
          </p:cNvSpPr>
          <p:nvPr/>
        </p:nvSpPr>
        <p:spPr bwMode="auto">
          <a:xfrm>
            <a:off x="6076950" y="1825625"/>
            <a:ext cx="125413" cy="3956050"/>
          </a:xfrm>
          <a:prstGeom prst="rect">
            <a:avLst/>
          </a:prstGeom>
          <a:solidFill>
            <a:srgbClr val="F3BED0"/>
          </a:solidFill>
          <a:ln w="9525">
            <a:noFill/>
            <a:miter lim="800000"/>
            <a:headEnd/>
            <a:tailEnd/>
          </a:ln>
        </p:spPr>
        <p:txBody>
          <a:bodyPr/>
          <a:lstStyle/>
          <a:p>
            <a:endParaRPr lang="is-IS"/>
          </a:p>
        </p:txBody>
      </p:sp>
      <p:sp>
        <p:nvSpPr>
          <p:cNvPr id="11281" name="Line 18"/>
          <p:cNvSpPr>
            <a:spLocks noChangeShapeType="1"/>
          </p:cNvSpPr>
          <p:nvPr/>
        </p:nvSpPr>
        <p:spPr bwMode="auto">
          <a:xfrm>
            <a:off x="2032000" y="5370513"/>
            <a:ext cx="142875" cy="1587"/>
          </a:xfrm>
          <a:prstGeom prst="line">
            <a:avLst/>
          </a:prstGeom>
          <a:noFill/>
          <a:ln w="17463">
            <a:solidFill>
              <a:srgbClr val="000000"/>
            </a:solidFill>
            <a:round/>
            <a:headEnd/>
            <a:tailEnd/>
          </a:ln>
        </p:spPr>
        <p:txBody>
          <a:bodyPr/>
          <a:lstStyle/>
          <a:p>
            <a:endParaRPr lang="en-US"/>
          </a:p>
        </p:txBody>
      </p:sp>
      <p:sp>
        <p:nvSpPr>
          <p:cNvPr id="11282" name="Line 19"/>
          <p:cNvSpPr>
            <a:spLocks noChangeShapeType="1"/>
          </p:cNvSpPr>
          <p:nvPr/>
        </p:nvSpPr>
        <p:spPr bwMode="auto">
          <a:xfrm>
            <a:off x="2032000" y="4976813"/>
            <a:ext cx="142875" cy="1587"/>
          </a:xfrm>
          <a:prstGeom prst="line">
            <a:avLst/>
          </a:prstGeom>
          <a:noFill/>
          <a:ln w="17463">
            <a:solidFill>
              <a:srgbClr val="000000"/>
            </a:solidFill>
            <a:round/>
            <a:headEnd/>
            <a:tailEnd/>
          </a:ln>
        </p:spPr>
        <p:txBody>
          <a:bodyPr/>
          <a:lstStyle/>
          <a:p>
            <a:endParaRPr lang="en-US"/>
          </a:p>
        </p:txBody>
      </p:sp>
      <p:sp>
        <p:nvSpPr>
          <p:cNvPr id="11283" name="Line 20"/>
          <p:cNvSpPr>
            <a:spLocks noChangeShapeType="1"/>
          </p:cNvSpPr>
          <p:nvPr/>
        </p:nvSpPr>
        <p:spPr bwMode="auto">
          <a:xfrm>
            <a:off x="2032000" y="4564063"/>
            <a:ext cx="142875" cy="1587"/>
          </a:xfrm>
          <a:prstGeom prst="line">
            <a:avLst/>
          </a:prstGeom>
          <a:noFill/>
          <a:ln w="17463">
            <a:solidFill>
              <a:srgbClr val="000000"/>
            </a:solidFill>
            <a:round/>
            <a:headEnd/>
            <a:tailEnd/>
          </a:ln>
        </p:spPr>
        <p:txBody>
          <a:bodyPr/>
          <a:lstStyle/>
          <a:p>
            <a:endParaRPr lang="en-US"/>
          </a:p>
        </p:txBody>
      </p:sp>
      <p:sp>
        <p:nvSpPr>
          <p:cNvPr id="11284" name="Line 21"/>
          <p:cNvSpPr>
            <a:spLocks noChangeShapeType="1"/>
          </p:cNvSpPr>
          <p:nvPr/>
        </p:nvSpPr>
        <p:spPr bwMode="auto">
          <a:xfrm>
            <a:off x="2032000" y="4152900"/>
            <a:ext cx="142875" cy="1588"/>
          </a:xfrm>
          <a:prstGeom prst="line">
            <a:avLst/>
          </a:prstGeom>
          <a:noFill/>
          <a:ln w="17463">
            <a:solidFill>
              <a:srgbClr val="000000"/>
            </a:solidFill>
            <a:round/>
            <a:headEnd/>
            <a:tailEnd/>
          </a:ln>
        </p:spPr>
        <p:txBody>
          <a:bodyPr/>
          <a:lstStyle/>
          <a:p>
            <a:endParaRPr lang="en-US"/>
          </a:p>
        </p:txBody>
      </p:sp>
      <p:sp>
        <p:nvSpPr>
          <p:cNvPr id="11285" name="Line 22"/>
          <p:cNvSpPr>
            <a:spLocks noChangeShapeType="1"/>
          </p:cNvSpPr>
          <p:nvPr/>
        </p:nvSpPr>
        <p:spPr bwMode="auto">
          <a:xfrm>
            <a:off x="2032000" y="3741738"/>
            <a:ext cx="142875" cy="1587"/>
          </a:xfrm>
          <a:prstGeom prst="line">
            <a:avLst/>
          </a:prstGeom>
          <a:noFill/>
          <a:ln w="17463">
            <a:solidFill>
              <a:srgbClr val="000000"/>
            </a:solidFill>
            <a:round/>
            <a:headEnd/>
            <a:tailEnd/>
          </a:ln>
        </p:spPr>
        <p:txBody>
          <a:bodyPr/>
          <a:lstStyle/>
          <a:p>
            <a:endParaRPr lang="en-US"/>
          </a:p>
        </p:txBody>
      </p:sp>
      <p:sp>
        <p:nvSpPr>
          <p:cNvPr id="11286" name="Line 23"/>
          <p:cNvSpPr>
            <a:spLocks noChangeShapeType="1"/>
          </p:cNvSpPr>
          <p:nvPr/>
        </p:nvSpPr>
        <p:spPr bwMode="auto">
          <a:xfrm>
            <a:off x="2032000" y="3348038"/>
            <a:ext cx="142875" cy="1587"/>
          </a:xfrm>
          <a:prstGeom prst="line">
            <a:avLst/>
          </a:prstGeom>
          <a:noFill/>
          <a:ln w="17463">
            <a:solidFill>
              <a:srgbClr val="000000"/>
            </a:solidFill>
            <a:round/>
            <a:headEnd/>
            <a:tailEnd/>
          </a:ln>
        </p:spPr>
        <p:txBody>
          <a:bodyPr/>
          <a:lstStyle/>
          <a:p>
            <a:endParaRPr lang="en-US"/>
          </a:p>
        </p:txBody>
      </p:sp>
      <p:sp>
        <p:nvSpPr>
          <p:cNvPr id="11287" name="Line 24"/>
          <p:cNvSpPr>
            <a:spLocks noChangeShapeType="1"/>
          </p:cNvSpPr>
          <p:nvPr/>
        </p:nvSpPr>
        <p:spPr bwMode="auto">
          <a:xfrm>
            <a:off x="2032000" y="2935288"/>
            <a:ext cx="142875" cy="1587"/>
          </a:xfrm>
          <a:prstGeom prst="line">
            <a:avLst/>
          </a:prstGeom>
          <a:noFill/>
          <a:ln w="17463">
            <a:solidFill>
              <a:srgbClr val="000000"/>
            </a:solidFill>
            <a:round/>
            <a:headEnd/>
            <a:tailEnd/>
          </a:ln>
        </p:spPr>
        <p:txBody>
          <a:bodyPr/>
          <a:lstStyle/>
          <a:p>
            <a:endParaRPr lang="en-US"/>
          </a:p>
        </p:txBody>
      </p:sp>
      <p:sp>
        <p:nvSpPr>
          <p:cNvPr id="11288" name="Line 25"/>
          <p:cNvSpPr>
            <a:spLocks noChangeShapeType="1"/>
          </p:cNvSpPr>
          <p:nvPr/>
        </p:nvSpPr>
        <p:spPr bwMode="auto">
          <a:xfrm>
            <a:off x="2014538" y="2524125"/>
            <a:ext cx="142875" cy="1588"/>
          </a:xfrm>
          <a:prstGeom prst="line">
            <a:avLst/>
          </a:prstGeom>
          <a:noFill/>
          <a:ln w="17463">
            <a:solidFill>
              <a:srgbClr val="000000"/>
            </a:solidFill>
            <a:round/>
            <a:headEnd/>
            <a:tailEnd/>
          </a:ln>
        </p:spPr>
        <p:txBody>
          <a:bodyPr/>
          <a:lstStyle/>
          <a:p>
            <a:endParaRPr lang="en-US"/>
          </a:p>
        </p:txBody>
      </p:sp>
      <p:sp>
        <p:nvSpPr>
          <p:cNvPr id="107546" name="Rectangle 26"/>
          <p:cNvSpPr>
            <a:spLocks noChangeArrowheads="1"/>
          </p:cNvSpPr>
          <p:nvPr/>
        </p:nvSpPr>
        <p:spPr bwMode="auto">
          <a:xfrm>
            <a:off x="7634288" y="1825625"/>
            <a:ext cx="177800" cy="3973513"/>
          </a:xfrm>
          <a:prstGeom prst="rect">
            <a:avLst/>
          </a:prstGeom>
          <a:solidFill>
            <a:srgbClr val="F3BED0"/>
          </a:solidFill>
          <a:ln w="9525">
            <a:noFill/>
            <a:miter lim="800000"/>
            <a:headEnd/>
            <a:tailEnd/>
          </a:ln>
        </p:spPr>
        <p:txBody>
          <a:bodyPr/>
          <a:lstStyle/>
          <a:p>
            <a:endParaRPr lang="is-IS"/>
          </a:p>
        </p:txBody>
      </p:sp>
      <p:sp>
        <p:nvSpPr>
          <p:cNvPr id="107547" name="Rectangle 27"/>
          <p:cNvSpPr>
            <a:spLocks noChangeArrowheads="1"/>
          </p:cNvSpPr>
          <p:nvPr/>
        </p:nvSpPr>
        <p:spPr bwMode="auto">
          <a:xfrm>
            <a:off x="2873375" y="1825625"/>
            <a:ext cx="142875" cy="3973513"/>
          </a:xfrm>
          <a:prstGeom prst="rect">
            <a:avLst/>
          </a:prstGeom>
          <a:solidFill>
            <a:srgbClr val="F3BED0"/>
          </a:solidFill>
          <a:ln w="9525">
            <a:noFill/>
            <a:miter lim="800000"/>
            <a:headEnd/>
            <a:tailEnd/>
          </a:ln>
        </p:spPr>
        <p:txBody>
          <a:bodyPr/>
          <a:lstStyle/>
          <a:p>
            <a:endParaRPr lang="is-IS"/>
          </a:p>
        </p:txBody>
      </p:sp>
      <p:sp>
        <p:nvSpPr>
          <p:cNvPr id="107548" name="Rectangle 28"/>
          <p:cNvSpPr>
            <a:spLocks noChangeArrowheads="1"/>
          </p:cNvSpPr>
          <p:nvPr/>
        </p:nvSpPr>
        <p:spPr bwMode="auto">
          <a:xfrm>
            <a:off x="4448175" y="1843088"/>
            <a:ext cx="88900" cy="3956050"/>
          </a:xfrm>
          <a:prstGeom prst="rect">
            <a:avLst/>
          </a:prstGeom>
          <a:solidFill>
            <a:srgbClr val="F3BED0"/>
          </a:solidFill>
          <a:ln w="9525">
            <a:noFill/>
            <a:miter lim="800000"/>
            <a:headEnd/>
            <a:tailEnd/>
          </a:ln>
        </p:spPr>
        <p:txBody>
          <a:bodyPr/>
          <a:lstStyle/>
          <a:p>
            <a:endParaRPr lang="is-IS"/>
          </a:p>
        </p:txBody>
      </p:sp>
      <p:sp>
        <p:nvSpPr>
          <p:cNvPr id="107549" name="Rectangle 29"/>
          <p:cNvSpPr>
            <a:spLocks noChangeArrowheads="1"/>
          </p:cNvSpPr>
          <p:nvPr/>
        </p:nvSpPr>
        <p:spPr bwMode="auto">
          <a:xfrm>
            <a:off x="4662488" y="1843088"/>
            <a:ext cx="215900" cy="3956050"/>
          </a:xfrm>
          <a:prstGeom prst="rect">
            <a:avLst/>
          </a:prstGeom>
          <a:solidFill>
            <a:srgbClr val="F3BED0"/>
          </a:solidFill>
          <a:ln w="9525">
            <a:noFill/>
            <a:miter lim="800000"/>
            <a:headEnd/>
            <a:tailEnd/>
          </a:ln>
        </p:spPr>
        <p:txBody>
          <a:bodyPr/>
          <a:lstStyle/>
          <a:p>
            <a:endParaRPr lang="is-IS"/>
          </a:p>
        </p:txBody>
      </p:sp>
      <p:sp>
        <p:nvSpPr>
          <p:cNvPr id="107550" name="Rectangle 30"/>
          <p:cNvSpPr>
            <a:spLocks noChangeArrowheads="1"/>
          </p:cNvSpPr>
          <p:nvPr/>
        </p:nvSpPr>
        <p:spPr bwMode="auto">
          <a:xfrm>
            <a:off x="3463925" y="1843088"/>
            <a:ext cx="285750" cy="3956050"/>
          </a:xfrm>
          <a:prstGeom prst="rect">
            <a:avLst/>
          </a:prstGeom>
          <a:solidFill>
            <a:srgbClr val="F3BED0"/>
          </a:solidFill>
          <a:ln w="9525">
            <a:noFill/>
            <a:miter lim="800000"/>
            <a:headEnd/>
            <a:tailEnd/>
          </a:ln>
        </p:spPr>
        <p:txBody>
          <a:bodyPr/>
          <a:lstStyle/>
          <a:p>
            <a:endParaRPr lang="is-IS"/>
          </a:p>
        </p:txBody>
      </p:sp>
      <p:sp>
        <p:nvSpPr>
          <p:cNvPr id="11294" name="Line 31"/>
          <p:cNvSpPr>
            <a:spLocks noChangeShapeType="1"/>
          </p:cNvSpPr>
          <p:nvPr/>
        </p:nvSpPr>
        <p:spPr bwMode="auto">
          <a:xfrm flipV="1">
            <a:off x="2139950" y="5656263"/>
            <a:ext cx="1588" cy="142875"/>
          </a:xfrm>
          <a:prstGeom prst="line">
            <a:avLst/>
          </a:prstGeom>
          <a:noFill/>
          <a:ln w="17463">
            <a:solidFill>
              <a:srgbClr val="000000"/>
            </a:solidFill>
            <a:round/>
            <a:headEnd/>
            <a:tailEnd/>
          </a:ln>
        </p:spPr>
        <p:txBody>
          <a:bodyPr/>
          <a:lstStyle/>
          <a:p>
            <a:endParaRPr lang="en-US"/>
          </a:p>
        </p:txBody>
      </p:sp>
      <p:sp>
        <p:nvSpPr>
          <p:cNvPr id="11295" name="Line 32"/>
          <p:cNvSpPr>
            <a:spLocks noChangeShapeType="1"/>
          </p:cNvSpPr>
          <p:nvPr/>
        </p:nvSpPr>
        <p:spPr bwMode="auto">
          <a:xfrm flipV="1">
            <a:off x="2282825" y="5727700"/>
            <a:ext cx="1588" cy="71438"/>
          </a:xfrm>
          <a:prstGeom prst="line">
            <a:avLst/>
          </a:prstGeom>
          <a:noFill/>
          <a:ln w="17463">
            <a:solidFill>
              <a:srgbClr val="000000"/>
            </a:solidFill>
            <a:round/>
            <a:headEnd/>
            <a:tailEnd/>
          </a:ln>
        </p:spPr>
        <p:txBody>
          <a:bodyPr/>
          <a:lstStyle/>
          <a:p>
            <a:endParaRPr lang="en-US"/>
          </a:p>
        </p:txBody>
      </p:sp>
      <p:sp>
        <p:nvSpPr>
          <p:cNvPr id="11296" name="Line 33"/>
          <p:cNvSpPr>
            <a:spLocks noChangeShapeType="1"/>
          </p:cNvSpPr>
          <p:nvPr/>
        </p:nvSpPr>
        <p:spPr bwMode="auto">
          <a:xfrm flipV="1">
            <a:off x="2443163" y="5727700"/>
            <a:ext cx="1587" cy="71438"/>
          </a:xfrm>
          <a:prstGeom prst="line">
            <a:avLst/>
          </a:prstGeom>
          <a:noFill/>
          <a:ln w="17463">
            <a:solidFill>
              <a:srgbClr val="000000"/>
            </a:solidFill>
            <a:round/>
            <a:headEnd/>
            <a:tailEnd/>
          </a:ln>
        </p:spPr>
        <p:txBody>
          <a:bodyPr/>
          <a:lstStyle/>
          <a:p>
            <a:endParaRPr lang="en-US"/>
          </a:p>
        </p:txBody>
      </p:sp>
      <p:sp>
        <p:nvSpPr>
          <p:cNvPr id="11297" name="Line 34"/>
          <p:cNvSpPr>
            <a:spLocks noChangeShapeType="1"/>
          </p:cNvSpPr>
          <p:nvPr/>
        </p:nvSpPr>
        <p:spPr bwMode="auto">
          <a:xfrm flipV="1">
            <a:off x="2605088" y="5727700"/>
            <a:ext cx="1587" cy="71438"/>
          </a:xfrm>
          <a:prstGeom prst="line">
            <a:avLst/>
          </a:prstGeom>
          <a:noFill/>
          <a:ln w="17463">
            <a:solidFill>
              <a:srgbClr val="000000"/>
            </a:solidFill>
            <a:round/>
            <a:headEnd/>
            <a:tailEnd/>
          </a:ln>
        </p:spPr>
        <p:txBody>
          <a:bodyPr/>
          <a:lstStyle/>
          <a:p>
            <a:endParaRPr lang="en-US"/>
          </a:p>
        </p:txBody>
      </p:sp>
      <p:sp>
        <p:nvSpPr>
          <p:cNvPr id="11298" name="Line 35"/>
          <p:cNvSpPr>
            <a:spLocks noChangeShapeType="1"/>
          </p:cNvSpPr>
          <p:nvPr/>
        </p:nvSpPr>
        <p:spPr bwMode="auto">
          <a:xfrm flipV="1">
            <a:off x="2747963" y="5727700"/>
            <a:ext cx="1587" cy="71438"/>
          </a:xfrm>
          <a:prstGeom prst="line">
            <a:avLst/>
          </a:prstGeom>
          <a:noFill/>
          <a:ln w="17463">
            <a:solidFill>
              <a:srgbClr val="000000"/>
            </a:solidFill>
            <a:round/>
            <a:headEnd/>
            <a:tailEnd/>
          </a:ln>
        </p:spPr>
        <p:txBody>
          <a:bodyPr/>
          <a:lstStyle/>
          <a:p>
            <a:endParaRPr lang="en-US"/>
          </a:p>
        </p:txBody>
      </p:sp>
      <p:sp>
        <p:nvSpPr>
          <p:cNvPr id="11299" name="Line 36"/>
          <p:cNvSpPr>
            <a:spLocks noChangeShapeType="1"/>
          </p:cNvSpPr>
          <p:nvPr/>
        </p:nvSpPr>
        <p:spPr bwMode="auto">
          <a:xfrm flipV="1">
            <a:off x="2908300" y="5656263"/>
            <a:ext cx="1588" cy="142875"/>
          </a:xfrm>
          <a:prstGeom prst="line">
            <a:avLst/>
          </a:prstGeom>
          <a:noFill/>
          <a:ln w="17463">
            <a:solidFill>
              <a:srgbClr val="000000"/>
            </a:solidFill>
            <a:round/>
            <a:headEnd/>
            <a:tailEnd/>
          </a:ln>
        </p:spPr>
        <p:txBody>
          <a:bodyPr/>
          <a:lstStyle/>
          <a:p>
            <a:endParaRPr lang="en-US"/>
          </a:p>
        </p:txBody>
      </p:sp>
      <p:sp>
        <p:nvSpPr>
          <p:cNvPr id="11300" name="Line 37"/>
          <p:cNvSpPr>
            <a:spLocks noChangeShapeType="1"/>
          </p:cNvSpPr>
          <p:nvPr/>
        </p:nvSpPr>
        <p:spPr bwMode="auto">
          <a:xfrm flipV="1">
            <a:off x="3052763" y="5727700"/>
            <a:ext cx="1587" cy="71438"/>
          </a:xfrm>
          <a:prstGeom prst="line">
            <a:avLst/>
          </a:prstGeom>
          <a:noFill/>
          <a:ln w="17463">
            <a:solidFill>
              <a:srgbClr val="000000"/>
            </a:solidFill>
            <a:round/>
            <a:headEnd/>
            <a:tailEnd/>
          </a:ln>
        </p:spPr>
        <p:txBody>
          <a:bodyPr/>
          <a:lstStyle/>
          <a:p>
            <a:endParaRPr lang="en-US"/>
          </a:p>
        </p:txBody>
      </p:sp>
      <p:sp>
        <p:nvSpPr>
          <p:cNvPr id="11301" name="Line 38"/>
          <p:cNvSpPr>
            <a:spLocks noChangeShapeType="1"/>
          </p:cNvSpPr>
          <p:nvPr/>
        </p:nvSpPr>
        <p:spPr bwMode="auto">
          <a:xfrm flipV="1">
            <a:off x="3213100" y="5727700"/>
            <a:ext cx="1588" cy="71438"/>
          </a:xfrm>
          <a:prstGeom prst="line">
            <a:avLst/>
          </a:prstGeom>
          <a:noFill/>
          <a:ln w="17463">
            <a:solidFill>
              <a:srgbClr val="000000"/>
            </a:solidFill>
            <a:round/>
            <a:headEnd/>
            <a:tailEnd/>
          </a:ln>
        </p:spPr>
        <p:txBody>
          <a:bodyPr/>
          <a:lstStyle/>
          <a:p>
            <a:endParaRPr lang="en-US"/>
          </a:p>
        </p:txBody>
      </p:sp>
      <p:sp>
        <p:nvSpPr>
          <p:cNvPr id="11302" name="Line 39"/>
          <p:cNvSpPr>
            <a:spLocks noChangeShapeType="1"/>
          </p:cNvSpPr>
          <p:nvPr/>
        </p:nvSpPr>
        <p:spPr bwMode="auto">
          <a:xfrm flipV="1">
            <a:off x="3375025" y="5727700"/>
            <a:ext cx="1588" cy="71438"/>
          </a:xfrm>
          <a:prstGeom prst="line">
            <a:avLst/>
          </a:prstGeom>
          <a:noFill/>
          <a:ln w="17463">
            <a:solidFill>
              <a:srgbClr val="000000"/>
            </a:solidFill>
            <a:round/>
            <a:headEnd/>
            <a:tailEnd/>
          </a:ln>
        </p:spPr>
        <p:txBody>
          <a:bodyPr/>
          <a:lstStyle/>
          <a:p>
            <a:endParaRPr lang="en-US"/>
          </a:p>
        </p:txBody>
      </p:sp>
      <p:sp>
        <p:nvSpPr>
          <p:cNvPr id="11303" name="Line 40"/>
          <p:cNvSpPr>
            <a:spLocks noChangeShapeType="1"/>
          </p:cNvSpPr>
          <p:nvPr/>
        </p:nvSpPr>
        <p:spPr bwMode="auto">
          <a:xfrm flipV="1">
            <a:off x="3517900" y="5727700"/>
            <a:ext cx="1588" cy="71438"/>
          </a:xfrm>
          <a:prstGeom prst="line">
            <a:avLst/>
          </a:prstGeom>
          <a:noFill/>
          <a:ln w="17463">
            <a:solidFill>
              <a:srgbClr val="000000"/>
            </a:solidFill>
            <a:round/>
            <a:headEnd/>
            <a:tailEnd/>
          </a:ln>
        </p:spPr>
        <p:txBody>
          <a:bodyPr/>
          <a:lstStyle/>
          <a:p>
            <a:endParaRPr lang="en-US"/>
          </a:p>
        </p:txBody>
      </p:sp>
      <p:sp>
        <p:nvSpPr>
          <p:cNvPr id="11304" name="Line 41"/>
          <p:cNvSpPr>
            <a:spLocks noChangeShapeType="1"/>
          </p:cNvSpPr>
          <p:nvPr/>
        </p:nvSpPr>
        <p:spPr bwMode="auto">
          <a:xfrm flipV="1">
            <a:off x="3678238" y="5656263"/>
            <a:ext cx="1587" cy="142875"/>
          </a:xfrm>
          <a:prstGeom prst="line">
            <a:avLst/>
          </a:prstGeom>
          <a:noFill/>
          <a:ln w="17463">
            <a:solidFill>
              <a:srgbClr val="000000"/>
            </a:solidFill>
            <a:round/>
            <a:headEnd/>
            <a:tailEnd/>
          </a:ln>
        </p:spPr>
        <p:txBody>
          <a:bodyPr/>
          <a:lstStyle/>
          <a:p>
            <a:endParaRPr lang="en-US"/>
          </a:p>
        </p:txBody>
      </p:sp>
      <p:sp>
        <p:nvSpPr>
          <p:cNvPr id="11305" name="Line 42"/>
          <p:cNvSpPr>
            <a:spLocks noChangeShapeType="1"/>
          </p:cNvSpPr>
          <p:nvPr/>
        </p:nvSpPr>
        <p:spPr bwMode="auto">
          <a:xfrm flipV="1">
            <a:off x="3840163" y="5727700"/>
            <a:ext cx="1587" cy="71438"/>
          </a:xfrm>
          <a:prstGeom prst="line">
            <a:avLst/>
          </a:prstGeom>
          <a:noFill/>
          <a:ln w="17463">
            <a:solidFill>
              <a:srgbClr val="000000"/>
            </a:solidFill>
            <a:round/>
            <a:headEnd/>
            <a:tailEnd/>
          </a:ln>
        </p:spPr>
        <p:txBody>
          <a:bodyPr/>
          <a:lstStyle/>
          <a:p>
            <a:endParaRPr lang="en-US"/>
          </a:p>
        </p:txBody>
      </p:sp>
      <p:sp>
        <p:nvSpPr>
          <p:cNvPr id="11306" name="Line 43"/>
          <p:cNvSpPr>
            <a:spLocks noChangeShapeType="1"/>
          </p:cNvSpPr>
          <p:nvPr/>
        </p:nvSpPr>
        <p:spPr bwMode="auto">
          <a:xfrm flipV="1">
            <a:off x="3983038" y="5727700"/>
            <a:ext cx="1587" cy="71438"/>
          </a:xfrm>
          <a:prstGeom prst="line">
            <a:avLst/>
          </a:prstGeom>
          <a:noFill/>
          <a:ln w="17463">
            <a:solidFill>
              <a:srgbClr val="000000"/>
            </a:solidFill>
            <a:round/>
            <a:headEnd/>
            <a:tailEnd/>
          </a:ln>
        </p:spPr>
        <p:txBody>
          <a:bodyPr/>
          <a:lstStyle/>
          <a:p>
            <a:endParaRPr lang="en-US"/>
          </a:p>
        </p:txBody>
      </p:sp>
      <p:sp>
        <p:nvSpPr>
          <p:cNvPr id="11307" name="Line 44"/>
          <p:cNvSpPr>
            <a:spLocks noChangeShapeType="1"/>
          </p:cNvSpPr>
          <p:nvPr/>
        </p:nvSpPr>
        <p:spPr bwMode="auto">
          <a:xfrm flipV="1">
            <a:off x="4143375" y="5727700"/>
            <a:ext cx="1588" cy="71438"/>
          </a:xfrm>
          <a:prstGeom prst="line">
            <a:avLst/>
          </a:prstGeom>
          <a:noFill/>
          <a:ln w="17463">
            <a:solidFill>
              <a:srgbClr val="000000"/>
            </a:solidFill>
            <a:round/>
            <a:headEnd/>
            <a:tailEnd/>
          </a:ln>
        </p:spPr>
        <p:txBody>
          <a:bodyPr/>
          <a:lstStyle/>
          <a:p>
            <a:endParaRPr lang="en-US"/>
          </a:p>
        </p:txBody>
      </p:sp>
      <p:sp>
        <p:nvSpPr>
          <p:cNvPr id="11308" name="Line 45"/>
          <p:cNvSpPr>
            <a:spLocks noChangeShapeType="1"/>
          </p:cNvSpPr>
          <p:nvPr/>
        </p:nvSpPr>
        <p:spPr bwMode="auto">
          <a:xfrm flipV="1">
            <a:off x="4287838" y="5727700"/>
            <a:ext cx="1587" cy="71438"/>
          </a:xfrm>
          <a:prstGeom prst="line">
            <a:avLst/>
          </a:prstGeom>
          <a:noFill/>
          <a:ln w="17463">
            <a:solidFill>
              <a:srgbClr val="000000"/>
            </a:solidFill>
            <a:round/>
            <a:headEnd/>
            <a:tailEnd/>
          </a:ln>
        </p:spPr>
        <p:txBody>
          <a:bodyPr/>
          <a:lstStyle/>
          <a:p>
            <a:endParaRPr lang="en-US"/>
          </a:p>
        </p:txBody>
      </p:sp>
      <p:sp>
        <p:nvSpPr>
          <p:cNvPr id="11309" name="Line 46"/>
          <p:cNvSpPr>
            <a:spLocks noChangeShapeType="1"/>
          </p:cNvSpPr>
          <p:nvPr/>
        </p:nvSpPr>
        <p:spPr bwMode="auto">
          <a:xfrm flipV="1">
            <a:off x="4448175" y="5656263"/>
            <a:ext cx="1588" cy="142875"/>
          </a:xfrm>
          <a:prstGeom prst="line">
            <a:avLst/>
          </a:prstGeom>
          <a:noFill/>
          <a:ln w="17463">
            <a:solidFill>
              <a:srgbClr val="000000"/>
            </a:solidFill>
            <a:round/>
            <a:headEnd/>
            <a:tailEnd/>
          </a:ln>
        </p:spPr>
        <p:txBody>
          <a:bodyPr/>
          <a:lstStyle/>
          <a:p>
            <a:endParaRPr lang="en-US"/>
          </a:p>
        </p:txBody>
      </p:sp>
      <p:sp>
        <p:nvSpPr>
          <p:cNvPr id="11310" name="Line 47"/>
          <p:cNvSpPr>
            <a:spLocks noChangeShapeType="1"/>
          </p:cNvSpPr>
          <p:nvPr/>
        </p:nvSpPr>
        <p:spPr bwMode="auto">
          <a:xfrm flipV="1">
            <a:off x="4608513" y="5727700"/>
            <a:ext cx="1587" cy="71438"/>
          </a:xfrm>
          <a:prstGeom prst="line">
            <a:avLst/>
          </a:prstGeom>
          <a:noFill/>
          <a:ln w="17463">
            <a:solidFill>
              <a:srgbClr val="000000"/>
            </a:solidFill>
            <a:round/>
            <a:headEnd/>
            <a:tailEnd/>
          </a:ln>
        </p:spPr>
        <p:txBody>
          <a:bodyPr/>
          <a:lstStyle/>
          <a:p>
            <a:endParaRPr lang="en-US"/>
          </a:p>
        </p:txBody>
      </p:sp>
      <p:sp>
        <p:nvSpPr>
          <p:cNvPr id="11311" name="Line 48"/>
          <p:cNvSpPr>
            <a:spLocks noChangeShapeType="1"/>
          </p:cNvSpPr>
          <p:nvPr/>
        </p:nvSpPr>
        <p:spPr bwMode="auto">
          <a:xfrm flipV="1">
            <a:off x="4752975" y="5727700"/>
            <a:ext cx="1588" cy="71438"/>
          </a:xfrm>
          <a:prstGeom prst="line">
            <a:avLst/>
          </a:prstGeom>
          <a:noFill/>
          <a:ln w="17463">
            <a:solidFill>
              <a:srgbClr val="000000"/>
            </a:solidFill>
            <a:round/>
            <a:headEnd/>
            <a:tailEnd/>
          </a:ln>
        </p:spPr>
        <p:txBody>
          <a:bodyPr/>
          <a:lstStyle/>
          <a:p>
            <a:endParaRPr lang="en-US"/>
          </a:p>
        </p:txBody>
      </p:sp>
      <p:sp>
        <p:nvSpPr>
          <p:cNvPr id="11312" name="Line 49"/>
          <p:cNvSpPr>
            <a:spLocks noChangeShapeType="1"/>
          </p:cNvSpPr>
          <p:nvPr/>
        </p:nvSpPr>
        <p:spPr bwMode="auto">
          <a:xfrm flipV="1">
            <a:off x="4913313" y="5727700"/>
            <a:ext cx="1587" cy="71438"/>
          </a:xfrm>
          <a:prstGeom prst="line">
            <a:avLst/>
          </a:prstGeom>
          <a:noFill/>
          <a:ln w="17463">
            <a:solidFill>
              <a:srgbClr val="000000"/>
            </a:solidFill>
            <a:round/>
            <a:headEnd/>
            <a:tailEnd/>
          </a:ln>
        </p:spPr>
        <p:txBody>
          <a:bodyPr/>
          <a:lstStyle/>
          <a:p>
            <a:endParaRPr lang="en-US"/>
          </a:p>
        </p:txBody>
      </p:sp>
      <p:sp>
        <p:nvSpPr>
          <p:cNvPr id="11313" name="Line 50"/>
          <p:cNvSpPr>
            <a:spLocks noChangeShapeType="1"/>
          </p:cNvSpPr>
          <p:nvPr/>
        </p:nvSpPr>
        <p:spPr bwMode="auto">
          <a:xfrm flipV="1">
            <a:off x="5056188" y="5727700"/>
            <a:ext cx="1587" cy="71438"/>
          </a:xfrm>
          <a:prstGeom prst="line">
            <a:avLst/>
          </a:prstGeom>
          <a:noFill/>
          <a:ln w="17463">
            <a:solidFill>
              <a:srgbClr val="000000"/>
            </a:solidFill>
            <a:round/>
            <a:headEnd/>
            <a:tailEnd/>
          </a:ln>
        </p:spPr>
        <p:txBody>
          <a:bodyPr/>
          <a:lstStyle/>
          <a:p>
            <a:endParaRPr lang="en-US"/>
          </a:p>
        </p:txBody>
      </p:sp>
      <p:sp>
        <p:nvSpPr>
          <p:cNvPr id="11314" name="Line 51"/>
          <p:cNvSpPr>
            <a:spLocks noChangeShapeType="1"/>
          </p:cNvSpPr>
          <p:nvPr/>
        </p:nvSpPr>
        <p:spPr bwMode="auto">
          <a:xfrm flipV="1">
            <a:off x="5218113" y="5656263"/>
            <a:ext cx="1587" cy="142875"/>
          </a:xfrm>
          <a:prstGeom prst="line">
            <a:avLst/>
          </a:prstGeom>
          <a:noFill/>
          <a:ln w="17463">
            <a:solidFill>
              <a:srgbClr val="000000"/>
            </a:solidFill>
            <a:round/>
            <a:headEnd/>
            <a:tailEnd/>
          </a:ln>
        </p:spPr>
        <p:txBody>
          <a:bodyPr/>
          <a:lstStyle/>
          <a:p>
            <a:endParaRPr lang="en-US"/>
          </a:p>
        </p:txBody>
      </p:sp>
      <p:sp>
        <p:nvSpPr>
          <p:cNvPr id="11315" name="Line 52"/>
          <p:cNvSpPr>
            <a:spLocks noChangeShapeType="1"/>
          </p:cNvSpPr>
          <p:nvPr/>
        </p:nvSpPr>
        <p:spPr bwMode="auto">
          <a:xfrm flipV="1">
            <a:off x="5378450" y="5727700"/>
            <a:ext cx="1588" cy="71438"/>
          </a:xfrm>
          <a:prstGeom prst="line">
            <a:avLst/>
          </a:prstGeom>
          <a:noFill/>
          <a:ln w="17463">
            <a:solidFill>
              <a:srgbClr val="000000"/>
            </a:solidFill>
            <a:round/>
            <a:headEnd/>
            <a:tailEnd/>
          </a:ln>
        </p:spPr>
        <p:txBody>
          <a:bodyPr/>
          <a:lstStyle/>
          <a:p>
            <a:endParaRPr lang="en-US"/>
          </a:p>
        </p:txBody>
      </p:sp>
      <p:sp>
        <p:nvSpPr>
          <p:cNvPr id="11316" name="Line 53"/>
          <p:cNvSpPr>
            <a:spLocks noChangeShapeType="1"/>
          </p:cNvSpPr>
          <p:nvPr/>
        </p:nvSpPr>
        <p:spPr bwMode="auto">
          <a:xfrm flipV="1">
            <a:off x="5521325" y="5727700"/>
            <a:ext cx="1588" cy="71438"/>
          </a:xfrm>
          <a:prstGeom prst="line">
            <a:avLst/>
          </a:prstGeom>
          <a:noFill/>
          <a:ln w="17463">
            <a:solidFill>
              <a:srgbClr val="000000"/>
            </a:solidFill>
            <a:round/>
            <a:headEnd/>
            <a:tailEnd/>
          </a:ln>
        </p:spPr>
        <p:txBody>
          <a:bodyPr/>
          <a:lstStyle/>
          <a:p>
            <a:endParaRPr lang="en-US"/>
          </a:p>
        </p:txBody>
      </p:sp>
      <p:sp>
        <p:nvSpPr>
          <p:cNvPr id="11317" name="Line 54"/>
          <p:cNvSpPr>
            <a:spLocks noChangeShapeType="1"/>
          </p:cNvSpPr>
          <p:nvPr/>
        </p:nvSpPr>
        <p:spPr bwMode="auto">
          <a:xfrm flipV="1">
            <a:off x="5683250" y="5727700"/>
            <a:ext cx="1588" cy="71438"/>
          </a:xfrm>
          <a:prstGeom prst="line">
            <a:avLst/>
          </a:prstGeom>
          <a:noFill/>
          <a:ln w="17463">
            <a:solidFill>
              <a:srgbClr val="000000"/>
            </a:solidFill>
            <a:round/>
            <a:headEnd/>
            <a:tailEnd/>
          </a:ln>
        </p:spPr>
        <p:txBody>
          <a:bodyPr/>
          <a:lstStyle/>
          <a:p>
            <a:endParaRPr lang="en-US"/>
          </a:p>
        </p:txBody>
      </p:sp>
      <p:sp>
        <p:nvSpPr>
          <p:cNvPr id="11318" name="Line 55"/>
          <p:cNvSpPr>
            <a:spLocks noChangeShapeType="1"/>
          </p:cNvSpPr>
          <p:nvPr/>
        </p:nvSpPr>
        <p:spPr bwMode="auto">
          <a:xfrm flipV="1">
            <a:off x="5843588" y="5727700"/>
            <a:ext cx="1587" cy="71438"/>
          </a:xfrm>
          <a:prstGeom prst="line">
            <a:avLst/>
          </a:prstGeom>
          <a:noFill/>
          <a:ln w="17463">
            <a:solidFill>
              <a:srgbClr val="000000"/>
            </a:solidFill>
            <a:round/>
            <a:headEnd/>
            <a:tailEnd/>
          </a:ln>
        </p:spPr>
        <p:txBody>
          <a:bodyPr/>
          <a:lstStyle/>
          <a:p>
            <a:endParaRPr lang="en-US"/>
          </a:p>
        </p:txBody>
      </p:sp>
      <p:sp>
        <p:nvSpPr>
          <p:cNvPr id="11319" name="Line 56"/>
          <p:cNvSpPr>
            <a:spLocks noChangeShapeType="1"/>
          </p:cNvSpPr>
          <p:nvPr/>
        </p:nvSpPr>
        <p:spPr bwMode="auto">
          <a:xfrm flipV="1">
            <a:off x="5988050" y="5656263"/>
            <a:ext cx="1588" cy="142875"/>
          </a:xfrm>
          <a:prstGeom prst="line">
            <a:avLst/>
          </a:prstGeom>
          <a:noFill/>
          <a:ln w="17463">
            <a:solidFill>
              <a:srgbClr val="000000"/>
            </a:solidFill>
            <a:round/>
            <a:headEnd/>
            <a:tailEnd/>
          </a:ln>
        </p:spPr>
        <p:txBody>
          <a:bodyPr/>
          <a:lstStyle/>
          <a:p>
            <a:endParaRPr lang="en-US"/>
          </a:p>
        </p:txBody>
      </p:sp>
      <p:sp>
        <p:nvSpPr>
          <p:cNvPr id="11320" name="Line 57"/>
          <p:cNvSpPr>
            <a:spLocks noChangeShapeType="1"/>
          </p:cNvSpPr>
          <p:nvPr/>
        </p:nvSpPr>
        <p:spPr bwMode="auto">
          <a:xfrm flipV="1">
            <a:off x="6148388" y="5727700"/>
            <a:ext cx="1587" cy="71438"/>
          </a:xfrm>
          <a:prstGeom prst="line">
            <a:avLst/>
          </a:prstGeom>
          <a:noFill/>
          <a:ln w="17463">
            <a:solidFill>
              <a:srgbClr val="000000"/>
            </a:solidFill>
            <a:round/>
            <a:headEnd/>
            <a:tailEnd/>
          </a:ln>
        </p:spPr>
        <p:txBody>
          <a:bodyPr/>
          <a:lstStyle/>
          <a:p>
            <a:endParaRPr lang="en-US"/>
          </a:p>
        </p:txBody>
      </p:sp>
      <p:sp>
        <p:nvSpPr>
          <p:cNvPr id="11321" name="Line 58"/>
          <p:cNvSpPr>
            <a:spLocks noChangeShapeType="1"/>
          </p:cNvSpPr>
          <p:nvPr/>
        </p:nvSpPr>
        <p:spPr bwMode="auto">
          <a:xfrm flipV="1">
            <a:off x="6291263" y="5727700"/>
            <a:ext cx="1587" cy="71438"/>
          </a:xfrm>
          <a:prstGeom prst="line">
            <a:avLst/>
          </a:prstGeom>
          <a:noFill/>
          <a:ln w="17463">
            <a:solidFill>
              <a:srgbClr val="000000"/>
            </a:solidFill>
            <a:round/>
            <a:headEnd/>
            <a:tailEnd/>
          </a:ln>
        </p:spPr>
        <p:txBody>
          <a:bodyPr/>
          <a:lstStyle/>
          <a:p>
            <a:endParaRPr lang="en-US"/>
          </a:p>
        </p:txBody>
      </p:sp>
      <p:sp>
        <p:nvSpPr>
          <p:cNvPr id="11322" name="Line 59"/>
          <p:cNvSpPr>
            <a:spLocks noChangeShapeType="1"/>
          </p:cNvSpPr>
          <p:nvPr/>
        </p:nvSpPr>
        <p:spPr bwMode="auto">
          <a:xfrm flipV="1">
            <a:off x="6453188" y="5727700"/>
            <a:ext cx="1587" cy="71438"/>
          </a:xfrm>
          <a:prstGeom prst="line">
            <a:avLst/>
          </a:prstGeom>
          <a:noFill/>
          <a:ln w="17463">
            <a:solidFill>
              <a:srgbClr val="000000"/>
            </a:solidFill>
            <a:round/>
            <a:headEnd/>
            <a:tailEnd/>
          </a:ln>
        </p:spPr>
        <p:txBody>
          <a:bodyPr/>
          <a:lstStyle/>
          <a:p>
            <a:endParaRPr lang="en-US"/>
          </a:p>
        </p:txBody>
      </p:sp>
      <p:sp>
        <p:nvSpPr>
          <p:cNvPr id="11323" name="Line 60"/>
          <p:cNvSpPr>
            <a:spLocks noChangeShapeType="1"/>
          </p:cNvSpPr>
          <p:nvPr/>
        </p:nvSpPr>
        <p:spPr bwMode="auto">
          <a:xfrm flipV="1">
            <a:off x="6756400" y="5656263"/>
            <a:ext cx="1588" cy="142875"/>
          </a:xfrm>
          <a:prstGeom prst="line">
            <a:avLst/>
          </a:prstGeom>
          <a:noFill/>
          <a:ln w="17463">
            <a:solidFill>
              <a:srgbClr val="000000"/>
            </a:solidFill>
            <a:round/>
            <a:headEnd/>
            <a:tailEnd/>
          </a:ln>
        </p:spPr>
        <p:txBody>
          <a:bodyPr/>
          <a:lstStyle/>
          <a:p>
            <a:endParaRPr lang="en-US"/>
          </a:p>
        </p:txBody>
      </p:sp>
      <p:sp>
        <p:nvSpPr>
          <p:cNvPr id="11324" name="Line 61"/>
          <p:cNvSpPr>
            <a:spLocks noChangeShapeType="1"/>
          </p:cNvSpPr>
          <p:nvPr/>
        </p:nvSpPr>
        <p:spPr bwMode="auto">
          <a:xfrm flipV="1">
            <a:off x="6613525" y="5727700"/>
            <a:ext cx="1588" cy="71438"/>
          </a:xfrm>
          <a:prstGeom prst="line">
            <a:avLst/>
          </a:prstGeom>
          <a:noFill/>
          <a:ln w="17463">
            <a:solidFill>
              <a:srgbClr val="000000"/>
            </a:solidFill>
            <a:round/>
            <a:headEnd/>
            <a:tailEnd/>
          </a:ln>
        </p:spPr>
        <p:txBody>
          <a:bodyPr/>
          <a:lstStyle/>
          <a:p>
            <a:endParaRPr lang="en-US"/>
          </a:p>
        </p:txBody>
      </p:sp>
      <p:sp>
        <p:nvSpPr>
          <p:cNvPr id="11325" name="Line 62"/>
          <p:cNvSpPr>
            <a:spLocks noChangeShapeType="1"/>
          </p:cNvSpPr>
          <p:nvPr/>
        </p:nvSpPr>
        <p:spPr bwMode="auto">
          <a:xfrm flipV="1">
            <a:off x="6918325" y="5727700"/>
            <a:ext cx="1588" cy="71438"/>
          </a:xfrm>
          <a:prstGeom prst="line">
            <a:avLst/>
          </a:prstGeom>
          <a:noFill/>
          <a:ln w="17463">
            <a:solidFill>
              <a:srgbClr val="000000"/>
            </a:solidFill>
            <a:round/>
            <a:headEnd/>
            <a:tailEnd/>
          </a:ln>
        </p:spPr>
        <p:txBody>
          <a:bodyPr/>
          <a:lstStyle/>
          <a:p>
            <a:endParaRPr lang="en-US"/>
          </a:p>
        </p:txBody>
      </p:sp>
      <p:sp>
        <p:nvSpPr>
          <p:cNvPr id="11326" name="Line 63"/>
          <p:cNvSpPr>
            <a:spLocks noChangeShapeType="1"/>
          </p:cNvSpPr>
          <p:nvPr/>
        </p:nvSpPr>
        <p:spPr bwMode="auto">
          <a:xfrm flipV="1">
            <a:off x="7078663" y="5727700"/>
            <a:ext cx="1587" cy="71438"/>
          </a:xfrm>
          <a:prstGeom prst="line">
            <a:avLst/>
          </a:prstGeom>
          <a:noFill/>
          <a:ln w="17463">
            <a:solidFill>
              <a:srgbClr val="000000"/>
            </a:solidFill>
            <a:round/>
            <a:headEnd/>
            <a:tailEnd/>
          </a:ln>
        </p:spPr>
        <p:txBody>
          <a:bodyPr/>
          <a:lstStyle/>
          <a:p>
            <a:endParaRPr lang="en-US"/>
          </a:p>
        </p:txBody>
      </p:sp>
      <p:sp>
        <p:nvSpPr>
          <p:cNvPr id="11327" name="Line 64"/>
          <p:cNvSpPr>
            <a:spLocks noChangeShapeType="1"/>
          </p:cNvSpPr>
          <p:nvPr/>
        </p:nvSpPr>
        <p:spPr bwMode="auto">
          <a:xfrm flipV="1">
            <a:off x="7221538" y="5727700"/>
            <a:ext cx="1587" cy="71438"/>
          </a:xfrm>
          <a:prstGeom prst="line">
            <a:avLst/>
          </a:prstGeom>
          <a:noFill/>
          <a:ln w="17463">
            <a:solidFill>
              <a:srgbClr val="000000"/>
            </a:solidFill>
            <a:round/>
            <a:headEnd/>
            <a:tailEnd/>
          </a:ln>
        </p:spPr>
        <p:txBody>
          <a:bodyPr/>
          <a:lstStyle/>
          <a:p>
            <a:endParaRPr lang="en-US"/>
          </a:p>
        </p:txBody>
      </p:sp>
      <p:sp>
        <p:nvSpPr>
          <p:cNvPr id="11328" name="Line 65"/>
          <p:cNvSpPr>
            <a:spLocks noChangeShapeType="1"/>
          </p:cNvSpPr>
          <p:nvPr/>
        </p:nvSpPr>
        <p:spPr bwMode="auto">
          <a:xfrm flipV="1">
            <a:off x="7526338" y="5656263"/>
            <a:ext cx="1587" cy="142875"/>
          </a:xfrm>
          <a:prstGeom prst="line">
            <a:avLst/>
          </a:prstGeom>
          <a:noFill/>
          <a:ln w="17463">
            <a:solidFill>
              <a:srgbClr val="000000"/>
            </a:solidFill>
            <a:round/>
            <a:headEnd/>
            <a:tailEnd/>
          </a:ln>
        </p:spPr>
        <p:txBody>
          <a:bodyPr/>
          <a:lstStyle/>
          <a:p>
            <a:endParaRPr lang="en-US"/>
          </a:p>
        </p:txBody>
      </p:sp>
      <p:sp>
        <p:nvSpPr>
          <p:cNvPr id="11329" name="Line 66"/>
          <p:cNvSpPr>
            <a:spLocks noChangeShapeType="1"/>
          </p:cNvSpPr>
          <p:nvPr/>
        </p:nvSpPr>
        <p:spPr bwMode="auto">
          <a:xfrm flipV="1">
            <a:off x="7383463" y="5727700"/>
            <a:ext cx="1587" cy="71438"/>
          </a:xfrm>
          <a:prstGeom prst="line">
            <a:avLst/>
          </a:prstGeom>
          <a:noFill/>
          <a:ln w="17463">
            <a:solidFill>
              <a:srgbClr val="000000"/>
            </a:solidFill>
            <a:round/>
            <a:headEnd/>
            <a:tailEnd/>
          </a:ln>
        </p:spPr>
        <p:txBody>
          <a:bodyPr/>
          <a:lstStyle/>
          <a:p>
            <a:endParaRPr lang="en-US"/>
          </a:p>
        </p:txBody>
      </p:sp>
      <p:sp>
        <p:nvSpPr>
          <p:cNvPr id="11330" name="Line 67"/>
          <p:cNvSpPr>
            <a:spLocks noChangeShapeType="1"/>
          </p:cNvSpPr>
          <p:nvPr/>
        </p:nvSpPr>
        <p:spPr bwMode="auto">
          <a:xfrm flipV="1">
            <a:off x="7688263" y="5727700"/>
            <a:ext cx="1587" cy="71438"/>
          </a:xfrm>
          <a:prstGeom prst="line">
            <a:avLst/>
          </a:prstGeom>
          <a:noFill/>
          <a:ln w="17463">
            <a:solidFill>
              <a:srgbClr val="000000"/>
            </a:solidFill>
            <a:round/>
            <a:headEnd/>
            <a:tailEnd/>
          </a:ln>
        </p:spPr>
        <p:txBody>
          <a:bodyPr/>
          <a:lstStyle/>
          <a:p>
            <a:endParaRPr lang="en-US"/>
          </a:p>
        </p:txBody>
      </p:sp>
      <p:sp>
        <p:nvSpPr>
          <p:cNvPr id="11331" name="Line 68"/>
          <p:cNvSpPr>
            <a:spLocks noChangeShapeType="1"/>
          </p:cNvSpPr>
          <p:nvPr/>
        </p:nvSpPr>
        <p:spPr bwMode="auto">
          <a:xfrm flipV="1">
            <a:off x="7991475" y="5727700"/>
            <a:ext cx="1588" cy="71438"/>
          </a:xfrm>
          <a:prstGeom prst="line">
            <a:avLst/>
          </a:prstGeom>
          <a:noFill/>
          <a:ln w="17463">
            <a:solidFill>
              <a:srgbClr val="000000"/>
            </a:solidFill>
            <a:round/>
            <a:headEnd/>
            <a:tailEnd/>
          </a:ln>
        </p:spPr>
        <p:txBody>
          <a:bodyPr/>
          <a:lstStyle/>
          <a:p>
            <a:endParaRPr lang="en-US"/>
          </a:p>
        </p:txBody>
      </p:sp>
      <p:sp>
        <p:nvSpPr>
          <p:cNvPr id="11332" name="Line 69"/>
          <p:cNvSpPr>
            <a:spLocks noChangeShapeType="1"/>
          </p:cNvSpPr>
          <p:nvPr/>
        </p:nvSpPr>
        <p:spPr bwMode="auto">
          <a:xfrm flipV="1">
            <a:off x="7848600" y="5727700"/>
            <a:ext cx="1588" cy="71438"/>
          </a:xfrm>
          <a:prstGeom prst="line">
            <a:avLst/>
          </a:prstGeom>
          <a:noFill/>
          <a:ln w="17463">
            <a:solidFill>
              <a:srgbClr val="000000"/>
            </a:solidFill>
            <a:round/>
            <a:headEnd/>
            <a:tailEnd/>
          </a:ln>
        </p:spPr>
        <p:txBody>
          <a:bodyPr/>
          <a:lstStyle/>
          <a:p>
            <a:endParaRPr lang="en-US"/>
          </a:p>
        </p:txBody>
      </p:sp>
      <p:sp>
        <p:nvSpPr>
          <p:cNvPr id="11333" name="Line 70"/>
          <p:cNvSpPr>
            <a:spLocks noChangeShapeType="1"/>
          </p:cNvSpPr>
          <p:nvPr/>
        </p:nvSpPr>
        <p:spPr bwMode="auto">
          <a:xfrm>
            <a:off x="7885113" y="1897063"/>
            <a:ext cx="1587" cy="1587"/>
          </a:xfrm>
          <a:prstGeom prst="line">
            <a:avLst/>
          </a:prstGeom>
          <a:noFill/>
          <a:ln w="17463">
            <a:solidFill>
              <a:srgbClr val="000000"/>
            </a:solidFill>
            <a:round/>
            <a:headEnd/>
            <a:tailEnd/>
          </a:ln>
        </p:spPr>
        <p:txBody>
          <a:bodyPr/>
          <a:lstStyle/>
          <a:p>
            <a:endParaRPr lang="en-US"/>
          </a:p>
        </p:txBody>
      </p:sp>
      <p:sp>
        <p:nvSpPr>
          <p:cNvPr id="11334" name="Line 71"/>
          <p:cNvSpPr>
            <a:spLocks noChangeShapeType="1"/>
          </p:cNvSpPr>
          <p:nvPr/>
        </p:nvSpPr>
        <p:spPr bwMode="auto">
          <a:xfrm>
            <a:off x="7634288" y="1897063"/>
            <a:ext cx="1587" cy="1587"/>
          </a:xfrm>
          <a:prstGeom prst="line">
            <a:avLst/>
          </a:prstGeom>
          <a:noFill/>
          <a:ln w="17463">
            <a:solidFill>
              <a:srgbClr val="000000"/>
            </a:solidFill>
            <a:round/>
            <a:headEnd/>
            <a:tailEnd/>
          </a:ln>
        </p:spPr>
        <p:txBody>
          <a:bodyPr/>
          <a:lstStyle/>
          <a:p>
            <a:endParaRPr lang="en-US"/>
          </a:p>
        </p:txBody>
      </p:sp>
      <p:sp>
        <p:nvSpPr>
          <p:cNvPr id="11335" name="Line 72"/>
          <p:cNvSpPr>
            <a:spLocks noChangeShapeType="1"/>
          </p:cNvSpPr>
          <p:nvPr/>
        </p:nvSpPr>
        <p:spPr bwMode="auto">
          <a:xfrm>
            <a:off x="7759700" y="1897063"/>
            <a:ext cx="1588" cy="1587"/>
          </a:xfrm>
          <a:prstGeom prst="line">
            <a:avLst/>
          </a:prstGeom>
          <a:noFill/>
          <a:ln w="17463">
            <a:solidFill>
              <a:srgbClr val="000000"/>
            </a:solidFill>
            <a:round/>
            <a:headEnd/>
            <a:tailEnd/>
          </a:ln>
        </p:spPr>
        <p:txBody>
          <a:bodyPr/>
          <a:lstStyle/>
          <a:p>
            <a:endParaRPr lang="en-US"/>
          </a:p>
        </p:txBody>
      </p:sp>
      <p:sp>
        <p:nvSpPr>
          <p:cNvPr id="11336" name="Line 73"/>
          <p:cNvSpPr>
            <a:spLocks noChangeShapeType="1"/>
          </p:cNvSpPr>
          <p:nvPr/>
        </p:nvSpPr>
        <p:spPr bwMode="auto">
          <a:xfrm>
            <a:off x="8027988" y="1897063"/>
            <a:ext cx="1587" cy="1587"/>
          </a:xfrm>
          <a:prstGeom prst="line">
            <a:avLst/>
          </a:prstGeom>
          <a:noFill/>
          <a:ln w="17463">
            <a:solidFill>
              <a:srgbClr val="000000"/>
            </a:solidFill>
            <a:round/>
            <a:headEnd/>
            <a:tailEnd/>
          </a:ln>
        </p:spPr>
        <p:txBody>
          <a:bodyPr/>
          <a:lstStyle/>
          <a:p>
            <a:endParaRPr lang="en-US"/>
          </a:p>
        </p:txBody>
      </p:sp>
      <p:sp>
        <p:nvSpPr>
          <p:cNvPr id="11337" name="Freeform 74"/>
          <p:cNvSpPr>
            <a:spLocks/>
          </p:cNvSpPr>
          <p:nvPr/>
        </p:nvSpPr>
        <p:spPr bwMode="auto">
          <a:xfrm>
            <a:off x="2014538" y="1825625"/>
            <a:ext cx="5976937" cy="3956050"/>
          </a:xfrm>
          <a:custGeom>
            <a:avLst/>
            <a:gdLst>
              <a:gd name="T0" fmla="*/ 0 w 3765"/>
              <a:gd name="T1" fmla="*/ 0 h 2492"/>
              <a:gd name="T2" fmla="*/ 0 w 3765"/>
              <a:gd name="T3" fmla="*/ 2147483647 h 2492"/>
              <a:gd name="T4" fmla="*/ 2147483647 w 3765"/>
              <a:gd name="T5" fmla="*/ 2147483647 h 2492"/>
              <a:gd name="T6" fmla="*/ 0 60000 65536"/>
              <a:gd name="T7" fmla="*/ 0 60000 65536"/>
              <a:gd name="T8" fmla="*/ 0 60000 65536"/>
              <a:gd name="T9" fmla="*/ 0 w 3765"/>
              <a:gd name="T10" fmla="*/ 0 h 2492"/>
              <a:gd name="T11" fmla="*/ 3765 w 3765"/>
              <a:gd name="T12" fmla="*/ 2492 h 2492"/>
            </a:gdLst>
            <a:ahLst/>
            <a:cxnLst>
              <a:cxn ang="T6">
                <a:pos x="T0" y="T1"/>
              </a:cxn>
              <a:cxn ang="T7">
                <a:pos x="T2" y="T3"/>
              </a:cxn>
              <a:cxn ang="T8">
                <a:pos x="T4" y="T5"/>
              </a:cxn>
            </a:cxnLst>
            <a:rect l="T9" t="T10" r="T11" b="T12"/>
            <a:pathLst>
              <a:path w="3765" h="2492">
                <a:moveTo>
                  <a:pt x="0" y="0"/>
                </a:moveTo>
                <a:lnTo>
                  <a:pt x="0" y="2492"/>
                </a:lnTo>
                <a:lnTo>
                  <a:pt x="3765" y="2492"/>
                </a:lnTo>
              </a:path>
            </a:pathLst>
          </a:custGeom>
          <a:noFill/>
          <a:ln w="17463">
            <a:solidFill>
              <a:srgbClr val="000000"/>
            </a:solidFill>
            <a:round/>
            <a:headEnd/>
            <a:tailEnd/>
          </a:ln>
        </p:spPr>
        <p:txBody>
          <a:bodyPr/>
          <a:lstStyle/>
          <a:p>
            <a:endParaRPr lang="en-US"/>
          </a:p>
        </p:txBody>
      </p:sp>
      <p:sp>
        <p:nvSpPr>
          <p:cNvPr id="11338" name="Rectangle 75"/>
          <p:cNvSpPr>
            <a:spLocks noChangeArrowheads="1"/>
          </p:cNvSpPr>
          <p:nvPr/>
        </p:nvSpPr>
        <p:spPr bwMode="auto">
          <a:xfrm>
            <a:off x="428625" y="1789113"/>
            <a:ext cx="152241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Milljarðar dollara</a:t>
            </a:r>
            <a:endParaRPr lang="is-IS"/>
          </a:p>
        </p:txBody>
      </p:sp>
      <p:sp>
        <p:nvSpPr>
          <p:cNvPr id="11339" name="Rectangle 76"/>
          <p:cNvSpPr>
            <a:spLocks noChangeArrowheads="1"/>
          </p:cNvSpPr>
          <p:nvPr/>
        </p:nvSpPr>
        <p:spPr bwMode="auto">
          <a:xfrm>
            <a:off x="581025" y="2027238"/>
            <a:ext cx="1366838"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á verðlagi 1996</a:t>
            </a:r>
            <a:endParaRPr lang="is-IS"/>
          </a:p>
        </p:txBody>
      </p:sp>
      <p:sp>
        <p:nvSpPr>
          <p:cNvPr id="11340" name="Rectangle 77"/>
          <p:cNvSpPr>
            <a:spLocks noChangeArrowheads="1"/>
          </p:cNvSpPr>
          <p:nvPr/>
        </p:nvSpPr>
        <p:spPr bwMode="auto">
          <a:xfrm>
            <a:off x="3876675" y="1376363"/>
            <a:ext cx="1268413" cy="228600"/>
          </a:xfrm>
          <a:prstGeom prst="rect">
            <a:avLst/>
          </a:prstGeom>
          <a:noFill/>
          <a:ln w="9525">
            <a:noFill/>
            <a:miter lim="800000"/>
            <a:headEnd/>
            <a:tailEnd/>
          </a:ln>
        </p:spPr>
        <p:txBody>
          <a:bodyPr wrap="none" lIns="0" tIns="0" rIns="0" bIns="0">
            <a:spAutoFit/>
          </a:bodyPr>
          <a:lstStyle/>
          <a:p>
            <a:r>
              <a:rPr lang="is-IS" sz="1500" b="1">
                <a:solidFill>
                  <a:srgbClr val="000000"/>
                </a:solidFill>
                <a:latin typeface="Arial" charset="0"/>
              </a:rPr>
              <a:t>(b) Fjárfesting</a:t>
            </a:r>
            <a:endParaRPr lang="is-IS"/>
          </a:p>
        </p:txBody>
      </p:sp>
      <p:sp>
        <p:nvSpPr>
          <p:cNvPr id="11341" name="Rectangle 78"/>
          <p:cNvSpPr>
            <a:spLocks noChangeArrowheads="1"/>
          </p:cNvSpPr>
          <p:nvPr/>
        </p:nvSpPr>
        <p:spPr bwMode="auto">
          <a:xfrm>
            <a:off x="1358900" y="2409825"/>
            <a:ext cx="58420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$1,800</a:t>
            </a:r>
            <a:endParaRPr lang="is-IS"/>
          </a:p>
        </p:txBody>
      </p:sp>
      <p:sp>
        <p:nvSpPr>
          <p:cNvPr id="11342" name="Rectangle 79"/>
          <p:cNvSpPr>
            <a:spLocks noChangeArrowheads="1"/>
          </p:cNvSpPr>
          <p:nvPr/>
        </p:nvSpPr>
        <p:spPr bwMode="auto">
          <a:xfrm>
            <a:off x="1466850" y="2814638"/>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1,600</a:t>
            </a:r>
            <a:endParaRPr lang="is-IS"/>
          </a:p>
        </p:txBody>
      </p:sp>
      <p:sp>
        <p:nvSpPr>
          <p:cNvPr id="11343" name="Rectangle 80"/>
          <p:cNvSpPr>
            <a:spLocks noChangeArrowheads="1"/>
          </p:cNvSpPr>
          <p:nvPr/>
        </p:nvSpPr>
        <p:spPr bwMode="auto">
          <a:xfrm>
            <a:off x="1466850" y="3221038"/>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1,400</a:t>
            </a:r>
            <a:endParaRPr lang="is-IS"/>
          </a:p>
        </p:txBody>
      </p:sp>
      <p:sp>
        <p:nvSpPr>
          <p:cNvPr id="11344" name="Rectangle 81"/>
          <p:cNvSpPr>
            <a:spLocks noChangeArrowheads="1"/>
          </p:cNvSpPr>
          <p:nvPr/>
        </p:nvSpPr>
        <p:spPr bwMode="auto">
          <a:xfrm>
            <a:off x="1466850" y="3625850"/>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1,200</a:t>
            </a:r>
            <a:endParaRPr lang="is-IS"/>
          </a:p>
        </p:txBody>
      </p:sp>
      <p:sp>
        <p:nvSpPr>
          <p:cNvPr id="11345" name="Rectangle 82"/>
          <p:cNvSpPr>
            <a:spLocks noChangeArrowheads="1"/>
          </p:cNvSpPr>
          <p:nvPr/>
        </p:nvSpPr>
        <p:spPr bwMode="auto">
          <a:xfrm>
            <a:off x="1466850" y="4030663"/>
            <a:ext cx="4778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1,000</a:t>
            </a:r>
            <a:endParaRPr lang="is-IS"/>
          </a:p>
        </p:txBody>
      </p:sp>
      <p:sp>
        <p:nvSpPr>
          <p:cNvPr id="11346" name="Rectangle 83"/>
          <p:cNvSpPr>
            <a:spLocks noChangeArrowheads="1"/>
          </p:cNvSpPr>
          <p:nvPr/>
        </p:nvSpPr>
        <p:spPr bwMode="auto">
          <a:xfrm>
            <a:off x="1620838" y="4437063"/>
            <a:ext cx="319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800</a:t>
            </a:r>
            <a:endParaRPr lang="is-IS"/>
          </a:p>
        </p:txBody>
      </p:sp>
      <p:sp>
        <p:nvSpPr>
          <p:cNvPr id="11347" name="Rectangle 84"/>
          <p:cNvSpPr>
            <a:spLocks noChangeArrowheads="1"/>
          </p:cNvSpPr>
          <p:nvPr/>
        </p:nvSpPr>
        <p:spPr bwMode="auto">
          <a:xfrm>
            <a:off x="1620838" y="4841875"/>
            <a:ext cx="319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600</a:t>
            </a:r>
            <a:endParaRPr lang="is-IS"/>
          </a:p>
        </p:txBody>
      </p:sp>
      <p:sp>
        <p:nvSpPr>
          <p:cNvPr id="11348" name="Rectangle 85"/>
          <p:cNvSpPr>
            <a:spLocks noChangeArrowheads="1"/>
          </p:cNvSpPr>
          <p:nvPr/>
        </p:nvSpPr>
        <p:spPr bwMode="auto">
          <a:xfrm>
            <a:off x="1620838" y="5248275"/>
            <a:ext cx="319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400</a:t>
            </a:r>
            <a:endParaRPr lang="is-IS"/>
          </a:p>
        </p:txBody>
      </p:sp>
      <p:sp>
        <p:nvSpPr>
          <p:cNvPr id="11349" name="Rectangle 86"/>
          <p:cNvSpPr>
            <a:spLocks noChangeArrowheads="1"/>
          </p:cNvSpPr>
          <p:nvPr/>
        </p:nvSpPr>
        <p:spPr bwMode="auto">
          <a:xfrm>
            <a:off x="1620838" y="5653088"/>
            <a:ext cx="319087"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200</a:t>
            </a:r>
            <a:endParaRPr lang="is-IS"/>
          </a:p>
        </p:txBody>
      </p:sp>
      <p:sp>
        <p:nvSpPr>
          <p:cNvPr id="11350" name="Rectangle 87"/>
          <p:cNvSpPr>
            <a:spLocks noChangeArrowheads="1"/>
          </p:cNvSpPr>
          <p:nvPr/>
        </p:nvSpPr>
        <p:spPr bwMode="auto">
          <a:xfrm>
            <a:off x="1925638"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1965</a:t>
            </a:r>
            <a:endParaRPr lang="is-IS"/>
          </a:p>
        </p:txBody>
      </p:sp>
      <p:sp>
        <p:nvSpPr>
          <p:cNvPr id="11351" name="Rectangle 88"/>
          <p:cNvSpPr>
            <a:spLocks noChangeArrowheads="1"/>
          </p:cNvSpPr>
          <p:nvPr/>
        </p:nvSpPr>
        <p:spPr bwMode="auto">
          <a:xfrm>
            <a:off x="2695575"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1970</a:t>
            </a:r>
            <a:endParaRPr lang="is-IS"/>
          </a:p>
        </p:txBody>
      </p:sp>
      <p:sp>
        <p:nvSpPr>
          <p:cNvPr id="11352" name="Rectangle 89"/>
          <p:cNvSpPr>
            <a:spLocks noChangeArrowheads="1"/>
          </p:cNvSpPr>
          <p:nvPr/>
        </p:nvSpPr>
        <p:spPr bwMode="auto">
          <a:xfrm>
            <a:off x="3465513"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1975</a:t>
            </a:r>
            <a:endParaRPr lang="is-IS"/>
          </a:p>
        </p:txBody>
      </p:sp>
      <p:sp>
        <p:nvSpPr>
          <p:cNvPr id="11353" name="Rectangle 90"/>
          <p:cNvSpPr>
            <a:spLocks noChangeArrowheads="1"/>
          </p:cNvSpPr>
          <p:nvPr/>
        </p:nvSpPr>
        <p:spPr bwMode="auto">
          <a:xfrm>
            <a:off x="4240213"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1980</a:t>
            </a:r>
            <a:endParaRPr lang="is-IS"/>
          </a:p>
        </p:txBody>
      </p:sp>
      <p:sp>
        <p:nvSpPr>
          <p:cNvPr id="11354" name="Rectangle 91"/>
          <p:cNvSpPr>
            <a:spLocks noChangeArrowheads="1"/>
          </p:cNvSpPr>
          <p:nvPr/>
        </p:nvSpPr>
        <p:spPr bwMode="auto">
          <a:xfrm>
            <a:off x="5010150"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1985</a:t>
            </a:r>
            <a:endParaRPr lang="is-IS"/>
          </a:p>
        </p:txBody>
      </p:sp>
      <p:sp>
        <p:nvSpPr>
          <p:cNvPr id="11355" name="Rectangle 92"/>
          <p:cNvSpPr>
            <a:spLocks noChangeArrowheads="1"/>
          </p:cNvSpPr>
          <p:nvPr/>
        </p:nvSpPr>
        <p:spPr bwMode="auto">
          <a:xfrm>
            <a:off x="5780088"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1990</a:t>
            </a:r>
            <a:endParaRPr lang="is-IS"/>
          </a:p>
        </p:txBody>
      </p:sp>
      <p:sp>
        <p:nvSpPr>
          <p:cNvPr id="11356" name="Rectangle 93"/>
          <p:cNvSpPr>
            <a:spLocks noChangeArrowheads="1"/>
          </p:cNvSpPr>
          <p:nvPr/>
        </p:nvSpPr>
        <p:spPr bwMode="auto">
          <a:xfrm>
            <a:off x="6556375"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1995</a:t>
            </a:r>
            <a:endParaRPr lang="is-IS"/>
          </a:p>
        </p:txBody>
      </p:sp>
      <p:sp>
        <p:nvSpPr>
          <p:cNvPr id="11357" name="Rectangle 94"/>
          <p:cNvSpPr>
            <a:spLocks noChangeArrowheads="1"/>
          </p:cNvSpPr>
          <p:nvPr/>
        </p:nvSpPr>
        <p:spPr bwMode="auto">
          <a:xfrm>
            <a:off x="7324725" y="5838825"/>
            <a:ext cx="425450"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2000</a:t>
            </a:r>
            <a:endParaRPr lang="is-IS"/>
          </a:p>
        </p:txBody>
      </p:sp>
      <p:sp>
        <p:nvSpPr>
          <p:cNvPr id="107615" name="Rectangle 95"/>
          <p:cNvSpPr>
            <a:spLocks noChangeArrowheads="1"/>
          </p:cNvSpPr>
          <p:nvPr/>
        </p:nvSpPr>
        <p:spPr bwMode="auto">
          <a:xfrm>
            <a:off x="5260975" y="3255963"/>
            <a:ext cx="1760538" cy="228600"/>
          </a:xfrm>
          <a:prstGeom prst="rect">
            <a:avLst/>
          </a:prstGeom>
          <a:noFill/>
          <a:ln w="9525">
            <a:noFill/>
            <a:miter lim="800000"/>
            <a:headEnd/>
            <a:tailEnd/>
          </a:ln>
        </p:spPr>
        <p:txBody>
          <a:bodyPr wrap="none" lIns="0" tIns="0" rIns="0" bIns="0">
            <a:spAutoFit/>
          </a:bodyPr>
          <a:lstStyle/>
          <a:p>
            <a:r>
              <a:rPr lang="is-IS" sz="1500">
                <a:solidFill>
                  <a:srgbClr val="000000"/>
                </a:solidFill>
                <a:latin typeface="Arial" charset="0"/>
              </a:rPr>
              <a:t>Investment spending</a:t>
            </a:r>
            <a:endParaRPr lang="is-IS"/>
          </a:p>
        </p:txBody>
      </p:sp>
      <p:grpSp>
        <p:nvGrpSpPr>
          <p:cNvPr id="2" name="Group 96"/>
          <p:cNvGrpSpPr>
            <a:grpSpLocks/>
          </p:cNvGrpSpPr>
          <p:nvPr/>
        </p:nvGrpSpPr>
        <p:grpSpPr bwMode="auto">
          <a:xfrm>
            <a:off x="2114550" y="2557463"/>
            <a:ext cx="5853113" cy="2905125"/>
            <a:chOff x="1899" y="1671"/>
            <a:chExt cx="1961" cy="977"/>
          </a:xfrm>
        </p:grpSpPr>
        <p:pic>
          <p:nvPicPr>
            <p:cNvPr id="11363" name="Picture 97"/>
            <p:cNvPicPr>
              <a:picLocks noChangeAspect="1" noChangeArrowheads="1"/>
            </p:cNvPicPr>
            <p:nvPr/>
          </p:nvPicPr>
          <p:blipFill>
            <a:blip r:embed="rId4" cstate="print"/>
            <a:srcRect/>
            <a:stretch>
              <a:fillRect/>
            </a:stretch>
          </p:blipFill>
          <p:spPr bwMode="auto">
            <a:xfrm>
              <a:off x="1899" y="1671"/>
              <a:ext cx="1961" cy="977"/>
            </a:xfrm>
            <a:prstGeom prst="rect">
              <a:avLst/>
            </a:prstGeom>
            <a:noFill/>
            <a:ln w="9525">
              <a:noFill/>
              <a:miter lim="800000"/>
              <a:headEnd/>
              <a:tailEnd/>
            </a:ln>
          </p:spPr>
        </p:pic>
        <p:pic>
          <p:nvPicPr>
            <p:cNvPr id="11364" name="Picture 98"/>
            <p:cNvPicPr>
              <a:picLocks noChangeAspect="1" noChangeArrowheads="1"/>
            </p:cNvPicPr>
            <p:nvPr/>
          </p:nvPicPr>
          <p:blipFill>
            <a:blip r:embed="rId5" cstate="print"/>
            <a:srcRect/>
            <a:stretch>
              <a:fillRect/>
            </a:stretch>
          </p:blipFill>
          <p:spPr bwMode="auto">
            <a:xfrm>
              <a:off x="2303" y="2471"/>
              <a:ext cx="200" cy="136"/>
            </a:xfrm>
            <a:prstGeom prst="rect">
              <a:avLst/>
            </a:prstGeom>
            <a:noFill/>
            <a:ln w="9525">
              <a:noFill/>
              <a:miter lim="800000"/>
              <a:headEnd/>
              <a:tailEnd/>
            </a:ln>
          </p:spPr>
        </p:pic>
      </p:grpSp>
      <p:sp>
        <p:nvSpPr>
          <p:cNvPr id="107620" name="Rectangle 100"/>
          <p:cNvSpPr>
            <a:spLocks noChangeArrowheads="1"/>
          </p:cNvSpPr>
          <p:nvPr/>
        </p:nvSpPr>
        <p:spPr bwMode="auto">
          <a:xfrm>
            <a:off x="5189989" y="3048000"/>
            <a:ext cx="1828800" cy="533400"/>
          </a:xfrm>
          <a:prstGeom prst="rect">
            <a:avLst/>
          </a:prstGeom>
          <a:solidFill>
            <a:schemeClr val="accent1"/>
          </a:solidFill>
          <a:ln w="12700">
            <a:noFill/>
            <a:miter lim="800000"/>
            <a:headEnd type="none" w="sm" len="sm"/>
            <a:tailEnd type="none" w="sm" len="sm"/>
          </a:ln>
          <a:scene3d>
            <a:camera prst="orthographicFront"/>
            <a:lightRig rig="threePt" dir="t"/>
          </a:scene3d>
          <a:sp3d>
            <a:bevelT prst="relaxedInset"/>
          </a:sp3d>
        </p:spPr>
        <p:txBody>
          <a:bodyPr wrap="none" anchor="ctr"/>
          <a:lstStyle/>
          <a:p>
            <a:pPr algn="ctr">
              <a:defRPr/>
            </a:pPr>
            <a:r>
              <a:rPr lang="is-IS"/>
              <a:t>Fjárfesting</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47"/>
                                        </p:tgtEl>
                                        <p:attrNameLst>
                                          <p:attrName>style.visibility</p:attrName>
                                        </p:attrNameLst>
                                      </p:cBhvr>
                                      <p:to>
                                        <p:strVal val="visible"/>
                                      </p:to>
                                    </p:set>
                                    <p:animEffect transition="in" filter="wipe(down)">
                                      <p:cBhvr>
                                        <p:cTn id="7" dur="500"/>
                                        <p:tgtEl>
                                          <p:spTgt spid="1075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7550"/>
                                        </p:tgtEl>
                                        <p:attrNameLst>
                                          <p:attrName>style.visibility</p:attrName>
                                        </p:attrNameLst>
                                      </p:cBhvr>
                                      <p:to>
                                        <p:strVal val="visible"/>
                                      </p:to>
                                    </p:set>
                                    <p:animEffect transition="in" filter="wipe(down)">
                                      <p:cBhvr>
                                        <p:cTn id="12" dur="500"/>
                                        <p:tgtEl>
                                          <p:spTgt spid="1075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7548"/>
                                        </p:tgtEl>
                                        <p:attrNameLst>
                                          <p:attrName>style.visibility</p:attrName>
                                        </p:attrNameLst>
                                      </p:cBhvr>
                                      <p:to>
                                        <p:strVal val="visible"/>
                                      </p:to>
                                    </p:set>
                                    <p:animEffect transition="in" filter="wipe(down)">
                                      <p:cBhvr>
                                        <p:cTn id="17" dur="500"/>
                                        <p:tgtEl>
                                          <p:spTgt spid="1075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7549"/>
                                        </p:tgtEl>
                                        <p:attrNameLst>
                                          <p:attrName>style.visibility</p:attrName>
                                        </p:attrNameLst>
                                      </p:cBhvr>
                                      <p:to>
                                        <p:strVal val="visible"/>
                                      </p:to>
                                    </p:set>
                                    <p:animEffect transition="in" filter="wipe(down)">
                                      <p:cBhvr>
                                        <p:cTn id="22" dur="500"/>
                                        <p:tgtEl>
                                          <p:spTgt spid="1075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7537"/>
                                        </p:tgtEl>
                                        <p:attrNameLst>
                                          <p:attrName>style.visibility</p:attrName>
                                        </p:attrNameLst>
                                      </p:cBhvr>
                                      <p:to>
                                        <p:strVal val="visible"/>
                                      </p:to>
                                    </p:set>
                                    <p:animEffect transition="in" filter="wipe(down)">
                                      <p:cBhvr>
                                        <p:cTn id="27" dur="500"/>
                                        <p:tgtEl>
                                          <p:spTgt spid="1075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7546"/>
                                        </p:tgtEl>
                                        <p:attrNameLst>
                                          <p:attrName>style.visibility</p:attrName>
                                        </p:attrNameLst>
                                      </p:cBhvr>
                                      <p:to>
                                        <p:strVal val="visible"/>
                                      </p:to>
                                    </p:set>
                                    <p:animEffect transition="in" filter="wipe(down)">
                                      <p:cBhvr>
                                        <p:cTn id="32" dur="500"/>
                                        <p:tgtEl>
                                          <p:spTgt spid="1075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7615">
                                            <p:txEl>
                                              <p:pRg st="0" end="0"/>
                                            </p:txEl>
                                          </p:spTgt>
                                        </p:tgtEl>
                                        <p:attrNameLst>
                                          <p:attrName>style.visibility</p:attrName>
                                        </p:attrNameLst>
                                      </p:cBhvr>
                                      <p:to>
                                        <p:strVal val="visible"/>
                                      </p:to>
                                    </p:set>
                                    <p:animEffect transition="in" filter="dissolve">
                                      <p:cBhvr>
                                        <p:cTn id="42" dur="500"/>
                                        <p:tgtEl>
                                          <p:spTgt spid="1076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7620"/>
                                        </p:tgtEl>
                                        <p:attrNameLst>
                                          <p:attrName>style.visibility</p:attrName>
                                        </p:attrNameLst>
                                      </p:cBhvr>
                                      <p:to>
                                        <p:strVal val="visible"/>
                                      </p:to>
                                    </p:set>
                                    <p:animEffect transition="in" filter="wipe(left)">
                                      <p:cBhvr>
                                        <p:cTn id="47" dur="500"/>
                                        <p:tgtEl>
                                          <p:spTgt spid="107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animBg="1"/>
      <p:bldP spid="107546" grpId="0" animBg="1"/>
      <p:bldP spid="107547" grpId="0" animBg="1"/>
      <p:bldP spid="107548" grpId="0" animBg="1"/>
      <p:bldP spid="107549" grpId="0" animBg="1"/>
      <p:bldP spid="107550" grpId="0" animBg="1"/>
      <p:bldP spid="1076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14339" name="Rectangle 3"/>
          <p:cNvSpPr>
            <a:spLocks noGrp="1" noChangeArrowheads="1"/>
          </p:cNvSpPr>
          <p:nvPr>
            <p:ph type="body" idx="1"/>
          </p:nvPr>
        </p:nvSpPr>
        <p:spPr/>
        <p:txBody>
          <a:bodyPr/>
          <a:lstStyle/>
          <a:p>
            <a:r>
              <a:rPr lang="is-IS" sz="3600" dirty="0"/>
              <a:t>Þegar landsframleiðsla eykst minnkar atvinnuleysi</a:t>
            </a:r>
          </a:p>
          <a:p>
            <a:pPr lvl="1"/>
            <a:r>
              <a:rPr lang="is-IS" sz="3200" dirty="0"/>
              <a:t>Breytingar á landsframleiðslu standa í öfugu hlutfalli við breytingar á atvinnuleysi</a:t>
            </a:r>
          </a:p>
          <a:p>
            <a:pPr lvl="1"/>
            <a:r>
              <a:rPr lang="is-IS" sz="3200" dirty="0"/>
              <a:t>Þegar hagkerfið lendir í lægð eykst atvinnuleysi verulega</a:t>
            </a:r>
          </a:p>
          <a:p>
            <a:pPr lvl="1"/>
            <a:r>
              <a:rPr lang="is-IS" sz="3200" dirty="0"/>
              <a:t>Lögmál Okuns:    </a:t>
            </a:r>
          </a:p>
        </p:txBody>
      </p:sp>
      <p:sp>
        <p:nvSpPr>
          <p:cNvPr id="12292" name="Line 6"/>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2052" name="Rectangle 3"/>
          <p:cNvSpPr>
            <a:spLocks noGrp="1" noChangeArrowheads="1"/>
          </p:cNvSpPr>
          <p:nvPr>
            <p:ph type="body" idx="1"/>
          </p:nvPr>
        </p:nvSpPr>
        <p:spPr>
          <a:xfrm>
            <a:off x="457200" y="1447800"/>
            <a:ext cx="8382000" cy="4038600"/>
          </a:xfrm>
        </p:spPr>
        <p:txBody>
          <a:bodyPr/>
          <a:lstStyle/>
          <a:p>
            <a:r>
              <a:rPr lang="is-IS" sz="3600"/>
              <a:t>Þegar landsframleiðsla eykst minnkar atvinnuleysi</a:t>
            </a:r>
          </a:p>
          <a:p>
            <a:pPr lvl="1"/>
            <a:r>
              <a:rPr lang="is-IS" sz="3200"/>
              <a:t>Breytingar á landsframleiðslu standa í öfugu hlutfalli við breytingar á atvinnuleysi</a:t>
            </a:r>
          </a:p>
          <a:p>
            <a:pPr lvl="1"/>
            <a:r>
              <a:rPr lang="is-IS" sz="3200"/>
              <a:t>Þegar hagkerfið lendir í lægð eykst atvinnuleysi verulega</a:t>
            </a:r>
          </a:p>
          <a:p>
            <a:pPr lvl="1"/>
            <a:r>
              <a:rPr lang="is-IS" sz="3200"/>
              <a:t>Lögmál Okuns:</a:t>
            </a:r>
          </a:p>
        </p:txBody>
      </p:sp>
      <p:sp>
        <p:nvSpPr>
          <p:cNvPr id="129029" name="Text Box 5"/>
          <p:cNvSpPr txBox="1">
            <a:spLocks noChangeArrowheads="1"/>
          </p:cNvSpPr>
          <p:nvPr/>
        </p:nvSpPr>
        <p:spPr bwMode="auto">
          <a:xfrm>
            <a:off x="609600" y="4811713"/>
            <a:ext cx="7391400" cy="1970087"/>
          </a:xfrm>
          <a:prstGeom prst="rect">
            <a:avLst/>
          </a:prstGeom>
          <a:noFill/>
          <a:ln w="12700">
            <a:noFill/>
            <a:miter lim="800000"/>
            <a:headEnd type="none" w="sm" len="sm"/>
            <a:tailEnd type="none" w="sm" len="sm"/>
          </a:ln>
        </p:spPr>
        <p:txBody>
          <a:bodyPr>
            <a:spAutoFit/>
          </a:bodyPr>
          <a:lstStyle/>
          <a:p>
            <a:pPr lvl="1">
              <a:spcBef>
                <a:spcPct val="20000"/>
              </a:spcBef>
              <a:buFontTx/>
              <a:buChar char="•"/>
            </a:pPr>
            <a:endParaRPr lang="is-IS" sz="3200" dirty="0"/>
          </a:p>
          <a:p>
            <a:pPr lvl="2">
              <a:spcBef>
                <a:spcPct val="20000"/>
              </a:spcBef>
            </a:pPr>
            <a:r>
              <a:rPr lang="is-IS" sz="2800" dirty="0" err="1"/>
              <a:t>u</a:t>
            </a:r>
            <a:r>
              <a:rPr lang="is-IS" sz="2800" baseline="30000" dirty="0" err="1"/>
              <a:t>F</a:t>
            </a:r>
            <a:r>
              <a:rPr lang="is-IS" sz="2800" dirty="0"/>
              <a:t> = eðlilegt atvinnuleysi, við fulla atvinnu</a:t>
            </a:r>
          </a:p>
          <a:p>
            <a:pPr lvl="2">
              <a:spcBef>
                <a:spcPct val="20000"/>
              </a:spcBef>
            </a:pPr>
            <a:r>
              <a:rPr lang="is-IS" sz="2800" dirty="0"/>
              <a:t>Y</a:t>
            </a:r>
            <a:r>
              <a:rPr lang="is-IS" sz="2800" baseline="30000" dirty="0"/>
              <a:t>F</a:t>
            </a:r>
            <a:r>
              <a:rPr lang="is-IS" sz="2800" dirty="0"/>
              <a:t> = landsframleiðsla við fulla atvinnu</a:t>
            </a:r>
          </a:p>
          <a:p>
            <a:endParaRPr lang="en-US" dirty="0"/>
          </a:p>
        </p:txBody>
      </p:sp>
      <p:sp>
        <p:nvSpPr>
          <p:cNvPr id="2054" name="Line 6"/>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graphicFrame>
        <p:nvGraphicFramePr>
          <p:cNvPr id="2050" name="Object 7"/>
          <p:cNvGraphicFramePr>
            <a:graphicFrameLocks noChangeAspect="1"/>
          </p:cNvGraphicFramePr>
          <p:nvPr/>
        </p:nvGraphicFramePr>
        <p:xfrm>
          <a:off x="4876800" y="4343400"/>
          <a:ext cx="4191000" cy="1084263"/>
        </p:xfrm>
        <a:graphic>
          <a:graphicData uri="http://schemas.openxmlformats.org/presentationml/2006/ole">
            <mc:AlternateContent xmlns:mc="http://schemas.openxmlformats.org/markup-compatibility/2006">
              <mc:Choice xmlns:v="urn:schemas-microsoft-com:vml" Requires="v">
                <p:oleObj spid="_x0000_s2050" r:id="rId4" imgW="1879600" imgH="482600" progId="Equation.3">
                  <p:embed/>
                </p:oleObj>
              </mc:Choice>
              <mc:Fallback>
                <p:oleObj r:id="rId4" imgW="1879600" imgH="482600" progId="Equation.3">
                  <p:embed/>
                  <p:pic>
                    <p:nvPicPr>
                      <p:cNvPr id="205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343400"/>
                        <a:ext cx="4191000" cy="1084263"/>
                      </a:xfrm>
                      <a:prstGeom prst="rect">
                        <a:avLst/>
                      </a:prstGeom>
                      <a:solidFill>
                        <a:schemeClr val="hlink"/>
                      </a:solidFill>
                      <a:ln w="25400">
                        <a:solidFill>
                          <a:srgbClr val="FF0000"/>
                        </a:solidFill>
                        <a:miter lim="800000"/>
                        <a:headEnd/>
                        <a:tailEnd/>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wipe(left)">
                                      <p:cBhvr>
                                        <p:cTn id="7" dur="500"/>
                                        <p:tgtEl>
                                          <p:spTgt spid="129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is-IS" sz="4800">
                <a:latin typeface="Bernard MT Condensed" panose="02050806060905020404" pitchFamily="18" charset="0"/>
              </a:rPr>
              <a:t>Fjórar staðreyndir um hagsveiflur</a:t>
            </a:r>
          </a:p>
        </p:txBody>
      </p:sp>
      <p:sp>
        <p:nvSpPr>
          <p:cNvPr id="130051" name="Rectangle 3"/>
          <p:cNvSpPr>
            <a:spLocks noGrp="1" noChangeArrowheads="1"/>
          </p:cNvSpPr>
          <p:nvPr>
            <p:ph type="body" idx="1"/>
          </p:nvPr>
        </p:nvSpPr>
        <p:spPr>
          <a:xfrm>
            <a:off x="457200" y="1568152"/>
            <a:ext cx="8382000" cy="5029200"/>
          </a:xfrm>
        </p:spPr>
        <p:txBody>
          <a:bodyPr/>
          <a:lstStyle/>
          <a:p>
            <a:pPr lvl="1">
              <a:lnSpc>
                <a:spcPct val="90000"/>
              </a:lnSpc>
              <a:buFontTx/>
              <a:buNone/>
            </a:pPr>
            <a:r>
              <a:rPr lang="is-IS" sz="3600" dirty="0">
                <a:latin typeface="Cambria" panose="02040503050406030204" pitchFamily="18" charset="0"/>
                <a:ea typeface="Cambria" panose="02040503050406030204" pitchFamily="18" charset="0"/>
              </a:rPr>
              <a:t>Lögmál </a:t>
            </a:r>
            <a:r>
              <a:rPr lang="is-IS" sz="3600" dirty="0" err="1">
                <a:latin typeface="Cambria" panose="02040503050406030204" pitchFamily="18" charset="0"/>
                <a:ea typeface="Cambria" panose="02040503050406030204" pitchFamily="18" charset="0"/>
              </a:rPr>
              <a:t>Okuns</a:t>
            </a:r>
            <a:endParaRPr lang="is-IS" sz="3600" dirty="0">
              <a:latin typeface="Cambria" panose="02040503050406030204" pitchFamily="18" charset="0"/>
              <a:ea typeface="Cambria" panose="02040503050406030204" pitchFamily="18" charset="0"/>
            </a:endParaRPr>
          </a:p>
          <a:p>
            <a:pPr lvl="1">
              <a:lnSpc>
                <a:spcPct val="90000"/>
              </a:lnSpc>
            </a:pPr>
            <a:r>
              <a:rPr lang="is-IS" sz="3200" dirty="0">
                <a:latin typeface="Cambria" panose="02040503050406030204" pitchFamily="18" charset="0"/>
                <a:ea typeface="Cambria" panose="02040503050406030204" pitchFamily="18" charset="0"/>
              </a:rPr>
              <a:t>u = </a:t>
            </a:r>
            <a:r>
              <a:rPr lang="is-IS" sz="3200" dirty="0" err="1">
                <a:latin typeface="Cambria" panose="02040503050406030204" pitchFamily="18" charset="0"/>
                <a:ea typeface="Cambria" panose="02040503050406030204" pitchFamily="18" charset="0"/>
              </a:rPr>
              <a:t>u</a:t>
            </a:r>
            <a:r>
              <a:rPr lang="is-IS" sz="3200" baseline="30000" dirty="0" err="1">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ef Y = Y</a:t>
            </a:r>
            <a:r>
              <a:rPr lang="is-IS" sz="3200" baseline="30000" dirty="0">
                <a:latin typeface="Cambria" panose="02040503050406030204" pitchFamily="18" charset="0"/>
                <a:ea typeface="Cambria" panose="02040503050406030204" pitchFamily="18" charset="0"/>
              </a:rPr>
              <a:t>F</a:t>
            </a:r>
          </a:p>
          <a:p>
            <a:pPr lvl="1">
              <a:lnSpc>
                <a:spcPct val="90000"/>
              </a:lnSpc>
            </a:pPr>
            <a:r>
              <a:rPr lang="is-IS" sz="3200" dirty="0">
                <a:latin typeface="Cambria" panose="02040503050406030204" pitchFamily="18" charset="0"/>
                <a:ea typeface="Cambria" panose="02040503050406030204" pitchFamily="18" charset="0"/>
              </a:rPr>
              <a:t>u &gt; </a:t>
            </a:r>
            <a:r>
              <a:rPr lang="is-IS" sz="3200" dirty="0" err="1">
                <a:latin typeface="Cambria" panose="02040503050406030204" pitchFamily="18" charset="0"/>
                <a:ea typeface="Cambria" panose="02040503050406030204" pitchFamily="18" charset="0"/>
              </a:rPr>
              <a:t>u</a:t>
            </a:r>
            <a:r>
              <a:rPr lang="is-IS" sz="3200" baseline="30000" dirty="0" err="1">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ef Y &lt; Y</a:t>
            </a:r>
            <a:r>
              <a:rPr lang="is-IS" sz="3200" baseline="30000" dirty="0">
                <a:latin typeface="Cambria" panose="02040503050406030204" pitchFamily="18" charset="0"/>
                <a:ea typeface="Cambria" panose="02040503050406030204" pitchFamily="18" charset="0"/>
              </a:rPr>
              <a:t>F</a:t>
            </a:r>
          </a:p>
          <a:p>
            <a:pPr lvl="1">
              <a:lnSpc>
                <a:spcPct val="90000"/>
              </a:lnSpc>
            </a:pPr>
            <a:r>
              <a:rPr lang="is-IS" sz="3200" dirty="0">
                <a:latin typeface="Cambria" panose="02040503050406030204" pitchFamily="18" charset="0"/>
                <a:ea typeface="Cambria" panose="02040503050406030204" pitchFamily="18" charset="0"/>
              </a:rPr>
              <a:t>u &lt; </a:t>
            </a:r>
            <a:r>
              <a:rPr lang="is-IS" sz="3200" dirty="0" err="1">
                <a:latin typeface="Cambria" panose="02040503050406030204" pitchFamily="18" charset="0"/>
                <a:ea typeface="Cambria" panose="02040503050406030204" pitchFamily="18" charset="0"/>
              </a:rPr>
              <a:t>u</a:t>
            </a:r>
            <a:r>
              <a:rPr lang="is-IS" sz="3200" baseline="30000" dirty="0" err="1">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ef Y &gt; Y</a:t>
            </a:r>
            <a:r>
              <a:rPr lang="is-IS" sz="3200" baseline="30000" dirty="0">
                <a:latin typeface="Cambria" panose="02040503050406030204" pitchFamily="18" charset="0"/>
                <a:ea typeface="Cambria" panose="02040503050406030204" pitchFamily="18" charset="0"/>
              </a:rPr>
              <a:t>F</a:t>
            </a:r>
          </a:p>
          <a:p>
            <a:pPr lvl="1">
              <a:lnSpc>
                <a:spcPct val="90000"/>
              </a:lnSpc>
            </a:pPr>
            <a:r>
              <a:rPr lang="is-IS" sz="3200" dirty="0">
                <a:latin typeface="Cambria" panose="02040503050406030204" pitchFamily="18" charset="0"/>
                <a:ea typeface="Cambria" panose="02040503050406030204" pitchFamily="18" charset="0"/>
              </a:rPr>
              <a:t>Ef Y stendur í stað og Y</a:t>
            </a:r>
            <a:r>
              <a:rPr lang="is-IS" sz="3200" baseline="30000" dirty="0">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heldur áfram að vaxa, þá eykst u upp fyrir </a:t>
            </a:r>
            <a:r>
              <a:rPr lang="is-IS" sz="3200" dirty="0" err="1">
                <a:latin typeface="Cambria" panose="02040503050406030204" pitchFamily="18" charset="0"/>
                <a:ea typeface="Cambria" panose="02040503050406030204" pitchFamily="18" charset="0"/>
              </a:rPr>
              <a:t>u</a:t>
            </a:r>
            <a:r>
              <a:rPr lang="is-IS" sz="3200" baseline="30000" dirty="0" err="1">
                <a:latin typeface="Cambria" panose="02040503050406030204" pitchFamily="18" charset="0"/>
                <a:ea typeface="Cambria" panose="02040503050406030204" pitchFamily="18" charset="0"/>
              </a:rPr>
              <a:t>F</a:t>
            </a:r>
            <a:endParaRPr lang="is-IS" sz="3200" baseline="30000" dirty="0">
              <a:latin typeface="Cambria" panose="02040503050406030204" pitchFamily="18" charset="0"/>
              <a:ea typeface="Cambria" panose="02040503050406030204" pitchFamily="18" charset="0"/>
            </a:endParaRPr>
          </a:p>
          <a:p>
            <a:pPr lvl="1">
              <a:lnSpc>
                <a:spcPct val="90000"/>
              </a:lnSpc>
            </a:pPr>
            <a:r>
              <a:rPr lang="is-IS" sz="3200" dirty="0">
                <a:latin typeface="Cambria" panose="02040503050406030204" pitchFamily="18" charset="0"/>
                <a:ea typeface="Cambria" panose="02040503050406030204" pitchFamily="18" charset="0"/>
              </a:rPr>
              <a:t>Y þarf að vaxa jafnhratt og Y</a:t>
            </a:r>
            <a:r>
              <a:rPr lang="is-IS" sz="3200" baseline="30000" dirty="0">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til að halda atvinnuleysi í skefjum</a:t>
            </a:r>
          </a:p>
          <a:p>
            <a:pPr lvl="1">
              <a:lnSpc>
                <a:spcPct val="90000"/>
              </a:lnSpc>
            </a:pPr>
            <a:r>
              <a:rPr lang="is-IS" sz="3200" dirty="0">
                <a:latin typeface="Cambria" panose="02040503050406030204" pitchFamily="18" charset="0"/>
                <a:ea typeface="Cambria" panose="02040503050406030204" pitchFamily="18" charset="0"/>
              </a:rPr>
              <a:t>Ef Y fellur 3% niður fyrir Y</a:t>
            </a:r>
            <a:r>
              <a:rPr lang="is-IS" sz="3200" baseline="30000" dirty="0">
                <a:latin typeface="Cambria" panose="02040503050406030204" pitchFamily="18" charset="0"/>
                <a:ea typeface="Cambria" panose="02040503050406030204" pitchFamily="18" charset="0"/>
              </a:rPr>
              <a:t>F</a:t>
            </a:r>
            <a:r>
              <a:rPr lang="is-IS" sz="3200" dirty="0">
                <a:latin typeface="Cambria" panose="02040503050406030204" pitchFamily="18" charset="0"/>
                <a:ea typeface="Cambria" panose="02040503050406030204" pitchFamily="18" charset="0"/>
              </a:rPr>
              <a:t> eykst u um 1%</a:t>
            </a:r>
          </a:p>
        </p:txBody>
      </p:sp>
      <p:sp>
        <p:nvSpPr>
          <p:cNvPr id="3077" name="Line 6"/>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graphicFrame>
        <p:nvGraphicFramePr>
          <p:cNvPr id="3074" name="Object 7"/>
          <p:cNvGraphicFramePr>
            <a:graphicFrameLocks noChangeAspect="1"/>
          </p:cNvGraphicFramePr>
          <p:nvPr/>
        </p:nvGraphicFramePr>
        <p:xfrm>
          <a:off x="4495800" y="1600200"/>
          <a:ext cx="4191000" cy="1084263"/>
        </p:xfrm>
        <a:graphic>
          <a:graphicData uri="http://schemas.openxmlformats.org/presentationml/2006/ole">
            <mc:AlternateContent xmlns:mc="http://schemas.openxmlformats.org/markup-compatibility/2006">
              <mc:Choice xmlns:v="urn:schemas-microsoft-com:vml" Requires="v">
                <p:oleObj spid="_x0000_s3074" r:id="rId4" imgW="1879600" imgH="482600" progId="Equation.3">
                  <p:embed/>
                </p:oleObj>
              </mc:Choice>
              <mc:Fallback>
                <p:oleObj r:id="rId4" imgW="1879600" imgH="482600" progId="Equation.3">
                  <p:embed/>
                  <p:pic>
                    <p:nvPicPr>
                      <p:cNvPr id="307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00200"/>
                        <a:ext cx="4191000" cy="1084263"/>
                      </a:xfrm>
                      <a:prstGeom prst="rect">
                        <a:avLst/>
                      </a:prstGeom>
                      <a:solidFill>
                        <a:schemeClr val="hlink"/>
                      </a:solidFill>
                      <a:ln w="25400">
                        <a:solidFill>
                          <a:srgbClr val="FF0000"/>
                        </a:solidFill>
                        <a:miter lim="800000"/>
                        <a:headEnd/>
                        <a:tailEnd/>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left)">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1" end="1"/>
                                            </p:txEl>
                                          </p:spTgt>
                                        </p:tgtEl>
                                        <p:attrNameLst>
                                          <p:attrName>style.visibility</p:attrName>
                                        </p:attrNameLst>
                                      </p:cBhvr>
                                      <p:to>
                                        <p:strVal val="visible"/>
                                      </p:to>
                                    </p:set>
                                    <p:animEffect transition="in" filter="wipe(left)">
                                      <p:cBhvr>
                                        <p:cTn id="12" dur="500"/>
                                        <p:tgtEl>
                                          <p:spTgt spid="130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Effect transition="in" filter="wipe(left)">
                                      <p:cBhvr>
                                        <p:cTn id="17" dur="500"/>
                                        <p:tgtEl>
                                          <p:spTgt spid="130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3" end="3"/>
                                            </p:txEl>
                                          </p:spTgt>
                                        </p:tgtEl>
                                        <p:attrNameLst>
                                          <p:attrName>style.visibility</p:attrName>
                                        </p:attrNameLst>
                                      </p:cBhvr>
                                      <p:to>
                                        <p:strVal val="visible"/>
                                      </p:to>
                                    </p:set>
                                    <p:animEffect transition="in" filter="wipe(left)">
                                      <p:cBhvr>
                                        <p:cTn id="22" dur="500"/>
                                        <p:tgtEl>
                                          <p:spTgt spid="130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4" end="4"/>
                                            </p:txEl>
                                          </p:spTgt>
                                        </p:tgtEl>
                                        <p:attrNameLst>
                                          <p:attrName>style.visibility</p:attrName>
                                        </p:attrNameLst>
                                      </p:cBhvr>
                                      <p:to>
                                        <p:strVal val="visible"/>
                                      </p:to>
                                    </p:set>
                                    <p:animEffect transition="in" filter="wipe(left)">
                                      <p:cBhvr>
                                        <p:cTn id="27" dur="500"/>
                                        <p:tgtEl>
                                          <p:spTgt spid="130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left)">
                                      <p:cBhvr>
                                        <p:cTn id="32" dur="500"/>
                                        <p:tgtEl>
                                          <p:spTgt spid="130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0051">
                                            <p:txEl>
                                              <p:pRg st="6" end="6"/>
                                            </p:txEl>
                                          </p:spTgt>
                                        </p:tgtEl>
                                        <p:attrNameLst>
                                          <p:attrName>style.visibility</p:attrName>
                                        </p:attrNameLst>
                                      </p:cBhvr>
                                      <p:to>
                                        <p:strVal val="visible"/>
                                      </p:to>
                                    </p:set>
                                    <p:animEffect transition="in" filter="wipe(left)">
                                      <p:cBhvr>
                                        <p:cTn id="37" dur="5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1266</TotalTime>
  <Words>2331</Words>
  <Application>Microsoft Office PowerPoint</Application>
  <PresentationFormat>On-screen Show (4:3)</PresentationFormat>
  <Paragraphs>584</Paragraphs>
  <Slides>54</Slides>
  <Notes>54</Notes>
  <HiddenSlides>7</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1" baseType="lpstr">
      <vt:lpstr>Arial</vt:lpstr>
      <vt:lpstr>Bernard MT Condensed</vt:lpstr>
      <vt:lpstr>Cambria</vt:lpstr>
      <vt:lpstr>Times New Roman</vt:lpstr>
      <vt:lpstr>3etemplate</vt:lpstr>
      <vt:lpstr>Image</vt:lpstr>
      <vt:lpstr>Equation.3</vt:lpstr>
      <vt:lpstr>28</vt:lpstr>
      <vt:lpstr>Hagsveiflur til skamms tíma</vt:lpstr>
      <vt:lpstr>Fjórar staðreyndir um hagsveiflur</vt:lpstr>
      <vt:lpstr>Bandaríkin: Skammtímasveiflur</vt:lpstr>
      <vt:lpstr>Fjórar staðreyndir um hagsveiflur</vt:lpstr>
      <vt:lpstr>Bandaríkin: Fjárfesting</vt:lpstr>
      <vt:lpstr>Fjórar staðreyndir um hagsveiflur</vt:lpstr>
      <vt:lpstr>Fjórar staðreyndir um hagsveiflur</vt:lpstr>
      <vt:lpstr>Fjórar staðreyndir um hagsveiflur</vt:lpstr>
      <vt:lpstr>Bandaríkin: Atvinnuleysi</vt:lpstr>
      <vt:lpstr>Lögmál Okuns á Íslandi</vt:lpstr>
      <vt:lpstr>Fjórar staðreyndir um hagsveiflur</vt:lpstr>
      <vt:lpstr>Að skýra hagsveiflur</vt:lpstr>
      <vt:lpstr>PowerPoint Presentation</vt:lpstr>
      <vt:lpstr>Einfalt líkan af þjóðarbúskapnum í bráð</vt:lpstr>
      <vt:lpstr>Einfalt líkan af þjóðarbúskapnum í bráð</vt:lpstr>
      <vt:lpstr>Heildareftirspurn og heildarframboð </vt:lpstr>
      <vt:lpstr>Heildareftirspurn</vt:lpstr>
      <vt:lpstr>Heildareftirspurnarkúrfan </vt:lpstr>
      <vt:lpstr>Hvers vegna heildareftirspurnarkúrfan hallar niður: Þrjár skýringar</vt:lpstr>
      <vt:lpstr>Hvers vegna heildareftirspurnarkúrfan hallar niður I</vt:lpstr>
      <vt:lpstr>Hvers vegna heildareftirspurnarkúrfan hallar niður II</vt:lpstr>
      <vt:lpstr>Upprifjun: Lánsfjármarkaður</vt:lpstr>
      <vt:lpstr>Hvers vegna heildareftirspurnarkúrfan hallar niður III</vt:lpstr>
      <vt:lpstr>Hvers vegna heildareftirspurnarkúrfan kann að hliðrast til</vt:lpstr>
      <vt:lpstr>Hvers vegna heildareftirspurnarkúrfan kann að hliðrast til</vt:lpstr>
      <vt:lpstr>Hliðrun  heildareftirspurnarkúrfunnar</vt:lpstr>
      <vt:lpstr>Heildarframboðskúrfan</vt:lpstr>
      <vt:lpstr>Heildarframboðskúrfan til lengdar</vt:lpstr>
      <vt:lpstr>Heildarframboðskúrfan</vt:lpstr>
      <vt:lpstr>Hvers vegna heildarframboðskúrfan kann að hliðrast til</vt:lpstr>
      <vt:lpstr>Hvers vegna heildarframboðskúrfan kann að hliðrast til</vt:lpstr>
      <vt:lpstr>  Hagvöxtur til langs tíma og verðbólga</vt:lpstr>
      <vt:lpstr>Ný leið til að lýsa hagvexti yfir löng tímabil og verðbólgu</vt:lpstr>
      <vt:lpstr>Hvers vegna heildarframboðskúrfan hallar upp til skamms tíma</vt:lpstr>
      <vt:lpstr>Heildarframboðskúrfan í bráð</vt:lpstr>
      <vt:lpstr>Hvers vegna heildarframboðskúrfan hallar upp til skamms tíma: Þrjár kenningar</vt:lpstr>
      <vt:lpstr>Hvers vegna heildarframboðskúrfan hallar upp til skamms tíma: Kauptregðukenningin</vt:lpstr>
      <vt:lpstr>Hvers vegna heildarframboðskúrfan hallar upp til skamms tíma: Verðtregðukenningin</vt:lpstr>
      <vt:lpstr>Hvers vegna heildarframboðskúrfan hallar upp til skamms tíma: Misskilningskenningin</vt:lpstr>
      <vt:lpstr>Hvers vegna heildarframboðskúrfan kann að hliðrast til</vt:lpstr>
      <vt:lpstr>Langtímajafnvægi</vt:lpstr>
      <vt:lpstr>Samdráttur heildareftirspurnar</vt:lpstr>
      <vt:lpstr>Tvær orsakir hagsveiflna</vt:lpstr>
      <vt:lpstr>Tvær orsakir hagsveiflna</vt:lpstr>
      <vt:lpstr>Framboðsskellur</vt:lpstr>
      <vt:lpstr>Áhrif framboðsskella</vt:lpstr>
      <vt:lpstr>Áhrif framboðsskella</vt:lpstr>
      <vt:lpstr>Aðlögun hagstjórnar að framboðsskellum</vt:lpstr>
      <vt:lpstr>Yfirlit</vt:lpstr>
      <vt:lpstr>Yfirlit</vt:lpstr>
      <vt:lpstr>Yfirlit</vt:lpstr>
      <vt:lpstr>Yfirlit</vt:lpstr>
      <vt:lpstr>Yfirlit</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dc:title>
  <dc:creator>Compositor</dc:creator>
  <cp:lastModifiedBy>Þorvaldur Gylfason</cp:lastModifiedBy>
  <cp:revision>86</cp:revision>
  <dcterms:created xsi:type="dcterms:W3CDTF">2003-02-03T23:40:55Z</dcterms:created>
  <dcterms:modified xsi:type="dcterms:W3CDTF">2020-10-25T18:04:39Z</dcterms:modified>
</cp:coreProperties>
</file>