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52"/>
  </p:notesMasterIdLst>
  <p:sldIdLst>
    <p:sldId id="256" r:id="rId2"/>
    <p:sldId id="257" r:id="rId3"/>
    <p:sldId id="259" r:id="rId4"/>
    <p:sldId id="260" r:id="rId5"/>
    <p:sldId id="306" r:id="rId6"/>
    <p:sldId id="261" r:id="rId7"/>
    <p:sldId id="262" r:id="rId8"/>
    <p:sldId id="299" r:id="rId9"/>
    <p:sldId id="265" r:id="rId10"/>
    <p:sldId id="266" r:id="rId11"/>
    <p:sldId id="307" r:id="rId12"/>
    <p:sldId id="267" r:id="rId13"/>
    <p:sldId id="300" r:id="rId14"/>
    <p:sldId id="270" r:id="rId15"/>
    <p:sldId id="271" r:id="rId16"/>
    <p:sldId id="272" r:id="rId17"/>
    <p:sldId id="301" r:id="rId18"/>
    <p:sldId id="274" r:id="rId19"/>
    <p:sldId id="302" r:id="rId20"/>
    <p:sldId id="276" r:id="rId21"/>
    <p:sldId id="303" r:id="rId22"/>
    <p:sldId id="277" r:id="rId23"/>
    <p:sldId id="279" r:id="rId24"/>
    <p:sldId id="281" r:id="rId25"/>
    <p:sldId id="304" r:id="rId26"/>
    <p:sldId id="282" r:id="rId27"/>
    <p:sldId id="283" r:id="rId28"/>
    <p:sldId id="284" r:id="rId29"/>
    <p:sldId id="285" r:id="rId30"/>
    <p:sldId id="286" r:id="rId31"/>
    <p:sldId id="288" r:id="rId32"/>
    <p:sldId id="305" r:id="rId33"/>
    <p:sldId id="289" r:id="rId34"/>
    <p:sldId id="290" r:id="rId35"/>
    <p:sldId id="292" r:id="rId36"/>
    <p:sldId id="310" r:id="rId37"/>
    <p:sldId id="311" r:id="rId38"/>
    <p:sldId id="312" r:id="rId39"/>
    <p:sldId id="314" r:id="rId40"/>
    <p:sldId id="316" r:id="rId41"/>
    <p:sldId id="315" r:id="rId42"/>
    <p:sldId id="317" r:id="rId43"/>
    <p:sldId id="318" r:id="rId44"/>
    <p:sldId id="319" r:id="rId45"/>
    <p:sldId id="313" r:id="rId46"/>
    <p:sldId id="294" r:id="rId47"/>
    <p:sldId id="295" r:id="rId48"/>
    <p:sldId id="296" r:id="rId49"/>
    <p:sldId id="297" r:id="rId50"/>
    <p:sldId id="298" r:id="rId5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rgbClr val="000066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66"/>
    <a:srgbClr val="FF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2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16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7.xml"/><Relationship Id="rId1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Þorvaldur Gylfason" userId="d2d5e679-93b2-45aa-8dcd-f9f23119a28e" providerId="ADAL" clId="{58C1AE2A-A4B5-452A-82F3-873D418625C4}"/>
    <pc:docChg chg="modSld">
      <pc:chgData name="Þorvaldur Gylfason" userId="d2d5e679-93b2-45aa-8dcd-f9f23119a28e" providerId="ADAL" clId="{58C1AE2A-A4B5-452A-82F3-873D418625C4}" dt="2020-10-04T20:18:21.335" v="2" actId="14100"/>
      <pc:docMkLst>
        <pc:docMk/>
      </pc:docMkLst>
      <pc:sldChg chg="modSp">
        <pc:chgData name="Þorvaldur Gylfason" userId="d2d5e679-93b2-45aa-8dcd-f9f23119a28e" providerId="ADAL" clId="{58C1AE2A-A4B5-452A-82F3-873D418625C4}" dt="2020-10-04T20:17:16.305" v="0" actId="113"/>
        <pc:sldMkLst>
          <pc:docMk/>
          <pc:sldMk cId="0" sldId="262"/>
        </pc:sldMkLst>
        <pc:spChg chg="mod">
          <ac:chgData name="Þorvaldur Gylfason" userId="d2d5e679-93b2-45aa-8dcd-f9f23119a28e" providerId="ADAL" clId="{58C1AE2A-A4B5-452A-82F3-873D418625C4}" dt="2020-10-04T20:17:16.305" v="0" actId="113"/>
          <ac:spMkLst>
            <pc:docMk/>
            <pc:sldMk cId="0" sldId="262"/>
            <ac:spMk id="14339" creationId="{00000000-0000-0000-0000-000000000000}"/>
          </ac:spMkLst>
        </pc:spChg>
      </pc:sldChg>
      <pc:sldChg chg="modSp mod">
        <pc:chgData name="Þorvaldur Gylfason" userId="d2d5e679-93b2-45aa-8dcd-f9f23119a28e" providerId="ADAL" clId="{58C1AE2A-A4B5-452A-82F3-873D418625C4}" dt="2020-10-04T20:18:21.335" v="2" actId="14100"/>
        <pc:sldMkLst>
          <pc:docMk/>
          <pc:sldMk cId="0" sldId="292"/>
        </pc:sldMkLst>
        <pc:spChg chg="mod">
          <ac:chgData name="Þorvaldur Gylfason" userId="d2d5e679-93b2-45aa-8dcd-f9f23119a28e" providerId="ADAL" clId="{58C1AE2A-A4B5-452A-82F3-873D418625C4}" dt="2020-10-04T20:18:21.335" v="2" actId="14100"/>
          <ac:spMkLst>
            <pc:docMk/>
            <pc:sldMk cId="0" sldId="292"/>
            <ac:spMk id="69636" creationId="{00000000-0000-0000-0000-000000000000}"/>
          </ac:spMkLst>
        </pc:spChg>
      </pc:sldChg>
      <pc:sldChg chg="modSp mod">
        <pc:chgData name="Þorvaldur Gylfason" userId="d2d5e679-93b2-45aa-8dcd-f9f23119a28e" providerId="ADAL" clId="{58C1AE2A-A4B5-452A-82F3-873D418625C4}" dt="2020-10-04T20:18:03.103" v="1" actId="14100"/>
        <pc:sldMkLst>
          <pc:docMk/>
          <pc:sldMk cId="0" sldId="303"/>
        </pc:sldMkLst>
        <pc:spChg chg="mod">
          <ac:chgData name="Þorvaldur Gylfason" userId="d2d5e679-93b2-45aa-8dcd-f9f23119a28e" providerId="ADAL" clId="{58C1AE2A-A4B5-452A-82F3-873D418625C4}" dt="2020-10-04T20:18:03.103" v="1" actId="14100"/>
          <ac:spMkLst>
            <pc:docMk/>
            <pc:sldMk cId="0" sldId="303"/>
            <ac:spMk id="148" creationId="{00000000-0000-0000-0000-000000000000}"/>
          </ac:spMkLst>
        </pc:spChg>
      </pc:sldChg>
    </pc:docChg>
  </pc:docChgLst>
  <pc:docChgLst>
    <pc:chgData name="Þorvaldur Gylfason" userId="d2d5e679-93b2-45aa-8dcd-f9f23119a28e" providerId="ADAL" clId="{E51CC60D-2D1D-45FD-9A31-F1B4145F5B68}"/>
    <pc:docChg chg="modSld">
      <pc:chgData name="Þorvaldur Gylfason" userId="d2d5e679-93b2-45aa-8dcd-f9f23119a28e" providerId="ADAL" clId="{E51CC60D-2D1D-45FD-9A31-F1B4145F5B68}" dt="2020-10-24T17:08:20.925" v="1" actId="20577"/>
      <pc:docMkLst>
        <pc:docMk/>
      </pc:docMkLst>
      <pc:sldChg chg="modSp">
        <pc:chgData name="Þorvaldur Gylfason" userId="d2d5e679-93b2-45aa-8dcd-f9f23119a28e" providerId="ADAL" clId="{E51CC60D-2D1D-45FD-9A31-F1B4145F5B68}" dt="2020-10-24T17:08:20.925" v="1" actId="20577"/>
        <pc:sldMkLst>
          <pc:docMk/>
          <pc:sldMk cId="0" sldId="283"/>
        </pc:sldMkLst>
        <pc:spChg chg="mod">
          <ac:chgData name="Þorvaldur Gylfason" userId="d2d5e679-93b2-45aa-8dcd-f9f23119a28e" providerId="ADAL" clId="{E51CC60D-2D1D-45FD-9A31-F1B4145F5B68}" dt="2020-10-24T17:08:20.925" v="1" actId="20577"/>
          <ac:spMkLst>
            <pc:docMk/>
            <pc:sldMk cId="0" sldId="283"/>
            <ac:spMk id="5222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30A91868-E475-4D9D-8395-B86BC6FAE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72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A3554C-2A65-473C-9B5A-83767B831D9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1106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30B33D-129C-49D8-9C14-83489E3D413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47375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E21C9-B163-49D1-A07E-B5BB025FEA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45584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3DBF2E-7E53-450A-ABFD-15235419E4A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21102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84B20D-B913-4964-A528-BE1B8985E80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638504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3F8221-47F5-4400-875F-8653A6AB2AF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43631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BBB474-3686-4773-93B1-1ACF447D6E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25318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514BC1-432E-4EFB-8A0B-DA4C5F4815A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65559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C16C1B-8D38-43CA-91B9-24E5D114F0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73785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126881-ACCD-41E6-8D7E-1AEEB39D046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Second bullet:  next to last line:  net capital outflow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77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1A374-67BE-4FF6-AD2F-7DB0B7252CE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79732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17A490-F5D3-46A0-9FE5-C62D034E60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768619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2DD5D3-A508-4AED-A72E-927CA022994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12965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92D662-2935-4E51-9E8D-9AA577EE513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94107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740E0E-9330-4FB5-8977-6AE585B9965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Last bullet:  net capital outflow </a:t>
            </a:r>
          </a:p>
        </p:txBody>
      </p:sp>
    </p:spTree>
    <p:extLst>
      <p:ext uri="{BB962C8B-B14F-4D97-AF65-F5344CB8AC3E}">
        <p14:creationId xmlns:p14="http://schemas.microsoft.com/office/powerpoint/2010/main" val="7232679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0D1608-15A5-46D2-95A5-B96AC695E59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626171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BAE92F-8C84-4662-B082-785A65BC596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Bullet two:  net capital outflow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65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F7156D-4B2A-4834-BFB2-EAC017D52F8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14774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E7DA1E-1896-4D3F-A696-6777CD6FE51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750198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BAB713-C4D6-4CB4-A915-563DABED45F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04900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D56BCC-935A-416F-8A4B-F74DD2A7BAC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418587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E63178-EAB0-4B5F-976D-143D145C83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Last bullet:  net capital outflow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47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007282-D474-47BC-9684-BCE50092AA3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914122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36E9BA-397F-4343-89B1-235143A9AE3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285883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0DE623-513D-4935-8BF2-7D681A5E6AF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703813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203C6B-FEA1-40A7-AADE-ECB7DDBDF58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046686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D06A76-45F2-44EF-8003-B34AB69177F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408090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76641D-EC2E-46F9-A7C9-C6F360EB0B4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434207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4C5D25B-C520-4C1D-8451-E8A2CFB7BFE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735354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4378F1-D9F0-4CBF-A7A0-869FEB3F52C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462232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BC0C8A-8DF6-4FF2-99B3-B4E0FDEBDAC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098428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6DF474-45CD-4C9E-9B06-D6DCFA6C89E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452107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181AD3-C86F-4C2F-9D86-ECBF1E13740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22809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9565B2-ECC9-49EE-A333-2974579D89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21148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73041D-3F9A-4A13-AAE6-FAB0E375766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921127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9BDC92-6D3B-4202-9D49-A2984F0F73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7262285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FBE0BD-861C-45AE-93AA-27B8AFBB168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6303948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C9FDD1-495E-4725-901F-131DCC016E7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081148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5438F6-C160-4D1A-B878-7BFE49C848E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3231155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6FB49D-40CD-45BE-A3FF-97AF88489D8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510362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075FB4-529B-47D4-AE26-FC58D37F821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4828646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51C2B8-059C-4A6B-8473-5135335D8D63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6253085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59717F-29BD-40FE-A55E-4F9F7354429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5830553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52EAE4-DFCC-437B-AE97-5654D9B9313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03402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88D84F-06E7-4F37-A616-D538F070701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045166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065A63-598A-4BBC-AFE2-6A31DA660F6B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0383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A0BAF2-241F-4FDD-9118-8C346C0DE5D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4669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98B85-065C-454F-B887-DA46BA667C3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48831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9918A5-5D15-4B9F-8BD2-8E5C9CBAB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32468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170EE5-7767-47BE-B340-A37CB49FFFA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9181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46FF6-7B4A-46FC-A61D-37316F636786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A5F300D-C448-4E60-B794-863494E4D0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762AE-5711-4244-A4BE-4DE94719547C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D8FB7-D37F-4B99-8FB1-4DE2AEF78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DAD6B-8F16-425C-8864-D251B5A0A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377A-DCA3-48E9-88C1-F9B90AF51FB5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CB137-780A-4BAE-A283-5C90D7E67DDE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6AD2E-4830-4592-92F2-040B180FDD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C865-6051-4B26-BDCE-DB62644126E6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97A0FA7-E139-46CB-877B-EA34C6477B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D6984-AC1F-4722-80F0-CF394C249E94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2625-B2CE-408B-A87C-51B32D062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0FA47-E06A-4FE9-8851-FD29B849B668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6E35C63-28CF-44DD-BF74-42758B708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D077-3023-41F1-9D80-FDE1E05B06F4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AAB12-086C-473E-9DA5-9E87D696CD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75535-D98F-4653-810C-662D61AC9367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2F51D1-A602-4B54-A909-AEC628F44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6C24C4C-E60A-47BE-9340-2F894CE1CA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6926-258E-4B80-9368-4527D566491D}" type="datetimeFigureOut">
              <a:rPr lang="en-US"/>
              <a:pPr>
                <a:defRPr/>
              </a:pPr>
              <a:t>10/24/2020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54335-373E-4247-B96C-5AC1DF278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C7B73-F8A5-4085-80B9-CB1BAF5FFB56}" type="datetimeFigureOut">
              <a:rPr lang="en-US"/>
              <a:pPr>
                <a:defRPr/>
              </a:pPr>
              <a:t>10/24/2020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D69FD9E-5FEC-4CA5-B2D7-40F1702F5425}" type="datetimeFigureOut">
              <a:rPr lang="en-US"/>
              <a:pPr>
                <a:defRPr/>
              </a:pPr>
              <a:t>10/24/2020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7CC475E6-C856-48FF-A12D-EE9CD4D41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2" autoUpdateAnimBg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996952"/>
            <a:ext cx="8482013" cy="2590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nard MT Condensed" panose="02050806060905020404" pitchFamily="18" charset="0"/>
              </a:rPr>
              <a:t>Þjóðhagfræði í opnu hagkerfi: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5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nard MT Condensed" panose="02050806060905020404" pitchFamily="18" charset="0"/>
              </a:rPr>
              <a:t>Samhengi hlutanna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sz="8000" dirty="0">
                <a:latin typeface="Bernard MT Condensed" panose="02050806060905020404" pitchFamily="18" charset="0"/>
              </a:rPr>
              <a:t>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7C76C0-F0B3-44EF-8695-5ED73325DC44}"/>
              </a:ext>
            </a:extLst>
          </p:cNvPr>
          <p:cNvSpPr txBox="1"/>
          <p:nvPr/>
        </p:nvSpPr>
        <p:spPr>
          <a:xfrm rot="21246646">
            <a:off x="6512527" y="1675169"/>
            <a:ext cx="2237661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s-IS" dirty="0"/>
              <a:t>Síðari hluti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gjaldeyrismarkaði skipta menn krónum fyrir erlenda gjaldmiðla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Höfum áður séð að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NCO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og 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hljóta að standast á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 = NX = S - 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sýnir hreina erlenda fjárfestingu, þ.e. fjárfestingu okkar erlendis að frádreginni fjárfestingu útlendinga hér heima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Gjaldeyrismarkaður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Sparnaður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 = C + I + G + NX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Þjóðarsparnaður er landsframleiðsla að frádreginni einkaneyzlu og samneyzlu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Y – C – G = I + NX</a:t>
            </a:r>
            <a:r>
              <a:rPr lang="is-IS" sz="3600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 sagt: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I + NX = I</a:t>
            </a:r>
            <a:r>
              <a:rPr lang="is-IS" sz="3600" b="1" i="1" baseline="30000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innlend</a:t>
            </a: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I</a:t>
            </a:r>
            <a:r>
              <a:rPr lang="is-IS" sz="3600" b="1" i="1" baseline="30000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erlend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 = S – I = I</a:t>
            </a:r>
            <a:r>
              <a:rPr lang="is-IS" sz="3600" b="1" i="1" baseline="30000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erlend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Viðskiptaafgangur er m.ö.o. notaður til að fjármagna hreina erlenda fjárfestingu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Gjaldeyrismarkaður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628063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Raungengið jafnar metin milli framboðs og eftirspurnar eftir erlendum gjaldeyri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Eftirspurnarkúrfan á gjaldeyrismarkaði hallar niður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þar eð hækkun raungengis hækkar verðið á innlendri vöru og þjónustu miðað við erlenda vöru og þjónustu og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dregur því úr eftirspurn eftir krónum til að kaupa innlendan varning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 = eP/P*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Framboðskúrfan er lóðrétt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þar eð framboð á krónum til að fjármagna erlenda fjárfestingu er óháð raungengi krónunnar skv. forsendu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0912"/>
            <a:ext cx="82296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Gjaldeyrismarkaður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F3F6F9"/>
          </a:solidFill>
          <a:ln w="2190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F2F4F8"/>
          </a:solidFill>
          <a:ln w="1984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F1F4F7"/>
          </a:solidFill>
          <a:ln w="1793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F0F2F5"/>
          </a:solidFill>
          <a:ln w="1587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EF1F4"/>
          </a:solidFill>
          <a:ln w="1397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DEFF3"/>
          </a:solidFill>
          <a:ln w="1190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BEEF2"/>
          </a:solidFill>
          <a:ln w="1000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AECF1"/>
          </a:solidFill>
          <a:ln w="793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1790700" y="1411288"/>
            <a:ext cx="6630988" cy="4551362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1630363" y="1250950"/>
            <a:ext cx="6711950" cy="4632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5616" name="Freeform 17"/>
          <p:cNvSpPr>
            <a:spLocks/>
          </p:cNvSpPr>
          <p:nvPr/>
        </p:nvSpPr>
        <p:spPr bwMode="auto">
          <a:xfrm>
            <a:off x="1630363" y="1250950"/>
            <a:ext cx="6711950" cy="4632325"/>
          </a:xfrm>
          <a:custGeom>
            <a:avLst/>
            <a:gdLst>
              <a:gd name="T0" fmla="*/ 0 w 4228"/>
              <a:gd name="T1" fmla="*/ 0 h 2918"/>
              <a:gd name="T2" fmla="*/ 0 w 4228"/>
              <a:gd name="T3" fmla="*/ 4632325 h 2918"/>
              <a:gd name="T4" fmla="*/ 6711950 w 4228"/>
              <a:gd name="T5" fmla="*/ 4632325 h 2918"/>
              <a:gd name="T6" fmla="*/ 0 60000 65536"/>
              <a:gd name="T7" fmla="*/ 0 60000 65536"/>
              <a:gd name="T8" fmla="*/ 0 60000 65536"/>
              <a:gd name="T9" fmla="*/ 0 w 4228"/>
              <a:gd name="T10" fmla="*/ 0 h 2918"/>
              <a:gd name="T11" fmla="*/ 4228 w 4228"/>
              <a:gd name="T12" fmla="*/ 2918 h 29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28" h="2918">
                <a:moveTo>
                  <a:pt x="0" y="0"/>
                </a:moveTo>
                <a:lnTo>
                  <a:pt x="0" y="2918"/>
                </a:lnTo>
                <a:lnTo>
                  <a:pt x="4228" y="291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5272088" y="5921375"/>
            <a:ext cx="319318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Krónur sem skipt er yfir í evrur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18" name="Rectangle 20"/>
          <p:cNvSpPr>
            <a:spLocks noChangeArrowheads="1"/>
          </p:cNvSpPr>
          <p:nvPr/>
        </p:nvSpPr>
        <p:spPr bwMode="auto">
          <a:xfrm>
            <a:off x="457200" y="1239838"/>
            <a:ext cx="106599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040188" y="1958975"/>
            <a:ext cx="3460750" cy="3924300"/>
            <a:chOff x="2545" y="1234"/>
            <a:chExt cx="2180" cy="2472"/>
          </a:xfrm>
        </p:grpSpPr>
        <p:sp>
          <p:nvSpPr>
            <p:cNvPr id="25635" name="Line 24"/>
            <p:cNvSpPr>
              <a:spLocks noChangeShapeType="1"/>
            </p:cNvSpPr>
            <p:nvPr/>
          </p:nvSpPr>
          <p:spPr bwMode="auto">
            <a:xfrm flipV="1">
              <a:off x="2545" y="1278"/>
              <a:ext cx="1" cy="2428"/>
            </a:xfrm>
            <a:prstGeom prst="line">
              <a:avLst/>
            </a:prstGeom>
            <a:noFill/>
            <a:ln w="6032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Rectangle 25"/>
            <p:cNvSpPr>
              <a:spLocks noChangeArrowheads="1"/>
            </p:cNvSpPr>
            <p:nvPr/>
          </p:nvSpPr>
          <p:spPr bwMode="auto">
            <a:xfrm>
              <a:off x="2984" y="1234"/>
              <a:ext cx="97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 króna</a:t>
              </a:r>
              <a:endParaRPr lang="is-IS" sz="2400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5637" name="Rectangle 26"/>
            <p:cNvSpPr>
              <a:spLocks noChangeArrowheads="1"/>
            </p:cNvSpPr>
            <p:nvPr/>
          </p:nvSpPr>
          <p:spPr bwMode="auto">
            <a:xfrm>
              <a:off x="2747" y="1400"/>
              <a:ext cx="197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(hreint útstreymi fjármagns til að </a:t>
              </a:r>
              <a:b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fjármagna erlenda fjárfestingu)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87588" y="2647950"/>
            <a:ext cx="5946775" cy="2682875"/>
            <a:chOff x="1441" y="1668"/>
            <a:chExt cx="3746" cy="1690"/>
          </a:xfrm>
        </p:grpSpPr>
        <p:sp>
          <p:nvSpPr>
            <p:cNvPr id="25632" name="Line 28"/>
            <p:cNvSpPr>
              <a:spLocks noChangeShapeType="1"/>
            </p:cNvSpPr>
            <p:nvPr/>
          </p:nvSpPr>
          <p:spPr bwMode="auto">
            <a:xfrm flipH="1" flipV="1">
              <a:off x="1441" y="1668"/>
              <a:ext cx="2196" cy="1446"/>
            </a:xfrm>
            <a:prstGeom prst="line">
              <a:avLst/>
            </a:prstGeom>
            <a:noFill/>
            <a:ln w="6032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Rectangle 29"/>
            <p:cNvSpPr>
              <a:spLocks noChangeArrowheads="1"/>
            </p:cNvSpPr>
            <p:nvPr/>
          </p:nvSpPr>
          <p:spPr bwMode="auto">
            <a:xfrm>
              <a:off x="3691" y="3026"/>
              <a:ext cx="149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b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 eftir krónum</a:t>
              </a:r>
              <a:endParaRPr lang="is-IS" sz="2400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5634" name="Rectangle 30"/>
            <p:cNvSpPr>
              <a:spLocks noChangeArrowheads="1"/>
            </p:cNvSpPr>
            <p:nvPr/>
          </p:nvSpPr>
          <p:spPr bwMode="auto">
            <a:xfrm>
              <a:off x="3787" y="3193"/>
              <a:ext cx="123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(hreinn útflutningur)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17488" y="3675063"/>
            <a:ext cx="4735512" cy="2881312"/>
            <a:chOff x="137" y="2315"/>
            <a:chExt cx="2983" cy="1815"/>
          </a:xfrm>
        </p:grpSpPr>
        <p:grpSp>
          <p:nvGrpSpPr>
            <p:cNvPr id="25623" name="Group 32"/>
            <p:cNvGrpSpPr>
              <a:grpSpLocks/>
            </p:cNvGrpSpPr>
            <p:nvPr/>
          </p:nvGrpSpPr>
          <p:grpSpPr bwMode="auto">
            <a:xfrm>
              <a:off x="2236" y="3734"/>
              <a:ext cx="884" cy="396"/>
              <a:chOff x="2236" y="3734"/>
              <a:chExt cx="884" cy="396"/>
            </a:xfrm>
          </p:grpSpPr>
          <p:sp>
            <p:nvSpPr>
              <p:cNvPr id="25630" name="Rectangle 33"/>
              <p:cNvSpPr>
                <a:spLocks noChangeArrowheads="1"/>
              </p:cNvSpPr>
              <p:nvPr/>
            </p:nvSpPr>
            <p:spPr bwMode="auto">
              <a:xfrm>
                <a:off x="2236" y="3734"/>
                <a:ext cx="884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Jafnvægismagn</a:t>
                </a:r>
                <a:endParaRPr lang="is-IS" sz="24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5631" name="Rectangle 34"/>
              <p:cNvSpPr>
                <a:spLocks noChangeArrowheads="1"/>
              </p:cNvSpPr>
              <p:nvPr/>
            </p:nvSpPr>
            <p:spPr bwMode="auto">
              <a:xfrm>
                <a:off x="2332" y="3900"/>
                <a:ext cx="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 sz="2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624" name="Group 35"/>
            <p:cNvGrpSpPr>
              <a:grpSpLocks/>
            </p:cNvGrpSpPr>
            <p:nvPr/>
          </p:nvGrpSpPr>
          <p:grpSpPr bwMode="auto">
            <a:xfrm>
              <a:off x="137" y="2315"/>
              <a:ext cx="2453" cy="563"/>
              <a:chOff x="137" y="2315"/>
              <a:chExt cx="2453" cy="563"/>
            </a:xfrm>
          </p:grpSpPr>
          <p:sp>
            <p:nvSpPr>
              <p:cNvPr id="25625" name="Line 36"/>
              <p:cNvSpPr>
                <a:spLocks noChangeShapeType="1"/>
              </p:cNvSpPr>
              <p:nvPr/>
            </p:nvSpPr>
            <p:spPr bwMode="auto">
              <a:xfrm>
                <a:off x="1027" y="2398"/>
                <a:ext cx="1518" cy="1"/>
              </a:xfrm>
              <a:prstGeom prst="line">
                <a:avLst/>
              </a:prstGeom>
              <a:noFill/>
              <a:ln w="20638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6" name="Oval 37"/>
              <p:cNvSpPr>
                <a:spLocks noChangeArrowheads="1"/>
              </p:cNvSpPr>
              <p:nvPr/>
            </p:nvSpPr>
            <p:spPr bwMode="auto">
              <a:xfrm>
                <a:off x="2504" y="2351"/>
                <a:ext cx="86" cy="88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/>
              </a:p>
            </p:txBody>
          </p:sp>
          <p:sp>
            <p:nvSpPr>
              <p:cNvPr id="25627" name="Rectangle 38"/>
              <p:cNvSpPr>
                <a:spLocks noChangeArrowheads="1"/>
              </p:cNvSpPr>
              <p:nvPr/>
            </p:nvSpPr>
            <p:spPr bwMode="auto">
              <a:xfrm>
                <a:off x="316" y="2315"/>
                <a:ext cx="65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7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Raungengi </a:t>
                </a:r>
                <a:br>
                  <a:rPr lang="is-IS" sz="17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r>
                  <a:rPr lang="is-IS" sz="17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í jafnvægi</a:t>
                </a:r>
                <a:endParaRPr lang="is-IS" sz="24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5628" name="Rectangle 39"/>
              <p:cNvSpPr>
                <a:spLocks noChangeArrowheads="1"/>
              </p:cNvSpPr>
              <p:nvPr/>
            </p:nvSpPr>
            <p:spPr bwMode="auto">
              <a:xfrm>
                <a:off x="137" y="2482"/>
                <a:ext cx="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9" name="Rectangle 40"/>
              <p:cNvSpPr>
                <a:spLocks noChangeArrowheads="1"/>
              </p:cNvSpPr>
              <p:nvPr/>
            </p:nvSpPr>
            <p:spPr bwMode="auto">
              <a:xfrm>
                <a:off x="744" y="2648"/>
                <a:ext cx="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 sz="24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87081" name="Text Box 41"/>
          <p:cNvSpPr txBox="1">
            <a:spLocks noChangeArrowheads="1"/>
          </p:cNvSpPr>
          <p:nvPr/>
        </p:nvSpPr>
        <p:spPr bwMode="auto">
          <a:xfrm rot="21301235">
            <a:off x="4191000" y="3429000"/>
            <a:ext cx="130535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4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Jafnvægi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8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Gjaldeyrismarkaður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Raungengið ræðst af jafnvægi framboðs og eftirspurnar á gjaldeyrismarkaði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raungengið er í jafnvægi, þá er </a:t>
            </a:r>
            <a:r>
              <a:rPr lang="is-I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eftirspurn eftir krónum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til að greiða fyrir hreinan útflutning </a:t>
            </a:r>
            <a:r>
              <a:rPr lang="is-I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jöfn framboði króna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sem er skipt yfir í erlenda mynt til að greiða fyrir erlent fjármagn, þ.e. til að standa straum af hreinni erlendri fjárfestingu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76672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Jafnvægi í opnu hagkerfi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88" y="1428750"/>
            <a:ext cx="8504237" cy="50450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Lánsfjármarkaður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Framboð lánsfjár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sprettur af þjóðarsparnaði, þ.e. einkasparnaði og sparnaði hins opinbera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Eftirspurn eftir lánsfé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sprettur af þörfinni fyrir að fjármagna innlenda og erlenda fjárfestingu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Gjaldeyrismarkaður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Framboð króna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sprettur af þörfinni fyrir gjaldeyri til að fjármagna hreina erlenda fjárfestingu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8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Eftirspurn eftir krónum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sprettur af þörfinni fyrir að greiða fyrir hreinan útflutning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 tengir lánsfjármarkaðinn við gjaldeyrismarkaðinn</a:t>
            </a:r>
          </a:p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Helzti gangráður hreins útstreymis lánsfjár – þ.e. erlendrar fjárfestingar – er raunvaxtastigið, þ.e. nafnvextir að frádreginni verðbólgu</a:t>
            </a:r>
          </a:p>
        </p:txBody>
      </p:sp>
      <p:sp>
        <p:nvSpPr>
          <p:cNvPr id="4" name="TextBox 3"/>
          <p:cNvSpPr txBox="1"/>
          <p:nvPr/>
        </p:nvSpPr>
        <p:spPr>
          <a:xfrm rot="21343508">
            <a:off x="5530101" y="5340878"/>
            <a:ext cx="3153265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4000" dirty="0">
                <a:latin typeface="Cambria" panose="02040503050406030204" pitchFamily="18" charset="0"/>
                <a:ea typeface="Cambria" panose="02040503050406030204" pitchFamily="18" charset="0"/>
              </a:rPr>
              <a:t>Tvær tunnur!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74995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Jafnvægi í opnu hagkerfi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50800"/>
            <a:ext cx="9032304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Hreint útstreymi fjármagns fer eftir vöxtum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F3F6F9"/>
          </a:solidFill>
          <a:ln w="217488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F2F4F8"/>
          </a:solidFill>
          <a:ln w="19685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F1F4F7"/>
          </a:solidFill>
          <a:ln w="1778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3" name="Rectangle 8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F0F2F5"/>
          </a:solidFill>
          <a:ln w="15716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EF1F4"/>
          </a:solidFill>
          <a:ln w="138113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DEFF3"/>
          </a:solidFill>
          <a:ln w="1190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6" name="Rectangle 11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BEEF2"/>
          </a:solidFill>
          <a:ln w="9842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7" name="Rectangle 12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AECF1"/>
          </a:solidFill>
          <a:ln w="793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8" name="Rectangle 13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9EBF0"/>
          </a:solidFill>
          <a:ln w="587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10" name="Rectangle 15"/>
          <p:cNvSpPr>
            <a:spLocks noChangeArrowheads="1"/>
          </p:cNvSpPr>
          <p:nvPr/>
        </p:nvSpPr>
        <p:spPr bwMode="auto">
          <a:xfrm>
            <a:off x="1446213" y="1447800"/>
            <a:ext cx="6959600" cy="4518025"/>
          </a:xfrm>
          <a:prstGeom prst="rect">
            <a:avLst/>
          </a:prstGeom>
          <a:solidFill>
            <a:srgbClr val="E6E9EF"/>
          </a:solidFill>
          <a:ln w="19050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9711" name="Rectangle 16"/>
          <p:cNvSpPr>
            <a:spLocks noChangeArrowheads="1"/>
          </p:cNvSpPr>
          <p:nvPr/>
        </p:nvSpPr>
        <p:spPr bwMode="auto">
          <a:xfrm>
            <a:off x="1268413" y="1289050"/>
            <a:ext cx="7058025" cy="4597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29712" name="Freeform 17"/>
          <p:cNvSpPr>
            <a:spLocks/>
          </p:cNvSpPr>
          <p:nvPr/>
        </p:nvSpPr>
        <p:spPr bwMode="auto">
          <a:xfrm>
            <a:off x="1268413" y="1289050"/>
            <a:ext cx="7058025" cy="4597400"/>
          </a:xfrm>
          <a:custGeom>
            <a:avLst/>
            <a:gdLst>
              <a:gd name="T0" fmla="*/ 0 w 4446"/>
              <a:gd name="T1" fmla="*/ 0 h 2896"/>
              <a:gd name="T2" fmla="*/ 0 w 4446"/>
              <a:gd name="T3" fmla="*/ 4597400 h 2896"/>
              <a:gd name="T4" fmla="*/ 7058025 w 4446"/>
              <a:gd name="T5" fmla="*/ 4597400 h 2896"/>
              <a:gd name="T6" fmla="*/ 0 60000 65536"/>
              <a:gd name="T7" fmla="*/ 0 60000 65536"/>
              <a:gd name="T8" fmla="*/ 0 60000 65536"/>
              <a:gd name="T9" fmla="*/ 0 w 4446"/>
              <a:gd name="T10" fmla="*/ 0 h 2896"/>
              <a:gd name="T11" fmla="*/ 4446 w 4446"/>
              <a:gd name="T12" fmla="*/ 2896 h 28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46" h="2896">
                <a:moveTo>
                  <a:pt x="0" y="0"/>
                </a:moveTo>
                <a:lnTo>
                  <a:pt x="0" y="2896"/>
                </a:lnTo>
                <a:lnTo>
                  <a:pt x="4446" y="2896"/>
                </a:lnTo>
              </a:path>
            </a:pathLst>
          </a:custGeom>
          <a:noFill/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Line 18"/>
          <p:cNvSpPr>
            <a:spLocks noChangeShapeType="1"/>
          </p:cNvSpPr>
          <p:nvPr/>
        </p:nvSpPr>
        <p:spPr bwMode="auto">
          <a:xfrm>
            <a:off x="4068763" y="1289050"/>
            <a:ext cx="1587" cy="459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3" name="Line 19"/>
          <p:cNvSpPr>
            <a:spLocks noChangeShapeType="1"/>
          </p:cNvSpPr>
          <p:nvPr/>
        </p:nvSpPr>
        <p:spPr bwMode="auto">
          <a:xfrm flipH="1" flipV="1">
            <a:off x="3121025" y="2022475"/>
            <a:ext cx="1893888" cy="3686175"/>
          </a:xfrm>
          <a:prstGeom prst="line">
            <a:avLst/>
          </a:prstGeom>
          <a:noFill/>
          <a:ln w="587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Rectangle 20"/>
          <p:cNvSpPr>
            <a:spLocks noChangeArrowheads="1"/>
          </p:cNvSpPr>
          <p:nvPr/>
        </p:nvSpPr>
        <p:spPr bwMode="auto">
          <a:xfrm>
            <a:off x="4016375" y="5956300"/>
            <a:ext cx="1206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>
                <a:solidFill>
                  <a:srgbClr val="000000"/>
                </a:solidFill>
                <a:latin typeface="Arial" charset="0"/>
              </a:rPr>
              <a:t>0</a:t>
            </a:r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29716" name="Rectangle 21"/>
          <p:cNvSpPr>
            <a:spLocks noChangeArrowheads="1"/>
          </p:cNvSpPr>
          <p:nvPr/>
        </p:nvSpPr>
        <p:spPr bwMode="auto">
          <a:xfrm>
            <a:off x="6740525" y="5949950"/>
            <a:ext cx="1724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</a:t>
            </a:r>
          </a:p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fjármagns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731962" y="5956304"/>
            <a:ext cx="1597024" cy="784226"/>
            <a:chOff x="1091" y="3752"/>
            <a:chExt cx="1006" cy="494"/>
          </a:xfrm>
        </p:grpSpPr>
        <p:sp>
          <p:nvSpPr>
            <p:cNvPr id="29723" name="Rectangle 24"/>
            <p:cNvSpPr>
              <a:spLocks noChangeArrowheads="1"/>
            </p:cNvSpPr>
            <p:nvPr/>
          </p:nvSpPr>
          <p:spPr bwMode="auto">
            <a:xfrm>
              <a:off x="1091" y="3752"/>
              <a:ext cx="1006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Hreint útstreymi </a:t>
              </a:r>
              <a:b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fjármagns </a:t>
              </a:r>
              <a:b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 neikvætt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9724" name="Rectangle 25"/>
            <p:cNvSpPr>
              <a:spLocks noChangeArrowheads="1"/>
            </p:cNvSpPr>
            <p:nvPr/>
          </p:nvSpPr>
          <p:spPr bwMode="auto">
            <a:xfrm>
              <a:off x="1299" y="3919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691062" y="5956304"/>
            <a:ext cx="1597024" cy="784226"/>
            <a:chOff x="2955" y="3752"/>
            <a:chExt cx="1006" cy="494"/>
          </a:xfrm>
        </p:grpSpPr>
        <p:sp>
          <p:nvSpPr>
            <p:cNvPr id="29721" name="Rectangle 27"/>
            <p:cNvSpPr>
              <a:spLocks noChangeArrowheads="1"/>
            </p:cNvSpPr>
            <p:nvPr/>
          </p:nvSpPr>
          <p:spPr bwMode="auto">
            <a:xfrm>
              <a:off x="2955" y="3752"/>
              <a:ext cx="1006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Hreint útstreymi </a:t>
              </a:r>
              <a:b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fjármagns </a:t>
              </a:r>
              <a:b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 jákvætt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9722" name="Rectangle 28"/>
            <p:cNvSpPr>
              <a:spLocks noChangeArrowheads="1"/>
            </p:cNvSpPr>
            <p:nvPr/>
          </p:nvSpPr>
          <p:spPr bwMode="auto">
            <a:xfrm>
              <a:off x="3188" y="3919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</p:grpSp>
      <p:sp>
        <p:nvSpPr>
          <p:cNvPr id="29719" name="Rectangle 29"/>
          <p:cNvSpPr>
            <a:spLocks noChangeArrowheads="1"/>
          </p:cNvSpPr>
          <p:nvPr/>
        </p:nvSpPr>
        <p:spPr bwMode="auto">
          <a:xfrm>
            <a:off x="76200" y="1265238"/>
            <a:ext cx="10999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8097" name="Text Box 33"/>
          <p:cNvSpPr txBox="1">
            <a:spLocks noChangeArrowheads="1"/>
          </p:cNvSpPr>
          <p:nvPr/>
        </p:nvSpPr>
        <p:spPr bwMode="auto">
          <a:xfrm>
            <a:off x="4343400" y="1600200"/>
            <a:ext cx="3673475" cy="23083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Erlend fjárfesting</a:t>
            </a: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er niðurhallandi fall af raunvöxtum alveg eins og </a:t>
            </a:r>
            <a:r>
              <a:rPr lang="is-IS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innlend fjárfesting</a:t>
            </a:r>
            <a:r>
              <a:rPr lang="is-IS" sz="2400" dirty="0"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er niðurhallandi fall af raunvöxtum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8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 animBg="1"/>
      <p:bldP spid="8809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Verð á lánsfjármarkaði og gjaldeyrismarkaði – þ.e. </a:t>
            </a:r>
            <a:r>
              <a:rPr lang="is-I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og </a:t>
            </a:r>
            <a:r>
              <a:rPr lang="is-I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lagast að jafnvægi milli framboðs og eftirspurnar á báðum mörkuðum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Aðlögun verðs að jafnvægi á markaði ákvarðar þjóðarsparnað, innlenda fjárfestingu, hreina erlenda fjárfestingu og hreinan útflutning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74995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Jafnvægi í opnu hagkerfi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11499" y="-27384"/>
            <a:ext cx="9144000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26200"/>
            <a:ext cx="82296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Jafnvægi í opnu hagkerfi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F3F6F9"/>
          </a:solidFill>
          <a:ln w="1143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F2F4F8"/>
          </a:solidFill>
          <a:ln w="1031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F1F4F7"/>
          </a:solidFill>
          <a:ln w="936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F0F2F5"/>
          </a:solidFill>
          <a:ln w="825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EF1F4"/>
          </a:solidFill>
          <a:ln w="730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DEFF3"/>
          </a:solidFill>
          <a:ln w="6191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4" name="Rectangle 11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BEEF2"/>
          </a:solidFill>
          <a:ln w="5238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AECF1"/>
          </a:solidFill>
          <a:ln w="412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9EBF0"/>
          </a:solidFill>
          <a:ln w="317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7" name="Rectangle 14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7EAEF"/>
          </a:solidFill>
          <a:ln w="2063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8" name="Rectangle 15"/>
          <p:cNvSpPr>
            <a:spLocks noChangeArrowheads="1"/>
          </p:cNvSpPr>
          <p:nvPr/>
        </p:nvSpPr>
        <p:spPr bwMode="auto">
          <a:xfrm>
            <a:off x="1704975" y="1423988"/>
            <a:ext cx="2498725" cy="1954212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59" name="Rectangle 16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F3F6F9"/>
          </a:solidFill>
          <a:ln w="1143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0" name="Rectangle 17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F2F4F8"/>
          </a:solidFill>
          <a:ln w="1031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1" name="Rectangle 18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F1F4F7"/>
          </a:solidFill>
          <a:ln w="936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2" name="Rectangle 19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F0F2F5"/>
          </a:solidFill>
          <a:ln w="825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3" name="Rectangle 20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EF1F4"/>
          </a:solidFill>
          <a:ln w="730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4" name="Rectangle 21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DEFF3"/>
          </a:solidFill>
          <a:ln w="6191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5" name="Rectangle 22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BEEF2"/>
          </a:solidFill>
          <a:ln w="5238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6" name="Rectangle 23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AECF1"/>
          </a:solidFill>
          <a:ln w="412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7" name="Rectangle 24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9EBF0"/>
          </a:solidFill>
          <a:ln w="317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8" name="Rectangle 25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7EAEF"/>
          </a:solidFill>
          <a:ln w="2063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69" name="Rectangle 26"/>
          <p:cNvSpPr>
            <a:spLocks noChangeArrowheads="1"/>
          </p:cNvSpPr>
          <p:nvPr/>
        </p:nvSpPr>
        <p:spPr bwMode="auto">
          <a:xfrm>
            <a:off x="4905375" y="1423988"/>
            <a:ext cx="2487613" cy="1954212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0" name="Rectangle 27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F3F6F9"/>
          </a:solidFill>
          <a:ln w="11430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1" name="Rectangle 28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F2F4F8"/>
          </a:solidFill>
          <a:ln w="10318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2" name="Rectangle 29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F1F4F7"/>
          </a:solidFill>
          <a:ln w="93663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3" name="Rectangle 30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F0F2F5"/>
          </a:solidFill>
          <a:ln w="825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4" name="Rectangle 31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EF1F4"/>
          </a:solidFill>
          <a:ln w="7302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5" name="Rectangle 32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DEFF3"/>
          </a:solidFill>
          <a:ln w="6191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6" name="Rectangle 33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BEEF2"/>
          </a:solidFill>
          <a:ln w="52388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7" name="Rectangle 34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AECF1"/>
          </a:solidFill>
          <a:ln w="412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8" name="Rectangle 35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9EBF0"/>
          </a:solidFill>
          <a:ln w="31750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79" name="Rectangle 36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7EAEF"/>
          </a:solidFill>
          <a:ln w="2063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80" name="Rectangle 37"/>
          <p:cNvSpPr>
            <a:spLocks noChangeArrowheads="1"/>
          </p:cNvSpPr>
          <p:nvPr/>
        </p:nvSpPr>
        <p:spPr bwMode="auto">
          <a:xfrm>
            <a:off x="4905375" y="4014788"/>
            <a:ext cx="2487613" cy="1954212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81" name="Rectangle 38"/>
          <p:cNvSpPr>
            <a:spLocks noChangeArrowheads="1"/>
          </p:cNvSpPr>
          <p:nvPr/>
        </p:nvSpPr>
        <p:spPr bwMode="auto">
          <a:xfrm>
            <a:off x="1622425" y="1381125"/>
            <a:ext cx="2540000" cy="19542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82" name="Rectangle 39"/>
          <p:cNvSpPr>
            <a:spLocks noChangeArrowheads="1"/>
          </p:cNvSpPr>
          <p:nvPr/>
        </p:nvSpPr>
        <p:spPr bwMode="auto">
          <a:xfrm>
            <a:off x="4833938" y="1381125"/>
            <a:ext cx="2538412" cy="19542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83" name="Rectangle 40"/>
          <p:cNvSpPr>
            <a:spLocks noChangeArrowheads="1"/>
          </p:cNvSpPr>
          <p:nvPr/>
        </p:nvSpPr>
        <p:spPr bwMode="auto">
          <a:xfrm>
            <a:off x="4833938" y="3960813"/>
            <a:ext cx="2538412" cy="19542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1784" name="Freeform 41"/>
          <p:cNvSpPr>
            <a:spLocks/>
          </p:cNvSpPr>
          <p:nvPr/>
        </p:nvSpPr>
        <p:spPr bwMode="auto">
          <a:xfrm>
            <a:off x="1622425" y="1381125"/>
            <a:ext cx="2540000" cy="1954213"/>
          </a:xfrm>
          <a:custGeom>
            <a:avLst/>
            <a:gdLst>
              <a:gd name="T0" fmla="*/ 0 w 1600"/>
              <a:gd name="T1" fmla="*/ 0 h 1231"/>
              <a:gd name="T2" fmla="*/ 0 w 1600"/>
              <a:gd name="T3" fmla="*/ 1954213 h 1231"/>
              <a:gd name="T4" fmla="*/ 2540000 w 1600"/>
              <a:gd name="T5" fmla="*/ 1954213 h 1231"/>
              <a:gd name="T6" fmla="*/ 0 60000 65536"/>
              <a:gd name="T7" fmla="*/ 0 60000 65536"/>
              <a:gd name="T8" fmla="*/ 0 60000 65536"/>
              <a:gd name="T9" fmla="*/ 0 w 1600"/>
              <a:gd name="T10" fmla="*/ 0 h 1231"/>
              <a:gd name="T11" fmla="*/ 1600 w 1600"/>
              <a:gd name="T12" fmla="*/ 1231 h 12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0" h="1231">
                <a:moveTo>
                  <a:pt x="0" y="0"/>
                </a:moveTo>
                <a:lnTo>
                  <a:pt x="0" y="1231"/>
                </a:lnTo>
                <a:lnTo>
                  <a:pt x="1600" y="1231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5" name="Freeform 42"/>
          <p:cNvSpPr>
            <a:spLocks/>
          </p:cNvSpPr>
          <p:nvPr/>
        </p:nvSpPr>
        <p:spPr bwMode="auto">
          <a:xfrm>
            <a:off x="4833938" y="1381125"/>
            <a:ext cx="2538412" cy="1954213"/>
          </a:xfrm>
          <a:custGeom>
            <a:avLst/>
            <a:gdLst>
              <a:gd name="T0" fmla="*/ 0 w 1599"/>
              <a:gd name="T1" fmla="*/ 0 h 1231"/>
              <a:gd name="T2" fmla="*/ 0 w 1599"/>
              <a:gd name="T3" fmla="*/ 1954213 h 1231"/>
              <a:gd name="T4" fmla="*/ 2538412 w 1599"/>
              <a:gd name="T5" fmla="*/ 1954213 h 1231"/>
              <a:gd name="T6" fmla="*/ 0 60000 65536"/>
              <a:gd name="T7" fmla="*/ 0 60000 65536"/>
              <a:gd name="T8" fmla="*/ 0 60000 65536"/>
              <a:gd name="T9" fmla="*/ 0 w 1599"/>
              <a:gd name="T10" fmla="*/ 0 h 1231"/>
              <a:gd name="T11" fmla="*/ 1599 w 1599"/>
              <a:gd name="T12" fmla="*/ 1231 h 12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9" h="1231">
                <a:moveTo>
                  <a:pt x="0" y="0"/>
                </a:moveTo>
                <a:lnTo>
                  <a:pt x="0" y="1231"/>
                </a:lnTo>
                <a:lnTo>
                  <a:pt x="1599" y="1231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6" name="Freeform 43"/>
          <p:cNvSpPr>
            <a:spLocks/>
          </p:cNvSpPr>
          <p:nvPr/>
        </p:nvSpPr>
        <p:spPr bwMode="auto">
          <a:xfrm>
            <a:off x="4833938" y="3960813"/>
            <a:ext cx="2538412" cy="1954212"/>
          </a:xfrm>
          <a:custGeom>
            <a:avLst/>
            <a:gdLst>
              <a:gd name="T0" fmla="*/ 0 w 1599"/>
              <a:gd name="T1" fmla="*/ 0 h 1231"/>
              <a:gd name="T2" fmla="*/ 0 w 1599"/>
              <a:gd name="T3" fmla="*/ 1954212 h 1231"/>
              <a:gd name="T4" fmla="*/ 2538412 w 1599"/>
              <a:gd name="T5" fmla="*/ 1954212 h 1231"/>
              <a:gd name="T6" fmla="*/ 0 60000 65536"/>
              <a:gd name="T7" fmla="*/ 0 60000 65536"/>
              <a:gd name="T8" fmla="*/ 0 60000 65536"/>
              <a:gd name="T9" fmla="*/ 0 w 1599"/>
              <a:gd name="T10" fmla="*/ 0 h 1231"/>
              <a:gd name="T11" fmla="*/ 1599 w 1599"/>
              <a:gd name="T12" fmla="*/ 1231 h 12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9" h="1231">
                <a:moveTo>
                  <a:pt x="0" y="0"/>
                </a:moveTo>
                <a:lnTo>
                  <a:pt x="0" y="1231"/>
                </a:lnTo>
                <a:lnTo>
                  <a:pt x="1599" y="1231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7" name="Rectangle 44"/>
          <p:cNvSpPr>
            <a:spLocks noChangeArrowheads="1"/>
          </p:cNvSpPr>
          <p:nvPr/>
        </p:nvSpPr>
        <p:spPr bwMode="auto">
          <a:xfrm>
            <a:off x="1995488" y="990600"/>
            <a:ext cx="17637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(a) Lánsfjármarkaður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1788" name="Rectangle 45"/>
          <p:cNvSpPr>
            <a:spLocks noChangeArrowheads="1"/>
          </p:cNvSpPr>
          <p:nvPr/>
        </p:nvSpPr>
        <p:spPr bwMode="auto">
          <a:xfrm>
            <a:off x="4851400" y="990600"/>
            <a:ext cx="2532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(b) Hreint útstreymi fjármagns</a:t>
            </a:r>
            <a:endParaRPr lang="is-IS" sz="1400">
              <a:solidFill>
                <a:schemeClr val="tx1"/>
              </a:solidFill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5483226" y="1466850"/>
            <a:ext cx="3532188" cy="2054225"/>
            <a:chOff x="3454" y="924"/>
            <a:chExt cx="2225" cy="1294"/>
          </a:xfrm>
        </p:grpSpPr>
        <p:grpSp>
          <p:nvGrpSpPr>
            <p:cNvPr id="31830" name="Group 47"/>
            <p:cNvGrpSpPr>
              <a:grpSpLocks/>
            </p:cNvGrpSpPr>
            <p:nvPr/>
          </p:nvGrpSpPr>
          <p:grpSpPr bwMode="auto">
            <a:xfrm>
              <a:off x="3454" y="924"/>
              <a:ext cx="2225" cy="1294"/>
              <a:chOff x="3454" y="924"/>
              <a:chExt cx="2225" cy="1294"/>
            </a:xfrm>
          </p:grpSpPr>
          <p:sp>
            <p:nvSpPr>
              <p:cNvPr id="31832" name="Line 48"/>
              <p:cNvSpPr>
                <a:spLocks noChangeShapeType="1"/>
              </p:cNvSpPr>
              <p:nvPr/>
            </p:nvSpPr>
            <p:spPr bwMode="auto">
              <a:xfrm flipH="1" flipV="1">
                <a:off x="3454" y="924"/>
                <a:ext cx="547" cy="1109"/>
              </a:xfrm>
              <a:prstGeom prst="line">
                <a:avLst/>
              </a:prstGeom>
              <a:noFill/>
              <a:ln w="31750">
                <a:solidFill>
                  <a:srgbClr val="003F9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33" name="Rectangle 49"/>
              <p:cNvSpPr>
                <a:spLocks noChangeArrowheads="1"/>
              </p:cNvSpPr>
              <p:nvPr/>
            </p:nvSpPr>
            <p:spPr bwMode="auto">
              <a:xfrm>
                <a:off x="4041" y="1897"/>
                <a:ext cx="1638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400" b="1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Hreint útstreymi fjármagn, NCO</a:t>
                </a:r>
                <a:endParaRPr lang="is-IS" sz="1400" b="1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34" name="Rectangle 50"/>
              <p:cNvSpPr>
                <a:spLocks noChangeArrowheads="1"/>
              </p:cNvSpPr>
              <p:nvPr/>
            </p:nvSpPr>
            <p:spPr bwMode="auto">
              <a:xfrm>
                <a:off x="4041" y="1988"/>
                <a:ext cx="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831" name="Rectangle 51"/>
            <p:cNvSpPr>
              <a:spLocks noChangeArrowheads="1"/>
            </p:cNvSpPr>
            <p:nvPr/>
          </p:nvSpPr>
          <p:spPr bwMode="auto">
            <a:xfrm>
              <a:off x="4302" y="1988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</p:grpSp>
      <p:sp>
        <p:nvSpPr>
          <p:cNvPr id="31790" name="Rectangle 52"/>
          <p:cNvSpPr>
            <a:spLocks noChangeArrowheads="1"/>
          </p:cNvSpPr>
          <p:nvPr/>
        </p:nvSpPr>
        <p:spPr bwMode="auto">
          <a:xfrm>
            <a:off x="798513" y="1350963"/>
            <a:ext cx="7187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1" name="Rectangle 55"/>
          <p:cNvSpPr>
            <a:spLocks noChangeArrowheads="1"/>
          </p:cNvSpPr>
          <p:nvPr/>
        </p:nvSpPr>
        <p:spPr bwMode="auto">
          <a:xfrm>
            <a:off x="4343400" y="1350963"/>
            <a:ext cx="7187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2" name="Rectangle 58"/>
          <p:cNvSpPr>
            <a:spLocks noChangeArrowheads="1"/>
          </p:cNvSpPr>
          <p:nvPr/>
        </p:nvSpPr>
        <p:spPr bwMode="auto">
          <a:xfrm>
            <a:off x="5181600" y="6248400"/>
            <a:ext cx="19319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(c) Gjaldeyrismarkaður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1793" name="Rectangle 59"/>
          <p:cNvSpPr>
            <a:spLocks noChangeArrowheads="1"/>
          </p:cNvSpPr>
          <p:nvPr/>
        </p:nvSpPr>
        <p:spPr bwMode="auto">
          <a:xfrm>
            <a:off x="6859588" y="6065838"/>
            <a:ext cx="4754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Krónur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4" name="Rectangle 61"/>
          <p:cNvSpPr>
            <a:spLocks noChangeArrowheads="1"/>
          </p:cNvSpPr>
          <p:nvPr/>
        </p:nvSpPr>
        <p:spPr bwMode="auto">
          <a:xfrm>
            <a:off x="3659188" y="3475038"/>
            <a:ext cx="430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5" name="Rectangle 63"/>
          <p:cNvSpPr>
            <a:spLocks noChangeArrowheads="1"/>
          </p:cNvSpPr>
          <p:nvPr/>
        </p:nvSpPr>
        <p:spPr bwMode="auto">
          <a:xfrm>
            <a:off x="6629400" y="3475038"/>
            <a:ext cx="17877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796" name="Rectangle 65"/>
          <p:cNvSpPr>
            <a:spLocks noChangeArrowheads="1"/>
          </p:cNvSpPr>
          <p:nvPr/>
        </p:nvSpPr>
        <p:spPr bwMode="auto">
          <a:xfrm>
            <a:off x="3962400" y="3941763"/>
            <a:ext cx="697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" name="Group 68"/>
          <p:cNvGrpSpPr>
            <a:grpSpLocks/>
          </p:cNvGrpSpPr>
          <p:nvPr/>
        </p:nvGrpSpPr>
        <p:grpSpPr bwMode="auto">
          <a:xfrm>
            <a:off x="6015038" y="4064000"/>
            <a:ext cx="785812" cy="1851025"/>
            <a:chOff x="3773" y="2560"/>
            <a:chExt cx="495" cy="1166"/>
          </a:xfrm>
        </p:grpSpPr>
        <p:sp>
          <p:nvSpPr>
            <p:cNvPr id="31828" name="Line 69"/>
            <p:cNvSpPr>
              <a:spLocks noChangeShapeType="1"/>
            </p:cNvSpPr>
            <p:nvPr/>
          </p:nvSpPr>
          <p:spPr bwMode="auto">
            <a:xfrm flipV="1">
              <a:off x="3773" y="2570"/>
              <a:ext cx="1" cy="1156"/>
            </a:xfrm>
            <a:prstGeom prst="line">
              <a:avLst/>
            </a:prstGeom>
            <a:noFill/>
            <a:ln w="31750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9" name="Rectangle 70"/>
            <p:cNvSpPr>
              <a:spLocks noChangeArrowheads="1"/>
            </p:cNvSpPr>
            <p:nvPr/>
          </p:nvSpPr>
          <p:spPr bwMode="auto">
            <a:xfrm>
              <a:off x="3800" y="2560"/>
              <a:ext cx="46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2200275" y="1484313"/>
            <a:ext cx="1758950" cy="1797050"/>
            <a:chOff x="1386" y="935"/>
            <a:chExt cx="1108" cy="1132"/>
          </a:xfrm>
        </p:grpSpPr>
        <p:sp>
          <p:nvSpPr>
            <p:cNvPr id="31826" name="Line 72"/>
            <p:cNvSpPr>
              <a:spLocks noChangeShapeType="1"/>
            </p:cNvSpPr>
            <p:nvPr/>
          </p:nvSpPr>
          <p:spPr bwMode="auto">
            <a:xfrm flipV="1">
              <a:off x="1386" y="1074"/>
              <a:ext cx="729" cy="993"/>
            </a:xfrm>
            <a:prstGeom prst="line">
              <a:avLst/>
            </a:prstGeom>
            <a:noFill/>
            <a:ln w="31750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7" name="Rectangle 73"/>
            <p:cNvSpPr>
              <a:spLocks noChangeArrowheads="1"/>
            </p:cNvSpPr>
            <p:nvPr/>
          </p:nvSpPr>
          <p:spPr bwMode="auto">
            <a:xfrm>
              <a:off x="2026" y="935"/>
              <a:ext cx="468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</a:t>
              </a:r>
              <a:endParaRPr lang="is-IS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1993900" y="1941513"/>
            <a:ext cx="2493963" cy="1246187"/>
            <a:chOff x="1256" y="1223"/>
            <a:chExt cx="1571" cy="785"/>
          </a:xfrm>
        </p:grpSpPr>
        <p:sp>
          <p:nvSpPr>
            <p:cNvPr id="31824" name="Line 75"/>
            <p:cNvSpPr>
              <a:spLocks noChangeShapeType="1"/>
            </p:cNvSpPr>
            <p:nvPr/>
          </p:nvSpPr>
          <p:spPr bwMode="auto">
            <a:xfrm flipH="1" flipV="1">
              <a:off x="1256" y="1223"/>
              <a:ext cx="1002" cy="687"/>
            </a:xfrm>
            <a:prstGeom prst="line">
              <a:avLst/>
            </a:prstGeom>
            <a:noFill/>
            <a:ln w="31750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5" name="Rectangle 76"/>
            <p:cNvSpPr>
              <a:spLocks noChangeArrowheads="1"/>
            </p:cNvSpPr>
            <p:nvPr/>
          </p:nvSpPr>
          <p:spPr bwMode="auto">
            <a:xfrm>
              <a:off x="2287" y="1872"/>
              <a:ext cx="54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</a:t>
              </a:r>
              <a:endParaRPr lang="is-IS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5214938" y="4554538"/>
            <a:ext cx="2486025" cy="1241425"/>
            <a:chOff x="3285" y="2869"/>
            <a:chExt cx="1566" cy="782"/>
          </a:xfrm>
        </p:grpSpPr>
        <p:sp>
          <p:nvSpPr>
            <p:cNvPr id="31822" name="Line 78"/>
            <p:cNvSpPr>
              <a:spLocks noChangeShapeType="1"/>
            </p:cNvSpPr>
            <p:nvPr/>
          </p:nvSpPr>
          <p:spPr bwMode="auto">
            <a:xfrm flipH="1" flipV="1">
              <a:off x="3285" y="2869"/>
              <a:ext cx="995" cy="687"/>
            </a:xfrm>
            <a:prstGeom prst="line">
              <a:avLst/>
            </a:prstGeom>
            <a:noFill/>
            <a:ln w="31750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3" name="Rectangle 79"/>
            <p:cNvSpPr>
              <a:spLocks noChangeArrowheads="1"/>
            </p:cNvSpPr>
            <p:nvPr/>
          </p:nvSpPr>
          <p:spPr bwMode="auto">
            <a:xfrm>
              <a:off x="4311" y="3515"/>
              <a:ext cx="54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4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</a:t>
              </a:r>
              <a:endParaRPr lang="is-IS" sz="1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1428750" y="2438400"/>
            <a:ext cx="4624388" cy="1633538"/>
            <a:chOff x="882" y="1520"/>
            <a:chExt cx="2913" cy="1029"/>
          </a:xfrm>
        </p:grpSpPr>
        <p:grpSp>
          <p:nvGrpSpPr>
            <p:cNvPr id="31811" name="Group 81"/>
            <p:cNvGrpSpPr>
              <a:grpSpLocks/>
            </p:cNvGrpSpPr>
            <p:nvPr/>
          </p:nvGrpSpPr>
          <p:grpSpPr bwMode="auto">
            <a:xfrm>
              <a:off x="882" y="1520"/>
              <a:ext cx="2891" cy="1029"/>
              <a:chOff x="882" y="1520"/>
              <a:chExt cx="2891" cy="1029"/>
            </a:xfrm>
          </p:grpSpPr>
          <p:sp>
            <p:nvSpPr>
              <p:cNvPr id="31814" name="Line 82"/>
              <p:cNvSpPr>
                <a:spLocks noChangeShapeType="1"/>
              </p:cNvSpPr>
              <p:nvPr/>
            </p:nvSpPr>
            <p:spPr bwMode="auto">
              <a:xfrm>
                <a:off x="1035" y="1570"/>
                <a:ext cx="1906" cy="1"/>
              </a:xfrm>
              <a:prstGeom prst="line">
                <a:avLst/>
              </a:prstGeom>
              <a:noFill/>
              <a:ln w="11113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5" name="Freeform 83"/>
              <p:cNvSpPr>
                <a:spLocks/>
              </p:cNvSpPr>
              <p:nvPr/>
            </p:nvSpPr>
            <p:spPr bwMode="auto">
              <a:xfrm>
                <a:off x="3051" y="1570"/>
                <a:ext cx="722" cy="979"/>
              </a:xfrm>
              <a:custGeom>
                <a:avLst/>
                <a:gdLst>
                  <a:gd name="T0" fmla="*/ 0 w 722"/>
                  <a:gd name="T1" fmla="*/ 0 h 979"/>
                  <a:gd name="T2" fmla="*/ 722 w 722"/>
                  <a:gd name="T3" fmla="*/ 0 h 979"/>
                  <a:gd name="T4" fmla="*/ 722 w 722"/>
                  <a:gd name="T5" fmla="*/ 979 h 979"/>
                  <a:gd name="T6" fmla="*/ 0 60000 65536"/>
                  <a:gd name="T7" fmla="*/ 0 60000 65536"/>
                  <a:gd name="T8" fmla="*/ 0 60000 65536"/>
                  <a:gd name="T9" fmla="*/ 0 w 722"/>
                  <a:gd name="T10" fmla="*/ 0 h 979"/>
                  <a:gd name="T11" fmla="*/ 722 w 722"/>
                  <a:gd name="T12" fmla="*/ 979 h 97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2" h="979">
                    <a:moveTo>
                      <a:pt x="0" y="0"/>
                    </a:moveTo>
                    <a:lnTo>
                      <a:pt x="722" y="0"/>
                    </a:lnTo>
                    <a:lnTo>
                      <a:pt x="722" y="979"/>
                    </a:lnTo>
                  </a:path>
                </a:pathLst>
              </a:custGeom>
              <a:noFill/>
              <a:ln w="11113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816" name="Group 84"/>
              <p:cNvGrpSpPr>
                <a:grpSpLocks/>
              </p:cNvGrpSpPr>
              <p:nvPr/>
            </p:nvGrpSpPr>
            <p:grpSpPr bwMode="auto">
              <a:xfrm>
                <a:off x="882" y="1520"/>
                <a:ext cx="101" cy="174"/>
                <a:chOff x="882" y="1520"/>
                <a:chExt cx="101" cy="174"/>
              </a:xfrm>
            </p:grpSpPr>
            <p:sp>
              <p:nvSpPr>
                <p:cNvPr id="31820" name="Rectangle 85"/>
                <p:cNvSpPr>
                  <a:spLocks noChangeArrowheads="1"/>
                </p:cNvSpPr>
                <p:nvPr/>
              </p:nvSpPr>
              <p:spPr bwMode="auto">
                <a:xfrm>
                  <a:off x="882" y="1520"/>
                  <a:ext cx="6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800" i="1" dirty="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r</a:t>
                  </a:r>
                  <a:endParaRPr lang="is-IS" sz="1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31821" name="Freeform 86"/>
                <p:cNvSpPr>
                  <a:spLocks/>
                </p:cNvSpPr>
                <p:nvPr/>
              </p:nvSpPr>
              <p:spPr bwMode="auto">
                <a:xfrm>
                  <a:off x="970" y="1566"/>
                  <a:ext cx="13" cy="34"/>
                </a:xfrm>
                <a:custGeom>
                  <a:avLst/>
                  <a:gdLst>
                    <a:gd name="T0" fmla="*/ 13 w 13"/>
                    <a:gd name="T1" fmla="*/ 0 h 34"/>
                    <a:gd name="T2" fmla="*/ 11 w 13"/>
                    <a:gd name="T3" fmla="*/ 0 h 34"/>
                    <a:gd name="T4" fmla="*/ 7 w 13"/>
                    <a:gd name="T5" fmla="*/ 4 h 34"/>
                    <a:gd name="T6" fmla="*/ 0 w 13"/>
                    <a:gd name="T7" fmla="*/ 9 h 34"/>
                    <a:gd name="T8" fmla="*/ 0 w 13"/>
                    <a:gd name="T9" fmla="*/ 13 h 34"/>
                    <a:gd name="T10" fmla="*/ 5 w 13"/>
                    <a:gd name="T11" fmla="*/ 11 h 34"/>
                    <a:gd name="T12" fmla="*/ 9 w 13"/>
                    <a:gd name="T13" fmla="*/ 7 h 34"/>
                    <a:gd name="T14" fmla="*/ 9 w 13"/>
                    <a:gd name="T15" fmla="*/ 34 h 34"/>
                    <a:gd name="T16" fmla="*/ 13 w 13"/>
                    <a:gd name="T17" fmla="*/ 34 h 34"/>
                    <a:gd name="T18" fmla="*/ 13 w 13"/>
                    <a:gd name="T19" fmla="*/ 2 h 34"/>
                    <a:gd name="T20" fmla="*/ 13 w 13"/>
                    <a:gd name="T21" fmla="*/ 0 h 3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3"/>
                    <a:gd name="T34" fmla="*/ 0 h 34"/>
                    <a:gd name="T35" fmla="*/ 13 w 13"/>
                    <a:gd name="T36" fmla="*/ 34 h 3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3" h="34">
                      <a:moveTo>
                        <a:pt x="13" y="0"/>
                      </a:moveTo>
                      <a:lnTo>
                        <a:pt x="11" y="0"/>
                      </a:lnTo>
                      <a:lnTo>
                        <a:pt x="7" y="4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5" y="11"/>
                      </a:lnTo>
                      <a:lnTo>
                        <a:pt x="9" y="7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3" y="2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817" name="Group 87"/>
              <p:cNvGrpSpPr>
                <a:grpSpLocks/>
              </p:cNvGrpSpPr>
              <p:nvPr/>
            </p:nvGrpSpPr>
            <p:grpSpPr bwMode="auto">
              <a:xfrm>
                <a:off x="2907" y="1520"/>
                <a:ext cx="97" cy="174"/>
                <a:chOff x="2907" y="1520"/>
                <a:chExt cx="97" cy="174"/>
              </a:xfrm>
            </p:grpSpPr>
            <p:sp>
              <p:nvSpPr>
                <p:cNvPr id="31818" name="Rectangle 88"/>
                <p:cNvSpPr>
                  <a:spLocks noChangeArrowheads="1"/>
                </p:cNvSpPr>
                <p:nvPr/>
              </p:nvSpPr>
              <p:spPr bwMode="auto">
                <a:xfrm>
                  <a:off x="2907" y="1520"/>
                  <a:ext cx="60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eaLnBrk="0" hangingPunct="0"/>
                  <a:r>
                    <a:rPr lang="is-IS" sz="1800" i="1" dirty="0">
                      <a:solidFill>
                        <a:srgbClr val="0000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r</a:t>
                  </a:r>
                  <a:endParaRPr lang="is-IS" sz="1800" dirty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31819" name="Freeform 89"/>
                <p:cNvSpPr>
                  <a:spLocks/>
                </p:cNvSpPr>
                <p:nvPr/>
              </p:nvSpPr>
              <p:spPr bwMode="auto">
                <a:xfrm>
                  <a:off x="2991" y="1566"/>
                  <a:ext cx="13" cy="34"/>
                </a:xfrm>
                <a:custGeom>
                  <a:avLst/>
                  <a:gdLst>
                    <a:gd name="T0" fmla="*/ 13 w 13"/>
                    <a:gd name="T1" fmla="*/ 0 h 34"/>
                    <a:gd name="T2" fmla="*/ 11 w 13"/>
                    <a:gd name="T3" fmla="*/ 0 h 34"/>
                    <a:gd name="T4" fmla="*/ 7 w 13"/>
                    <a:gd name="T5" fmla="*/ 4 h 34"/>
                    <a:gd name="T6" fmla="*/ 0 w 13"/>
                    <a:gd name="T7" fmla="*/ 9 h 34"/>
                    <a:gd name="T8" fmla="*/ 0 w 13"/>
                    <a:gd name="T9" fmla="*/ 13 h 34"/>
                    <a:gd name="T10" fmla="*/ 5 w 13"/>
                    <a:gd name="T11" fmla="*/ 11 h 34"/>
                    <a:gd name="T12" fmla="*/ 9 w 13"/>
                    <a:gd name="T13" fmla="*/ 7 h 34"/>
                    <a:gd name="T14" fmla="*/ 9 w 13"/>
                    <a:gd name="T15" fmla="*/ 34 h 34"/>
                    <a:gd name="T16" fmla="*/ 13 w 13"/>
                    <a:gd name="T17" fmla="*/ 34 h 34"/>
                    <a:gd name="T18" fmla="*/ 13 w 13"/>
                    <a:gd name="T19" fmla="*/ 2 h 34"/>
                    <a:gd name="T20" fmla="*/ 13 w 13"/>
                    <a:gd name="T21" fmla="*/ 0 h 3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3"/>
                    <a:gd name="T34" fmla="*/ 0 h 34"/>
                    <a:gd name="T35" fmla="*/ 13 w 13"/>
                    <a:gd name="T36" fmla="*/ 34 h 3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3" h="34">
                      <a:moveTo>
                        <a:pt x="13" y="0"/>
                      </a:moveTo>
                      <a:lnTo>
                        <a:pt x="11" y="0"/>
                      </a:lnTo>
                      <a:lnTo>
                        <a:pt x="7" y="4"/>
                      </a:lnTo>
                      <a:lnTo>
                        <a:pt x="0" y="9"/>
                      </a:lnTo>
                      <a:lnTo>
                        <a:pt x="0" y="13"/>
                      </a:lnTo>
                      <a:lnTo>
                        <a:pt x="5" y="11"/>
                      </a:lnTo>
                      <a:lnTo>
                        <a:pt x="9" y="7"/>
                      </a:lnTo>
                      <a:lnTo>
                        <a:pt x="9" y="34"/>
                      </a:lnTo>
                      <a:lnTo>
                        <a:pt x="13" y="34"/>
                      </a:lnTo>
                      <a:lnTo>
                        <a:pt x="13" y="2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1812" name="Oval 90"/>
            <p:cNvSpPr>
              <a:spLocks noChangeArrowheads="1"/>
            </p:cNvSpPr>
            <p:nvPr/>
          </p:nvSpPr>
          <p:spPr bwMode="auto">
            <a:xfrm>
              <a:off x="3749" y="1543"/>
              <a:ext cx="46" cy="4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31813" name="Oval 91"/>
            <p:cNvSpPr>
              <a:spLocks noChangeArrowheads="1"/>
            </p:cNvSpPr>
            <p:nvPr/>
          </p:nvSpPr>
          <p:spPr bwMode="auto">
            <a:xfrm>
              <a:off x="1733" y="1543"/>
              <a:ext cx="46" cy="4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</p:grp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4572000" y="5037138"/>
            <a:ext cx="1484313" cy="890587"/>
            <a:chOff x="2864" y="3173"/>
            <a:chExt cx="935" cy="561"/>
          </a:xfrm>
        </p:grpSpPr>
        <p:sp>
          <p:nvSpPr>
            <p:cNvPr id="31806" name="Freeform 93"/>
            <p:cNvSpPr>
              <a:spLocks/>
            </p:cNvSpPr>
            <p:nvPr/>
          </p:nvSpPr>
          <p:spPr bwMode="auto">
            <a:xfrm>
              <a:off x="3051" y="3210"/>
              <a:ext cx="722" cy="524"/>
            </a:xfrm>
            <a:custGeom>
              <a:avLst/>
              <a:gdLst>
                <a:gd name="T0" fmla="*/ 0 w 722"/>
                <a:gd name="T1" fmla="*/ 0 h 524"/>
                <a:gd name="T2" fmla="*/ 722 w 722"/>
                <a:gd name="T3" fmla="*/ 0 h 524"/>
                <a:gd name="T4" fmla="*/ 722 w 722"/>
                <a:gd name="T5" fmla="*/ 524 h 524"/>
                <a:gd name="T6" fmla="*/ 0 60000 65536"/>
                <a:gd name="T7" fmla="*/ 0 60000 65536"/>
                <a:gd name="T8" fmla="*/ 0 60000 65536"/>
                <a:gd name="T9" fmla="*/ 0 w 722"/>
                <a:gd name="T10" fmla="*/ 0 h 524"/>
                <a:gd name="T11" fmla="*/ 722 w 722"/>
                <a:gd name="T12" fmla="*/ 524 h 5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2" h="524">
                  <a:moveTo>
                    <a:pt x="0" y="0"/>
                  </a:moveTo>
                  <a:lnTo>
                    <a:pt x="722" y="0"/>
                  </a:lnTo>
                  <a:lnTo>
                    <a:pt x="722" y="524"/>
                  </a:lnTo>
                </a:path>
              </a:pathLst>
            </a:custGeom>
            <a:noFill/>
            <a:ln w="11113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07" name="Group 94"/>
            <p:cNvGrpSpPr>
              <a:grpSpLocks/>
            </p:cNvGrpSpPr>
            <p:nvPr/>
          </p:nvGrpSpPr>
          <p:grpSpPr bwMode="auto">
            <a:xfrm>
              <a:off x="2864" y="3173"/>
              <a:ext cx="140" cy="174"/>
              <a:chOff x="2864" y="3173"/>
              <a:chExt cx="140" cy="174"/>
            </a:xfrm>
          </p:grpSpPr>
          <p:sp>
            <p:nvSpPr>
              <p:cNvPr id="31809" name="Rectangle 95"/>
              <p:cNvSpPr>
                <a:spLocks noChangeArrowheads="1"/>
              </p:cNvSpPr>
              <p:nvPr/>
            </p:nvSpPr>
            <p:spPr bwMode="auto">
              <a:xfrm>
                <a:off x="2864" y="3173"/>
                <a:ext cx="8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800" i="1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</a:t>
                </a:r>
                <a:endParaRPr lang="is-IS" sz="18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1810" name="Freeform 96"/>
              <p:cNvSpPr>
                <a:spLocks/>
              </p:cNvSpPr>
              <p:nvPr/>
            </p:nvSpPr>
            <p:spPr bwMode="auto">
              <a:xfrm>
                <a:off x="2991" y="3220"/>
                <a:ext cx="13" cy="32"/>
              </a:xfrm>
              <a:custGeom>
                <a:avLst/>
                <a:gdLst>
                  <a:gd name="T0" fmla="*/ 13 w 13"/>
                  <a:gd name="T1" fmla="*/ 0 h 32"/>
                  <a:gd name="T2" fmla="*/ 11 w 13"/>
                  <a:gd name="T3" fmla="*/ 0 h 32"/>
                  <a:gd name="T4" fmla="*/ 7 w 13"/>
                  <a:gd name="T5" fmla="*/ 5 h 32"/>
                  <a:gd name="T6" fmla="*/ 0 w 13"/>
                  <a:gd name="T7" fmla="*/ 7 h 32"/>
                  <a:gd name="T8" fmla="*/ 0 w 13"/>
                  <a:gd name="T9" fmla="*/ 12 h 32"/>
                  <a:gd name="T10" fmla="*/ 5 w 13"/>
                  <a:gd name="T11" fmla="*/ 10 h 32"/>
                  <a:gd name="T12" fmla="*/ 9 w 13"/>
                  <a:gd name="T13" fmla="*/ 7 h 32"/>
                  <a:gd name="T14" fmla="*/ 9 w 13"/>
                  <a:gd name="T15" fmla="*/ 32 h 32"/>
                  <a:gd name="T16" fmla="*/ 13 w 13"/>
                  <a:gd name="T17" fmla="*/ 32 h 32"/>
                  <a:gd name="T18" fmla="*/ 13 w 13"/>
                  <a:gd name="T19" fmla="*/ 3 h 32"/>
                  <a:gd name="T20" fmla="*/ 13 w 13"/>
                  <a:gd name="T21" fmla="*/ 0 h 3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3"/>
                  <a:gd name="T34" fmla="*/ 0 h 32"/>
                  <a:gd name="T35" fmla="*/ 13 w 13"/>
                  <a:gd name="T36" fmla="*/ 32 h 3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3" h="32">
                    <a:moveTo>
                      <a:pt x="13" y="0"/>
                    </a:moveTo>
                    <a:lnTo>
                      <a:pt x="11" y="0"/>
                    </a:lnTo>
                    <a:lnTo>
                      <a:pt x="7" y="5"/>
                    </a:lnTo>
                    <a:lnTo>
                      <a:pt x="0" y="7"/>
                    </a:lnTo>
                    <a:lnTo>
                      <a:pt x="0" y="12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9" y="32"/>
                    </a:lnTo>
                    <a:lnTo>
                      <a:pt x="13" y="32"/>
                    </a:lnTo>
                    <a:lnTo>
                      <a:pt x="13" y="3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808" name="Oval 97"/>
            <p:cNvSpPr>
              <a:spLocks noChangeArrowheads="1"/>
            </p:cNvSpPr>
            <p:nvPr/>
          </p:nvSpPr>
          <p:spPr bwMode="auto">
            <a:xfrm>
              <a:off x="3753" y="3182"/>
              <a:ext cx="46" cy="4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</p:grpSp>
      <p:sp>
        <p:nvSpPr>
          <p:cNvPr id="89186" name="Text Box 98"/>
          <p:cNvSpPr txBox="1">
            <a:spLocks noChangeArrowheads="1"/>
          </p:cNvSpPr>
          <p:nvPr/>
        </p:nvSpPr>
        <p:spPr bwMode="auto">
          <a:xfrm rot="21420000">
            <a:off x="1091677" y="4509641"/>
            <a:ext cx="2596608" cy="1077218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>
                <a:latin typeface="Cambria" panose="02040503050406030204" pitchFamily="18" charset="0"/>
                <a:ea typeface="Cambria" panose="02040503050406030204" pitchFamily="18" charset="0"/>
              </a:rPr>
              <a:t>r = raunvextir</a:t>
            </a:r>
          </a:p>
          <a:p>
            <a:pPr eaLnBrk="0" hangingPunct="0">
              <a:defRPr/>
            </a:pPr>
            <a:r>
              <a:rPr lang="is-IS">
                <a:latin typeface="Cambria" panose="02040503050406030204" pitchFamily="18" charset="0"/>
                <a:ea typeface="Cambria" panose="02040503050406030204" pitchFamily="18" charset="0"/>
              </a:rPr>
              <a:t>E = raungengi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Opin hagkerfi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Opið hagkerfi á viðskipti við önnur lönd  </a:t>
            </a:r>
          </a:p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Helztu þjóðhagsstærðir í opnu hagkerfi: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Hreinn útflutningur 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 erlend fjárfesting</a:t>
            </a:r>
          </a:p>
          <a:p>
            <a:pPr lvl="2" eaLnBrk="1" hangingPunct="1"/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Öðru nafni </a:t>
            </a:r>
            <a:r>
              <a:rPr lang="is-I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hreint útstreymi fjármagns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Nafngengi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is-IS" sz="3200" i="1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eaLnBrk="1" hangingPunct="1"/>
            <a:endParaRPr lang="is-IS" sz="32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60648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Áhrif hagstjórnar og ytri skella í opnu hagkerfi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998169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Skoðum nú hvernig mikilvægar þjóðhagsstærðir – þjóðarsparnaður, innlend og erlend fjárfesting og hreinn útflutningur – bregðast við hagstjórn og utanaðkomandi hnykkjum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Gerum </a:t>
            </a:r>
            <a:r>
              <a:rPr lang="is-IS" sz="36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þrjár tilraunir</a:t>
            </a:r>
            <a:endParaRPr lang="is-IS" sz="36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788670" lvl="1" indent="-514350" eaLnBrk="1" fontAlgn="auto" hangingPunct="1">
              <a:spcAft>
                <a:spcPts val="0"/>
              </a:spcAft>
              <a:buSzPct val="100000"/>
              <a:buFont typeface="+mj-lt"/>
              <a:buAutoNum type="arabicParenR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Ríkishallarekstur</a:t>
            </a:r>
          </a:p>
          <a:p>
            <a:pPr marL="788670" lvl="1" indent="-514350" eaLnBrk="1" fontAlgn="auto" hangingPunct="1">
              <a:spcAft>
                <a:spcPts val="0"/>
              </a:spcAft>
              <a:buSzPct val="100000"/>
              <a:buFont typeface="+mj-lt"/>
              <a:buAutoNum type="arabicParenR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Viðskiptastefna (tollheimta)</a:t>
            </a:r>
          </a:p>
          <a:p>
            <a:pPr marL="788670" lvl="1" indent="-514350" eaLnBrk="1" fontAlgn="auto" hangingPunct="1">
              <a:spcAft>
                <a:spcPts val="0"/>
              </a:spcAft>
              <a:buSzPct val="100000"/>
              <a:buFont typeface="+mj-lt"/>
              <a:buAutoNum type="arabicParenR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Stöðugleiki í efnahagsmálum og stjórnmálum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-108520" y="17647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66936"/>
            <a:ext cx="8229600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Tilraun 1: Áhrif ríkishalla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F3F6F9"/>
          </a:solidFill>
          <a:ln w="12541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F2F4F8"/>
          </a:solidFill>
          <a:ln w="1143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F1F4F7"/>
          </a:solidFill>
          <a:ln w="1031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F0F2F5"/>
          </a:solidFill>
          <a:ln w="920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EF1F4"/>
          </a:solidFill>
          <a:ln w="793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DEFF3"/>
          </a:solidFill>
          <a:ln w="682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BEEF2"/>
          </a:solidFill>
          <a:ln w="571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AECF1"/>
          </a:solidFill>
          <a:ln w="460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9EBF0"/>
          </a:solidFill>
          <a:ln w="349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5" name="Rectangle 14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6" name="Rectangle 15"/>
          <p:cNvSpPr>
            <a:spLocks noChangeArrowheads="1"/>
          </p:cNvSpPr>
          <p:nvPr/>
        </p:nvSpPr>
        <p:spPr bwMode="auto">
          <a:xfrm>
            <a:off x="1773238" y="1590948"/>
            <a:ext cx="2773362" cy="2044700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7" name="Rectangle 16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F3F6F9"/>
          </a:solidFill>
          <a:ln w="12541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F2F4F8"/>
          </a:solidFill>
          <a:ln w="1143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F1F4F7"/>
          </a:solidFill>
          <a:ln w="1031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0" name="Rectangle 19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F0F2F5"/>
          </a:solidFill>
          <a:ln w="920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EF1F4"/>
          </a:solidFill>
          <a:ln w="793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DEFF3"/>
          </a:solidFill>
          <a:ln w="682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BEEF2"/>
          </a:solidFill>
          <a:ln w="571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AECF1"/>
          </a:solidFill>
          <a:ln w="460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9EBF0"/>
          </a:solidFill>
          <a:ln w="349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5334000" y="1590948"/>
            <a:ext cx="2773363" cy="2044700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8" name="Rectangle 27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F3F6F9"/>
          </a:solidFill>
          <a:ln w="125413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19" name="Rectangle 28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F2F4F8"/>
          </a:solidFill>
          <a:ln w="114300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0" name="Rectangle 29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F1F4F7"/>
          </a:solidFill>
          <a:ln w="1031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1" name="Rectangle 30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F0F2F5"/>
          </a:solidFill>
          <a:ln w="92075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2" name="Rectangle 31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EF1F4"/>
          </a:solidFill>
          <a:ln w="793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3" name="Rectangle 32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DEFF3"/>
          </a:solidFill>
          <a:ln w="682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4" name="Rectangle 33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BEEF2"/>
          </a:solidFill>
          <a:ln w="571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5" name="Rectangle 34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AECF1"/>
          </a:solidFill>
          <a:ln w="460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6" name="Rectangle 35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9EBF0"/>
          </a:solidFill>
          <a:ln w="349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7" name="Rectangle 36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8" name="Rectangle 37"/>
          <p:cNvSpPr>
            <a:spLocks noChangeArrowheads="1"/>
          </p:cNvSpPr>
          <p:nvPr/>
        </p:nvSpPr>
        <p:spPr bwMode="auto">
          <a:xfrm>
            <a:off x="5334000" y="4332560"/>
            <a:ext cx="2773363" cy="2046288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29" name="Rectangle 38"/>
          <p:cNvSpPr>
            <a:spLocks noChangeArrowheads="1"/>
          </p:cNvSpPr>
          <p:nvPr/>
        </p:nvSpPr>
        <p:spPr bwMode="auto">
          <a:xfrm>
            <a:off x="5241925" y="4253185"/>
            <a:ext cx="2808288" cy="2068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30" name="Rectangle 39"/>
          <p:cNvSpPr>
            <a:spLocks noChangeArrowheads="1"/>
          </p:cNvSpPr>
          <p:nvPr/>
        </p:nvSpPr>
        <p:spPr bwMode="auto">
          <a:xfrm>
            <a:off x="1693863" y="1522685"/>
            <a:ext cx="2806700" cy="2068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31" name="Rectangle 40"/>
          <p:cNvSpPr>
            <a:spLocks noChangeArrowheads="1"/>
          </p:cNvSpPr>
          <p:nvPr/>
        </p:nvSpPr>
        <p:spPr bwMode="auto">
          <a:xfrm>
            <a:off x="5241925" y="1522685"/>
            <a:ext cx="2808288" cy="20685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3832" name="Line 41"/>
          <p:cNvSpPr>
            <a:spLocks noChangeShapeType="1"/>
          </p:cNvSpPr>
          <p:nvPr/>
        </p:nvSpPr>
        <p:spPr bwMode="auto">
          <a:xfrm flipH="1" flipV="1">
            <a:off x="5961063" y="1613173"/>
            <a:ext cx="958850" cy="1863725"/>
          </a:xfrm>
          <a:prstGeom prst="line">
            <a:avLst/>
          </a:prstGeom>
          <a:noFill/>
          <a:ln w="3492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3" name="Line 42"/>
          <p:cNvSpPr>
            <a:spLocks noChangeShapeType="1"/>
          </p:cNvSpPr>
          <p:nvPr/>
        </p:nvSpPr>
        <p:spPr bwMode="auto">
          <a:xfrm flipH="1" flipV="1">
            <a:off x="2424113" y="2037035"/>
            <a:ext cx="1757362" cy="1165225"/>
          </a:xfrm>
          <a:prstGeom prst="line">
            <a:avLst/>
          </a:prstGeom>
          <a:noFill/>
          <a:ln w="3492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4" name="Line 43"/>
          <p:cNvSpPr>
            <a:spLocks noChangeShapeType="1"/>
          </p:cNvSpPr>
          <p:nvPr/>
        </p:nvSpPr>
        <p:spPr bwMode="auto">
          <a:xfrm flipV="1">
            <a:off x="2811463" y="1819548"/>
            <a:ext cx="1277937" cy="1679575"/>
          </a:xfrm>
          <a:prstGeom prst="line">
            <a:avLst/>
          </a:prstGeom>
          <a:noFill/>
          <a:ln w="3492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35" name="Line 44"/>
          <p:cNvSpPr>
            <a:spLocks noChangeShapeType="1"/>
          </p:cNvSpPr>
          <p:nvPr/>
        </p:nvSpPr>
        <p:spPr bwMode="auto">
          <a:xfrm flipH="1" flipV="1">
            <a:off x="5664200" y="4881835"/>
            <a:ext cx="1746250" cy="1154113"/>
          </a:xfrm>
          <a:prstGeom prst="line">
            <a:avLst/>
          </a:prstGeom>
          <a:noFill/>
          <a:ln w="3492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57" name="Line 45"/>
          <p:cNvSpPr>
            <a:spLocks noChangeShapeType="1"/>
          </p:cNvSpPr>
          <p:nvPr/>
        </p:nvSpPr>
        <p:spPr bwMode="auto">
          <a:xfrm flipH="1" flipV="1">
            <a:off x="1600200" y="2398985"/>
            <a:ext cx="0" cy="228600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58" name="Line 46"/>
          <p:cNvSpPr>
            <a:spLocks noChangeShapeType="1"/>
          </p:cNvSpPr>
          <p:nvPr/>
        </p:nvSpPr>
        <p:spPr bwMode="auto">
          <a:xfrm flipV="1">
            <a:off x="5151438" y="5310460"/>
            <a:ext cx="3175" cy="153988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38" name="Line 47"/>
          <p:cNvSpPr>
            <a:spLocks noChangeShapeType="1"/>
          </p:cNvSpPr>
          <p:nvPr/>
        </p:nvSpPr>
        <p:spPr bwMode="auto">
          <a:xfrm flipV="1">
            <a:off x="6519863" y="4378598"/>
            <a:ext cx="1587" cy="1943100"/>
          </a:xfrm>
          <a:prstGeom prst="line">
            <a:avLst/>
          </a:prstGeom>
          <a:noFill/>
          <a:ln w="34925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0" name="Line 48"/>
          <p:cNvSpPr>
            <a:spLocks noChangeShapeType="1"/>
          </p:cNvSpPr>
          <p:nvPr/>
        </p:nvSpPr>
        <p:spPr bwMode="auto">
          <a:xfrm flipH="1">
            <a:off x="3086100" y="2070373"/>
            <a:ext cx="741363" cy="1587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5140325" y="2364060"/>
            <a:ext cx="1346200" cy="874713"/>
            <a:chOff x="3238" y="1358"/>
            <a:chExt cx="848" cy="551"/>
          </a:xfrm>
        </p:grpSpPr>
        <p:sp>
          <p:nvSpPr>
            <p:cNvPr id="33938" name="Line 50"/>
            <p:cNvSpPr>
              <a:spLocks noChangeShapeType="1"/>
            </p:cNvSpPr>
            <p:nvPr/>
          </p:nvSpPr>
          <p:spPr bwMode="auto">
            <a:xfrm flipV="1">
              <a:off x="3238" y="1358"/>
              <a:ext cx="1" cy="175"/>
            </a:xfrm>
            <a:prstGeom prst="line">
              <a:avLst/>
            </a:prstGeom>
            <a:noFill/>
            <a:ln w="11176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9" name="Line 51"/>
            <p:cNvSpPr>
              <a:spLocks noChangeShapeType="1"/>
            </p:cNvSpPr>
            <p:nvPr/>
          </p:nvSpPr>
          <p:spPr bwMode="auto">
            <a:xfrm flipH="1">
              <a:off x="3985" y="1907"/>
              <a:ext cx="101" cy="2"/>
            </a:xfrm>
            <a:prstGeom prst="line">
              <a:avLst/>
            </a:prstGeom>
            <a:noFill/>
            <a:ln w="11176">
              <a:solidFill>
                <a:srgbClr val="00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41" name="Freeform 52"/>
          <p:cNvSpPr>
            <a:spLocks/>
          </p:cNvSpPr>
          <p:nvPr/>
        </p:nvSpPr>
        <p:spPr bwMode="auto">
          <a:xfrm>
            <a:off x="5241925" y="4253185"/>
            <a:ext cx="2808288" cy="2068513"/>
          </a:xfrm>
          <a:custGeom>
            <a:avLst/>
            <a:gdLst>
              <a:gd name="T0" fmla="*/ 0 w 1769"/>
              <a:gd name="T1" fmla="*/ 0 h 1303"/>
              <a:gd name="T2" fmla="*/ 0 w 1769"/>
              <a:gd name="T3" fmla="*/ 2068513 h 1303"/>
              <a:gd name="T4" fmla="*/ 2808288 w 1769"/>
              <a:gd name="T5" fmla="*/ 2068513 h 1303"/>
              <a:gd name="T6" fmla="*/ 0 60000 65536"/>
              <a:gd name="T7" fmla="*/ 0 60000 65536"/>
              <a:gd name="T8" fmla="*/ 0 60000 65536"/>
              <a:gd name="T9" fmla="*/ 0 w 1769"/>
              <a:gd name="T10" fmla="*/ 0 h 1303"/>
              <a:gd name="T11" fmla="*/ 1769 w 1769"/>
              <a:gd name="T12" fmla="*/ 1303 h 13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303">
                <a:moveTo>
                  <a:pt x="0" y="0"/>
                </a:moveTo>
                <a:lnTo>
                  <a:pt x="0" y="1303"/>
                </a:lnTo>
                <a:lnTo>
                  <a:pt x="1769" y="130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65" name="Line 53"/>
          <p:cNvSpPr>
            <a:spLocks noChangeShapeType="1"/>
          </p:cNvSpPr>
          <p:nvPr/>
        </p:nvSpPr>
        <p:spPr bwMode="auto">
          <a:xfrm flipH="1">
            <a:off x="6327775" y="4892948"/>
            <a:ext cx="165100" cy="3175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43" name="Freeform 54"/>
          <p:cNvSpPr>
            <a:spLocks/>
          </p:cNvSpPr>
          <p:nvPr/>
        </p:nvSpPr>
        <p:spPr bwMode="auto">
          <a:xfrm>
            <a:off x="1693863" y="1522685"/>
            <a:ext cx="2806700" cy="2068513"/>
          </a:xfrm>
          <a:custGeom>
            <a:avLst/>
            <a:gdLst>
              <a:gd name="T0" fmla="*/ 0 w 1768"/>
              <a:gd name="T1" fmla="*/ 0 h 1303"/>
              <a:gd name="T2" fmla="*/ 0 w 1768"/>
              <a:gd name="T3" fmla="*/ 2068513 h 1303"/>
              <a:gd name="T4" fmla="*/ 2806700 w 1768"/>
              <a:gd name="T5" fmla="*/ 2068513 h 1303"/>
              <a:gd name="T6" fmla="*/ 0 60000 65536"/>
              <a:gd name="T7" fmla="*/ 0 60000 65536"/>
              <a:gd name="T8" fmla="*/ 0 60000 65536"/>
              <a:gd name="T9" fmla="*/ 0 w 1768"/>
              <a:gd name="T10" fmla="*/ 0 h 1303"/>
              <a:gd name="T11" fmla="*/ 1768 w 1768"/>
              <a:gd name="T12" fmla="*/ 1303 h 13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8" h="1303">
                <a:moveTo>
                  <a:pt x="0" y="0"/>
                </a:moveTo>
                <a:lnTo>
                  <a:pt x="0" y="1303"/>
                </a:lnTo>
                <a:lnTo>
                  <a:pt x="1768" y="130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4" name="Freeform 55"/>
          <p:cNvSpPr>
            <a:spLocks/>
          </p:cNvSpPr>
          <p:nvPr/>
        </p:nvSpPr>
        <p:spPr bwMode="auto">
          <a:xfrm>
            <a:off x="5241925" y="1522685"/>
            <a:ext cx="2808288" cy="2068513"/>
          </a:xfrm>
          <a:custGeom>
            <a:avLst/>
            <a:gdLst>
              <a:gd name="T0" fmla="*/ 0 w 1769"/>
              <a:gd name="T1" fmla="*/ 0 h 1303"/>
              <a:gd name="T2" fmla="*/ 0 w 1769"/>
              <a:gd name="T3" fmla="*/ 2068513 h 1303"/>
              <a:gd name="T4" fmla="*/ 2808288 w 1769"/>
              <a:gd name="T5" fmla="*/ 2068513 h 1303"/>
              <a:gd name="T6" fmla="*/ 0 60000 65536"/>
              <a:gd name="T7" fmla="*/ 0 60000 65536"/>
              <a:gd name="T8" fmla="*/ 0 60000 65536"/>
              <a:gd name="T9" fmla="*/ 0 w 1769"/>
              <a:gd name="T10" fmla="*/ 0 h 1303"/>
              <a:gd name="T11" fmla="*/ 1769 w 1769"/>
              <a:gd name="T12" fmla="*/ 1303 h 13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303">
                <a:moveTo>
                  <a:pt x="0" y="0"/>
                </a:moveTo>
                <a:lnTo>
                  <a:pt x="0" y="1303"/>
                </a:lnTo>
                <a:lnTo>
                  <a:pt x="1769" y="1303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5" name="Rectangle 58"/>
          <p:cNvSpPr>
            <a:spLocks noChangeArrowheads="1"/>
          </p:cNvSpPr>
          <p:nvPr/>
        </p:nvSpPr>
        <p:spPr bwMode="auto">
          <a:xfrm>
            <a:off x="965200" y="1519510"/>
            <a:ext cx="7187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46" name="Rectangle 61"/>
          <p:cNvSpPr>
            <a:spLocks noChangeArrowheads="1"/>
          </p:cNvSpPr>
          <p:nvPr/>
        </p:nvSpPr>
        <p:spPr bwMode="auto">
          <a:xfrm>
            <a:off x="4743450" y="1541735"/>
            <a:ext cx="7187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47" name="Rectangle 65"/>
          <p:cNvSpPr>
            <a:spLocks noChangeArrowheads="1"/>
          </p:cNvSpPr>
          <p:nvPr/>
        </p:nvSpPr>
        <p:spPr bwMode="auto">
          <a:xfrm>
            <a:off x="7392988" y="6469335"/>
            <a:ext cx="4754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Krónur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48" name="Rectangle 67"/>
          <p:cNvSpPr>
            <a:spLocks noChangeArrowheads="1"/>
          </p:cNvSpPr>
          <p:nvPr/>
        </p:nvSpPr>
        <p:spPr bwMode="auto">
          <a:xfrm>
            <a:off x="3911600" y="3738835"/>
            <a:ext cx="430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49" name="Rectangle 71"/>
          <p:cNvSpPr>
            <a:spLocks noChangeArrowheads="1"/>
          </p:cNvSpPr>
          <p:nvPr/>
        </p:nvSpPr>
        <p:spPr bwMode="auto">
          <a:xfrm>
            <a:off x="4525963" y="4246835"/>
            <a:ext cx="697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50" name="Rectangle 74"/>
          <p:cNvSpPr>
            <a:spLocks noChangeArrowheads="1"/>
          </p:cNvSpPr>
          <p:nvPr/>
        </p:nvSpPr>
        <p:spPr bwMode="auto">
          <a:xfrm>
            <a:off x="3986213" y="3205435"/>
            <a:ext cx="8576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51" name="Rectangle 75"/>
          <p:cNvSpPr>
            <a:spLocks noChangeArrowheads="1"/>
          </p:cNvSpPr>
          <p:nvPr/>
        </p:nvSpPr>
        <p:spPr bwMode="auto">
          <a:xfrm>
            <a:off x="7445375" y="5947048"/>
            <a:ext cx="8576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5092700" y="2184673"/>
            <a:ext cx="1258888" cy="2160587"/>
            <a:chOff x="3208" y="1245"/>
            <a:chExt cx="793" cy="1361"/>
          </a:xfrm>
        </p:grpSpPr>
        <p:sp>
          <p:nvSpPr>
            <p:cNvPr id="33935" name="Freeform 77"/>
            <p:cNvSpPr>
              <a:spLocks/>
            </p:cNvSpPr>
            <p:nvPr/>
          </p:nvSpPr>
          <p:spPr bwMode="auto">
            <a:xfrm>
              <a:off x="3310" y="1303"/>
              <a:ext cx="661" cy="1303"/>
            </a:xfrm>
            <a:custGeom>
              <a:avLst/>
              <a:gdLst>
                <a:gd name="T0" fmla="*/ 0 w 661"/>
                <a:gd name="T1" fmla="*/ 0 h 1303"/>
                <a:gd name="T2" fmla="*/ 661 w 661"/>
                <a:gd name="T3" fmla="*/ 0 h 1303"/>
                <a:gd name="T4" fmla="*/ 661 w 661"/>
                <a:gd name="T5" fmla="*/ 1303 h 1303"/>
                <a:gd name="T6" fmla="*/ 0 60000 65536"/>
                <a:gd name="T7" fmla="*/ 0 60000 65536"/>
                <a:gd name="T8" fmla="*/ 0 60000 65536"/>
                <a:gd name="T9" fmla="*/ 0 w 661"/>
                <a:gd name="T10" fmla="*/ 0 h 1303"/>
                <a:gd name="T11" fmla="*/ 661 w 661"/>
                <a:gd name="T12" fmla="*/ 1303 h 13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1" h="1303">
                  <a:moveTo>
                    <a:pt x="0" y="0"/>
                  </a:moveTo>
                  <a:lnTo>
                    <a:pt x="661" y="0"/>
                  </a:lnTo>
                  <a:lnTo>
                    <a:pt x="661" y="1303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6" name="Oval 78"/>
            <p:cNvSpPr>
              <a:spLocks noChangeArrowheads="1"/>
            </p:cNvSpPr>
            <p:nvPr/>
          </p:nvSpPr>
          <p:spPr bwMode="auto">
            <a:xfrm>
              <a:off x="3949" y="1281"/>
              <a:ext cx="52" cy="52"/>
            </a:xfrm>
            <a:prstGeom prst="ellipse">
              <a:avLst/>
            </a:prstGeom>
            <a:solidFill>
              <a:srgbClr val="AD0D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33937" name="Rectangle 79"/>
            <p:cNvSpPr>
              <a:spLocks noChangeArrowheads="1"/>
            </p:cNvSpPr>
            <p:nvPr/>
          </p:nvSpPr>
          <p:spPr bwMode="auto">
            <a:xfrm>
              <a:off x="3208" y="1245"/>
              <a:ext cx="6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</a:t>
              </a:r>
              <a:r>
                <a:rPr lang="is-IS" sz="1000" baseline="-25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3853" name="Rectangle 80"/>
          <p:cNvSpPr>
            <a:spLocks noChangeArrowheads="1"/>
          </p:cNvSpPr>
          <p:nvPr/>
        </p:nvSpPr>
        <p:spPr bwMode="auto">
          <a:xfrm>
            <a:off x="6978650" y="3372123"/>
            <a:ext cx="3372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854" name="Rectangle 81"/>
          <p:cNvSpPr>
            <a:spLocks noChangeArrowheads="1"/>
          </p:cNvSpPr>
          <p:nvPr/>
        </p:nvSpPr>
        <p:spPr bwMode="auto">
          <a:xfrm>
            <a:off x="6553200" y="4350023"/>
            <a:ext cx="841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000" i="1">
                <a:solidFill>
                  <a:srgbClr val="000000"/>
                </a:solidFill>
                <a:latin typeface="Arial" charset="0"/>
              </a:rPr>
              <a:t>S</a:t>
            </a:r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33855" name="Freeform 82"/>
          <p:cNvSpPr>
            <a:spLocks/>
          </p:cNvSpPr>
          <p:nvPr/>
        </p:nvSpPr>
        <p:spPr bwMode="auto">
          <a:xfrm>
            <a:off x="6643688" y="4426223"/>
            <a:ext cx="23812" cy="57150"/>
          </a:xfrm>
          <a:custGeom>
            <a:avLst/>
            <a:gdLst>
              <a:gd name="T0" fmla="*/ 23812 w 15"/>
              <a:gd name="T1" fmla="*/ 0 h 36"/>
              <a:gd name="T2" fmla="*/ 19050 w 15"/>
              <a:gd name="T3" fmla="*/ 0 h 36"/>
              <a:gd name="T4" fmla="*/ 12700 w 15"/>
              <a:gd name="T5" fmla="*/ 7937 h 36"/>
              <a:gd name="T6" fmla="*/ 0 w 15"/>
              <a:gd name="T7" fmla="*/ 14288 h 36"/>
              <a:gd name="T8" fmla="*/ 0 w 15"/>
              <a:gd name="T9" fmla="*/ 22225 h 36"/>
              <a:gd name="T10" fmla="*/ 7937 w 15"/>
              <a:gd name="T11" fmla="*/ 19050 h 36"/>
              <a:gd name="T12" fmla="*/ 15875 w 15"/>
              <a:gd name="T13" fmla="*/ 11112 h 36"/>
              <a:gd name="T14" fmla="*/ 15875 w 15"/>
              <a:gd name="T15" fmla="*/ 57150 h 36"/>
              <a:gd name="T16" fmla="*/ 23812 w 15"/>
              <a:gd name="T17" fmla="*/ 57150 h 36"/>
              <a:gd name="T18" fmla="*/ 23812 w 15"/>
              <a:gd name="T19" fmla="*/ 3175 h 36"/>
              <a:gd name="T20" fmla="*/ 23812 w 15"/>
              <a:gd name="T21" fmla="*/ 0 h 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36"/>
              <a:gd name="T35" fmla="*/ 15 w 15"/>
              <a:gd name="T36" fmla="*/ 36 h 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36">
                <a:moveTo>
                  <a:pt x="15" y="0"/>
                </a:moveTo>
                <a:lnTo>
                  <a:pt x="12" y="0"/>
                </a:lnTo>
                <a:lnTo>
                  <a:pt x="8" y="5"/>
                </a:lnTo>
                <a:lnTo>
                  <a:pt x="0" y="9"/>
                </a:lnTo>
                <a:lnTo>
                  <a:pt x="0" y="14"/>
                </a:lnTo>
                <a:lnTo>
                  <a:pt x="5" y="12"/>
                </a:lnTo>
                <a:lnTo>
                  <a:pt x="10" y="7"/>
                </a:lnTo>
                <a:lnTo>
                  <a:pt x="10" y="36"/>
                </a:lnTo>
                <a:lnTo>
                  <a:pt x="15" y="36"/>
                </a:lnTo>
                <a:lnTo>
                  <a:pt x="15" y="2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83"/>
          <p:cNvGrpSpPr>
            <a:grpSpLocks/>
          </p:cNvGrpSpPr>
          <p:nvPr/>
        </p:nvGrpSpPr>
        <p:grpSpPr bwMode="auto">
          <a:xfrm>
            <a:off x="6129338" y="4350023"/>
            <a:ext cx="176212" cy="1971675"/>
            <a:chOff x="3861" y="2609"/>
            <a:chExt cx="111" cy="1242"/>
          </a:xfrm>
        </p:grpSpPr>
        <p:sp>
          <p:nvSpPr>
            <p:cNvPr id="33932" name="Line 84"/>
            <p:cNvSpPr>
              <a:spLocks noChangeShapeType="1"/>
            </p:cNvSpPr>
            <p:nvPr/>
          </p:nvSpPr>
          <p:spPr bwMode="auto">
            <a:xfrm flipV="1">
              <a:off x="3971" y="2627"/>
              <a:ext cx="1" cy="1224"/>
            </a:xfrm>
            <a:prstGeom prst="line">
              <a:avLst/>
            </a:prstGeom>
            <a:noFill/>
            <a:ln w="34925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3" name="Rectangle 85"/>
            <p:cNvSpPr>
              <a:spLocks noChangeArrowheads="1"/>
            </p:cNvSpPr>
            <p:nvPr/>
          </p:nvSpPr>
          <p:spPr bwMode="auto">
            <a:xfrm>
              <a:off x="3861" y="2609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is-IS" sz="2400">
                <a:solidFill>
                  <a:schemeClr val="tx1"/>
                </a:solidFill>
              </a:endParaRPr>
            </a:p>
          </p:txBody>
        </p:sp>
        <p:sp>
          <p:nvSpPr>
            <p:cNvPr id="33934" name="Freeform 86"/>
            <p:cNvSpPr>
              <a:spLocks/>
            </p:cNvSpPr>
            <p:nvPr/>
          </p:nvSpPr>
          <p:spPr bwMode="auto">
            <a:xfrm>
              <a:off x="3913" y="2657"/>
              <a:ext cx="26" cy="36"/>
            </a:xfrm>
            <a:custGeom>
              <a:avLst/>
              <a:gdLst>
                <a:gd name="T0" fmla="*/ 7 w 26"/>
                <a:gd name="T1" fmla="*/ 31 h 36"/>
                <a:gd name="T2" fmla="*/ 10 w 26"/>
                <a:gd name="T3" fmla="*/ 29 h 36"/>
                <a:gd name="T4" fmla="*/ 14 w 26"/>
                <a:gd name="T5" fmla="*/ 24 h 36"/>
                <a:gd name="T6" fmla="*/ 22 w 26"/>
                <a:gd name="T7" fmla="*/ 19 h 36"/>
                <a:gd name="T8" fmla="*/ 26 w 26"/>
                <a:gd name="T9" fmla="*/ 14 h 36"/>
                <a:gd name="T10" fmla="*/ 26 w 26"/>
                <a:gd name="T11" fmla="*/ 9 h 36"/>
                <a:gd name="T12" fmla="*/ 26 w 26"/>
                <a:gd name="T13" fmla="*/ 7 h 36"/>
                <a:gd name="T14" fmla="*/ 24 w 26"/>
                <a:gd name="T15" fmla="*/ 2 h 36"/>
                <a:gd name="T16" fmla="*/ 19 w 26"/>
                <a:gd name="T17" fmla="*/ 2 h 36"/>
                <a:gd name="T18" fmla="*/ 14 w 26"/>
                <a:gd name="T19" fmla="*/ 0 h 36"/>
                <a:gd name="T20" fmla="*/ 10 w 26"/>
                <a:gd name="T21" fmla="*/ 0 h 36"/>
                <a:gd name="T22" fmla="*/ 5 w 26"/>
                <a:gd name="T23" fmla="*/ 2 h 36"/>
                <a:gd name="T24" fmla="*/ 2 w 26"/>
                <a:gd name="T25" fmla="*/ 7 h 36"/>
                <a:gd name="T26" fmla="*/ 2 w 26"/>
                <a:gd name="T27" fmla="*/ 9 h 36"/>
                <a:gd name="T28" fmla="*/ 7 w 26"/>
                <a:gd name="T29" fmla="*/ 12 h 36"/>
                <a:gd name="T30" fmla="*/ 10 w 26"/>
                <a:gd name="T31" fmla="*/ 5 h 36"/>
                <a:gd name="T32" fmla="*/ 14 w 26"/>
                <a:gd name="T33" fmla="*/ 5 h 36"/>
                <a:gd name="T34" fmla="*/ 19 w 26"/>
                <a:gd name="T35" fmla="*/ 5 h 36"/>
                <a:gd name="T36" fmla="*/ 22 w 26"/>
                <a:gd name="T37" fmla="*/ 9 h 36"/>
                <a:gd name="T38" fmla="*/ 19 w 26"/>
                <a:gd name="T39" fmla="*/ 14 h 36"/>
                <a:gd name="T40" fmla="*/ 12 w 26"/>
                <a:gd name="T41" fmla="*/ 21 h 36"/>
                <a:gd name="T42" fmla="*/ 5 w 26"/>
                <a:gd name="T43" fmla="*/ 26 h 36"/>
                <a:gd name="T44" fmla="*/ 2 w 26"/>
                <a:gd name="T45" fmla="*/ 31 h 36"/>
                <a:gd name="T46" fmla="*/ 0 w 26"/>
                <a:gd name="T47" fmla="*/ 36 h 36"/>
                <a:gd name="T48" fmla="*/ 26 w 26"/>
                <a:gd name="T49" fmla="*/ 36 h 36"/>
                <a:gd name="T50" fmla="*/ 26 w 26"/>
                <a:gd name="T51" fmla="*/ 31 h 36"/>
                <a:gd name="T52" fmla="*/ 10 w 26"/>
                <a:gd name="T53" fmla="*/ 31 h 36"/>
                <a:gd name="T54" fmla="*/ 7 w 26"/>
                <a:gd name="T55" fmla="*/ 31 h 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"/>
                <a:gd name="T85" fmla="*/ 0 h 36"/>
                <a:gd name="T86" fmla="*/ 26 w 26"/>
                <a:gd name="T87" fmla="*/ 36 h 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" h="36">
                  <a:moveTo>
                    <a:pt x="7" y="31"/>
                  </a:moveTo>
                  <a:lnTo>
                    <a:pt x="10" y="29"/>
                  </a:lnTo>
                  <a:lnTo>
                    <a:pt x="14" y="24"/>
                  </a:lnTo>
                  <a:lnTo>
                    <a:pt x="22" y="19"/>
                  </a:lnTo>
                  <a:lnTo>
                    <a:pt x="26" y="14"/>
                  </a:lnTo>
                  <a:lnTo>
                    <a:pt x="26" y="9"/>
                  </a:lnTo>
                  <a:lnTo>
                    <a:pt x="26" y="7"/>
                  </a:lnTo>
                  <a:lnTo>
                    <a:pt x="24" y="2"/>
                  </a:lnTo>
                  <a:lnTo>
                    <a:pt x="19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5" y="2"/>
                  </a:lnTo>
                  <a:lnTo>
                    <a:pt x="2" y="7"/>
                  </a:lnTo>
                  <a:lnTo>
                    <a:pt x="2" y="9"/>
                  </a:lnTo>
                  <a:lnTo>
                    <a:pt x="7" y="12"/>
                  </a:lnTo>
                  <a:lnTo>
                    <a:pt x="10" y="5"/>
                  </a:lnTo>
                  <a:lnTo>
                    <a:pt x="14" y="5"/>
                  </a:lnTo>
                  <a:lnTo>
                    <a:pt x="19" y="5"/>
                  </a:lnTo>
                  <a:lnTo>
                    <a:pt x="22" y="9"/>
                  </a:lnTo>
                  <a:lnTo>
                    <a:pt x="19" y="14"/>
                  </a:lnTo>
                  <a:lnTo>
                    <a:pt x="12" y="21"/>
                  </a:lnTo>
                  <a:lnTo>
                    <a:pt x="5" y="26"/>
                  </a:lnTo>
                  <a:lnTo>
                    <a:pt x="2" y="31"/>
                  </a:lnTo>
                  <a:lnTo>
                    <a:pt x="0" y="36"/>
                  </a:lnTo>
                  <a:lnTo>
                    <a:pt x="26" y="36"/>
                  </a:lnTo>
                  <a:lnTo>
                    <a:pt x="26" y="31"/>
                  </a:lnTo>
                  <a:lnTo>
                    <a:pt x="10" y="31"/>
                  </a:lnTo>
                  <a:lnTo>
                    <a:pt x="7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1876425" y="1646510"/>
            <a:ext cx="1277938" cy="1830388"/>
            <a:chOff x="1182" y="906"/>
            <a:chExt cx="805" cy="1153"/>
          </a:xfrm>
        </p:grpSpPr>
        <p:sp>
          <p:nvSpPr>
            <p:cNvPr id="33929" name="Line 88"/>
            <p:cNvSpPr>
              <a:spLocks noChangeShapeType="1"/>
            </p:cNvSpPr>
            <p:nvPr/>
          </p:nvSpPr>
          <p:spPr bwMode="auto">
            <a:xfrm flipV="1">
              <a:off x="1182" y="1008"/>
              <a:ext cx="805" cy="1051"/>
            </a:xfrm>
            <a:prstGeom prst="line">
              <a:avLst/>
            </a:prstGeom>
            <a:noFill/>
            <a:ln w="34925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0" name="Rectangle 89"/>
            <p:cNvSpPr>
              <a:spLocks noChangeArrowheads="1"/>
            </p:cNvSpPr>
            <p:nvPr/>
          </p:nvSpPr>
          <p:spPr bwMode="auto">
            <a:xfrm>
              <a:off x="1878" y="906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is-IS" sz="2400">
                <a:solidFill>
                  <a:schemeClr val="tx1"/>
                </a:solidFill>
              </a:endParaRPr>
            </a:p>
          </p:txBody>
        </p:sp>
        <p:sp>
          <p:nvSpPr>
            <p:cNvPr id="33931" name="Freeform 90"/>
            <p:cNvSpPr>
              <a:spLocks/>
            </p:cNvSpPr>
            <p:nvPr/>
          </p:nvSpPr>
          <p:spPr bwMode="auto">
            <a:xfrm>
              <a:off x="1935" y="956"/>
              <a:ext cx="24" cy="34"/>
            </a:xfrm>
            <a:custGeom>
              <a:avLst/>
              <a:gdLst>
                <a:gd name="T0" fmla="*/ 7 w 24"/>
                <a:gd name="T1" fmla="*/ 29 h 34"/>
                <a:gd name="T2" fmla="*/ 7 w 24"/>
                <a:gd name="T3" fmla="*/ 26 h 34"/>
                <a:gd name="T4" fmla="*/ 14 w 24"/>
                <a:gd name="T5" fmla="*/ 22 h 34"/>
                <a:gd name="T6" fmla="*/ 21 w 24"/>
                <a:gd name="T7" fmla="*/ 17 h 34"/>
                <a:gd name="T8" fmla="*/ 24 w 24"/>
                <a:gd name="T9" fmla="*/ 12 h 34"/>
                <a:gd name="T10" fmla="*/ 24 w 24"/>
                <a:gd name="T11" fmla="*/ 10 h 34"/>
                <a:gd name="T12" fmla="*/ 24 w 24"/>
                <a:gd name="T13" fmla="*/ 5 h 34"/>
                <a:gd name="T14" fmla="*/ 21 w 24"/>
                <a:gd name="T15" fmla="*/ 2 h 34"/>
                <a:gd name="T16" fmla="*/ 17 w 24"/>
                <a:gd name="T17" fmla="*/ 0 h 34"/>
                <a:gd name="T18" fmla="*/ 12 w 24"/>
                <a:gd name="T19" fmla="*/ 0 h 34"/>
                <a:gd name="T20" fmla="*/ 7 w 24"/>
                <a:gd name="T21" fmla="*/ 0 h 34"/>
                <a:gd name="T22" fmla="*/ 5 w 24"/>
                <a:gd name="T23" fmla="*/ 2 h 34"/>
                <a:gd name="T24" fmla="*/ 2 w 24"/>
                <a:gd name="T25" fmla="*/ 5 h 34"/>
                <a:gd name="T26" fmla="*/ 0 w 24"/>
                <a:gd name="T27" fmla="*/ 10 h 34"/>
                <a:gd name="T28" fmla="*/ 5 w 24"/>
                <a:gd name="T29" fmla="*/ 10 h 34"/>
                <a:gd name="T30" fmla="*/ 7 w 24"/>
                <a:gd name="T31" fmla="*/ 5 h 34"/>
                <a:gd name="T32" fmla="*/ 12 w 24"/>
                <a:gd name="T33" fmla="*/ 2 h 34"/>
                <a:gd name="T34" fmla="*/ 19 w 24"/>
                <a:gd name="T35" fmla="*/ 5 h 34"/>
                <a:gd name="T36" fmla="*/ 19 w 24"/>
                <a:gd name="T37" fmla="*/ 10 h 34"/>
                <a:gd name="T38" fmla="*/ 17 w 24"/>
                <a:gd name="T39" fmla="*/ 14 h 34"/>
                <a:gd name="T40" fmla="*/ 9 w 24"/>
                <a:gd name="T41" fmla="*/ 22 h 34"/>
                <a:gd name="T42" fmla="*/ 2 w 24"/>
                <a:gd name="T43" fmla="*/ 26 h 34"/>
                <a:gd name="T44" fmla="*/ 0 w 24"/>
                <a:gd name="T45" fmla="*/ 31 h 34"/>
                <a:gd name="T46" fmla="*/ 0 w 24"/>
                <a:gd name="T47" fmla="*/ 34 h 34"/>
                <a:gd name="T48" fmla="*/ 24 w 24"/>
                <a:gd name="T49" fmla="*/ 34 h 34"/>
                <a:gd name="T50" fmla="*/ 24 w 24"/>
                <a:gd name="T51" fmla="*/ 29 h 34"/>
                <a:gd name="T52" fmla="*/ 9 w 24"/>
                <a:gd name="T53" fmla="*/ 29 h 34"/>
                <a:gd name="T54" fmla="*/ 7 w 24"/>
                <a:gd name="T55" fmla="*/ 29 h 3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4"/>
                <a:gd name="T85" fmla="*/ 0 h 34"/>
                <a:gd name="T86" fmla="*/ 24 w 24"/>
                <a:gd name="T87" fmla="*/ 34 h 3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4" h="34">
                  <a:moveTo>
                    <a:pt x="7" y="29"/>
                  </a:moveTo>
                  <a:lnTo>
                    <a:pt x="7" y="26"/>
                  </a:lnTo>
                  <a:lnTo>
                    <a:pt x="14" y="22"/>
                  </a:lnTo>
                  <a:lnTo>
                    <a:pt x="21" y="17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4" y="5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5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7" y="5"/>
                  </a:lnTo>
                  <a:lnTo>
                    <a:pt x="12" y="2"/>
                  </a:lnTo>
                  <a:lnTo>
                    <a:pt x="19" y="5"/>
                  </a:lnTo>
                  <a:lnTo>
                    <a:pt x="19" y="10"/>
                  </a:lnTo>
                  <a:lnTo>
                    <a:pt x="17" y="14"/>
                  </a:lnTo>
                  <a:lnTo>
                    <a:pt x="9" y="22"/>
                  </a:lnTo>
                  <a:lnTo>
                    <a:pt x="2" y="26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24" y="34"/>
                  </a:lnTo>
                  <a:lnTo>
                    <a:pt x="24" y="29"/>
                  </a:lnTo>
                  <a:lnTo>
                    <a:pt x="9" y="29"/>
                  </a:lnTo>
                  <a:lnTo>
                    <a:pt x="7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58" name="Rectangle 91"/>
          <p:cNvSpPr>
            <a:spLocks noChangeArrowheads="1"/>
          </p:cNvSpPr>
          <p:nvPr/>
        </p:nvSpPr>
        <p:spPr bwMode="auto">
          <a:xfrm>
            <a:off x="4038600" y="1662385"/>
            <a:ext cx="841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000" i="1">
                <a:solidFill>
                  <a:srgbClr val="000000"/>
                </a:solidFill>
                <a:latin typeface="Arial" charset="0"/>
              </a:rPr>
              <a:t>S</a:t>
            </a:r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33859" name="Freeform 92"/>
          <p:cNvSpPr>
            <a:spLocks/>
          </p:cNvSpPr>
          <p:nvPr/>
        </p:nvSpPr>
        <p:spPr bwMode="auto">
          <a:xfrm>
            <a:off x="4137025" y="1741760"/>
            <a:ext cx="23813" cy="52388"/>
          </a:xfrm>
          <a:custGeom>
            <a:avLst/>
            <a:gdLst>
              <a:gd name="T0" fmla="*/ 23813 w 15"/>
              <a:gd name="T1" fmla="*/ 0 h 33"/>
              <a:gd name="T2" fmla="*/ 19050 w 15"/>
              <a:gd name="T3" fmla="*/ 0 h 33"/>
              <a:gd name="T4" fmla="*/ 11113 w 15"/>
              <a:gd name="T5" fmla="*/ 3175 h 33"/>
              <a:gd name="T6" fmla="*/ 0 w 15"/>
              <a:gd name="T7" fmla="*/ 11113 h 33"/>
              <a:gd name="T8" fmla="*/ 0 w 15"/>
              <a:gd name="T9" fmla="*/ 19050 h 33"/>
              <a:gd name="T10" fmla="*/ 7938 w 15"/>
              <a:gd name="T11" fmla="*/ 14288 h 33"/>
              <a:gd name="T12" fmla="*/ 15875 w 15"/>
              <a:gd name="T13" fmla="*/ 11113 h 33"/>
              <a:gd name="T14" fmla="*/ 15875 w 15"/>
              <a:gd name="T15" fmla="*/ 52388 h 33"/>
              <a:gd name="T16" fmla="*/ 23813 w 15"/>
              <a:gd name="T17" fmla="*/ 52388 h 33"/>
              <a:gd name="T18" fmla="*/ 23813 w 15"/>
              <a:gd name="T19" fmla="*/ 3175 h 33"/>
              <a:gd name="T20" fmla="*/ 23813 w 15"/>
              <a:gd name="T21" fmla="*/ 0 h 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5"/>
              <a:gd name="T34" fmla="*/ 0 h 33"/>
              <a:gd name="T35" fmla="*/ 15 w 15"/>
              <a:gd name="T36" fmla="*/ 33 h 3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5" h="33">
                <a:moveTo>
                  <a:pt x="15" y="0"/>
                </a:moveTo>
                <a:lnTo>
                  <a:pt x="12" y="0"/>
                </a:lnTo>
                <a:lnTo>
                  <a:pt x="7" y="2"/>
                </a:lnTo>
                <a:lnTo>
                  <a:pt x="0" y="7"/>
                </a:lnTo>
                <a:lnTo>
                  <a:pt x="0" y="12"/>
                </a:lnTo>
                <a:lnTo>
                  <a:pt x="5" y="9"/>
                </a:lnTo>
                <a:lnTo>
                  <a:pt x="10" y="7"/>
                </a:lnTo>
                <a:lnTo>
                  <a:pt x="10" y="33"/>
                </a:lnTo>
                <a:lnTo>
                  <a:pt x="15" y="33"/>
                </a:lnTo>
                <a:lnTo>
                  <a:pt x="15" y="2"/>
                </a:lnTo>
                <a:lnTo>
                  <a:pt x="15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1565275" y="2091014"/>
            <a:ext cx="3494088" cy="247651"/>
            <a:chOff x="986" y="1186"/>
            <a:chExt cx="2201" cy="156"/>
          </a:xfrm>
        </p:grpSpPr>
        <p:grpSp>
          <p:nvGrpSpPr>
            <p:cNvPr id="33923" name="Group 94"/>
            <p:cNvGrpSpPr>
              <a:grpSpLocks/>
            </p:cNvGrpSpPr>
            <p:nvPr/>
          </p:nvGrpSpPr>
          <p:grpSpPr bwMode="auto">
            <a:xfrm>
              <a:off x="986" y="1245"/>
              <a:ext cx="2201" cy="97"/>
              <a:chOff x="986" y="1245"/>
              <a:chExt cx="2201" cy="97"/>
            </a:xfrm>
          </p:grpSpPr>
          <p:sp>
            <p:nvSpPr>
              <p:cNvPr id="33927" name="Line 95"/>
              <p:cNvSpPr>
                <a:spLocks noChangeShapeType="1"/>
              </p:cNvSpPr>
              <p:nvPr/>
            </p:nvSpPr>
            <p:spPr bwMode="auto">
              <a:xfrm>
                <a:off x="1081" y="1303"/>
                <a:ext cx="210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28" name="Rectangle 96"/>
              <p:cNvSpPr>
                <a:spLocks noChangeArrowheads="1"/>
              </p:cNvSpPr>
              <p:nvPr/>
            </p:nvSpPr>
            <p:spPr bwMode="auto">
              <a:xfrm>
                <a:off x="986" y="1245"/>
                <a:ext cx="64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 i="1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</a:t>
                </a:r>
                <a:r>
                  <a:rPr lang="is-IS" sz="1000" baseline="-250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:endParaRPr lang="is-IS" sz="10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33924" name="Group 97"/>
            <p:cNvGrpSpPr>
              <a:grpSpLocks/>
            </p:cNvGrpSpPr>
            <p:nvPr/>
          </p:nvGrpSpPr>
          <p:grpSpPr bwMode="auto">
            <a:xfrm>
              <a:off x="1734" y="1186"/>
              <a:ext cx="53" cy="147"/>
              <a:chOff x="1734" y="1186"/>
              <a:chExt cx="53" cy="147"/>
            </a:xfrm>
          </p:grpSpPr>
          <p:sp>
            <p:nvSpPr>
              <p:cNvPr id="33925" name="Oval 98"/>
              <p:cNvSpPr>
                <a:spLocks noChangeArrowheads="1"/>
              </p:cNvSpPr>
              <p:nvPr/>
            </p:nvSpPr>
            <p:spPr bwMode="auto">
              <a:xfrm>
                <a:off x="1735" y="1281"/>
                <a:ext cx="52" cy="52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/>
              </a:p>
            </p:txBody>
          </p:sp>
          <p:sp>
            <p:nvSpPr>
              <p:cNvPr id="33926" name="Rectangle 99"/>
              <p:cNvSpPr>
                <a:spLocks noChangeArrowheads="1"/>
              </p:cNvSpPr>
              <p:nvPr/>
            </p:nvSpPr>
            <p:spPr bwMode="auto">
              <a:xfrm>
                <a:off x="1734" y="1186"/>
                <a:ext cx="53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>
                    <a:solidFill>
                      <a:srgbClr val="000000"/>
                    </a:solidFill>
                    <a:latin typeface="Arial" charset="0"/>
                  </a:rPr>
                  <a:t>B</a:t>
                </a:r>
                <a:endParaRPr lang="is-I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" name="Group 100"/>
          <p:cNvGrpSpPr>
            <a:grpSpLocks/>
          </p:cNvGrpSpPr>
          <p:nvPr/>
        </p:nvGrpSpPr>
        <p:grpSpPr bwMode="auto">
          <a:xfrm>
            <a:off x="1577975" y="2506935"/>
            <a:ext cx="4991100" cy="3089276"/>
            <a:chOff x="994" y="1448"/>
            <a:chExt cx="3144" cy="1946"/>
          </a:xfrm>
        </p:grpSpPr>
        <p:grpSp>
          <p:nvGrpSpPr>
            <p:cNvPr id="33909" name="Group 101"/>
            <p:cNvGrpSpPr>
              <a:grpSpLocks/>
            </p:cNvGrpSpPr>
            <p:nvPr/>
          </p:nvGrpSpPr>
          <p:grpSpPr bwMode="auto">
            <a:xfrm>
              <a:off x="3182" y="3275"/>
              <a:ext cx="956" cy="119"/>
              <a:chOff x="3182" y="3275"/>
              <a:chExt cx="956" cy="119"/>
            </a:xfrm>
          </p:grpSpPr>
          <p:sp>
            <p:nvSpPr>
              <p:cNvPr id="33920" name="Line 102"/>
              <p:cNvSpPr>
                <a:spLocks noChangeShapeType="1"/>
              </p:cNvSpPr>
              <p:nvPr/>
            </p:nvSpPr>
            <p:spPr bwMode="auto">
              <a:xfrm>
                <a:off x="3310" y="3297"/>
                <a:ext cx="797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21" name="Oval 103"/>
              <p:cNvSpPr>
                <a:spLocks noChangeArrowheads="1"/>
              </p:cNvSpPr>
              <p:nvPr/>
            </p:nvSpPr>
            <p:spPr bwMode="auto">
              <a:xfrm>
                <a:off x="4086" y="3275"/>
                <a:ext cx="52" cy="52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/>
              </a:p>
            </p:txBody>
          </p:sp>
          <p:sp>
            <p:nvSpPr>
              <p:cNvPr id="33922" name="Rectangle 104"/>
              <p:cNvSpPr>
                <a:spLocks noChangeArrowheads="1"/>
              </p:cNvSpPr>
              <p:nvPr/>
            </p:nvSpPr>
            <p:spPr bwMode="auto">
              <a:xfrm>
                <a:off x="3182" y="3297"/>
                <a:ext cx="76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 i="1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E</a:t>
                </a:r>
                <a:r>
                  <a:rPr lang="is-IS" sz="1000" baseline="-250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1</a:t>
                </a:r>
                <a:endParaRPr lang="is-IS" sz="24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  <p:grpSp>
          <p:nvGrpSpPr>
            <p:cNvPr id="33910" name="Group 105"/>
            <p:cNvGrpSpPr>
              <a:grpSpLocks/>
            </p:cNvGrpSpPr>
            <p:nvPr/>
          </p:nvGrpSpPr>
          <p:grpSpPr bwMode="auto">
            <a:xfrm>
              <a:off x="994" y="1448"/>
              <a:ext cx="3144" cy="1158"/>
              <a:chOff x="994" y="1448"/>
              <a:chExt cx="3144" cy="1158"/>
            </a:xfrm>
          </p:grpSpPr>
          <p:sp>
            <p:nvSpPr>
              <p:cNvPr id="33911" name="Line 106"/>
              <p:cNvSpPr>
                <a:spLocks noChangeShapeType="1"/>
              </p:cNvSpPr>
              <p:nvPr/>
            </p:nvSpPr>
            <p:spPr bwMode="auto">
              <a:xfrm>
                <a:off x="1081" y="1569"/>
                <a:ext cx="210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12" name="Freeform 107"/>
              <p:cNvSpPr>
                <a:spLocks/>
              </p:cNvSpPr>
              <p:nvPr/>
            </p:nvSpPr>
            <p:spPr bwMode="auto">
              <a:xfrm>
                <a:off x="3310" y="1569"/>
                <a:ext cx="797" cy="1037"/>
              </a:xfrm>
              <a:custGeom>
                <a:avLst/>
                <a:gdLst>
                  <a:gd name="T0" fmla="*/ 0 w 797"/>
                  <a:gd name="T1" fmla="*/ 0 h 1037"/>
                  <a:gd name="T2" fmla="*/ 797 w 797"/>
                  <a:gd name="T3" fmla="*/ 0 h 1037"/>
                  <a:gd name="T4" fmla="*/ 797 w 797"/>
                  <a:gd name="T5" fmla="*/ 1037 h 1037"/>
                  <a:gd name="T6" fmla="*/ 0 60000 65536"/>
                  <a:gd name="T7" fmla="*/ 0 60000 65536"/>
                  <a:gd name="T8" fmla="*/ 0 60000 65536"/>
                  <a:gd name="T9" fmla="*/ 0 w 797"/>
                  <a:gd name="T10" fmla="*/ 0 h 1037"/>
                  <a:gd name="T11" fmla="*/ 797 w 797"/>
                  <a:gd name="T12" fmla="*/ 1037 h 10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97" h="1037">
                    <a:moveTo>
                      <a:pt x="0" y="0"/>
                    </a:moveTo>
                    <a:lnTo>
                      <a:pt x="797" y="0"/>
                    </a:lnTo>
                    <a:lnTo>
                      <a:pt x="797" y="1037"/>
                    </a:lnTo>
                  </a:path>
                </a:pathLst>
              </a:custGeom>
              <a:noFill/>
              <a:ln w="12700" cap="flat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13" name="Oval 108"/>
              <p:cNvSpPr>
                <a:spLocks noChangeArrowheads="1"/>
              </p:cNvSpPr>
              <p:nvPr/>
            </p:nvSpPr>
            <p:spPr bwMode="auto">
              <a:xfrm>
                <a:off x="2131" y="1540"/>
                <a:ext cx="52" cy="52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/>
              </a:p>
            </p:txBody>
          </p:sp>
          <p:sp>
            <p:nvSpPr>
              <p:cNvPr id="33914" name="Oval 109"/>
              <p:cNvSpPr>
                <a:spLocks noChangeArrowheads="1"/>
              </p:cNvSpPr>
              <p:nvPr/>
            </p:nvSpPr>
            <p:spPr bwMode="auto">
              <a:xfrm>
                <a:off x="4086" y="1540"/>
                <a:ext cx="52" cy="52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/>
              </a:p>
            </p:txBody>
          </p:sp>
          <p:sp>
            <p:nvSpPr>
              <p:cNvPr id="33915" name="Rectangle 110"/>
              <p:cNvSpPr>
                <a:spLocks noChangeArrowheads="1"/>
              </p:cNvSpPr>
              <p:nvPr/>
            </p:nvSpPr>
            <p:spPr bwMode="auto">
              <a:xfrm>
                <a:off x="994" y="1531"/>
                <a:ext cx="3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 i="1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</a:t>
                </a:r>
                <a:endParaRPr lang="is-IS" sz="10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16" name="Freeform 111"/>
              <p:cNvSpPr>
                <a:spLocks/>
              </p:cNvSpPr>
              <p:nvPr/>
            </p:nvSpPr>
            <p:spPr bwMode="auto">
              <a:xfrm>
                <a:off x="1017" y="1592"/>
                <a:ext cx="15" cy="36"/>
              </a:xfrm>
              <a:custGeom>
                <a:avLst/>
                <a:gdLst>
                  <a:gd name="T0" fmla="*/ 15 w 15"/>
                  <a:gd name="T1" fmla="*/ 0 h 36"/>
                  <a:gd name="T2" fmla="*/ 12 w 15"/>
                  <a:gd name="T3" fmla="*/ 0 h 36"/>
                  <a:gd name="T4" fmla="*/ 8 w 15"/>
                  <a:gd name="T5" fmla="*/ 5 h 36"/>
                  <a:gd name="T6" fmla="*/ 0 w 15"/>
                  <a:gd name="T7" fmla="*/ 10 h 36"/>
                  <a:gd name="T8" fmla="*/ 0 w 15"/>
                  <a:gd name="T9" fmla="*/ 15 h 36"/>
                  <a:gd name="T10" fmla="*/ 5 w 15"/>
                  <a:gd name="T11" fmla="*/ 12 h 36"/>
                  <a:gd name="T12" fmla="*/ 10 w 15"/>
                  <a:gd name="T13" fmla="*/ 8 h 36"/>
                  <a:gd name="T14" fmla="*/ 10 w 15"/>
                  <a:gd name="T15" fmla="*/ 36 h 36"/>
                  <a:gd name="T16" fmla="*/ 15 w 15"/>
                  <a:gd name="T17" fmla="*/ 36 h 36"/>
                  <a:gd name="T18" fmla="*/ 15 w 15"/>
                  <a:gd name="T19" fmla="*/ 3 h 36"/>
                  <a:gd name="T20" fmla="*/ 15 w 15"/>
                  <a:gd name="T21" fmla="*/ 0 h 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36"/>
                  <a:gd name="T35" fmla="*/ 15 w 15"/>
                  <a:gd name="T36" fmla="*/ 36 h 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36">
                    <a:moveTo>
                      <a:pt x="15" y="0"/>
                    </a:moveTo>
                    <a:lnTo>
                      <a:pt x="12" y="0"/>
                    </a:lnTo>
                    <a:lnTo>
                      <a:pt x="8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5" y="12"/>
                    </a:lnTo>
                    <a:lnTo>
                      <a:pt x="10" y="8"/>
                    </a:lnTo>
                    <a:lnTo>
                      <a:pt x="10" y="36"/>
                    </a:lnTo>
                    <a:lnTo>
                      <a:pt x="15" y="36"/>
                    </a:lnTo>
                    <a:lnTo>
                      <a:pt x="15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17" name="Rectangle 112"/>
              <p:cNvSpPr>
                <a:spLocks noChangeArrowheads="1"/>
              </p:cNvSpPr>
              <p:nvPr/>
            </p:nvSpPr>
            <p:spPr bwMode="auto">
              <a:xfrm>
                <a:off x="3208" y="1525"/>
                <a:ext cx="3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 i="1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</a:t>
                </a:r>
                <a:endParaRPr lang="is-IS" sz="10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18" name="Freeform 113"/>
              <p:cNvSpPr>
                <a:spLocks/>
              </p:cNvSpPr>
              <p:nvPr/>
            </p:nvSpPr>
            <p:spPr bwMode="auto">
              <a:xfrm>
                <a:off x="3239" y="1584"/>
                <a:ext cx="15" cy="36"/>
              </a:xfrm>
              <a:custGeom>
                <a:avLst/>
                <a:gdLst>
                  <a:gd name="T0" fmla="*/ 15 w 15"/>
                  <a:gd name="T1" fmla="*/ 0 h 36"/>
                  <a:gd name="T2" fmla="*/ 12 w 15"/>
                  <a:gd name="T3" fmla="*/ 0 h 36"/>
                  <a:gd name="T4" fmla="*/ 8 w 15"/>
                  <a:gd name="T5" fmla="*/ 5 h 36"/>
                  <a:gd name="T6" fmla="*/ 0 w 15"/>
                  <a:gd name="T7" fmla="*/ 10 h 36"/>
                  <a:gd name="T8" fmla="*/ 0 w 15"/>
                  <a:gd name="T9" fmla="*/ 15 h 36"/>
                  <a:gd name="T10" fmla="*/ 5 w 15"/>
                  <a:gd name="T11" fmla="*/ 12 h 36"/>
                  <a:gd name="T12" fmla="*/ 10 w 15"/>
                  <a:gd name="T13" fmla="*/ 8 h 36"/>
                  <a:gd name="T14" fmla="*/ 10 w 15"/>
                  <a:gd name="T15" fmla="*/ 36 h 36"/>
                  <a:gd name="T16" fmla="*/ 15 w 15"/>
                  <a:gd name="T17" fmla="*/ 36 h 36"/>
                  <a:gd name="T18" fmla="*/ 15 w 15"/>
                  <a:gd name="T19" fmla="*/ 3 h 36"/>
                  <a:gd name="T20" fmla="*/ 15 w 15"/>
                  <a:gd name="T21" fmla="*/ 0 h 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36"/>
                  <a:gd name="T35" fmla="*/ 15 w 15"/>
                  <a:gd name="T36" fmla="*/ 36 h 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36">
                    <a:moveTo>
                      <a:pt x="15" y="0"/>
                    </a:moveTo>
                    <a:lnTo>
                      <a:pt x="12" y="0"/>
                    </a:lnTo>
                    <a:lnTo>
                      <a:pt x="8" y="5"/>
                    </a:lnTo>
                    <a:lnTo>
                      <a:pt x="0" y="10"/>
                    </a:lnTo>
                    <a:lnTo>
                      <a:pt x="0" y="15"/>
                    </a:lnTo>
                    <a:lnTo>
                      <a:pt x="5" y="12"/>
                    </a:lnTo>
                    <a:lnTo>
                      <a:pt x="10" y="8"/>
                    </a:lnTo>
                    <a:lnTo>
                      <a:pt x="10" y="36"/>
                    </a:lnTo>
                    <a:lnTo>
                      <a:pt x="15" y="36"/>
                    </a:lnTo>
                    <a:lnTo>
                      <a:pt x="15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19" name="Rectangle 114"/>
              <p:cNvSpPr>
                <a:spLocks noChangeArrowheads="1"/>
              </p:cNvSpPr>
              <p:nvPr/>
            </p:nvSpPr>
            <p:spPr bwMode="auto">
              <a:xfrm>
                <a:off x="2126" y="1448"/>
                <a:ext cx="53" cy="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>
                    <a:solidFill>
                      <a:srgbClr val="000000"/>
                    </a:solidFill>
                    <a:latin typeface="Arial" charset="0"/>
                  </a:rPr>
                  <a:t>A</a:t>
                </a:r>
                <a:endParaRPr lang="is-I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2" name="Group 115"/>
          <p:cNvGrpSpPr>
            <a:grpSpLocks/>
          </p:cNvGrpSpPr>
          <p:nvPr/>
        </p:nvGrpSpPr>
        <p:grpSpPr bwMode="auto">
          <a:xfrm>
            <a:off x="3427413" y="1122635"/>
            <a:ext cx="2555875" cy="914400"/>
            <a:chOff x="2159" y="576"/>
            <a:chExt cx="1610" cy="576"/>
          </a:xfrm>
        </p:grpSpPr>
        <p:sp>
          <p:nvSpPr>
            <p:cNvPr id="33905" name="Line 116"/>
            <p:cNvSpPr>
              <a:spLocks noChangeShapeType="1"/>
            </p:cNvSpPr>
            <p:nvPr/>
          </p:nvSpPr>
          <p:spPr bwMode="auto">
            <a:xfrm flipV="1">
              <a:off x="2159" y="734"/>
              <a:ext cx="432" cy="41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906" name="Rectangle 117"/>
            <p:cNvSpPr>
              <a:spLocks noChangeArrowheads="1"/>
            </p:cNvSpPr>
            <p:nvPr/>
          </p:nvSpPr>
          <p:spPr bwMode="auto">
            <a:xfrm>
              <a:off x="2598" y="576"/>
              <a:ext cx="1171" cy="208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907" name="Rectangle 118"/>
            <p:cNvSpPr>
              <a:spLocks noChangeArrowheads="1"/>
            </p:cNvSpPr>
            <p:nvPr/>
          </p:nvSpPr>
          <p:spPr bwMode="auto">
            <a:xfrm>
              <a:off x="2633" y="593"/>
              <a:ext cx="76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Ríkishalli dregur úr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908" name="Rectangle 119"/>
            <p:cNvSpPr>
              <a:spLocks noChangeArrowheads="1"/>
            </p:cNvSpPr>
            <p:nvPr/>
          </p:nvSpPr>
          <p:spPr bwMode="auto">
            <a:xfrm>
              <a:off x="2633" y="689"/>
              <a:ext cx="69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framboði lánsfjár ... 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3" name="Group 120"/>
          <p:cNvGrpSpPr>
            <a:grpSpLocks/>
          </p:cNvGrpSpPr>
          <p:nvPr/>
        </p:nvGrpSpPr>
        <p:grpSpPr bwMode="auto">
          <a:xfrm>
            <a:off x="539552" y="2619649"/>
            <a:ext cx="768350" cy="1258888"/>
            <a:chOff x="556" y="1519"/>
            <a:chExt cx="484" cy="793"/>
          </a:xfrm>
        </p:grpSpPr>
        <p:sp>
          <p:nvSpPr>
            <p:cNvPr id="33897" name="Line 121"/>
            <p:cNvSpPr>
              <a:spLocks noChangeShapeType="1"/>
            </p:cNvSpPr>
            <p:nvPr/>
          </p:nvSpPr>
          <p:spPr bwMode="auto">
            <a:xfrm flipH="1">
              <a:off x="736" y="1519"/>
              <a:ext cx="237" cy="20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33898" name="Group 122"/>
            <p:cNvGrpSpPr>
              <a:grpSpLocks/>
            </p:cNvGrpSpPr>
            <p:nvPr/>
          </p:nvGrpSpPr>
          <p:grpSpPr bwMode="auto">
            <a:xfrm>
              <a:off x="556" y="1684"/>
              <a:ext cx="484" cy="628"/>
              <a:chOff x="556" y="1684"/>
              <a:chExt cx="484" cy="628"/>
            </a:xfrm>
          </p:grpSpPr>
          <p:sp>
            <p:nvSpPr>
              <p:cNvPr id="33899" name="Rectangle 123"/>
              <p:cNvSpPr>
                <a:spLocks noChangeArrowheads="1"/>
              </p:cNvSpPr>
              <p:nvPr/>
            </p:nvSpPr>
            <p:spPr bwMode="auto">
              <a:xfrm>
                <a:off x="556" y="1684"/>
                <a:ext cx="484" cy="497"/>
              </a:xfrm>
              <a:prstGeom prst="rect">
                <a:avLst/>
              </a:prstGeom>
              <a:solidFill>
                <a:srgbClr val="E1E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00" name="Rectangle 124"/>
              <p:cNvSpPr>
                <a:spLocks noChangeArrowheads="1"/>
              </p:cNvSpPr>
              <p:nvPr/>
            </p:nvSpPr>
            <p:spPr bwMode="auto">
              <a:xfrm>
                <a:off x="589" y="1697"/>
                <a:ext cx="263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2. ... svo</a:t>
                </a:r>
                <a:endParaRPr lang="is-IS" sz="24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01" name="Rectangle 125"/>
              <p:cNvSpPr>
                <a:spLocks noChangeArrowheads="1"/>
              </p:cNvSpPr>
              <p:nvPr/>
            </p:nvSpPr>
            <p:spPr bwMode="auto">
              <a:xfrm>
                <a:off x="589" y="1792"/>
                <a:ext cx="365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raunvextir</a:t>
                </a:r>
                <a:endParaRPr lang="is-IS" sz="240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02" name="Rectangle 126"/>
              <p:cNvSpPr>
                <a:spLocks noChangeArrowheads="1"/>
              </p:cNvSpPr>
              <p:nvPr/>
            </p:nvSpPr>
            <p:spPr bwMode="auto">
              <a:xfrm>
                <a:off x="589" y="1888"/>
                <a:ext cx="326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is-IS" sz="100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hækka … </a:t>
                </a:r>
                <a:endParaRPr lang="is-IS" sz="24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03" name="Rectangle 127"/>
              <p:cNvSpPr>
                <a:spLocks noChangeArrowheads="1"/>
              </p:cNvSpPr>
              <p:nvPr/>
            </p:nvSpPr>
            <p:spPr bwMode="auto">
              <a:xfrm>
                <a:off x="589" y="1984"/>
                <a:ext cx="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 sz="24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3904" name="Rectangle 128"/>
              <p:cNvSpPr>
                <a:spLocks noChangeArrowheads="1"/>
              </p:cNvSpPr>
              <p:nvPr/>
            </p:nvSpPr>
            <p:spPr bwMode="auto">
              <a:xfrm>
                <a:off x="589" y="2079"/>
                <a:ext cx="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is-IS" sz="240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p:grpSp>
      </p:grpSp>
      <p:grpSp>
        <p:nvGrpSpPr>
          <p:cNvPr id="15" name="Group 129"/>
          <p:cNvGrpSpPr>
            <a:grpSpLocks/>
          </p:cNvGrpSpPr>
          <p:nvPr/>
        </p:nvGrpSpPr>
        <p:grpSpPr bwMode="auto">
          <a:xfrm>
            <a:off x="6429375" y="4470673"/>
            <a:ext cx="1573213" cy="1085850"/>
            <a:chOff x="4050" y="2685"/>
            <a:chExt cx="991" cy="684"/>
          </a:xfrm>
        </p:grpSpPr>
        <p:sp>
          <p:nvSpPr>
            <p:cNvPr id="33888" name="Line 130"/>
            <p:cNvSpPr>
              <a:spLocks noChangeShapeType="1"/>
            </p:cNvSpPr>
            <p:nvPr/>
          </p:nvSpPr>
          <p:spPr bwMode="auto">
            <a:xfrm flipV="1">
              <a:off x="4050" y="2764"/>
              <a:ext cx="244" cy="1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9" name="Rectangle 131"/>
            <p:cNvSpPr>
              <a:spLocks noChangeArrowheads="1"/>
            </p:cNvSpPr>
            <p:nvPr/>
          </p:nvSpPr>
          <p:spPr bwMode="auto">
            <a:xfrm>
              <a:off x="4280" y="2685"/>
              <a:ext cx="761" cy="684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33890" name="Rectangle 132"/>
            <p:cNvSpPr>
              <a:spLocks noChangeArrowheads="1"/>
            </p:cNvSpPr>
            <p:nvPr/>
          </p:nvSpPr>
          <p:spPr bwMode="auto">
            <a:xfrm>
              <a:off x="4312" y="2688"/>
              <a:ext cx="48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4. Samdráttur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91" name="Rectangle 133"/>
            <p:cNvSpPr>
              <a:spLocks noChangeArrowheads="1"/>
            </p:cNvSpPr>
            <p:nvPr/>
          </p:nvSpPr>
          <p:spPr bwMode="auto">
            <a:xfrm>
              <a:off x="4312" y="2784"/>
              <a:ext cx="65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hreinnar erlendrar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92" name="Rectangle 134"/>
            <p:cNvSpPr>
              <a:spLocks noChangeArrowheads="1"/>
            </p:cNvSpPr>
            <p:nvPr/>
          </p:nvSpPr>
          <p:spPr bwMode="auto">
            <a:xfrm>
              <a:off x="4312" y="2879"/>
              <a:ext cx="42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fjárfestingar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93" name="Rectangle 135"/>
            <p:cNvSpPr>
              <a:spLocks noChangeArrowheads="1"/>
            </p:cNvSpPr>
            <p:nvPr/>
          </p:nvSpPr>
          <p:spPr bwMode="auto">
            <a:xfrm>
              <a:off x="4312" y="2975"/>
              <a:ext cx="67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dregur úr framboði 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94" name="Rectangle 136"/>
            <p:cNvSpPr>
              <a:spLocks noChangeArrowheads="1"/>
            </p:cNvSpPr>
            <p:nvPr/>
          </p:nvSpPr>
          <p:spPr bwMode="auto">
            <a:xfrm>
              <a:off x="4312" y="3070"/>
              <a:ext cx="64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króna sem er skipt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95" name="Rectangle 137"/>
            <p:cNvSpPr>
              <a:spLocks noChangeArrowheads="1"/>
            </p:cNvSpPr>
            <p:nvPr/>
          </p:nvSpPr>
          <p:spPr bwMode="auto">
            <a:xfrm>
              <a:off x="4312" y="3166"/>
              <a:ext cx="48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yfir í erlendan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96" name="Rectangle 138"/>
            <p:cNvSpPr>
              <a:spLocks noChangeArrowheads="1"/>
            </p:cNvSpPr>
            <p:nvPr/>
          </p:nvSpPr>
          <p:spPr bwMode="auto">
            <a:xfrm>
              <a:off x="4312" y="3262"/>
              <a:ext cx="38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gjaldeyri ... 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6" name="Group 139"/>
          <p:cNvGrpSpPr>
            <a:grpSpLocks/>
          </p:cNvGrpSpPr>
          <p:nvPr/>
        </p:nvGrpSpPr>
        <p:grpSpPr bwMode="auto">
          <a:xfrm>
            <a:off x="4118465" y="5407300"/>
            <a:ext cx="1004887" cy="1042988"/>
            <a:chOff x="2583" y="3275"/>
            <a:chExt cx="633" cy="657"/>
          </a:xfrm>
        </p:grpSpPr>
        <p:sp>
          <p:nvSpPr>
            <p:cNvPr id="33881" name="Line 140"/>
            <p:cNvSpPr>
              <a:spLocks noChangeShapeType="1"/>
            </p:cNvSpPr>
            <p:nvPr/>
          </p:nvSpPr>
          <p:spPr bwMode="auto">
            <a:xfrm flipV="1">
              <a:off x="3072" y="3275"/>
              <a:ext cx="144" cy="11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2" name="Rectangle 141"/>
            <p:cNvSpPr>
              <a:spLocks noChangeArrowheads="1"/>
            </p:cNvSpPr>
            <p:nvPr/>
          </p:nvSpPr>
          <p:spPr bwMode="auto">
            <a:xfrm>
              <a:off x="2583" y="3311"/>
              <a:ext cx="553" cy="504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3" name="Rectangle 142"/>
            <p:cNvSpPr>
              <a:spLocks noChangeArrowheads="1"/>
            </p:cNvSpPr>
            <p:nvPr/>
          </p:nvSpPr>
          <p:spPr bwMode="auto">
            <a:xfrm>
              <a:off x="2621" y="3316"/>
              <a:ext cx="28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5. ...  svo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4" name="Rectangle 143"/>
            <p:cNvSpPr>
              <a:spLocks noChangeArrowheads="1"/>
            </p:cNvSpPr>
            <p:nvPr/>
          </p:nvSpPr>
          <p:spPr bwMode="auto">
            <a:xfrm>
              <a:off x="2621" y="3412"/>
              <a:ext cx="39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raungengið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5" name="Rectangle 144"/>
            <p:cNvSpPr>
              <a:spLocks noChangeArrowheads="1"/>
            </p:cNvSpPr>
            <p:nvPr/>
          </p:nvSpPr>
          <p:spPr bwMode="auto">
            <a:xfrm>
              <a:off x="2621" y="3508"/>
              <a:ext cx="29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hækkar. 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6" name="Rectangle 145"/>
            <p:cNvSpPr>
              <a:spLocks noChangeArrowheads="1"/>
            </p:cNvSpPr>
            <p:nvPr/>
          </p:nvSpPr>
          <p:spPr bwMode="auto">
            <a:xfrm>
              <a:off x="2621" y="3603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7" name="Rectangle 146"/>
            <p:cNvSpPr>
              <a:spLocks noChangeArrowheads="1"/>
            </p:cNvSpPr>
            <p:nvPr/>
          </p:nvSpPr>
          <p:spPr bwMode="auto">
            <a:xfrm>
              <a:off x="2621" y="3699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7" name="Group 147"/>
          <p:cNvGrpSpPr>
            <a:grpSpLocks/>
          </p:cNvGrpSpPr>
          <p:nvPr/>
        </p:nvGrpSpPr>
        <p:grpSpPr bwMode="auto">
          <a:xfrm>
            <a:off x="5310188" y="2802210"/>
            <a:ext cx="1108075" cy="639763"/>
            <a:chOff x="3345" y="1634"/>
            <a:chExt cx="698" cy="403"/>
          </a:xfrm>
        </p:grpSpPr>
        <p:sp>
          <p:nvSpPr>
            <p:cNvPr id="33875" name="Line 148"/>
            <p:cNvSpPr>
              <a:spLocks noChangeShapeType="1"/>
            </p:cNvSpPr>
            <p:nvPr/>
          </p:nvSpPr>
          <p:spPr bwMode="auto">
            <a:xfrm flipH="1" flipV="1">
              <a:off x="3827" y="1699"/>
              <a:ext cx="216" cy="1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76" name="Rectangle 149"/>
            <p:cNvSpPr>
              <a:spLocks noChangeArrowheads="1"/>
            </p:cNvSpPr>
            <p:nvPr/>
          </p:nvSpPr>
          <p:spPr bwMode="auto">
            <a:xfrm>
              <a:off x="3345" y="1634"/>
              <a:ext cx="559" cy="403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77" name="Rectangle 150"/>
            <p:cNvSpPr>
              <a:spLocks noChangeArrowheads="1"/>
            </p:cNvSpPr>
            <p:nvPr/>
          </p:nvSpPr>
          <p:spPr bwMode="auto">
            <a:xfrm>
              <a:off x="3378" y="1647"/>
              <a:ext cx="44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… og hrein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78" name="Rectangle 151"/>
            <p:cNvSpPr>
              <a:spLocks noChangeArrowheads="1"/>
            </p:cNvSpPr>
            <p:nvPr/>
          </p:nvSpPr>
          <p:spPr bwMode="auto">
            <a:xfrm>
              <a:off x="3378" y="1742"/>
              <a:ext cx="22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erlend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79" name="Rectangle 152"/>
            <p:cNvSpPr>
              <a:spLocks noChangeArrowheads="1"/>
            </p:cNvSpPr>
            <p:nvPr/>
          </p:nvSpPr>
          <p:spPr bwMode="auto">
            <a:xfrm>
              <a:off x="3378" y="1838"/>
              <a:ext cx="35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fjárfesting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3880" name="Rectangle 153"/>
            <p:cNvSpPr>
              <a:spLocks noChangeArrowheads="1"/>
            </p:cNvSpPr>
            <p:nvPr/>
          </p:nvSpPr>
          <p:spPr bwMode="auto">
            <a:xfrm>
              <a:off x="3378" y="1933"/>
              <a:ext cx="31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minnkar.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8" name="Group 154"/>
          <p:cNvGrpSpPr>
            <a:grpSpLocks/>
          </p:cNvGrpSpPr>
          <p:nvPr/>
        </p:nvGrpSpPr>
        <p:grpSpPr bwMode="auto">
          <a:xfrm>
            <a:off x="5032375" y="5180300"/>
            <a:ext cx="1319213" cy="173038"/>
            <a:chOff x="3170" y="3132"/>
            <a:chExt cx="831" cy="109"/>
          </a:xfrm>
        </p:grpSpPr>
        <p:sp>
          <p:nvSpPr>
            <p:cNvPr id="33872" name="Line 155"/>
            <p:cNvSpPr>
              <a:spLocks noChangeShapeType="1"/>
            </p:cNvSpPr>
            <p:nvPr/>
          </p:nvSpPr>
          <p:spPr bwMode="auto">
            <a:xfrm>
              <a:off x="3310" y="3210"/>
              <a:ext cx="66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Oval 156"/>
            <p:cNvSpPr>
              <a:spLocks noChangeArrowheads="1"/>
            </p:cNvSpPr>
            <p:nvPr/>
          </p:nvSpPr>
          <p:spPr bwMode="auto">
            <a:xfrm>
              <a:off x="3949" y="3189"/>
              <a:ext cx="52" cy="5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33874" name="Rectangle 157"/>
            <p:cNvSpPr>
              <a:spLocks noChangeArrowheads="1"/>
            </p:cNvSpPr>
            <p:nvPr/>
          </p:nvSpPr>
          <p:spPr bwMode="auto">
            <a:xfrm>
              <a:off x="3170" y="3132"/>
              <a:ext cx="9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0" hangingPunct="0"/>
              <a:r>
                <a:rPr lang="is-IS" sz="10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</a:t>
              </a:r>
              <a:r>
                <a:rPr lang="is-IS" sz="1000" baseline="-25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3868" name="Rectangle 158"/>
          <p:cNvSpPr>
            <a:spLocks noChangeArrowheads="1"/>
          </p:cNvSpPr>
          <p:nvPr/>
        </p:nvSpPr>
        <p:spPr bwMode="auto">
          <a:xfrm>
            <a:off x="1995488" y="1198835"/>
            <a:ext cx="17637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(a) Lánsfjármarkaður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3869" name="Rectangle 159"/>
          <p:cNvSpPr>
            <a:spLocks noChangeArrowheads="1"/>
          </p:cNvSpPr>
          <p:nvPr/>
        </p:nvSpPr>
        <p:spPr bwMode="auto">
          <a:xfrm>
            <a:off x="6154738" y="1198835"/>
            <a:ext cx="25320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(b) Hreint útstreymi fjármagns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3870" name="Rectangle 160"/>
          <p:cNvSpPr>
            <a:spLocks noChangeArrowheads="1"/>
          </p:cNvSpPr>
          <p:nvPr/>
        </p:nvSpPr>
        <p:spPr bwMode="auto">
          <a:xfrm>
            <a:off x="5181600" y="6456635"/>
            <a:ext cx="19319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(c) Gjaldeyrismarkaður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3871" name="Rectangle 161"/>
          <p:cNvSpPr>
            <a:spLocks noChangeArrowheads="1"/>
          </p:cNvSpPr>
          <p:nvPr/>
        </p:nvSpPr>
        <p:spPr bwMode="auto">
          <a:xfrm>
            <a:off x="6748463" y="3721373"/>
            <a:ext cx="17877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 rot="21398414">
            <a:off x="279996" y="4338074"/>
            <a:ext cx="3594577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>
                <a:latin typeface="Cambria" panose="02040503050406030204" pitchFamily="18" charset="0"/>
                <a:ea typeface="Cambria" panose="02040503050406030204" pitchFamily="18" charset="0"/>
              </a:rPr>
              <a:t>Aukinn ríkishalli hækkar raungengið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0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0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0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57" grpId="0" animBg="1"/>
      <p:bldP spid="90158" grpId="0" animBg="1"/>
      <p:bldP spid="90160" grpId="0" animBg="1"/>
      <p:bldP spid="90165" grpId="0" animBg="1"/>
      <p:bldP spid="1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Ríkishallarekstur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Ríkishallarekstur í opnu hagkerfi 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dregur úr framboði lánsfjár,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knýr raunvexti upp á við,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ryður burt innlendri fjárfestingu og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dregur úr hreinni erlendri fjárfestingu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84784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ríkishallarekstrar á lánsfjármarkaðinn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Ríkishalli dregur úr þjóðarsparnaði og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hliðrar með því móti framboðskúrfunni á lánsfjármarkaði til vinstri, svo að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hækka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og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 erlend fjárfesting skreppur saman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Ríkishallarekstur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90107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ríkishallarekstrar á gjaldeyrismarkaðinn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Samdráttur hreinnar erlendrar fjárfestingar dregur úr framboði króna, sem skipt er yfir í erlendan gjaldeyri svo að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... raungengið hækkar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Ríkishallarekstur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150912"/>
            <a:ext cx="8784976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Tilraun 2: Áhrif innflutningstolla</a:t>
            </a: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F3F6F9"/>
          </a:solidFill>
          <a:ln w="1238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F2F4F8"/>
          </a:solidFill>
          <a:ln w="1127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F1F4F7"/>
          </a:solidFill>
          <a:ln w="1016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F0F2F5"/>
          </a:solidFill>
          <a:ln w="904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EF1F4"/>
          </a:solidFill>
          <a:ln w="793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DEFF3"/>
          </a:solidFill>
          <a:ln w="682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BEEF2"/>
          </a:solidFill>
          <a:ln w="571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899" name="Rectangle 12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AECF1"/>
          </a:solidFill>
          <a:ln w="460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0" name="Rectangle 13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9EBF0"/>
          </a:solidFill>
          <a:ln w="333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1" name="Rectangle 14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2" name="Rectangle 15"/>
          <p:cNvSpPr>
            <a:spLocks noChangeArrowheads="1"/>
          </p:cNvSpPr>
          <p:nvPr/>
        </p:nvSpPr>
        <p:spPr bwMode="auto">
          <a:xfrm>
            <a:off x="1668463" y="1352550"/>
            <a:ext cx="2717800" cy="2055813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3" name="Rectangle 16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F3F6F9"/>
          </a:solidFill>
          <a:ln w="1238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4" name="Rectangle 17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F2F4F8"/>
          </a:solidFill>
          <a:ln w="1127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5" name="Rectangle 18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F1F4F7"/>
          </a:solidFill>
          <a:ln w="1016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6" name="Rectangle 19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F0F2F5"/>
          </a:solidFill>
          <a:ln w="904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7" name="Rectangle 20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EF1F4"/>
          </a:solidFill>
          <a:ln w="793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8" name="Rectangle 21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DEFF3"/>
          </a:solidFill>
          <a:ln w="682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09" name="Rectangle 22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BEEF2"/>
          </a:solidFill>
          <a:ln w="571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0" name="Rectangle 23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AECF1"/>
          </a:solidFill>
          <a:ln w="460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1" name="Rectangle 24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9EBF0"/>
          </a:solidFill>
          <a:ln w="333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2" name="Rectangle 25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3" name="Rectangle 26"/>
          <p:cNvSpPr>
            <a:spLocks noChangeArrowheads="1"/>
          </p:cNvSpPr>
          <p:nvPr/>
        </p:nvSpPr>
        <p:spPr bwMode="auto">
          <a:xfrm>
            <a:off x="5211763" y="1352550"/>
            <a:ext cx="2717800" cy="2055813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4" name="Rectangle 27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F3F6F9"/>
          </a:solidFill>
          <a:ln w="12382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5" name="Rectangle 28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F2F4F8"/>
          </a:solidFill>
          <a:ln w="112713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6" name="Rectangle 29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F1F4F7"/>
          </a:solidFill>
          <a:ln w="101600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7" name="Rectangle 30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F0F2F5"/>
          </a:solidFill>
          <a:ln w="90488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8" name="Rectangle 31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EF1F4"/>
          </a:solidFill>
          <a:ln w="79375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19" name="Rectangle 32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DEFF3"/>
          </a:solidFill>
          <a:ln w="682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0" name="Rectangle 33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BEEF2"/>
          </a:solidFill>
          <a:ln w="57150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1" name="Rectangle 34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AECF1"/>
          </a:solidFill>
          <a:ln w="46038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2" name="Rectangle 35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9EBF0"/>
          </a:solidFill>
          <a:ln w="333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3" name="Rectangle 36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4" name="Rectangle 37"/>
          <p:cNvSpPr>
            <a:spLocks noChangeArrowheads="1"/>
          </p:cNvSpPr>
          <p:nvPr/>
        </p:nvSpPr>
        <p:spPr bwMode="auto">
          <a:xfrm>
            <a:off x="5211763" y="4100513"/>
            <a:ext cx="2717800" cy="2055812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5" name="Rectangle 38"/>
          <p:cNvSpPr>
            <a:spLocks noChangeArrowheads="1"/>
          </p:cNvSpPr>
          <p:nvPr/>
        </p:nvSpPr>
        <p:spPr bwMode="auto">
          <a:xfrm>
            <a:off x="5110163" y="4032250"/>
            <a:ext cx="2786062" cy="2055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6" name="Rectangle 39"/>
          <p:cNvSpPr>
            <a:spLocks noChangeArrowheads="1"/>
          </p:cNvSpPr>
          <p:nvPr/>
        </p:nvSpPr>
        <p:spPr bwMode="auto">
          <a:xfrm>
            <a:off x="1589088" y="1317625"/>
            <a:ext cx="2784475" cy="2055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7" name="Rectangle 40"/>
          <p:cNvSpPr>
            <a:spLocks noChangeArrowheads="1"/>
          </p:cNvSpPr>
          <p:nvPr/>
        </p:nvSpPr>
        <p:spPr bwMode="auto">
          <a:xfrm>
            <a:off x="5110163" y="1317625"/>
            <a:ext cx="2786062" cy="20558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28" name="Freeform 41"/>
          <p:cNvSpPr>
            <a:spLocks/>
          </p:cNvSpPr>
          <p:nvPr/>
        </p:nvSpPr>
        <p:spPr bwMode="auto">
          <a:xfrm>
            <a:off x="1589088" y="1317625"/>
            <a:ext cx="2784475" cy="2055813"/>
          </a:xfrm>
          <a:custGeom>
            <a:avLst/>
            <a:gdLst>
              <a:gd name="T0" fmla="*/ 0 w 1754"/>
              <a:gd name="T1" fmla="*/ 0 h 1295"/>
              <a:gd name="T2" fmla="*/ 0 w 1754"/>
              <a:gd name="T3" fmla="*/ 2055813 h 1295"/>
              <a:gd name="T4" fmla="*/ 2784475 w 1754"/>
              <a:gd name="T5" fmla="*/ 2055813 h 1295"/>
              <a:gd name="T6" fmla="*/ 0 60000 65536"/>
              <a:gd name="T7" fmla="*/ 0 60000 65536"/>
              <a:gd name="T8" fmla="*/ 0 60000 65536"/>
              <a:gd name="T9" fmla="*/ 0 w 1754"/>
              <a:gd name="T10" fmla="*/ 0 h 1295"/>
              <a:gd name="T11" fmla="*/ 1754 w 1754"/>
              <a:gd name="T12" fmla="*/ 1295 h 1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4" h="1295">
                <a:moveTo>
                  <a:pt x="0" y="0"/>
                </a:moveTo>
                <a:lnTo>
                  <a:pt x="0" y="1295"/>
                </a:lnTo>
                <a:lnTo>
                  <a:pt x="1754" y="1295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29" name="Line 42"/>
          <p:cNvSpPr>
            <a:spLocks noChangeShapeType="1"/>
          </p:cNvSpPr>
          <p:nvPr/>
        </p:nvSpPr>
        <p:spPr bwMode="auto">
          <a:xfrm>
            <a:off x="1611313" y="2487613"/>
            <a:ext cx="3317875" cy="1587"/>
          </a:xfrm>
          <a:prstGeom prst="line">
            <a:avLst/>
          </a:prstGeom>
          <a:noFill/>
          <a:ln w="11113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0" name="Freeform 43"/>
          <p:cNvSpPr>
            <a:spLocks/>
          </p:cNvSpPr>
          <p:nvPr/>
        </p:nvSpPr>
        <p:spPr bwMode="auto">
          <a:xfrm>
            <a:off x="5121275" y="2487613"/>
            <a:ext cx="1257300" cy="1635125"/>
          </a:xfrm>
          <a:custGeom>
            <a:avLst/>
            <a:gdLst>
              <a:gd name="T0" fmla="*/ 0 w 792"/>
              <a:gd name="T1" fmla="*/ 0 h 1030"/>
              <a:gd name="T2" fmla="*/ 1257300 w 792"/>
              <a:gd name="T3" fmla="*/ 0 h 1030"/>
              <a:gd name="T4" fmla="*/ 1257300 w 792"/>
              <a:gd name="T5" fmla="*/ 1635125 h 1030"/>
              <a:gd name="T6" fmla="*/ 0 60000 65536"/>
              <a:gd name="T7" fmla="*/ 0 60000 65536"/>
              <a:gd name="T8" fmla="*/ 0 60000 65536"/>
              <a:gd name="T9" fmla="*/ 0 w 792"/>
              <a:gd name="T10" fmla="*/ 0 h 1030"/>
              <a:gd name="T11" fmla="*/ 792 w 792"/>
              <a:gd name="T12" fmla="*/ 1030 h 10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2" h="1030">
                <a:moveTo>
                  <a:pt x="0" y="0"/>
                </a:moveTo>
                <a:lnTo>
                  <a:pt x="792" y="0"/>
                </a:lnTo>
                <a:lnTo>
                  <a:pt x="792" y="1030"/>
                </a:lnTo>
              </a:path>
            </a:pathLst>
          </a:custGeom>
          <a:noFill/>
          <a:ln w="11113" cap="flat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1" name="Freeform 44"/>
          <p:cNvSpPr>
            <a:spLocks/>
          </p:cNvSpPr>
          <p:nvPr/>
        </p:nvSpPr>
        <p:spPr bwMode="auto">
          <a:xfrm>
            <a:off x="5121275" y="5213350"/>
            <a:ext cx="1257300" cy="874713"/>
          </a:xfrm>
          <a:custGeom>
            <a:avLst/>
            <a:gdLst>
              <a:gd name="T0" fmla="*/ 0 w 792"/>
              <a:gd name="T1" fmla="*/ 0 h 551"/>
              <a:gd name="T2" fmla="*/ 1257300 w 792"/>
              <a:gd name="T3" fmla="*/ 0 h 551"/>
              <a:gd name="T4" fmla="*/ 1257300 w 792"/>
              <a:gd name="T5" fmla="*/ 874713 h 551"/>
              <a:gd name="T6" fmla="*/ 0 60000 65536"/>
              <a:gd name="T7" fmla="*/ 0 60000 65536"/>
              <a:gd name="T8" fmla="*/ 0 60000 65536"/>
              <a:gd name="T9" fmla="*/ 0 w 792"/>
              <a:gd name="T10" fmla="*/ 0 h 551"/>
              <a:gd name="T11" fmla="*/ 792 w 792"/>
              <a:gd name="T12" fmla="*/ 551 h 5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2" h="551">
                <a:moveTo>
                  <a:pt x="0" y="0"/>
                </a:moveTo>
                <a:lnTo>
                  <a:pt x="792" y="0"/>
                </a:lnTo>
                <a:lnTo>
                  <a:pt x="792" y="551"/>
                </a:lnTo>
              </a:path>
            </a:pathLst>
          </a:custGeom>
          <a:noFill/>
          <a:ln w="11113" cap="flat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2" name="Freeform 45"/>
          <p:cNvSpPr>
            <a:spLocks/>
          </p:cNvSpPr>
          <p:nvPr/>
        </p:nvSpPr>
        <p:spPr bwMode="auto">
          <a:xfrm>
            <a:off x="5110163" y="1317625"/>
            <a:ext cx="2786062" cy="2055813"/>
          </a:xfrm>
          <a:custGeom>
            <a:avLst/>
            <a:gdLst>
              <a:gd name="T0" fmla="*/ 0 w 1755"/>
              <a:gd name="T1" fmla="*/ 0 h 1295"/>
              <a:gd name="T2" fmla="*/ 0 w 1755"/>
              <a:gd name="T3" fmla="*/ 2055813 h 1295"/>
              <a:gd name="T4" fmla="*/ 2786062 w 1755"/>
              <a:gd name="T5" fmla="*/ 2055813 h 1295"/>
              <a:gd name="T6" fmla="*/ 0 60000 65536"/>
              <a:gd name="T7" fmla="*/ 0 60000 65536"/>
              <a:gd name="T8" fmla="*/ 0 60000 65536"/>
              <a:gd name="T9" fmla="*/ 0 w 1755"/>
              <a:gd name="T10" fmla="*/ 0 h 1295"/>
              <a:gd name="T11" fmla="*/ 1755 w 1755"/>
              <a:gd name="T12" fmla="*/ 1295 h 1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5" h="1295">
                <a:moveTo>
                  <a:pt x="0" y="0"/>
                </a:moveTo>
                <a:lnTo>
                  <a:pt x="0" y="1295"/>
                </a:lnTo>
                <a:lnTo>
                  <a:pt x="1755" y="1295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3" name="Freeform 46"/>
          <p:cNvSpPr>
            <a:spLocks/>
          </p:cNvSpPr>
          <p:nvPr/>
        </p:nvSpPr>
        <p:spPr bwMode="auto">
          <a:xfrm>
            <a:off x="5110163" y="4032250"/>
            <a:ext cx="2786062" cy="2055813"/>
          </a:xfrm>
          <a:custGeom>
            <a:avLst/>
            <a:gdLst>
              <a:gd name="T0" fmla="*/ 0 w 1755"/>
              <a:gd name="T1" fmla="*/ 0 h 1295"/>
              <a:gd name="T2" fmla="*/ 0 w 1755"/>
              <a:gd name="T3" fmla="*/ 2055813 h 1295"/>
              <a:gd name="T4" fmla="*/ 2786062 w 1755"/>
              <a:gd name="T5" fmla="*/ 2055813 h 1295"/>
              <a:gd name="T6" fmla="*/ 0 60000 65536"/>
              <a:gd name="T7" fmla="*/ 0 60000 65536"/>
              <a:gd name="T8" fmla="*/ 0 60000 65536"/>
              <a:gd name="T9" fmla="*/ 0 w 1755"/>
              <a:gd name="T10" fmla="*/ 0 h 1295"/>
              <a:gd name="T11" fmla="*/ 1755 w 1755"/>
              <a:gd name="T12" fmla="*/ 1295 h 1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5" h="1295">
                <a:moveTo>
                  <a:pt x="0" y="0"/>
                </a:moveTo>
                <a:lnTo>
                  <a:pt x="0" y="1295"/>
                </a:lnTo>
                <a:lnTo>
                  <a:pt x="1755" y="1295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4" name="Line 47"/>
          <p:cNvSpPr>
            <a:spLocks noChangeShapeType="1"/>
          </p:cNvSpPr>
          <p:nvPr/>
        </p:nvSpPr>
        <p:spPr bwMode="auto">
          <a:xfrm flipH="1" flipV="1">
            <a:off x="5824538" y="1409700"/>
            <a:ext cx="950912" cy="1851025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5" name="Oval 48"/>
          <p:cNvSpPr>
            <a:spLocks noChangeArrowheads="1"/>
          </p:cNvSpPr>
          <p:nvPr/>
        </p:nvSpPr>
        <p:spPr bwMode="auto">
          <a:xfrm>
            <a:off x="6332538" y="2436813"/>
            <a:ext cx="82550" cy="8255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36" name="Line 49"/>
          <p:cNvSpPr>
            <a:spLocks noChangeShapeType="1"/>
          </p:cNvSpPr>
          <p:nvPr/>
        </p:nvSpPr>
        <p:spPr bwMode="auto">
          <a:xfrm flipH="1" flipV="1">
            <a:off x="1995488" y="1908175"/>
            <a:ext cx="1744662" cy="1147763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7" name="Line 50"/>
          <p:cNvSpPr>
            <a:spLocks noChangeShapeType="1"/>
          </p:cNvSpPr>
          <p:nvPr/>
        </p:nvSpPr>
        <p:spPr bwMode="auto">
          <a:xfrm flipV="1">
            <a:off x="2222500" y="1658938"/>
            <a:ext cx="1268413" cy="1657350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38" name="Oval 51"/>
          <p:cNvSpPr>
            <a:spLocks noChangeArrowheads="1"/>
          </p:cNvSpPr>
          <p:nvPr/>
        </p:nvSpPr>
        <p:spPr bwMode="auto">
          <a:xfrm>
            <a:off x="2820988" y="2436813"/>
            <a:ext cx="82550" cy="8255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37939" name="Line 52"/>
          <p:cNvSpPr>
            <a:spLocks noChangeShapeType="1"/>
          </p:cNvSpPr>
          <p:nvPr/>
        </p:nvSpPr>
        <p:spPr bwMode="auto">
          <a:xfrm flipV="1">
            <a:off x="6378575" y="4157663"/>
            <a:ext cx="1588" cy="1930400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40" name="Line 53"/>
          <p:cNvSpPr>
            <a:spLocks noChangeShapeType="1"/>
          </p:cNvSpPr>
          <p:nvPr/>
        </p:nvSpPr>
        <p:spPr bwMode="auto">
          <a:xfrm flipH="1" flipV="1">
            <a:off x="5529263" y="4656138"/>
            <a:ext cx="1733550" cy="1147762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41" name="Oval 54"/>
          <p:cNvSpPr>
            <a:spLocks noChangeArrowheads="1"/>
          </p:cNvSpPr>
          <p:nvPr/>
        </p:nvSpPr>
        <p:spPr bwMode="auto">
          <a:xfrm>
            <a:off x="6338888" y="5172075"/>
            <a:ext cx="82550" cy="8255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91191" name="Line 55"/>
          <p:cNvSpPr>
            <a:spLocks noChangeShapeType="1"/>
          </p:cNvSpPr>
          <p:nvPr/>
        </p:nvSpPr>
        <p:spPr bwMode="auto">
          <a:xfrm flipV="1">
            <a:off x="5019675" y="5076825"/>
            <a:ext cx="1588" cy="158750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92" name="Line 56"/>
          <p:cNvSpPr>
            <a:spLocks noChangeShapeType="1"/>
          </p:cNvSpPr>
          <p:nvPr/>
        </p:nvSpPr>
        <p:spPr bwMode="auto">
          <a:xfrm flipH="1">
            <a:off x="6729413" y="5392738"/>
            <a:ext cx="195262" cy="3175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 type="stealth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7944" name="Group 75"/>
          <p:cNvGrpSpPr>
            <a:grpSpLocks/>
          </p:cNvGrpSpPr>
          <p:nvPr/>
        </p:nvGrpSpPr>
        <p:grpSpPr bwMode="auto">
          <a:xfrm>
            <a:off x="1431925" y="2411421"/>
            <a:ext cx="73025" cy="153988"/>
            <a:chOff x="902" y="1519"/>
            <a:chExt cx="46" cy="97"/>
          </a:xfrm>
        </p:grpSpPr>
        <p:sp>
          <p:nvSpPr>
            <p:cNvPr id="37997" name="Rectangle 76"/>
            <p:cNvSpPr>
              <a:spLocks noChangeArrowheads="1"/>
            </p:cNvSpPr>
            <p:nvPr/>
          </p:nvSpPr>
          <p:spPr bwMode="auto">
            <a:xfrm>
              <a:off x="902" y="1519"/>
              <a:ext cx="3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98" name="Freeform 77"/>
            <p:cNvSpPr>
              <a:spLocks/>
            </p:cNvSpPr>
            <p:nvPr/>
          </p:nvSpPr>
          <p:spPr bwMode="auto">
            <a:xfrm>
              <a:off x="933" y="1567"/>
              <a:ext cx="15" cy="36"/>
            </a:xfrm>
            <a:custGeom>
              <a:avLst/>
              <a:gdLst>
                <a:gd name="T0" fmla="*/ 15 w 15"/>
                <a:gd name="T1" fmla="*/ 0 h 36"/>
                <a:gd name="T2" fmla="*/ 12 w 15"/>
                <a:gd name="T3" fmla="*/ 0 h 36"/>
                <a:gd name="T4" fmla="*/ 7 w 15"/>
                <a:gd name="T5" fmla="*/ 5 h 36"/>
                <a:gd name="T6" fmla="*/ 0 w 15"/>
                <a:gd name="T7" fmla="*/ 9 h 36"/>
                <a:gd name="T8" fmla="*/ 0 w 15"/>
                <a:gd name="T9" fmla="*/ 14 h 36"/>
                <a:gd name="T10" fmla="*/ 5 w 15"/>
                <a:gd name="T11" fmla="*/ 12 h 36"/>
                <a:gd name="T12" fmla="*/ 10 w 15"/>
                <a:gd name="T13" fmla="*/ 7 h 36"/>
                <a:gd name="T14" fmla="*/ 10 w 15"/>
                <a:gd name="T15" fmla="*/ 36 h 36"/>
                <a:gd name="T16" fmla="*/ 15 w 15"/>
                <a:gd name="T17" fmla="*/ 36 h 36"/>
                <a:gd name="T18" fmla="*/ 15 w 15"/>
                <a:gd name="T19" fmla="*/ 2 h 36"/>
                <a:gd name="T20" fmla="*/ 15 w 15"/>
                <a:gd name="T21" fmla="*/ 0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"/>
                <a:gd name="T34" fmla="*/ 0 h 36"/>
                <a:gd name="T35" fmla="*/ 15 w 15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" h="36">
                  <a:moveTo>
                    <a:pt x="15" y="0"/>
                  </a:moveTo>
                  <a:lnTo>
                    <a:pt x="12" y="0"/>
                  </a:lnTo>
                  <a:lnTo>
                    <a:pt x="7" y="5"/>
                  </a:lnTo>
                  <a:lnTo>
                    <a:pt x="0" y="9"/>
                  </a:lnTo>
                  <a:lnTo>
                    <a:pt x="0" y="14"/>
                  </a:lnTo>
                  <a:lnTo>
                    <a:pt x="5" y="12"/>
                  </a:lnTo>
                  <a:lnTo>
                    <a:pt x="10" y="7"/>
                  </a:lnTo>
                  <a:lnTo>
                    <a:pt x="10" y="36"/>
                  </a:lnTo>
                  <a:lnTo>
                    <a:pt x="15" y="36"/>
                  </a:lnTo>
                  <a:lnTo>
                    <a:pt x="15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7945" name="Group 78"/>
          <p:cNvGrpSpPr>
            <a:grpSpLocks/>
          </p:cNvGrpSpPr>
          <p:nvPr/>
        </p:nvGrpSpPr>
        <p:grpSpPr bwMode="auto">
          <a:xfrm>
            <a:off x="4964113" y="2411421"/>
            <a:ext cx="71437" cy="153988"/>
            <a:chOff x="3127" y="1519"/>
            <a:chExt cx="45" cy="97"/>
          </a:xfrm>
        </p:grpSpPr>
        <p:sp>
          <p:nvSpPr>
            <p:cNvPr id="37995" name="Rectangle 79"/>
            <p:cNvSpPr>
              <a:spLocks noChangeArrowheads="1"/>
            </p:cNvSpPr>
            <p:nvPr/>
          </p:nvSpPr>
          <p:spPr bwMode="auto">
            <a:xfrm>
              <a:off x="3127" y="1519"/>
              <a:ext cx="3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96" name="Freeform 80"/>
            <p:cNvSpPr>
              <a:spLocks/>
            </p:cNvSpPr>
            <p:nvPr/>
          </p:nvSpPr>
          <p:spPr bwMode="auto">
            <a:xfrm>
              <a:off x="3158" y="1567"/>
              <a:ext cx="14" cy="36"/>
            </a:xfrm>
            <a:custGeom>
              <a:avLst/>
              <a:gdLst>
                <a:gd name="T0" fmla="*/ 14 w 14"/>
                <a:gd name="T1" fmla="*/ 0 h 36"/>
                <a:gd name="T2" fmla="*/ 12 w 14"/>
                <a:gd name="T3" fmla="*/ 0 h 36"/>
                <a:gd name="T4" fmla="*/ 7 w 14"/>
                <a:gd name="T5" fmla="*/ 5 h 36"/>
                <a:gd name="T6" fmla="*/ 0 w 14"/>
                <a:gd name="T7" fmla="*/ 9 h 36"/>
                <a:gd name="T8" fmla="*/ 0 w 14"/>
                <a:gd name="T9" fmla="*/ 14 h 36"/>
                <a:gd name="T10" fmla="*/ 5 w 14"/>
                <a:gd name="T11" fmla="*/ 12 h 36"/>
                <a:gd name="T12" fmla="*/ 10 w 14"/>
                <a:gd name="T13" fmla="*/ 7 h 36"/>
                <a:gd name="T14" fmla="*/ 10 w 14"/>
                <a:gd name="T15" fmla="*/ 36 h 36"/>
                <a:gd name="T16" fmla="*/ 14 w 14"/>
                <a:gd name="T17" fmla="*/ 36 h 36"/>
                <a:gd name="T18" fmla="*/ 14 w 14"/>
                <a:gd name="T19" fmla="*/ 2 h 36"/>
                <a:gd name="T20" fmla="*/ 14 w 14"/>
                <a:gd name="T21" fmla="*/ 0 h 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36"/>
                <a:gd name="T35" fmla="*/ 14 w 14"/>
                <a:gd name="T36" fmla="*/ 36 h 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36">
                  <a:moveTo>
                    <a:pt x="14" y="0"/>
                  </a:moveTo>
                  <a:lnTo>
                    <a:pt x="12" y="0"/>
                  </a:lnTo>
                  <a:lnTo>
                    <a:pt x="7" y="5"/>
                  </a:lnTo>
                  <a:lnTo>
                    <a:pt x="0" y="9"/>
                  </a:lnTo>
                  <a:lnTo>
                    <a:pt x="0" y="14"/>
                  </a:lnTo>
                  <a:lnTo>
                    <a:pt x="5" y="12"/>
                  </a:lnTo>
                  <a:lnTo>
                    <a:pt x="10" y="7"/>
                  </a:lnTo>
                  <a:lnTo>
                    <a:pt x="10" y="36"/>
                  </a:lnTo>
                  <a:lnTo>
                    <a:pt x="14" y="36"/>
                  </a:lnTo>
                  <a:lnTo>
                    <a:pt x="14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7946" name="Rectangle 81"/>
          <p:cNvSpPr>
            <a:spLocks noChangeArrowheads="1"/>
          </p:cNvSpPr>
          <p:nvPr/>
        </p:nvSpPr>
        <p:spPr bwMode="auto">
          <a:xfrm>
            <a:off x="6426200" y="4151313"/>
            <a:ext cx="5429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000" b="1">
                <a:solidFill>
                  <a:srgbClr val="000000"/>
                </a:solidFill>
                <a:latin typeface="Arial" charset="0"/>
              </a:rPr>
              <a:t>Framboð</a:t>
            </a:r>
            <a:endParaRPr lang="is-IS" sz="2400" b="1">
              <a:solidFill>
                <a:schemeClr val="tx1"/>
              </a:solidFill>
            </a:endParaRPr>
          </a:p>
        </p:txBody>
      </p:sp>
      <p:sp>
        <p:nvSpPr>
          <p:cNvPr id="37947" name="Rectangle 82"/>
          <p:cNvSpPr>
            <a:spLocks noChangeArrowheads="1"/>
          </p:cNvSpPr>
          <p:nvPr/>
        </p:nvSpPr>
        <p:spPr bwMode="auto">
          <a:xfrm>
            <a:off x="3327400" y="1497013"/>
            <a:ext cx="74360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48" name="Rectangle 83"/>
          <p:cNvSpPr>
            <a:spLocks noChangeArrowheads="1"/>
          </p:cNvSpPr>
          <p:nvPr/>
        </p:nvSpPr>
        <p:spPr bwMode="auto">
          <a:xfrm>
            <a:off x="3783013" y="3000375"/>
            <a:ext cx="8576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49" name="Rectangle 84"/>
          <p:cNvSpPr>
            <a:spLocks noChangeArrowheads="1"/>
          </p:cNvSpPr>
          <p:nvPr/>
        </p:nvSpPr>
        <p:spPr bwMode="auto">
          <a:xfrm>
            <a:off x="6851650" y="3167063"/>
            <a:ext cx="3372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4" name="Group 85"/>
          <p:cNvGrpSpPr>
            <a:grpSpLocks/>
          </p:cNvGrpSpPr>
          <p:nvPr/>
        </p:nvGrpSpPr>
        <p:grpSpPr bwMode="auto">
          <a:xfrm>
            <a:off x="5608638" y="4486275"/>
            <a:ext cx="1930400" cy="1228725"/>
            <a:chOff x="3533" y="2826"/>
            <a:chExt cx="1216" cy="774"/>
          </a:xfrm>
        </p:grpSpPr>
        <p:sp>
          <p:nvSpPr>
            <p:cNvPr id="37992" name="Line 86"/>
            <p:cNvSpPr>
              <a:spLocks noChangeShapeType="1"/>
            </p:cNvSpPr>
            <p:nvPr/>
          </p:nvSpPr>
          <p:spPr bwMode="auto">
            <a:xfrm flipH="1" flipV="1">
              <a:off x="3533" y="2826"/>
              <a:ext cx="1099" cy="723"/>
            </a:xfrm>
            <a:prstGeom prst="line">
              <a:avLst/>
            </a:prstGeom>
            <a:noFill/>
            <a:ln w="33338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Rectangle 87"/>
            <p:cNvSpPr>
              <a:spLocks noChangeArrowheads="1"/>
            </p:cNvSpPr>
            <p:nvPr/>
          </p:nvSpPr>
          <p:spPr bwMode="auto">
            <a:xfrm>
              <a:off x="4667" y="350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>
                  <a:solidFill>
                    <a:srgbClr val="000000"/>
                  </a:solidFill>
                  <a:latin typeface="Arial" charset="0"/>
                </a:rPr>
                <a:t>D</a:t>
              </a:r>
              <a:endParaRPr lang="is-IS" sz="2400">
                <a:solidFill>
                  <a:schemeClr val="tx1"/>
                </a:solidFill>
              </a:endParaRPr>
            </a:p>
          </p:txBody>
        </p:sp>
        <p:sp>
          <p:nvSpPr>
            <p:cNvPr id="37994" name="Freeform 88"/>
            <p:cNvSpPr>
              <a:spLocks/>
            </p:cNvSpPr>
            <p:nvPr/>
          </p:nvSpPr>
          <p:spPr bwMode="auto">
            <a:xfrm>
              <a:off x="4725" y="3552"/>
              <a:ext cx="24" cy="36"/>
            </a:xfrm>
            <a:custGeom>
              <a:avLst/>
              <a:gdLst>
                <a:gd name="T0" fmla="*/ 5 w 24"/>
                <a:gd name="T1" fmla="*/ 31 h 36"/>
                <a:gd name="T2" fmla="*/ 7 w 24"/>
                <a:gd name="T3" fmla="*/ 28 h 36"/>
                <a:gd name="T4" fmla="*/ 14 w 24"/>
                <a:gd name="T5" fmla="*/ 24 h 36"/>
                <a:gd name="T6" fmla="*/ 21 w 24"/>
                <a:gd name="T7" fmla="*/ 19 h 36"/>
                <a:gd name="T8" fmla="*/ 24 w 24"/>
                <a:gd name="T9" fmla="*/ 14 h 36"/>
                <a:gd name="T10" fmla="*/ 24 w 24"/>
                <a:gd name="T11" fmla="*/ 9 h 36"/>
                <a:gd name="T12" fmla="*/ 24 w 24"/>
                <a:gd name="T13" fmla="*/ 7 h 36"/>
                <a:gd name="T14" fmla="*/ 21 w 24"/>
                <a:gd name="T15" fmla="*/ 2 h 36"/>
                <a:gd name="T16" fmla="*/ 17 w 24"/>
                <a:gd name="T17" fmla="*/ 2 h 36"/>
                <a:gd name="T18" fmla="*/ 12 w 24"/>
                <a:gd name="T19" fmla="*/ 0 h 36"/>
                <a:gd name="T20" fmla="*/ 7 w 24"/>
                <a:gd name="T21" fmla="*/ 2 h 36"/>
                <a:gd name="T22" fmla="*/ 5 w 24"/>
                <a:gd name="T23" fmla="*/ 2 h 36"/>
                <a:gd name="T24" fmla="*/ 0 w 24"/>
                <a:gd name="T25" fmla="*/ 7 h 36"/>
                <a:gd name="T26" fmla="*/ 0 w 24"/>
                <a:gd name="T27" fmla="*/ 9 h 36"/>
                <a:gd name="T28" fmla="*/ 5 w 24"/>
                <a:gd name="T29" fmla="*/ 12 h 36"/>
                <a:gd name="T30" fmla="*/ 7 w 24"/>
                <a:gd name="T31" fmla="*/ 7 h 36"/>
                <a:gd name="T32" fmla="*/ 12 w 24"/>
                <a:gd name="T33" fmla="*/ 5 h 36"/>
                <a:gd name="T34" fmla="*/ 17 w 24"/>
                <a:gd name="T35" fmla="*/ 5 h 36"/>
                <a:gd name="T36" fmla="*/ 19 w 24"/>
                <a:gd name="T37" fmla="*/ 9 h 36"/>
                <a:gd name="T38" fmla="*/ 17 w 24"/>
                <a:gd name="T39" fmla="*/ 14 h 36"/>
                <a:gd name="T40" fmla="*/ 9 w 24"/>
                <a:gd name="T41" fmla="*/ 21 h 36"/>
                <a:gd name="T42" fmla="*/ 2 w 24"/>
                <a:gd name="T43" fmla="*/ 28 h 36"/>
                <a:gd name="T44" fmla="*/ 0 w 24"/>
                <a:gd name="T45" fmla="*/ 31 h 36"/>
                <a:gd name="T46" fmla="*/ 0 w 24"/>
                <a:gd name="T47" fmla="*/ 36 h 36"/>
                <a:gd name="T48" fmla="*/ 24 w 24"/>
                <a:gd name="T49" fmla="*/ 36 h 36"/>
                <a:gd name="T50" fmla="*/ 24 w 24"/>
                <a:gd name="T51" fmla="*/ 31 h 36"/>
                <a:gd name="T52" fmla="*/ 7 w 24"/>
                <a:gd name="T53" fmla="*/ 31 h 36"/>
                <a:gd name="T54" fmla="*/ 5 w 24"/>
                <a:gd name="T55" fmla="*/ 31 h 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4"/>
                <a:gd name="T85" fmla="*/ 0 h 36"/>
                <a:gd name="T86" fmla="*/ 24 w 24"/>
                <a:gd name="T87" fmla="*/ 36 h 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4" h="36">
                  <a:moveTo>
                    <a:pt x="5" y="31"/>
                  </a:moveTo>
                  <a:lnTo>
                    <a:pt x="7" y="28"/>
                  </a:lnTo>
                  <a:lnTo>
                    <a:pt x="14" y="24"/>
                  </a:lnTo>
                  <a:lnTo>
                    <a:pt x="21" y="19"/>
                  </a:lnTo>
                  <a:lnTo>
                    <a:pt x="24" y="14"/>
                  </a:lnTo>
                  <a:lnTo>
                    <a:pt x="24" y="9"/>
                  </a:lnTo>
                  <a:lnTo>
                    <a:pt x="24" y="7"/>
                  </a:lnTo>
                  <a:lnTo>
                    <a:pt x="21" y="2"/>
                  </a:lnTo>
                  <a:lnTo>
                    <a:pt x="17" y="2"/>
                  </a:lnTo>
                  <a:lnTo>
                    <a:pt x="12" y="0"/>
                  </a:lnTo>
                  <a:lnTo>
                    <a:pt x="7" y="2"/>
                  </a:lnTo>
                  <a:lnTo>
                    <a:pt x="5" y="2"/>
                  </a:lnTo>
                  <a:lnTo>
                    <a:pt x="0" y="7"/>
                  </a:lnTo>
                  <a:lnTo>
                    <a:pt x="0" y="9"/>
                  </a:lnTo>
                  <a:lnTo>
                    <a:pt x="5" y="12"/>
                  </a:lnTo>
                  <a:lnTo>
                    <a:pt x="7" y="7"/>
                  </a:lnTo>
                  <a:lnTo>
                    <a:pt x="12" y="5"/>
                  </a:lnTo>
                  <a:lnTo>
                    <a:pt x="17" y="5"/>
                  </a:lnTo>
                  <a:lnTo>
                    <a:pt x="19" y="9"/>
                  </a:lnTo>
                  <a:lnTo>
                    <a:pt x="17" y="14"/>
                  </a:lnTo>
                  <a:lnTo>
                    <a:pt x="9" y="21"/>
                  </a:lnTo>
                  <a:lnTo>
                    <a:pt x="2" y="28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24" y="36"/>
                  </a:lnTo>
                  <a:lnTo>
                    <a:pt x="24" y="31"/>
                  </a:lnTo>
                  <a:lnTo>
                    <a:pt x="7" y="31"/>
                  </a:lnTo>
                  <a:lnTo>
                    <a:pt x="5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51" name="Rectangle 89"/>
          <p:cNvSpPr>
            <a:spLocks noChangeArrowheads="1"/>
          </p:cNvSpPr>
          <p:nvPr/>
        </p:nvSpPr>
        <p:spPr bwMode="auto">
          <a:xfrm>
            <a:off x="7227888" y="5843588"/>
            <a:ext cx="920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000" i="1">
                <a:solidFill>
                  <a:srgbClr val="000000"/>
                </a:solidFill>
                <a:latin typeface="Arial" charset="0"/>
              </a:rPr>
              <a:t>D</a:t>
            </a:r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37952" name="Freeform 90"/>
          <p:cNvSpPr>
            <a:spLocks/>
          </p:cNvSpPr>
          <p:nvPr/>
        </p:nvSpPr>
        <p:spPr bwMode="auto">
          <a:xfrm>
            <a:off x="7326313" y="5919788"/>
            <a:ext cx="22225" cy="57150"/>
          </a:xfrm>
          <a:custGeom>
            <a:avLst/>
            <a:gdLst>
              <a:gd name="T0" fmla="*/ 22225 w 14"/>
              <a:gd name="T1" fmla="*/ 0 h 36"/>
              <a:gd name="T2" fmla="*/ 14288 w 14"/>
              <a:gd name="T3" fmla="*/ 0 h 36"/>
              <a:gd name="T4" fmla="*/ 11113 w 14"/>
              <a:gd name="T5" fmla="*/ 7937 h 36"/>
              <a:gd name="T6" fmla="*/ 0 w 14"/>
              <a:gd name="T7" fmla="*/ 14288 h 36"/>
              <a:gd name="T8" fmla="*/ 0 w 14"/>
              <a:gd name="T9" fmla="*/ 22225 h 36"/>
              <a:gd name="T10" fmla="*/ 7938 w 14"/>
              <a:gd name="T11" fmla="*/ 19050 h 36"/>
              <a:gd name="T12" fmla="*/ 14288 w 14"/>
              <a:gd name="T13" fmla="*/ 11112 h 36"/>
              <a:gd name="T14" fmla="*/ 14288 w 14"/>
              <a:gd name="T15" fmla="*/ 57150 h 36"/>
              <a:gd name="T16" fmla="*/ 22225 w 14"/>
              <a:gd name="T17" fmla="*/ 57150 h 36"/>
              <a:gd name="T18" fmla="*/ 22225 w 14"/>
              <a:gd name="T19" fmla="*/ 3175 h 36"/>
              <a:gd name="T20" fmla="*/ 22225 w 14"/>
              <a:gd name="T21" fmla="*/ 0 h 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"/>
              <a:gd name="T34" fmla="*/ 0 h 36"/>
              <a:gd name="T35" fmla="*/ 14 w 14"/>
              <a:gd name="T36" fmla="*/ 36 h 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" h="36">
                <a:moveTo>
                  <a:pt x="14" y="0"/>
                </a:moveTo>
                <a:lnTo>
                  <a:pt x="9" y="0"/>
                </a:lnTo>
                <a:lnTo>
                  <a:pt x="7" y="5"/>
                </a:lnTo>
                <a:lnTo>
                  <a:pt x="0" y="9"/>
                </a:lnTo>
                <a:lnTo>
                  <a:pt x="0" y="14"/>
                </a:lnTo>
                <a:lnTo>
                  <a:pt x="5" y="12"/>
                </a:lnTo>
                <a:lnTo>
                  <a:pt x="9" y="7"/>
                </a:lnTo>
                <a:lnTo>
                  <a:pt x="9" y="36"/>
                </a:lnTo>
                <a:lnTo>
                  <a:pt x="14" y="36"/>
                </a:lnTo>
                <a:lnTo>
                  <a:pt x="14" y="2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5326063" y="2590800"/>
            <a:ext cx="1065212" cy="760413"/>
            <a:chOff x="3355" y="1632"/>
            <a:chExt cx="671" cy="479"/>
          </a:xfrm>
        </p:grpSpPr>
        <p:sp>
          <p:nvSpPr>
            <p:cNvPr id="37987" name="Line 92"/>
            <p:cNvSpPr>
              <a:spLocks noChangeShapeType="1"/>
            </p:cNvSpPr>
            <p:nvPr/>
          </p:nvSpPr>
          <p:spPr bwMode="auto">
            <a:xfrm flipH="1" flipV="1">
              <a:off x="3661" y="1925"/>
              <a:ext cx="343" cy="18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8" name="Rectangle 93"/>
            <p:cNvSpPr>
              <a:spLocks noChangeArrowheads="1"/>
            </p:cNvSpPr>
            <p:nvPr/>
          </p:nvSpPr>
          <p:spPr bwMode="auto">
            <a:xfrm>
              <a:off x="3355" y="1632"/>
              <a:ext cx="634" cy="30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9" name="Rectangle 94"/>
            <p:cNvSpPr>
              <a:spLocks noChangeArrowheads="1"/>
            </p:cNvSpPr>
            <p:nvPr/>
          </p:nvSpPr>
          <p:spPr bwMode="auto">
            <a:xfrm>
              <a:off x="3390" y="1653"/>
              <a:ext cx="3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3. Hreinn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90" name="Rectangle 95"/>
            <p:cNvSpPr>
              <a:spLocks noChangeArrowheads="1"/>
            </p:cNvSpPr>
            <p:nvPr/>
          </p:nvSpPr>
          <p:spPr bwMode="auto">
            <a:xfrm>
              <a:off x="3390" y="1749"/>
              <a:ext cx="42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útflutningur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91" name="Rectangle 96"/>
            <p:cNvSpPr>
              <a:spLocks noChangeArrowheads="1"/>
            </p:cNvSpPr>
            <p:nvPr/>
          </p:nvSpPr>
          <p:spPr bwMode="auto">
            <a:xfrm>
              <a:off x="3390" y="1845"/>
              <a:ext cx="63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helzt þó óbreyttur.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3819525" y="5032378"/>
            <a:ext cx="1131888" cy="992188"/>
            <a:chOff x="2406" y="3170"/>
            <a:chExt cx="713" cy="625"/>
          </a:xfrm>
        </p:grpSpPr>
        <p:sp>
          <p:nvSpPr>
            <p:cNvPr id="37980" name="Line 98"/>
            <p:cNvSpPr>
              <a:spLocks noChangeShapeType="1"/>
            </p:cNvSpPr>
            <p:nvPr/>
          </p:nvSpPr>
          <p:spPr bwMode="auto">
            <a:xfrm flipH="1">
              <a:off x="2905" y="3255"/>
              <a:ext cx="214" cy="1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1" name="Rectangle 99"/>
            <p:cNvSpPr>
              <a:spLocks noChangeArrowheads="1"/>
            </p:cNvSpPr>
            <p:nvPr/>
          </p:nvSpPr>
          <p:spPr bwMode="auto">
            <a:xfrm>
              <a:off x="2406" y="3170"/>
              <a:ext cx="556" cy="50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2" name="Rectangle 100"/>
            <p:cNvSpPr>
              <a:spLocks noChangeArrowheads="1"/>
            </p:cNvSpPr>
            <p:nvPr/>
          </p:nvSpPr>
          <p:spPr bwMode="auto">
            <a:xfrm>
              <a:off x="2443" y="3180"/>
              <a:ext cx="259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… og 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3" name="Rectangle 101"/>
            <p:cNvSpPr>
              <a:spLocks noChangeArrowheads="1"/>
            </p:cNvSpPr>
            <p:nvPr/>
          </p:nvSpPr>
          <p:spPr bwMode="auto">
            <a:xfrm>
              <a:off x="2443" y="3275"/>
              <a:ext cx="29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leiðir til 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4" name="Rectangle 102"/>
            <p:cNvSpPr>
              <a:spLocks noChangeArrowheads="1"/>
            </p:cNvSpPr>
            <p:nvPr/>
          </p:nvSpPr>
          <p:spPr bwMode="auto">
            <a:xfrm>
              <a:off x="2443" y="3371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hækkunar 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5" name="Rectangle 103"/>
            <p:cNvSpPr>
              <a:spLocks noChangeArrowheads="1"/>
            </p:cNvSpPr>
            <p:nvPr/>
          </p:nvSpPr>
          <p:spPr bwMode="auto">
            <a:xfrm>
              <a:off x="2443" y="3467"/>
              <a:ext cx="419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raungengis. 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86" name="Rectangle 104"/>
            <p:cNvSpPr>
              <a:spLocks noChangeArrowheads="1"/>
            </p:cNvSpPr>
            <p:nvPr/>
          </p:nvSpPr>
          <p:spPr bwMode="auto">
            <a:xfrm>
              <a:off x="2443" y="3562"/>
              <a:ext cx="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7955" name="Rectangle 105"/>
          <p:cNvSpPr>
            <a:spLocks noChangeArrowheads="1"/>
          </p:cNvSpPr>
          <p:nvPr/>
        </p:nvSpPr>
        <p:spPr bwMode="auto">
          <a:xfrm>
            <a:off x="4922838" y="5243513"/>
            <a:ext cx="7213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0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56" name="Freeform 106"/>
          <p:cNvSpPr>
            <a:spLocks/>
          </p:cNvSpPr>
          <p:nvPr/>
        </p:nvSpPr>
        <p:spPr bwMode="auto">
          <a:xfrm>
            <a:off x="5013325" y="5331237"/>
            <a:ext cx="22225" cy="53975"/>
          </a:xfrm>
          <a:custGeom>
            <a:avLst/>
            <a:gdLst>
              <a:gd name="T0" fmla="*/ 22225 w 14"/>
              <a:gd name="T1" fmla="*/ 0 h 34"/>
              <a:gd name="T2" fmla="*/ 19050 w 14"/>
              <a:gd name="T3" fmla="*/ 0 h 34"/>
              <a:gd name="T4" fmla="*/ 11113 w 14"/>
              <a:gd name="T5" fmla="*/ 7937 h 34"/>
              <a:gd name="T6" fmla="*/ 0 w 14"/>
              <a:gd name="T7" fmla="*/ 11112 h 34"/>
              <a:gd name="T8" fmla="*/ 0 w 14"/>
              <a:gd name="T9" fmla="*/ 19050 h 34"/>
              <a:gd name="T10" fmla="*/ 7938 w 14"/>
              <a:gd name="T11" fmla="*/ 15875 h 34"/>
              <a:gd name="T12" fmla="*/ 15875 w 14"/>
              <a:gd name="T13" fmla="*/ 11112 h 34"/>
              <a:gd name="T14" fmla="*/ 15875 w 14"/>
              <a:gd name="T15" fmla="*/ 53975 h 34"/>
              <a:gd name="T16" fmla="*/ 22225 w 14"/>
              <a:gd name="T17" fmla="*/ 53975 h 34"/>
              <a:gd name="T18" fmla="*/ 22225 w 14"/>
              <a:gd name="T19" fmla="*/ 4762 h 34"/>
              <a:gd name="T20" fmla="*/ 22225 w 14"/>
              <a:gd name="T21" fmla="*/ 0 h 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"/>
              <a:gd name="T34" fmla="*/ 0 h 34"/>
              <a:gd name="T35" fmla="*/ 14 w 14"/>
              <a:gd name="T36" fmla="*/ 34 h 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" h="34">
                <a:moveTo>
                  <a:pt x="14" y="0"/>
                </a:moveTo>
                <a:lnTo>
                  <a:pt x="12" y="0"/>
                </a:lnTo>
                <a:lnTo>
                  <a:pt x="7" y="5"/>
                </a:lnTo>
                <a:lnTo>
                  <a:pt x="0" y="7"/>
                </a:lnTo>
                <a:lnTo>
                  <a:pt x="0" y="12"/>
                </a:lnTo>
                <a:lnTo>
                  <a:pt x="5" y="10"/>
                </a:lnTo>
                <a:lnTo>
                  <a:pt x="10" y="7"/>
                </a:lnTo>
                <a:lnTo>
                  <a:pt x="10" y="34"/>
                </a:lnTo>
                <a:lnTo>
                  <a:pt x="14" y="34"/>
                </a:lnTo>
                <a:lnTo>
                  <a:pt x="14" y="3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107"/>
          <p:cNvGrpSpPr>
            <a:grpSpLocks/>
          </p:cNvGrpSpPr>
          <p:nvPr/>
        </p:nvGrpSpPr>
        <p:grpSpPr bwMode="auto">
          <a:xfrm>
            <a:off x="4922838" y="4875213"/>
            <a:ext cx="1498600" cy="165100"/>
            <a:chOff x="3101" y="3071"/>
            <a:chExt cx="944" cy="104"/>
          </a:xfrm>
        </p:grpSpPr>
        <p:sp>
          <p:nvSpPr>
            <p:cNvPr id="37977" name="Line 108"/>
            <p:cNvSpPr>
              <a:spLocks noChangeShapeType="1"/>
            </p:cNvSpPr>
            <p:nvPr/>
          </p:nvSpPr>
          <p:spPr bwMode="auto">
            <a:xfrm>
              <a:off x="3226" y="3148"/>
              <a:ext cx="792" cy="1"/>
            </a:xfrm>
            <a:prstGeom prst="line">
              <a:avLst/>
            </a:prstGeom>
            <a:noFill/>
            <a:ln w="1111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8" name="Oval 109"/>
            <p:cNvSpPr>
              <a:spLocks noChangeArrowheads="1"/>
            </p:cNvSpPr>
            <p:nvPr/>
          </p:nvSpPr>
          <p:spPr bwMode="auto">
            <a:xfrm>
              <a:off x="3993" y="3123"/>
              <a:ext cx="52" cy="5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9" name="Rectangle 110"/>
            <p:cNvSpPr>
              <a:spLocks noChangeArrowheads="1"/>
            </p:cNvSpPr>
            <p:nvPr/>
          </p:nvSpPr>
          <p:spPr bwMode="auto">
            <a:xfrm>
              <a:off x="3101" y="3071"/>
              <a:ext cx="7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</a:t>
              </a:r>
              <a:r>
                <a:rPr lang="is-IS" sz="1000" baseline="-25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8" name="Group 111"/>
          <p:cNvGrpSpPr>
            <a:grpSpLocks/>
          </p:cNvGrpSpPr>
          <p:nvPr/>
        </p:nvGrpSpPr>
        <p:grpSpPr bwMode="auto">
          <a:xfrm>
            <a:off x="6786563" y="4429125"/>
            <a:ext cx="1028700" cy="931863"/>
            <a:chOff x="4275" y="2790"/>
            <a:chExt cx="648" cy="587"/>
          </a:xfrm>
        </p:grpSpPr>
        <p:sp>
          <p:nvSpPr>
            <p:cNvPr id="37971" name="Line 112"/>
            <p:cNvSpPr>
              <a:spLocks noChangeShapeType="1"/>
            </p:cNvSpPr>
            <p:nvPr/>
          </p:nvSpPr>
          <p:spPr bwMode="auto">
            <a:xfrm flipV="1">
              <a:off x="4275" y="3170"/>
              <a:ext cx="86" cy="20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2" name="Rectangle 113"/>
            <p:cNvSpPr>
              <a:spLocks noChangeArrowheads="1"/>
            </p:cNvSpPr>
            <p:nvPr/>
          </p:nvSpPr>
          <p:spPr bwMode="auto">
            <a:xfrm>
              <a:off x="4311" y="2790"/>
              <a:ext cx="612" cy="401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3" name="Rectangle 114"/>
            <p:cNvSpPr>
              <a:spLocks noChangeArrowheads="1"/>
            </p:cNvSpPr>
            <p:nvPr/>
          </p:nvSpPr>
          <p:spPr bwMode="auto">
            <a:xfrm>
              <a:off x="4337" y="2799"/>
              <a:ext cx="35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Tollur á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4" name="Rectangle 115"/>
            <p:cNvSpPr>
              <a:spLocks noChangeArrowheads="1"/>
            </p:cNvSpPr>
            <p:nvPr/>
          </p:nvSpPr>
          <p:spPr bwMode="auto">
            <a:xfrm>
              <a:off x="4337" y="2894"/>
              <a:ext cx="38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innflutning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5" name="Rectangle 116"/>
            <p:cNvSpPr>
              <a:spLocks noChangeArrowheads="1"/>
            </p:cNvSpPr>
            <p:nvPr/>
          </p:nvSpPr>
          <p:spPr bwMode="auto">
            <a:xfrm>
              <a:off x="4337" y="2990"/>
              <a:ext cx="56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eykur eftirspurn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7976" name="Rectangle 117"/>
            <p:cNvSpPr>
              <a:spLocks noChangeArrowheads="1"/>
            </p:cNvSpPr>
            <p:nvPr/>
          </p:nvSpPr>
          <p:spPr bwMode="auto">
            <a:xfrm>
              <a:off x="4337" y="3086"/>
              <a:ext cx="5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 krónum ... </a:t>
              </a:r>
              <a:endPara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37959" name="Rectangle 118"/>
          <p:cNvSpPr>
            <a:spLocks noChangeArrowheads="1"/>
          </p:cNvSpPr>
          <p:nvPr/>
        </p:nvSpPr>
        <p:spPr bwMode="auto">
          <a:xfrm>
            <a:off x="1995488" y="990600"/>
            <a:ext cx="17637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(a) Lánsfjármarkaður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7960" name="Rectangle 119"/>
          <p:cNvSpPr>
            <a:spLocks noChangeArrowheads="1"/>
          </p:cNvSpPr>
          <p:nvPr/>
        </p:nvSpPr>
        <p:spPr bwMode="auto">
          <a:xfrm>
            <a:off x="5240338" y="990600"/>
            <a:ext cx="25320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(b) Hreint útstreymi fjármagns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7961" name="Rectangle 120"/>
          <p:cNvSpPr>
            <a:spLocks noChangeArrowheads="1"/>
          </p:cNvSpPr>
          <p:nvPr/>
        </p:nvSpPr>
        <p:spPr bwMode="auto">
          <a:xfrm>
            <a:off x="5181600" y="6248400"/>
            <a:ext cx="19319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(c) Gjaldeyrismarkaður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37962" name="Rectangle 121"/>
          <p:cNvSpPr>
            <a:spLocks noChangeArrowheads="1"/>
          </p:cNvSpPr>
          <p:nvPr/>
        </p:nvSpPr>
        <p:spPr bwMode="auto">
          <a:xfrm>
            <a:off x="838200" y="1371600"/>
            <a:ext cx="7187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63" name="Rectangle 122"/>
          <p:cNvSpPr>
            <a:spLocks noChangeArrowheads="1"/>
          </p:cNvSpPr>
          <p:nvPr/>
        </p:nvSpPr>
        <p:spPr bwMode="auto">
          <a:xfrm>
            <a:off x="4572000" y="1371600"/>
            <a:ext cx="7187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64" name="Rectangle 123"/>
          <p:cNvSpPr>
            <a:spLocks noChangeArrowheads="1"/>
          </p:cNvSpPr>
          <p:nvPr/>
        </p:nvSpPr>
        <p:spPr bwMode="auto">
          <a:xfrm>
            <a:off x="4355976" y="4114800"/>
            <a:ext cx="697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65" name="Rectangle 124"/>
          <p:cNvSpPr>
            <a:spLocks noChangeArrowheads="1"/>
          </p:cNvSpPr>
          <p:nvPr/>
        </p:nvSpPr>
        <p:spPr bwMode="auto">
          <a:xfrm>
            <a:off x="7391400" y="6218238"/>
            <a:ext cx="4754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Krónur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66" name="Rectangle 125"/>
          <p:cNvSpPr>
            <a:spLocks noChangeArrowheads="1"/>
          </p:cNvSpPr>
          <p:nvPr/>
        </p:nvSpPr>
        <p:spPr bwMode="auto">
          <a:xfrm>
            <a:off x="3911600" y="3530600"/>
            <a:ext cx="430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967" name="Rectangle 126"/>
          <p:cNvSpPr>
            <a:spLocks noChangeArrowheads="1"/>
          </p:cNvSpPr>
          <p:nvPr/>
        </p:nvSpPr>
        <p:spPr bwMode="auto">
          <a:xfrm>
            <a:off x="6748463" y="3513138"/>
            <a:ext cx="17777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1263" name="Text Box 127"/>
          <p:cNvSpPr txBox="1">
            <a:spLocks noChangeArrowheads="1"/>
          </p:cNvSpPr>
          <p:nvPr/>
        </p:nvSpPr>
        <p:spPr bwMode="auto">
          <a:xfrm rot="21420000">
            <a:off x="457132" y="3821234"/>
            <a:ext cx="3149188" cy="1077218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>
                <a:latin typeface="Cambria" panose="02040503050406030204" pitchFamily="18" charset="0"/>
                <a:ea typeface="Cambria" panose="02040503050406030204" pitchFamily="18" charset="0"/>
              </a:rPr>
              <a:t>Og raunvextirnir haggast ekki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91" grpId="0" animBg="1"/>
      <p:bldP spid="911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Viðskiptastefna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Font typeface="Wingdings 2"/>
              <a:buChar char=""/>
              <a:defRPr/>
            </a:pPr>
            <a:r>
              <a:rPr lang="is-I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Viðskiptastefnu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ríkisvaldsins er ætlað að  hafa áhrif á umfang útflutnings og innflutnings á vörum og þjónustu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Tollur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is-IS" sz="32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Skattur á innfluttan varning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Kvóti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is-IS" sz="32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Hámarksmagn sem leyfilegt er að flytja inn af tiltekinni vöru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Ráðstafanir í viðskiptamálum hafa engin áhrif á þjóðarsparnað og innlenda fjárfestingu og hafa því ekki heldur nein </a:t>
            </a:r>
            <a:r>
              <a:rPr lang="is-IS" sz="280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á hreinan </a:t>
            </a: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útflutning, þ.e. viðskiptajöfnuð</a:t>
            </a:r>
          </a:p>
          <a:p>
            <a:pPr lvl="1" eaLnBrk="1" hangingPunct="1"/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þjóðarsparnaður og innlend fjárfesting eru gefnar stærðir, þá sér aðlögun raungengisins um að  halda viðskiptajöfnuðinum óbreyttum</a:t>
            </a:r>
          </a:p>
          <a:p>
            <a:pPr eaLnBrk="1" hangingPunct="1"/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Ráðstafanir í viðskiptamálum hafa meiri áhrif á einstökum mörkuðum (rekstrarhagfræði) en í þjóðarbúskapnum í heild (þjóðhagfræði)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Viðskiptastefna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innflutningstolla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Útlendingar þurfa að komast yfir krónur til að kaupa útflutningsvörur af okkur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 þurfum að losa okkur við krónur til að kaupa gjaldeyri til að greiða fyrir innflutning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Álagning tolla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dregur úr innflutningi og </a:t>
            </a: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eykur eftirspurn eftir krónum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á gjaldeyrismarkaði svo að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... raungengið hækkar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Viðskiptastefna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innflutningstolla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 haggast ekki því ekkert hefur gerzt á lánsfjármarkaði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Hreinn útflutningur breytist ekki heldur 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 erlend fjárfesting breytist ekki heldur þótt tollurinn dragi úr innflutningi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Viðskiptastefna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81943"/>
            <a:ext cx="8534400" cy="758825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s-IS" sz="38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Einfalt líkan af opnu hagkerfi: </a:t>
            </a:r>
            <a:br>
              <a:rPr lang="is-IS" sz="38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</a:br>
            <a:r>
              <a:rPr lang="is-IS" sz="38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Tvær forsendur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31787" y="1556792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VLF er gefin stærð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Full atvinna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Almennt verðlag er einnig gefin stærð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Seðlabankinn heldur peningamagni föstu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Afléttum báðum þessum forsendum næst þegar við skoðum hvernig framleiðsla og verðlag ákvarðast í opnu hagkerfi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Tökum eitt skref í einu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5537200" y="1177925"/>
            <a:ext cx="178593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429375" y="2071688"/>
            <a:ext cx="2214563" cy="15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643688" y="723900"/>
            <a:ext cx="1571625" cy="11430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86563" y="642938"/>
            <a:ext cx="1357312" cy="128587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TextBox 13"/>
          <p:cNvSpPr txBox="1">
            <a:spLocks noChangeArrowheads="1"/>
          </p:cNvSpPr>
          <p:nvPr/>
        </p:nvSpPr>
        <p:spPr bwMode="auto">
          <a:xfrm>
            <a:off x="8358188" y="2143125"/>
            <a:ext cx="3305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Y</a:t>
            </a:r>
          </a:p>
        </p:txBody>
      </p: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6143625" y="357188"/>
            <a:ext cx="3305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</a:p>
        </p:txBody>
      </p:sp>
      <p:sp>
        <p:nvSpPr>
          <p:cNvPr id="16" name="Oval 15"/>
          <p:cNvSpPr/>
          <p:nvPr/>
        </p:nvSpPr>
        <p:spPr>
          <a:xfrm>
            <a:off x="7347922" y="1173464"/>
            <a:ext cx="214314" cy="21431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172400" y="539388"/>
            <a:ext cx="451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AS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00392" y="1628800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AD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350" y="1538258"/>
            <a:ext cx="8504238" cy="4572000"/>
          </a:xfrm>
        </p:spPr>
        <p:txBody>
          <a:bodyPr/>
          <a:lstStyle/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innflutningstolla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Raungengishækkun krónunnar á gjaldeyrismarkaði ýtir undir innflutning og dregur úr útflutningi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Þessi aukning innflutnings og samdráttur útflutnings vegur upp  innflutningssamdráttinn af völdum tollsins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Viðskiptastefna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8172" y="1538258"/>
            <a:ext cx="8504238" cy="4572000"/>
          </a:xfrm>
        </p:spPr>
        <p:txBody>
          <a:bodyPr/>
          <a:lstStyle/>
          <a:p>
            <a:pPr eaLnBrk="1" hangingPunct="1"/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Áhrif innflutningstolla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Viðskiptastefna – tollar og kvótar – hafa engin áhrif á viðskiptajöfnuð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Viðskiptahömlur eru eigi að síður skaðlegar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Hömlur leiða til hágengis sem heldur aftur af útflutningi – og hagvexti!</a:t>
            </a:r>
          </a:p>
          <a:p>
            <a:pPr lvl="1"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Sbr. t.d. Ísland fram að kreppunni 2008 …</a:t>
            </a:r>
          </a:p>
          <a:p>
            <a:pPr lvl="2" eaLnBrk="1" hangingPunct="1"/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 og aftur nú þegar útflutningsfyrirtæki kvarta undan háu gengi</a:t>
            </a:r>
          </a:p>
          <a:p>
            <a:pPr lvl="2" eaLnBrk="1" hangingPunct="1"/>
            <a:endParaRPr lang="is-IS" sz="28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Viðskiptastefna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50800"/>
            <a:ext cx="8496944" cy="685800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anose="02050806060905020404" pitchFamily="18" charset="0"/>
              </a:rPr>
              <a:t>Tilraun 3: Áhrif fjármagnsflótta frá Íslandi</a:t>
            </a: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F3F6F9"/>
          </a:solidFill>
          <a:ln w="1206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F2F4F8"/>
          </a:solidFill>
          <a:ln w="1095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2" name="Rectangle 7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F1F4F7"/>
          </a:solidFill>
          <a:ln w="984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F0F2F5"/>
          </a:solidFill>
          <a:ln w="873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4" name="Rectangle 9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EF1F4"/>
          </a:solidFill>
          <a:ln w="762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5" name="Rectangle 10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DEFF3"/>
          </a:solidFill>
          <a:ln w="650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BEEF2"/>
          </a:solidFill>
          <a:ln w="539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AECF1"/>
          </a:solidFill>
          <a:ln w="4445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9EBF0"/>
          </a:solidFill>
          <a:ln w="333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69" name="Rectangle 14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0" name="Rectangle 15"/>
          <p:cNvSpPr>
            <a:spLocks noChangeArrowheads="1"/>
          </p:cNvSpPr>
          <p:nvPr/>
        </p:nvSpPr>
        <p:spPr bwMode="auto">
          <a:xfrm>
            <a:off x="1868488" y="1450975"/>
            <a:ext cx="2644775" cy="1936750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1" name="Rectangle 16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F3F6F9"/>
          </a:solidFill>
          <a:ln w="1206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2" name="Rectangle 17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F2F4F8"/>
          </a:solidFill>
          <a:ln w="1095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3" name="Rectangle 18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F1F4F7"/>
          </a:solidFill>
          <a:ln w="984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4" name="Rectangle 19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F0F2F5"/>
          </a:solidFill>
          <a:ln w="873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5" name="Rectangle 20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EF1F4"/>
          </a:solidFill>
          <a:ln w="762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6" name="Rectangle 21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DEFF3"/>
          </a:solidFill>
          <a:ln w="650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7" name="Rectangle 22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BEEF2"/>
          </a:solidFill>
          <a:ln w="539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8" name="Rectangle 23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AECF1"/>
          </a:solidFill>
          <a:ln w="4445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79" name="Rectangle 24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9EBF0"/>
          </a:solidFill>
          <a:ln w="333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0" name="Rectangle 25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1" name="Rectangle 26"/>
          <p:cNvSpPr>
            <a:spLocks noChangeArrowheads="1"/>
          </p:cNvSpPr>
          <p:nvPr/>
        </p:nvSpPr>
        <p:spPr bwMode="auto">
          <a:xfrm>
            <a:off x="5267325" y="1450975"/>
            <a:ext cx="2644775" cy="1936750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2" name="Rectangle 27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F3F6F9"/>
          </a:solidFill>
          <a:ln w="120650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3" name="Rectangle 28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F2F4F8"/>
          </a:solidFill>
          <a:ln w="1095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4" name="Rectangle 29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F1F4F7"/>
          </a:solidFill>
          <a:ln w="98425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5" name="Rectangle 30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F0F2F5"/>
          </a:solidFill>
          <a:ln w="87313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6" name="Rectangle 31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EF1F4"/>
          </a:solidFill>
          <a:ln w="762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7" name="Rectangle 32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DEFF3"/>
          </a:solidFill>
          <a:ln w="65088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8" name="Rectangle 33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BEEF2"/>
          </a:solidFill>
          <a:ln w="53975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89" name="Rectangle 34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AECF1"/>
          </a:solidFill>
          <a:ln w="44450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0" name="Rectangle 35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9EBF0"/>
          </a:solidFill>
          <a:ln w="33338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1" name="Rectangle 36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7EAEF"/>
          </a:solidFill>
          <a:ln w="22225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2" name="Rectangle 37"/>
          <p:cNvSpPr>
            <a:spLocks noChangeArrowheads="1"/>
          </p:cNvSpPr>
          <p:nvPr/>
        </p:nvSpPr>
        <p:spPr bwMode="auto">
          <a:xfrm>
            <a:off x="5278438" y="4043363"/>
            <a:ext cx="2644775" cy="1957387"/>
          </a:xfrm>
          <a:prstGeom prst="rect">
            <a:avLst/>
          </a:prstGeom>
          <a:solidFill>
            <a:srgbClr val="E6E9EF"/>
          </a:solidFill>
          <a:ln w="11113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3" name="Rectangle 38"/>
          <p:cNvSpPr>
            <a:spLocks noChangeArrowheads="1"/>
          </p:cNvSpPr>
          <p:nvPr/>
        </p:nvSpPr>
        <p:spPr bwMode="auto">
          <a:xfrm>
            <a:off x="5202238" y="3989388"/>
            <a:ext cx="2687637" cy="19796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4" name="Rectangle 39"/>
          <p:cNvSpPr>
            <a:spLocks noChangeArrowheads="1"/>
          </p:cNvSpPr>
          <p:nvPr/>
        </p:nvSpPr>
        <p:spPr bwMode="auto">
          <a:xfrm>
            <a:off x="1803400" y="1374775"/>
            <a:ext cx="2687638" cy="19796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5" name="Rectangle 40"/>
          <p:cNvSpPr>
            <a:spLocks noChangeArrowheads="1"/>
          </p:cNvSpPr>
          <p:nvPr/>
        </p:nvSpPr>
        <p:spPr bwMode="auto">
          <a:xfrm>
            <a:off x="5202238" y="1374775"/>
            <a:ext cx="2687637" cy="19796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096" name="Line 41"/>
          <p:cNvSpPr>
            <a:spLocks noChangeShapeType="1"/>
          </p:cNvSpPr>
          <p:nvPr/>
        </p:nvSpPr>
        <p:spPr bwMode="auto">
          <a:xfrm>
            <a:off x="1825625" y="2501900"/>
            <a:ext cx="3201988" cy="1588"/>
          </a:xfrm>
          <a:prstGeom prst="line">
            <a:avLst/>
          </a:prstGeom>
          <a:noFill/>
          <a:ln w="11113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7" name="Line 42"/>
          <p:cNvSpPr>
            <a:spLocks noChangeShapeType="1"/>
          </p:cNvSpPr>
          <p:nvPr/>
        </p:nvSpPr>
        <p:spPr bwMode="auto">
          <a:xfrm flipH="1" flipV="1">
            <a:off x="5889625" y="1462088"/>
            <a:ext cx="928688" cy="1782762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8" name="Line 43"/>
          <p:cNvSpPr>
            <a:spLocks noChangeShapeType="1"/>
          </p:cNvSpPr>
          <p:nvPr/>
        </p:nvSpPr>
        <p:spPr bwMode="auto">
          <a:xfrm flipV="1">
            <a:off x="2371725" y="1658938"/>
            <a:ext cx="1223963" cy="1608137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9" name="Line 44"/>
          <p:cNvSpPr>
            <a:spLocks noChangeShapeType="1"/>
          </p:cNvSpPr>
          <p:nvPr/>
        </p:nvSpPr>
        <p:spPr bwMode="auto">
          <a:xfrm flipH="1" flipV="1">
            <a:off x="2174875" y="1987550"/>
            <a:ext cx="1671638" cy="1104900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100" name="Freeform 45"/>
          <p:cNvSpPr>
            <a:spLocks/>
          </p:cNvSpPr>
          <p:nvPr/>
        </p:nvSpPr>
        <p:spPr bwMode="auto">
          <a:xfrm>
            <a:off x="5213350" y="2501900"/>
            <a:ext cx="1212850" cy="1574800"/>
          </a:xfrm>
          <a:custGeom>
            <a:avLst/>
            <a:gdLst>
              <a:gd name="T0" fmla="*/ 0 w 764"/>
              <a:gd name="T1" fmla="*/ 0 h 992"/>
              <a:gd name="T2" fmla="*/ 1212850 w 764"/>
              <a:gd name="T3" fmla="*/ 0 h 992"/>
              <a:gd name="T4" fmla="*/ 1212850 w 764"/>
              <a:gd name="T5" fmla="*/ 1574800 h 992"/>
              <a:gd name="T6" fmla="*/ 0 60000 65536"/>
              <a:gd name="T7" fmla="*/ 0 60000 65536"/>
              <a:gd name="T8" fmla="*/ 0 60000 65536"/>
              <a:gd name="T9" fmla="*/ 0 w 764"/>
              <a:gd name="T10" fmla="*/ 0 h 992"/>
              <a:gd name="T11" fmla="*/ 764 w 764"/>
              <a:gd name="T12" fmla="*/ 992 h 9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992">
                <a:moveTo>
                  <a:pt x="0" y="0"/>
                </a:moveTo>
                <a:lnTo>
                  <a:pt x="764" y="0"/>
                </a:lnTo>
                <a:lnTo>
                  <a:pt x="764" y="992"/>
                </a:lnTo>
              </a:path>
            </a:pathLst>
          </a:custGeom>
          <a:noFill/>
          <a:ln w="11113" cap="flat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101" name="Line 46"/>
          <p:cNvSpPr>
            <a:spLocks noChangeShapeType="1"/>
          </p:cNvSpPr>
          <p:nvPr/>
        </p:nvSpPr>
        <p:spPr bwMode="auto">
          <a:xfrm flipH="1" flipV="1">
            <a:off x="5638800" y="4481513"/>
            <a:ext cx="1682750" cy="1103312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7" name="Line 47"/>
          <p:cNvSpPr>
            <a:spLocks noChangeShapeType="1"/>
          </p:cNvSpPr>
          <p:nvPr/>
        </p:nvSpPr>
        <p:spPr bwMode="auto">
          <a:xfrm flipV="1">
            <a:off x="1716088" y="2228850"/>
            <a:ext cx="1587" cy="217488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103" name="Oval 48"/>
          <p:cNvSpPr>
            <a:spLocks noChangeArrowheads="1"/>
          </p:cNvSpPr>
          <p:nvPr/>
        </p:nvSpPr>
        <p:spPr bwMode="auto">
          <a:xfrm>
            <a:off x="6392863" y="2457450"/>
            <a:ext cx="65087" cy="762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45104" name="Line 49"/>
          <p:cNvSpPr>
            <a:spLocks noChangeShapeType="1"/>
          </p:cNvSpPr>
          <p:nvPr/>
        </p:nvSpPr>
        <p:spPr bwMode="auto">
          <a:xfrm flipV="1">
            <a:off x="6426200" y="4108450"/>
            <a:ext cx="1588" cy="1860550"/>
          </a:xfrm>
          <a:prstGeom prst="line">
            <a:avLst/>
          </a:prstGeom>
          <a:noFill/>
          <a:ln w="33338">
            <a:solidFill>
              <a:srgbClr val="003F9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Line 50"/>
          <p:cNvSpPr>
            <a:spLocks noChangeShapeType="1"/>
          </p:cNvSpPr>
          <p:nvPr/>
        </p:nvSpPr>
        <p:spPr bwMode="auto">
          <a:xfrm>
            <a:off x="3322638" y="2676525"/>
            <a:ext cx="677862" cy="1588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11" name="Line 51"/>
          <p:cNvSpPr>
            <a:spLocks noChangeShapeType="1"/>
          </p:cNvSpPr>
          <p:nvPr/>
        </p:nvSpPr>
        <p:spPr bwMode="auto">
          <a:xfrm>
            <a:off x="6184900" y="1889125"/>
            <a:ext cx="268288" cy="1588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107" name="Freeform 52"/>
          <p:cNvSpPr>
            <a:spLocks/>
          </p:cNvSpPr>
          <p:nvPr/>
        </p:nvSpPr>
        <p:spPr bwMode="auto">
          <a:xfrm>
            <a:off x="5202238" y="3989388"/>
            <a:ext cx="2687637" cy="1979612"/>
          </a:xfrm>
          <a:custGeom>
            <a:avLst/>
            <a:gdLst>
              <a:gd name="T0" fmla="*/ 0 w 1693"/>
              <a:gd name="T1" fmla="*/ 0 h 1247"/>
              <a:gd name="T2" fmla="*/ 0 w 1693"/>
              <a:gd name="T3" fmla="*/ 1979612 h 1247"/>
              <a:gd name="T4" fmla="*/ 2687637 w 1693"/>
              <a:gd name="T5" fmla="*/ 1979612 h 1247"/>
              <a:gd name="T6" fmla="*/ 0 60000 65536"/>
              <a:gd name="T7" fmla="*/ 0 60000 65536"/>
              <a:gd name="T8" fmla="*/ 0 60000 65536"/>
              <a:gd name="T9" fmla="*/ 0 w 1693"/>
              <a:gd name="T10" fmla="*/ 0 h 1247"/>
              <a:gd name="T11" fmla="*/ 1693 w 1693"/>
              <a:gd name="T12" fmla="*/ 1247 h 1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3" h="1247">
                <a:moveTo>
                  <a:pt x="0" y="0"/>
                </a:moveTo>
                <a:lnTo>
                  <a:pt x="0" y="1247"/>
                </a:lnTo>
                <a:lnTo>
                  <a:pt x="1693" y="124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Line 53"/>
          <p:cNvSpPr>
            <a:spLocks noChangeShapeType="1"/>
          </p:cNvSpPr>
          <p:nvPr/>
        </p:nvSpPr>
        <p:spPr bwMode="auto">
          <a:xfrm flipV="1">
            <a:off x="6457950" y="4421188"/>
            <a:ext cx="141288" cy="4762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109" name="Freeform 54"/>
          <p:cNvSpPr>
            <a:spLocks/>
          </p:cNvSpPr>
          <p:nvPr/>
        </p:nvSpPr>
        <p:spPr bwMode="auto">
          <a:xfrm>
            <a:off x="1803400" y="1374775"/>
            <a:ext cx="2687638" cy="1979613"/>
          </a:xfrm>
          <a:custGeom>
            <a:avLst/>
            <a:gdLst>
              <a:gd name="T0" fmla="*/ 0 w 1693"/>
              <a:gd name="T1" fmla="*/ 0 h 1247"/>
              <a:gd name="T2" fmla="*/ 0 w 1693"/>
              <a:gd name="T3" fmla="*/ 1979613 h 1247"/>
              <a:gd name="T4" fmla="*/ 2687638 w 1693"/>
              <a:gd name="T5" fmla="*/ 1979613 h 1247"/>
              <a:gd name="T6" fmla="*/ 0 60000 65536"/>
              <a:gd name="T7" fmla="*/ 0 60000 65536"/>
              <a:gd name="T8" fmla="*/ 0 60000 65536"/>
              <a:gd name="T9" fmla="*/ 0 w 1693"/>
              <a:gd name="T10" fmla="*/ 0 h 1247"/>
              <a:gd name="T11" fmla="*/ 1693 w 1693"/>
              <a:gd name="T12" fmla="*/ 1247 h 1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3" h="1247">
                <a:moveTo>
                  <a:pt x="0" y="0"/>
                </a:moveTo>
                <a:lnTo>
                  <a:pt x="0" y="1247"/>
                </a:lnTo>
                <a:lnTo>
                  <a:pt x="1693" y="124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110" name="Freeform 55"/>
          <p:cNvSpPr>
            <a:spLocks/>
          </p:cNvSpPr>
          <p:nvPr/>
        </p:nvSpPr>
        <p:spPr bwMode="auto">
          <a:xfrm>
            <a:off x="5202238" y="1374775"/>
            <a:ext cx="2687637" cy="1979613"/>
          </a:xfrm>
          <a:custGeom>
            <a:avLst/>
            <a:gdLst>
              <a:gd name="T0" fmla="*/ 0 w 1693"/>
              <a:gd name="T1" fmla="*/ 0 h 1247"/>
              <a:gd name="T2" fmla="*/ 0 w 1693"/>
              <a:gd name="T3" fmla="*/ 1979613 h 1247"/>
              <a:gd name="T4" fmla="*/ 2687637 w 1693"/>
              <a:gd name="T5" fmla="*/ 1979613 h 1247"/>
              <a:gd name="T6" fmla="*/ 0 60000 65536"/>
              <a:gd name="T7" fmla="*/ 0 60000 65536"/>
              <a:gd name="T8" fmla="*/ 0 60000 65536"/>
              <a:gd name="T9" fmla="*/ 0 w 1693"/>
              <a:gd name="T10" fmla="*/ 0 h 1247"/>
              <a:gd name="T11" fmla="*/ 1693 w 1693"/>
              <a:gd name="T12" fmla="*/ 1247 h 1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3" h="1247">
                <a:moveTo>
                  <a:pt x="0" y="0"/>
                </a:moveTo>
                <a:lnTo>
                  <a:pt x="0" y="1247"/>
                </a:lnTo>
                <a:lnTo>
                  <a:pt x="1693" y="1247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111" name="Oval 56"/>
          <p:cNvSpPr>
            <a:spLocks noChangeArrowheads="1"/>
          </p:cNvSpPr>
          <p:nvPr/>
        </p:nvSpPr>
        <p:spPr bwMode="auto">
          <a:xfrm>
            <a:off x="2928938" y="2457450"/>
            <a:ext cx="65087" cy="762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92217" name="Line 57"/>
          <p:cNvSpPr>
            <a:spLocks noChangeShapeType="1"/>
          </p:cNvSpPr>
          <p:nvPr/>
        </p:nvSpPr>
        <p:spPr bwMode="auto">
          <a:xfrm flipH="1">
            <a:off x="5111750" y="5005388"/>
            <a:ext cx="3175" cy="150812"/>
          </a:xfrm>
          <a:prstGeom prst="line">
            <a:avLst/>
          </a:prstGeom>
          <a:noFill/>
          <a:ln w="11176">
            <a:solidFill>
              <a:srgbClr val="000000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113" name="Rectangle 76"/>
          <p:cNvSpPr>
            <a:spLocks noChangeArrowheads="1"/>
          </p:cNvSpPr>
          <p:nvPr/>
        </p:nvSpPr>
        <p:spPr bwMode="auto">
          <a:xfrm>
            <a:off x="1647825" y="2452688"/>
            <a:ext cx="8976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9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s-IS" sz="900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4" name="Rectangle 77"/>
          <p:cNvSpPr>
            <a:spLocks noChangeArrowheads="1"/>
          </p:cNvSpPr>
          <p:nvPr/>
        </p:nvSpPr>
        <p:spPr bwMode="auto">
          <a:xfrm>
            <a:off x="5038725" y="2452688"/>
            <a:ext cx="8976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9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s-IS" sz="900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5" name="Rectangle 78"/>
          <p:cNvSpPr>
            <a:spLocks noChangeArrowheads="1"/>
          </p:cNvSpPr>
          <p:nvPr/>
        </p:nvSpPr>
        <p:spPr bwMode="auto">
          <a:xfrm>
            <a:off x="3883025" y="3063875"/>
            <a:ext cx="12541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900" i="1" dirty="0">
                <a:solidFill>
                  <a:srgbClr val="000000"/>
                </a:solidFill>
                <a:latin typeface="Arial" charset="0"/>
              </a:rPr>
              <a:t>D</a:t>
            </a:r>
            <a:r>
              <a:rPr lang="is-IS" sz="900" baseline="-25000" dirty="0">
                <a:solidFill>
                  <a:srgbClr val="000000"/>
                </a:solidFill>
                <a:latin typeface="Arial" charset="0"/>
              </a:rPr>
              <a:t>1</a:t>
            </a:r>
            <a:endParaRPr lang="is-IS" sz="2400" dirty="0">
              <a:solidFill>
                <a:schemeClr val="tx1"/>
              </a:solidFill>
            </a:endParaRPr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2513013" y="1604963"/>
            <a:ext cx="1830387" cy="1217612"/>
            <a:chOff x="1583" y="1011"/>
            <a:chExt cx="1153" cy="767"/>
          </a:xfrm>
        </p:grpSpPr>
        <p:sp>
          <p:nvSpPr>
            <p:cNvPr id="45188" name="Line 80"/>
            <p:cNvSpPr>
              <a:spLocks noChangeShapeType="1"/>
            </p:cNvSpPr>
            <p:nvPr/>
          </p:nvSpPr>
          <p:spPr bwMode="auto">
            <a:xfrm flipH="1" flipV="1">
              <a:off x="1583" y="1011"/>
              <a:ext cx="1060" cy="696"/>
            </a:xfrm>
            <a:prstGeom prst="line">
              <a:avLst/>
            </a:prstGeom>
            <a:noFill/>
            <a:ln w="33338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89" name="Rectangle 81"/>
            <p:cNvSpPr>
              <a:spLocks noChangeArrowheads="1"/>
            </p:cNvSpPr>
            <p:nvPr/>
          </p:nvSpPr>
          <p:spPr bwMode="auto">
            <a:xfrm>
              <a:off x="2657" y="1692"/>
              <a:ext cx="79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>
                  <a:solidFill>
                    <a:srgbClr val="000000"/>
                  </a:solidFill>
                  <a:latin typeface="Arial" charset="0"/>
                </a:rPr>
                <a:t>D</a:t>
              </a:r>
              <a:r>
                <a:rPr lang="is-IS" sz="9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is-I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45117" name="Group 82"/>
          <p:cNvGrpSpPr>
            <a:grpSpLocks/>
          </p:cNvGrpSpPr>
          <p:nvPr/>
        </p:nvGrpSpPr>
        <p:grpSpPr bwMode="auto">
          <a:xfrm>
            <a:off x="4999038" y="4875213"/>
            <a:ext cx="1458912" cy="152400"/>
            <a:chOff x="3149" y="3071"/>
            <a:chExt cx="919" cy="96"/>
          </a:xfrm>
        </p:grpSpPr>
        <p:sp>
          <p:nvSpPr>
            <p:cNvPr id="45184" name="Line 83"/>
            <p:cNvSpPr>
              <a:spLocks noChangeShapeType="1"/>
            </p:cNvSpPr>
            <p:nvPr/>
          </p:nvSpPr>
          <p:spPr bwMode="auto">
            <a:xfrm>
              <a:off x="3284" y="3146"/>
              <a:ext cx="764" cy="1"/>
            </a:xfrm>
            <a:prstGeom prst="line">
              <a:avLst/>
            </a:prstGeom>
            <a:noFill/>
            <a:ln w="1111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85" name="Oval 84"/>
            <p:cNvSpPr>
              <a:spLocks noChangeArrowheads="1"/>
            </p:cNvSpPr>
            <p:nvPr/>
          </p:nvSpPr>
          <p:spPr bwMode="auto">
            <a:xfrm>
              <a:off x="4027" y="3126"/>
              <a:ext cx="41" cy="41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86" name="Rectangle 85"/>
            <p:cNvSpPr>
              <a:spLocks noChangeArrowheads="1"/>
            </p:cNvSpPr>
            <p:nvPr/>
          </p:nvSpPr>
          <p:spPr bwMode="auto">
            <a:xfrm>
              <a:off x="3149" y="3071"/>
              <a:ext cx="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87" name="Freeform 86"/>
            <p:cNvSpPr>
              <a:spLocks/>
            </p:cNvSpPr>
            <p:nvPr/>
          </p:nvSpPr>
          <p:spPr bwMode="auto">
            <a:xfrm>
              <a:off x="3204" y="3118"/>
              <a:ext cx="14" cy="34"/>
            </a:xfrm>
            <a:custGeom>
              <a:avLst/>
              <a:gdLst>
                <a:gd name="T0" fmla="*/ 14 w 14"/>
                <a:gd name="T1" fmla="*/ 0 h 34"/>
                <a:gd name="T2" fmla="*/ 11 w 14"/>
                <a:gd name="T3" fmla="*/ 0 h 34"/>
                <a:gd name="T4" fmla="*/ 7 w 14"/>
                <a:gd name="T5" fmla="*/ 4 h 34"/>
                <a:gd name="T6" fmla="*/ 0 w 14"/>
                <a:gd name="T7" fmla="*/ 9 h 34"/>
                <a:gd name="T8" fmla="*/ 0 w 14"/>
                <a:gd name="T9" fmla="*/ 14 h 34"/>
                <a:gd name="T10" fmla="*/ 4 w 14"/>
                <a:gd name="T11" fmla="*/ 11 h 34"/>
                <a:gd name="T12" fmla="*/ 9 w 14"/>
                <a:gd name="T13" fmla="*/ 9 h 34"/>
                <a:gd name="T14" fmla="*/ 9 w 14"/>
                <a:gd name="T15" fmla="*/ 34 h 34"/>
                <a:gd name="T16" fmla="*/ 14 w 14"/>
                <a:gd name="T17" fmla="*/ 34 h 34"/>
                <a:gd name="T18" fmla="*/ 14 w 14"/>
                <a:gd name="T19" fmla="*/ 2 h 34"/>
                <a:gd name="T20" fmla="*/ 14 w 14"/>
                <a:gd name="T21" fmla="*/ 0 h 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4"/>
                <a:gd name="T34" fmla="*/ 0 h 34"/>
                <a:gd name="T35" fmla="*/ 14 w 14"/>
                <a:gd name="T36" fmla="*/ 34 h 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" h="34">
                  <a:moveTo>
                    <a:pt x="14" y="0"/>
                  </a:moveTo>
                  <a:lnTo>
                    <a:pt x="11" y="0"/>
                  </a:lnTo>
                  <a:lnTo>
                    <a:pt x="7" y="4"/>
                  </a:lnTo>
                  <a:lnTo>
                    <a:pt x="0" y="9"/>
                  </a:lnTo>
                  <a:lnTo>
                    <a:pt x="0" y="14"/>
                  </a:lnTo>
                  <a:lnTo>
                    <a:pt x="4" y="11"/>
                  </a:lnTo>
                  <a:lnTo>
                    <a:pt x="9" y="9"/>
                  </a:lnTo>
                  <a:lnTo>
                    <a:pt x="9" y="34"/>
                  </a:lnTo>
                  <a:lnTo>
                    <a:pt x="14" y="34"/>
                  </a:lnTo>
                  <a:lnTo>
                    <a:pt x="14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45118" name="Rectangle 87"/>
          <p:cNvSpPr>
            <a:spLocks noChangeArrowheads="1"/>
          </p:cNvSpPr>
          <p:nvPr/>
        </p:nvSpPr>
        <p:spPr bwMode="auto">
          <a:xfrm>
            <a:off x="7350125" y="5535613"/>
            <a:ext cx="85760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19" name="Rectangle 88"/>
          <p:cNvSpPr>
            <a:spLocks noChangeArrowheads="1"/>
          </p:cNvSpPr>
          <p:nvPr/>
        </p:nvSpPr>
        <p:spPr bwMode="auto">
          <a:xfrm>
            <a:off x="6253163" y="4106863"/>
            <a:ext cx="762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900" i="1">
                <a:solidFill>
                  <a:srgbClr val="000000"/>
                </a:solidFill>
                <a:latin typeface="Arial" charset="0"/>
              </a:rPr>
              <a:t>S</a:t>
            </a:r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45120" name="Freeform 89"/>
          <p:cNvSpPr>
            <a:spLocks/>
          </p:cNvSpPr>
          <p:nvPr/>
        </p:nvSpPr>
        <p:spPr bwMode="auto">
          <a:xfrm>
            <a:off x="6340475" y="4179888"/>
            <a:ext cx="22225" cy="55562"/>
          </a:xfrm>
          <a:custGeom>
            <a:avLst/>
            <a:gdLst>
              <a:gd name="T0" fmla="*/ 22225 w 14"/>
              <a:gd name="T1" fmla="*/ 0 h 35"/>
              <a:gd name="T2" fmla="*/ 17463 w 14"/>
              <a:gd name="T3" fmla="*/ 0 h 35"/>
              <a:gd name="T4" fmla="*/ 11113 w 14"/>
              <a:gd name="T5" fmla="*/ 7937 h 35"/>
              <a:gd name="T6" fmla="*/ 0 w 14"/>
              <a:gd name="T7" fmla="*/ 15875 h 35"/>
              <a:gd name="T8" fmla="*/ 0 w 14"/>
              <a:gd name="T9" fmla="*/ 22225 h 35"/>
              <a:gd name="T10" fmla="*/ 6350 w 14"/>
              <a:gd name="T11" fmla="*/ 19050 h 35"/>
              <a:gd name="T12" fmla="*/ 14288 w 14"/>
              <a:gd name="T13" fmla="*/ 11112 h 35"/>
              <a:gd name="T14" fmla="*/ 14288 w 14"/>
              <a:gd name="T15" fmla="*/ 55562 h 35"/>
              <a:gd name="T16" fmla="*/ 22225 w 14"/>
              <a:gd name="T17" fmla="*/ 55562 h 35"/>
              <a:gd name="T18" fmla="*/ 22225 w 14"/>
              <a:gd name="T19" fmla="*/ 4762 h 35"/>
              <a:gd name="T20" fmla="*/ 22225 w 14"/>
              <a:gd name="T21" fmla="*/ 0 h 3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"/>
              <a:gd name="T34" fmla="*/ 0 h 35"/>
              <a:gd name="T35" fmla="*/ 14 w 14"/>
              <a:gd name="T36" fmla="*/ 35 h 3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" h="35">
                <a:moveTo>
                  <a:pt x="14" y="0"/>
                </a:moveTo>
                <a:lnTo>
                  <a:pt x="11" y="0"/>
                </a:lnTo>
                <a:lnTo>
                  <a:pt x="7" y="5"/>
                </a:lnTo>
                <a:lnTo>
                  <a:pt x="0" y="10"/>
                </a:lnTo>
                <a:lnTo>
                  <a:pt x="0" y="14"/>
                </a:lnTo>
                <a:lnTo>
                  <a:pt x="4" y="12"/>
                </a:lnTo>
                <a:lnTo>
                  <a:pt x="9" y="7"/>
                </a:lnTo>
                <a:lnTo>
                  <a:pt x="9" y="35"/>
                </a:lnTo>
                <a:lnTo>
                  <a:pt x="14" y="35"/>
                </a:lnTo>
                <a:lnTo>
                  <a:pt x="14" y="3"/>
                </a:lnTo>
                <a:lnTo>
                  <a:pt x="1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6632575" y="4106863"/>
            <a:ext cx="146050" cy="1862137"/>
            <a:chOff x="4178" y="2587"/>
            <a:chExt cx="92" cy="1173"/>
          </a:xfrm>
        </p:grpSpPr>
        <p:sp>
          <p:nvSpPr>
            <p:cNvPr id="45182" name="Line 91"/>
            <p:cNvSpPr>
              <a:spLocks noChangeShapeType="1"/>
            </p:cNvSpPr>
            <p:nvPr/>
          </p:nvSpPr>
          <p:spPr bwMode="auto">
            <a:xfrm flipV="1">
              <a:off x="4178" y="2588"/>
              <a:ext cx="1" cy="1172"/>
            </a:xfrm>
            <a:prstGeom prst="line">
              <a:avLst/>
            </a:prstGeom>
            <a:noFill/>
            <a:ln w="33338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83" name="Rectangle 92"/>
            <p:cNvSpPr>
              <a:spLocks noChangeArrowheads="1"/>
            </p:cNvSpPr>
            <p:nvPr/>
          </p:nvSpPr>
          <p:spPr bwMode="auto">
            <a:xfrm>
              <a:off x="4195" y="2587"/>
              <a:ext cx="75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is-IS" sz="9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is-IS" sz="2400">
                <a:solidFill>
                  <a:schemeClr val="tx1"/>
                </a:solidFill>
              </a:endParaRPr>
            </a:p>
          </p:txBody>
        </p:sp>
      </p:grpSp>
      <p:sp>
        <p:nvSpPr>
          <p:cNvPr id="45122" name="Rectangle 93"/>
          <p:cNvSpPr>
            <a:spLocks noChangeArrowheads="1"/>
          </p:cNvSpPr>
          <p:nvPr/>
        </p:nvSpPr>
        <p:spPr bwMode="auto">
          <a:xfrm>
            <a:off x="3449072" y="1443494"/>
            <a:ext cx="74360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</a:t>
            </a:r>
            <a:endParaRPr lang="is-IS" sz="1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6305550" y="1462088"/>
            <a:ext cx="1239838" cy="1844675"/>
            <a:chOff x="3972" y="921"/>
            <a:chExt cx="781" cy="1162"/>
          </a:xfrm>
        </p:grpSpPr>
        <p:sp>
          <p:nvSpPr>
            <p:cNvPr id="45180" name="Line 95"/>
            <p:cNvSpPr>
              <a:spLocks noChangeShapeType="1"/>
            </p:cNvSpPr>
            <p:nvPr/>
          </p:nvSpPr>
          <p:spPr bwMode="auto">
            <a:xfrm flipH="1" flipV="1">
              <a:off x="3972" y="921"/>
              <a:ext cx="578" cy="1123"/>
            </a:xfrm>
            <a:prstGeom prst="line">
              <a:avLst/>
            </a:prstGeom>
            <a:noFill/>
            <a:ln w="33338">
              <a:solidFill>
                <a:srgbClr val="AD0D1B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81" name="Rectangle 96"/>
            <p:cNvSpPr>
              <a:spLocks noChangeArrowheads="1"/>
            </p:cNvSpPr>
            <p:nvPr/>
          </p:nvSpPr>
          <p:spPr bwMode="auto">
            <a:xfrm>
              <a:off x="4566" y="1997"/>
              <a:ext cx="187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>
                  <a:solidFill>
                    <a:srgbClr val="000000"/>
                  </a:solidFill>
                  <a:latin typeface="Arial" charset="0"/>
                </a:rPr>
                <a:t>NCO</a:t>
              </a:r>
              <a:r>
                <a:rPr lang="is-IS" sz="9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is-IS" sz="2400">
                <a:solidFill>
                  <a:schemeClr val="tx1"/>
                </a:solidFill>
              </a:endParaRPr>
            </a:p>
          </p:txBody>
        </p:sp>
      </p:grpSp>
      <p:sp>
        <p:nvSpPr>
          <p:cNvPr id="45124" name="Rectangle 97"/>
          <p:cNvSpPr>
            <a:spLocks noChangeArrowheads="1"/>
          </p:cNvSpPr>
          <p:nvPr/>
        </p:nvSpPr>
        <p:spPr bwMode="auto">
          <a:xfrm>
            <a:off x="6835775" y="3178175"/>
            <a:ext cx="2968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900" i="1">
                <a:solidFill>
                  <a:srgbClr val="000000"/>
                </a:solidFill>
                <a:latin typeface="Arial" charset="0"/>
              </a:rPr>
              <a:t>NCO</a:t>
            </a:r>
            <a:r>
              <a:rPr lang="is-IS" sz="9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is-IS" sz="2400">
              <a:solidFill>
                <a:schemeClr val="tx1"/>
              </a:solidFill>
            </a:endParaRPr>
          </a:p>
        </p:txBody>
      </p: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6305550" y="1450975"/>
            <a:ext cx="1470025" cy="481013"/>
            <a:chOff x="3972" y="914"/>
            <a:chExt cx="926" cy="303"/>
          </a:xfrm>
        </p:grpSpPr>
        <p:sp>
          <p:nvSpPr>
            <p:cNvPr id="45175" name="Line 99"/>
            <p:cNvSpPr>
              <a:spLocks noChangeShapeType="1"/>
            </p:cNvSpPr>
            <p:nvPr/>
          </p:nvSpPr>
          <p:spPr bwMode="auto">
            <a:xfrm flipV="1">
              <a:off x="3972" y="983"/>
              <a:ext cx="310" cy="18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76" name="Rectangle 100"/>
            <p:cNvSpPr>
              <a:spLocks noChangeArrowheads="1"/>
            </p:cNvSpPr>
            <p:nvPr/>
          </p:nvSpPr>
          <p:spPr bwMode="auto">
            <a:xfrm>
              <a:off x="4268" y="914"/>
              <a:ext cx="523" cy="297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 sz="10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77" name="Rectangle 101"/>
            <p:cNvSpPr>
              <a:spLocks noChangeArrowheads="1"/>
            </p:cNvSpPr>
            <p:nvPr/>
          </p:nvSpPr>
          <p:spPr bwMode="auto">
            <a:xfrm>
              <a:off x="4290" y="936"/>
              <a:ext cx="38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1. Aukning 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78" name="Rectangle 102"/>
            <p:cNvSpPr>
              <a:spLocks noChangeArrowheads="1"/>
            </p:cNvSpPr>
            <p:nvPr/>
          </p:nvSpPr>
          <p:spPr bwMode="auto">
            <a:xfrm>
              <a:off x="4290" y="1028"/>
              <a:ext cx="60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hreins útstreymis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79" name="Rectangle 103"/>
            <p:cNvSpPr>
              <a:spLocks noChangeArrowheads="1"/>
            </p:cNvSpPr>
            <p:nvPr/>
          </p:nvSpPr>
          <p:spPr bwMode="auto">
            <a:xfrm>
              <a:off x="4290" y="1120"/>
              <a:ext cx="42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fjármagns …</a:t>
              </a:r>
              <a:endParaRPr lang="is-I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7" name="Group 104"/>
          <p:cNvGrpSpPr>
            <a:grpSpLocks/>
          </p:cNvGrpSpPr>
          <p:nvPr/>
        </p:nvGrpSpPr>
        <p:grpSpPr bwMode="auto">
          <a:xfrm>
            <a:off x="1071563" y="2327275"/>
            <a:ext cx="687387" cy="1174750"/>
            <a:chOff x="675" y="1466"/>
            <a:chExt cx="433" cy="740"/>
          </a:xfrm>
        </p:grpSpPr>
        <p:sp>
          <p:nvSpPr>
            <p:cNvPr id="45169" name="Line 105"/>
            <p:cNvSpPr>
              <a:spLocks noChangeShapeType="1"/>
            </p:cNvSpPr>
            <p:nvPr/>
          </p:nvSpPr>
          <p:spPr bwMode="auto">
            <a:xfrm flipH="1">
              <a:off x="819" y="1466"/>
              <a:ext cx="241" cy="26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70" name="Rectangle 106"/>
            <p:cNvSpPr>
              <a:spLocks noChangeArrowheads="1"/>
            </p:cNvSpPr>
            <p:nvPr/>
          </p:nvSpPr>
          <p:spPr bwMode="auto">
            <a:xfrm>
              <a:off x="675" y="1693"/>
              <a:ext cx="433" cy="379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45171" name="Rectangle 107"/>
            <p:cNvSpPr>
              <a:spLocks noChangeArrowheads="1"/>
            </p:cNvSpPr>
            <p:nvPr/>
          </p:nvSpPr>
          <p:spPr bwMode="auto">
            <a:xfrm>
              <a:off x="703" y="1701"/>
              <a:ext cx="30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dirty="0">
                  <a:solidFill>
                    <a:srgbClr val="000000"/>
                  </a:solidFill>
                  <a:latin typeface="Arial" charset="0"/>
                </a:rPr>
                <a:t>3. … svo </a:t>
              </a:r>
              <a:endParaRPr lang="is-IS" sz="2400" dirty="0">
                <a:solidFill>
                  <a:schemeClr val="tx1"/>
                </a:solidFill>
              </a:endParaRPr>
            </a:p>
          </p:txBody>
        </p:sp>
        <p:sp>
          <p:nvSpPr>
            <p:cNvPr id="45172" name="Rectangle 108"/>
            <p:cNvSpPr>
              <a:spLocks noChangeArrowheads="1"/>
            </p:cNvSpPr>
            <p:nvPr/>
          </p:nvSpPr>
          <p:spPr bwMode="auto">
            <a:xfrm>
              <a:off x="703" y="1793"/>
              <a:ext cx="3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raunvextir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73" name="Rectangle 109"/>
            <p:cNvSpPr>
              <a:spLocks noChangeArrowheads="1"/>
            </p:cNvSpPr>
            <p:nvPr/>
          </p:nvSpPr>
          <p:spPr bwMode="auto">
            <a:xfrm>
              <a:off x="703" y="1885"/>
              <a:ext cx="249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hækka</a:t>
              </a:r>
              <a:r>
                <a:rPr lang="is-IS" sz="900" dirty="0">
                  <a:solidFill>
                    <a:srgbClr val="000000"/>
                  </a:solidFill>
                  <a:latin typeface="Arial" charset="0"/>
                </a:rPr>
                <a:t>.</a:t>
              </a:r>
              <a:endParaRPr lang="is-IS" sz="2400" dirty="0">
                <a:solidFill>
                  <a:schemeClr val="tx1"/>
                </a:solidFill>
              </a:endParaRPr>
            </a:p>
          </p:txBody>
        </p:sp>
        <p:sp>
          <p:nvSpPr>
            <p:cNvPr id="45174" name="Rectangle 110"/>
            <p:cNvSpPr>
              <a:spLocks noChangeArrowheads="1"/>
            </p:cNvSpPr>
            <p:nvPr/>
          </p:nvSpPr>
          <p:spPr bwMode="auto">
            <a:xfrm>
              <a:off x="703" y="1976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111"/>
          <p:cNvGrpSpPr>
            <a:grpSpLocks/>
          </p:cNvGrpSpPr>
          <p:nvPr/>
        </p:nvGrpSpPr>
        <p:grpSpPr bwMode="auto">
          <a:xfrm>
            <a:off x="2022475" y="2720975"/>
            <a:ext cx="1682750" cy="1022350"/>
            <a:chOff x="1274" y="1714"/>
            <a:chExt cx="1060" cy="644"/>
          </a:xfrm>
        </p:grpSpPr>
        <p:sp>
          <p:nvSpPr>
            <p:cNvPr id="45165" name="Line 112"/>
            <p:cNvSpPr>
              <a:spLocks noChangeShapeType="1"/>
            </p:cNvSpPr>
            <p:nvPr/>
          </p:nvSpPr>
          <p:spPr bwMode="auto">
            <a:xfrm flipH="1">
              <a:off x="2106" y="1714"/>
              <a:ext cx="228" cy="50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66" name="Rectangle 113"/>
            <p:cNvSpPr>
              <a:spLocks noChangeArrowheads="1"/>
            </p:cNvSpPr>
            <p:nvPr/>
          </p:nvSpPr>
          <p:spPr bwMode="auto">
            <a:xfrm>
              <a:off x="1274" y="2161"/>
              <a:ext cx="977" cy="193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45167" name="Rectangle 114"/>
            <p:cNvSpPr>
              <a:spLocks noChangeArrowheads="1"/>
            </p:cNvSpPr>
            <p:nvPr/>
          </p:nvSpPr>
          <p:spPr bwMode="auto">
            <a:xfrm>
              <a:off x="1307" y="2169"/>
              <a:ext cx="72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2. … eykur eftirspurn</a:t>
              </a:r>
              <a:endParaRPr lang="is-I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8" name="Rectangle 115"/>
            <p:cNvSpPr>
              <a:spLocks noChangeArrowheads="1"/>
            </p:cNvSpPr>
            <p:nvPr/>
          </p:nvSpPr>
          <p:spPr bwMode="auto">
            <a:xfrm>
              <a:off x="1307" y="2261"/>
              <a:ext cx="47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</a:t>
              </a:r>
              <a:r>
                <a:rPr lang="is-IS" sz="900" dirty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lánsfé</a:t>
              </a:r>
              <a:r>
                <a:rPr lang="is-IS" sz="900" dirty="0">
                  <a:solidFill>
                    <a:srgbClr val="000000"/>
                  </a:solidFill>
                  <a:latin typeface="Arial" charset="0"/>
                </a:rPr>
                <a:t> ... </a:t>
              </a:r>
              <a:endParaRPr lang="is-I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116"/>
          <p:cNvGrpSpPr>
            <a:grpSpLocks/>
          </p:cNvGrpSpPr>
          <p:nvPr/>
        </p:nvGrpSpPr>
        <p:grpSpPr bwMode="auto">
          <a:xfrm>
            <a:off x="6535738" y="4262435"/>
            <a:ext cx="1354137" cy="908049"/>
            <a:chOff x="4117" y="2685"/>
            <a:chExt cx="853" cy="572"/>
          </a:xfrm>
        </p:grpSpPr>
        <p:sp>
          <p:nvSpPr>
            <p:cNvPr id="45157" name="Line 117"/>
            <p:cNvSpPr>
              <a:spLocks noChangeShapeType="1"/>
            </p:cNvSpPr>
            <p:nvPr/>
          </p:nvSpPr>
          <p:spPr bwMode="auto">
            <a:xfrm>
              <a:off x="4117" y="2823"/>
              <a:ext cx="199" cy="11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8" name="Rectangle 118"/>
            <p:cNvSpPr>
              <a:spLocks noChangeArrowheads="1"/>
            </p:cNvSpPr>
            <p:nvPr/>
          </p:nvSpPr>
          <p:spPr bwMode="auto">
            <a:xfrm>
              <a:off x="4295" y="2685"/>
              <a:ext cx="675" cy="572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 sz="10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9" name="Rectangle 119"/>
            <p:cNvSpPr>
              <a:spLocks noChangeArrowheads="1"/>
            </p:cNvSpPr>
            <p:nvPr/>
          </p:nvSpPr>
          <p:spPr bwMode="auto">
            <a:xfrm>
              <a:off x="4318" y="2697"/>
              <a:ext cx="60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4. Aukning hreins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0" name="Rectangle 120"/>
            <p:cNvSpPr>
              <a:spLocks noChangeArrowheads="1"/>
            </p:cNvSpPr>
            <p:nvPr/>
          </p:nvSpPr>
          <p:spPr bwMode="auto">
            <a:xfrm>
              <a:off x="4318" y="2789"/>
              <a:ext cx="371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útstreymis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1" name="Rectangle 121"/>
            <p:cNvSpPr>
              <a:spLocks noChangeArrowheads="1"/>
            </p:cNvSpPr>
            <p:nvPr/>
          </p:nvSpPr>
          <p:spPr bwMode="auto">
            <a:xfrm>
              <a:off x="4318" y="2880"/>
              <a:ext cx="34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fjármagns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2" name="Rectangle 122"/>
            <p:cNvSpPr>
              <a:spLocks noChangeArrowheads="1"/>
            </p:cNvSpPr>
            <p:nvPr/>
          </p:nvSpPr>
          <p:spPr bwMode="auto">
            <a:xfrm>
              <a:off x="4318" y="2972"/>
              <a:ext cx="54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eykur jafnframt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3" name="Rectangle 123"/>
            <p:cNvSpPr>
              <a:spLocks noChangeArrowheads="1"/>
            </p:cNvSpPr>
            <p:nvPr/>
          </p:nvSpPr>
          <p:spPr bwMode="auto">
            <a:xfrm>
              <a:off x="4318" y="3064"/>
              <a:ext cx="59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 króna …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64" name="Rectangle 124"/>
            <p:cNvSpPr>
              <a:spLocks noChangeArrowheads="1"/>
            </p:cNvSpPr>
            <p:nvPr/>
          </p:nvSpPr>
          <p:spPr bwMode="auto">
            <a:xfrm>
              <a:off x="4318" y="3156"/>
              <a:ext cx="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125"/>
          <p:cNvGrpSpPr>
            <a:grpSpLocks/>
          </p:cNvGrpSpPr>
          <p:nvPr/>
        </p:nvGrpSpPr>
        <p:grpSpPr bwMode="auto">
          <a:xfrm>
            <a:off x="4217988" y="5038730"/>
            <a:ext cx="819150" cy="628651"/>
            <a:chOff x="2657" y="3174"/>
            <a:chExt cx="516" cy="396"/>
          </a:xfrm>
        </p:grpSpPr>
        <p:sp>
          <p:nvSpPr>
            <p:cNvPr id="45151" name="Line 126"/>
            <p:cNvSpPr>
              <a:spLocks noChangeShapeType="1"/>
            </p:cNvSpPr>
            <p:nvPr/>
          </p:nvSpPr>
          <p:spPr bwMode="auto">
            <a:xfrm flipV="1">
              <a:off x="3022" y="3195"/>
              <a:ext cx="151" cy="4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0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2" name="Rectangle 127"/>
            <p:cNvSpPr>
              <a:spLocks noChangeArrowheads="1"/>
            </p:cNvSpPr>
            <p:nvPr/>
          </p:nvSpPr>
          <p:spPr bwMode="auto">
            <a:xfrm>
              <a:off x="2657" y="3174"/>
              <a:ext cx="434" cy="393"/>
            </a:xfrm>
            <a:prstGeom prst="rect">
              <a:avLst/>
            </a:prstGeom>
            <a:solidFill>
              <a:srgbClr val="E1E5E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is-IS" sz="10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3" name="Rectangle 128"/>
            <p:cNvSpPr>
              <a:spLocks noChangeArrowheads="1"/>
            </p:cNvSpPr>
            <p:nvPr/>
          </p:nvSpPr>
          <p:spPr bwMode="auto">
            <a:xfrm>
              <a:off x="2678" y="3198"/>
              <a:ext cx="29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5. … svo </a:t>
              </a:r>
              <a:endParaRPr lang="is-I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4" name="Rectangle 129"/>
            <p:cNvSpPr>
              <a:spLocks noChangeArrowheads="1"/>
            </p:cNvSpPr>
            <p:nvPr/>
          </p:nvSpPr>
          <p:spPr bwMode="auto">
            <a:xfrm>
              <a:off x="2678" y="3290"/>
              <a:ext cx="39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raungengið</a:t>
              </a:r>
              <a:endParaRPr lang="is-IS" sz="1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5" name="Rectangle 130"/>
            <p:cNvSpPr>
              <a:spLocks noChangeArrowheads="1"/>
            </p:cNvSpPr>
            <p:nvPr/>
          </p:nvSpPr>
          <p:spPr bwMode="auto">
            <a:xfrm>
              <a:off x="2678" y="3381"/>
              <a:ext cx="20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00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fellur.</a:t>
              </a:r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56" name="Rectangle 131"/>
            <p:cNvSpPr>
              <a:spLocks noChangeArrowheads="1"/>
            </p:cNvSpPr>
            <p:nvPr/>
          </p:nvSpPr>
          <p:spPr bwMode="auto">
            <a:xfrm>
              <a:off x="2678" y="3473"/>
              <a:ext cx="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1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1" name="Group 132"/>
          <p:cNvGrpSpPr>
            <a:grpSpLocks/>
          </p:cNvGrpSpPr>
          <p:nvPr/>
        </p:nvGrpSpPr>
        <p:grpSpPr bwMode="auto">
          <a:xfrm>
            <a:off x="1647825" y="2025650"/>
            <a:ext cx="5018088" cy="2051050"/>
            <a:chOff x="1038" y="1276"/>
            <a:chExt cx="3161" cy="1292"/>
          </a:xfrm>
        </p:grpSpPr>
        <p:sp>
          <p:nvSpPr>
            <p:cNvPr id="45145" name="Freeform 133"/>
            <p:cNvSpPr>
              <a:spLocks/>
            </p:cNvSpPr>
            <p:nvPr/>
          </p:nvSpPr>
          <p:spPr bwMode="auto">
            <a:xfrm>
              <a:off x="3284" y="1321"/>
              <a:ext cx="894" cy="1247"/>
            </a:xfrm>
            <a:custGeom>
              <a:avLst/>
              <a:gdLst>
                <a:gd name="T0" fmla="*/ 0 w 894"/>
                <a:gd name="T1" fmla="*/ 0 h 1247"/>
                <a:gd name="T2" fmla="*/ 894 w 894"/>
                <a:gd name="T3" fmla="*/ 0 h 1247"/>
                <a:gd name="T4" fmla="*/ 894 w 894"/>
                <a:gd name="T5" fmla="*/ 1247 h 1247"/>
                <a:gd name="T6" fmla="*/ 0 60000 65536"/>
                <a:gd name="T7" fmla="*/ 0 60000 65536"/>
                <a:gd name="T8" fmla="*/ 0 60000 65536"/>
                <a:gd name="T9" fmla="*/ 0 w 894"/>
                <a:gd name="T10" fmla="*/ 0 h 1247"/>
                <a:gd name="T11" fmla="*/ 894 w 894"/>
                <a:gd name="T12" fmla="*/ 1247 h 1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94" h="1247">
                  <a:moveTo>
                    <a:pt x="0" y="0"/>
                  </a:moveTo>
                  <a:lnTo>
                    <a:pt x="894" y="0"/>
                  </a:lnTo>
                  <a:lnTo>
                    <a:pt x="894" y="1247"/>
                  </a:lnTo>
                </a:path>
              </a:pathLst>
            </a:custGeom>
            <a:noFill/>
            <a:ln w="11113" cap="flat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46" name="Line 134"/>
            <p:cNvSpPr>
              <a:spLocks noChangeShapeType="1"/>
            </p:cNvSpPr>
            <p:nvPr/>
          </p:nvSpPr>
          <p:spPr bwMode="auto">
            <a:xfrm>
              <a:off x="1150" y="1321"/>
              <a:ext cx="2017" cy="1"/>
            </a:xfrm>
            <a:prstGeom prst="line">
              <a:avLst/>
            </a:prstGeom>
            <a:noFill/>
            <a:ln w="1111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47" name="Rectangle 135"/>
            <p:cNvSpPr>
              <a:spLocks noChangeArrowheads="1"/>
            </p:cNvSpPr>
            <p:nvPr/>
          </p:nvSpPr>
          <p:spPr bwMode="auto">
            <a:xfrm>
              <a:off x="1038" y="1276"/>
              <a:ext cx="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</a:t>
              </a:r>
              <a:r>
                <a:rPr lang="is-IS" sz="900" baseline="-25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48" name="Rectangle 136"/>
            <p:cNvSpPr>
              <a:spLocks noChangeArrowheads="1"/>
            </p:cNvSpPr>
            <p:nvPr/>
          </p:nvSpPr>
          <p:spPr bwMode="auto">
            <a:xfrm>
              <a:off x="3174" y="1276"/>
              <a:ext cx="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</a:t>
              </a:r>
              <a:r>
                <a:rPr lang="is-IS" sz="900" baseline="-250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49" name="Oval 137"/>
            <p:cNvSpPr>
              <a:spLocks noChangeArrowheads="1"/>
            </p:cNvSpPr>
            <p:nvPr/>
          </p:nvSpPr>
          <p:spPr bwMode="auto">
            <a:xfrm>
              <a:off x="2038" y="1300"/>
              <a:ext cx="41" cy="4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45150" name="Oval 138"/>
            <p:cNvSpPr>
              <a:spLocks noChangeArrowheads="1"/>
            </p:cNvSpPr>
            <p:nvPr/>
          </p:nvSpPr>
          <p:spPr bwMode="auto">
            <a:xfrm>
              <a:off x="4158" y="1300"/>
              <a:ext cx="41" cy="48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</p:grpSp>
      <p:grpSp>
        <p:nvGrpSpPr>
          <p:cNvPr id="12" name="Group 139"/>
          <p:cNvGrpSpPr>
            <a:grpSpLocks/>
          </p:cNvGrpSpPr>
          <p:nvPr/>
        </p:nvGrpSpPr>
        <p:grpSpPr bwMode="auto">
          <a:xfrm>
            <a:off x="4999038" y="5092713"/>
            <a:ext cx="1666875" cy="201613"/>
            <a:chOff x="3149" y="3208"/>
            <a:chExt cx="1050" cy="127"/>
          </a:xfrm>
        </p:grpSpPr>
        <p:sp>
          <p:nvSpPr>
            <p:cNvPr id="45141" name="Line 140"/>
            <p:cNvSpPr>
              <a:spLocks noChangeShapeType="1"/>
            </p:cNvSpPr>
            <p:nvPr/>
          </p:nvSpPr>
          <p:spPr bwMode="auto">
            <a:xfrm>
              <a:off x="3284" y="3229"/>
              <a:ext cx="894" cy="1"/>
            </a:xfrm>
            <a:prstGeom prst="line">
              <a:avLst/>
            </a:prstGeom>
            <a:noFill/>
            <a:ln w="11113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42" name="Oval 141"/>
            <p:cNvSpPr>
              <a:spLocks noChangeArrowheads="1"/>
            </p:cNvSpPr>
            <p:nvPr/>
          </p:nvSpPr>
          <p:spPr bwMode="auto">
            <a:xfrm>
              <a:off x="4158" y="3208"/>
              <a:ext cx="41" cy="49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is-IS"/>
            </a:p>
          </p:txBody>
        </p:sp>
        <p:sp>
          <p:nvSpPr>
            <p:cNvPr id="45143" name="Rectangle 142"/>
            <p:cNvSpPr>
              <a:spLocks noChangeArrowheads="1"/>
            </p:cNvSpPr>
            <p:nvPr/>
          </p:nvSpPr>
          <p:spPr bwMode="auto">
            <a:xfrm>
              <a:off x="3149" y="3248"/>
              <a:ext cx="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900" i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5144" name="Freeform 143"/>
            <p:cNvSpPr>
              <a:spLocks/>
            </p:cNvSpPr>
            <p:nvPr/>
          </p:nvSpPr>
          <p:spPr bwMode="auto">
            <a:xfrm>
              <a:off x="3199" y="3297"/>
              <a:ext cx="25" cy="32"/>
            </a:xfrm>
            <a:custGeom>
              <a:avLst/>
              <a:gdLst>
                <a:gd name="T0" fmla="*/ 7 w 25"/>
                <a:gd name="T1" fmla="*/ 27 h 32"/>
                <a:gd name="T2" fmla="*/ 9 w 25"/>
                <a:gd name="T3" fmla="*/ 25 h 32"/>
                <a:gd name="T4" fmla="*/ 14 w 25"/>
                <a:gd name="T5" fmla="*/ 23 h 32"/>
                <a:gd name="T6" fmla="*/ 23 w 25"/>
                <a:gd name="T7" fmla="*/ 16 h 32"/>
                <a:gd name="T8" fmla="*/ 25 w 25"/>
                <a:gd name="T9" fmla="*/ 11 h 32"/>
                <a:gd name="T10" fmla="*/ 25 w 25"/>
                <a:gd name="T11" fmla="*/ 9 h 32"/>
                <a:gd name="T12" fmla="*/ 25 w 25"/>
                <a:gd name="T13" fmla="*/ 4 h 32"/>
                <a:gd name="T14" fmla="*/ 23 w 25"/>
                <a:gd name="T15" fmla="*/ 2 h 32"/>
                <a:gd name="T16" fmla="*/ 19 w 25"/>
                <a:gd name="T17" fmla="*/ 0 h 32"/>
                <a:gd name="T18" fmla="*/ 14 w 25"/>
                <a:gd name="T19" fmla="*/ 0 h 32"/>
                <a:gd name="T20" fmla="*/ 9 w 25"/>
                <a:gd name="T21" fmla="*/ 0 h 32"/>
                <a:gd name="T22" fmla="*/ 5 w 25"/>
                <a:gd name="T23" fmla="*/ 2 h 32"/>
                <a:gd name="T24" fmla="*/ 3 w 25"/>
                <a:gd name="T25" fmla="*/ 4 h 32"/>
                <a:gd name="T26" fmla="*/ 3 w 25"/>
                <a:gd name="T27" fmla="*/ 9 h 32"/>
                <a:gd name="T28" fmla="*/ 7 w 25"/>
                <a:gd name="T29" fmla="*/ 9 h 32"/>
                <a:gd name="T30" fmla="*/ 9 w 25"/>
                <a:gd name="T31" fmla="*/ 4 h 32"/>
                <a:gd name="T32" fmla="*/ 14 w 25"/>
                <a:gd name="T33" fmla="*/ 2 h 32"/>
                <a:gd name="T34" fmla="*/ 19 w 25"/>
                <a:gd name="T35" fmla="*/ 4 h 32"/>
                <a:gd name="T36" fmla="*/ 21 w 25"/>
                <a:gd name="T37" fmla="*/ 9 h 32"/>
                <a:gd name="T38" fmla="*/ 19 w 25"/>
                <a:gd name="T39" fmla="*/ 14 h 32"/>
                <a:gd name="T40" fmla="*/ 12 w 25"/>
                <a:gd name="T41" fmla="*/ 21 h 32"/>
                <a:gd name="T42" fmla="*/ 5 w 25"/>
                <a:gd name="T43" fmla="*/ 25 h 32"/>
                <a:gd name="T44" fmla="*/ 3 w 25"/>
                <a:gd name="T45" fmla="*/ 30 h 32"/>
                <a:gd name="T46" fmla="*/ 0 w 25"/>
                <a:gd name="T47" fmla="*/ 32 h 32"/>
                <a:gd name="T48" fmla="*/ 25 w 25"/>
                <a:gd name="T49" fmla="*/ 32 h 32"/>
                <a:gd name="T50" fmla="*/ 25 w 25"/>
                <a:gd name="T51" fmla="*/ 27 h 32"/>
                <a:gd name="T52" fmla="*/ 9 w 25"/>
                <a:gd name="T53" fmla="*/ 27 h 32"/>
                <a:gd name="T54" fmla="*/ 7 w 25"/>
                <a:gd name="T55" fmla="*/ 27 h 3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5"/>
                <a:gd name="T85" fmla="*/ 0 h 32"/>
                <a:gd name="T86" fmla="*/ 25 w 25"/>
                <a:gd name="T87" fmla="*/ 32 h 3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5" h="32">
                  <a:moveTo>
                    <a:pt x="7" y="27"/>
                  </a:moveTo>
                  <a:lnTo>
                    <a:pt x="9" y="25"/>
                  </a:lnTo>
                  <a:lnTo>
                    <a:pt x="14" y="23"/>
                  </a:lnTo>
                  <a:lnTo>
                    <a:pt x="23" y="16"/>
                  </a:lnTo>
                  <a:lnTo>
                    <a:pt x="25" y="11"/>
                  </a:lnTo>
                  <a:lnTo>
                    <a:pt x="25" y="9"/>
                  </a:lnTo>
                  <a:lnTo>
                    <a:pt x="25" y="4"/>
                  </a:lnTo>
                  <a:lnTo>
                    <a:pt x="23" y="2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3" y="4"/>
                  </a:lnTo>
                  <a:lnTo>
                    <a:pt x="3" y="9"/>
                  </a:lnTo>
                  <a:lnTo>
                    <a:pt x="7" y="9"/>
                  </a:lnTo>
                  <a:lnTo>
                    <a:pt x="9" y="4"/>
                  </a:lnTo>
                  <a:lnTo>
                    <a:pt x="14" y="2"/>
                  </a:lnTo>
                  <a:lnTo>
                    <a:pt x="19" y="4"/>
                  </a:lnTo>
                  <a:lnTo>
                    <a:pt x="21" y="9"/>
                  </a:lnTo>
                  <a:lnTo>
                    <a:pt x="19" y="14"/>
                  </a:lnTo>
                  <a:lnTo>
                    <a:pt x="12" y="21"/>
                  </a:lnTo>
                  <a:lnTo>
                    <a:pt x="5" y="25"/>
                  </a:lnTo>
                  <a:lnTo>
                    <a:pt x="3" y="30"/>
                  </a:lnTo>
                  <a:lnTo>
                    <a:pt x="0" y="32"/>
                  </a:lnTo>
                  <a:lnTo>
                    <a:pt x="25" y="32"/>
                  </a:lnTo>
                  <a:lnTo>
                    <a:pt x="25" y="27"/>
                  </a:lnTo>
                  <a:lnTo>
                    <a:pt x="9" y="27"/>
                  </a:lnTo>
                  <a:lnTo>
                    <a:pt x="7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132" name="Rectangle 144"/>
          <p:cNvSpPr>
            <a:spLocks noChangeArrowheads="1"/>
          </p:cNvSpPr>
          <p:nvPr/>
        </p:nvSpPr>
        <p:spPr bwMode="auto">
          <a:xfrm>
            <a:off x="1995488" y="990600"/>
            <a:ext cx="17637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(a) Lánsfjármarkaður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45133" name="Rectangle 145"/>
          <p:cNvSpPr>
            <a:spLocks noChangeArrowheads="1"/>
          </p:cNvSpPr>
          <p:nvPr/>
        </p:nvSpPr>
        <p:spPr bwMode="auto">
          <a:xfrm>
            <a:off x="5316538" y="990600"/>
            <a:ext cx="25320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(b) Hreint útstreymi fjármagns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45134" name="Rectangle 146"/>
          <p:cNvSpPr>
            <a:spLocks noChangeArrowheads="1"/>
          </p:cNvSpPr>
          <p:nvPr/>
        </p:nvSpPr>
        <p:spPr bwMode="auto">
          <a:xfrm>
            <a:off x="5181600" y="6248400"/>
            <a:ext cx="19319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400" b="1">
                <a:solidFill>
                  <a:srgbClr val="000000"/>
                </a:solidFill>
                <a:latin typeface="Arial" charset="0"/>
              </a:rPr>
              <a:t>(c) Gjaldeyrismarkaður</a:t>
            </a:r>
            <a:endParaRPr lang="is-IS" sz="1400">
              <a:solidFill>
                <a:schemeClr val="tx1"/>
              </a:solidFill>
            </a:endParaRPr>
          </a:p>
        </p:txBody>
      </p:sp>
      <p:sp>
        <p:nvSpPr>
          <p:cNvPr id="45135" name="Rectangle 147"/>
          <p:cNvSpPr>
            <a:spLocks noChangeArrowheads="1"/>
          </p:cNvSpPr>
          <p:nvPr/>
        </p:nvSpPr>
        <p:spPr bwMode="auto">
          <a:xfrm>
            <a:off x="1022350" y="1447800"/>
            <a:ext cx="732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36" name="Rectangle 148"/>
          <p:cNvSpPr>
            <a:spLocks noChangeArrowheads="1"/>
          </p:cNvSpPr>
          <p:nvPr/>
        </p:nvSpPr>
        <p:spPr bwMode="auto">
          <a:xfrm>
            <a:off x="4648200" y="1447800"/>
            <a:ext cx="732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37" name="Rectangle 149"/>
          <p:cNvSpPr>
            <a:spLocks noChangeArrowheads="1"/>
          </p:cNvSpPr>
          <p:nvPr/>
        </p:nvSpPr>
        <p:spPr bwMode="auto">
          <a:xfrm>
            <a:off x="4427984" y="4038600"/>
            <a:ext cx="697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is-IS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38" name="Rectangle 150"/>
          <p:cNvSpPr>
            <a:spLocks noChangeArrowheads="1"/>
          </p:cNvSpPr>
          <p:nvPr/>
        </p:nvSpPr>
        <p:spPr bwMode="auto">
          <a:xfrm>
            <a:off x="7467600" y="6132513"/>
            <a:ext cx="4754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Krónur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39" name="Rectangle 151"/>
          <p:cNvSpPr>
            <a:spLocks noChangeArrowheads="1"/>
          </p:cNvSpPr>
          <p:nvPr/>
        </p:nvSpPr>
        <p:spPr bwMode="auto">
          <a:xfrm>
            <a:off x="3911600" y="3530600"/>
            <a:ext cx="430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5140" name="Rectangle 152"/>
          <p:cNvSpPr>
            <a:spLocks noChangeArrowheads="1"/>
          </p:cNvSpPr>
          <p:nvPr/>
        </p:nvSpPr>
        <p:spPr bwMode="auto">
          <a:xfrm>
            <a:off x="6748463" y="3513138"/>
            <a:ext cx="17877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</a:t>
            </a:r>
            <a:endParaRPr lang="is-IS" sz="1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 rot="21398414">
            <a:off x="280002" y="4130043"/>
            <a:ext cx="3587611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Fjármagnsflótti lækkar raungengið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7" grpId="0" animBg="1"/>
      <p:bldP spid="92210" grpId="0" animBg="1"/>
      <p:bldP spid="92211" grpId="0" animBg="1"/>
      <p:bldP spid="92213" grpId="0" animBg="1"/>
      <p:bldP spid="92217" grpId="0" animBg="1"/>
      <p:bldP spid="13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Stjórnmálaupplausn og fjármagnsflótti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Með</a:t>
            </a:r>
            <a:r>
              <a:rPr lang="is-IS" sz="36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fjármagnsflótta</a:t>
            </a:r>
            <a:r>
              <a:rPr lang="is-IS" sz="3600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 átt við mikinn og skyndilegan samdrátt eftirspurnar eftir eignum í heimalandinu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Fjármagnsflótti hefur mest áhrif á landið þaðan sem fjármagnið flýr, en hann hefur einnig áhrif á önnur lönd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fjárfestar óttast um öryggi fjár síns getur fjármagnið lagt á flótta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50450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Hvað gerist ef fjármagnið leggur á flótta?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hækka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Raungengið fellur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Sbr. t.d. Mexíkó 1994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erlendir fjárfestar byrjuðu að óttast stjórnmálaupplausn í Mexíkó 1994 seldu þeir hluta af eignum sínum þar og keyptu eignir í öðrum löndum fyrir andvirðið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 frá Mexíkó jókst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7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Sbr. einnig Ísland 2008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Þess vegna þurfti gjaldeyrishöft þar til 2017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Stjórnmálaupplausn og fjármagnsflótti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Aukning hreins útstreymis fjármagns hefur tvenns konar áhrif heima fyrir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 eftir lánsfé eykst svo að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</a:t>
            </a: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hækka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 pesóa á gjaldeyrismarkaði eykst svo að ...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</a:t>
            </a: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raungengið lækkar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 rot="21420000">
            <a:off x="3124113" y="5562951"/>
            <a:ext cx="5554930" cy="5847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s-IS" dirty="0">
                <a:latin typeface="Cambria" panose="02040503050406030204" pitchFamily="18" charset="0"/>
                <a:ea typeface="Cambria" panose="02040503050406030204" pitchFamily="18" charset="0"/>
              </a:rPr>
              <a:t>Gjaldmiðill Mexíkós heitir pesó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Stjórnmálaupplausn og fjármagnsflótti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Grp="1" noChangeArrowheads="1"/>
          </p:cNvSpPr>
          <p:nvPr>
            <p:ph type="title"/>
          </p:nvPr>
        </p:nvSpPr>
        <p:spPr>
          <a:xfrm>
            <a:off x="301625" y="509935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0768"/>
            <a:ext cx="8382000" cy="51054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Lítið opið hagkerfi er </a:t>
            </a:r>
            <a:r>
              <a:rPr lang="is-IS" sz="32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verðþegi </a:t>
            </a:r>
            <a:r>
              <a:rPr lang="is-IS" sz="3200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heimsmarkaði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Vextir heima fyrir ráðast af vöxtum erlendis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vextir eru hærri hér flæðir fjármagn inn í landið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 vextir eru lægri hér fer öll fjárfesting til útlanda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2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 ferillinn er láréttur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Lánsfjármarkaður ákvarðar ekki lengur raunvexti heldur umfang þjóðarsparnaðar og fjárfestingar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 sem áður:  </a:t>
            </a:r>
            <a:r>
              <a:rPr lang="is-IS" sz="32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I + NCO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556792"/>
            <a:ext cx="8229600" cy="5105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Myndirnar verða nú tvær í stað þriggja áður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ferill er upphallandi og sker </a:t>
            </a: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ferilinn þar sem </a:t>
            </a: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I + NCO</a:t>
            </a:r>
            <a:endParaRPr lang="is-IS" sz="36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Getum nú endurtekið m.a. tilraunir með ríkishallarekstur og viðskiptastefnu og fengið sömu niðurstöðu og áður nema raunvextir eru fastir og taka mið af raunvöxtum erlendis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301625" y="509935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6300788" y="6021388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204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205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08" name="Line 11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08" name="Line 12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09" name="Line 13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Line 14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15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5" name="Line 19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218" name="Text Box 22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219" name="Text Box 23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6520" name="Oval 24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106521" name="Oval 25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106522" name="Text Box 26"/>
          <p:cNvSpPr txBox="1">
            <a:spLocks noChangeArrowheads="1"/>
          </p:cNvSpPr>
          <p:nvPr/>
        </p:nvSpPr>
        <p:spPr bwMode="auto">
          <a:xfrm>
            <a:off x="4775200" y="26670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5562600" y="3489325"/>
            <a:ext cx="2987675" cy="16160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Raunvextir og raungengi ráðast af jafnvægi milli þjóðarsparnaðar (S) og heildarfjárfestingar </a:t>
            </a:r>
            <a:b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(I + NCO)</a:t>
            </a:r>
          </a:p>
        </p:txBody>
      </p:sp>
      <p:sp>
        <p:nvSpPr>
          <p:cNvPr id="26" name="Rectangle 5"/>
          <p:cNvSpPr>
            <a:spLocks noGrp="1" noChangeArrowheads="1"/>
          </p:cNvSpPr>
          <p:nvPr>
            <p:ph type="title"/>
          </p:nvPr>
        </p:nvSpPr>
        <p:spPr>
          <a:xfrm>
            <a:off x="301625" y="509935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6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 autoUpdateAnimBg="0"/>
      <p:bldP spid="106502" grpId="0" autoUpdateAnimBg="0"/>
      <p:bldP spid="106508" grpId="0" animBg="1"/>
      <p:bldP spid="106509" grpId="0" animBg="1"/>
      <p:bldP spid="106513" grpId="0" animBg="1"/>
      <p:bldP spid="106514" grpId="0" animBg="1"/>
      <p:bldP spid="106515" grpId="0" animBg="1"/>
      <p:bldP spid="106516" grpId="0" autoUpdateAnimBg="0"/>
      <p:bldP spid="106517" grpId="0" autoUpdateAnimBg="0"/>
      <p:bldP spid="106522" grpId="0" autoUpdateAnimBg="0"/>
      <p:bldP spid="10652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29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0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3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4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5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6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7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238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39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40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41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2245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is-IS"/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776788" y="26670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/>
              <a:t>B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5638800" y="3489325"/>
            <a:ext cx="2911475" cy="1015663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Ríkishallarekstur dregur úr þjóðarsparnaði, svo </a:t>
            </a:r>
            <a:b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– I línan </a:t>
            </a:r>
            <a:r>
              <a:rPr lang="is-IS" sz="20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hliðrast t.v.</a:t>
            </a:r>
            <a:endParaRPr lang="is-IS" sz="2000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8569" name="Line 25"/>
          <p:cNvSpPr>
            <a:spLocks noChangeShapeType="1"/>
          </p:cNvSpPr>
          <p:nvPr/>
        </p:nvSpPr>
        <p:spPr bwMode="auto">
          <a:xfrm flipV="1">
            <a:off x="2362200" y="1828800"/>
            <a:ext cx="35814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8570" name="Line 26"/>
          <p:cNvSpPr>
            <a:spLocks noChangeShapeType="1"/>
          </p:cNvSpPr>
          <p:nvPr/>
        </p:nvSpPr>
        <p:spPr bwMode="auto">
          <a:xfrm flipH="1" flipV="1">
            <a:off x="5257800" y="2133600"/>
            <a:ext cx="292100" cy="177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40894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8573" name="Oval 29"/>
          <p:cNvSpPr>
            <a:spLocks noChangeArrowheads="1"/>
          </p:cNvSpPr>
          <p:nvPr/>
        </p:nvSpPr>
        <p:spPr bwMode="auto">
          <a:xfrm>
            <a:off x="3975100" y="43180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108574" name="Text Box 30"/>
          <p:cNvSpPr txBox="1">
            <a:spLocks noChangeArrowheads="1"/>
          </p:cNvSpPr>
          <p:nvPr/>
        </p:nvSpPr>
        <p:spPr bwMode="auto">
          <a:xfrm>
            <a:off x="3657600" y="2209800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A’</a:t>
            </a:r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4114800" y="38862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108576" name="Line 32"/>
          <p:cNvSpPr>
            <a:spLocks noChangeShapeType="1"/>
          </p:cNvSpPr>
          <p:nvPr/>
        </p:nvSpPr>
        <p:spPr bwMode="auto">
          <a:xfrm flipH="1">
            <a:off x="2362200" y="4419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 flipH="1">
            <a:off x="4114800" y="3276600"/>
            <a:ext cx="6858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8578" name="Line 34"/>
          <p:cNvSpPr>
            <a:spLocks noChangeShapeType="1"/>
          </p:cNvSpPr>
          <p:nvPr/>
        </p:nvSpPr>
        <p:spPr bwMode="auto">
          <a:xfrm flipV="1">
            <a:off x="2438400" y="4419600"/>
            <a:ext cx="0" cy="609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8579" name="Oval 35"/>
          <p:cNvSpPr>
            <a:spLocks noChangeArrowheads="1"/>
          </p:cNvSpPr>
          <p:nvPr/>
        </p:nvSpPr>
        <p:spPr bwMode="auto">
          <a:xfrm>
            <a:off x="39624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2267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2268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509935"/>
            <a:ext cx="8784975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0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ríkishalla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8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8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9" grpId="0" animBg="1"/>
      <p:bldP spid="108570" grpId="0" animBg="1"/>
      <p:bldP spid="108572" grpId="0" animBg="1"/>
      <p:bldP spid="108574" grpId="0" autoUpdateAnimBg="0"/>
      <p:bldP spid="108575" grpId="0" autoUpdateAnimBg="0"/>
      <p:bldP spid="108576" grpId="0" animBg="1"/>
      <p:bldP spid="108577" grpId="0" animBg="1"/>
      <p:bldP spid="1085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09935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Framboð og eftirspurn eftir lánsfé og erlendum gjaldeyri: Tveir markaðir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382000" cy="5257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Lánsfjármarkaður</a:t>
            </a:r>
          </a:p>
          <a:p>
            <a:pPr marL="548640" lvl="1" indent="-27432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s-IS" sz="32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I + NCO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vextir hafa náð jafnvægi milli framboðs og eftirspurnar er sparnaður jafn fjárfestingu, innlendri og erlendri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S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sparnaður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innlend fjárfesting</a:t>
            </a:r>
          </a:p>
          <a:p>
            <a:pPr marL="54864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NCO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hrein erlend fjárfesting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 = hrein kaup Íslendinga á erlendum eignum </a:t>
            </a:r>
            <a:b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 hrein fjárfesting Íslendinga í útlöndum = </a:t>
            </a:r>
            <a:r>
              <a:rPr lang="is-IS" sz="24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2400" baseline="30000" dirty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erlend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53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4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5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7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8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59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60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61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63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64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65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3269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3272" name="Text Box 22"/>
          <p:cNvSpPr txBox="1">
            <a:spLocks noChangeArrowheads="1"/>
          </p:cNvSpPr>
          <p:nvPr/>
        </p:nvSpPr>
        <p:spPr bwMode="auto">
          <a:xfrm>
            <a:off x="4776788" y="26670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3273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5638800" y="3489325"/>
            <a:ext cx="2911475" cy="1323439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Ríkishallarekstur dregur úr þjóðarsparnaði, svo </a:t>
            </a:r>
            <a:b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 – I línan hliðrast t.v. ... og raungengið hækkar</a:t>
            </a:r>
          </a:p>
        </p:txBody>
      </p:sp>
      <p:sp>
        <p:nvSpPr>
          <p:cNvPr id="53277" name="Line 25"/>
          <p:cNvSpPr>
            <a:spLocks noChangeShapeType="1"/>
          </p:cNvSpPr>
          <p:nvPr/>
        </p:nvSpPr>
        <p:spPr bwMode="auto">
          <a:xfrm flipV="1">
            <a:off x="2362200" y="1828800"/>
            <a:ext cx="35814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78" name="Line 26"/>
          <p:cNvSpPr>
            <a:spLocks noChangeShapeType="1"/>
          </p:cNvSpPr>
          <p:nvPr/>
        </p:nvSpPr>
        <p:spPr bwMode="auto">
          <a:xfrm flipH="1" flipV="1">
            <a:off x="5257800" y="2133600"/>
            <a:ext cx="292100" cy="177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79" name="Line 28"/>
          <p:cNvSpPr>
            <a:spLocks noChangeShapeType="1"/>
          </p:cNvSpPr>
          <p:nvPr/>
        </p:nvSpPr>
        <p:spPr bwMode="auto">
          <a:xfrm>
            <a:off x="40894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29"/>
          <p:cNvSpPr>
            <a:spLocks noChangeArrowheads="1"/>
          </p:cNvSpPr>
          <p:nvPr/>
        </p:nvSpPr>
        <p:spPr bwMode="auto">
          <a:xfrm>
            <a:off x="3975100" y="43180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3283" name="Text Box 30"/>
          <p:cNvSpPr txBox="1">
            <a:spLocks noChangeArrowheads="1"/>
          </p:cNvSpPr>
          <p:nvPr/>
        </p:nvSpPr>
        <p:spPr bwMode="auto">
          <a:xfrm>
            <a:off x="3657600" y="2209800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A’</a:t>
            </a:r>
          </a:p>
        </p:txBody>
      </p:sp>
      <p:sp>
        <p:nvSpPr>
          <p:cNvPr id="53284" name="Text Box 31"/>
          <p:cNvSpPr txBox="1">
            <a:spLocks noChangeArrowheads="1"/>
          </p:cNvSpPr>
          <p:nvPr/>
        </p:nvSpPr>
        <p:spPr bwMode="auto">
          <a:xfrm>
            <a:off x="4114800" y="38862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53285" name="Line 32"/>
          <p:cNvSpPr>
            <a:spLocks noChangeShapeType="1"/>
          </p:cNvSpPr>
          <p:nvPr/>
        </p:nvSpPr>
        <p:spPr bwMode="auto">
          <a:xfrm flipH="1">
            <a:off x="2362200" y="4419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Line 33"/>
          <p:cNvSpPr>
            <a:spLocks noChangeShapeType="1"/>
          </p:cNvSpPr>
          <p:nvPr/>
        </p:nvSpPr>
        <p:spPr bwMode="auto">
          <a:xfrm flipH="1">
            <a:off x="4114800" y="3276600"/>
            <a:ext cx="6858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287" name="Line 34"/>
          <p:cNvSpPr>
            <a:spLocks noChangeShapeType="1"/>
          </p:cNvSpPr>
          <p:nvPr/>
        </p:nvSpPr>
        <p:spPr bwMode="auto">
          <a:xfrm flipV="1">
            <a:off x="2438400" y="4419600"/>
            <a:ext cx="0" cy="609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" name="Oval 35"/>
          <p:cNvSpPr>
            <a:spLocks noChangeArrowheads="1"/>
          </p:cNvSpPr>
          <p:nvPr/>
        </p:nvSpPr>
        <p:spPr bwMode="auto">
          <a:xfrm>
            <a:off x="39624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3291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292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509935"/>
            <a:ext cx="8784975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0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ríkishalla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277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78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79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3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5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86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287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288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289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292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4296" name="Text Box 22"/>
          <p:cNvSpPr txBox="1">
            <a:spLocks noChangeArrowheads="1"/>
          </p:cNvSpPr>
          <p:nvPr/>
        </p:nvSpPr>
        <p:spPr bwMode="auto">
          <a:xfrm>
            <a:off x="4327525" y="22860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4297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5562600" y="3489325"/>
            <a:ext cx="2987675" cy="1015663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Álagning tolla örvar hreinan útflutning, svo NX línan </a:t>
            </a:r>
            <a:r>
              <a:rPr lang="is-IS" sz="20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hliðrast t.h.</a:t>
            </a:r>
            <a:endParaRPr lang="is-IS" sz="2000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>
            <a:off x="3733800" y="3581400"/>
            <a:ext cx="2438400" cy="19812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4" name="Oval 26"/>
          <p:cNvSpPr>
            <a:spLocks noChangeArrowheads="1"/>
          </p:cNvSpPr>
          <p:nvPr/>
        </p:nvSpPr>
        <p:spPr bwMode="auto">
          <a:xfrm>
            <a:off x="4686300" y="43434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4876800" y="40386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109597" name="Line 29"/>
          <p:cNvSpPr>
            <a:spLocks noChangeShapeType="1"/>
          </p:cNvSpPr>
          <p:nvPr/>
        </p:nvSpPr>
        <p:spPr bwMode="auto">
          <a:xfrm flipH="1">
            <a:off x="2362200" y="4457700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8" name="Line 30"/>
          <p:cNvSpPr>
            <a:spLocks noChangeShapeType="1"/>
          </p:cNvSpPr>
          <p:nvPr/>
        </p:nvSpPr>
        <p:spPr bwMode="auto">
          <a:xfrm flipV="1">
            <a:off x="2438400" y="4419600"/>
            <a:ext cx="0" cy="609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9599" name="Line 31"/>
          <p:cNvSpPr>
            <a:spLocks noChangeShapeType="1"/>
          </p:cNvSpPr>
          <p:nvPr/>
        </p:nvSpPr>
        <p:spPr bwMode="auto">
          <a:xfrm flipV="1">
            <a:off x="3810000" y="3886200"/>
            <a:ext cx="304800" cy="304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309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4310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509935"/>
            <a:ext cx="8784975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0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tolla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93" grpId="0" animBg="1"/>
      <p:bldP spid="109595" grpId="0" autoUpdateAnimBg="0"/>
      <p:bldP spid="109597" grpId="0" animBg="1"/>
      <p:bldP spid="109598" grpId="0" animBg="1"/>
      <p:bldP spid="10959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01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2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3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4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5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10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1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2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3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16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5317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5320" name="Text Box 22"/>
          <p:cNvSpPr txBox="1">
            <a:spLocks noChangeArrowheads="1"/>
          </p:cNvSpPr>
          <p:nvPr/>
        </p:nvSpPr>
        <p:spPr bwMode="auto">
          <a:xfrm>
            <a:off x="4327525" y="22860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5321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5357818" y="3489325"/>
            <a:ext cx="3192457" cy="1631216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Álagning tolla örvar hreinan útflutning, svo NX línan hliðrast t.h. ... og raungengið hækkar, en raunvextir standa í stað</a:t>
            </a:r>
          </a:p>
        </p:txBody>
      </p:sp>
      <p:sp>
        <p:nvSpPr>
          <p:cNvPr id="55325" name="Line 25"/>
          <p:cNvSpPr>
            <a:spLocks noChangeShapeType="1"/>
          </p:cNvSpPr>
          <p:nvPr/>
        </p:nvSpPr>
        <p:spPr bwMode="auto">
          <a:xfrm>
            <a:off x="3733800" y="3581400"/>
            <a:ext cx="2438400" cy="19812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26" name="Text Box 27"/>
          <p:cNvSpPr txBox="1">
            <a:spLocks noChangeArrowheads="1"/>
          </p:cNvSpPr>
          <p:nvPr/>
        </p:nvSpPr>
        <p:spPr bwMode="auto">
          <a:xfrm>
            <a:off x="4876800" y="40386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55327" name="Line 28"/>
          <p:cNvSpPr>
            <a:spLocks noChangeShapeType="1"/>
          </p:cNvSpPr>
          <p:nvPr/>
        </p:nvSpPr>
        <p:spPr bwMode="auto">
          <a:xfrm flipH="1">
            <a:off x="2362200" y="4457700"/>
            <a:ext cx="2438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28" name="Line 29"/>
          <p:cNvSpPr>
            <a:spLocks noChangeShapeType="1"/>
          </p:cNvSpPr>
          <p:nvPr/>
        </p:nvSpPr>
        <p:spPr bwMode="auto">
          <a:xfrm flipV="1">
            <a:off x="2438400" y="4419600"/>
            <a:ext cx="0" cy="609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5329" name="Line 30"/>
          <p:cNvSpPr>
            <a:spLocks noChangeShapeType="1"/>
          </p:cNvSpPr>
          <p:nvPr/>
        </p:nvSpPr>
        <p:spPr bwMode="auto">
          <a:xfrm flipV="1">
            <a:off x="3810000" y="3886200"/>
            <a:ext cx="304800" cy="304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31"/>
          <p:cNvSpPr>
            <a:spLocks noChangeArrowheads="1"/>
          </p:cNvSpPr>
          <p:nvPr/>
        </p:nvSpPr>
        <p:spPr bwMode="auto">
          <a:xfrm>
            <a:off x="4686300" y="43434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5333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334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>
          <a:xfrm>
            <a:off x="179512" y="509935"/>
            <a:ext cx="8784975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0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tolla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25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26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30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32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33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34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35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36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37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40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6341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6344" name="Text Box 22"/>
          <p:cNvSpPr txBox="1">
            <a:spLocks noChangeArrowheads="1"/>
          </p:cNvSpPr>
          <p:nvPr/>
        </p:nvSpPr>
        <p:spPr bwMode="auto">
          <a:xfrm>
            <a:off x="4776788" y="26670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6345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5638800" y="3489325"/>
            <a:ext cx="2911475" cy="13112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Innstreymi erlends lánsfjár eykur fjárfestingu, svo S – I línan </a:t>
            </a:r>
            <a:r>
              <a:rPr lang="is-IS" sz="200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hliðrast t.v.</a:t>
            </a:r>
            <a:endParaRPr lang="is-IS" sz="2000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3689" name="Line 25"/>
          <p:cNvSpPr>
            <a:spLocks noChangeShapeType="1"/>
          </p:cNvSpPr>
          <p:nvPr/>
        </p:nvSpPr>
        <p:spPr bwMode="auto">
          <a:xfrm flipV="1">
            <a:off x="2362200" y="1828800"/>
            <a:ext cx="35814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3690" name="Line 26"/>
          <p:cNvSpPr>
            <a:spLocks noChangeShapeType="1"/>
          </p:cNvSpPr>
          <p:nvPr/>
        </p:nvSpPr>
        <p:spPr bwMode="auto">
          <a:xfrm flipH="1" flipV="1">
            <a:off x="5257800" y="2133600"/>
            <a:ext cx="292100" cy="177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3691" name="Line 27"/>
          <p:cNvSpPr>
            <a:spLocks noChangeShapeType="1"/>
          </p:cNvSpPr>
          <p:nvPr/>
        </p:nvSpPr>
        <p:spPr bwMode="auto">
          <a:xfrm>
            <a:off x="40894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3692" name="Oval 28"/>
          <p:cNvSpPr>
            <a:spLocks noChangeArrowheads="1"/>
          </p:cNvSpPr>
          <p:nvPr/>
        </p:nvSpPr>
        <p:spPr bwMode="auto">
          <a:xfrm>
            <a:off x="3975100" y="43180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113693" name="Text Box 29"/>
          <p:cNvSpPr txBox="1">
            <a:spLocks noChangeArrowheads="1"/>
          </p:cNvSpPr>
          <p:nvPr/>
        </p:nvSpPr>
        <p:spPr bwMode="auto">
          <a:xfrm>
            <a:off x="3657600" y="2209800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A’</a:t>
            </a:r>
          </a:p>
        </p:txBody>
      </p:sp>
      <p:sp>
        <p:nvSpPr>
          <p:cNvPr id="113694" name="Text Box 30"/>
          <p:cNvSpPr txBox="1">
            <a:spLocks noChangeArrowheads="1"/>
          </p:cNvSpPr>
          <p:nvPr/>
        </p:nvSpPr>
        <p:spPr bwMode="auto">
          <a:xfrm>
            <a:off x="4114800" y="38862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113695" name="Line 31"/>
          <p:cNvSpPr>
            <a:spLocks noChangeShapeType="1"/>
          </p:cNvSpPr>
          <p:nvPr/>
        </p:nvSpPr>
        <p:spPr bwMode="auto">
          <a:xfrm flipH="1">
            <a:off x="2362200" y="4419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3696" name="Line 32"/>
          <p:cNvSpPr>
            <a:spLocks noChangeShapeType="1"/>
          </p:cNvSpPr>
          <p:nvPr/>
        </p:nvSpPr>
        <p:spPr bwMode="auto">
          <a:xfrm flipH="1">
            <a:off x="4114800" y="3276600"/>
            <a:ext cx="6858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3697" name="Line 33"/>
          <p:cNvSpPr>
            <a:spLocks noChangeShapeType="1"/>
          </p:cNvSpPr>
          <p:nvPr/>
        </p:nvSpPr>
        <p:spPr bwMode="auto">
          <a:xfrm flipV="1">
            <a:off x="2438400" y="4419600"/>
            <a:ext cx="0" cy="609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3698" name="Oval 34"/>
          <p:cNvSpPr>
            <a:spLocks noChangeArrowheads="1"/>
          </p:cNvSpPr>
          <p:nvPr/>
        </p:nvSpPr>
        <p:spPr bwMode="auto">
          <a:xfrm>
            <a:off x="39624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6363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364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title"/>
          </p:nvPr>
        </p:nvSpPr>
        <p:spPr>
          <a:xfrm>
            <a:off x="35496" y="509935"/>
            <a:ext cx="9073008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38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fjármagnsinnstreymis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1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1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9" grpId="0" animBg="1"/>
      <p:bldP spid="113690" grpId="0" animBg="1"/>
      <p:bldP spid="113691" grpId="0" animBg="1"/>
      <p:bldP spid="113693" grpId="0" autoUpdateAnimBg="0"/>
      <p:bldP spid="113694" grpId="0" autoUpdateAnimBg="0"/>
      <p:bldP spid="113695" grpId="0" animBg="1"/>
      <p:bldP spid="113696" grpId="0" animBg="1"/>
      <p:bldP spid="11369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49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0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2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3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4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5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6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59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0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1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64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7365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7368" name="Text Box 22"/>
          <p:cNvSpPr txBox="1">
            <a:spLocks noChangeArrowheads="1"/>
          </p:cNvSpPr>
          <p:nvPr/>
        </p:nvSpPr>
        <p:spPr bwMode="auto">
          <a:xfrm>
            <a:off x="4776788" y="26670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7369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5638800" y="3489325"/>
            <a:ext cx="2911475" cy="16160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Innstreymi erlends lánsfjár eykur fjárfestingu, svo S – I línan hliðrast t.v. ... og raungengið hækkar</a:t>
            </a:r>
          </a:p>
        </p:txBody>
      </p:sp>
      <p:sp>
        <p:nvSpPr>
          <p:cNvPr id="57373" name="Line 25"/>
          <p:cNvSpPr>
            <a:spLocks noChangeShapeType="1"/>
          </p:cNvSpPr>
          <p:nvPr/>
        </p:nvSpPr>
        <p:spPr bwMode="auto">
          <a:xfrm flipV="1">
            <a:off x="2362200" y="1828800"/>
            <a:ext cx="35814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Line 26"/>
          <p:cNvSpPr>
            <a:spLocks noChangeShapeType="1"/>
          </p:cNvSpPr>
          <p:nvPr/>
        </p:nvSpPr>
        <p:spPr bwMode="auto">
          <a:xfrm flipH="1" flipV="1">
            <a:off x="5257800" y="2133600"/>
            <a:ext cx="292100" cy="177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75" name="Line 27"/>
          <p:cNvSpPr>
            <a:spLocks noChangeShapeType="1"/>
          </p:cNvSpPr>
          <p:nvPr/>
        </p:nvSpPr>
        <p:spPr bwMode="auto">
          <a:xfrm>
            <a:off x="40894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28"/>
          <p:cNvSpPr>
            <a:spLocks noChangeArrowheads="1"/>
          </p:cNvSpPr>
          <p:nvPr/>
        </p:nvSpPr>
        <p:spPr bwMode="auto">
          <a:xfrm>
            <a:off x="3975100" y="43180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7379" name="Text Box 29"/>
          <p:cNvSpPr txBox="1">
            <a:spLocks noChangeArrowheads="1"/>
          </p:cNvSpPr>
          <p:nvPr/>
        </p:nvSpPr>
        <p:spPr bwMode="auto">
          <a:xfrm>
            <a:off x="3657600" y="2209800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A’</a:t>
            </a:r>
          </a:p>
        </p:txBody>
      </p:sp>
      <p:sp>
        <p:nvSpPr>
          <p:cNvPr id="57380" name="Text Box 30"/>
          <p:cNvSpPr txBox="1">
            <a:spLocks noChangeArrowheads="1"/>
          </p:cNvSpPr>
          <p:nvPr/>
        </p:nvSpPr>
        <p:spPr bwMode="auto">
          <a:xfrm>
            <a:off x="4114800" y="38862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57381" name="Line 31"/>
          <p:cNvSpPr>
            <a:spLocks noChangeShapeType="1"/>
          </p:cNvSpPr>
          <p:nvPr/>
        </p:nvSpPr>
        <p:spPr bwMode="auto">
          <a:xfrm flipH="1">
            <a:off x="2362200" y="4419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82" name="Line 32"/>
          <p:cNvSpPr>
            <a:spLocks noChangeShapeType="1"/>
          </p:cNvSpPr>
          <p:nvPr/>
        </p:nvSpPr>
        <p:spPr bwMode="auto">
          <a:xfrm flipH="1">
            <a:off x="4114800" y="3276600"/>
            <a:ext cx="6858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7383" name="Line 33"/>
          <p:cNvSpPr>
            <a:spLocks noChangeShapeType="1"/>
          </p:cNvSpPr>
          <p:nvPr/>
        </p:nvSpPr>
        <p:spPr bwMode="auto">
          <a:xfrm flipV="1">
            <a:off x="2438400" y="4419600"/>
            <a:ext cx="0" cy="609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" name="Oval 34"/>
          <p:cNvSpPr>
            <a:spLocks noChangeArrowheads="1"/>
          </p:cNvSpPr>
          <p:nvPr/>
        </p:nvSpPr>
        <p:spPr bwMode="auto">
          <a:xfrm>
            <a:off x="39624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7387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7388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6" name="Rectangle 5"/>
          <p:cNvSpPr>
            <a:spLocks noGrp="1" noChangeArrowheads="1"/>
          </p:cNvSpPr>
          <p:nvPr>
            <p:ph type="title"/>
          </p:nvPr>
        </p:nvSpPr>
        <p:spPr>
          <a:xfrm>
            <a:off x="35496" y="509935"/>
            <a:ext cx="9073008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38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fjármagnsinnstreymis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905000" y="24384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324600" y="6019800"/>
            <a:ext cx="762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373" name="Line 7"/>
          <p:cNvSpPr>
            <a:spLocks noChangeShapeType="1"/>
          </p:cNvSpPr>
          <p:nvPr/>
        </p:nvSpPr>
        <p:spPr bwMode="auto">
          <a:xfrm flipV="1">
            <a:off x="2362200" y="17526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74" name="Line 8"/>
          <p:cNvSpPr>
            <a:spLocks noChangeShapeType="1"/>
          </p:cNvSpPr>
          <p:nvPr/>
        </p:nvSpPr>
        <p:spPr bwMode="auto">
          <a:xfrm>
            <a:off x="2362200" y="32004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75" name="Line 9"/>
          <p:cNvSpPr>
            <a:spLocks noChangeShapeType="1"/>
          </p:cNvSpPr>
          <p:nvPr/>
        </p:nvSpPr>
        <p:spPr bwMode="auto">
          <a:xfrm flipV="1">
            <a:off x="2362200" y="2133600"/>
            <a:ext cx="3657600" cy="1600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76" name="Line 10"/>
          <p:cNvSpPr>
            <a:spLocks noChangeShapeType="1"/>
          </p:cNvSpPr>
          <p:nvPr/>
        </p:nvSpPr>
        <p:spPr bwMode="auto">
          <a:xfrm>
            <a:off x="2362200" y="26670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77" name="Line 11"/>
          <p:cNvSpPr>
            <a:spLocks noChangeShapeType="1"/>
          </p:cNvSpPr>
          <p:nvPr/>
        </p:nvSpPr>
        <p:spPr bwMode="auto">
          <a:xfrm flipV="1">
            <a:off x="2362200" y="4267200"/>
            <a:ext cx="0" cy="2286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78" name="Line 12"/>
          <p:cNvSpPr>
            <a:spLocks noChangeShapeType="1"/>
          </p:cNvSpPr>
          <p:nvPr/>
        </p:nvSpPr>
        <p:spPr bwMode="auto">
          <a:xfrm>
            <a:off x="2362200" y="5715000"/>
            <a:ext cx="411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79" name="Line 13"/>
          <p:cNvSpPr>
            <a:spLocks noChangeShapeType="1"/>
          </p:cNvSpPr>
          <p:nvPr/>
        </p:nvSpPr>
        <p:spPr bwMode="auto">
          <a:xfrm>
            <a:off x="3505200" y="3962400"/>
            <a:ext cx="2743200" cy="2209800"/>
          </a:xfrm>
          <a:prstGeom prst="line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80" name="Line 14"/>
          <p:cNvSpPr>
            <a:spLocks noChangeShapeType="1"/>
          </p:cNvSpPr>
          <p:nvPr/>
        </p:nvSpPr>
        <p:spPr bwMode="auto">
          <a:xfrm>
            <a:off x="48006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81" name="Line 15"/>
          <p:cNvSpPr>
            <a:spLocks noChangeShapeType="1"/>
          </p:cNvSpPr>
          <p:nvPr/>
        </p:nvSpPr>
        <p:spPr bwMode="auto">
          <a:xfrm flipH="1">
            <a:off x="2362200" y="5029200"/>
            <a:ext cx="3733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382" name="Text Box 16"/>
          <p:cNvSpPr txBox="1">
            <a:spLocks noChangeArrowheads="1"/>
          </p:cNvSpPr>
          <p:nvPr/>
        </p:nvSpPr>
        <p:spPr bwMode="auto">
          <a:xfrm>
            <a:off x="6096000" y="18288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- I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383" name="Text Box 17"/>
          <p:cNvSpPr txBox="1">
            <a:spLocks noChangeArrowheads="1"/>
          </p:cNvSpPr>
          <p:nvPr/>
        </p:nvSpPr>
        <p:spPr bwMode="auto">
          <a:xfrm>
            <a:off x="1828800" y="4800600"/>
            <a:ext cx="990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E*</a:t>
            </a:r>
            <a:endParaRPr lang="en-GB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384" name="Text Box 18"/>
          <p:cNvSpPr txBox="1">
            <a:spLocks noChangeArrowheads="1"/>
          </p:cNvSpPr>
          <p:nvPr/>
        </p:nvSpPr>
        <p:spPr bwMode="auto">
          <a:xfrm>
            <a:off x="6629400" y="2971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NCO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385" name="Text Box 19"/>
          <p:cNvSpPr txBox="1">
            <a:spLocks noChangeArrowheads="1"/>
          </p:cNvSpPr>
          <p:nvPr/>
        </p:nvSpPr>
        <p:spPr bwMode="auto">
          <a:xfrm>
            <a:off x="6629400" y="5486400"/>
            <a:ext cx="1752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– I = NX</a:t>
            </a:r>
            <a:endParaRPr lang="en-GB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388" name="Oval 20"/>
          <p:cNvSpPr>
            <a:spLocks noChangeArrowheads="1"/>
          </p:cNvSpPr>
          <p:nvPr/>
        </p:nvSpPr>
        <p:spPr bwMode="auto">
          <a:xfrm>
            <a:off x="4686300" y="25527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8389" name="Oval 21"/>
          <p:cNvSpPr>
            <a:spLocks noChangeArrowheads="1"/>
          </p:cNvSpPr>
          <p:nvPr/>
        </p:nvSpPr>
        <p:spPr bwMode="auto">
          <a:xfrm>
            <a:off x="4686300" y="49149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8392" name="Text Box 22"/>
          <p:cNvSpPr txBox="1">
            <a:spLocks noChangeArrowheads="1"/>
          </p:cNvSpPr>
          <p:nvPr/>
        </p:nvSpPr>
        <p:spPr bwMode="auto">
          <a:xfrm>
            <a:off x="4327525" y="22860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</a:t>
            </a:r>
          </a:p>
        </p:txBody>
      </p:sp>
      <p:sp>
        <p:nvSpPr>
          <p:cNvPr id="58393" name="Text Box 23"/>
          <p:cNvSpPr txBox="1">
            <a:spLocks noChangeArrowheads="1"/>
          </p:cNvSpPr>
          <p:nvPr/>
        </p:nvSpPr>
        <p:spPr bwMode="auto">
          <a:xfrm>
            <a:off x="4856163" y="4648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</a:t>
            </a:r>
          </a:p>
        </p:txBody>
      </p:sp>
      <p:sp>
        <p:nvSpPr>
          <p:cNvPr id="107544" name="Line 24"/>
          <p:cNvSpPr>
            <a:spLocks noChangeShapeType="1"/>
          </p:cNvSpPr>
          <p:nvPr/>
        </p:nvSpPr>
        <p:spPr bwMode="auto">
          <a:xfrm>
            <a:off x="2362200" y="23622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 flipV="1">
            <a:off x="2743200" y="2362200"/>
            <a:ext cx="0" cy="3048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7547" name="Line 27"/>
          <p:cNvSpPr>
            <a:spLocks noChangeShapeType="1"/>
          </p:cNvSpPr>
          <p:nvPr/>
        </p:nvSpPr>
        <p:spPr bwMode="auto">
          <a:xfrm>
            <a:off x="5524500" y="1981200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5029200" y="1981200"/>
            <a:ext cx="5064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A’</a:t>
            </a:r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5638800" y="51816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B’</a:t>
            </a:r>
          </a:p>
        </p:txBody>
      </p:sp>
      <p:sp>
        <p:nvSpPr>
          <p:cNvPr id="107552" name="Line 32"/>
          <p:cNvSpPr>
            <a:spLocks noChangeShapeType="1"/>
          </p:cNvSpPr>
          <p:nvPr/>
        </p:nvSpPr>
        <p:spPr bwMode="auto">
          <a:xfrm flipH="1">
            <a:off x="2362200" y="5562600"/>
            <a:ext cx="32004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7553" name="Line 33"/>
          <p:cNvSpPr>
            <a:spLocks noChangeShapeType="1"/>
          </p:cNvSpPr>
          <p:nvPr/>
        </p:nvSpPr>
        <p:spPr bwMode="auto">
          <a:xfrm>
            <a:off x="2438400" y="5029200"/>
            <a:ext cx="0" cy="5334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7554" name="Text Box 34"/>
          <p:cNvSpPr txBox="1">
            <a:spLocks noChangeArrowheads="1"/>
          </p:cNvSpPr>
          <p:nvPr/>
        </p:nvSpPr>
        <p:spPr bwMode="auto">
          <a:xfrm>
            <a:off x="5562600" y="3489325"/>
            <a:ext cx="2987675" cy="1311275"/>
          </a:xfrm>
          <a:prstGeom prst="rect">
            <a:avLst/>
          </a:prstGeom>
          <a:ln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is-I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Hækkun raunvaxta í útlöndum hækkar raunvexti heima fyrir, og raungengið fellur</a:t>
            </a:r>
          </a:p>
        </p:txBody>
      </p:sp>
      <p:sp>
        <p:nvSpPr>
          <p:cNvPr id="107555" name="Oval 35"/>
          <p:cNvSpPr>
            <a:spLocks noChangeArrowheads="1"/>
          </p:cNvSpPr>
          <p:nvPr/>
        </p:nvSpPr>
        <p:spPr bwMode="auto">
          <a:xfrm>
            <a:off x="5410200" y="2260600"/>
            <a:ext cx="228600" cy="228600"/>
          </a:xfrm>
          <a:prstGeom prst="ellipse">
            <a:avLst/>
          </a:prstGeom>
          <a:solidFill>
            <a:srgbClr val="9900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107556" name="Oval 36"/>
          <p:cNvSpPr>
            <a:spLocks noChangeArrowheads="1"/>
          </p:cNvSpPr>
          <p:nvPr/>
        </p:nvSpPr>
        <p:spPr bwMode="auto">
          <a:xfrm>
            <a:off x="5410200" y="5410200"/>
            <a:ext cx="228600" cy="228600"/>
          </a:xfrm>
          <a:prstGeom prst="ellipse">
            <a:avLst/>
          </a:prstGeom>
          <a:solidFill>
            <a:srgbClr val="333333"/>
          </a:solidFill>
          <a:ln w="12700">
            <a:solidFill>
              <a:srgbClr val="000080"/>
            </a:solidFill>
            <a:round/>
            <a:headEnd type="none" w="sm" len="sm"/>
            <a:tailEnd type="none" w="sm" len="sm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anchor="ctr"/>
          <a:lstStyle/>
          <a:p>
            <a:pPr eaLnBrk="0" hangingPunct="0">
              <a:defRPr/>
            </a:pPr>
            <a:endParaRPr lang="is-IS"/>
          </a:p>
        </p:txBody>
      </p:sp>
      <p:sp>
        <p:nvSpPr>
          <p:cNvPr id="58410" name="Text Box 7"/>
          <p:cNvSpPr txBox="1">
            <a:spLocks noChangeArrowheads="1"/>
          </p:cNvSpPr>
          <p:nvPr/>
        </p:nvSpPr>
        <p:spPr bwMode="auto">
          <a:xfrm>
            <a:off x="755650" y="17526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en-GB" sz="1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8411" name="Text Box 8"/>
          <p:cNvSpPr txBox="1">
            <a:spLocks noChangeArrowheads="1"/>
          </p:cNvSpPr>
          <p:nvPr/>
        </p:nvSpPr>
        <p:spPr bwMode="auto">
          <a:xfrm>
            <a:off x="755650" y="4267200"/>
            <a:ext cx="165893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s-IS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</a:t>
            </a:r>
            <a:endParaRPr lang="en-GB" sz="20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" name="Rectangle 5"/>
          <p:cNvSpPr>
            <a:spLocks noGrp="1" noChangeArrowheads="1"/>
          </p:cNvSpPr>
          <p:nvPr>
            <p:ph type="title"/>
          </p:nvPr>
        </p:nvSpPr>
        <p:spPr>
          <a:xfrm>
            <a:off x="35496" y="509935"/>
            <a:ext cx="9073008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Lítið opið hagkerfi: Áhrif erlendrar vaxtahækkunar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7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4" grpId="0" animBg="1"/>
      <p:bldP spid="107545" grpId="0" animBg="1"/>
      <p:bldP spid="107547" grpId="0" animBg="1"/>
      <p:bldP spid="107548" grpId="0" autoUpdateAnimBg="0"/>
      <p:bldP spid="107550" grpId="0" autoUpdateAnimBg="0"/>
      <p:bldP spid="107552" grpId="0" animBg="1"/>
      <p:bldP spid="10755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Tveir markaðir skipta sköpum í þjóðahagfræði opins hagkerfis – lánsfjármarkaðurinn og gjaldeyrismarkaðurinn </a:t>
            </a:r>
          </a:p>
          <a:p>
            <a:pPr eaLnBrk="1" hangingPunct="1"/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lánsfjármarkaði jafna raunvextir metin milli framboðs lánsfjár sem sprettur af þjóðarsparnaði og eftirspurnar eftir lánsfé sem er sprottið af innlendri fjárfestingu og hreinu útstreymi erlends fjármagns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Á gjaldeyrismarkaði jafnar raungengið metin á milli framboðs á krónum sem sprettur af hreinu útstreymi fjármagns og eftirspurnar eftir krónum sem sprettur af þörfinni fyrir hreinan útflutning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Hreint útstreymi fjármagns tengir markaðina tvo eins og slanga sem tengir tvo vatnstanka og jafnar vatnsborðið í þeim báðum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Hagstjórnarstefna sem bitnar á þjóðarsparnaði, eins og t.d. ríkishallarekstur, dregur úr framboði lánsfjár og knýr raunvexti upp á við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Hækkun raunvaxta dregur úr hreinu útstreymi fjármagns, þ.e. dregur úr erlendri fjárfestingu, svo að framboð á krónum minnkar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4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 krónunnar hækkar og hreinn útflutningur skreppur saman</a:t>
            </a: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84784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Viðskiptahömlur auka hreinan útflutning og örva eftirspurn eftir krónum á gjaldeyrismarkaði en ...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... raungengi krónunnar hækkar svo að innlendar vörur og þjónusta hækka í verði miðað við erlendan varning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Raungengishækkunin vegur upp, þ.e. gerir að engu, upphafleg örvandi áhrif viðskiptahaftanna á hreinan útflutning</a:t>
            </a: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81943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Framboð og eftirspurn eftir lánsfé og erlendum gjaldeyri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1447800"/>
            <a:ext cx="8785101" cy="5257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Lánsfjármarkaður</a:t>
            </a:r>
          </a:p>
          <a:p>
            <a:pPr marL="548640" lvl="1" indent="-27432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= I + NCO = I</a:t>
            </a:r>
            <a:r>
              <a:rPr lang="is-IS" sz="3600" b="1" i="1" baseline="30000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innlend</a:t>
            </a:r>
            <a:r>
              <a:rPr lang="is-IS" sz="3600" b="1" i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+ I</a:t>
            </a:r>
            <a:r>
              <a:rPr lang="is-IS" sz="3600" b="1" i="1" baseline="30000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erlend</a:t>
            </a:r>
          </a:p>
          <a:p>
            <a:pPr marL="27432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Japan,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Þýzkaland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safna eignum: </a:t>
            </a:r>
            <a:r>
              <a:rPr lang="is-IS" sz="3200" b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&gt; 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s-IS" sz="3200" b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 &gt; 0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Fjárfesting Japana og Þjóðverja erlendis er meiri en fjárfesting útlendinga í Japan og Þýzkalandi</a:t>
            </a:r>
          </a:p>
          <a:p>
            <a:pPr marL="274320" lvl="1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BNA,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s-I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Ísland 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safna skuldum: </a:t>
            </a:r>
            <a:r>
              <a:rPr lang="is-IS" sz="3200" b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 &lt; I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is-IS" sz="3200" b="1" dirty="0">
                <a:solidFill>
                  <a:srgbClr val="9900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 &lt; 0</a:t>
            </a:r>
          </a:p>
          <a:p>
            <a:pPr marL="822960" lvl="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is-IS" sz="28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Fjárfesting Bandaríkjamanna og Íslendinga erlendis er minni en fjárfesting útlendinga í Bandaríkjunum og á Íslandi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bldLvl="2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80848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Þegar fjárfestar skipta um skoðun á því hversu æskilegt það er að geyma fé í tilteknu landi geta afleiðingarnar orðið afdrifaríkar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Stjórnmálaupplausn getur leitt til fjármagnsflótta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Fjármagnsflótti leiðir jafnan til raunvaxtahækkunar og raungengisfalls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473075" y="1108075"/>
            <a:ext cx="8293100" cy="0"/>
          </a:xfrm>
          <a:prstGeom prst="line">
            <a:avLst/>
          </a:prstGeom>
          <a:noFill/>
          <a:ln w="12700">
            <a:solidFill>
              <a:srgbClr val="FFFF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 rot="21420000">
            <a:off x="6747192" y="5483264"/>
            <a:ext cx="219964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s-IS" sz="6600" dirty="0">
                <a:solidFill>
                  <a:srgbClr val="B2381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Endir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Yfirlit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bldLvl="2" autoUpdateAnimBg="0"/>
      <p:bldP spid="8090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Lánsfjármarkaður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 lánsfjár sprettur af innlendum sparnaði (</a:t>
            </a:r>
            <a:r>
              <a:rPr lang="is-IS" sz="36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Eftirspurn eftir lánsfé sprettur af innlendri fjárfestingu (</a:t>
            </a:r>
            <a:r>
              <a:rPr lang="is-IS" sz="36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og erlendri fjárfestingu (</a:t>
            </a:r>
            <a:r>
              <a:rPr lang="is-IS" sz="36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 þ.e. hreinu útstreymi fjármagns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Fólk leggur fé í banka og bankarnir geta lánað féð þeim sem sækjast eftir lánsfé til fjárfestingar heima og erlendis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is-IS" sz="3200" dirty="0">
              <a:solidFill>
                <a:srgbClr val="00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 og eftirspurn eftir lánsfé fara eftir raunvöxtum (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is-IS" sz="3600" i="1" dirty="0">
                <a:solidFill>
                  <a:srgbClr val="000066"/>
                </a:solidFill>
                <a:latin typeface="Symbol" panose="05050102010706020507" pitchFamily="18" charset="2"/>
                <a:ea typeface="Cambria" panose="02040503050406030204" pitchFamily="18" charset="0"/>
              </a:rPr>
              <a:t>p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Hækkun raunvaxta hvetur fólk til aukins sparnaðar og eykur þannig framboð lánsfjár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 jafna metin milli framboðs og eftirspurnar eftir lánsfé og koma lánsfjármarkaðinum í jafnvægi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Lánsfjármarkaður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narrow aqua button bckgrd"/>
          <p:cNvPicPr>
            <a:picLocks noChangeAspect="1" noChangeArrowheads="1"/>
          </p:cNvPicPr>
          <p:nvPr/>
        </p:nvPicPr>
        <p:blipFill>
          <a:blip r:embed="rId3" cstate="print"/>
          <a:srcRect r="168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8758"/>
            <a:ext cx="8229600" cy="68580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is-I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Lánsfjármarkaður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F3F6F9"/>
          </a:solidFill>
          <a:ln w="219075">
            <a:solidFill>
              <a:srgbClr val="F3F6F9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F2F4F8"/>
          </a:solidFill>
          <a:ln w="198438">
            <a:solidFill>
              <a:srgbClr val="F2F4F8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F1F4F7"/>
          </a:solidFill>
          <a:ln w="179388">
            <a:solidFill>
              <a:srgbClr val="F1F4F7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F0F2F5"/>
          </a:solidFill>
          <a:ln w="158750">
            <a:solidFill>
              <a:srgbClr val="F0F2F5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EF1F4"/>
          </a:solidFill>
          <a:ln w="139700">
            <a:solidFill>
              <a:srgbClr val="EEF1F4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DEFF3"/>
          </a:solidFill>
          <a:ln w="119063">
            <a:solidFill>
              <a:srgbClr val="EDEFF3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BEEF2"/>
          </a:solidFill>
          <a:ln w="100013">
            <a:solidFill>
              <a:srgbClr val="EBEEF2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AECF1"/>
          </a:solidFill>
          <a:ln w="79375">
            <a:solidFill>
              <a:srgbClr val="EAECF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92" name="Rectangle 13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9EBF0"/>
          </a:solidFill>
          <a:ln w="60325">
            <a:solidFill>
              <a:srgbClr val="E9EBF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7EAEF"/>
          </a:solidFill>
          <a:ln w="39688">
            <a:solidFill>
              <a:srgbClr val="E7EA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94" name="Rectangle 15"/>
          <p:cNvSpPr>
            <a:spLocks noChangeArrowheads="1"/>
          </p:cNvSpPr>
          <p:nvPr/>
        </p:nvSpPr>
        <p:spPr bwMode="auto">
          <a:xfrm>
            <a:off x="1743075" y="1350963"/>
            <a:ext cx="6591300" cy="4537075"/>
          </a:xfrm>
          <a:prstGeom prst="rect">
            <a:avLst/>
          </a:prstGeom>
          <a:solidFill>
            <a:srgbClr val="E6E9EF"/>
          </a:solidFill>
          <a:ln w="20638">
            <a:solidFill>
              <a:srgbClr val="E6E9EF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/>
          </a:p>
        </p:txBody>
      </p:sp>
      <p:sp>
        <p:nvSpPr>
          <p:cNvPr id="20495" name="Rectangle 16"/>
          <p:cNvSpPr>
            <a:spLocks noChangeArrowheads="1"/>
          </p:cNvSpPr>
          <p:nvPr/>
        </p:nvSpPr>
        <p:spPr bwMode="auto">
          <a:xfrm>
            <a:off x="1544638" y="1190625"/>
            <a:ext cx="6691312" cy="4616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is-IS" sz="2400">
              <a:solidFill>
                <a:schemeClr val="tx1"/>
              </a:solidFill>
            </a:endParaRPr>
          </a:p>
        </p:txBody>
      </p:sp>
      <p:sp>
        <p:nvSpPr>
          <p:cNvPr id="20496" name="Freeform 17"/>
          <p:cNvSpPr>
            <a:spLocks/>
          </p:cNvSpPr>
          <p:nvPr/>
        </p:nvSpPr>
        <p:spPr bwMode="auto">
          <a:xfrm>
            <a:off x="1544638" y="1190625"/>
            <a:ext cx="6691312" cy="4616450"/>
          </a:xfrm>
          <a:custGeom>
            <a:avLst/>
            <a:gdLst>
              <a:gd name="T0" fmla="*/ 0 w 4215"/>
              <a:gd name="T1" fmla="*/ 0 h 2908"/>
              <a:gd name="T2" fmla="*/ 0 w 4215"/>
              <a:gd name="T3" fmla="*/ 4616450 h 2908"/>
              <a:gd name="T4" fmla="*/ 6691312 w 4215"/>
              <a:gd name="T5" fmla="*/ 4616450 h 2908"/>
              <a:gd name="T6" fmla="*/ 0 60000 65536"/>
              <a:gd name="T7" fmla="*/ 0 60000 65536"/>
              <a:gd name="T8" fmla="*/ 0 60000 65536"/>
              <a:gd name="T9" fmla="*/ 0 w 4215"/>
              <a:gd name="T10" fmla="*/ 0 h 2908"/>
              <a:gd name="T11" fmla="*/ 4215 w 4215"/>
              <a:gd name="T12" fmla="*/ 2908 h 29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5" h="2908">
                <a:moveTo>
                  <a:pt x="0" y="0"/>
                </a:moveTo>
                <a:lnTo>
                  <a:pt x="0" y="2908"/>
                </a:lnTo>
                <a:lnTo>
                  <a:pt x="4215" y="2908"/>
                </a:lnTo>
              </a:path>
            </a:pathLst>
          </a:custGeom>
          <a:noFill/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7532688" y="5892800"/>
            <a:ext cx="6540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Lánsfé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498" name="Rectangle 20"/>
          <p:cNvSpPr>
            <a:spLocks noChangeArrowheads="1"/>
          </p:cNvSpPr>
          <p:nvPr/>
        </p:nvSpPr>
        <p:spPr bwMode="auto">
          <a:xfrm>
            <a:off x="304800" y="1209675"/>
            <a:ext cx="109998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is-IS" sz="17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Raunvextir</a:t>
            </a:r>
            <a:endParaRPr lang="is-IS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655888" y="2033588"/>
            <a:ext cx="4881562" cy="3376612"/>
            <a:chOff x="1673" y="1281"/>
            <a:chExt cx="3075" cy="2127"/>
          </a:xfrm>
        </p:grpSpPr>
        <p:sp>
          <p:nvSpPr>
            <p:cNvPr id="20516" name="Line 24"/>
            <p:cNvSpPr>
              <a:spLocks noChangeShapeType="1"/>
            </p:cNvSpPr>
            <p:nvPr/>
          </p:nvSpPr>
          <p:spPr bwMode="auto">
            <a:xfrm flipV="1">
              <a:off x="1673" y="1327"/>
              <a:ext cx="1601" cy="2081"/>
            </a:xfrm>
            <a:prstGeom prst="line">
              <a:avLst/>
            </a:prstGeom>
            <a:noFill/>
            <a:ln w="6032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Rectangle 25"/>
            <p:cNvSpPr>
              <a:spLocks noChangeArrowheads="1"/>
            </p:cNvSpPr>
            <p:nvPr/>
          </p:nvSpPr>
          <p:spPr bwMode="auto">
            <a:xfrm>
              <a:off x="3332" y="1281"/>
              <a:ext cx="1083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Framboð lánsfjár</a:t>
              </a:r>
              <a:endPara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8" name="Rectangle 26"/>
            <p:cNvSpPr>
              <a:spLocks noChangeArrowheads="1"/>
            </p:cNvSpPr>
            <p:nvPr/>
          </p:nvSpPr>
          <p:spPr bwMode="auto">
            <a:xfrm>
              <a:off x="3419" y="1447"/>
              <a:ext cx="1329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(Innlendur sparnaður)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200275" y="2584450"/>
            <a:ext cx="5668963" cy="2954338"/>
            <a:chOff x="1386" y="1628"/>
            <a:chExt cx="3571" cy="1861"/>
          </a:xfrm>
        </p:grpSpPr>
        <p:sp>
          <p:nvSpPr>
            <p:cNvPr id="20511" name="Line 28"/>
            <p:cNvSpPr>
              <a:spLocks noChangeShapeType="1"/>
            </p:cNvSpPr>
            <p:nvPr/>
          </p:nvSpPr>
          <p:spPr bwMode="auto">
            <a:xfrm flipH="1" flipV="1">
              <a:off x="1386" y="1628"/>
              <a:ext cx="2188" cy="1441"/>
            </a:xfrm>
            <a:prstGeom prst="line">
              <a:avLst/>
            </a:prstGeom>
            <a:noFill/>
            <a:ln w="60325">
              <a:solidFill>
                <a:srgbClr val="003F9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Rectangle 29"/>
            <p:cNvSpPr>
              <a:spLocks noChangeArrowheads="1"/>
            </p:cNvSpPr>
            <p:nvPr/>
          </p:nvSpPr>
          <p:spPr bwMode="auto">
            <a:xfrm>
              <a:off x="3589" y="2760"/>
              <a:ext cx="136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b="1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Eftirspurn eftir lánsfé</a:t>
              </a:r>
              <a:endParaRPr lang="is-I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3" name="Rectangle 30"/>
            <p:cNvSpPr>
              <a:spLocks noChangeArrowheads="1"/>
            </p:cNvSpPr>
            <p:nvPr/>
          </p:nvSpPr>
          <p:spPr bwMode="auto">
            <a:xfrm>
              <a:off x="3643" y="2926"/>
              <a:ext cx="111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(Innlend og erlend </a:t>
              </a:r>
              <a:b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</a:br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fjárfesting)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14" name="Rectangle 31"/>
            <p:cNvSpPr>
              <a:spLocks noChangeArrowheads="1"/>
            </p:cNvSpPr>
            <p:nvPr/>
          </p:nvSpPr>
          <p:spPr bwMode="auto">
            <a:xfrm>
              <a:off x="3647" y="3092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  <p:sp>
          <p:nvSpPr>
            <p:cNvPr id="20515" name="Rectangle 32"/>
            <p:cNvSpPr>
              <a:spLocks noChangeArrowheads="1"/>
            </p:cNvSpPr>
            <p:nvPr/>
          </p:nvSpPr>
          <p:spPr bwMode="auto">
            <a:xfrm>
              <a:off x="3764" y="3259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</p:grpSp>
      <p:sp>
        <p:nvSpPr>
          <p:cNvPr id="86059" name="Text Box 43"/>
          <p:cNvSpPr txBox="1">
            <a:spLocks noChangeArrowheads="1"/>
          </p:cNvSpPr>
          <p:nvPr/>
        </p:nvSpPr>
        <p:spPr bwMode="auto">
          <a:xfrm rot="-180000">
            <a:off x="4177394" y="3376147"/>
            <a:ext cx="1494063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is-IS" sz="28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Jafnvægi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395288" y="3649663"/>
            <a:ext cx="4445000" cy="2878137"/>
            <a:chOff x="249" y="2299"/>
            <a:chExt cx="2800" cy="1813"/>
          </a:xfrm>
        </p:grpSpPr>
        <p:grpSp>
          <p:nvGrpSpPr>
            <p:cNvPr id="20503" name="Group 45"/>
            <p:cNvGrpSpPr>
              <a:grpSpLocks/>
            </p:cNvGrpSpPr>
            <p:nvPr/>
          </p:nvGrpSpPr>
          <p:grpSpPr bwMode="auto">
            <a:xfrm>
              <a:off x="973" y="2313"/>
              <a:ext cx="1551" cy="1345"/>
              <a:chOff x="973" y="2313"/>
              <a:chExt cx="1551" cy="1345"/>
            </a:xfrm>
          </p:grpSpPr>
          <p:sp>
            <p:nvSpPr>
              <p:cNvPr id="20509" name="Freeform 46"/>
              <p:cNvSpPr>
                <a:spLocks/>
              </p:cNvSpPr>
              <p:nvPr/>
            </p:nvSpPr>
            <p:spPr bwMode="auto">
              <a:xfrm>
                <a:off x="973" y="2355"/>
                <a:ext cx="1513" cy="1303"/>
              </a:xfrm>
              <a:custGeom>
                <a:avLst/>
                <a:gdLst>
                  <a:gd name="T0" fmla="*/ 0 w 1513"/>
                  <a:gd name="T1" fmla="*/ 0 h 1303"/>
                  <a:gd name="T2" fmla="*/ 1513 w 1513"/>
                  <a:gd name="T3" fmla="*/ 0 h 1303"/>
                  <a:gd name="T4" fmla="*/ 1513 w 1513"/>
                  <a:gd name="T5" fmla="*/ 1303 h 1303"/>
                  <a:gd name="T6" fmla="*/ 0 60000 65536"/>
                  <a:gd name="T7" fmla="*/ 0 60000 65536"/>
                  <a:gd name="T8" fmla="*/ 0 60000 65536"/>
                  <a:gd name="T9" fmla="*/ 0 w 1513"/>
                  <a:gd name="T10" fmla="*/ 0 h 1303"/>
                  <a:gd name="T11" fmla="*/ 1513 w 1513"/>
                  <a:gd name="T12" fmla="*/ 1303 h 130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13" h="1303">
                    <a:moveTo>
                      <a:pt x="0" y="0"/>
                    </a:moveTo>
                    <a:lnTo>
                      <a:pt x="1513" y="0"/>
                    </a:lnTo>
                    <a:lnTo>
                      <a:pt x="1513" y="1303"/>
                    </a:lnTo>
                  </a:path>
                </a:pathLst>
              </a:custGeom>
              <a:noFill/>
              <a:ln w="20638" cap="flat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0" name="Oval 47"/>
              <p:cNvSpPr>
                <a:spLocks noChangeArrowheads="1"/>
              </p:cNvSpPr>
              <p:nvPr/>
            </p:nvSpPr>
            <p:spPr bwMode="auto">
              <a:xfrm>
                <a:off x="2449" y="2313"/>
                <a:ext cx="75" cy="75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is-IS"/>
              </a:p>
            </p:txBody>
          </p:sp>
        </p:grpSp>
        <p:sp>
          <p:nvSpPr>
            <p:cNvPr id="20504" name="Rectangle 48"/>
            <p:cNvSpPr>
              <a:spLocks noChangeArrowheads="1"/>
            </p:cNvSpPr>
            <p:nvPr/>
          </p:nvSpPr>
          <p:spPr bwMode="auto">
            <a:xfrm>
              <a:off x="2165" y="3716"/>
              <a:ext cx="884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Jafnvægismagn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05" name="Rectangle 49"/>
            <p:cNvSpPr>
              <a:spLocks noChangeArrowheads="1"/>
            </p:cNvSpPr>
            <p:nvPr/>
          </p:nvSpPr>
          <p:spPr bwMode="auto">
            <a:xfrm>
              <a:off x="2260" y="3882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  <p:sp>
          <p:nvSpPr>
            <p:cNvPr id="20506" name="Rectangle 50"/>
            <p:cNvSpPr>
              <a:spLocks noChangeArrowheads="1"/>
            </p:cNvSpPr>
            <p:nvPr/>
          </p:nvSpPr>
          <p:spPr bwMode="auto">
            <a:xfrm>
              <a:off x="258" y="2299"/>
              <a:ext cx="64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Raunvextir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07" name="Rectangle 51"/>
            <p:cNvSpPr>
              <a:spLocks noChangeArrowheads="1"/>
            </p:cNvSpPr>
            <p:nvPr/>
          </p:nvSpPr>
          <p:spPr bwMode="auto">
            <a:xfrm>
              <a:off x="249" y="2465"/>
              <a:ext cx="563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 eaLnBrk="0" hangingPunct="0"/>
              <a:r>
                <a:rPr lang="is-IS" sz="170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í jafnvægi</a:t>
              </a:r>
              <a:endParaRPr lang="is-I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508" name="Rectangle 52"/>
            <p:cNvSpPr>
              <a:spLocks noChangeArrowheads="1"/>
            </p:cNvSpPr>
            <p:nvPr/>
          </p:nvSpPr>
          <p:spPr bwMode="auto">
            <a:xfrm>
              <a:off x="686" y="263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is-IS" sz="24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37927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Bernard MT Condensed" panose="02050806060905020404" pitchFamily="18" charset="0"/>
              </a:rPr>
              <a:t>Gjaldeyrismarkaður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Framboð og eftirspurn á gjaldeyrismarkaði endurspegla hreint útstreymi fjármagns (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og hreinan útflutning (</a:t>
            </a: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sýnir muninn á útflutningi og innflutningi á fjármagni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is-IS" sz="32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NCO</a:t>
            </a:r>
            <a:r>
              <a:rPr lang="is-IS" sz="32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sýnir einnig hreina erlenda fjárfestingu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is-IS" sz="3600" i="1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NX</a:t>
            </a:r>
            <a:r>
              <a:rPr lang="is-IS" sz="3600" dirty="0">
                <a:solidFill>
                  <a:srgbClr val="00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sýnir muninn á útflutningi og innflutningi á vörum og þjónustu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1545</TotalTime>
  <Words>2490</Words>
  <Application>Microsoft Office PowerPoint</Application>
  <PresentationFormat>On-screen Show (4:3)</PresentationFormat>
  <Paragraphs>517</Paragraphs>
  <Slides>50</Slides>
  <Notes>50</Notes>
  <HiddenSlides>7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Bernard MT Condensed</vt:lpstr>
      <vt:lpstr>Cambria</vt:lpstr>
      <vt:lpstr>Georgia</vt:lpstr>
      <vt:lpstr>Symbol</vt:lpstr>
      <vt:lpstr>Times New Roman</vt:lpstr>
      <vt:lpstr>Wingdings</vt:lpstr>
      <vt:lpstr>Wingdings 2</vt:lpstr>
      <vt:lpstr>Civic</vt:lpstr>
      <vt:lpstr>25</vt:lpstr>
      <vt:lpstr>Opin hagkerfi</vt:lpstr>
      <vt:lpstr>Einfalt líkan af opnu hagkerfi:  Tvær forsendur</vt:lpstr>
      <vt:lpstr>Framboð og eftirspurn eftir lánsfé og erlendum gjaldeyri: Tveir markaðir</vt:lpstr>
      <vt:lpstr>Framboð og eftirspurn eftir lánsfé og erlendum gjaldeyri</vt:lpstr>
      <vt:lpstr>Lánsfjármarkaður</vt:lpstr>
      <vt:lpstr>Lánsfjármarkaður</vt:lpstr>
      <vt:lpstr>Lánsfjármarkaður</vt:lpstr>
      <vt:lpstr>Gjaldeyrismarkaður</vt:lpstr>
      <vt:lpstr>Gjaldeyrismarkaður</vt:lpstr>
      <vt:lpstr>Sparnaður</vt:lpstr>
      <vt:lpstr>Gjaldeyrismarkaður</vt:lpstr>
      <vt:lpstr>Gjaldeyrismarkaður</vt:lpstr>
      <vt:lpstr>Gjaldeyrismarkaður</vt:lpstr>
      <vt:lpstr>Jafnvægi í opnu hagkerfi</vt:lpstr>
      <vt:lpstr>Jafnvægi í opnu hagkerfi</vt:lpstr>
      <vt:lpstr>Hreint útstreymi fjármagns fer eftir vöxtum</vt:lpstr>
      <vt:lpstr>Jafnvægi í opnu hagkerfi</vt:lpstr>
      <vt:lpstr>Jafnvægi í opnu hagkerfi</vt:lpstr>
      <vt:lpstr>Áhrif hagstjórnar og ytri skella í opnu hagkerfi</vt:lpstr>
      <vt:lpstr>Tilraun 1: Áhrif ríkishalla</vt:lpstr>
      <vt:lpstr>Ríkishallarekstur</vt:lpstr>
      <vt:lpstr>Ríkishallarekstur</vt:lpstr>
      <vt:lpstr>Ríkishallarekstur</vt:lpstr>
      <vt:lpstr>Tilraun 2: Áhrif innflutningstolla</vt:lpstr>
      <vt:lpstr>Viðskiptastefna</vt:lpstr>
      <vt:lpstr>Viðskiptastefna</vt:lpstr>
      <vt:lpstr>Viðskiptastefna</vt:lpstr>
      <vt:lpstr>Viðskiptastefna</vt:lpstr>
      <vt:lpstr>Viðskiptastefna</vt:lpstr>
      <vt:lpstr>Viðskiptastefna</vt:lpstr>
      <vt:lpstr>Tilraun 3: Áhrif fjármagnsflótta frá Íslandi</vt:lpstr>
      <vt:lpstr>Stjórnmálaupplausn og fjármagnsflótti</vt:lpstr>
      <vt:lpstr>Stjórnmálaupplausn og fjármagnsflótti</vt:lpstr>
      <vt:lpstr>Stjórnmálaupplausn og fjármagnsflótti</vt:lpstr>
      <vt:lpstr>Lítið opið hagkerfi</vt:lpstr>
      <vt:lpstr>Lítið opið hagkerfi</vt:lpstr>
      <vt:lpstr>Lítið opið hagkerfi</vt:lpstr>
      <vt:lpstr>Lítið opið hagkerfi: Áhrif ríkishalla</vt:lpstr>
      <vt:lpstr>Lítið opið hagkerfi: Áhrif ríkishalla</vt:lpstr>
      <vt:lpstr>Lítið opið hagkerfi: Áhrif tolla</vt:lpstr>
      <vt:lpstr>Lítið opið hagkerfi: Áhrif tolla</vt:lpstr>
      <vt:lpstr>Lítið opið hagkerfi: Áhrif fjármagnsinnstreymis</vt:lpstr>
      <vt:lpstr>Lítið opið hagkerfi: Áhrif fjármagnsinnstreymis</vt:lpstr>
      <vt:lpstr>Lítið opið hagkerfi: Áhrif erlendrar vaxtahækkunar</vt:lpstr>
      <vt:lpstr>Yfirlit</vt:lpstr>
      <vt:lpstr>Yfirlit</vt:lpstr>
      <vt:lpstr>Yfirlit</vt:lpstr>
      <vt:lpstr>Yfirlit</vt:lpstr>
      <vt:lpstr>Yfirlit</vt:lpstr>
    </vt:vector>
  </TitlesOfParts>
  <Company>OffCenter Concepts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32</dc:title>
  <dc:creator>Compositor</dc:creator>
  <cp:lastModifiedBy>Þorvaldur Gylfason</cp:lastModifiedBy>
  <cp:revision>99</cp:revision>
  <cp:lastPrinted>2018-10-08T17:21:04Z</cp:lastPrinted>
  <dcterms:created xsi:type="dcterms:W3CDTF">2003-02-03T23:16:27Z</dcterms:created>
  <dcterms:modified xsi:type="dcterms:W3CDTF">2020-10-24T17:08:33Z</dcterms:modified>
</cp:coreProperties>
</file>