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6.xml" ContentType="application/vnd.openxmlformats-officedocument.presentationml.notesSlide+xml"/>
  <Override PartName="/ppt/charts/chart11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69"/>
  </p:notesMasterIdLst>
  <p:handoutMasterIdLst>
    <p:handoutMasterId r:id="rId70"/>
  </p:handoutMasterIdLst>
  <p:sldIdLst>
    <p:sldId id="334" r:id="rId2"/>
    <p:sldId id="257" r:id="rId3"/>
    <p:sldId id="258" r:id="rId4"/>
    <p:sldId id="331" r:id="rId5"/>
    <p:sldId id="379" r:id="rId6"/>
    <p:sldId id="259" r:id="rId7"/>
    <p:sldId id="362" r:id="rId8"/>
    <p:sldId id="378" r:id="rId9"/>
    <p:sldId id="370" r:id="rId10"/>
    <p:sldId id="261" r:id="rId11"/>
    <p:sldId id="262" r:id="rId12"/>
    <p:sldId id="263" r:id="rId13"/>
    <p:sldId id="265" r:id="rId14"/>
    <p:sldId id="301" r:id="rId15"/>
    <p:sldId id="302" r:id="rId16"/>
    <p:sldId id="268" r:id="rId17"/>
    <p:sldId id="269" r:id="rId18"/>
    <p:sldId id="308" r:id="rId19"/>
    <p:sldId id="270" r:id="rId20"/>
    <p:sldId id="271" r:id="rId21"/>
    <p:sldId id="272" r:id="rId22"/>
    <p:sldId id="311" r:id="rId23"/>
    <p:sldId id="309" r:id="rId24"/>
    <p:sldId id="310" r:id="rId25"/>
    <p:sldId id="275" r:id="rId26"/>
    <p:sldId id="303" r:id="rId27"/>
    <p:sldId id="372" r:id="rId28"/>
    <p:sldId id="278" r:id="rId29"/>
    <p:sldId id="279" r:id="rId30"/>
    <p:sldId id="304" r:id="rId31"/>
    <p:sldId id="305" r:id="rId32"/>
    <p:sldId id="373" r:id="rId33"/>
    <p:sldId id="282" r:id="rId34"/>
    <p:sldId id="313" r:id="rId35"/>
    <p:sldId id="332" r:id="rId36"/>
    <p:sldId id="283" r:id="rId37"/>
    <p:sldId id="306" r:id="rId38"/>
    <p:sldId id="361" r:id="rId39"/>
    <p:sldId id="368" r:id="rId40"/>
    <p:sldId id="366" r:id="rId41"/>
    <p:sldId id="285" r:id="rId42"/>
    <p:sldId id="330" r:id="rId43"/>
    <p:sldId id="342" r:id="rId44"/>
    <p:sldId id="367" r:id="rId45"/>
    <p:sldId id="375" r:id="rId46"/>
    <p:sldId id="374" r:id="rId47"/>
    <p:sldId id="324" r:id="rId48"/>
    <p:sldId id="287" r:id="rId49"/>
    <p:sldId id="288" r:id="rId50"/>
    <p:sldId id="289" r:id="rId51"/>
    <p:sldId id="290" r:id="rId52"/>
    <p:sldId id="291" r:id="rId53"/>
    <p:sldId id="376" r:id="rId54"/>
    <p:sldId id="377" r:id="rId55"/>
    <p:sldId id="316" r:id="rId56"/>
    <p:sldId id="317" r:id="rId57"/>
    <p:sldId id="318" r:id="rId58"/>
    <p:sldId id="319" r:id="rId59"/>
    <p:sldId id="320" r:id="rId60"/>
    <p:sldId id="321" r:id="rId61"/>
    <p:sldId id="327" r:id="rId62"/>
    <p:sldId id="328" r:id="rId63"/>
    <p:sldId id="329" r:id="rId64"/>
    <p:sldId id="296" r:id="rId65"/>
    <p:sldId id="297" r:id="rId66"/>
    <p:sldId id="298" r:id="rId67"/>
    <p:sldId id="299" r:id="rId6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D9DC8-0104-4B84-8159-8C76B937CA45}" v="28" dt="2020-10-07T09:37:27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1" d="100"/>
          <a:sy n="71" d="100"/>
        </p:scale>
        <p:origin x="1742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6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4.xml"/><Relationship Id="rId1" Type="http://schemas.openxmlformats.org/officeDocument/2006/relationships/slide" Target="slides/slide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Gylfason" userId="d2d5e679-93b2-45aa-8dcd-f9f23119a28e" providerId="ADAL" clId="{06FD9DC8-0104-4B84-8159-8C76B937CA45}"/>
    <pc:docChg chg="custSel addSld delSld modSld">
      <pc:chgData name="Þorvaldur Gylfason" userId="d2d5e679-93b2-45aa-8dcd-f9f23119a28e" providerId="ADAL" clId="{06FD9DC8-0104-4B84-8159-8C76B937CA45}" dt="2020-10-08T16:50:57.252" v="227" actId="1076"/>
      <pc:docMkLst>
        <pc:docMk/>
      </pc:docMkLst>
      <pc:sldChg chg="modSp">
        <pc:chgData name="Þorvaldur Gylfason" userId="d2d5e679-93b2-45aa-8dcd-f9f23119a28e" providerId="ADAL" clId="{06FD9DC8-0104-4B84-8159-8C76B937CA45}" dt="2020-10-06T18:13:36.951" v="15" actId="20577"/>
        <pc:sldMkLst>
          <pc:docMk/>
          <pc:sldMk cId="0" sldId="305"/>
        </pc:sldMkLst>
        <pc:spChg chg="mod">
          <ac:chgData name="Þorvaldur Gylfason" userId="d2d5e679-93b2-45aa-8dcd-f9f23119a28e" providerId="ADAL" clId="{06FD9DC8-0104-4B84-8159-8C76B937CA45}" dt="2020-10-06T18:13:36.951" v="15" actId="20577"/>
          <ac:spMkLst>
            <pc:docMk/>
            <pc:sldMk cId="0" sldId="305"/>
            <ac:spMk id="4" creationId="{00000000-0000-0000-0000-000000000000}"/>
          </ac:spMkLst>
        </pc:spChg>
      </pc:sldChg>
      <pc:sldChg chg="modSp">
        <pc:chgData name="Þorvaldur Gylfason" userId="d2d5e679-93b2-45aa-8dcd-f9f23119a28e" providerId="ADAL" clId="{06FD9DC8-0104-4B84-8159-8C76B937CA45}" dt="2020-10-06T16:58:19.324" v="1" actId="20577"/>
        <pc:sldMkLst>
          <pc:docMk/>
          <pc:sldMk cId="0" sldId="331"/>
        </pc:sldMkLst>
        <pc:spChg chg="mod">
          <ac:chgData name="Þorvaldur Gylfason" userId="d2d5e679-93b2-45aa-8dcd-f9f23119a28e" providerId="ADAL" clId="{06FD9DC8-0104-4B84-8159-8C76B937CA45}" dt="2020-10-06T16:58:19.324" v="1" actId="20577"/>
          <ac:spMkLst>
            <pc:docMk/>
            <pc:sldMk cId="0" sldId="331"/>
            <ac:spMk id="202755" creationId="{00000000-0000-0000-0000-000000000000}"/>
          </ac:spMkLst>
        </pc:spChg>
      </pc:sldChg>
      <pc:sldChg chg="modSp mod">
        <pc:chgData name="Þorvaldur Gylfason" userId="d2d5e679-93b2-45aa-8dcd-f9f23119a28e" providerId="ADAL" clId="{06FD9DC8-0104-4B84-8159-8C76B937CA45}" dt="2020-10-08T16:50:57.252" v="227" actId="1076"/>
        <pc:sldMkLst>
          <pc:docMk/>
          <pc:sldMk cId="0" sldId="334"/>
        </pc:sldMkLst>
        <pc:spChg chg="mod">
          <ac:chgData name="Þorvaldur Gylfason" userId="d2d5e679-93b2-45aa-8dcd-f9f23119a28e" providerId="ADAL" clId="{06FD9DC8-0104-4B84-8159-8C76B937CA45}" dt="2020-10-08T16:50:50.491" v="226" actId="1076"/>
          <ac:spMkLst>
            <pc:docMk/>
            <pc:sldMk cId="0" sldId="334"/>
            <ac:spMk id="4102" creationId="{00000000-0000-0000-0000-000000000000}"/>
          </ac:spMkLst>
        </pc:spChg>
        <pc:spChg chg="mod">
          <ac:chgData name="Þorvaldur Gylfason" userId="d2d5e679-93b2-45aa-8dcd-f9f23119a28e" providerId="ADAL" clId="{06FD9DC8-0104-4B84-8159-8C76B937CA45}" dt="2020-10-08T16:50:57.252" v="227" actId="1076"/>
          <ac:spMkLst>
            <pc:docMk/>
            <pc:sldMk cId="0" sldId="334"/>
            <ac:spMk id="19464" creationId="{00000000-0000-0000-0000-000000000000}"/>
          </ac:spMkLst>
        </pc:spChg>
      </pc:sldChg>
      <pc:sldChg chg="mod modShow">
        <pc:chgData name="Þorvaldur Gylfason" userId="d2d5e679-93b2-45aa-8dcd-f9f23119a28e" providerId="ADAL" clId="{06FD9DC8-0104-4B84-8159-8C76B937CA45}" dt="2020-10-07T09:37:59.054" v="225" actId="729"/>
        <pc:sldMkLst>
          <pc:docMk/>
          <pc:sldMk cId="2722378518" sldId="374"/>
        </pc:sldMkLst>
      </pc:sldChg>
      <pc:sldChg chg="modSp">
        <pc:chgData name="Þorvaldur Gylfason" userId="d2d5e679-93b2-45aa-8dcd-f9f23119a28e" providerId="ADAL" clId="{06FD9DC8-0104-4B84-8159-8C76B937CA45}" dt="2020-10-07T09:37:27.802" v="224" actId="20577"/>
        <pc:sldMkLst>
          <pc:docMk/>
          <pc:sldMk cId="2725573276" sldId="375"/>
        </pc:sldMkLst>
        <pc:spChg chg="mod">
          <ac:chgData name="Þorvaldur Gylfason" userId="d2d5e679-93b2-45aa-8dcd-f9f23119a28e" providerId="ADAL" clId="{06FD9DC8-0104-4B84-8159-8C76B937CA45}" dt="2020-10-07T09:37:24.445" v="222" actId="20577"/>
          <ac:spMkLst>
            <pc:docMk/>
            <pc:sldMk cId="2725573276" sldId="375"/>
            <ac:spMk id="7" creationId="{00000000-0000-0000-0000-000000000000}"/>
          </ac:spMkLst>
        </pc:spChg>
        <pc:spChg chg="mod">
          <ac:chgData name="Þorvaldur Gylfason" userId="d2d5e679-93b2-45aa-8dcd-f9f23119a28e" providerId="ADAL" clId="{06FD9DC8-0104-4B84-8159-8C76B937CA45}" dt="2020-10-07T09:37:27.802" v="224" actId="20577"/>
          <ac:spMkLst>
            <pc:docMk/>
            <pc:sldMk cId="2725573276" sldId="375"/>
            <ac:spMk id="8" creationId="{00000000-0000-0000-0000-000000000000}"/>
          </ac:spMkLst>
        </pc:spChg>
      </pc:sldChg>
      <pc:sldChg chg="mod modShow">
        <pc:chgData name="Þorvaldur Gylfason" userId="d2d5e679-93b2-45aa-8dcd-f9f23119a28e" providerId="ADAL" clId="{06FD9DC8-0104-4B84-8159-8C76B937CA45}" dt="2020-10-07T09:35:09.621" v="220" actId="729"/>
        <pc:sldMkLst>
          <pc:docMk/>
          <pc:sldMk cId="3020959258" sldId="378"/>
        </pc:sldMkLst>
      </pc:sldChg>
      <pc:sldChg chg="add">
        <pc:chgData name="Þorvaldur Gylfason" userId="d2d5e679-93b2-45aa-8dcd-f9f23119a28e" providerId="ADAL" clId="{06FD9DC8-0104-4B84-8159-8C76B937CA45}" dt="2020-10-07T09:34:41.108" v="219"/>
        <pc:sldMkLst>
          <pc:docMk/>
          <pc:sldMk cId="555449224" sldId="379"/>
        </pc:sldMkLst>
      </pc:sldChg>
      <pc:sldChg chg="addSp delSp modSp new del mod">
        <pc:chgData name="Þorvaldur Gylfason" userId="d2d5e679-93b2-45aa-8dcd-f9f23119a28e" providerId="ADAL" clId="{06FD9DC8-0104-4B84-8159-8C76B937CA45}" dt="2020-10-07T09:34:23.307" v="218" actId="2696"/>
        <pc:sldMkLst>
          <pc:docMk/>
          <pc:sldMk cId="3509529430" sldId="379"/>
        </pc:sldMkLst>
        <pc:spChg chg="mod">
          <ac:chgData name="Þorvaldur Gylfason" userId="d2d5e679-93b2-45aa-8dcd-f9f23119a28e" providerId="ADAL" clId="{06FD9DC8-0104-4B84-8159-8C76B937CA45}" dt="2020-10-07T09:32:22.786" v="189" actId="255"/>
          <ac:spMkLst>
            <pc:docMk/>
            <pc:sldMk cId="3509529430" sldId="379"/>
            <ac:spMk id="2" creationId="{DEE3B984-70C2-4ADB-BE0D-652012E461E0}"/>
          </ac:spMkLst>
        </pc:spChg>
        <pc:spChg chg="del">
          <ac:chgData name="Þorvaldur Gylfason" userId="d2d5e679-93b2-45aa-8dcd-f9f23119a28e" providerId="ADAL" clId="{06FD9DC8-0104-4B84-8159-8C76B937CA45}" dt="2020-10-07T09:28:32.739" v="20"/>
          <ac:spMkLst>
            <pc:docMk/>
            <pc:sldMk cId="3509529430" sldId="379"/>
            <ac:spMk id="3" creationId="{6864DB09-C812-4530-8FC2-F2C033881389}"/>
          </ac:spMkLst>
        </pc:spChg>
        <pc:spChg chg="del">
          <ac:chgData name="Þorvaldur Gylfason" userId="d2d5e679-93b2-45aa-8dcd-f9f23119a28e" providerId="ADAL" clId="{06FD9DC8-0104-4B84-8159-8C76B937CA45}" dt="2020-10-07T09:27:37.177" v="17"/>
          <ac:spMkLst>
            <pc:docMk/>
            <pc:sldMk cId="3509529430" sldId="379"/>
            <ac:spMk id="4" creationId="{D43618BA-4300-428B-ACE0-44B195C9FEE7}"/>
          </ac:spMkLst>
        </pc:spChg>
        <pc:spChg chg="add mod">
          <ac:chgData name="Þorvaldur Gylfason" userId="d2d5e679-93b2-45aa-8dcd-f9f23119a28e" providerId="ADAL" clId="{06FD9DC8-0104-4B84-8159-8C76B937CA45}" dt="2020-10-07T09:30:42.157" v="121"/>
          <ac:spMkLst>
            <pc:docMk/>
            <pc:sldMk cId="3509529430" sldId="379"/>
            <ac:spMk id="9" creationId="{F005FA03-11D2-4836-8F80-4B8B53F41A1F}"/>
          </ac:spMkLst>
        </pc:spChg>
        <pc:spChg chg="add mod">
          <ac:chgData name="Þorvaldur Gylfason" userId="d2d5e679-93b2-45aa-8dcd-f9f23119a28e" providerId="ADAL" clId="{06FD9DC8-0104-4B84-8159-8C76B937CA45}" dt="2020-10-07T09:32:01.582" v="188" actId="113"/>
          <ac:spMkLst>
            <pc:docMk/>
            <pc:sldMk cId="3509529430" sldId="379"/>
            <ac:spMk id="11" creationId="{E8AFECDA-7C68-44CE-B13E-0A58BDF88041}"/>
          </ac:spMkLst>
        </pc:spChg>
        <pc:spChg chg="add mod">
          <ac:chgData name="Þorvaldur Gylfason" userId="d2d5e679-93b2-45aa-8dcd-f9f23119a28e" providerId="ADAL" clId="{06FD9DC8-0104-4B84-8159-8C76B937CA45}" dt="2020-10-07T09:31:24.900" v="127" actId="207"/>
          <ac:spMkLst>
            <pc:docMk/>
            <pc:sldMk cId="3509529430" sldId="379"/>
            <ac:spMk id="12" creationId="{800D3280-AAD0-46C9-8D0B-A4DEFAC4942F}"/>
          </ac:spMkLst>
        </pc:spChg>
        <pc:spChg chg="add mod">
          <ac:chgData name="Þorvaldur Gylfason" userId="d2d5e679-93b2-45aa-8dcd-f9f23119a28e" providerId="ADAL" clId="{06FD9DC8-0104-4B84-8159-8C76B937CA45}" dt="2020-10-07T09:31:46.318" v="187" actId="1038"/>
          <ac:spMkLst>
            <pc:docMk/>
            <pc:sldMk cId="3509529430" sldId="379"/>
            <ac:spMk id="14" creationId="{6B5C782D-5E18-4578-BF53-3BD01CBA9DBE}"/>
          </ac:spMkLst>
        </pc:spChg>
        <pc:spChg chg="add mod">
          <ac:chgData name="Þorvaldur Gylfason" userId="d2d5e679-93b2-45aa-8dcd-f9f23119a28e" providerId="ADAL" clId="{06FD9DC8-0104-4B84-8159-8C76B937CA45}" dt="2020-10-07T09:33:10.287" v="217" actId="790"/>
          <ac:spMkLst>
            <pc:docMk/>
            <pc:sldMk cId="3509529430" sldId="379"/>
            <ac:spMk id="15" creationId="{AFFF8743-69D4-4193-AD30-7812442599EF}"/>
          </ac:spMkLst>
        </pc:spChg>
        <pc:picChg chg="add mod">
          <ac:chgData name="Þorvaldur Gylfason" userId="d2d5e679-93b2-45aa-8dcd-f9f23119a28e" providerId="ADAL" clId="{06FD9DC8-0104-4B84-8159-8C76B937CA45}" dt="2020-10-07T09:27:39.668" v="19" actId="962"/>
          <ac:picMkLst>
            <pc:docMk/>
            <pc:sldMk cId="3509529430" sldId="379"/>
            <ac:picMk id="6" creationId="{FA874843-47D2-4DAB-981A-A4BCD0ABE629}"/>
          </ac:picMkLst>
        </pc:picChg>
        <pc:picChg chg="add mod">
          <ac:chgData name="Þorvaldur Gylfason" userId="d2d5e679-93b2-45aa-8dcd-f9f23119a28e" providerId="ADAL" clId="{06FD9DC8-0104-4B84-8159-8C76B937CA45}" dt="2020-10-07T09:28:33.731" v="22" actId="962"/>
          <ac:picMkLst>
            <pc:docMk/>
            <pc:sldMk cId="3509529430" sldId="379"/>
            <ac:picMk id="8" creationId="{AEB76981-FFDA-4D04-AD9B-C4E63776EAA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Data!$B$2:$BH$2</c:f>
              <c:numCache>
                <c:formatCode>0.0</c:formatCode>
                <c:ptCount val="59"/>
                <c:pt idx="0">
                  <c:v>1.9884008087221601</c:v>
                </c:pt>
                <c:pt idx="1">
                  <c:v>4.7116087461998397</c:v>
                </c:pt>
                <c:pt idx="2">
                  <c:v>11.0163000635032</c:v>
                </c:pt>
                <c:pt idx="3">
                  <c:v>12.9280159822498</c:v>
                </c:pt>
                <c:pt idx="4">
                  <c:v>19.245051043829001</c:v>
                </c:pt>
                <c:pt idx="5">
                  <c:v>7.3170724430452401</c:v>
                </c:pt>
                <c:pt idx="6">
                  <c:v>10.6866474184139</c:v>
                </c:pt>
                <c:pt idx="7">
                  <c:v>3.3202209463618999</c:v>
                </c:pt>
                <c:pt idx="8">
                  <c:v>12.6</c:v>
                </c:pt>
                <c:pt idx="9">
                  <c:v>22.2</c:v>
                </c:pt>
                <c:pt idx="10">
                  <c:v>13.1</c:v>
                </c:pt>
                <c:pt idx="11">
                  <c:v>6.7</c:v>
                </c:pt>
                <c:pt idx="12">
                  <c:v>9.6999999999999993</c:v>
                </c:pt>
                <c:pt idx="13">
                  <c:v>21</c:v>
                </c:pt>
                <c:pt idx="14">
                  <c:v>42.7</c:v>
                </c:pt>
                <c:pt idx="15">
                  <c:v>49.4</c:v>
                </c:pt>
                <c:pt idx="16">
                  <c:v>32.799999999999997</c:v>
                </c:pt>
                <c:pt idx="17">
                  <c:v>30.3167412725929</c:v>
                </c:pt>
                <c:pt idx="18">
                  <c:v>43.749998285360597</c:v>
                </c:pt>
                <c:pt idx="19">
                  <c:v>44.4444558043744</c:v>
                </c:pt>
                <c:pt idx="20">
                  <c:v>58.5284260893647</c:v>
                </c:pt>
                <c:pt idx="21">
                  <c:v>51.793241601010799</c:v>
                </c:pt>
                <c:pt idx="22">
                  <c:v>50.243226389676003</c:v>
                </c:pt>
                <c:pt idx="23">
                  <c:v>83.9500461937035</c:v>
                </c:pt>
                <c:pt idx="24">
                  <c:v>30.852397077090899</c:v>
                </c:pt>
                <c:pt idx="25">
                  <c:v>31.994629024070299</c:v>
                </c:pt>
                <c:pt idx="26">
                  <c:v>22.128401187664601</c:v>
                </c:pt>
                <c:pt idx="27">
                  <c:v>18.297768223230399</c:v>
                </c:pt>
                <c:pt idx="28">
                  <c:v>25.725509085284301</c:v>
                </c:pt>
                <c:pt idx="29">
                  <c:v>20.758195033448501</c:v>
                </c:pt>
                <c:pt idx="30">
                  <c:v>15.510721994253</c:v>
                </c:pt>
                <c:pt idx="31">
                  <c:v>6.8087788794363799</c:v>
                </c:pt>
                <c:pt idx="32">
                  <c:v>3.94771176824033</c:v>
                </c:pt>
                <c:pt idx="33">
                  <c:v>4.0428529107694304</c:v>
                </c:pt>
                <c:pt idx="34">
                  <c:v>1.5526562749578201</c:v>
                </c:pt>
                <c:pt idx="35">
                  <c:v>1.65123150116651</c:v>
                </c:pt>
                <c:pt idx="36">
                  <c:v>2.2604189826729599</c:v>
                </c:pt>
                <c:pt idx="37">
                  <c:v>1.8154308028224699</c:v>
                </c:pt>
                <c:pt idx="38">
                  <c:v>1.65924170953426</c:v>
                </c:pt>
                <c:pt idx="39">
                  <c:v>3.2318326090646701</c:v>
                </c:pt>
                <c:pt idx="40">
                  <c:v>5.1364712324515098</c:v>
                </c:pt>
                <c:pt idx="41">
                  <c:v>6.4050855038686496</c:v>
                </c:pt>
                <c:pt idx="42">
                  <c:v>5.1970223021662996</c:v>
                </c:pt>
                <c:pt idx="43">
                  <c:v>2.0556632975374001</c:v>
                </c:pt>
                <c:pt idx="44">
                  <c:v>3.1581932429846402</c:v>
                </c:pt>
                <c:pt idx="45">
                  <c:v>3.9870478280659198</c:v>
                </c:pt>
                <c:pt idx="46">
                  <c:v>6.6870790613666102</c:v>
                </c:pt>
                <c:pt idx="47">
                  <c:v>5.0515573649214502</c:v>
                </c:pt>
                <c:pt idx="48">
                  <c:v>12.694394277587801</c:v>
                </c:pt>
                <c:pt idx="49">
                  <c:v>12.0031298461743</c:v>
                </c:pt>
                <c:pt idx="50">
                  <c:v>5.3967311316748399</c:v>
                </c:pt>
                <c:pt idx="51">
                  <c:v>4.0010266434311603</c:v>
                </c:pt>
                <c:pt idx="52">
                  <c:v>5.1858998875070501</c:v>
                </c:pt>
                <c:pt idx="53">
                  <c:v>3.8722792374824002</c:v>
                </c:pt>
                <c:pt idx="54">
                  <c:v>2.0446148153933699</c:v>
                </c:pt>
                <c:pt idx="55">
                  <c:v>1.6330555818133301</c:v>
                </c:pt>
                <c:pt idx="56">
                  <c:v>1.6969276199773999</c:v>
                </c:pt>
                <c:pt idx="57">
                  <c:v>1.76041559180606</c:v>
                </c:pt>
                <c:pt idx="58">
                  <c:v>2.6829176826738799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0-4B98-B4BB-2D0536D76CB9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Heimurinn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Data!$B$3:$BH$3</c:f>
              <c:numCache>
                <c:formatCode>General</c:formatCode>
                <c:ptCount val="59"/>
                <c:pt idx="21" formatCode="0.0">
                  <c:v>12.4820704034687</c:v>
                </c:pt>
                <c:pt idx="22" formatCode="0.0">
                  <c:v>10.2588088556284</c:v>
                </c:pt>
                <c:pt idx="23" formatCode="0.0">
                  <c:v>8.8730215236321808</c:v>
                </c:pt>
                <c:pt idx="24" formatCode="0.0">
                  <c:v>8.21765253688584</c:v>
                </c:pt>
                <c:pt idx="25" formatCode="0.0">
                  <c:v>6.8075665576833604</c:v>
                </c:pt>
                <c:pt idx="26" formatCode="0.0">
                  <c:v>5.7781125703860354</c:v>
                </c:pt>
                <c:pt idx="27" formatCode="0.0">
                  <c:v>5.66377475855219</c:v>
                </c:pt>
                <c:pt idx="28" formatCode="0.0">
                  <c:v>7.1460952563121101</c:v>
                </c:pt>
                <c:pt idx="29" formatCode="0.0">
                  <c:v>6.999092533267735</c:v>
                </c:pt>
                <c:pt idx="30" formatCode="0.0">
                  <c:v>8.1274161148990238</c:v>
                </c:pt>
                <c:pt idx="31" formatCode="0.0">
                  <c:v>8.9656226521431108</c:v>
                </c:pt>
                <c:pt idx="32" formatCode="0.0">
                  <c:v>7.5409062667003806</c:v>
                </c:pt>
                <c:pt idx="33" formatCode="0.0">
                  <c:v>6.7837799466541098</c:v>
                </c:pt>
                <c:pt idx="34" formatCode="0.0">
                  <c:v>10.317204492781849</c:v>
                </c:pt>
                <c:pt idx="35" formatCode="0.0">
                  <c:v>9.0773809523809401</c:v>
                </c:pt>
                <c:pt idx="36" formatCode="0.0">
                  <c:v>6.6782166642690299</c:v>
                </c:pt>
                <c:pt idx="37" formatCode="0.0">
                  <c:v>5.420803920343535</c:v>
                </c:pt>
                <c:pt idx="38" formatCode="0.0">
                  <c:v>5.1902957743316449</c:v>
                </c:pt>
                <c:pt idx="39" formatCode="0.0">
                  <c:v>3.1556658677239753</c:v>
                </c:pt>
                <c:pt idx="40" formatCode="0.0">
                  <c:v>3.4335167554743502</c:v>
                </c:pt>
                <c:pt idx="41" formatCode="0.0">
                  <c:v>3.83828463867723</c:v>
                </c:pt>
                <c:pt idx="42" formatCode="0.0">
                  <c:v>2.8344226012806701</c:v>
                </c:pt>
                <c:pt idx="43" formatCode="0.0">
                  <c:v>3.0321394734216547</c:v>
                </c:pt>
                <c:pt idx="44" formatCode="0.0">
                  <c:v>3.3618682147660301</c:v>
                </c:pt>
                <c:pt idx="45" formatCode="0.0">
                  <c:v>4.0797142319984596</c:v>
                </c:pt>
                <c:pt idx="46" formatCode="0.0">
                  <c:v>4.2177606743743503</c:v>
                </c:pt>
                <c:pt idx="47" formatCode="0.0">
                  <c:v>4.8102358632537099</c:v>
                </c:pt>
                <c:pt idx="48" formatCode="0.0">
                  <c:v>8.7587276958879698</c:v>
                </c:pt>
                <c:pt idx="49" formatCode="0.0">
                  <c:v>2.9285643270103301</c:v>
                </c:pt>
                <c:pt idx="50" formatCode="0.0">
                  <c:v>3.2851446110742</c:v>
                </c:pt>
                <c:pt idx="51" formatCode="0.0">
                  <c:v>4.8053892215568696</c:v>
                </c:pt>
                <c:pt idx="52" formatCode="0.0">
                  <c:v>3.7312095075688698</c:v>
                </c:pt>
                <c:pt idx="53" formatCode="0.0">
                  <c:v>2.6134335271030453</c:v>
                </c:pt>
                <c:pt idx="54" formatCode="0.0">
                  <c:v>2.2389137834189397</c:v>
                </c:pt>
                <c:pt idx="55" formatCode="0.0">
                  <c:v>1.40460887286411</c:v>
                </c:pt>
                <c:pt idx="56" formatCode="0.0">
                  <c:v>1.4287595470108001</c:v>
                </c:pt>
                <c:pt idx="57" formatCode="0.0">
                  <c:v>2.1772757268926552</c:v>
                </c:pt>
                <c:pt idx="58" formatCode="0.0">
                  <c:v>2.5140371288380798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F0-4B98-B4BB-2D0536D76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3943263"/>
        <c:axId val="584339567"/>
      </c:lineChart>
      <c:catAx>
        <c:axId val="134394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584339567"/>
        <c:crosses val="autoZero"/>
        <c:auto val="1"/>
        <c:lblAlgn val="ctr"/>
        <c:lblOffset val="100"/>
        <c:noMultiLvlLbl val="0"/>
      </c:catAx>
      <c:valAx>
        <c:axId val="584339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34394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04981098361858E-2"/>
          <c:y val="4.1440028329792107E-2"/>
          <c:w val="0.17093001393454099"/>
          <c:h val="0.17813669124692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12003040263487E-2"/>
          <c:y val="3.1832062658834315E-2"/>
          <c:w val="0.90974831152033175"/>
          <c:h val="0.84802816314627349"/>
        </c:manualLayout>
      </c:layout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Bandaríkin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Data!$B$2:$BH$2</c:f>
              <c:numCache>
                <c:formatCode>General</c:formatCode>
                <c:ptCount val="59"/>
                <c:pt idx="0">
                  <c:v>101.08410776453948</c:v>
                </c:pt>
                <c:pt idx="1">
                  <c:v>106.46037614751127</c:v>
                </c:pt>
                <c:pt idx="2">
                  <c:v>106.25825939035218</c:v>
                </c:pt>
                <c:pt idx="3">
                  <c:v>110.33587657878263</c:v>
                </c:pt>
                <c:pt idx="4">
                  <c:v>112.37645110448456</c:v>
                </c:pt>
                <c:pt idx="5">
                  <c:v>114.0208456671584</c:v>
                </c:pt>
                <c:pt idx="6">
                  <c:v>109.48923550421374</c:v>
                </c:pt>
                <c:pt idx="7">
                  <c:v>113.97365382321864</c:v>
                </c:pt>
                <c:pt idx="8">
                  <c:v>114.37780209702917</c:v>
                </c:pt>
                <c:pt idx="9">
                  <c:v>110.70136647537112</c:v>
                </c:pt>
                <c:pt idx="10">
                  <c:v>112.68844709492008</c:v>
                </c:pt>
                <c:pt idx="11">
                  <c:v>116.13248855735503</c:v>
                </c:pt>
                <c:pt idx="12">
                  <c:v>119.88477462573586</c:v>
                </c:pt>
                <c:pt idx="13">
                  <c:v>117.2004082578302</c:v>
                </c:pt>
                <c:pt idx="14">
                  <c:v>113.78180910058806</c:v>
                </c:pt>
                <c:pt idx="15">
                  <c:v>113.66469262322303</c:v>
                </c:pt>
                <c:pt idx="16">
                  <c:v>113.99225003014392</c:v>
                </c:pt>
                <c:pt idx="17">
                  <c:v>113.62404032201106</c:v>
                </c:pt>
                <c:pt idx="18">
                  <c:v>113.72059655837241</c:v>
                </c:pt>
                <c:pt idx="19">
                  <c:v>114.09693787832265</c:v>
                </c:pt>
                <c:pt idx="20">
                  <c:v>116.44353199379451</c:v>
                </c:pt>
                <c:pt idx="21">
                  <c:v>111.49839925944998</c:v>
                </c:pt>
                <c:pt idx="22">
                  <c:v>118.03768022467655</c:v>
                </c:pt>
                <c:pt idx="23">
                  <c:v>122.98639956482047</c:v>
                </c:pt>
                <c:pt idx="24">
                  <c:v>124.1941369740656</c:v>
                </c:pt>
                <c:pt idx="25">
                  <c:v>134.28713494932771</c:v>
                </c:pt>
                <c:pt idx="26">
                  <c:v>143.46332368934287</c:v>
                </c:pt>
                <c:pt idx="27">
                  <c:v>145.60276430979863</c:v>
                </c:pt>
                <c:pt idx="28">
                  <c:v>144.54112713444465</c:v>
                </c:pt>
                <c:pt idx="29">
                  <c:v>147.77196197455464</c:v>
                </c:pt>
                <c:pt idx="30">
                  <c:v>145.62123629436837</c:v>
                </c:pt>
                <c:pt idx="31">
                  <c:v>152.86116672404688</c:v>
                </c:pt>
                <c:pt idx="32">
                  <c:v>154.27638725051827</c:v>
                </c:pt>
                <c:pt idx="33">
                  <c:v>158.39517276342013</c:v>
                </c:pt>
                <c:pt idx="34">
                  <c:v>156.3388562159823</c:v>
                </c:pt>
                <c:pt idx="35">
                  <c:v>166.23649911335963</c:v>
                </c:pt>
                <c:pt idx="36">
                  <c:v>171.5852777803903</c:v>
                </c:pt>
                <c:pt idx="37">
                  <c:v>180.06923732881927</c:v>
                </c:pt>
                <c:pt idx="38">
                  <c:v>190.51770514683116</c:v>
                </c:pt>
                <c:pt idx="39">
                  <c:v>201.89006281599555</c:v>
                </c:pt>
                <c:pt idx="40">
                  <c:v>191.56638856279181</c:v>
                </c:pt>
                <c:pt idx="41">
                  <c:v>199.35928949166251</c:v>
                </c:pt>
                <c:pt idx="42">
                  <c:v>192.52600243549611</c:v>
                </c:pt>
                <c:pt idx="43">
                  <c:v>207.54419322559124</c:v>
                </c:pt>
                <c:pt idx="44">
                  <c:v>214.0028884765386</c:v>
                </c:pt>
                <c:pt idx="45">
                  <c:v>217.29333246496236</c:v>
                </c:pt>
                <c:pt idx="46">
                  <c:v>227.01633185244728</c:v>
                </c:pt>
                <c:pt idx="47">
                  <c:v>236.33039491967352</c:v>
                </c:pt>
                <c:pt idx="48">
                  <c:v>216.86237997091183</c:v>
                </c:pt>
                <c:pt idx="49">
                  <c:v>228.35559684139167</c:v>
                </c:pt>
                <c:pt idx="50">
                  <c:v>224.74504427431503</c:v>
                </c:pt>
                <c:pt idx="51">
                  <c:v>224.80609845097578</c:v>
                </c:pt>
                <c:pt idx="52">
                  <c:v>227.18768160556633</c:v>
                </c:pt>
                <c:pt idx="53">
                  <c:v>239.06553349544035</c:v>
                </c:pt>
                <c:pt idx="54">
                  <c:v>242.00578800929651</c:v>
                </c:pt>
                <c:pt idx="55">
                  <c:v>235.48453004753119</c:v>
                </c:pt>
                <c:pt idx="56">
                  <c:v>240.81388893493752</c:v>
                </c:pt>
                <c:pt idx="57">
                  <c:v>249.69480379108302</c:v>
                </c:pt>
                <c:pt idx="58">
                  <c:v>235.57864197595731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E8-4035-AFDF-103E2A348020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Bretland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Data!$B$3:$BH$3</c:f>
              <c:numCache>
                <c:formatCode>General</c:formatCode>
                <c:ptCount val="59"/>
                <c:pt idx="0">
                  <c:v>44.627757944650192</c:v>
                </c:pt>
                <c:pt idx="1">
                  <c:v>43.394044936158451</c:v>
                </c:pt>
                <c:pt idx="2">
                  <c:v>54.824462916522634</c:v>
                </c:pt>
                <c:pt idx="3">
                  <c:v>55.532171528105934</c:v>
                </c:pt>
                <c:pt idx="4">
                  <c:v>55.152908878455897</c:v>
                </c:pt>
                <c:pt idx="5">
                  <c:v>54.599481716423867</c:v>
                </c:pt>
                <c:pt idx="6">
                  <c:v>52.540476352583653</c:v>
                </c:pt>
                <c:pt idx="7">
                  <c:v>55.409016199308049</c:v>
                </c:pt>
                <c:pt idx="8">
                  <c:v>56.197911346313489</c:v>
                </c:pt>
                <c:pt idx="9">
                  <c:v>51.83100024088094</c:v>
                </c:pt>
                <c:pt idx="10">
                  <c:v>46.801711630640391</c:v>
                </c:pt>
                <c:pt idx="11">
                  <c:v>42.985540584949064</c:v>
                </c:pt>
                <c:pt idx="12">
                  <c:v>49.651747141975491</c:v>
                </c:pt>
                <c:pt idx="13">
                  <c:v>54.196249077537729</c:v>
                </c:pt>
                <c:pt idx="14">
                  <c:v>56.749033260378987</c:v>
                </c:pt>
                <c:pt idx="15">
                  <c:v>49.478375459853211</c:v>
                </c:pt>
                <c:pt idx="16">
                  <c:v>43.844727694090381</c:v>
                </c:pt>
                <c:pt idx="17">
                  <c:v>36.836940377678765</c:v>
                </c:pt>
                <c:pt idx="18">
                  <c:v>36.796012856596427</c:v>
                </c:pt>
                <c:pt idx="19">
                  <c:v>35.03832739166301</c:v>
                </c:pt>
                <c:pt idx="20">
                  <c:v>34.719474119384444</c:v>
                </c:pt>
                <c:pt idx="21">
                  <c:v>40.367913484586651</c:v>
                </c:pt>
                <c:pt idx="22">
                  <c:v>42.926726681907915</c:v>
                </c:pt>
                <c:pt idx="23">
                  <c:v>44.32834573267575</c:v>
                </c:pt>
                <c:pt idx="24">
                  <c:v>48.604970225914116</c:v>
                </c:pt>
                <c:pt idx="25">
                  <c:v>50.58137552426092</c:v>
                </c:pt>
                <c:pt idx="26">
                  <c:v>54.891046060183612</c:v>
                </c:pt>
                <c:pt idx="27">
                  <c:v>86.679240731196472</c:v>
                </c:pt>
                <c:pt idx="28">
                  <c:v>94.035229669064691</c:v>
                </c:pt>
                <c:pt idx="29">
                  <c:v>106.41804586663655</c:v>
                </c:pt>
                <c:pt idx="30">
                  <c:v>109.51674021761552</c:v>
                </c:pt>
                <c:pt idx="31">
                  <c:v>106.44956679825795</c:v>
                </c:pt>
                <c:pt idx="32">
                  <c:v>104.90976984988916</c:v>
                </c:pt>
                <c:pt idx="33">
                  <c:v>103.17096536269277</c:v>
                </c:pt>
                <c:pt idx="34">
                  <c:v>106.26291606503524</c:v>
                </c:pt>
                <c:pt idx="35">
                  <c:v>103.58437207632043</c:v>
                </c:pt>
                <c:pt idx="36">
                  <c:v>106.4249439913574</c:v>
                </c:pt>
                <c:pt idx="37">
                  <c:v>107.02237097095431</c:v>
                </c:pt>
                <c:pt idx="38">
                  <c:v>106.19175213218217</c:v>
                </c:pt>
                <c:pt idx="39">
                  <c:v>109.67068092377697</c:v>
                </c:pt>
                <c:pt idx="40">
                  <c:v>116.6448338949879</c:v>
                </c:pt>
                <c:pt idx="41">
                  <c:v>122.80876502842553</c:v>
                </c:pt>
                <c:pt idx="42">
                  <c:v>127.97711833745295</c:v>
                </c:pt>
                <c:pt idx="43">
                  <c:v>131.89415319923282</c:v>
                </c:pt>
                <c:pt idx="44">
                  <c:v>140.41523276769541</c:v>
                </c:pt>
                <c:pt idx="45">
                  <c:v>146.20569676537153</c:v>
                </c:pt>
                <c:pt idx="46">
                  <c:v>155.50753051704683</c:v>
                </c:pt>
                <c:pt idx="47">
                  <c:v>171.01214317502701</c:v>
                </c:pt>
                <c:pt idx="48">
                  <c:v>193.75102861382103</c:v>
                </c:pt>
                <c:pt idx="49">
                  <c:v>207.85193337375563</c:v>
                </c:pt>
                <c:pt idx="50">
                  <c:v>205.2552788500667</c:v>
                </c:pt>
                <c:pt idx="51">
                  <c:v>196.02013829478349</c:v>
                </c:pt>
                <c:pt idx="52">
                  <c:v>191.1396688817847</c:v>
                </c:pt>
                <c:pt idx="53">
                  <c:v>179.06994633856931</c:v>
                </c:pt>
                <c:pt idx="54">
                  <c:v>166.22015319277392</c:v>
                </c:pt>
                <c:pt idx="55">
                  <c:v>160.52818831134923</c:v>
                </c:pt>
                <c:pt idx="56">
                  <c:v>165.2636373052575</c:v>
                </c:pt>
                <c:pt idx="57">
                  <c:v>166.53326040956679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E8-4035-AFDF-103E2A348020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Data!$B$4:$BH$4</c:f>
              <c:numCache>
                <c:formatCode>General</c:formatCode>
                <c:ptCount val="59"/>
                <c:pt idx="0">
                  <c:v>50.785001788343799</c:v>
                </c:pt>
                <c:pt idx="1">
                  <c:v>50.744350090026792</c:v>
                </c:pt>
                <c:pt idx="2">
                  <c:v>50.423176991916506</c:v>
                </c:pt>
                <c:pt idx="3">
                  <c:v>50.655800342078713</c:v>
                </c:pt>
                <c:pt idx="4">
                  <c:v>47.595363509778409</c:v>
                </c:pt>
                <c:pt idx="5">
                  <c:v>46.884085387923832</c:v>
                </c:pt>
                <c:pt idx="6">
                  <c:v>48.510196332302556</c:v>
                </c:pt>
                <c:pt idx="7">
                  <c:v>48.836829684076541</c:v>
                </c:pt>
                <c:pt idx="8">
                  <c:v>51.193209235465417</c:v>
                </c:pt>
                <c:pt idx="9">
                  <c:v>50.189044222567517</c:v>
                </c:pt>
                <c:pt idx="10">
                  <c:v>46.062967532366123</c:v>
                </c:pt>
                <c:pt idx="11">
                  <c:v>44.781847942653947</c:v>
                </c:pt>
                <c:pt idx="12">
                  <c:v>44.670453208133836</c:v>
                </c:pt>
                <c:pt idx="13">
                  <c:v>43.309754982383474</c:v>
                </c:pt>
                <c:pt idx="14">
                  <c:v>42.700908724135942</c:v>
                </c:pt>
                <c:pt idx="15">
                  <c:v>48.437056592740376</c:v>
                </c:pt>
                <c:pt idx="16">
                  <c:v>47.97169163626647</c:v>
                </c:pt>
                <c:pt idx="17">
                  <c:v>44.710488012982452</c:v>
                </c:pt>
                <c:pt idx="18">
                  <c:v>41.827161383934609</c:v>
                </c:pt>
                <c:pt idx="19">
                  <c:v>42.246425551800797</c:v>
                </c:pt>
                <c:pt idx="20">
                  <c:v>44.194847181611905</c:v>
                </c:pt>
                <c:pt idx="21">
                  <c:v>46.033622214989109</c:v>
                </c:pt>
                <c:pt idx="22">
                  <c:v>45.682421372007653</c:v>
                </c:pt>
                <c:pt idx="23">
                  <c:v>50.687255791136089</c:v>
                </c:pt>
                <c:pt idx="24">
                  <c:v>57.276652470312627</c:v>
                </c:pt>
                <c:pt idx="25">
                  <c:v>60.117026003268293</c:v>
                </c:pt>
                <c:pt idx="26">
                  <c:v>65.063390608227095</c:v>
                </c:pt>
                <c:pt idx="27">
                  <c:v>59.256948239440852</c:v>
                </c:pt>
                <c:pt idx="28">
                  <c:v>60.318907133049812</c:v>
                </c:pt>
                <c:pt idx="29">
                  <c:v>63.159611261065017</c:v>
                </c:pt>
                <c:pt idx="30">
                  <c:v>60.787533735332659</c:v>
                </c:pt>
                <c:pt idx="31">
                  <c:v>63.526064200702713</c:v>
                </c:pt>
                <c:pt idx="32">
                  <c:v>56.688955963831532</c:v>
                </c:pt>
                <c:pt idx="33">
                  <c:v>51.960534903809076</c:v>
                </c:pt>
                <c:pt idx="34">
                  <c:v>53.178692743077015</c:v>
                </c:pt>
                <c:pt idx="35">
                  <c:v>52.629584855709169</c:v>
                </c:pt>
                <c:pt idx="36">
                  <c:v>54.486858745762959</c:v>
                </c:pt>
                <c:pt idx="37">
                  <c:v>54.915687326644736</c:v>
                </c:pt>
                <c:pt idx="38">
                  <c:v>60.25195313949213</c:v>
                </c:pt>
                <c:pt idx="39">
                  <c:v>56.185307296453303</c:v>
                </c:pt>
                <c:pt idx="40">
                  <c:v>141.15238990980563</c:v>
                </c:pt>
                <c:pt idx="41">
                  <c:v>152.9232402448076</c:v>
                </c:pt>
                <c:pt idx="42">
                  <c:v>156.10035234362758</c:v>
                </c:pt>
                <c:pt idx="43">
                  <c:v>166.5198075379798</c:v>
                </c:pt>
                <c:pt idx="44">
                  <c:v>173.42697647611124</c:v>
                </c:pt>
                <c:pt idx="45">
                  <c:v>184.91844810540334</c:v>
                </c:pt>
                <c:pt idx="46">
                  <c:v>194.82571065114786</c:v>
                </c:pt>
                <c:pt idx="47">
                  <c:v>214.94428773122388</c:v>
                </c:pt>
                <c:pt idx="48">
                  <c:v>239.12032950867902</c:v>
                </c:pt>
                <c:pt idx="49">
                  <c:v>237.20300811256672</c:v>
                </c:pt>
                <c:pt idx="50">
                  <c:v>234.0931103755758</c:v>
                </c:pt>
                <c:pt idx="51">
                  <c:v>237.77716051187588</c:v>
                </c:pt>
                <c:pt idx="52">
                  <c:v>230.46677523295492</c:v>
                </c:pt>
                <c:pt idx="53">
                  <c:v>214.55445652303467</c:v>
                </c:pt>
                <c:pt idx="54">
                  <c:v>218.12261977169999</c:v>
                </c:pt>
                <c:pt idx="55">
                  <c:v>213.60302422562657</c:v>
                </c:pt>
                <c:pt idx="56">
                  <c:v>211.53371843657985</c:v>
                </c:pt>
                <c:pt idx="57">
                  <c:v>197.27818290254615</c:v>
                </c:pt>
                <c:pt idx="58">
                  <c:v>200.57638134753145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E8-4035-AFDF-103E2A348020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Frakkland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Data!$B$5:$BH$5</c:f>
              <c:numCache>
                <c:formatCode>General</c:formatCode>
                <c:ptCount val="59"/>
                <c:pt idx="41">
                  <c:v>102.78097776622026</c:v>
                </c:pt>
                <c:pt idx="42">
                  <c:v>100.52518249761151</c:v>
                </c:pt>
                <c:pt idx="43">
                  <c:v>102.60592911117298</c:v>
                </c:pt>
                <c:pt idx="44">
                  <c:v>103.09673777111641</c:v>
                </c:pt>
                <c:pt idx="45">
                  <c:v>106.06000889062548</c:v>
                </c:pt>
                <c:pt idx="46">
                  <c:v>127.01840921006995</c:v>
                </c:pt>
                <c:pt idx="47">
                  <c:v>137.58200436807186</c:v>
                </c:pt>
                <c:pt idx="48">
                  <c:v>143.23904074523938</c:v>
                </c:pt>
                <c:pt idx="49">
                  <c:v>140.57003070611677</c:v>
                </c:pt>
                <c:pt idx="50">
                  <c:v>143.84813428029724</c:v>
                </c:pt>
                <c:pt idx="51">
                  <c:v>145.87914023190206</c:v>
                </c:pt>
                <c:pt idx="52">
                  <c:v>147.67369269687342</c:v>
                </c:pt>
                <c:pt idx="53">
                  <c:v>143.81356600662482</c:v>
                </c:pt>
                <c:pt idx="54">
                  <c:v>146.77357757708401</c:v>
                </c:pt>
                <c:pt idx="55">
                  <c:v>147.41447540792711</c:v>
                </c:pt>
                <c:pt idx="56">
                  <c:v>154.81411324055145</c:v>
                </c:pt>
                <c:pt idx="57">
                  <c:v>157.44081970734572</c:v>
                </c:pt>
                <c:pt idx="58">
                  <c:v>159.95512283848046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E8-4035-AFDF-103E2A348020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Data!$B$6:$BH$6</c:f>
              <c:numCache>
                <c:formatCode>General</c:formatCode>
                <c:ptCount val="59"/>
                <c:pt idx="0">
                  <c:v>47.169630845864376</c:v>
                </c:pt>
                <c:pt idx="1">
                  <c:v>47.707602062430595</c:v>
                </c:pt>
                <c:pt idx="2">
                  <c:v>44.762193257357538</c:v>
                </c:pt>
                <c:pt idx="3">
                  <c:v>41.805004553483435</c:v>
                </c:pt>
                <c:pt idx="4">
                  <c:v>33.314551659072173</c:v>
                </c:pt>
                <c:pt idx="5">
                  <c:v>33.795636899080321</c:v>
                </c:pt>
                <c:pt idx="6">
                  <c:v>31.746797386363397</c:v>
                </c:pt>
                <c:pt idx="7">
                  <c:v>41.242123329569722</c:v>
                </c:pt>
                <c:pt idx="8">
                  <c:v>45.679420008183421</c:v>
                </c:pt>
                <c:pt idx="9">
                  <c:v>39.628524900596304</c:v>
                </c:pt>
                <c:pt idx="10">
                  <c:v>36.29558140186171</c:v>
                </c:pt>
                <c:pt idx="11">
                  <c:v>33.562115408348326</c:v>
                </c:pt>
                <c:pt idx="12">
                  <c:v>31.445944312724848</c:v>
                </c:pt>
                <c:pt idx="13">
                  <c:v>30.858078365853824</c:v>
                </c:pt>
                <c:pt idx="14">
                  <c:v>34.285416648810028</c:v>
                </c:pt>
                <c:pt idx="15">
                  <c:v>35.877990267348245</c:v>
                </c:pt>
                <c:pt idx="16">
                  <c:v>31.886367102299058</c:v>
                </c:pt>
                <c:pt idx="17">
                  <c:v>29.504183804160732</c:v>
                </c:pt>
                <c:pt idx="18">
                  <c:v>27.400394064680984</c:v>
                </c:pt>
                <c:pt idx="19">
                  <c:v>27.735294068609623</c:v>
                </c:pt>
                <c:pt idx="20">
                  <c:v>28.375126767382024</c:v>
                </c:pt>
                <c:pt idx="21">
                  <c:v>30.195228686552646</c:v>
                </c:pt>
                <c:pt idx="22">
                  <c:v>36.835381917135813</c:v>
                </c:pt>
                <c:pt idx="23">
                  <c:v>40.167988668060026</c:v>
                </c:pt>
                <c:pt idx="24">
                  <c:v>42.266332451573163</c:v>
                </c:pt>
                <c:pt idx="25">
                  <c:v>41.922530461995663</c:v>
                </c:pt>
                <c:pt idx="26">
                  <c:v>35.948330468373676</c:v>
                </c:pt>
                <c:pt idx="27">
                  <c:v>39.429654543883458</c:v>
                </c:pt>
                <c:pt idx="28">
                  <c:v>45.014878939145596</c:v>
                </c:pt>
                <c:pt idx="29">
                  <c:v>51.934707884216216</c:v>
                </c:pt>
                <c:pt idx="30">
                  <c:v>48.566721359660562</c:v>
                </c:pt>
                <c:pt idx="31">
                  <c:v>49.970257673678617</c:v>
                </c:pt>
                <c:pt idx="32">
                  <c:v>52.332214432205895</c:v>
                </c:pt>
                <c:pt idx="33">
                  <c:v>54.898421020024912</c:v>
                </c:pt>
                <c:pt idx="34">
                  <c:v>54.055205196836745</c:v>
                </c:pt>
                <c:pt idx="35">
                  <c:v>51.622779430341936</c:v>
                </c:pt>
                <c:pt idx="36">
                  <c:v>52.309383764089688</c:v>
                </c:pt>
                <c:pt idx="37">
                  <c:v>69.051315118660952</c:v>
                </c:pt>
                <c:pt idx="38">
                  <c:v>63.484019684888729</c:v>
                </c:pt>
                <c:pt idx="39">
                  <c:v>72.023345661014929</c:v>
                </c:pt>
                <c:pt idx="40">
                  <c:v>94.84216720681205</c:v>
                </c:pt>
                <c:pt idx="41">
                  <c:v>96.311522472582951</c:v>
                </c:pt>
                <c:pt idx="42">
                  <c:v>100.39626856556465</c:v>
                </c:pt>
                <c:pt idx="43">
                  <c:v>125.22350846130219</c:v>
                </c:pt>
                <c:pt idx="44">
                  <c:v>157.26254014101858</c:v>
                </c:pt>
                <c:pt idx="45">
                  <c:v>234.82201982178924</c:v>
                </c:pt>
                <c:pt idx="46">
                  <c:v>294.56150980404533</c:v>
                </c:pt>
                <c:pt idx="47">
                  <c:v>298.091849812379</c:v>
                </c:pt>
                <c:pt idx="48">
                  <c:v>290.79117898801957</c:v>
                </c:pt>
                <c:pt idx="49">
                  <c:v>279.86011063321382</c:v>
                </c:pt>
                <c:pt idx="50">
                  <c:v>244.27521990881039</c:v>
                </c:pt>
                <c:pt idx="51">
                  <c:v>178.7217379402453</c:v>
                </c:pt>
                <c:pt idx="52">
                  <c:v>150.75324924552794</c:v>
                </c:pt>
                <c:pt idx="53">
                  <c:v>135.17232007956233</c:v>
                </c:pt>
                <c:pt idx="54">
                  <c:v>111.34464225938888</c:v>
                </c:pt>
                <c:pt idx="55">
                  <c:v>104.38263193673016</c:v>
                </c:pt>
                <c:pt idx="56">
                  <c:v>95.485202291235922</c:v>
                </c:pt>
                <c:pt idx="57">
                  <c:v>97.828856705180726</c:v>
                </c:pt>
                <c:pt idx="58">
                  <c:v>96.656272370456563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E8-4035-AFDF-103E2A348020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Þýzkaland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Data!$B$7:$BH$7</c:f>
              <c:numCache>
                <c:formatCode>General</c:formatCode>
                <c:ptCount val="59"/>
                <c:pt idx="41">
                  <c:v>139.56675918067759</c:v>
                </c:pt>
                <c:pt idx="42">
                  <c:v>138.0997515038768</c:v>
                </c:pt>
                <c:pt idx="43">
                  <c:v>137.07974487405858</c:v>
                </c:pt>
                <c:pt idx="44">
                  <c:v>134.16617487734626</c:v>
                </c:pt>
                <c:pt idx="45">
                  <c:v>132.59837625931175</c:v>
                </c:pt>
                <c:pt idx="46">
                  <c:v>127.36170479473519</c:v>
                </c:pt>
                <c:pt idx="47">
                  <c:v>120.48013910386237</c:v>
                </c:pt>
                <c:pt idx="48">
                  <c:v>122.28282339347474</c:v>
                </c:pt>
                <c:pt idx="49">
                  <c:v>128.45098931828898</c:v>
                </c:pt>
                <c:pt idx="50">
                  <c:v>164.79756284737564</c:v>
                </c:pt>
                <c:pt idx="51">
                  <c:v>161.9667643315872</c:v>
                </c:pt>
                <c:pt idx="52">
                  <c:v>156.92494543661584</c:v>
                </c:pt>
                <c:pt idx="53">
                  <c:v>136.8863224637681</c:v>
                </c:pt>
                <c:pt idx="54">
                  <c:v>139.46290567925433</c:v>
                </c:pt>
                <c:pt idx="55">
                  <c:v>134.11353751894151</c:v>
                </c:pt>
                <c:pt idx="56">
                  <c:v>133.09771342669515</c:v>
                </c:pt>
                <c:pt idx="57">
                  <c:v>128.03758535885811</c:v>
                </c:pt>
                <c:pt idx="58">
                  <c:v>125.88375664500886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E8-4035-AFDF-103E2A348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7385215"/>
        <c:axId val="1098232399"/>
      </c:lineChart>
      <c:catAx>
        <c:axId val="173738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098232399"/>
        <c:crosses val="autoZero"/>
        <c:auto val="1"/>
        <c:lblAlgn val="ctr"/>
        <c:lblOffset val="100"/>
        <c:tickLblSkip val="2"/>
        <c:noMultiLvlLbl val="0"/>
      </c:catAx>
      <c:valAx>
        <c:axId val="109823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73738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725796235673764E-2"/>
          <c:y val="2.5567012456776235E-2"/>
          <c:w val="0.19946275343863135"/>
          <c:h val="0.37390388701412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68993979478247E-2"/>
          <c:y val="0.18300004166145942"/>
          <c:w val="0.8414042550354367"/>
          <c:h val="0.776160063325417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USD</c:v>
                </c:pt>
              </c:strCache>
            </c:strRef>
          </c:tx>
          <c:spPr>
            <a:ln w="50726"/>
          </c:spPr>
          <c:marker>
            <c:symbol val="none"/>
          </c:marker>
          <c:cat>
            <c:numRef>
              <c:f>Sheet1!$A$2:$A$251</c:f>
              <c:numCache>
                <c:formatCode>d/m/yyyy</c:formatCode>
                <c:ptCount val="250"/>
                <c:pt idx="0">
                  <c:v>39367</c:v>
                </c:pt>
                <c:pt idx="1">
                  <c:v>39370</c:v>
                </c:pt>
                <c:pt idx="2">
                  <c:v>39371</c:v>
                </c:pt>
                <c:pt idx="3">
                  <c:v>39372</c:v>
                </c:pt>
                <c:pt idx="4">
                  <c:v>39373</c:v>
                </c:pt>
                <c:pt idx="5">
                  <c:v>39374</c:v>
                </c:pt>
                <c:pt idx="6">
                  <c:v>39377</c:v>
                </c:pt>
                <c:pt idx="7">
                  <c:v>39378</c:v>
                </c:pt>
                <c:pt idx="8">
                  <c:v>39379</c:v>
                </c:pt>
                <c:pt idx="9">
                  <c:v>39380</c:v>
                </c:pt>
                <c:pt idx="10">
                  <c:v>39381</c:v>
                </c:pt>
                <c:pt idx="11">
                  <c:v>39384</c:v>
                </c:pt>
                <c:pt idx="12">
                  <c:v>39385</c:v>
                </c:pt>
                <c:pt idx="13">
                  <c:v>39386</c:v>
                </c:pt>
                <c:pt idx="14">
                  <c:v>39387</c:v>
                </c:pt>
                <c:pt idx="15">
                  <c:v>39388</c:v>
                </c:pt>
                <c:pt idx="16">
                  <c:v>39391</c:v>
                </c:pt>
                <c:pt idx="17">
                  <c:v>39392</c:v>
                </c:pt>
                <c:pt idx="18">
                  <c:v>39393</c:v>
                </c:pt>
                <c:pt idx="19">
                  <c:v>39394</c:v>
                </c:pt>
                <c:pt idx="20">
                  <c:v>39395</c:v>
                </c:pt>
                <c:pt idx="21">
                  <c:v>39398</c:v>
                </c:pt>
                <c:pt idx="22">
                  <c:v>39399</c:v>
                </c:pt>
                <c:pt idx="23">
                  <c:v>39400</c:v>
                </c:pt>
                <c:pt idx="24">
                  <c:v>39401</c:v>
                </c:pt>
                <c:pt idx="25">
                  <c:v>39402</c:v>
                </c:pt>
                <c:pt idx="26">
                  <c:v>39405</c:v>
                </c:pt>
                <c:pt idx="27">
                  <c:v>39406</c:v>
                </c:pt>
                <c:pt idx="28">
                  <c:v>39407</c:v>
                </c:pt>
                <c:pt idx="29">
                  <c:v>39408</c:v>
                </c:pt>
                <c:pt idx="30">
                  <c:v>39409</c:v>
                </c:pt>
                <c:pt idx="31">
                  <c:v>39412</c:v>
                </c:pt>
                <c:pt idx="32">
                  <c:v>39413</c:v>
                </c:pt>
                <c:pt idx="33">
                  <c:v>39414</c:v>
                </c:pt>
                <c:pt idx="34">
                  <c:v>39415</c:v>
                </c:pt>
                <c:pt idx="35">
                  <c:v>39416</c:v>
                </c:pt>
                <c:pt idx="36">
                  <c:v>39419</c:v>
                </c:pt>
                <c:pt idx="37">
                  <c:v>39420</c:v>
                </c:pt>
                <c:pt idx="38">
                  <c:v>39421</c:v>
                </c:pt>
                <c:pt idx="39">
                  <c:v>39422</c:v>
                </c:pt>
                <c:pt idx="40">
                  <c:v>39423</c:v>
                </c:pt>
                <c:pt idx="41">
                  <c:v>39426</c:v>
                </c:pt>
                <c:pt idx="42">
                  <c:v>39427</c:v>
                </c:pt>
                <c:pt idx="43">
                  <c:v>39428</c:v>
                </c:pt>
                <c:pt idx="44">
                  <c:v>39429</c:v>
                </c:pt>
                <c:pt idx="45">
                  <c:v>39430</c:v>
                </c:pt>
                <c:pt idx="46">
                  <c:v>39433</c:v>
                </c:pt>
                <c:pt idx="47">
                  <c:v>39434</c:v>
                </c:pt>
                <c:pt idx="48">
                  <c:v>39435</c:v>
                </c:pt>
                <c:pt idx="49">
                  <c:v>39436</c:v>
                </c:pt>
                <c:pt idx="50">
                  <c:v>39437</c:v>
                </c:pt>
                <c:pt idx="51">
                  <c:v>39443</c:v>
                </c:pt>
                <c:pt idx="52">
                  <c:v>39444</c:v>
                </c:pt>
                <c:pt idx="53">
                  <c:v>39447</c:v>
                </c:pt>
                <c:pt idx="54">
                  <c:v>39450</c:v>
                </c:pt>
                <c:pt idx="55">
                  <c:v>39451</c:v>
                </c:pt>
                <c:pt idx="56">
                  <c:v>39454</c:v>
                </c:pt>
                <c:pt idx="57">
                  <c:v>39455</c:v>
                </c:pt>
                <c:pt idx="58">
                  <c:v>39456</c:v>
                </c:pt>
                <c:pt idx="59">
                  <c:v>39457</c:v>
                </c:pt>
                <c:pt idx="60">
                  <c:v>39458</c:v>
                </c:pt>
                <c:pt idx="61">
                  <c:v>39461</c:v>
                </c:pt>
                <c:pt idx="62">
                  <c:v>39462</c:v>
                </c:pt>
                <c:pt idx="63">
                  <c:v>39463</c:v>
                </c:pt>
                <c:pt idx="64">
                  <c:v>39464</c:v>
                </c:pt>
                <c:pt idx="65">
                  <c:v>39465</c:v>
                </c:pt>
                <c:pt idx="66">
                  <c:v>39468</c:v>
                </c:pt>
                <c:pt idx="67">
                  <c:v>39469</c:v>
                </c:pt>
                <c:pt idx="68">
                  <c:v>39470</c:v>
                </c:pt>
                <c:pt idx="69">
                  <c:v>39471</c:v>
                </c:pt>
                <c:pt idx="70">
                  <c:v>39472</c:v>
                </c:pt>
                <c:pt idx="71">
                  <c:v>39475</c:v>
                </c:pt>
                <c:pt idx="72">
                  <c:v>39476</c:v>
                </c:pt>
                <c:pt idx="73">
                  <c:v>39477</c:v>
                </c:pt>
                <c:pt idx="74">
                  <c:v>39478</c:v>
                </c:pt>
                <c:pt idx="75">
                  <c:v>39479</c:v>
                </c:pt>
                <c:pt idx="76">
                  <c:v>39482</c:v>
                </c:pt>
                <c:pt idx="77">
                  <c:v>39483</c:v>
                </c:pt>
                <c:pt idx="78">
                  <c:v>39484</c:v>
                </c:pt>
                <c:pt idx="79">
                  <c:v>39485</c:v>
                </c:pt>
                <c:pt idx="80">
                  <c:v>39486</c:v>
                </c:pt>
                <c:pt idx="81">
                  <c:v>39489</c:v>
                </c:pt>
                <c:pt idx="82">
                  <c:v>39490</c:v>
                </c:pt>
                <c:pt idx="83">
                  <c:v>39491</c:v>
                </c:pt>
                <c:pt idx="84">
                  <c:v>39492</c:v>
                </c:pt>
                <c:pt idx="85">
                  <c:v>39493</c:v>
                </c:pt>
                <c:pt idx="86">
                  <c:v>39496</c:v>
                </c:pt>
                <c:pt idx="87">
                  <c:v>39497</c:v>
                </c:pt>
                <c:pt idx="88">
                  <c:v>39498</c:v>
                </c:pt>
                <c:pt idx="89">
                  <c:v>39499</c:v>
                </c:pt>
                <c:pt idx="90">
                  <c:v>39500</c:v>
                </c:pt>
                <c:pt idx="91">
                  <c:v>39503</c:v>
                </c:pt>
                <c:pt idx="92">
                  <c:v>39504</c:v>
                </c:pt>
                <c:pt idx="93">
                  <c:v>39505</c:v>
                </c:pt>
                <c:pt idx="94">
                  <c:v>39506</c:v>
                </c:pt>
                <c:pt idx="95">
                  <c:v>39507</c:v>
                </c:pt>
                <c:pt idx="96">
                  <c:v>39510</c:v>
                </c:pt>
                <c:pt idx="97">
                  <c:v>39511</c:v>
                </c:pt>
                <c:pt idx="98">
                  <c:v>39512</c:v>
                </c:pt>
                <c:pt idx="99">
                  <c:v>39513</c:v>
                </c:pt>
                <c:pt idx="100">
                  <c:v>39514</c:v>
                </c:pt>
                <c:pt idx="101">
                  <c:v>39517</c:v>
                </c:pt>
                <c:pt idx="102">
                  <c:v>39518</c:v>
                </c:pt>
                <c:pt idx="103">
                  <c:v>39519</c:v>
                </c:pt>
                <c:pt idx="104">
                  <c:v>39520</c:v>
                </c:pt>
                <c:pt idx="105">
                  <c:v>39521</c:v>
                </c:pt>
                <c:pt idx="106">
                  <c:v>39524</c:v>
                </c:pt>
                <c:pt idx="107">
                  <c:v>39525</c:v>
                </c:pt>
                <c:pt idx="108">
                  <c:v>39526</c:v>
                </c:pt>
                <c:pt idx="109">
                  <c:v>39532</c:v>
                </c:pt>
                <c:pt idx="110">
                  <c:v>39533</c:v>
                </c:pt>
                <c:pt idx="111">
                  <c:v>39534</c:v>
                </c:pt>
                <c:pt idx="112">
                  <c:v>39535</c:v>
                </c:pt>
                <c:pt idx="113">
                  <c:v>39538</c:v>
                </c:pt>
                <c:pt idx="114">
                  <c:v>39539</c:v>
                </c:pt>
                <c:pt idx="115">
                  <c:v>39540</c:v>
                </c:pt>
                <c:pt idx="116">
                  <c:v>39541</c:v>
                </c:pt>
                <c:pt idx="117">
                  <c:v>39542</c:v>
                </c:pt>
                <c:pt idx="118">
                  <c:v>39545</c:v>
                </c:pt>
                <c:pt idx="119">
                  <c:v>39546</c:v>
                </c:pt>
                <c:pt idx="120">
                  <c:v>39547</c:v>
                </c:pt>
                <c:pt idx="121">
                  <c:v>39548</c:v>
                </c:pt>
                <c:pt idx="122">
                  <c:v>39549</c:v>
                </c:pt>
                <c:pt idx="123">
                  <c:v>39552</c:v>
                </c:pt>
                <c:pt idx="124">
                  <c:v>39553</c:v>
                </c:pt>
                <c:pt idx="125">
                  <c:v>39554</c:v>
                </c:pt>
                <c:pt idx="126">
                  <c:v>39555</c:v>
                </c:pt>
                <c:pt idx="127">
                  <c:v>39556</c:v>
                </c:pt>
                <c:pt idx="128">
                  <c:v>39559</c:v>
                </c:pt>
                <c:pt idx="129">
                  <c:v>39560</c:v>
                </c:pt>
                <c:pt idx="130">
                  <c:v>39561</c:v>
                </c:pt>
                <c:pt idx="131">
                  <c:v>39563</c:v>
                </c:pt>
                <c:pt idx="132">
                  <c:v>39566</c:v>
                </c:pt>
                <c:pt idx="133">
                  <c:v>39567</c:v>
                </c:pt>
                <c:pt idx="134">
                  <c:v>39568</c:v>
                </c:pt>
                <c:pt idx="135">
                  <c:v>39570</c:v>
                </c:pt>
                <c:pt idx="136">
                  <c:v>39573</c:v>
                </c:pt>
                <c:pt idx="137">
                  <c:v>39574</c:v>
                </c:pt>
                <c:pt idx="138">
                  <c:v>39575</c:v>
                </c:pt>
                <c:pt idx="139">
                  <c:v>39576</c:v>
                </c:pt>
                <c:pt idx="140">
                  <c:v>39577</c:v>
                </c:pt>
                <c:pt idx="141">
                  <c:v>39581</c:v>
                </c:pt>
                <c:pt idx="142">
                  <c:v>39582</c:v>
                </c:pt>
                <c:pt idx="143">
                  <c:v>39583</c:v>
                </c:pt>
                <c:pt idx="144">
                  <c:v>39584</c:v>
                </c:pt>
                <c:pt idx="145">
                  <c:v>39587</c:v>
                </c:pt>
                <c:pt idx="146">
                  <c:v>39588</c:v>
                </c:pt>
                <c:pt idx="147">
                  <c:v>39589</c:v>
                </c:pt>
                <c:pt idx="148">
                  <c:v>39590</c:v>
                </c:pt>
                <c:pt idx="149">
                  <c:v>39591</c:v>
                </c:pt>
                <c:pt idx="150">
                  <c:v>39594</c:v>
                </c:pt>
                <c:pt idx="151">
                  <c:v>39595</c:v>
                </c:pt>
                <c:pt idx="152">
                  <c:v>39596</c:v>
                </c:pt>
                <c:pt idx="153">
                  <c:v>39597</c:v>
                </c:pt>
                <c:pt idx="154">
                  <c:v>39598</c:v>
                </c:pt>
                <c:pt idx="155">
                  <c:v>39601</c:v>
                </c:pt>
                <c:pt idx="156">
                  <c:v>39602</c:v>
                </c:pt>
                <c:pt idx="157">
                  <c:v>39603</c:v>
                </c:pt>
                <c:pt idx="158">
                  <c:v>39604</c:v>
                </c:pt>
                <c:pt idx="159">
                  <c:v>39605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39615</c:v>
                </c:pt>
                <c:pt idx="166">
                  <c:v>39617</c:v>
                </c:pt>
                <c:pt idx="167">
                  <c:v>39618</c:v>
                </c:pt>
                <c:pt idx="168">
                  <c:v>39619</c:v>
                </c:pt>
                <c:pt idx="169">
                  <c:v>39622</c:v>
                </c:pt>
                <c:pt idx="170">
                  <c:v>39623</c:v>
                </c:pt>
                <c:pt idx="171">
                  <c:v>39624</c:v>
                </c:pt>
                <c:pt idx="172">
                  <c:v>39625</c:v>
                </c:pt>
                <c:pt idx="173">
                  <c:v>39626</c:v>
                </c:pt>
                <c:pt idx="174">
                  <c:v>39629</c:v>
                </c:pt>
                <c:pt idx="175">
                  <c:v>39630</c:v>
                </c:pt>
                <c:pt idx="176">
                  <c:v>39631</c:v>
                </c:pt>
                <c:pt idx="177">
                  <c:v>39632</c:v>
                </c:pt>
                <c:pt idx="178">
                  <c:v>39633</c:v>
                </c:pt>
                <c:pt idx="179">
                  <c:v>39636</c:v>
                </c:pt>
                <c:pt idx="180">
                  <c:v>39637</c:v>
                </c:pt>
                <c:pt idx="181">
                  <c:v>39638</c:v>
                </c:pt>
                <c:pt idx="182">
                  <c:v>39639</c:v>
                </c:pt>
                <c:pt idx="183">
                  <c:v>39640</c:v>
                </c:pt>
                <c:pt idx="184">
                  <c:v>39643</c:v>
                </c:pt>
                <c:pt idx="185">
                  <c:v>39644</c:v>
                </c:pt>
                <c:pt idx="186">
                  <c:v>39645</c:v>
                </c:pt>
                <c:pt idx="187">
                  <c:v>39646</c:v>
                </c:pt>
                <c:pt idx="188">
                  <c:v>39647</c:v>
                </c:pt>
                <c:pt idx="189">
                  <c:v>39650</c:v>
                </c:pt>
                <c:pt idx="190">
                  <c:v>39651</c:v>
                </c:pt>
                <c:pt idx="191">
                  <c:v>39652</c:v>
                </c:pt>
                <c:pt idx="192">
                  <c:v>39653</c:v>
                </c:pt>
                <c:pt idx="193">
                  <c:v>39654</c:v>
                </c:pt>
                <c:pt idx="194">
                  <c:v>39657</c:v>
                </c:pt>
                <c:pt idx="195">
                  <c:v>39658</c:v>
                </c:pt>
                <c:pt idx="196">
                  <c:v>39659</c:v>
                </c:pt>
                <c:pt idx="197">
                  <c:v>39660</c:v>
                </c:pt>
                <c:pt idx="198">
                  <c:v>39661</c:v>
                </c:pt>
                <c:pt idx="199">
                  <c:v>39665</c:v>
                </c:pt>
                <c:pt idx="200">
                  <c:v>39666</c:v>
                </c:pt>
                <c:pt idx="201">
                  <c:v>39667</c:v>
                </c:pt>
                <c:pt idx="202">
                  <c:v>39668</c:v>
                </c:pt>
                <c:pt idx="203">
                  <c:v>39671</c:v>
                </c:pt>
                <c:pt idx="204">
                  <c:v>39672</c:v>
                </c:pt>
                <c:pt idx="205">
                  <c:v>39673</c:v>
                </c:pt>
                <c:pt idx="206">
                  <c:v>39674</c:v>
                </c:pt>
                <c:pt idx="207">
                  <c:v>39675</c:v>
                </c:pt>
                <c:pt idx="208">
                  <c:v>39678</c:v>
                </c:pt>
                <c:pt idx="209">
                  <c:v>39679</c:v>
                </c:pt>
                <c:pt idx="210">
                  <c:v>39680</c:v>
                </c:pt>
                <c:pt idx="211">
                  <c:v>39681</c:v>
                </c:pt>
                <c:pt idx="212">
                  <c:v>39682</c:v>
                </c:pt>
                <c:pt idx="213">
                  <c:v>39685</c:v>
                </c:pt>
                <c:pt idx="214">
                  <c:v>39686</c:v>
                </c:pt>
                <c:pt idx="215">
                  <c:v>39687</c:v>
                </c:pt>
                <c:pt idx="216">
                  <c:v>39688</c:v>
                </c:pt>
                <c:pt idx="217">
                  <c:v>39689</c:v>
                </c:pt>
                <c:pt idx="218">
                  <c:v>39692</c:v>
                </c:pt>
                <c:pt idx="219">
                  <c:v>39693</c:v>
                </c:pt>
                <c:pt idx="220">
                  <c:v>39694</c:v>
                </c:pt>
                <c:pt idx="221">
                  <c:v>39695</c:v>
                </c:pt>
                <c:pt idx="222">
                  <c:v>39696</c:v>
                </c:pt>
                <c:pt idx="223">
                  <c:v>39699</c:v>
                </c:pt>
                <c:pt idx="224">
                  <c:v>39700</c:v>
                </c:pt>
                <c:pt idx="225">
                  <c:v>39701</c:v>
                </c:pt>
                <c:pt idx="226">
                  <c:v>39702</c:v>
                </c:pt>
                <c:pt idx="227">
                  <c:v>39703</c:v>
                </c:pt>
                <c:pt idx="228">
                  <c:v>39706</c:v>
                </c:pt>
                <c:pt idx="229">
                  <c:v>39707</c:v>
                </c:pt>
                <c:pt idx="230">
                  <c:v>39708</c:v>
                </c:pt>
                <c:pt idx="231">
                  <c:v>39709</c:v>
                </c:pt>
                <c:pt idx="232">
                  <c:v>39710</c:v>
                </c:pt>
                <c:pt idx="233">
                  <c:v>39713</c:v>
                </c:pt>
                <c:pt idx="234">
                  <c:v>39714</c:v>
                </c:pt>
                <c:pt idx="235">
                  <c:v>39715</c:v>
                </c:pt>
                <c:pt idx="236">
                  <c:v>39716</c:v>
                </c:pt>
                <c:pt idx="237">
                  <c:v>39717</c:v>
                </c:pt>
                <c:pt idx="238">
                  <c:v>39720</c:v>
                </c:pt>
                <c:pt idx="239">
                  <c:v>39721</c:v>
                </c:pt>
                <c:pt idx="240">
                  <c:v>39722</c:v>
                </c:pt>
                <c:pt idx="241">
                  <c:v>39723</c:v>
                </c:pt>
                <c:pt idx="242">
                  <c:v>39724</c:v>
                </c:pt>
                <c:pt idx="243">
                  <c:v>39727</c:v>
                </c:pt>
                <c:pt idx="244">
                  <c:v>39728</c:v>
                </c:pt>
                <c:pt idx="245">
                  <c:v>39729</c:v>
                </c:pt>
                <c:pt idx="246">
                  <c:v>39730</c:v>
                </c:pt>
                <c:pt idx="247">
                  <c:v>39731</c:v>
                </c:pt>
                <c:pt idx="248">
                  <c:v>39734</c:v>
                </c:pt>
                <c:pt idx="249">
                  <c:v>39735</c:v>
                </c:pt>
              </c:numCache>
            </c:numRef>
          </c:cat>
          <c:val>
            <c:numRef>
              <c:f>Sheet1!$B$2:$B$251</c:f>
              <c:numCache>
                <c:formatCode>#,##0.0######</c:formatCode>
                <c:ptCount val="250"/>
                <c:pt idx="0">
                  <c:v>60.190000000000012</c:v>
                </c:pt>
                <c:pt idx="1">
                  <c:v>59.97</c:v>
                </c:pt>
                <c:pt idx="2">
                  <c:v>60.9</c:v>
                </c:pt>
                <c:pt idx="3">
                  <c:v>60.57</c:v>
                </c:pt>
                <c:pt idx="4">
                  <c:v>59.91</c:v>
                </c:pt>
                <c:pt idx="5">
                  <c:v>59.83</c:v>
                </c:pt>
                <c:pt idx="6">
                  <c:v>61.42</c:v>
                </c:pt>
                <c:pt idx="7">
                  <c:v>60.61</c:v>
                </c:pt>
                <c:pt idx="8">
                  <c:v>60.82</c:v>
                </c:pt>
                <c:pt idx="9">
                  <c:v>60.75</c:v>
                </c:pt>
                <c:pt idx="10">
                  <c:v>60.53</c:v>
                </c:pt>
                <c:pt idx="11">
                  <c:v>60.31</c:v>
                </c:pt>
                <c:pt idx="12">
                  <c:v>60.43</c:v>
                </c:pt>
                <c:pt idx="13">
                  <c:v>59.92</c:v>
                </c:pt>
                <c:pt idx="14">
                  <c:v>58.790000000000013</c:v>
                </c:pt>
                <c:pt idx="15">
                  <c:v>58.99</c:v>
                </c:pt>
                <c:pt idx="16">
                  <c:v>59.190000000000012</c:v>
                </c:pt>
                <c:pt idx="17">
                  <c:v>58.790000000000013</c:v>
                </c:pt>
                <c:pt idx="18">
                  <c:v>58.5</c:v>
                </c:pt>
                <c:pt idx="19">
                  <c:v>60.07</c:v>
                </c:pt>
                <c:pt idx="20">
                  <c:v>59.92</c:v>
                </c:pt>
                <c:pt idx="21">
                  <c:v>60.61</c:v>
                </c:pt>
                <c:pt idx="22">
                  <c:v>60.620000000000012</c:v>
                </c:pt>
                <c:pt idx="23">
                  <c:v>59.54</c:v>
                </c:pt>
                <c:pt idx="24">
                  <c:v>60.59</c:v>
                </c:pt>
                <c:pt idx="25">
                  <c:v>61.14</c:v>
                </c:pt>
                <c:pt idx="26">
                  <c:v>60.9</c:v>
                </c:pt>
                <c:pt idx="27">
                  <c:v>61.55</c:v>
                </c:pt>
                <c:pt idx="28">
                  <c:v>62.43</c:v>
                </c:pt>
                <c:pt idx="29">
                  <c:v>62.54</c:v>
                </c:pt>
                <c:pt idx="30">
                  <c:v>62.730000000000011</c:v>
                </c:pt>
                <c:pt idx="31">
                  <c:v>62.35</c:v>
                </c:pt>
                <c:pt idx="32">
                  <c:v>62.85</c:v>
                </c:pt>
                <c:pt idx="33">
                  <c:v>62.85</c:v>
                </c:pt>
                <c:pt idx="34">
                  <c:v>61.35</c:v>
                </c:pt>
                <c:pt idx="35">
                  <c:v>60.95</c:v>
                </c:pt>
                <c:pt idx="36">
                  <c:v>61.620000000000012</c:v>
                </c:pt>
                <c:pt idx="37">
                  <c:v>61.78</c:v>
                </c:pt>
                <c:pt idx="38">
                  <c:v>62.230000000000011</c:v>
                </c:pt>
                <c:pt idx="39">
                  <c:v>61.65</c:v>
                </c:pt>
                <c:pt idx="40">
                  <c:v>61.65</c:v>
                </c:pt>
                <c:pt idx="41">
                  <c:v>61.56</c:v>
                </c:pt>
                <c:pt idx="42">
                  <c:v>61.24</c:v>
                </c:pt>
                <c:pt idx="43">
                  <c:v>61.190000000000012</c:v>
                </c:pt>
                <c:pt idx="44">
                  <c:v>60.83</c:v>
                </c:pt>
                <c:pt idx="45">
                  <c:v>62.15</c:v>
                </c:pt>
                <c:pt idx="46">
                  <c:v>63.690000000000012</c:v>
                </c:pt>
                <c:pt idx="47">
                  <c:v>63.03</c:v>
                </c:pt>
                <c:pt idx="48">
                  <c:v>63.290000000000013</c:v>
                </c:pt>
                <c:pt idx="49">
                  <c:v>63.61</c:v>
                </c:pt>
                <c:pt idx="50">
                  <c:v>63.790000000000013</c:v>
                </c:pt>
                <c:pt idx="51">
                  <c:v>63.21</c:v>
                </c:pt>
                <c:pt idx="52">
                  <c:v>62.02</c:v>
                </c:pt>
                <c:pt idx="53">
                  <c:v>62</c:v>
                </c:pt>
                <c:pt idx="54">
                  <c:v>62.64</c:v>
                </c:pt>
                <c:pt idx="55">
                  <c:v>61.49</c:v>
                </c:pt>
                <c:pt idx="56">
                  <c:v>61.98</c:v>
                </c:pt>
                <c:pt idx="57">
                  <c:v>61.92</c:v>
                </c:pt>
                <c:pt idx="58">
                  <c:v>62.92</c:v>
                </c:pt>
                <c:pt idx="59">
                  <c:v>62.63</c:v>
                </c:pt>
                <c:pt idx="60">
                  <c:v>62.88</c:v>
                </c:pt>
                <c:pt idx="61">
                  <c:v>63.74</c:v>
                </c:pt>
                <c:pt idx="62">
                  <c:v>64.010000000000005</c:v>
                </c:pt>
                <c:pt idx="63">
                  <c:v>65.169999999999987</c:v>
                </c:pt>
                <c:pt idx="64">
                  <c:v>65.48</c:v>
                </c:pt>
                <c:pt idx="65">
                  <c:v>65.260000000000005</c:v>
                </c:pt>
                <c:pt idx="66">
                  <c:v>66.03</c:v>
                </c:pt>
                <c:pt idx="67">
                  <c:v>67.11</c:v>
                </c:pt>
                <c:pt idx="68">
                  <c:v>66.42</c:v>
                </c:pt>
                <c:pt idx="69">
                  <c:v>66.510000000000005</c:v>
                </c:pt>
                <c:pt idx="70">
                  <c:v>65.099999999999994</c:v>
                </c:pt>
                <c:pt idx="71">
                  <c:v>65.13</c:v>
                </c:pt>
                <c:pt idx="72">
                  <c:v>64.59</c:v>
                </c:pt>
                <c:pt idx="73">
                  <c:v>64.33</c:v>
                </c:pt>
                <c:pt idx="74">
                  <c:v>65.040000000000006</c:v>
                </c:pt>
                <c:pt idx="75">
                  <c:v>64.669999999999987</c:v>
                </c:pt>
                <c:pt idx="76">
                  <c:v>64.669999999999987</c:v>
                </c:pt>
                <c:pt idx="77">
                  <c:v>65.23</c:v>
                </c:pt>
                <c:pt idx="78">
                  <c:v>65.989999999999995</c:v>
                </c:pt>
                <c:pt idx="79">
                  <c:v>66.77</c:v>
                </c:pt>
                <c:pt idx="80">
                  <c:v>67.55</c:v>
                </c:pt>
                <c:pt idx="81">
                  <c:v>68.34</c:v>
                </c:pt>
                <c:pt idx="82">
                  <c:v>68.53</c:v>
                </c:pt>
                <c:pt idx="83">
                  <c:v>67.13</c:v>
                </c:pt>
                <c:pt idx="84">
                  <c:v>66.819999999999993</c:v>
                </c:pt>
                <c:pt idx="85">
                  <c:v>66.739999999999995</c:v>
                </c:pt>
                <c:pt idx="86">
                  <c:v>66.86999999999999</c:v>
                </c:pt>
                <c:pt idx="87">
                  <c:v>66.739999999999995</c:v>
                </c:pt>
                <c:pt idx="88">
                  <c:v>67.069999999999993</c:v>
                </c:pt>
                <c:pt idx="89">
                  <c:v>67.08</c:v>
                </c:pt>
                <c:pt idx="90">
                  <c:v>66.92</c:v>
                </c:pt>
                <c:pt idx="91">
                  <c:v>66.63</c:v>
                </c:pt>
                <c:pt idx="92">
                  <c:v>65.98</c:v>
                </c:pt>
                <c:pt idx="93">
                  <c:v>65.36999999999999</c:v>
                </c:pt>
                <c:pt idx="94">
                  <c:v>65.459999999999994</c:v>
                </c:pt>
                <c:pt idx="95">
                  <c:v>65.63</c:v>
                </c:pt>
                <c:pt idx="96">
                  <c:v>66.45</c:v>
                </c:pt>
                <c:pt idx="97">
                  <c:v>66.16</c:v>
                </c:pt>
                <c:pt idx="98">
                  <c:v>66.22</c:v>
                </c:pt>
                <c:pt idx="99">
                  <c:v>66.260000000000005</c:v>
                </c:pt>
                <c:pt idx="100">
                  <c:v>67.989999999999995</c:v>
                </c:pt>
                <c:pt idx="101">
                  <c:v>68.410000000000025</c:v>
                </c:pt>
                <c:pt idx="102">
                  <c:v>68.02</c:v>
                </c:pt>
                <c:pt idx="103">
                  <c:v>68.19</c:v>
                </c:pt>
                <c:pt idx="104">
                  <c:v>70.25</c:v>
                </c:pt>
                <c:pt idx="105">
                  <c:v>69.95</c:v>
                </c:pt>
                <c:pt idx="106">
                  <c:v>75.06</c:v>
                </c:pt>
                <c:pt idx="107">
                  <c:v>77.599999999999994</c:v>
                </c:pt>
                <c:pt idx="108">
                  <c:v>77.84</c:v>
                </c:pt>
                <c:pt idx="109">
                  <c:v>74.88</c:v>
                </c:pt>
                <c:pt idx="110">
                  <c:v>76.58</c:v>
                </c:pt>
                <c:pt idx="111">
                  <c:v>74.510000000000005</c:v>
                </c:pt>
                <c:pt idx="112">
                  <c:v>77.83</c:v>
                </c:pt>
                <c:pt idx="113">
                  <c:v>76.669999999999987</c:v>
                </c:pt>
                <c:pt idx="114">
                  <c:v>77.149999999999991</c:v>
                </c:pt>
                <c:pt idx="115">
                  <c:v>75.16</c:v>
                </c:pt>
                <c:pt idx="116">
                  <c:v>74.959999999999994</c:v>
                </c:pt>
                <c:pt idx="117">
                  <c:v>74.39</c:v>
                </c:pt>
                <c:pt idx="118">
                  <c:v>72.3</c:v>
                </c:pt>
                <c:pt idx="119">
                  <c:v>72.599999999999994</c:v>
                </c:pt>
                <c:pt idx="120">
                  <c:v>72</c:v>
                </c:pt>
                <c:pt idx="121">
                  <c:v>72.290000000000006</c:v>
                </c:pt>
                <c:pt idx="122">
                  <c:v>73.08</c:v>
                </c:pt>
                <c:pt idx="123">
                  <c:v>74.2</c:v>
                </c:pt>
                <c:pt idx="124">
                  <c:v>74.59</c:v>
                </c:pt>
                <c:pt idx="125">
                  <c:v>74.13</c:v>
                </c:pt>
                <c:pt idx="126">
                  <c:v>74.040000000000006</c:v>
                </c:pt>
                <c:pt idx="127">
                  <c:v>75.73</c:v>
                </c:pt>
                <c:pt idx="128">
                  <c:v>75.11999999999999</c:v>
                </c:pt>
                <c:pt idx="129">
                  <c:v>74.27</c:v>
                </c:pt>
                <c:pt idx="130">
                  <c:v>73.58</c:v>
                </c:pt>
                <c:pt idx="131">
                  <c:v>73.709999999999994</c:v>
                </c:pt>
                <c:pt idx="132">
                  <c:v>73.13</c:v>
                </c:pt>
                <c:pt idx="133">
                  <c:v>74</c:v>
                </c:pt>
                <c:pt idx="134">
                  <c:v>74.56</c:v>
                </c:pt>
                <c:pt idx="135">
                  <c:v>74.97</c:v>
                </c:pt>
                <c:pt idx="136">
                  <c:v>76.48</c:v>
                </c:pt>
                <c:pt idx="137">
                  <c:v>76.98</c:v>
                </c:pt>
                <c:pt idx="138">
                  <c:v>76.900000000000006</c:v>
                </c:pt>
                <c:pt idx="139">
                  <c:v>77.14</c:v>
                </c:pt>
                <c:pt idx="140">
                  <c:v>79.14</c:v>
                </c:pt>
                <c:pt idx="141">
                  <c:v>78.88</c:v>
                </c:pt>
                <c:pt idx="142">
                  <c:v>79.72</c:v>
                </c:pt>
                <c:pt idx="143">
                  <c:v>77.510000000000005</c:v>
                </c:pt>
                <c:pt idx="144">
                  <c:v>74.06</c:v>
                </c:pt>
                <c:pt idx="145">
                  <c:v>72.97</c:v>
                </c:pt>
                <c:pt idx="146">
                  <c:v>73.819999999999993</c:v>
                </c:pt>
                <c:pt idx="147">
                  <c:v>73.410000000000025</c:v>
                </c:pt>
                <c:pt idx="148">
                  <c:v>72.849999999999994</c:v>
                </c:pt>
                <c:pt idx="149">
                  <c:v>72.23</c:v>
                </c:pt>
                <c:pt idx="150">
                  <c:v>72.179999999999978</c:v>
                </c:pt>
                <c:pt idx="151">
                  <c:v>72.27</c:v>
                </c:pt>
                <c:pt idx="152">
                  <c:v>73.34</c:v>
                </c:pt>
                <c:pt idx="153">
                  <c:v>73.97</c:v>
                </c:pt>
                <c:pt idx="154">
                  <c:v>74.569999999999993</c:v>
                </c:pt>
                <c:pt idx="155">
                  <c:v>75.22</c:v>
                </c:pt>
                <c:pt idx="156">
                  <c:v>76.61999999999999</c:v>
                </c:pt>
                <c:pt idx="157">
                  <c:v>77.33</c:v>
                </c:pt>
                <c:pt idx="158">
                  <c:v>77.27</c:v>
                </c:pt>
                <c:pt idx="159">
                  <c:v>75.900000000000006</c:v>
                </c:pt>
                <c:pt idx="160">
                  <c:v>75.410000000000025</c:v>
                </c:pt>
                <c:pt idx="161">
                  <c:v>76.61999999999999</c:v>
                </c:pt>
                <c:pt idx="162">
                  <c:v>77.709999999999994</c:v>
                </c:pt>
                <c:pt idx="163">
                  <c:v>78.440000000000026</c:v>
                </c:pt>
                <c:pt idx="164">
                  <c:v>79.48</c:v>
                </c:pt>
                <c:pt idx="165">
                  <c:v>78.97</c:v>
                </c:pt>
                <c:pt idx="166">
                  <c:v>80.239999999999995</c:v>
                </c:pt>
                <c:pt idx="167">
                  <c:v>82.13</c:v>
                </c:pt>
                <c:pt idx="168">
                  <c:v>80.400000000000006</c:v>
                </c:pt>
                <c:pt idx="169">
                  <c:v>82.26</c:v>
                </c:pt>
                <c:pt idx="170">
                  <c:v>84.45</c:v>
                </c:pt>
                <c:pt idx="171">
                  <c:v>82.85</c:v>
                </c:pt>
                <c:pt idx="172">
                  <c:v>80.649999999999991</c:v>
                </c:pt>
                <c:pt idx="173">
                  <c:v>81.52</c:v>
                </c:pt>
                <c:pt idx="174">
                  <c:v>79.260000000000005</c:v>
                </c:pt>
                <c:pt idx="175">
                  <c:v>79.52</c:v>
                </c:pt>
                <c:pt idx="176">
                  <c:v>78.599999999999994</c:v>
                </c:pt>
                <c:pt idx="177">
                  <c:v>78.55</c:v>
                </c:pt>
                <c:pt idx="178">
                  <c:v>77.28</c:v>
                </c:pt>
                <c:pt idx="179">
                  <c:v>76.86</c:v>
                </c:pt>
                <c:pt idx="180">
                  <c:v>77.03</c:v>
                </c:pt>
                <c:pt idx="181">
                  <c:v>75.72</c:v>
                </c:pt>
                <c:pt idx="182">
                  <c:v>75.52</c:v>
                </c:pt>
                <c:pt idx="183">
                  <c:v>75.86</c:v>
                </c:pt>
                <c:pt idx="184">
                  <c:v>76.72</c:v>
                </c:pt>
                <c:pt idx="185">
                  <c:v>77.78</c:v>
                </c:pt>
                <c:pt idx="186">
                  <c:v>77.930000000000007</c:v>
                </c:pt>
                <c:pt idx="187">
                  <c:v>76.8</c:v>
                </c:pt>
                <c:pt idx="188">
                  <c:v>79.19</c:v>
                </c:pt>
                <c:pt idx="189">
                  <c:v>78.38</c:v>
                </c:pt>
                <c:pt idx="190">
                  <c:v>79.02</c:v>
                </c:pt>
                <c:pt idx="191">
                  <c:v>79.47</c:v>
                </c:pt>
                <c:pt idx="192">
                  <c:v>80.38</c:v>
                </c:pt>
                <c:pt idx="193">
                  <c:v>81.149999999999991</c:v>
                </c:pt>
                <c:pt idx="194">
                  <c:v>82.28</c:v>
                </c:pt>
                <c:pt idx="195">
                  <c:v>80.38</c:v>
                </c:pt>
                <c:pt idx="196">
                  <c:v>80</c:v>
                </c:pt>
                <c:pt idx="197">
                  <c:v>79.31</c:v>
                </c:pt>
                <c:pt idx="198">
                  <c:v>79.38</c:v>
                </c:pt>
                <c:pt idx="199">
                  <c:v>79.179999999999978</c:v>
                </c:pt>
                <c:pt idx="200">
                  <c:v>78.81</c:v>
                </c:pt>
                <c:pt idx="201">
                  <c:v>79.59</c:v>
                </c:pt>
                <c:pt idx="202">
                  <c:v>82.79</c:v>
                </c:pt>
                <c:pt idx="203">
                  <c:v>81.459999999999994</c:v>
                </c:pt>
                <c:pt idx="204">
                  <c:v>81.98</c:v>
                </c:pt>
                <c:pt idx="205">
                  <c:v>82.26</c:v>
                </c:pt>
                <c:pt idx="206">
                  <c:v>81.010000000000005</c:v>
                </c:pt>
                <c:pt idx="207">
                  <c:v>82.22</c:v>
                </c:pt>
                <c:pt idx="208">
                  <c:v>81.910000000000025</c:v>
                </c:pt>
                <c:pt idx="209">
                  <c:v>82.55</c:v>
                </c:pt>
                <c:pt idx="210">
                  <c:v>82.679999999999978</c:v>
                </c:pt>
                <c:pt idx="211">
                  <c:v>82.59</c:v>
                </c:pt>
                <c:pt idx="212">
                  <c:v>81.53</c:v>
                </c:pt>
                <c:pt idx="213">
                  <c:v>81.69</c:v>
                </c:pt>
                <c:pt idx="214">
                  <c:v>83.43</c:v>
                </c:pt>
                <c:pt idx="215">
                  <c:v>82.43</c:v>
                </c:pt>
                <c:pt idx="216">
                  <c:v>82.47</c:v>
                </c:pt>
                <c:pt idx="217">
                  <c:v>82.9</c:v>
                </c:pt>
                <c:pt idx="218">
                  <c:v>83.85</c:v>
                </c:pt>
                <c:pt idx="219">
                  <c:v>84.169999999999987</c:v>
                </c:pt>
                <c:pt idx="220">
                  <c:v>85.169999999999987</c:v>
                </c:pt>
                <c:pt idx="221">
                  <c:v>85.210000000000022</c:v>
                </c:pt>
                <c:pt idx="222">
                  <c:v>88.2</c:v>
                </c:pt>
                <c:pt idx="223">
                  <c:v>87.210000000000022</c:v>
                </c:pt>
                <c:pt idx="224">
                  <c:v>89.19</c:v>
                </c:pt>
                <c:pt idx="225">
                  <c:v>91.169999999999987</c:v>
                </c:pt>
                <c:pt idx="226">
                  <c:v>91.05</c:v>
                </c:pt>
                <c:pt idx="227">
                  <c:v>90.64</c:v>
                </c:pt>
                <c:pt idx="228">
                  <c:v>91.52</c:v>
                </c:pt>
                <c:pt idx="229">
                  <c:v>91.960000000000022</c:v>
                </c:pt>
                <c:pt idx="230">
                  <c:v>92.56</c:v>
                </c:pt>
                <c:pt idx="231">
                  <c:v>93.61</c:v>
                </c:pt>
                <c:pt idx="232">
                  <c:v>92.66</c:v>
                </c:pt>
                <c:pt idx="233">
                  <c:v>89.32</c:v>
                </c:pt>
                <c:pt idx="234">
                  <c:v>93.56</c:v>
                </c:pt>
                <c:pt idx="235">
                  <c:v>95.29</c:v>
                </c:pt>
                <c:pt idx="236">
                  <c:v>92.79</c:v>
                </c:pt>
                <c:pt idx="237">
                  <c:v>96.8</c:v>
                </c:pt>
                <c:pt idx="238">
                  <c:v>99.52</c:v>
                </c:pt>
                <c:pt idx="239">
                  <c:v>101.44000000000011</c:v>
                </c:pt>
                <c:pt idx="240">
                  <c:v>108.16</c:v>
                </c:pt>
                <c:pt idx="241">
                  <c:v>111.29</c:v>
                </c:pt>
                <c:pt idx="242">
                  <c:v>112.63</c:v>
                </c:pt>
                <c:pt idx="243">
                  <c:v>114.26</c:v>
                </c:pt>
                <c:pt idx="244">
                  <c:v>100.36999999999999</c:v>
                </c:pt>
                <c:pt idx="245">
                  <c:v>126.8</c:v>
                </c:pt>
                <c:pt idx="246">
                  <c:v>105.42</c:v>
                </c:pt>
                <c:pt idx="247">
                  <c:v>110.92</c:v>
                </c:pt>
                <c:pt idx="248">
                  <c:v>110.61999999999999</c:v>
                </c:pt>
                <c:pt idx="249">
                  <c:v>109.55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14-434C-9FF1-F8DB2C3328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</c:v>
                </c:pt>
              </c:strCache>
            </c:strRef>
          </c:tx>
          <c:spPr>
            <a:ln w="50726"/>
          </c:spPr>
          <c:marker>
            <c:symbol val="none"/>
          </c:marker>
          <c:cat>
            <c:numRef>
              <c:f>Sheet1!$A$2:$A$251</c:f>
              <c:numCache>
                <c:formatCode>d/m/yyyy</c:formatCode>
                <c:ptCount val="250"/>
                <c:pt idx="0">
                  <c:v>39367</c:v>
                </c:pt>
                <c:pt idx="1">
                  <c:v>39370</c:v>
                </c:pt>
                <c:pt idx="2">
                  <c:v>39371</c:v>
                </c:pt>
                <c:pt idx="3">
                  <c:v>39372</c:v>
                </c:pt>
                <c:pt idx="4">
                  <c:v>39373</c:v>
                </c:pt>
                <c:pt idx="5">
                  <c:v>39374</c:v>
                </c:pt>
                <c:pt idx="6">
                  <c:v>39377</c:v>
                </c:pt>
                <c:pt idx="7">
                  <c:v>39378</c:v>
                </c:pt>
                <c:pt idx="8">
                  <c:v>39379</c:v>
                </c:pt>
                <c:pt idx="9">
                  <c:v>39380</c:v>
                </c:pt>
                <c:pt idx="10">
                  <c:v>39381</c:v>
                </c:pt>
                <c:pt idx="11">
                  <c:v>39384</c:v>
                </c:pt>
                <c:pt idx="12">
                  <c:v>39385</c:v>
                </c:pt>
                <c:pt idx="13">
                  <c:v>39386</c:v>
                </c:pt>
                <c:pt idx="14">
                  <c:v>39387</c:v>
                </c:pt>
                <c:pt idx="15">
                  <c:v>39388</c:v>
                </c:pt>
                <c:pt idx="16">
                  <c:v>39391</c:v>
                </c:pt>
                <c:pt idx="17">
                  <c:v>39392</c:v>
                </c:pt>
                <c:pt idx="18">
                  <c:v>39393</c:v>
                </c:pt>
                <c:pt idx="19">
                  <c:v>39394</c:v>
                </c:pt>
                <c:pt idx="20">
                  <c:v>39395</c:v>
                </c:pt>
                <c:pt idx="21">
                  <c:v>39398</c:v>
                </c:pt>
                <c:pt idx="22">
                  <c:v>39399</c:v>
                </c:pt>
                <c:pt idx="23">
                  <c:v>39400</c:v>
                </c:pt>
                <c:pt idx="24">
                  <c:v>39401</c:v>
                </c:pt>
                <c:pt idx="25">
                  <c:v>39402</c:v>
                </c:pt>
                <c:pt idx="26">
                  <c:v>39405</c:v>
                </c:pt>
                <c:pt idx="27">
                  <c:v>39406</c:v>
                </c:pt>
                <c:pt idx="28">
                  <c:v>39407</c:v>
                </c:pt>
                <c:pt idx="29">
                  <c:v>39408</c:v>
                </c:pt>
                <c:pt idx="30">
                  <c:v>39409</c:v>
                </c:pt>
                <c:pt idx="31">
                  <c:v>39412</c:v>
                </c:pt>
                <c:pt idx="32">
                  <c:v>39413</c:v>
                </c:pt>
                <c:pt idx="33">
                  <c:v>39414</c:v>
                </c:pt>
                <c:pt idx="34">
                  <c:v>39415</c:v>
                </c:pt>
                <c:pt idx="35">
                  <c:v>39416</c:v>
                </c:pt>
                <c:pt idx="36">
                  <c:v>39419</c:v>
                </c:pt>
                <c:pt idx="37">
                  <c:v>39420</c:v>
                </c:pt>
                <c:pt idx="38">
                  <c:v>39421</c:v>
                </c:pt>
                <c:pt idx="39">
                  <c:v>39422</c:v>
                </c:pt>
                <c:pt idx="40">
                  <c:v>39423</c:v>
                </c:pt>
                <c:pt idx="41">
                  <c:v>39426</c:v>
                </c:pt>
                <c:pt idx="42">
                  <c:v>39427</c:v>
                </c:pt>
                <c:pt idx="43">
                  <c:v>39428</c:v>
                </c:pt>
                <c:pt idx="44">
                  <c:v>39429</c:v>
                </c:pt>
                <c:pt idx="45">
                  <c:v>39430</c:v>
                </c:pt>
                <c:pt idx="46">
                  <c:v>39433</c:v>
                </c:pt>
                <c:pt idx="47">
                  <c:v>39434</c:v>
                </c:pt>
                <c:pt idx="48">
                  <c:v>39435</c:v>
                </c:pt>
                <c:pt idx="49">
                  <c:v>39436</c:v>
                </c:pt>
                <c:pt idx="50">
                  <c:v>39437</c:v>
                </c:pt>
                <c:pt idx="51">
                  <c:v>39443</c:v>
                </c:pt>
                <c:pt idx="52">
                  <c:v>39444</c:v>
                </c:pt>
                <c:pt idx="53">
                  <c:v>39447</c:v>
                </c:pt>
                <c:pt idx="54">
                  <c:v>39450</c:v>
                </c:pt>
                <c:pt idx="55">
                  <c:v>39451</c:v>
                </c:pt>
                <c:pt idx="56">
                  <c:v>39454</c:v>
                </c:pt>
                <c:pt idx="57">
                  <c:v>39455</c:v>
                </c:pt>
                <c:pt idx="58">
                  <c:v>39456</c:v>
                </c:pt>
                <c:pt idx="59">
                  <c:v>39457</c:v>
                </c:pt>
                <c:pt idx="60">
                  <c:v>39458</c:v>
                </c:pt>
                <c:pt idx="61">
                  <c:v>39461</c:v>
                </c:pt>
                <c:pt idx="62">
                  <c:v>39462</c:v>
                </c:pt>
                <c:pt idx="63">
                  <c:v>39463</c:v>
                </c:pt>
                <c:pt idx="64">
                  <c:v>39464</c:v>
                </c:pt>
                <c:pt idx="65">
                  <c:v>39465</c:v>
                </c:pt>
                <c:pt idx="66">
                  <c:v>39468</c:v>
                </c:pt>
                <c:pt idx="67">
                  <c:v>39469</c:v>
                </c:pt>
                <c:pt idx="68">
                  <c:v>39470</c:v>
                </c:pt>
                <c:pt idx="69">
                  <c:v>39471</c:v>
                </c:pt>
                <c:pt idx="70">
                  <c:v>39472</c:v>
                </c:pt>
                <c:pt idx="71">
                  <c:v>39475</c:v>
                </c:pt>
                <c:pt idx="72">
                  <c:v>39476</c:v>
                </c:pt>
                <c:pt idx="73">
                  <c:v>39477</c:v>
                </c:pt>
                <c:pt idx="74">
                  <c:v>39478</c:v>
                </c:pt>
                <c:pt idx="75">
                  <c:v>39479</c:v>
                </c:pt>
                <c:pt idx="76">
                  <c:v>39482</c:v>
                </c:pt>
                <c:pt idx="77">
                  <c:v>39483</c:v>
                </c:pt>
                <c:pt idx="78">
                  <c:v>39484</c:v>
                </c:pt>
                <c:pt idx="79">
                  <c:v>39485</c:v>
                </c:pt>
                <c:pt idx="80">
                  <c:v>39486</c:v>
                </c:pt>
                <c:pt idx="81">
                  <c:v>39489</c:v>
                </c:pt>
                <c:pt idx="82">
                  <c:v>39490</c:v>
                </c:pt>
                <c:pt idx="83">
                  <c:v>39491</c:v>
                </c:pt>
                <c:pt idx="84">
                  <c:v>39492</c:v>
                </c:pt>
                <c:pt idx="85">
                  <c:v>39493</c:v>
                </c:pt>
                <c:pt idx="86">
                  <c:v>39496</c:v>
                </c:pt>
                <c:pt idx="87">
                  <c:v>39497</c:v>
                </c:pt>
                <c:pt idx="88">
                  <c:v>39498</c:v>
                </c:pt>
                <c:pt idx="89">
                  <c:v>39499</c:v>
                </c:pt>
                <c:pt idx="90">
                  <c:v>39500</c:v>
                </c:pt>
                <c:pt idx="91">
                  <c:v>39503</c:v>
                </c:pt>
                <c:pt idx="92">
                  <c:v>39504</c:v>
                </c:pt>
                <c:pt idx="93">
                  <c:v>39505</c:v>
                </c:pt>
                <c:pt idx="94">
                  <c:v>39506</c:v>
                </c:pt>
                <c:pt idx="95">
                  <c:v>39507</c:v>
                </c:pt>
                <c:pt idx="96">
                  <c:v>39510</c:v>
                </c:pt>
                <c:pt idx="97">
                  <c:v>39511</c:v>
                </c:pt>
                <c:pt idx="98">
                  <c:v>39512</c:v>
                </c:pt>
                <c:pt idx="99">
                  <c:v>39513</c:v>
                </c:pt>
                <c:pt idx="100">
                  <c:v>39514</c:v>
                </c:pt>
                <c:pt idx="101">
                  <c:v>39517</c:v>
                </c:pt>
                <c:pt idx="102">
                  <c:v>39518</c:v>
                </c:pt>
                <c:pt idx="103">
                  <c:v>39519</c:v>
                </c:pt>
                <c:pt idx="104">
                  <c:v>39520</c:v>
                </c:pt>
                <c:pt idx="105">
                  <c:v>39521</c:v>
                </c:pt>
                <c:pt idx="106">
                  <c:v>39524</c:v>
                </c:pt>
                <c:pt idx="107">
                  <c:v>39525</c:v>
                </c:pt>
                <c:pt idx="108">
                  <c:v>39526</c:v>
                </c:pt>
                <c:pt idx="109">
                  <c:v>39532</c:v>
                </c:pt>
                <c:pt idx="110">
                  <c:v>39533</c:v>
                </c:pt>
                <c:pt idx="111">
                  <c:v>39534</c:v>
                </c:pt>
                <c:pt idx="112">
                  <c:v>39535</c:v>
                </c:pt>
                <c:pt idx="113">
                  <c:v>39538</c:v>
                </c:pt>
                <c:pt idx="114">
                  <c:v>39539</c:v>
                </c:pt>
                <c:pt idx="115">
                  <c:v>39540</c:v>
                </c:pt>
                <c:pt idx="116">
                  <c:v>39541</c:v>
                </c:pt>
                <c:pt idx="117">
                  <c:v>39542</c:v>
                </c:pt>
                <c:pt idx="118">
                  <c:v>39545</c:v>
                </c:pt>
                <c:pt idx="119">
                  <c:v>39546</c:v>
                </c:pt>
                <c:pt idx="120">
                  <c:v>39547</c:v>
                </c:pt>
                <c:pt idx="121">
                  <c:v>39548</c:v>
                </c:pt>
                <c:pt idx="122">
                  <c:v>39549</c:v>
                </c:pt>
                <c:pt idx="123">
                  <c:v>39552</c:v>
                </c:pt>
                <c:pt idx="124">
                  <c:v>39553</c:v>
                </c:pt>
                <c:pt idx="125">
                  <c:v>39554</c:v>
                </c:pt>
                <c:pt idx="126">
                  <c:v>39555</c:v>
                </c:pt>
                <c:pt idx="127">
                  <c:v>39556</c:v>
                </c:pt>
                <c:pt idx="128">
                  <c:v>39559</c:v>
                </c:pt>
                <c:pt idx="129">
                  <c:v>39560</c:v>
                </c:pt>
                <c:pt idx="130">
                  <c:v>39561</c:v>
                </c:pt>
                <c:pt idx="131">
                  <c:v>39563</c:v>
                </c:pt>
                <c:pt idx="132">
                  <c:v>39566</c:v>
                </c:pt>
                <c:pt idx="133">
                  <c:v>39567</c:v>
                </c:pt>
                <c:pt idx="134">
                  <c:v>39568</c:v>
                </c:pt>
                <c:pt idx="135">
                  <c:v>39570</c:v>
                </c:pt>
                <c:pt idx="136">
                  <c:v>39573</c:v>
                </c:pt>
                <c:pt idx="137">
                  <c:v>39574</c:v>
                </c:pt>
                <c:pt idx="138">
                  <c:v>39575</c:v>
                </c:pt>
                <c:pt idx="139">
                  <c:v>39576</c:v>
                </c:pt>
                <c:pt idx="140">
                  <c:v>39577</c:v>
                </c:pt>
                <c:pt idx="141">
                  <c:v>39581</c:v>
                </c:pt>
                <c:pt idx="142">
                  <c:v>39582</c:v>
                </c:pt>
                <c:pt idx="143">
                  <c:v>39583</c:v>
                </c:pt>
                <c:pt idx="144">
                  <c:v>39584</c:v>
                </c:pt>
                <c:pt idx="145">
                  <c:v>39587</c:v>
                </c:pt>
                <c:pt idx="146">
                  <c:v>39588</c:v>
                </c:pt>
                <c:pt idx="147">
                  <c:v>39589</c:v>
                </c:pt>
                <c:pt idx="148">
                  <c:v>39590</c:v>
                </c:pt>
                <c:pt idx="149">
                  <c:v>39591</c:v>
                </c:pt>
                <c:pt idx="150">
                  <c:v>39594</c:v>
                </c:pt>
                <c:pt idx="151">
                  <c:v>39595</c:v>
                </c:pt>
                <c:pt idx="152">
                  <c:v>39596</c:v>
                </c:pt>
                <c:pt idx="153">
                  <c:v>39597</c:v>
                </c:pt>
                <c:pt idx="154">
                  <c:v>39598</c:v>
                </c:pt>
                <c:pt idx="155">
                  <c:v>39601</c:v>
                </c:pt>
                <c:pt idx="156">
                  <c:v>39602</c:v>
                </c:pt>
                <c:pt idx="157">
                  <c:v>39603</c:v>
                </c:pt>
                <c:pt idx="158">
                  <c:v>39604</c:v>
                </c:pt>
                <c:pt idx="159">
                  <c:v>39605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39615</c:v>
                </c:pt>
                <c:pt idx="166">
                  <c:v>39617</c:v>
                </c:pt>
                <c:pt idx="167">
                  <c:v>39618</c:v>
                </c:pt>
                <c:pt idx="168">
                  <c:v>39619</c:v>
                </c:pt>
                <c:pt idx="169">
                  <c:v>39622</c:v>
                </c:pt>
                <c:pt idx="170">
                  <c:v>39623</c:v>
                </c:pt>
                <c:pt idx="171">
                  <c:v>39624</c:v>
                </c:pt>
                <c:pt idx="172">
                  <c:v>39625</c:v>
                </c:pt>
                <c:pt idx="173">
                  <c:v>39626</c:v>
                </c:pt>
                <c:pt idx="174">
                  <c:v>39629</c:v>
                </c:pt>
                <c:pt idx="175">
                  <c:v>39630</c:v>
                </c:pt>
                <c:pt idx="176">
                  <c:v>39631</c:v>
                </c:pt>
                <c:pt idx="177">
                  <c:v>39632</c:v>
                </c:pt>
                <c:pt idx="178">
                  <c:v>39633</c:v>
                </c:pt>
                <c:pt idx="179">
                  <c:v>39636</c:v>
                </c:pt>
                <c:pt idx="180">
                  <c:v>39637</c:v>
                </c:pt>
                <c:pt idx="181">
                  <c:v>39638</c:v>
                </c:pt>
                <c:pt idx="182">
                  <c:v>39639</c:v>
                </c:pt>
                <c:pt idx="183">
                  <c:v>39640</c:v>
                </c:pt>
                <c:pt idx="184">
                  <c:v>39643</c:v>
                </c:pt>
                <c:pt idx="185">
                  <c:v>39644</c:v>
                </c:pt>
                <c:pt idx="186">
                  <c:v>39645</c:v>
                </c:pt>
                <c:pt idx="187">
                  <c:v>39646</c:v>
                </c:pt>
                <c:pt idx="188">
                  <c:v>39647</c:v>
                </c:pt>
                <c:pt idx="189">
                  <c:v>39650</c:v>
                </c:pt>
                <c:pt idx="190">
                  <c:v>39651</c:v>
                </c:pt>
                <c:pt idx="191">
                  <c:v>39652</c:v>
                </c:pt>
                <c:pt idx="192">
                  <c:v>39653</c:v>
                </c:pt>
                <c:pt idx="193">
                  <c:v>39654</c:v>
                </c:pt>
                <c:pt idx="194">
                  <c:v>39657</c:v>
                </c:pt>
                <c:pt idx="195">
                  <c:v>39658</c:v>
                </c:pt>
                <c:pt idx="196">
                  <c:v>39659</c:v>
                </c:pt>
                <c:pt idx="197">
                  <c:v>39660</c:v>
                </c:pt>
                <c:pt idx="198">
                  <c:v>39661</c:v>
                </c:pt>
                <c:pt idx="199">
                  <c:v>39665</c:v>
                </c:pt>
                <c:pt idx="200">
                  <c:v>39666</c:v>
                </c:pt>
                <c:pt idx="201">
                  <c:v>39667</c:v>
                </c:pt>
                <c:pt idx="202">
                  <c:v>39668</c:v>
                </c:pt>
                <c:pt idx="203">
                  <c:v>39671</c:v>
                </c:pt>
                <c:pt idx="204">
                  <c:v>39672</c:v>
                </c:pt>
                <c:pt idx="205">
                  <c:v>39673</c:v>
                </c:pt>
                <c:pt idx="206">
                  <c:v>39674</c:v>
                </c:pt>
                <c:pt idx="207">
                  <c:v>39675</c:v>
                </c:pt>
                <c:pt idx="208">
                  <c:v>39678</c:v>
                </c:pt>
                <c:pt idx="209">
                  <c:v>39679</c:v>
                </c:pt>
                <c:pt idx="210">
                  <c:v>39680</c:v>
                </c:pt>
                <c:pt idx="211">
                  <c:v>39681</c:v>
                </c:pt>
                <c:pt idx="212">
                  <c:v>39682</c:v>
                </c:pt>
                <c:pt idx="213">
                  <c:v>39685</c:v>
                </c:pt>
                <c:pt idx="214">
                  <c:v>39686</c:v>
                </c:pt>
                <c:pt idx="215">
                  <c:v>39687</c:v>
                </c:pt>
                <c:pt idx="216">
                  <c:v>39688</c:v>
                </c:pt>
                <c:pt idx="217">
                  <c:v>39689</c:v>
                </c:pt>
                <c:pt idx="218">
                  <c:v>39692</c:v>
                </c:pt>
                <c:pt idx="219">
                  <c:v>39693</c:v>
                </c:pt>
                <c:pt idx="220">
                  <c:v>39694</c:v>
                </c:pt>
                <c:pt idx="221">
                  <c:v>39695</c:v>
                </c:pt>
                <c:pt idx="222">
                  <c:v>39696</c:v>
                </c:pt>
                <c:pt idx="223">
                  <c:v>39699</c:v>
                </c:pt>
                <c:pt idx="224">
                  <c:v>39700</c:v>
                </c:pt>
                <c:pt idx="225">
                  <c:v>39701</c:v>
                </c:pt>
                <c:pt idx="226">
                  <c:v>39702</c:v>
                </c:pt>
                <c:pt idx="227">
                  <c:v>39703</c:v>
                </c:pt>
                <c:pt idx="228">
                  <c:v>39706</c:v>
                </c:pt>
                <c:pt idx="229">
                  <c:v>39707</c:v>
                </c:pt>
                <c:pt idx="230">
                  <c:v>39708</c:v>
                </c:pt>
                <c:pt idx="231">
                  <c:v>39709</c:v>
                </c:pt>
                <c:pt idx="232">
                  <c:v>39710</c:v>
                </c:pt>
                <c:pt idx="233">
                  <c:v>39713</c:v>
                </c:pt>
                <c:pt idx="234">
                  <c:v>39714</c:v>
                </c:pt>
                <c:pt idx="235">
                  <c:v>39715</c:v>
                </c:pt>
                <c:pt idx="236">
                  <c:v>39716</c:v>
                </c:pt>
                <c:pt idx="237">
                  <c:v>39717</c:v>
                </c:pt>
                <c:pt idx="238">
                  <c:v>39720</c:v>
                </c:pt>
                <c:pt idx="239">
                  <c:v>39721</c:v>
                </c:pt>
                <c:pt idx="240">
                  <c:v>39722</c:v>
                </c:pt>
                <c:pt idx="241">
                  <c:v>39723</c:v>
                </c:pt>
                <c:pt idx="242">
                  <c:v>39724</c:v>
                </c:pt>
                <c:pt idx="243">
                  <c:v>39727</c:v>
                </c:pt>
                <c:pt idx="244">
                  <c:v>39728</c:v>
                </c:pt>
                <c:pt idx="245">
                  <c:v>39729</c:v>
                </c:pt>
                <c:pt idx="246">
                  <c:v>39730</c:v>
                </c:pt>
                <c:pt idx="247">
                  <c:v>39731</c:v>
                </c:pt>
                <c:pt idx="248">
                  <c:v>39734</c:v>
                </c:pt>
                <c:pt idx="249">
                  <c:v>39735</c:v>
                </c:pt>
              </c:numCache>
            </c:numRef>
          </c:cat>
          <c:val>
            <c:numRef>
              <c:f>Sheet1!$C$2:$C$251</c:f>
              <c:numCache>
                <c:formatCode>#,##0.0######</c:formatCode>
                <c:ptCount val="250"/>
                <c:pt idx="0">
                  <c:v>85.35</c:v>
                </c:pt>
                <c:pt idx="1">
                  <c:v>85.38</c:v>
                </c:pt>
                <c:pt idx="2">
                  <c:v>86.210000000000022</c:v>
                </c:pt>
                <c:pt idx="3">
                  <c:v>85.82</c:v>
                </c:pt>
                <c:pt idx="4">
                  <c:v>85.460000000000022</c:v>
                </c:pt>
                <c:pt idx="5">
                  <c:v>85.45</c:v>
                </c:pt>
                <c:pt idx="6">
                  <c:v>87.410000000000025</c:v>
                </c:pt>
                <c:pt idx="7">
                  <c:v>86.149999999999991</c:v>
                </c:pt>
                <c:pt idx="8">
                  <c:v>86.490000000000023</c:v>
                </c:pt>
                <c:pt idx="9">
                  <c:v>86.910000000000025</c:v>
                </c:pt>
                <c:pt idx="10">
                  <c:v>86.940000000000026</c:v>
                </c:pt>
                <c:pt idx="11">
                  <c:v>86.89</c:v>
                </c:pt>
                <c:pt idx="12">
                  <c:v>86.98</c:v>
                </c:pt>
                <c:pt idx="13">
                  <c:v>86.56</c:v>
                </c:pt>
                <c:pt idx="14">
                  <c:v>84.86999999999999</c:v>
                </c:pt>
                <c:pt idx="15">
                  <c:v>85.36999999999999</c:v>
                </c:pt>
                <c:pt idx="16">
                  <c:v>85.61999999999999</c:v>
                </c:pt>
                <c:pt idx="17">
                  <c:v>85.36999999999999</c:v>
                </c:pt>
                <c:pt idx="18">
                  <c:v>85.83</c:v>
                </c:pt>
                <c:pt idx="19">
                  <c:v>88.149999999999991</c:v>
                </c:pt>
                <c:pt idx="20">
                  <c:v>88.11999999999999</c:v>
                </c:pt>
                <c:pt idx="21">
                  <c:v>88.36999999999999</c:v>
                </c:pt>
                <c:pt idx="22">
                  <c:v>88.39</c:v>
                </c:pt>
                <c:pt idx="23">
                  <c:v>87.57</c:v>
                </c:pt>
                <c:pt idx="24">
                  <c:v>88.58</c:v>
                </c:pt>
                <c:pt idx="25">
                  <c:v>89.23</c:v>
                </c:pt>
                <c:pt idx="26">
                  <c:v>89.11999999999999</c:v>
                </c:pt>
                <c:pt idx="27">
                  <c:v>91.05</c:v>
                </c:pt>
                <c:pt idx="28">
                  <c:v>92.36</c:v>
                </c:pt>
                <c:pt idx="29">
                  <c:v>92.76</c:v>
                </c:pt>
                <c:pt idx="30">
                  <c:v>92.86</c:v>
                </c:pt>
                <c:pt idx="31">
                  <c:v>92.66</c:v>
                </c:pt>
                <c:pt idx="32">
                  <c:v>93.36</c:v>
                </c:pt>
                <c:pt idx="33">
                  <c:v>92.58</c:v>
                </c:pt>
                <c:pt idx="34">
                  <c:v>90.43</c:v>
                </c:pt>
                <c:pt idx="35">
                  <c:v>90.01</c:v>
                </c:pt>
                <c:pt idx="36">
                  <c:v>90.27</c:v>
                </c:pt>
                <c:pt idx="37">
                  <c:v>90.63</c:v>
                </c:pt>
                <c:pt idx="38">
                  <c:v>91.64</c:v>
                </c:pt>
                <c:pt idx="39">
                  <c:v>89.84</c:v>
                </c:pt>
                <c:pt idx="40">
                  <c:v>90.23</c:v>
                </c:pt>
                <c:pt idx="41">
                  <c:v>90.34</c:v>
                </c:pt>
                <c:pt idx="42">
                  <c:v>89.97</c:v>
                </c:pt>
                <c:pt idx="43">
                  <c:v>89.940000000000026</c:v>
                </c:pt>
                <c:pt idx="44">
                  <c:v>89.38</c:v>
                </c:pt>
                <c:pt idx="45">
                  <c:v>90.410000000000025</c:v>
                </c:pt>
                <c:pt idx="46">
                  <c:v>91.35</c:v>
                </c:pt>
                <c:pt idx="47">
                  <c:v>90.710000000000022</c:v>
                </c:pt>
                <c:pt idx="48">
                  <c:v>91.11</c:v>
                </c:pt>
                <c:pt idx="49">
                  <c:v>91.26</c:v>
                </c:pt>
                <c:pt idx="50">
                  <c:v>91.66</c:v>
                </c:pt>
                <c:pt idx="51">
                  <c:v>91.66</c:v>
                </c:pt>
                <c:pt idx="52">
                  <c:v>91.179999999999978</c:v>
                </c:pt>
                <c:pt idx="53">
                  <c:v>91.2</c:v>
                </c:pt>
                <c:pt idx="54">
                  <c:v>92.39</c:v>
                </c:pt>
                <c:pt idx="55">
                  <c:v>90.4</c:v>
                </c:pt>
                <c:pt idx="56">
                  <c:v>90.93</c:v>
                </c:pt>
                <c:pt idx="57">
                  <c:v>91.06</c:v>
                </c:pt>
                <c:pt idx="58">
                  <c:v>92.57</c:v>
                </c:pt>
                <c:pt idx="59">
                  <c:v>91.98</c:v>
                </c:pt>
                <c:pt idx="60">
                  <c:v>92.910000000000025</c:v>
                </c:pt>
                <c:pt idx="61">
                  <c:v>94.9</c:v>
                </c:pt>
                <c:pt idx="62">
                  <c:v>95.07</c:v>
                </c:pt>
                <c:pt idx="63">
                  <c:v>96.3</c:v>
                </c:pt>
                <c:pt idx="64">
                  <c:v>95.679999999999978</c:v>
                </c:pt>
                <c:pt idx="65">
                  <c:v>95.410000000000025</c:v>
                </c:pt>
                <c:pt idx="66">
                  <c:v>95.61</c:v>
                </c:pt>
                <c:pt idx="67">
                  <c:v>97.26</c:v>
                </c:pt>
                <c:pt idx="68">
                  <c:v>96.84</c:v>
                </c:pt>
                <c:pt idx="69">
                  <c:v>97.26</c:v>
                </c:pt>
                <c:pt idx="70">
                  <c:v>95.710000000000022</c:v>
                </c:pt>
                <c:pt idx="71">
                  <c:v>95.78</c:v>
                </c:pt>
                <c:pt idx="72">
                  <c:v>95.460000000000022</c:v>
                </c:pt>
                <c:pt idx="73">
                  <c:v>95.29</c:v>
                </c:pt>
                <c:pt idx="74">
                  <c:v>96.649999999999991</c:v>
                </c:pt>
                <c:pt idx="75">
                  <c:v>96.240000000000023</c:v>
                </c:pt>
                <c:pt idx="76">
                  <c:v>95.8</c:v>
                </c:pt>
                <c:pt idx="77">
                  <c:v>95.8</c:v>
                </c:pt>
                <c:pt idx="78">
                  <c:v>96.4</c:v>
                </c:pt>
                <c:pt idx="79">
                  <c:v>97.7</c:v>
                </c:pt>
                <c:pt idx="80">
                  <c:v>97.8</c:v>
                </c:pt>
                <c:pt idx="81">
                  <c:v>99.45</c:v>
                </c:pt>
                <c:pt idx="82">
                  <c:v>99.47</c:v>
                </c:pt>
                <c:pt idx="83">
                  <c:v>97.85</c:v>
                </c:pt>
                <c:pt idx="84">
                  <c:v>97.7</c:v>
                </c:pt>
                <c:pt idx="85">
                  <c:v>97.98</c:v>
                </c:pt>
                <c:pt idx="86">
                  <c:v>97.86</c:v>
                </c:pt>
                <c:pt idx="87">
                  <c:v>98.36</c:v>
                </c:pt>
                <c:pt idx="88">
                  <c:v>98.64</c:v>
                </c:pt>
                <c:pt idx="89">
                  <c:v>98.86999999999999</c:v>
                </c:pt>
                <c:pt idx="90">
                  <c:v>99.27</c:v>
                </c:pt>
                <c:pt idx="91">
                  <c:v>98.69</c:v>
                </c:pt>
                <c:pt idx="92">
                  <c:v>98.11</c:v>
                </c:pt>
                <c:pt idx="93">
                  <c:v>98.4</c:v>
                </c:pt>
                <c:pt idx="94">
                  <c:v>98.8</c:v>
                </c:pt>
                <c:pt idx="95">
                  <c:v>99.8</c:v>
                </c:pt>
                <c:pt idx="96">
                  <c:v>100.77</c:v>
                </c:pt>
                <c:pt idx="97">
                  <c:v>100.54</c:v>
                </c:pt>
                <c:pt idx="98">
                  <c:v>100.58</c:v>
                </c:pt>
                <c:pt idx="99">
                  <c:v>101.59</c:v>
                </c:pt>
                <c:pt idx="100">
                  <c:v>104.76</c:v>
                </c:pt>
                <c:pt idx="101">
                  <c:v>105.16</c:v>
                </c:pt>
                <c:pt idx="102">
                  <c:v>105.27</c:v>
                </c:pt>
                <c:pt idx="103">
                  <c:v>105.41000000000011</c:v>
                </c:pt>
                <c:pt idx="104">
                  <c:v>109.48</c:v>
                </c:pt>
                <c:pt idx="105">
                  <c:v>108.86</c:v>
                </c:pt>
                <c:pt idx="106">
                  <c:v>118.35</c:v>
                </c:pt>
                <c:pt idx="107">
                  <c:v>122.71000000000002</c:v>
                </c:pt>
                <c:pt idx="108">
                  <c:v>122.51</c:v>
                </c:pt>
                <c:pt idx="109">
                  <c:v>116.54</c:v>
                </c:pt>
                <c:pt idx="110">
                  <c:v>120.35</c:v>
                </c:pt>
                <c:pt idx="111">
                  <c:v>117.75</c:v>
                </c:pt>
                <c:pt idx="112">
                  <c:v>122.97</c:v>
                </c:pt>
                <c:pt idx="113">
                  <c:v>121.28</c:v>
                </c:pt>
                <c:pt idx="114">
                  <c:v>120.67999999999998</c:v>
                </c:pt>
                <c:pt idx="115">
                  <c:v>117.56</c:v>
                </c:pt>
                <c:pt idx="116">
                  <c:v>116.57</c:v>
                </c:pt>
                <c:pt idx="117">
                  <c:v>117.03</c:v>
                </c:pt>
                <c:pt idx="118">
                  <c:v>113.58</c:v>
                </c:pt>
                <c:pt idx="119">
                  <c:v>114.41000000000011</c:v>
                </c:pt>
                <c:pt idx="120">
                  <c:v>113.16999999999999</c:v>
                </c:pt>
                <c:pt idx="121">
                  <c:v>114.85</c:v>
                </c:pt>
                <c:pt idx="122">
                  <c:v>115.64</c:v>
                </c:pt>
                <c:pt idx="123">
                  <c:v>117.49000000000002</c:v>
                </c:pt>
                <c:pt idx="124">
                  <c:v>118.14999999999999</c:v>
                </c:pt>
                <c:pt idx="125">
                  <c:v>118.2</c:v>
                </c:pt>
                <c:pt idx="126">
                  <c:v>117.86</c:v>
                </c:pt>
                <c:pt idx="127">
                  <c:v>119.99000000000002</c:v>
                </c:pt>
                <c:pt idx="128">
                  <c:v>119.29</c:v>
                </c:pt>
                <c:pt idx="129">
                  <c:v>118.34</c:v>
                </c:pt>
                <c:pt idx="130">
                  <c:v>117.44000000000011</c:v>
                </c:pt>
                <c:pt idx="131">
                  <c:v>115.01</c:v>
                </c:pt>
                <c:pt idx="132">
                  <c:v>114.57</c:v>
                </c:pt>
                <c:pt idx="133">
                  <c:v>115.22</c:v>
                </c:pt>
                <c:pt idx="134">
                  <c:v>115.81</c:v>
                </c:pt>
                <c:pt idx="135">
                  <c:v>115.92</c:v>
                </c:pt>
                <c:pt idx="136">
                  <c:v>118.35</c:v>
                </c:pt>
                <c:pt idx="137">
                  <c:v>119.46000000000002</c:v>
                </c:pt>
                <c:pt idx="138">
                  <c:v>118.69</c:v>
                </c:pt>
                <c:pt idx="139">
                  <c:v>118.44000000000011</c:v>
                </c:pt>
                <c:pt idx="140">
                  <c:v>122.4</c:v>
                </c:pt>
                <c:pt idx="141">
                  <c:v>122.03</c:v>
                </c:pt>
                <c:pt idx="142">
                  <c:v>122.99000000000002</c:v>
                </c:pt>
                <c:pt idx="143">
                  <c:v>120.16</c:v>
                </c:pt>
                <c:pt idx="144">
                  <c:v>114.54</c:v>
                </c:pt>
                <c:pt idx="145">
                  <c:v>113.64999999999999</c:v>
                </c:pt>
                <c:pt idx="146">
                  <c:v>115.59</c:v>
                </c:pt>
                <c:pt idx="147">
                  <c:v>115.72</c:v>
                </c:pt>
                <c:pt idx="148">
                  <c:v>114.75</c:v>
                </c:pt>
                <c:pt idx="149">
                  <c:v>113.55</c:v>
                </c:pt>
                <c:pt idx="150">
                  <c:v>113.7</c:v>
                </c:pt>
                <c:pt idx="151">
                  <c:v>113.86</c:v>
                </c:pt>
                <c:pt idx="152">
                  <c:v>115.08</c:v>
                </c:pt>
                <c:pt idx="153">
                  <c:v>115.06</c:v>
                </c:pt>
                <c:pt idx="154">
                  <c:v>115.74000000000002</c:v>
                </c:pt>
                <c:pt idx="155">
                  <c:v>116.86999999999999</c:v>
                </c:pt>
                <c:pt idx="156">
                  <c:v>119.04</c:v>
                </c:pt>
                <c:pt idx="157">
                  <c:v>119.63</c:v>
                </c:pt>
                <c:pt idx="158">
                  <c:v>118.96000000000002</c:v>
                </c:pt>
                <c:pt idx="159">
                  <c:v>118.36</c:v>
                </c:pt>
                <c:pt idx="160">
                  <c:v>119.11</c:v>
                </c:pt>
                <c:pt idx="161">
                  <c:v>118.76</c:v>
                </c:pt>
                <c:pt idx="162">
                  <c:v>120.47</c:v>
                </c:pt>
                <c:pt idx="163">
                  <c:v>121.01</c:v>
                </c:pt>
                <c:pt idx="164">
                  <c:v>121.78</c:v>
                </c:pt>
                <c:pt idx="165">
                  <c:v>122.14</c:v>
                </c:pt>
                <c:pt idx="166">
                  <c:v>124.22</c:v>
                </c:pt>
                <c:pt idx="167">
                  <c:v>127.24000000000002</c:v>
                </c:pt>
                <c:pt idx="168">
                  <c:v>125.51</c:v>
                </c:pt>
                <c:pt idx="169">
                  <c:v>127.75</c:v>
                </c:pt>
                <c:pt idx="170">
                  <c:v>131.44</c:v>
                </c:pt>
                <c:pt idx="171">
                  <c:v>129.12</c:v>
                </c:pt>
                <c:pt idx="172">
                  <c:v>126.61999999999999</c:v>
                </c:pt>
                <c:pt idx="173">
                  <c:v>128.43</c:v>
                </c:pt>
                <c:pt idx="174">
                  <c:v>125.33</c:v>
                </c:pt>
                <c:pt idx="175">
                  <c:v>125.66</c:v>
                </c:pt>
                <c:pt idx="176">
                  <c:v>124.11</c:v>
                </c:pt>
                <c:pt idx="177">
                  <c:v>124.75</c:v>
                </c:pt>
                <c:pt idx="178">
                  <c:v>121.23</c:v>
                </c:pt>
                <c:pt idx="179">
                  <c:v>120.35</c:v>
                </c:pt>
                <c:pt idx="180">
                  <c:v>121.04</c:v>
                </c:pt>
                <c:pt idx="181">
                  <c:v>118.97</c:v>
                </c:pt>
                <c:pt idx="182">
                  <c:v>118.66</c:v>
                </c:pt>
                <c:pt idx="183">
                  <c:v>119.97</c:v>
                </c:pt>
                <c:pt idx="184">
                  <c:v>121.66999999999999</c:v>
                </c:pt>
                <c:pt idx="185">
                  <c:v>124.43</c:v>
                </c:pt>
                <c:pt idx="186">
                  <c:v>124.16</c:v>
                </c:pt>
                <c:pt idx="187">
                  <c:v>121.8</c:v>
                </c:pt>
                <c:pt idx="188">
                  <c:v>125.57</c:v>
                </c:pt>
                <c:pt idx="189">
                  <c:v>124.3</c:v>
                </c:pt>
                <c:pt idx="190">
                  <c:v>125.76</c:v>
                </c:pt>
                <c:pt idx="191">
                  <c:v>125.03</c:v>
                </c:pt>
                <c:pt idx="192">
                  <c:v>126.04</c:v>
                </c:pt>
                <c:pt idx="193">
                  <c:v>127.8</c:v>
                </c:pt>
                <c:pt idx="194">
                  <c:v>129.58000000000001</c:v>
                </c:pt>
                <c:pt idx="195">
                  <c:v>126.49000000000002</c:v>
                </c:pt>
                <c:pt idx="196">
                  <c:v>124.7</c:v>
                </c:pt>
                <c:pt idx="197">
                  <c:v>123.83</c:v>
                </c:pt>
                <c:pt idx="198">
                  <c:v>123.52</c:v>
                </c:pt>
                <c:pt idx="199">
                  <c:v>122.69</c:v>
                </c:pt>
                <c:pt idx="200">
                  <c:v>121.92</c:v>
                </c:pt>
                <c:pt idx="201">
                  <c:v>123.1</c:v>
                </c:pt>
                <c:pt idx="202">
                  <c:v>125.07</c:v>
                </c:pt>
                <c:pt idx="203">
                  <c:v>122.29</c:v>
                </c:pt>
                <c:pt idx="204">
                  <c:v>122.13</c:v>
                </c:pt>
                <c:pt idx="205">
                  <c:v>122.34</c:v>
                </c:pt>
                <c:pt idx="206">
                  <c:v>120.77</c:v>
                </c:pt>
                <c:pt idx="207">
                  <c:v>121.05</c:v>
                </c:pt>
                <c:pt idx="208">
                  <c:v>120.47</c:v>
                </c:pt>
                <c:pt idx="209">
                  <c:v>121.2</c:v>
                </c:pt>
                <c:pt idx="210">
                  <c:v>121.72</c:v>
                </c:pt>
                <c:pt idx="211">
                  <c:v>121.96000000000002</c:v>
                </c:pt>
                <c:pt idx="212">
                  <c:v>120.91000000000011</c:v>
                </c:pt>
                <c:pt idx="213">
                  <c:v>120.64999999999999</c:v>
                </c:pt>
                <c:pt idx="214">
                  <c:v>121.76</c:v>
                </c:pt>
                <c:pt idx="215">
                  <c:v>121.64999999999999</c:v>
                </c:pt>
                <c:pt idx="216">
                  <c:v>121.8</c:v>
                </c:pt>
                <c:pt idx="217">
                  <c:v>122.09</c:v>
                </c:pt>
                <c:pt idx="218">
                  <c:v>122.81</c:v>
                </c:pt>
                <c:pt idx="219">
                  <c:v>122.02</c:v>
                </c:pt>
                <c:pt idx="220">
                  <c:v>122.75</c:v>
                </c:pt>
                <c:pt idx="221">
                  <c:v>123.36</c:v>
                </c:pt>
                <c:pt idx="222">
                  <c:v>125.44000000000011</c:v>
                </c:pt>
                <c:pt idx="223">
                  <c:v>123.92</c:v>
                </c:pt>
                <c:pt idx="224">
                  <c:v>126.52</c:v>
                </c:pt>
                <c:pt idx="225">
                  <c:v>128.44999999999999</c:v>
                </c:pt>
                <c:pt idx="226">
                  <c:v>126.78</c:v>
                </c:pt>
                <c:pt idx="227">
                  <c:v>127.88</c:v>
                </c:pt>
                <c:pt idx="228">
                  <c:v>130</c:v>
                </c:pt>
                <c:pt idx="229">
                  <c:v>130.51</c:v>
                </c:pt>
                <c:pt idx="230">
                  <c:v>131.5</c:v>
                </c:pt>
                <c:pt idx="231">
                  <c:v>135.69999999999999</c:v>
                </c:pt>
                <c:pt idx="232">
                  <c:v>131.66</c:v>
                </c:pt>
                <c:pt idx="233">
                  <c:v>130.41</c:v>
                </c:pt>
                <c:pt idx="234">
                  <c:v>138.41999999999999</c:v>
                </c:pt>
                <c:pt idx="235">
                  <c:v>139.70999999999998</c:v>
                </c:pt>
                <c:pt idx="236">
                  <c:v>136.18</c:v>
                </c:pt>
                <c:pt idx="237">
                  <c:v>141.10999999999999</c:v>
                </c:pt>
                <c:pt idx="238">
                  <c:v>142.85000000000022</c:v>
                </c:pt>
                <c:pt idx="239">
                  <c:v>145.49</c:v>
                </c:pt>
                <c:pt idx="240">
                  <c:v>153.05000000000001</c:v>
                </c:pt>
                <c:pt idx="241">
                  <c:v>154.82000000000022</c:v>
                </c:pt>
                <c:pt idx="242">
                  <c:v>156.09</c:v>
                </c:pt>
                <c:pt idx="243">
                  <c:v>155.34</c:v>
                </c:pt>
                <c:pt idx="244">
                  <c:v>136.20999999999998</c:v>
                </c:pt>
                <c:pt idx="245">
                  <c:v>172.64</c:v>
                </c:pt>
                <c:pt idx="246">
                  <c:v>144.26999999999998</c:v>
                </c:pt>
                <c:pt idx="247">
                  <c:v>150.16</c:v>
                </c:pt>
                <c:pt idx="248">
                  <c:v>150.20999999999998</c:v>
                </c:pt>
                <c:pt idx="249">
                  <c:v>150.38000000000022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14-434C-9FF1-F8DB2C332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9236848"/>
        <c:axId val="809227832"/>
      </c:lineChart>
      <c:dateAx>
        <c:axId val="809236848"/>
        <c:scaling>
          <c:orientation val="minMax"/>
        </c:scaling>
        <c:delete val="0"/>
        <c:axPos val="t"/>
        <c:numFmt formatCode="d/m/yyyy" sourceLinked="0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is-IS"/>
          </a:p>
        </c:txPr>
        <c:crossAx val="809227832"/>
        <c:crosses val="autoZero"/>
        <c:auto val="1"/>
        <c:lblOffset val="100"/>
        <c:baseTimeUnit val="days"/>
      </c:dateAx>
      <c:valAx>
        <c:axId val="809227832"/>
        <c:scaling>
          <c:orientation val="maxMin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is-IS"/>
          </a:p>
        </c:txPr>
        <c:crossAx val="809236848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13743781392808133"/>
          <c:y val="0.63910646812712768"/>
          <c:w val="0.16988422132512634"/>
          <c:h val="0.17299571216964194"/>
        </c:manualLayout>
      </c:layout>
      <c:overlay val="0"/>
      <c:txPr>
        <a:bodyPr/>
        <a:lstStyle/>
        <a:p>
          <a:pPr>
            <a:defRPr>
              <a:latin typeface="Cambria" panose="02040503050406030204" pitchFamily="18" charset="0"/>
              <a:ea typeface="Cambria" panose="02040503050406030204" pitchFamily="18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is-I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Data!$B$2:$BH$2</c:f>
              <c:numCache>
                <c:formatCode>0.0</c:formatCode>
                <c:ptCount val="59"/>
                <c:pt idx="0">
                  <c:v>1.9884008087221601</c:v>
                </c:pt>
                <c:pt idx="1">
                  <c:v>4.7116087461998397</c:v>
                </c:pt>
                <c:pt idx="2">
                  <c:v>11.0163000635032</c:v>
                </c:pt>
                <c:pt idx="3">
                  <c:v>12.9280159822498</c:v>
                </c:pt>
                <c:pt idx="4">
                  <c:v>19.245051043829001</c:v>
                </c:pt>
                <c:pt idx="5">
                  <c:v>7.3170724430452401</c:v>
                </c:pt>
                <c:pt idx="6">
                  <c:v>10.6866474184139</c:v>
                </c:pt>
                <c:pt idx="7">
                  <c:v>3.3202209463618999</c:v>
                </c:pt>
                <c:pt idx="8">
                  <c:v>12.6</c:v>
                </c:pt>
                <c:pt idx="9">
                  <c:v>22.2</c:v>
                </c:pt>
                <c:pt idx="10">
                  <c:v>13.1</c:v>
                </c:pt>
                <c:pt idx="11">
                  <c:v>6.7</c:v>
                </c:pt>
                <c:pt idx="12">
                  <c:v>9.6999999999999993</c:v>
                </c:pt>
                <c:pt idx="13">
                  <c:v>21</c:v>
                </c:pt>
                <c:pt idx="14">
                  <c:v>42.7</c:v>
                </c:pt>
                <c:pt idx="15">
                  <c:v>49.4</c:v>
                </c:pt>
                <c:pt idx="16">
                  <c:v>32.799999999999997</c:v>
                </c:pt>
                <c:pt idx="17">
                  <c:v>30.3167412725929</c:v>
                </c:pt>
                <c:pt idx="18">
                  <c:v>43.749998285360597</c:v>
                </c:pt>
                <c:pt idx="19">
                  <c:v>44.4444558043744</c:v>
                </c:pt>
                <c:pt idx="20">
                  <c:v>58.5284260893647</c:v>
                </c:pt>
                <c:pt idx="21">
                  <c:v>51.793241601010799</c:v>
                </c:pt>
                <c:pt idx="22">
                  <c:v>50.243226389676003</c:v>
                </c:pt>
                <c:pt idx="23">
                  <c:v>83.9500461937035</c:v>
                </c:pt>
                <c:pt idx="24">
                  <c:v>30.852397077090899</c:v>
                </c:pt>
                <c:pt idx="25">
                  <c:v>31.994629024070299</c:v>
                </c:pt>
                <c:pt idx="26">
                  <c:v>22.128401187664601</c:v>
                </c:pt>
                <c:pt idx="27">
                  <c:v>18.297768223230399</c:v>
                </c:pt>
                <c:pt idx="28">
                  <c:v>25.725509085284301</c:v>
                </c:pt>
                <c:pt idx="29">
                  <c:v>20.758195033448501</c:v>
                </c:pt>
                <c:pt idx="30">
                  <c:v>15.510721994253</c:v>
                </c:pt>
                <c:pt idx="31">
                  <c:v>6.8087788794363799</c:v>
                </c:pt>
                <c:pt idx="32">
                  <c:v>3.94771176824033</c:v>
                </c:pt>
                <c:pt idx="33">
                  <c:v>4.0428529107694304</c:v>
                </c:pt>
                <c:pt idx="34">
                  <c:v>1.5526562749578201</c:v>
                </c:pt>
                <c:pt idx="35">
                  <c:v>1.65123150116651</c:v>
                </c:pt>
                <c:pt idx="36">
                  <c:v>2.2604189826729599</c:v>
                </c:pt>
                <c:pt idx="37">
                  <c:v>1.8154308028224699</c:v>
                </c:pt>
                <c:pt idx="38">
                  <c:v>1.65924170953426</c:v>
                </c:pt>
                <c:pt idx="39">
                  <c:v>3.2318326090646701</c:v>
                </c:pt>
                <c:pt idx="40">
                  <c:v>5.1364712324515098</c:v>
                </c:pt>
                <c:pt idx="41">
                  <c:v>6.4050855038686496</c:v>
                </c:pt>
                <c:pt idx="42">
                  <c:v>5.1970223021662996</c:v>
                </c:pt>
                <c:pt idx="43">
                  <c:v>2.0556632975374001</c:v>
                </c:pt>
                <c:pt idx="44">
                  <c:v>3.1581932429846402</c:v>
                </c:pt>
                <c:pt idx="45">
                  <c:v>3.9870478280659198</c:v>
                </c:pt>
                <c:pt idx="46">
                  <c:v>6.6870790613666102</c:v>
                </c:pt>
                <c:pt idx="47">
                  <c:v>5.0515573649214502</c:v>
                </c:pt>
                <c:pt idx="48">
                  <c:v>12.694394277587801</c:v>
                </c:pt>
                <c:pt idx="49">
                  <c:v>12.0031298461743</c:v>
                </c:pt>
                <c:pt idx="50">
                  <c:v>5.3967311316748399</c:v>
                </c:pt>
                <c:pt idx="51">
                  <c:v>4.0010266434311603</c:v>
                </c:pt>
                <c:pt idx="52">
                  <c:v>5.1858998875070501</c:v>
                </c:pt>
                <c:pt idx="53">
                  <c:v>3.8722792374824002</c:v>
                </c:pt>
                <c:pt idx="54">
                  <c:v>2.0446148153933699</c:v>
                </c:pt>
                <c:pt idx="55">
                  <c:v>1.6330555818133301</c:v>
                </c:pt>
                <c:pt idx="56">
                  <c:v>1.6969276199773999</c:v>
                </c:pt>
                <c:pt idx="57">
                  <c:v>1.76041559180606</c:v>
                </c:pt>
                <c:pt idx="58">
                  <c:v>2.6829176826738799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0-4B98-B4BB-2D0536D76CB9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Heimurinn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Data!$B$3:$BH$3</c:f>
              <c:numCache>
                <c:formatCode>General</c:formatCode>
                <c:ptCount val="59"/>
                <c:pt idx="21" formatCode="0.0">
                  <c:v>12.4820704034687</c:v>
                </c:pt>
                <c:pt idx="22" formatCode="0.0">
                  <c:v>10.2588088556284</c:v>
                </c:pt>
                <c:pt idx="23" formatCode="0.0">
                  <c:v>8.8730215236321808</c:v>
                </c:pt>
                <c:pt idx="24" formatCode="0.0">
                  <c:v>8.21765253688584</c:v>
                </c:pt>
                <c:pt idx="25" formatCode="0.0">
                  <c:v>6.8075665576833604</c:v>
                </c:pt>
                <c:pt idx="26" formatCode="0.0">
                  <c:v>5.7781125703860354</c:v>
                </c:pt>
                <c:pt idx="27" formatCode="0.0">
                  <c:v>5.66377475855219</c:v>
                </c:pt>
                <c:pt idx="28" formatCode="0.0">
                  <c:v>7.1460952563121101</c:v>
                </c:pt>
                <c:pt idx="29" formatCode="0.0">
                  <c:v>6.999092533267735</c:v>
                </c:pt>
                <c:pt idx="30" formatCode="0.0">
                  <c:v>8.1274161148990238</c:v>
                </c:pt>
                <c:pt idx="31" formatCode="0.0">
                  <c:v>8.9656226521431108</c:v>
                </c:pt>
                <c:pt idx="32" formatCode="0.0">
                  <c:v>7.5409062667003806</c:v>
                </c:pt>
                <c:pt idx="33" formatCode="0.0">
                  <c:v>6.7837799466541098</c:v>
                </c:pt>
                <c:pt idx="34" formatCode="0.0">
                  <c:v>10.317204492781849</c:v>
                </c:pt>
                <c:pt idx="35" formatCode="0.0">
                  <c:v>9.0773809523809401</c:v>
                </c:pt>
                <c:pt idx="36" formatCode="0.0">
                  <c:v>6.6782166642690299</c:v>
                </c:pt>
                <c:pt idx="37" formatCode="0.0">
                  <c:v>5.420803920343535</c:v>
                </c:pt>
                <c:pt idx="38" formatCode="0.0">
                  <c:v>5.1902957743316449</c:v>
                </c:pt>
                <c:pt idx="39" formatCode="0.0">
                  <c:v>3.1556658677239753</c:v>
                </c:pt>
                <c:pt idx="40" formatCode="0.0">
                  <c:v>3.4335167554743502</c:v>
                </c:pt>
                <c:pt idx="41" formatCode="0.0">
                  <c:v>3.83828463867723</c:v>
                </c:pt>
                <c:pt idx="42" formatCode="0.0">
                  <c:v>2.8344226012806701</c:v>
                </c:pt>
                <c:pt idx="43" formatCode="0.0">
                  <c:v>3.0321394734216547</c:v>
                </c:pt>
                <c:pt idx="44" formatCode="0.0">
                  <c:v>3.3618682147660301</c:v>
                </c:pt>
                <c:pt idx="45" formatCode="0.0">
                  <c:v>4.0797142319984596</c:v>
                </c:pt>
                <c:pt idx="46" formatCode="0.0">
                  <c:v>4.2177606743743503</c:v>
                </c:pt>
                <c:pt idx="47" formatCode="0.0">
                  <c:v>4.8102358632537099</c:v>
                </c:pt>
                <c:pt idx="48" formatCode="0.0">
                  <c:v>8.7587276958879698</c:v>
                </c:pt>
                <c:pt idx="49" formatCode="0.0">
                  <c:v>2.9285643270103301</c:v>
                </c:pt>
                <c:pt idx="50" formatCode="0.0">
                  <c:v>3.2851446110742</c:v>
                </c:pt>
                <c:pt idx="51" formatCode="0.0">
                  <c:v>4.8053892215568696</c:v>
                </c:pt>
                <c:pt idx="52" formatCode="0.0">
                  <c:v>3.7312095075688698</c:v>
                </c:pt>
                <c:pt idx="53" formatCode="0.0">
                  <c:v>2.6134335271030453</c:v>
                </c:pt>
                <c:pt idx="54" formatCode="0.0">
                  <c:v>2.2389137834189397</c:v>
                </c:pt>
                <c:pt idx="55" formatCode="0.0">
                  <c:v>1.40460887286411</c:v>
                </c:pt>
                <c:pt idx="56" formatCode="0.0">
                  <c:v>1.4287595470108001</c:v>
                </c:pt>
                <c:pt idx="57" formatCode="0.0">
                  <c:v>2.1772757268926552</c:v>
                </c:pt>
                <c:pt idx="58" formatCode="0.0">
                  <c:v>2.5140371288380798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F0-4B98-B4BB-2D0536D76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3943263"/>
        <c:axId val="584339567"/>
      </c:lineChart>
      <c:catAx>
        <c:axId val="134394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584339567"/>
        <c:crosses val="autoZero"/>
        <c:auto val="1"/>
        <c:lblAlgn val="ctr"/>
        <c:lblOffset val="100"/>
        <c:noMultiLvlLbl val="0"/>
      </c:catAx>
      <c:valAx>
        <c:axId val="584339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34394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04981098361858E-2"/>
          <c:y val="4.1440028329792107E-2"/>
          <c:w val="0.17093001393454099"/>
          <c:h val="0.17813669124692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prstClr val="white">
            <a:alpha val="0"/>
          </a:prstClr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prstClr val="white">
            <a:alpha val="0"/>
          </a:prst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058524173028633E-2"/>
          <c:y val="5.3949903660886277E-2"/>
          <c:w val="0.76844783715013276"/>
          <c:h val="0.80539499036608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678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2007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3.2238012142566452</c:v>
                </c:pt>
                <c:pt idx="1">
                  <c:v>4.0202212782505056</c:v>
                </c:pt>
                <c:pt idx="2">
                  <c:v>6.7775643189075545</c:v>
                </c:pt>
                <c:pt idx="3">
                  <c:v>5.0266656779233401</c:v>
                </c:pt>
                <c:pt idx="4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4-4A83-A469-2EA8F9D8A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57085592"/>
        <c:axId val="457086376"/>
        <c:axId val="0"/>
      </c:bar3DChart>
      <c:catAx>
        <c:axId val="457085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6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/>
            </a:pPr>
            <a:endParaRPr lang="is-IS"/>
          </a:p>
        </c:txPr>
        <c:crossAx val="457086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7086376"/>
        <c:scaling>
          <c:orientation val="minMax"/>
        </c:scaling>
        <c:delete val="0"/>
        <c:axPos val="l"/>
        <c:majorGridlines>
          <c:spPr>
            <a:ln w="169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noFill/>
          <a:ln w="16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/>
            </a:pPr>
            <a:endParaRPr lang="is-IS"/>
          </a:p>
        </c:txPr>
        <c:crossAx val="457085592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F9B639">
            <a:tint val="15000"/>
            <a:satMod val="250000"/>
          </a:srgbClr>
        </a:gs>
        <a:gs pos="49000">
          <a:srgbClr val="F9B639">
            <a:tint val="50000"/>
            <a:satMod val="200000"/>
          </a:srgbClr>
        </a:gs>
        <a:gs pos="49100">
          <a:srgbClr val="F9B639">
            <a:tint val="64000"/>
            <a:satMod val="160000"/>
          </a:srgbClr>
        </a:gs>
        <a:gs pos="92000">
          <a:srgbClr val="F9B639">
            <a:tint val="50000"/>
            <a:satMod val="200000"/>
          </a:srgbClr>
        </a:gs>
        <a:gs pos="100000">
          <a:srgbClr val="F9B639">
            <a:tint val="43000"/>
            <a:satMod val="190000"/>
          </a:srgbClr>
        </a:gs>
      </a:gsLst>
      <a:path path="circle">
        <a:fillToRect r="100000" b="100000"/>
      </a:path>
      <a:tileRect l="-100000" t="-100000"/>
    </a:gradFill>
    <a:ln w="11402" cap="flat" cmpd="sng" algn="ctr">
      <a:solidFill>
        <a:schemeClr val="accent4"/>
      </a:solidFill>
      <a:prstDash val="solid"/>
    </a:ln>
    <a:effectLst>
      <a:outerShdw blurRad="50800" dist="25000" dir="5400000" rotWithShape="0">
        <a:schemeClr val="accent4">
          <a:shade val="30000"/>
          <a:satMod val="150000"/>
          <a:alpha val="38000"/>
        </a:scheme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Money!$A$2</c:f>
              <c:strCache>
                <c:ptCount val="1"/>
                <c:pt idx="0">
                  <c:v>Peningamagn/VLF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Money!$B$1:$BH$1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Money!$B$2:$BH$2</c:f>
              <c:numCache>
                <c:formatCode>General</c:formatCode>
                <c:ptCount val="59"/>
                <c:pt idx="0">
                  <c:v>36.625700159262294</c:v>
                </c:pt>
                <c:pt idx="1">
                  <c:v>40.779927612582277</c:v>
                </c:pt>
                <c:pt idx="2">
                  <c:v>42.362469548812108</c:v>
                </c:pt>
                <c:pt idx="3">
                  <c:v>40.574037627321644</c:v>
                </c:pt>
                <c:pt idx="4">
                  <c:v>33.003415917006251</c:v>
                </c:pt>
                <c:pt idx="5">
                  <c:v>34.269461462458317</c:v>
                </c:pt>
                <c:pt idx="6">
                  <c:v>31.929473393735041</c:v>
                </c:pt>
                <c:pt idx="7">
                  <c:v>37.918932034928453</c:v>
                </c:pt>
                <c:pt idx="8">
                  <c:v>38.335353869854586</c:v>
                </c:pt>
                <c:pt idx="9">
                  <c:v>38.211869939829043</c:v>
                </c:pt>
                <c:pt idx="10">
                  <c:v>37.208340424431867</c:v>
                </c:pt>
                <c:pt idx="11">
                  <c:v>35.317636793967644</c:v>
                </c:pt>
                <c:pt idx="12">
                  <c:v>33.246962945257629</c:v>
                </c:pt>
                <c:pt idx="13">
                  <c:v>31.361887643813557</c:v>
                </c:pt>
                <c:pt idx="14">
                  <c:v>27.71527036498102</c:v>
                </c:pt>
                <c:pt idx="15">
                  <c:v>25.03073719300556</c:v>
                </c:pt>
                <c:pt idx="16">
                  <c:v>23.647364791471492</c:v>
                </c:pt>
                <c:pt idx="17">
                  <c:v>23.588751703556916</c:v>
                </c:pt>
                <c:pt idx="18">
                  <c:v>22.581219700817645</c:v>
                </c:pt>
                <c:pt idx="19">
                  <c:v>24.028477177754976</c:v>
                </c:pt>
                <c:pt idx="20">
                  <c:v>24.63648609975591</c:v>
                </c:pt>
                <c:pt idx="21">
                  <c:v>19.779369524638003</c:v>
                </c:pt>
                <c:pt idx="22">
                  <c:v>21.460648230256993</c:v>
                </c:pt>
                <c:pt idx="23">
                  <c:v>22.279360006448151</c:v>
                </c:pt>
                <c:pt idx="24">
                  <c:v>22.623071640912503</c:v>
                </c:pt>
                <c:pt idx="25">
                  <c:v>25.450970868815315</c:v>
                </c:pt>
                <c:pt idx="26">
                  <c:v>25.355147216715217</c:v>
                </c:pt>
                <c:pt idx="27">
                  <c:v>26.656436600391597</c:v>
                </c:pt>
                <c:pt idx="28">
                  <c:v>28.285276376145045</c:v>
                </c:pt>
                <c:pt idx="29">
                  <c:v>34.589540587757789</c:v>
                </c:pt>
                <c:pt idx="30">
                  <c:v>33.873294659418271</c:v>
                </c:pt>
                <c:pt idx="31">
                  <c:v>36.312907904107234</c:v>
                </c:pt>
                <c:pt idx="32">
                  <c:v>37.744194322900057</c:v>
                </c:pt>
                <c:pt idx="33">
                  <c:v>38.974832518198724</c:v>
                </c:pt>
                <c:pt idx="34">
                  <c:v>37.409276408602899</c:v>
                </c:pt>
                <c:pt idx="35">
                  <c:v>37.192668083453064</c:v>
                </c:pt>
                <c:pt idx="36">
                  <c:v>36.851239286337346</c:v>
                </c:pt>
                <c:pt idx="37">
                  <c:v>37.082631812408557</c:v>
                </c:pt>
                <c:pt idx="38">
                  <c:v>38.094892781869063</c:v>
                </c:pt>
                <c:pt idx="39">
                  <c:v>41.486666129681595</c:v>
                </c:pt>
                <c:pt idx="40">
                  <c:v>42.121297745677595</c:v>
                </c:pt>
                <c:pt idx="41">
                  <c:v>42.950428043059915</c:v>
                </c:pt>
                <c:pt idx="42">
                  <c:v>46.2417662327926</c:v>
                </c:pt>
                <c:pt idx="43">
                  <c:v>55.060565202872411</c:v>
                </c:pt>
                <c:pt idx="44">
                  <c:v>57.763283389450933</c:v>
                </c:pt>
                <c:pt idx="45">
                  <c:v>66.856416667681557</c:v>
                </c:pt>
                <c:pt idx="46">
                  <c:v>93.816188463766707</c:v>
                </c:pt>
                <c:pt idx="47">
                  <c:v>87.066179777388825</c:v>
                </c:pt>
                <c:pt idx="48">
                  <c:v>100.64896353498187</c:v>
                </c:pt>
                <c:pt idx="49">
                  <c:v>99.782249712424658</c:v>
                </c:pt>
                <c:pt idx="50">
                  <c:v>87.364197132126435</c:v>
                </c:pt>
                <c:pt idx="51">
                  <c:v>87.873534182847436</c:v>
                </c:pt>
                <c:pt idx="52">
                  <c:v>80.032785529171733</c:v>
                </c:pt>
                <c:pt idx="53">
                  <c:v>78.745145140574451</c:v>
                </c:pt>
                <c:pt idx="54">
                  <c:v>78.698050241793936</c:v>
                </c:pt>
                <c:pt idx="55">
                  <c:v>75.296183635928699</c:v>
                </c:pt>
                <c:pt idx="56">
                  <c:v>65.645613158219234</c:v>
                </c:pt>
                <c:pt idx="57">
                  <c:v>65.953725199669634</c:v>
                </c:pt>
                <c:pt idx="58">
                  <c:v>65.877011737312401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07-4A4F-AD13-0D54B9F661A6}"/>
            </c:ext>
          </c:extLst>
        </c:ser>
        <c:ser>
          <c:idx val="1"/>
          <c:order val="1"/>
          <c:tx>
            <c:strRef>
              <c:f>Money!$A$3</c:f>
              <c:strCache>
                <c:ptCount val="1"/>
                <c:pt idx="0">
                  <c:v>Verðbólga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Money!$B$1:$BH$1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Money!$B$3:$BH$3</c:f>
              <c:numCache>
                <c:formatCode>0.0</c:formatCode>
                <c:ptCount val="59"/>
                <c:pt idx="0">
                  <c:v>1.9884008087221601</c:v>
                </c:pt>
                <c:pt idx="1">
                  <c:v>4.7116087461998397</c:v>
                </c:pt>
                <c:pt idx="2">
                  <c:v>11.0163000635032</c:v>
                </c:pt>
                <c:pt idx="3">
                  <c:v>12.9280159822498</c:v>
                </c:pt>
                <c:pt idx="4">
                  <c:v>19.245051043829001</c:v>
                </c:pt>
                <c:pt idx="5">
                  <c:v>7.3170724430452401</c:v>
                </c:pt>
                <c:pt idx="6">
                  <c:v>10.6866474184139</c:v>
                </c:pt>
                <c:pt idx="7">
                  <c:v>3.3202209463618999</c:v>
                </c:pt>
                <c:pt idx="8">
                  <c:v>12.6</c:v>
                </c:pt>
                <c:pt idx="9">
                  <c:v>22.2</c:v>
                </c:pt>
                <c:pt idx="10">
                  <c:v>13.1</c:v>
                </c:pt>
                <c:pt idx="11">
                  <c:v>6.7</c:v>
                </c:pt>
                <c:pt idx="12">
                  <c:v>9.6999999999999993</c:v>
                </c:pt>
                <c:pt idx="13">
                  <c:v>21</c:v>
                </c:pt>
                <c:pt idx="14">
                  <c:v>42.7</c:v>
                </c:pt>
                <c:pt idx="15">
                  <c:v>49.4</c:v>
                </c:pt>
                <c:pt idx="16">
                  <c:v>32.799999999999997</c:v>
                </c:pt>
                <c:pt idx="17">
                  <c:v>30.3167412725929</c:v>
                </c:pt>
                <c:pt idx="18">
                  <c:v>43.749998285360597</c:v>
                </c:pt>
                <c:pt idx="19">
                  <c:v>44.4444558043744</c:v>
                </c:pt>
                <c:pt idx="20">
                  <c:v>58.5284260893647</c:v>
                </c:pt>
                <c:pt idx="21">
                  <c:v>51.793241601010799</c:v>
                </c:pt>
                <c:pt idx="22">
                  <c:v>50.243226389676003</c:v>
                </c:pt>
                <c:pt idx="23">
                  <c:v>83.9500461937035</c:v>
                </c:pt>
                <c:pt idx="24">
                  <c:v>30.852397077090899</c:v>
                </c:pt>
                <c:pt idx="25">
                  <c:v>31.994629024070299</c:v>
                </c:pt>
                <c:pt idx="26">
                  <c:v>22.128401187664601</c:v>
                </c:pt>
                <c:pt idx="27">
                  <c:v>18.297768223230399</c:v>
                </c:pt>
                <c:pt idx="28">
                  <c:v>25.725509085284301</c:v>
                </c:pt>
                <c:pt idx="29">
                  <c:v>20.758195033448501</c:v>
                </c:pt>
                <c:pt idx="30">
                  <c:v>15.510721994253</c:v>
                </c:pt>
                <c:pt idx="31">
                  <c:v>6.8087788794363799</c:v>
                </c:pt>
                <c:pt idx="32">
                  <c:v>3.94771176824033</c:v>
                </c:pt>
                <c:pt idx="33">
                  <c:v>4.0428529107694304</c:v>
                </c:pt>
                <c:pt idx="34">
                  <c:v>1.5526562749578201</c:v>
                </c:pt>
                <c:pt idx="35">
                  <c:v>1.65123150116651</c:v>
                </c:pt>
                <c:pt idx="36">
                  <c:v>2.2604189826729599</c:v>
                </c:pt>
                <c:pt idx="37">
                  <c:v>1.8154308028224699</c:v>
                </c:pt>
                <c:pt idx="38">
                  <c:v>1.65924170953426</c:v>
                </c:pt>
                <c:pt idx="39">
                  <c:v>3.2318326090646701</c:v>
                </c:pt>
                <c:pt idx="40">
                  <c:v>5.1364712324515098</c:v>
                </c:pt>
                <c:pt idx="41">
                  <c:v>6.4050855038686496</c:v>
                </c:pt>
                <c:pt idx="42">
                  <c:v>5.1970223021662996</c:v>
                </c:pt>
                <c:pt idx="43">
                  <c:v>2.0556632975374001</c:v>
                </c:pt>
                <c:pt idx="44">
                  <c:v>3.1581932429846402</c:v>
                </c:pt>
                <c:pt idx="45">
                  <c:v>3.9870478280659198</c:v>
                </c:pt>
                <c:pt idx="46">
                  <c:v>6.6870790613666102</c:v>
                </c:pt>
                <c:pt idx="47">
                  <c:v>5.0515573649214502</c:v>
                </c:pt>
                <c:pt idx="48">
                  <c:v>12.694394277587801</c:v>
                </c:pt>
                <c:pt idx="49">
                  <c:v>12.0031298461743</c:v>
                </c:pt>
                <c:pt idx="50">
                  <c:v>5.3967311316748399</c:v>
                </c:pt>
                <c:pt idx="51">
                  <c:v>4.0010266434311603</c:v>
                </c:pt>
                <c:pt idx="52">
                  <c:v>5.1858998875070501</c:v>
                </c:pt>
                <c:pt idx="53">
                  <c:v>3.8722792374824002</c:v>
                </c:pt>
                <c:pt idx="54">
                  <c:v>2.0446148153933699</c:v>
                </c:pt>
                <c:pt idx="55">
                  <c:v>1.6330555818133301</c:v>
                </c:pt>
                <c:pt idx="56">
                  <c:v>1.6969276199773999</c:v>
                </c:pt>
                <c:pt idx="57">
                  <c:v>1.76041559180606</c:v>
                </c:pt>
                <c:pt idx="58">
                  <c:v>2.6829176826738799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07-4A4F-AD13-0D54B9F66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2818879"/>
        <c:axId val="1006510351"/>
      </c:lineChart>
      <c:catAx>
        <c:axId val="123281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006510351"/>
        <c:crosses val="autoZero"/>
        <c:auto val="1"/>
        <c:lblAlgn val="ctr"/>
        <c:lblOffset val="100"/>
        <c:noMultiLvlLbl val="0"/>
      </c:catAx>
      <c:valAx>
        <c:axId val="100651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23281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25620220419104E-2"/>
          <c:y val="3.0858017747781526E-2"/>
          <c:w val="0.26675431870762134"/>
          <c:h val="0.26808378119401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5129110242435"/>
          <c:y val="3.7037037037037035E-2"/>
          <c:w val="0.82002100566158509"/>
          <c:h val="0.80428283270146783"/>
        </c:manualLayout>
      </c:layout>
      <c:lineChart>
        <c:grouping val="standard"/>
        <c:varyColors val="0"/>
        <c:ser>
          <c:idx val="0"/>
          <c:order val="0"/>
          <c:tx>
            <c:strRef>
              <c:f>[API_NY.GDP.MKTP.CN_DS2_en_excel_v2_10135003.xls]Sheet1!$A$6</c:f>
              <c:strCache>
                <c:ptCount val="1"/>
                <c:pt idx="0">
                  <c:v>VLF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[API_NY.GDP.MKTP.CN_DS2_en_excel_v2_10135003.xls]Sheet1!$B$5:$BF$5</c:f>
              <c:strCach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strCache>
            </c:strRef>
          </c:cat>
          <c:val>
            <c:numRef>
              <c:f>[API_NY.GDP.MKTP.CN_DS2_en_excel_v2_10135003.xls]Sheet1!$B$6:$BF$6</c:f>
              <c:numCache>
                <c:formatCode>General</c:formatCode>
                <c:ptCount val="57"/>
                <c:pt idx="0">
                  <c:v>100</c:v>
                </c:pt>
                <c:pt idx="1">
                  <c:v>113.18681807573176</c:v>
                </c:pt>
                <c:pt idx="2">
                  <c:v>136.26373636151465</c:v>
                </c:pt>
                <c:pt idx="3">
                  <c:v>162.63736361514634</c:v>
                </c:pt>
                <c:pt idx="4">
                  <c:v>207.6923179590367</c:v>
                </c:pt>
                <c:pt idx="5">
                  <c:v>250.46154388237139</c:v>
                </c:pt>
                <c:pt idx="6">
                  <c:v>300.77355080346086</c:v>
                </c:pt>
                <c:pt idx="7">
                  <c:v>305.16762046974679</c:v>
                </c:pt>
                <c:pt idx="8">
                  <c:v>328.01675426137183</c:v>
                </c:pt>
                <c:pt idx="9">
                  <c:v>405.90150473902969</c:v>
                </c:pt>
                <c:pt idx="10">
                  <c:v>507.88134349786048</c:v>
                </c:pt>
                <c:pt idx="11">
                  <c:v>646.29757214651204</c:v>
                </c:pt>
                <c:pt idx="12">
                  <c:v>812.03659535855286</c:v>
                </c:pt>
                <c:pt idx="13">
                  <c:v>1140.1264586549344</c:v>
                </c:pt>
                <c:pt idx="14">
                  <c:v>1659.4422945799836</c:v>
                </c:pt>
                <c:pt idx="15">
                  <c:v>2369.4176449165402</c:v>
                </c:pt>
                <c:pt idx="16">
                  <c:v>3332.5177358256874</c:v>
                </c:pt>
                <c:pt idx="17">
                  <c:v>4812.6104387761106</c:v>
                </c:pt>
                <c:pt idx="18">
                  <c:v>7461.8637816692744</c:v>
                </c:pt>
                <c:pt idx="19">
                  <c:v>11024.591671825185</c:v>
                </c:pt>
                <c:pt idx="20">
                  <c:v>17776.049448098634</c:v>
                </c:pt>
                <c:pt idx="21">
                  <c:v>27650.320860263735</c:v>
                </c:pt>
                <c:pt idx="22">
                  <c:v>43399.057724060971</c:v>
                </c:pt>
                <c:pt idx="23">
                  <c:v>75293.43703489365</c:v>
                </c:pt>
                <c:pt idx="24">
                  <c:v>99477.551348719993</c:v>
                </c:pt>
                <c:pt idx="25">
                  <c:v>135721.08195766181</c:v>
                </c:pt>
                <c:pt idx="26">
                  <c:v>179692.61750454435</c:v>
                </c:pt>
                <c:pt idx="27">
                  <c:v>233954.475289075</c:v>
                </c:pt>
                <c:pt idx="28">
                  <c:v>287822.04578859836</c:v>
                </c:pt>
                <c:pt idx="29">
                  <c:v>354556.33286272699</c:v>
                </c:pt>
                <c:pt idx="30">
                  <c:v>413123.13262316177</c:v>
                </c:pt>
                <c:pt idx="31">
                  <c:v>446681.61224352336</c:v>
                </c:pt>
                <c:pt idx="32">
                  <c:v>446498.56204364687</c:v>
                </c:pt>
                <c:pt idx="33">
                  <c:v>460649.69710000977</c:v>
                </c:pt>
                <c:pt idx="34">
                  <c:v>489699.1288266349</c:v>
                </c:pt>
                <c:pt idx="35">
                  <c:v>504966.22438659013</c:v>
                </c:pt>
                <c:pt idx="36">
                  <c:v>542221.84510245093</c:v>
                </c:pt>
                <c:pt idx="37">
                  <c:v>595320.92455056834</c:v>
                </c:pt>
                <c:pt idx="38">
                  <c:v>667182.2065964432</c:v>
                </c:pt>
                <c:pt idx="39">
                  <c:v>717426.12842080486</c:v>
                </c:pt>
                <c:pt idx="40">
                  <c:v>780580.17144431302</c:v>
                </c:pt>
                <c:pt idx="41">
                  <c:v>881641.85450656945</c:v>
                </c:pt>
                <c:pt idx="42">
                  <c:v>938712.92551544914</c:v>
                </c:pt>
                <c:pt idx="43">
                  <c:v>965495.85803705116</c:v>
                </c:pt>
                <c:pt idx="44">
                  <c:v>1071330.4952364124</c:v>
                </c:pt>
                <c:pt idx="45">
                  <c:v>1169240.0785616261</c:v>
                </c:pt>
                <c:pt idx="46">
                  <c:v>1330753.1470741304</c:v>
                </c:pt>
                <c:pt idx="47">
                  <c:v>1518914.5975426147</c:v>
                </c:pt>
                <c:pt idx="48">
                  <c:v>1727313.8074195995</c:v>
                </c:pt>
                <c:pt idx="49">
                  <c:v>1779999.7243896599</c:v>
                </c:pt>
                <c:pt idx="50">
                  <c:v>1809716.5706902039</c:v>
                </c:pt>
                <c:pt idx="51">
                  <c:v>1900037.2953732254</c:v>
                </c:pt>
                <c:pt idx="52">
                  <c:v>1988314.2616094239</c:v>
                </c:pt>
                <c:pt idx="53">
                  <c:v>2112879.4339119326</c:v>
                </c:pt>
                <c:pt idx="54">
                  <c:v>2247309.9446483678</c:v>
                </c:pt>
                <c:pt idx="55">
                  <c:v>2485831.0831828932</c:v>
                </c:pt>
                <c:pt idx="56">
                  <c:v>2728263.7799831349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C3-4A32-822D-7A4C89F47B7A}"/>
            </c:ext>
          </c:extLst>
        </c:ser>
        <c:ser>
          <c:idx val="1"/>
          <c:order val="1"/>
          <c:tx>
            <c:strRef>
              <c:f>[API_NY.GDP.MKTP.CN_DS2_en_excel_v2_10135003.xls]Sheet1!$A$7</c:f>
              <c:strCache>
                <c:ptCount val="1"/>
                <c:pt idx="0">
                  <c:v>Peningamagn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[API_NY.GDP.MKTP.CN_DS2_en_excel_v2_10135003.xls]Sheet1!$B$5:$BF$5</c:f>
              <c:strCach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strCache>
            </c:strRef>
          </c:cat>
          <c:val>
            <c:numRef>
              <c:f>[API_NY.GDP.MKTP.CN_DS2_en_excel_v2_10135003.xls]Sheet1!$B$7:$BF$7</c:f>
              <c:numCache>
                <c:formatCode>General</c:formatCode>
                <c:ptCount val="57"/>
                <c:pt idx="0">
                  <c:v>100</c:v>
                </c:pt>
                <c:pt idx="1">
                  <c:v>126.02490130580019</c:v>
                </c:pt>
                <c:pt idx="2">
                  <c:v>157.60704524749468</c:v>
                </c:pt>
                <c:pt idx="3">
                  <c:v>180.17005769814759</c:v>
                </c:pt>
                <c:pt idx="4">
                  <c:v>187.15153355602794</c:v>
                </c:pt>
                <c:pt idx="5">
                  <c:v>234.34861828120256</c:v>
                </c:pt>
                <c:pt idx="6">
                  <c:v>262.20771333130881</c:v>
                </c:pt>
                <c:pt idx="7">
                  <c:v>315.94290920133619</c:v>
                </c:pt>
                <c:pt idx="8">
                  <c:v>343.32827209231704</c:v>
                </c:pt>
                <c:pt idx="9">
                  <c:v>423.48010932280596</c:v>
                </c:pt>
                <c:pt idx="10">
                  <c:v>524.50652900091097</c:v>
                </c:pt>
                <c:pt idx="11">
                  <c:v>633.53780747039173</c:v>
                </c:pt>
                <c:pt idx="12">
                  <c:v>749.3349529304586</c:v>
                </c:pt>
                <c:pt idx="13">
                  <c:v>992.43850592165199</c:v>
                </c:pt>
                <c:pt idx="14">
                  <c:v>1276.5259641664136</c:v>
                </c:pt>
                <c:pt idx="15">
                  <c:v>1646.1281506225328</c:v>
                </c:pt>
                <c:pt idx="16">
                  <c:v>2187.2760400850289</c:v>
                </c:pt>
                <c:pt idx="17">
                  <c:v>3150.8958396598846</c:v>
                </c:pt>
                <c:pt idx="18">
                  <c:v>4676.7385362890982</c:v>
                </c:pt>
                <c:pt idx="19">
                  <c:v>7352.5356817491647</c:v>
                </c:pt>
                <c:pt idx="20">
                  <c:v>12155.208017005771</c:v>
                </c:pt>
                <c:pt idx="21">
                  <c:v>15179.623443668388</c:v>
                </c:pt>
                <c:pt idx="22">
                  <c:v>25850.652900091103</c:v>
                </c:pt>
                <c:pt idx="23">
                  <c:v>46559.489826905556</c:v>
                </c:pt>
                <c:pt idx="24">
                  <c:v>62463.316125113881</c:v>
                </c:pt>
                <c:pt idx="25">
                  <c:v>95873.823261463709</c:v>
                </c:pt>
                <c:pt idx="26">
                  <c:v>126457.5463103553</c:v>
                </c:pt>
                <c:pt idx="27">
                  <c:v>173093.92651078044</c:v>
                </c:pt>
                <c:pt idx="28">
                  <c:v>225960.67415730338</c:v>
                </c:pt>
                <c:pt idx="29">
                  <c:v>340391.27543273609</c:v>
                </c:pt>
                <c:pt idx="30">
                  <c:v>388405.46614029759</c:v>
                </c:pt>
                <c:pt idx="31">
                  <c:v>450202.06498633465</c:v>
                </c:pt>
                <c:pt idx="32">
                  <c:v>467755.17764955969</c:v>
                </c:pt>
                <c:pt idx="33">
                  <c:v>498314.38809596113</c:v>
                </c:pt>
                <c:pt idx="34">
                  <c:v>508460.26419678103</c:v>
                </c:pt>
                <c:pt idx="35">
                  <c:v>521276.37716368056</c:v>
                </c:pt>
                <c:pt idx="36">
                  <c:v>553539.84208928025</c:v>
                </c:pt>
                <c:pt idx="37">
                  <c:v>605309.1709687215</c:v>
                </c:pt>
                <c:pt idx="38">
                  <c:v>697260.91709687212</c:v>
                </c:pt>
                <c:pt idx="39">
                  <c:v>817593.51047676895</c:v>
                </c:pt>
                <c:pt idx="40">
                  <c:v>905397.00212572119</c:v>
                </c:pt>
                <c:pt idx="41">
                  <c:v>1042658.0170057698</c:v>
                </c:pt>
                <c:pt idx="42">
                  <c:v>1196365.0531430307</c:v>
                </c:pt>
                <c:pt idx="43">
                  <c:v>1463980.2277558458</c:v>
                </c:pt>
                <c:pt idx="44">
                  <c:v>1703402.4354691771</c:v>
                </c:pt>
                <c:pt idx="45">
                  <c:v>2149803.7412693594</c:v>
                </c:pt>
                <c:pt idx="46">
                  <c:v>3442248.3631946552</c:v>
                </c:pt>
                <c:pt idx="47">
                  <c:v>3643773.6954036132</c:v>
                </c:pt>
                <c:pt idx="48">
                  <c:v>4813084.4716553297</c:v>
                </c:pt>
                <c:pt idx="49">
                  <c:v>4932014.5564176738</c:v>
                </c:pt>
                <c:pt idx="50">
                  <c:v>4437769.653255512</c:v>
                </c:pt>
                <c:pt idx="51">
                  <c:v>4690399.8478787728</c:v>
                </c:pt>
                <c:pt idx="52">
                  <c:v>4476121.5211512903</c:v>
                </c:pt>
                <c:pt idx="53">
                  <c:v>4684441.9932301855</c:v>
                </c:pt>
                <c:pt idx="54">
                  <c:v>5093186.1956601879</c:v>
                </c:pt>
                <c:pt idx="55">
                  <c:v>5435694.2060947465</c:v>
                </c:pt>
                <c:pt idx="56">
                  <c:v>5324876.7086395388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C3-4A32-822D-7A4C89F47B7A}"/>
            </c:ext>
          </c:extLst>
        </c:ser>
        <c:ser>
          <c:idx val="2"/>
          <c:order val="2"/>
          <c:tx>
            <c:strRef>
              <c:f>[API_NY.GDP.MKTP.CN_DS2_en_excel_v2_10135003.xls]Sheet1!$A$8</c:f>
              <c:strCache>
                <c:ptCount val="1"/>
                <c:pt idx="0">
                  <c:v>Veltuhraði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[API_NY.GDP.MKTP.CN_DS2_en_excel_v2_10135003.xls]Sheet1!$B$5:$BF$5</c:f>
              <c:strCach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strCache>
            </c:strRef>
          </c:cat>
          <c:val>
            <c:numRef>
              <c:f>[API_NY.GDP.MKTP.CN_DS2_en_excel_v2_10135003.xls]Sheet1!$B$8:$BF$8</c:f>
              <c:numCache>
                <c:formatCode>General</c:formatCode>
                <c:ptCount val="57"/>
                <c:pt idx="0">
                  <c:v>100</c:v>
                </c:pt>
                <c:pt idx="1">
                  <c:v>89.813058294791503</c:v>
                </c:pt>
                <c:pt idx="2">
                  <c:v>86.457896693346385</c:v>
                </c:pt>
                <c:pt idx="3">
                  <c:v>90.268808087759481</c:v>
                </c:pt>
                <c:pt idx="4">
                  <c:v>110.97548281476382</c:v>
                </c:pt>
                <c:pt idx="5">
                  <c:v>106.87562219028507</c:v>
                </c:pt>
                <c:pt idx="6">
                  <c:v>114.70812470852935</c:v>
                </c:pt>
                <c:pt idx="7">
                  <c:v>96.589482334378729</c:v>
                </c:pt>
                <c:pt idx="8">
                  <c:v>95.540268869314644</c:v>
                </c:pt>
                <c:pt idx="9">
                  <c:v>95.849012929583282</c:v>
                </c:pt>
                <c:pt idx="10">
                  <c:v>96.830318674065225</c:v>
                </c:pt>
                <c:pt idx="11">
                  <c:v>102.01404944198482</c:v>
                </c:pt>
                <c:pt idx="12">
                  <c:v>108.36763882198264</c:v>
                </c:pt>
                <c:pt idx="13">
                  <c:v>114.88132028856825</c:v>
                </c:pt>
                <c:pt idx="14">
                  <c:v>129.99675221362372</c:v>
                </c:pt>
                <c:pt idx="15">
                  <c:v>143.93883270998518</c:v>
                </c:pt>
                <c:pt idx="16">
                  <c:v>152.35926672045187</c:v>
                </c:pt>
                <c:pt idx="17">
                  <c:v>152.73784611349117</c:v>
                </c:pt>
                <c:pt idx="18">
                  <c:v>159.55272512604733</c:v>
                </c:pt>
                <c:pt idx="19">
                  <c:v>149.94271567006444</c:v>
                </c:pt>
                <c:pt idx="20">
                  <c:v>146.24224795848016</c:v>
                </c:pt>
                <c:pt idx="21">
                  <c:v>182.1541948182979</c:v>
                </c:pt>
                <c:pt idx="22">
                  <c:v>167.88379733305703</c:v>
                </c:pt>
                <c:pt idx="23">
                  <c:v>161.71448036654274</c:v>
                </c:pt>
                <c:pt idx="24">
                  <c:v>159.2575571067452</c:v>
                </c:pt>
                <c:pt idx="25">
                  <c:v>141.56218803074961</c:v>
                </c:pt>
                <c:pt idx="26">
                  <c:v>142.09718814529123</c:v>
                </c:pt>
                <c:pt idx="27">
                  <c:v>135.16041839544505</c:v>
                </c:pt>
                <c:pt idx="28">
                  <c:v>127.37705216272722</c:v>
                </c:pt>
                <c:pt idx="29">
                  <c:v>104.16140437559189</c:v>
                </c:pt>
                <c:pt idx="30">
                  <c:v>106.36388224102279</c:v>
                </c:pt>
                <c:pt idx="31">
                  <c:v>99.218028299599609</c:v>
                </c:pt>
                <c:pt idx="32">
                  <c:v>95.455610836265691</c:v>
                </c:pt>
                <c:pt idx="33">
                  <c:v>92.441580677638768</c:v>
                </c:pt>
                <c:pt idx="34">
                  <c:v>96.310206186950865</c:v>
                </c:pt>
                <c:pt idx="35">
                  <c:v>96.871112236883718</c:v>
                </c:pt>
                <c:pt idx="36">
                  <c:v>97.955341941763294</c:v>
                </c:pt>
                <c:pt idx="37">
                  <c:v>98.349893426830405</c:v>
                </c:pt>
                <c:pt idx="38">
                  <c:v>95.686161412048563</c:v>
                </c:pt>
                <c:pt idx="39">
                  <c:v>87.74851062631933</c:v>
                </c:pt>
                <c:pt idx="40">
                  <c:v>86.214132542038556</c:v>
                </c:pt>
                <c:pt idx="41">
                  <c:v>84.55714530814285</c:v>
                </c:pt>
                <c:pt idx="42">
                  <c:v>78.463753437908395</c:v>
                </c:pt>
                <c:pt idx="43">
                  <c:v>65.950061328155527</c:v>
                </c:pt>
                <c:pt idx="44">
                  <c:v>62.893563665789308</c:v>
                </c:pt>
                <c:pt idx="45">
                  <c:v>54.388224195351171</c:v>
                </c:pt>
                <c:pt idx="46">
                  <c:v>38.659416946867111</c:v>
                </c:pt>
                <c:pt idx="47">
                  <c:v>41.685206725616027</c:v>
                </c:pt>
                <c:pt idx="48">
                  <c:v>35.887876425022242</c:v>
                </c:pt>
                <c:pt idx="49">
                  <c:v>36.09072325371536</c:v>
                </c:pt>
                <c:pt idx="50">
                  <c:v>40.779867187622287</c:v>
                </c:pt>
                <c:pt idx="51">
                  <c:v>40.509068672098714</c:v>
                </c:pt>
                <c:pt idx="52">
                  <c:v>44.420470986185713</c:v>
                </c:pt>
                <c:pt idx="53">
                  <c:v>45.104186090155508</c:v>
                </c:pt>
                <c:pt idx="54">
                  <c:v>44.123852109770901</c:v>
                </c:pt>
                <c:pt idx="55">
                  <c:v>45.731621186410138</c:v>
                </c:pt>
                <c:pt idx="56">
                  <c:v>51.236186850233828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C3-4A32-822D-7A4C89F47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4122184"/>
        <c:axId val="804131984"/>
      </c:lineChart>
      <c:catAx>
        <c:axId val="80412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804131984"/>
        <c:crosses val="autoZero"/>
        <c:auto val="1"/>
        <c:lblAlgn val="ctr"/>
        <c:lblOffset val="100"/>
        <c:noMultiLvlLbl val="0"/>
      </c:catAx>
      <c:valAx>
        <c:axId val="80413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80412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26459675965916"/>
          <c:y val="3.6001020705745117E-2"/>
          <c:w val="0.46120403457855069"/>
          <c:h val="0.20782613978808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[API_NY.GDP.MKTP.CN_DS2_en_excel_v2_10135003.xls]Sheet1!$A$11</c:f>
              <c:strCache>
                <c:ptCount val="1"/>
                <c:pt idx="0">
                  <c:v>VLF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[API_NY.GDP.MKTP.CN_DS2_en_excel_v2_10135003.xls]Sheet1!$B$10:$AC$10</c:f>
              <c:strCache>
                <c:ptCount val="28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strCache>
            </c:strRef>
          </c:cat>
          <c:val>
            <c:numRef>
              <c:f>[API_NY.GDP.MKTP.CN_DS2_en_excel_v2_10135003.xls]Sheet1!$B$11:$AC$11</c:f>
              <c:numCache>
                <c:formatCode>General</c:formatCode>
                <c:ptCount val="28"/>
                <c:pt idx="0">
                  <c:v>100</c:v>
                </c:pt>
                <c:pt idx="1">
                  <c:v>116.51833413538547</c:v>
                </c:pt>
                <c:pt idx="2">
                  <c:v>125.98325592916835</c:v>
                </c:pt>
                <c:pt idx="3">
                  <c:v>125.93162796968487</c:v>
                </c:pt>
                <c:pt idx="4">
                  <c:v>129.92285129436928</c:v>
                </c:pt>
                <c:pt idx="5">
                  <c:v>138.11602936908503</c:v>
                </c:pt>
                <c:pt idx="6">
                  <c:v>142.42200112727843</c:v>
                </c:pt>
                <c:pt idx="7">
                  <c:v>152.92967431282128</c:v>
                </c:pt>
                <c:pt idx="8">
                  <c:v>167.90587824052707</c:v>
                </c:pt>
                <c:pt idx="9">
                  <c:v>188.1738231015479</c:v>
                </c:pt>
                <c:pt idx="10">
                  <c:v>202.344750868847</c:v>
                </c:pt>
                <c:pt idx="11">
                  <c:v>220.15688315078808</c:v>
                </c:pt>
                <c:pt idx="12">
                  <c:v>248.66058586179966</c:v>
                </c:pt>
                <c:pt idx="13">
                  <c:v>264.75706072887692</c:v>
                </c:pt>
                <c:pt idx="14">
                  <c:v>272.31098941077454</c:v>
                </c:pt>
                <c:pt idx="15">
                  <c:v>302.16086865135696</c:v>
                </c:pt>
                <c:pt idx="16">
                  <c:v>329.77554486787824</c:v>
                </c:pt>
                <c:pt idx="17">
                  <c:v>375.32911521548141</c:v>
                </c:pt>
                <c:pt idx="18">
                  <c:v>428.39866524981528</c:v>
                </c:pt>
                <c:pt idx="19">
                  <c:v>487.17612613856789</c:v>
                </c:pt>
                <c:pt idx="20">
                  <c:v>502.03580063504876</c:v>
                </c:pt>
                <c:pt idx="21">
                  <c:v>510.4172180703564</c:v>
                </c:pt>
                <c:pt idx="22">
                  <c:v>535.89151264965835</c:v>
                </c:pt>
                <c:pt idx="23">
                  <c:v>560.78938022501382</c:v>
                </c:pt>
                <c:pt idx="24">
                  <c:v>595.92206881549987</c:v>
                </c:pt>
                <c:pt idx="25">
                  <c:v>633.83720338693126</c:v>
                </c:pt>
                <c:pt idx="26">
                  <c:v>701.11033220363561</c:v>
                </c:pt>
                <c:pt idx="27">
                  <c:v>769.48668719433999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F4-425B-AAE2-F9BDE28E8F3E}"/>
            </c:ext>
          </c:extLst>
        </c:ser>
        <c:ser>
          <c:idx val="1"/>
          <c:order val="1"/>
          <c:tx>
            <c:strRef>
              <c:f>[API_NY.GDP.MKTP.CN_DS2_en_excel_v2_10135003.xls]Sheet1!$A$12</c:f>
              <c:strCache>
                <c:ptCount val="1"/>
                <c:pt idx="0">
                  <c:v>Peningamagn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[API_NY.GDP.MKTP.CN_DS2_en_excel_v2_10135003.xls]Sheet1!$B$10:$AC$10</c:f>
              <c:strCache>
                <c:ptCount val="28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strCache>
            </c:strRef>
          </c:cat>
          <c:val>
            <c:numRef>
              <c:f>[API_NY.GDP.MKTP.CN_DS2_en_excel_v2_10135003.xls]Sheet1!$B$12:$AC$12</c:f>
              <c:numCache>
                <c:formatCode>General</c:formatCode>
                <c:ptCount val="28"/>
                <c:pt idx="0">
                  <c:v>99.999999999999986</c:v>
                </c:pt>
                <c:pt idx="1">
                  <c:v>114.10558794332243</c:v>
                </c:pt>
                <c:pt idx="2">
                  <c:v>132.26016572075685</c:v>
                </c:pt>
                <c:pt idx="3">
                  <c:v>137.41691148073849</c:v>
                </c:pt>
                <c:pt idx="4">
                  <c:v>146.39458295823209</c:v>
                </c:pt>
                <c:pt idx="5">
                  <c:v>149.37523400104203</c:v>
                </c:pt>
                <c:pt idx="6">
                  <c:v>153.14034606233284</c:v>
                </c:pt>
                <c:pt idx="7">
                  <c:v>162.6186926752369</c:v>
                </c:pt>
                <c:pt idx="8">
                  <c:v>177.82746346809211</c:v>
                </c:pt>
                <c:pt idx="9">
                  <c:v>204.84100722336413</c:v>
                </c:pt>
                <c:pt idx="10">
                  <c:v>240.19226386968066</c:v>
                </c:pt>
                <c:pt idx="11">
                  <c:v>265.98713523861585</c:v>
                </c:pt>
                <c:pt idx="12">
                  <c:v>306.31161614828375</c:v>
                </c:pt>
                <c:pt idx="13">
                  <c:v>351.46760198894742</c:v>
                </c:pt>
                <c:pt idx="14">
                  <c:v>430.0874709243655</c:v>
                </c:pt>
                <c:pt idx="15">
                  <c:v>500.42482237644259</c:v>
                </c:pt>
                <c:pt idx="16">
                  <c:v>631.56840272604961</c:v>
                </c:pt>
                <c:pt idx="17">
                  <c:v>1011.2622184039701</c:v>
                </c:pt>
                <c:pt idx="18">
                  <c:v>1070.4662423475218</c:v>
                </c:pt>
                <c:pt idx="19">
                  <c:v>1413.9858507056335</c:v>
                </c:pt>
                <c:pt idx="20">
                  <c:v>1448.9250789837818</c:v>
                </c:pt>
                <c:pt idx="21">
                  <c:v>1303.7260275292952</c:v>
                </c:pt>
                <c:pt idx="22">
                  <c:v>1377.9436155982298</c:v>
                </c:pt>
                <c:pt idx="23">
                  <c:v>1314.9930225035414</c:v>
                </c:pt>
                <c:pt idx="24">
                  <c:v>1376.1933196656996</c:v>
                </c:pt>
                <c:pt idx="25">
                  <c:v>1496.2740126594813</c:v>
                </c:pt>
                <c:pt idx="26">
                  <c:v>1596.8958661423981</c:v>
                </c:pt>
                <c:pt idx="27">
                  <c:v>1564.3399502146685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F4-425B-AAE2-F9BDE28E8F3E}"/>
            </c:ext>
          </c:extLst>
        </c:ser>
        <c:ser>
          <c:idx val="2"/>
          <c:order val="2"/>
          <c:tx>
            <c:strRef>
              <c:f>[API_NY.GDP.MKTP.CN_DS2_en_excel_v2_10135003.xls]Sheet1!$A$13</c:f>
              <c:strCache>
                <c:ptCount val="1"/>
                <c:pt idx="0">
                  <c:v>Veltuhraði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[API_NY.GDP.MKTP.CN_DS2_en_excel_v2_10135003.xls]Sheet1!$B$10:$AC$10</c:f>
              <c:strCache>
                <c:ptCount val="28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strCache>
            </c:strRef>
          </c:cat>
          <c:val>
            <c:numRef>
              <c:f>[API_NY.GDP.MKTP.CN_DS2_en_excel_v2_10135003.xls]Sheet1!$B$13:$AC$13</c:f>
              <c:numCache>
                <c:formatCode>General</c:formatCode>
                <c:ptCount val="28"/>
                <c:pt idx="0">
                  <c:v>100</c:v>
                </c:pt>
                <c:pt idx="1">
                  <c:v>102.11448557038371</c:v>
                </c:pt>
                <c:pt idx="2">
                  <c:v>95.254119214668862</c:v>
                </c:pt>
                <c:pt idx="3">
                  <c:v>91.642015973657308</c:v>
                </c:pt>
                <c:pt idx="4">
                  <c:v>88.748400841742665</c:v>
                </c:pt>
                <c:pt idx="5">
                  <c:v>92.462468957954272</c:v>
                </c:pt>
                <c:pt idx="6">
                  <c:v>93.000965969678774</c:v>
                </c:pt>
                <c:pt idx="7">
                  <c:v>94.041879071205315</c:v>
                </c:pt>
                <c:pt idx="8">
                  <c:v>94.420667632508142</c:v>
                </c:pt>
                <c:pt idx="9">
                  <c:v>91.863355708048303</c:v>
                </c:pt>
                <c:pt idx="10">
                  <c:v>84.24282597987073</c:v>
                </c:pt>
                <c:pt idx="11">
                  <c:v>82.769748602046576</c:v>
                </c:pt>
                <c:pt idx="12">
                  <c:v>81.178960494082105</c:v>
                </c:pt>
                <c:pt idx="13">
                  <c:v>75.32900877082912</c:v>
                </c:pt>
                <c:pt idx="14">
                  <c:v>63.315257434844632</c:v>
                </c:pt>
                <c:pt idx="15">
                  <c:v>60.380871439678032</c:v>
                </c:pt>
                <c:pt idx="16">
                  <c:v>52.215333041435017</c:v>
                </c:pt>
                <c:pt idx="17">
                  <c:v>37.114915240069635</c:v>
                </c:pt>
                <c:pt idx="18">
                  <c:v>40.019820177639723</c:v>
                </c:pt>
                <c:pt idx="19">
                  <c:v>34.454101920146378</c:v>
                </c:pt>
                <c:pt idx="20">
                  <c:v>34.648844713707113</c:v>
                </c:pt>
                <c:pt idx="21">
                  <c:v>39.150650312447418</c:v>
                </c:pt>
                <c:pt idx="22">
                  <c:v>38.890670603891351</c:v>
                </c:pt>
                <c:pt idx="23">
                  <c:v>42.645806527350111</c:v>
                </c:pt>
                <c:pt idx="24">
                  <c:v>43.302206187155406</c:v>
                </c:pt>
                <c:pt idx="25">
                  <c:v>42.361038020058068</c:v>
                </c:pt>
                <c:pt idx="26">
                  <c:v>43.904574309989258</c:v>
                </c:pt>
                <c:pt idx="27">
                  <c:v>49.189224317179033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F4-425B-AAE2-F9BDE28E8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064816"/>
        <c:axId val="457060112"/>
      </c:lineChart>
      <c:catAx>
        <c:axId val="45706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57060112"/>
        <c:crosses val="autoZero"/>
        <c:auto val="1"/>
        <c:lblAlgn val="ctr"/>
        <c:lblOffset val="100"/>
        <c:noMultiLvlLbl val="0"/>
      </c:catAx>
      <c:valAx>
        <c:axId val="45706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5706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00808531530244"/>
          <c:y val="3.4064710002536872E-2"/>
          <c:w val="0.39174862810656957"/>
          <c:h val="0.24275447958047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587707786526684"/>
                  <c:y val="-0.772130593954857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M2avInflCPI!$E$2:$E$166</c:f>
              <c:numCache>
                <c:formatCode>0.000</c:formatCode>
                <c:ptCount val="165"/>
                <c:pt idx="0">
                  <c:v>2.9331013532674428E-2</c:v>
                </c:pt>
                <c:pt idx="1">
                  <c:v>6.3891457166578541E-2</c:v>
                </c:pt>
                <c:pt idx="2">
                  <c:v>0.80888951147179189</c:v>
                </c:pt>
                <c:pt idx="3">
                  <c:v>0.15285963577266434</c:v>
                </c:pt>
                <c:pt idx="4">
                  <c:v>2.7407964428093474E-2</c:v>
                </c:pt>
                <c:pt idx="5">
                  <c:v>0.64638744517893376</c:v>
                </c:pt>
                <c:pt idx="6">
                  <c:v>0.61386093153239107</c:v>
                </c:pt>
                <c:pt idx="7">
                  <c:v>1.781332891618256E-2</c:v>
                </c:pt>
                <c:pt idx="8">
                  <c:v>4.6727665667719499E-2</c:v>
                </c:pt>
                <c:pt idx="9">
                  <c:v>0.56926817644049388</c:v>
                </c:pt>
                <c:pt idx="10">
                  <c:v>9.0489082047418276E-2</c:v>
                </c:pt>
                <c:pt idx="11">
                  <c:v>4.477354581609435E-2</c:v>
                </c:pt>
                <c:pt idx="12">
                  <c:v>4.2907962338807358E-2</c:v>
                </c:pt>
                <c:pt idx="13">
                  <c:v>5.9442088614919397E-2</c:v>
                </c:pt>
                <c:pt idx="14">
                  <c:v>0.38927412646827653</c:v>
                </c:pt>
                <c:pt idx="15">
                  <c:v>3.7033127315853266E-2</c:v>
                </c:pt>
                <c:pt idx="16">
                  <c:v>4.0645066370894899E-2</c:v>
                </c:pt>
                <c:pt idx="17">
                  <c:v>1.7397441378645091E-2</c:v>
                </c:pt>
                <c:pt idx="18">
                  <c:v>0.68246225397566296</c:v>
                </c:pt>
                <c:pt idx="19">
                  <c:v>2.4946376836936929E-2</c:v>
                </c:pt>
                <c:pt idx="20">
                  <c:v>0.71421044844168002</c:v>
                </c:pt>
                <c:pt idx="21">
                  <c:v>0.76531591799746401</c:v>
                </c:pt>
                <c:pt idx="22">
                  <c:v>6.0066946016442566E-2</c:v>
                </c:pt>
                <c:pt idx="23">
                  <c:v>1.5445897092614026E-2</c:v>
                </c:pt>
                <c:pt idx="24">
                  <c:v>6.5663919324497846E-2</c:v>
                </c:pt>
                <c:pt idx="25">
                  <c:v>8.7161098481882041E-2</c:v>
                </c:pt>
                <c:pt idx="26">
                  <c:v>4.8687881658200878E-2</c:v>
                </c:pt>
                <c:pt idx="27">
                  <c:v>3.6994225203660885E-2</c:v>
                </c:pt>
                <c:pt idx="28">
                  <c:v>2.4821363034416715E-2</c:v>
                </c:pt>
                <c:pt idx="29">
                  <c:v>0.29431591263794338</c:v>
                </c:pt>
                <c:pt idx="30">
                  <c:v>5.0543025882724031E-2</c:v>
                </c:pt>
                <c:pt idx="31">
                  <c:v>5.3650775137501591E-2</c:v>
                </c:pt>
                <c:pt idx="32">
                  <c:v>5.6772834289833561E-2</c:v>
                </c:pt>
                <c:pt idx="33">
                  <c:v>0.87749973007066506</c:v>
                </c:pt>
                <c:pt idx="34">
                  <c:v>4.1874914747384764E-2</c:v>
                </c:pt>
                <c:pt idx="35">
                  <c:v>0.12993118076315605</c:v>
                </c:pt>
                <c:pt idx="36">
                  <c:v>2.3395921136657855E-2</c:v>
                </c:pt>
                <c:pt idx="37">
                  <c:v>3.882138704243334E-2</c:v>
                </c:pt>
                <c:pt idx="38">
                  <c:v>0.10819569092859242</c:v>
                </c:pt>
                <c:pt idx="39">
                  <c:v>3.6317536645817383E-2</c:v>
                </c:pt>
                <c:pt idx="40">
                  <c:v>3.7535065075219705E-2</c:v>
                </c:pt>
                <c:pt idx="41">
                  <c:v>4.3649757447488009E-2</c:v>
                </c:pt>
                <c:pt idx="42">
                  <c:v>4.4770438404667691E-2</c:v>
                </c:pt>
                <c:pt idx="43">
                  <c:v>9.8971131263253687E-2</c:v>
                </c:pt>
                <c:pt idx="44">
                  <c:v>8.2933455418894297E-2</c:v>
                </c:pt>
                <c:pt idx="45">
                  <c:v>0.16097735802438995</c:v>
                </c:pt>
                <c:pt idx="46">
                  <c:v>8.5469255899344856E-2</c:v>
                </c:pt>
                <c:pt idx="47">
                  <c:v>7.8417460925509677E-2</c:v>
                </c:pt>
                <c:pt idx="48">
                  <c:v>5.6116592174229367E-2</c:v>
                </c:pt>
                <c:pt idx="49">
                  <c:v>4.737073216654019E-2</c:v>
                </c:pt>
                <c:pt idx="50">
                  <c:v>2.5102282093441418E-2</c:v>
                </c:pt>
                <c:pt idx="51">
                  <c:v>0.12507401360496995</c:v>
                </c:pt>
                <c:pt idx="52">
                  <c:v>0.22023771835729203</c:v>
                </c:pt>
                <c:pt idx="53">
                  <c:v>0.14402048099455417</c:v>
                </c:pt>
                <c:pt idx="54">
                  <c:v>7.4914849089223426E-2</c:v>
                </c:pt>
                <c:pt idx="55">
                  <c:v>0.16173577810203366</c:v>
                </c:pt>
                <c:pt idx="56">
                  <c:v>3.9508821770331749E-2</c:v>
                </c:pt>
                <c:pt idx="57">
                  <c:v>4.5337520516875389E-2</c:v>
                </c:pt>
                <c:pt idx="58">
                  <c:v>7.4714364588817958E-2</c:v>
                </c:pt>
                <c:pt idx="59">
                  <c:v>4.702712167041178E-2</c:v>
                </c:pt>
                <c:pt idx="60">
                  <c:v>3.5693425642878439E-2</c:v>
                </c:pt>
                <c:pt idx="61">
                  <c:v>4.1953992645947333E-2</c:v>
                </c:pt>
                <c:pt idx="62">
                  <c:v>7.6560567705055815E-2</c:v>
                </c:pt>
                <c:pt idx="63">
                  <c:v>0.60181523861375408</c:v>
                </c:pt>
                <c:pt idx="64">
                  <c:v>9.5264839367556767E-2</c:v>
                </c:pt>
                <c:pt idx="65">
                  <c:v>8.7269748819570905E-2</c:v>
                </c:pt>
                <c:pt idx="66">
                  <c:v>0.31865848689095749</c:v>
                </c:pt>
                <c:pt idx="67">
                  <c:v>7.0550839430419149E-2</c:v>
                </c:pt>
                <c:pt idx="68">
                  <c:v>0.13118686284351738</c:v>
                </c:pt>
                <c:pt idx="69">
                  <c:v>0.2724510054493281</c:v>
                </c:pt>
                <c:pt idx="70">
                  <c:v>0.13949545809685948</c:v>
                </c:pt>
                <c:pt idx="71">
                  <c:v>0.24148342864655933</c:v>
                </c:pt>
                <c:pt idx="72">
                  <c:v>0.12352424932605389</c:v>
                </c:pt>
                <c:pt idx="73">
                  <c:v>5.7649733995723727E-2</c:v>
                </c:pt>
                <c:pt idx="74">
                  <c:v>3.0951447430884425E-2</c:v>
                </c:pt>
                <c:pt idx="75">
                  <c:v>0.49693129884543585</c:v>
                </c:pt>
                <c:pt idx="76">
                  <c:v>9.2557849912629817E-2</c:v>
                </c:pt>
                <c:pt idx="77">
                  <c:v>0.10158185945285431</c:v>
                </c:pt>
                <c:pt idx="78">
                  <c:v>4.6810058014267936E-2</c:v>
                </c:pt>
                <c:pt idx="79">
                  <c:v>3.2327456975615017E-2</c:v>
                </c:pt>
                <c:pt idx="80">
                  <c:v>6.9278747309296215E-2</c:v>
                </c:pt>
                <c:pt idx="81">
                  <c:v>4.0658292710719558E-2</c:v>
                </c:pt>
                <c:pt idx="82">
                  <c:v>0.160784494326282</c:v>
                </c:pt>
                <c:pt idx="83">
                  <c:v>2.2557988386762734E-2</c:v>
                </c:pt>
                <c:pt idx="84">
                  <c:v>8.7276777430432564E-2</c:v>
                </c:pt>
                <c:pt idx="85">
                  <c:v>5.077957506808891E-2</c:v>
                </c:pt>
                <c:pt idx="86">
                  <c:v>5.0842723607157761E-2</c:v>
                </c:pt>
                <c:pt idx="87">
                  <c:v>7.6992203839376633E-2</c:v>
                </c:pt>
                <c:pt idx="88">
                  <c:v>9.556267333227686E-2</c:v>
                </c:pt>
                <c:pt idx="89">
                  <c:v>3.8500157765714069E-2</c:v>
                </c:pt>
                <c:pt idx="90">
                  <c:v>4.2176929303226439E-2</c:v>
                </c:pt>
                <c:pt idx="91">
                  <c:v>0.11192994474257029</c:v>
                </c:pt>
                <c:pt idx="92">
                  <c:v>0.10455395971688214</c:v>
                </c:pt>
                <c:pt idx="93">
                  <c:v>6.5449287225261679E-2</c:v>
                </c:pt>
                <c:pt idx="94">
                  <c:v>0.16736578257605642</c:v>
                </c:pt>
                <c:pt idx="95">
                  <c:v>7.7311743213274914E-2</c:v>
                </c:pt>
                <c:pt idx="96">
                  <c:v>7.4367993239675773E-2</c:v>
                </c:pt>
                <c:pt idx="97">
                  <c:v>2.6804329672320239E-2</c:v>
                </c:pt>
                <c:pt idx="98">
                  <c:v>0.1198753238096978</c:v>
                </c:pt>
                <c:pt idx="99">
                  <c:v>2.6996519621638602E-2</c:v>
                </c:pt>
                <c:pt idx="100">
                  <c:v>0.20241210596962578</c:v>
                </c:pt>
                <c:pt idx="101">
                  <c:v>0.16822377451129533</c:v>
                </c:pt>
                <c:pt idx="102">
                  <c:v>5.5665023202269501E-2</c:v>
                </c:pt>
                <c:pt idx="103">
                  <c:v>6.9635032023641144E-2</c:v>
                </c:pt>
                <c:pt idx="104">
                  <c:v>0.16953796468627619</c:v>
                </c:pt>
                <c:pt idx="105">
                  <c:v>2.9565372697119858E-2</c:v>
                </c:pt>
                <c:pt idx="106">
                  <c:v>5.4872415646969458E-2</c:v>
                </c:pt>
                <c:pt idx="107">
                  <c:v>4.3456567411594121E-2</c:v>
                </c:pt>
                <c:pt idx="108">
                  <c:v>0.13749306903138458</c:v>
                </c:pt>
                <c:pt idx="109">
                  <c:v>0.86300907947377947</c:v>
                </c:pt>
                <c:pt idx="110">
                  <c:v>4.3880430127636157E-2</c:v>
                </c:pt>
                <c:pt idx="111">
                  <c:v>7.5965071378242613E-2</c:v>
                </c:pt>
                <c:pt idx="112">
                  <c:v>5.3891645876846209E-2</c:v>
                </c:pt>
                <c:pt idx="113">
                  <c:v>2.4685629911094662E-2</c:v>
                </c:pt>
                <c:pt idx="114">
                  <c:v>7.4738671133230322E-2</c:v>
                </c:pt>
                <c:pt idx="115">
                  <c:v>2.7147690249287596E-2</c:v>
                </c:pt>
                <c:pt idx="116">
                  <c:v>0.70003892941149659</c:v>
                </c:pt>
                <c:pt idx="117">
                  <c:v>8.1588339992501133E-2</c:v>
                </c:pt>
                <c:pt idx="118">
                  <c:v>6.9634327290192255E-2</c:v>
                </c:pt>
                <c:pt idx="119">
                  <c:v>0.23884212142143291</c:v>
                </c:pt>
                <c:pt idx="120">
                  <c:v>0.10000459005896394</c:v>
                </c:pt>
                <c:pt idx="121">
                  <c:v>3.4691915645754377E-2</c:v>
                </c:pt>
                <c:pt idx="122">
                  <c:v>3.5512487173436982E-2</c:v>
                </c:pt>
                <c:pt idx="123">
                  <c:v>0.34115436798458398</c:v>
                </c:pt>
                <c:pt idx="124">
                  <c:v>0.42208727677300101</c:v>
                </c:pt>
                <c:pt idx="125">
                  <c:v>6.9023070819670324E-2</c:v>
                </c:pt>
                <c:pt idx="126">
                  <c:v>7.1574836476158241E-2</c:v>
                </c:pt>
                <c:pt idx="127">
                  <c:v>3.5736711772727664E-2</c:v>
                </c:pt>
                <c:pt idx="128">
                  <c:v>0.22052536735489217</c:v>
                </c:pt>
                <c:pt idx="129">
                  <c:v>4.7050362916508277E-2</c:v>
                </c:pt>
                <c:pt idx="130">
                  <c:v>2.5553396110339743E-2</c:v>
                </c:pt>
                <c:pt idx="131">
                  <c:v>8.6109642526149568E-2</c:v>
                </c:pt>
                <c:pt idx="132">
                  <c:v>0.18775809878830618</c:v>
                </c:pt>
                <c:pt idx="133">
                  <c:v>7.0681965215076609E-2</c:v>
                </c:pt>
                <c:pt idx="134">
                  <c:v>0.20645441405416892</c:v>
                </c:pt>
                <c:pt idx="135">
                  <c:v>0.39971777061715896</c:v>
                </c:pt>
                <c:pt idx="136">
                  <c:v>0.13996215030832751</c:v>
                </c:pt>
                <c:pt idx="137">
                  <c:v>0.20885746109735373</c:v>
                </c:pt>
                <c:pt idx="138">
                  <c:v>4.3002747346852631E-2</c:v>
                </c:pt>
                <c:pt idx="139">
                  <c:v>8.6216586334254858E-2</c:v>
                </c:pt>
                <c:pt idx="140">
                  <c:v>6.5420751710761602E-2</c:v>
                </c:pt>
                <c:pt idx="141">
                  <c:v>8.8228170297911648E-2</c:v>
                </c:pt>
                <c:pt idx="142">
                  <c:v>3.8588626054809123E-2</c:v>
                </c:pt>
                <c:pt idx="143">
                  <c:v>5.0104374770379462E-2</c:v>
                </c:pt>
                <c:pt idx="144">
                  <c:v>4.1691710645740225E-2</c:v>
                </c:pt>
                <c:pt idx="145">
                  <c:v>0.10060492960518329</c:v>
                </c:pt>
                <c:pt idx="146">
                  <c:v>5.3136127179289214E-2</c:v>
                </c:pt>
                <c:pt idx="147">
                  <c:v>6.7182333508222114E-2</c:v>
                </c:pt>
                <c:pt idx="148">
                  <c:v>7.0492918880553007E-2</c:v>
                </c:pt>
                <c:pt idx="149">
                  <c:v>4.5960300310030788E-2</c:v>
                </c:pt>
                <c:pt idx="150">
                  <c:v>0.24446145931767368</c:v>
                </c:pt>
                <c:pt idx="151">
                  <c:v>0.13899826355101577</c:v>
                </c:pt>
                <c:pt idx="152">
                  <c:v>0.26110689358481387</c:v>
                </c:pt>
                <c:pt idx="153">
                  <c:v>0.72591915797723394</c:v>
                </c:pt>
                <c:pt idx="154">
                  <c:v>0.28775658431417955</c:v>
                </c:pt>
                <c:pt idx="155">
                  <c:v>3.6648727622383526E-2</c:v>
                </c:pt>
                <c:pt idx="156">
                  <c:v>4.0096971277692239E-2</c:v>
                </c:pt>
                <c:pt idx="157">
                  <c:v>0.21362310448568875</c:v>
                </c:pt>
                <c:pt idx="158">
                  <c:v>6.1876630892051879E-2</c:v>
                </c:pt>
                <c:pt idx="159">
                  <c:v>4.2701794324426633E-2</c:v>
                </c:pt>
                <c:pt idx="160">
                  <c:v>6.1971062953348248E-2</c:v>
                </c:pt>
                <c:pt idx="161">
                  <c:v>1.659800740756278E-2</c:v>
                </c:pt>
                <c:pt idx="162">
                  <c:v>0.14890485581208435</c:v>
                </c:pt>
                <c:pt idx="163">
                  <c:v>7.5461394448923289E-2</c:v>
                </c:pt>
                <c:pt idx="164">
                  <c:v>0.29165177536814846</c:v>
                </c:pt>
              </c:numCache>
            </c:numRef>
          </c:xVal>
          <c:yVal>
            <c:numRef>
              <c:f>M2avInflCPI!$F$2:$F$166</c:f>
              <c:numCache>
                <c:formatCode>0.0</c:formatCode>
                <c:ptCount val="165"/>
                <c:pt idx="0">
                  <c:v>57.528709327578362</c:v>
                </c:pt>
                <c:pt idx="1">
                  <c:v>22.572072636279067</c:v>
                </c:pt>
                <c:pt idx="2">
                  <c:v>28.973372483972991</c:v>
                </c:pt>
                <c:pt idx="3">
                  <c:v>69.960272140566929</c:v>
                </c:pt>
                <c:pt idx="4">
                  <c:v>41.837806124498826</c:v>
                </c:pt>
                <c:pt idx="5">
                  <c:v>22.707453966249787</c:v>
                </c:pt>
                <c:pt idx="6">
                  <c:v>25.60763550800991</c:v>
                </c:pt>
                <c:pt idx="7">
                  <c:v>70.157589382899928</c:v>
                </c:pt>
                <c:pt idx="8">
                  <c:v>62.090232730914522</c:v>
                </c:pt>
                <c:pt idx="9">
                  <c:v>24.306288517641793</c:v>
                </c:pt>
                <c:pt idx="10">
                  <c:v>17.522637857014175</c:v>
                </c:pt>
                <c:pt idx="11">
                  <c:v>22.580398807618259</c:v>
                </c:pt>
                <c:pt idx="12">
                  <c:v>18.136054969787075</c:v>
                </c:pt>
                <c:pt idx="13">
                  <c:v>33.62375892833731</c:v>
                </c:pt>
                <c:pt idx="14">
                  <c:v>72.369222286971052</c:v>
                </c:pt>
                <c:pt idx="15">
                  <c:v>67.621740659488765</c:v>
                </c:pt>
                <c:pt idx="16">
                  <c:v>43.671913726880035</c:v>
                </c:pt>
                <c:pt idx="17">
                  <c:v>47.137208303427897</c:v>
                </c:pt>
                <c:pt idx="18">
                  <c:v>22.859603953540059</c:v>
                </c:pt>
                <c:pt idx="19">
                  <c:v>52.057592612193503</c:v>
                </c:pt>
                <c:pt idx="20">
                  <c:v>36.744066801724117</c:v>
                </c:pt>
                <c:pt idx="21">
                  <c:v>42.308987084225436</c:v>
                </c:pt>
                <c:pt idx="22">
                  <c:v>62.232742162398075</c:v>
                </c:pt>
                <c:pt idx="23">
                  <c:v>70.01978692738021</c:v>
                </c:pt>
                <c:pt idx="24">
                  <c:v>43.519705314560056</c:v>
                </c:pt>
                <c:pt idx="25">
                  <c:v>33.218481131108646</c:v>
                </c:pt>
                <c:pt idx="26">
                  <c:v>18.10316273180948</c:v>
                </c:pt>
                <c:pt idx="27">
                  <c:v>72.800896721633464</c:v>
                </c:pt>
                <c:pt idx="28">
                  <c:v>122.12578604419457</c:v>
                </c:pt>
                <c:pt idx="29">
                  <c:v>42.687444072779371</c:v>
                </c:pt>
                <c:pt idx="30">
                  <c:v>113.62185823105096</c:v>
                </c:pt>
                <c:pt idx="31">
                  <c:v>27.19082286028377</c:v>
                </c:pt>
                <c:pt idx="32">
                  <c:v>16.912778835758818</c:v>
                </c:pt>
                <c:pt idx="33">
                  <c:v>10.749855231267588</c:v>
                </c:pt>
                <c:pt idx="34">
                  <c:v>19.142015428530737</c:v>
                </c:pt>
                <c:pt idx="35">
                  <c:v>29.675780622024543</c:v>
                </c:pt>
                <c:pt idx="36">
                  <c:v>26.398217846483732</c:v>
                </c:pt>
                <c:pt idx="37">
                  <c:v>63.359619088776668</c:v>
                </c:pt>
                <c:pt idx="38">
                  <c:v>34.800678629674707</c:v>
                </c:pt>
                <c:pt idx="39">
                  <c:v>67.641620133228841</c:v>
                </c:pt>
                <c:pt idx="40">
                  <c:v>76.699917001380228</c:v>
                </c:pt>
                <c:pt idx="41">
                  <c:v>69.443862337990993</c:v>
                </c:pt>
                <c:pt idx="42">
                  <c:v>59.852084968476568</c:v>
                </c:pt>
                <c:pt idx="43">
                  <c:v>27.138485175962909</c:v>
                </c:pt>
                <c:pt idx="44">
                  <c:v>59.003593986573648</c:v>
                </c:pt>
                <c:pt idx="45">
                  <c:v>20.065539361893247</c:v>
                </c:pt>
                <c:pt idx="46">
                  <c:v>72.419777317084822</c:v>
                </c:pt>
                <c:pt idx="47">
                  <c:v>30.614356511033538</c:v>
                </c:pt>
                <c:pt idx="48">
                  <c:v>46.94894181006579</c:v>
                </c:pt>
                <c:pt idx="49">
                  <c:v>17.703720269075603</c:v>
                </c:pt>
                <c:pt idx="50">
                  <c:v>74.797962171216298</c:v>
                </c:pt>
                <c:pt idx="51">
                  <c:v>22.305015141453911</c:v>
                </c:pt>
                <c:pt idx="52">
                  <c:v>23.103358183150256</c:v>
                </c:pt>
                <c:pt idx="53">
                  <c:v>16.17404363904576</c:v>
                </c:pt>
                <c:pt idx="54">
                  <c:v>26.998663583840116</c:v>
                </c:pt>
                <c:pt idx="55">
                  <c:v>25.402611883667767</c:v>
                </c:pt>
                <c:pt idx="56">
                  <c:v>13.973985586566616</c:v>
                </c:pt>
                <c:pt idx="57">
                  <c:v>68.447262294187894</c:v>
                </c:pt>
                <c:pt idx="58">
                  <c:v>27.790301988943277</c:v>
                </c:pt>
                <c:pt idx="59">
                  <c:v>63.180862618037203</c:v>
                </c:pt>
                <c:pt idx="60">
                  <c:v>91.751057755826778</c:v>
                </c:pt>
                <c:pt idx="61">
                  <c:v>256.09512079750232</c:v>
                </c:pt>
                <c:pt idx="62">
                  <c:v>34.270917128782173</c:v>
                </c:pt>
                <c:pt idx="63">
                  <c:v>66.47768302553925</c:v>
                </c:pt>
                <c:pt idx="64">
                  <c:v>40.066300491210896</c:v>
                </c:pt>
                <c:pt idx="65">
                  <c:v>56.463188451231765</c:v>
                </c:pt>
                <c:pt idx="66">
                  <c:v>33.699561396284075</c:v>
                </c:pt>
                <c:pt idx="67">
                  <c:v>44.806940943178923</c:v>
                </c:pt>
                <c:pt idx="68">
                  <c:v>42.480168608395736</c:v>
                </c:pt>
                <c:pt idx="69">
                  <c:v>26.408414605035563</c:v>
                </c:pt>
                <c:pt idx="70">
                  <c:v>45.188109896507633</c:v>
                </c:pt>
                <c:pt idx="71">
                  <c:v>62.515402740260399</c:v>
                </c:pt>
                <c:pt idx="72">
                  <c:v>46.939990770153855</c:v>
                </c:pt>
                <c:pt idx="73">
                  <c:v>97.404894114889288</c:v>
                </c:pt>
                <c:pt idx="74">
                  <c:v>162.27893993307288</c:v>
                </c:pt>
                <c:pt idx="75">
                  <c:v>26.841327022372187</c:v>
                </c:pt>
                <c:pt idx="76">
                  <c:v>33.58684481251008</c:v>
                </c:pt>
                <c:pt idx="77">
                  <c:v>22.943038335940336</c:v>
                </c:pt>
                <c:pt idx="78">
                  <c:v>31.113209570125221</c:v>
                </c:pt>
                <c:pt idx="79">
                  <c:v>93.824626855642975</c:v>
                </c:pt>
                <c:pt idx="80">
                  <c:v>59.363285378843685</c:v>
                </c:pt>
                <c:pt idx="81">
                  <c:v>67.622213992710968</c:v>
                </c:pt>
                <c:pt idx="82">
                  <c:v>17.796722747238974</c:v>
                </c:pt>
                <c:pt idx="83">
                  <c:v>196.16143710010695</c:v>
                </c:pt>
                <c:pt idx="84">
                  <c:v>14.623129449745841</c:v>
                </c:pt>
                <c:pt idx="85">
                  <c:v>72.984817206222232</c:v>
                </c:pt>
                <c:pt idx="86">
                  <c:v>65.541727005532309</c:v>
                </c:pt>
                <c:pt idx="87">
                  <c:v>32.680218138712576</c:v>
                </c:pt>
                <c:pt idx="88">
                  <c:v>35.652516182103938</c:v>
                </c:pt>
                <c:pt idx="89">
                  <c:v>126.40549784373326</c:v>
                </c:pt>
                <c:pt idx="90">
                  <c:v>59.411098248510086</c:v>
                </c:pt>
                <c:pt idx="91">
                  <c:v>39.986912799098789</c:v>
                </c:pt>
                <c:pt idx="92">
                  <c:v>19.972444077039775</c:v>
                </c:pt>
                <c:pt idx="93">
                  <c:v>37.32416052583789</c:v>
                </c:pt>
                <c:pt idx="94">
                  <c:v>28.151131256850011</c:v>
                </c:pt>
                <c:pt idx="95">
                  <c:v>55.383752739312548</c:v>
                </c:pt>
                <c:pt idx="96">
                  <c:v>38.196220782518274</c:v>
                </c:pt>
                <c:pt idx="97">
                  <c:v>20.28632680821644</c:v>
                </c:pt>
                <c:pt idx="98">
                  <c:v>28.666747011292038</c:v>
                </c:pt>
                <c:pt idx="99">
                  <c:v>42.604316404780199</c:v>
                </c:pt>
                <c:pt idx="100">
                  <c:v>34.678771559556424</c:v>
                </c:pt>
                <c:pt idx="101">
                  <c:v>30.13475739601359</c:v>
                </c:pt>
                <c:pt idx="102">
                  <c:v>19.414860546756881</c:v>
                </c:pt>
                <c:pt idx="103">
                  <c:v>75.068133970534944</c:v>
                </c:pt>
                <c:pt idx="104">
                  <c:v>19.630236930931552</c:v>
                </c:pt>
                <c:pt idx="105">
                  <c:v>93.313581657601517</c:v>
                </c:pt>
                <c:pt idx="106">
                  <c:v>43.053782198139324</c:v>
                </c:pt>
                <c:pt idx="107">
                  <c:v>13.385820233284594</c:v>
                </c:pt>
                <c:pt idx="108">
                  <c:v>20.498564789571564</c:v>
                </c:pt>
                <c:pt idx="109">
                  <c:v>29.241960359602487</c:v>
                </c:pt>
                <c:pt idx="110">
                  <c:v>53.50858936717259</c:v>
                </c:pt>
                <c:pt idx="111">
                  <c:v>37.793608397298051</c:v>
                </c:pt>
                <c:pt idx="112">
                  <c:v>49.043071189226481</c:v>
                </c:pt>
                <c:pt idx="113">
                  <c:v>31.473821439814429</c:v>
                </c:pt>
                <c:pt idx="114">
                  <c:v>45.066628029823654</c:v>
                </c:pt>
                <c:pt idx="115">
                  <c:v>40.430702068331797</c:v>
                </c:pt>
                <c:pt idx="116">
                  <c:v>24.37967807722147</c:v>
                </c:pt>
                <c:pt idx="117">
                  <c:v>40.850630712975835</c:v>
                </c:pt>
                <c:pt idx="118">
                  <c:v>32.628150901805448</c:v>
                </c:pt>
                <c:pt idx="119">
                  <c:v>54.826165384757132</c:v>
                </c:pt>
                <c:pt idx="120">
                  <c:v>26.253028084925312</c:v>
                </c:pt>
                <c:pt idx="121">
                  <c:v>72.403549544390202</c:v>
                </c:pt>
                <c:pt idx="122">
                  <c:v>48.301760453173614</c:v>
                </c:pt>
                <c:pt idx="123">
                  <c:v>36.797617413886897</c:v>
                </c:pt>
                <c:pt idx="124">
                  <c:v>43.835061877672928</c:v>
                </c:pt>
                <c:pt idx="125">
                  <c:v>15.486670909253558</c:v>
                </c:pt>
                <c:pt idx="126">
                  <c:v>43.156172263093971</c:v>
                </c:pt>
                <c:pt idx="127">
                  <c:v>39.559155544698186</c:v>
                </c:pt>
                <c:pt idx="128">
                  <c:v>19.186342783045337</c:v>
                </c:pt>
                <c:pt idx="129">
                  <c:v>24.107314898197302</c:v>
                </c:pt>
                <c:pt idx="130">
                  <c:v>87.218834281782335</c:v>
                </c:pt>
                <c:pt idx="131">
                  <c:v>26.934706263340605</c:v>
                </c:pt>
                <c:pt idx="132">
                  <c:v>16.779762173784558</c:v>
                </c:pt>
                <c:pt idx="133">
                  <c:v>40.650685502980309</c:v>
                </c:pt>
                <c:pt idx="134">
                  <c:v>32.211264776311523</c:v>
                </c:pt>
                <c:pt idx="135">
                  <c:v>21.463749453264782</c:v>
                </c:pt>
                <c:pt idx="136">
                  <c:v>34.623215483143355</c:v>
                </c:pt>
                <c:pt idx="137">
                  <c:v>53.164658114189308</c:v>
                </c:pt>
                <c:pt idx="138">
                  <c:v>60.042647325309346</c:v>
                </c:pt>
                <c:pt idx="139">
                  <c:v>25.849311483970375</c:v>
                </c:pt>
                <c:pt idx="140">
                  <c:v>57.146270319429981</c:v>
                </c:pt>
                <c:pt idx="141">
                  <c:v>49.486601718034358</c:v>
                </c:pt>
                <c:pt idx="142">
                  <c:v>11.405592027176658</c:v>
                </c:pt>
                <c:pt idx="143">
                  <c:v>30.603849839882702</c:v>
                </c:pt>
                <c:pt idx="144">
                  <c:v>70.844976713965266</c:v>
                </c:pt>
                <c:pt idx="145">
                  <c:v>16.066778445344646</c:v>
                </c:pt>
                <c:pt idx="146">
                  <c:v>10.768990183471788</c:v>
                </c:pt>
                <c:pt idx="147">
                  <c:v>39.725964806158387</c:v>
                </c:pt>
                <c:pt idx="148">
                  <c:v>39.903743296621116</c:v>
                </c:pt>
                <c:pt idx="149">
                  <c:v>48.601141429185908</c:v>
                </c:pt>
                <c:pt idx="150">
                  <c:v>30.820642854902541</c:v>
                </c:pt>
                <c:pt idx="151">
                  <c:v>21.811406679841827</c:v>
                </c:pt>
                <c:pt idx="152">
                  <c:v>16.725584502263409</c:v>
                </c:pt>
                <c:pt idx="153">
                  <c:v>38.373497667137869</c:v>
                </c:pt>
                <c:pt idx="154">
                  <c:v>39.547158035438692</c:v>
                </c:pt>
                <c:pt idx="155">
                  <c:v>71.834918492601219</c:v>
                </c:pt>
                <c:pt idx="156">
                  <c:v>62.969539924992958</c:v>
                </c:pt>
                <c:pt idx="157">
                  <c:v>28.110190313229502</c:v>
                </c:pt>
                <c:pt idx="158">
                  <c:v>76.251338112880887</c:v>
                </c:pt>
                <c:pt idx="159">
                  <c:v>94.43805991307984</c:v>
                </c:pt>
                <c:pt idx="160">
                  <c:v>35.660112178072353</c:v>
                </c:pt>
                <c:pt idx="161">
                  <c:v>33.01666358724642</c:v>
                </c:pt>
                <c:pt idx="162">
                  <c:v>37.116940058481042</c:v>
                </c:pt>
                <c:pt idx="163">
                  <c:v>59.587763083779677</c:v>
                </c:pt>
                <c:pt idx="164">
                  <c:v>23.018518740903783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62-4699-B310-32BCAAC4F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0078864"/>
        <c:axId val="460085528"/>
      </c:scatterChart>
      <c:valAx>
        <c:axId val="460078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60085528"/>
        <c:crosses val="autoZero"/>
        <c:crossBetween val="midCat"/>
      </c:valAx>
      <c:valAx>
        <c:axId val="46008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60078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Bandaríkin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Sheet1!$B$2:$BG$2</c:f>
              <c:numCache>
                <c:formatCode>General</c:formatCode>
                <c:ptCount val="58"/>
                <c:pt idx="0">
                  <c:v>3.1078848748442645</c:v>
                </c:pt>
                <c:pt idx="1">
                  <c:v>3.2153459758717968</c:v>
                </c:pt>
                <c:pt idx="2">
                  <c:v>3.3748822424052625</c:v>
                </c:pt>
                <c:pt idx="3">
                  <c:v>2.9516689997086161</c:v>
                </c:pt>
                <c:pt idx="4">
                  <c:v>2.5659131262602992</c:v>
                </c:pt>
                <c:pt idx="5">
                  <c:v>2.6494206288346835</c:v>
                </c:pt>
                <c:pt idx="6">
                  <c:v>2.4062270318362438</c:v>
                </c:pt>
                <c:pt idx="7">
                  <c:v>1.8639112466840493</c:v>
                </c:pt>
                <c:pt idx="8">
                  <c:v>2.8517733642187748</c:v>
                </c:pt>
                <c:pt idx="9">
                  <c:v>2.2803211985868712</c:v>
                </c:pt>
                <c:pt idx="10">
                  <c:v>0.62261540651205927</c:v>
                </c:pt>
                <c:pt idx="11">
                  <c:v>0.88721768789532063</c:v>
                </c:pt>
                <c:pt idx="12">
                  <c:v>2.4097323353954159</c:v>
                </c:pt>
                <c:pt idx="13">
                  <c:v>1.6510697050799237</c:v>
                </c:pt>
                <c:pt idx="14">
                  <c:v>-1.2814270349701133</c:v>
                </c:pt>
                <c:pt idx="15">
                  <c:v>1.2668915950561843</c:v>
                </c:pt>
                <c:pt idx="16">
                  <c:v>0.5750747561708176</c:v>
                </c:pt>
                <c:pt idx="17">
                  <c:v>1.8899011035633375</c:v>
                </c:pt>
                <c:pt idx="18">
                  <c:v>4.0345130982461193</c:v>
                </c:pt>
                <c:pt idx="19">
                  <c:v>5.7164283284019275</c:v>
                </c:pt>
                <c:pt idx="20">
                  <c:v>8.5945852891203671</c:v>
                </c:pt>
                <c:pt idx="21">
                  <c:v>8.1773954393994348</c:v>
                </c:pt>
                <c:pt idx="22">
                  <c:v>6.6181744512290583</c:v>
                </c:pt>
                <c:pt idx="23">
                  <c:v>8.1410748450712784</c:v>
                </c:pt>
                <c:pt idx="24">
                  <c:v>6.5633262923480151</c:v>
                </c:pt>
                <c:pt idx="25">
                  <c:v>6.1938661591396844</c:v>
                </c:pt>
                <c:pt idx="26">
                  <c:v>5.5925650800826086</c:v>
                </c:pt>
                <c:pt idx="27">
                  <c:v>5.5903670915906876</c:v>
                </c:pt>
                <c:pt idx="28">
                  <c:v>6.6906953421098683</c:v>
                </c:pt>
                <c:pt idx="29">
                  <c:v>6.0397443760045748</c:v>
                </c:pt>
                <c:pt idx="30">
                  <c:v>4.9153524496990597</c:v>
                </c:pt>
                <c:pt idx="31">
                  <c:v>3.8842400169115523</c:v>
                </c:pt>
                <c:pt idx="32">
                  <c:v>3.5466887293314064</c:v>
                </c:pt>
                <c:pt idx="33">
                  <c:v>4.8983561378897837</c:v>
                </c:pt>
                <c:pt idx="34">
                  <c:v>6.5940688991645198</c:v>
                </c:pt>
                <c:pt idx="35">
                  <c:v>6.3240079485408049</c:v>
                </c:pt>
                <c:pt idx="36">
                  <c:v>6.6034070388827697</c:v>
                </c:pt>
                <c:pt idx="37">
                  <c:v>7.1481918746205642</c:v>
                </c:pt>
                <c:pt idx="38">
                  <c:v>6.4571349136324478</c:v>
                </c:pt>
                <c:pt idx="39">
                  <c:v>6.8448441830830147</c:v>
                </c:pt>
                <c:pt idx="40">
                  <c:v>4.6267568680215758</c:v>
                </c:pt>
                <c:pt idx="41">
                  <c:v>3.0450711828354651</c:v>
                </c:pt>
                <c:pt idx="42">
                  <c:v>2.2241011217422382</c:v>
                </c:pt>
                <c:pt idx="43">
                  <c:v>1.6045889375509599</c:v>
                </c:pt>
                <c:pt idx="44">
                  <c:v>2.9813567795562053</c:v>
                </c:pt>
                <c:pt idx="45">
                  <c:v>4.7864476478625368</c:v>
                </c:pt>
                <c:pt idx="46">
                  <c:v>5.2234058889714996</c:v>
                </c:pt>
                <c:pt idx="47">
                  <c:v>3.082411291531554</c:v>
                </c:pt>
                <c:pt idx="48">
                  <c:v>2.4688288964942076</c:v>
                </c:pt>
                <c:pt idx="49">
                  <c:v>2.0607367087091788</c:v>
                </c:pt>
                <c:pt idx="50">
                  <c:v>1.1373383207117895</c:v>
                </c:pt>
                <c:pt idx="51">
                  <c:v>1.3070831125833369</c:v>
                </c:pt>
                <c:pt idx="52">
                  <c:v>1.4692992866125854</c:v>
                </c:pt>
                <c:pt idx="53">
                  <c:v>1.3328918423642173</c:v>
                </c:pt>
                <c:pt idx="54">
                  <c:v>2.167480567889835</c:v>
                </c:pt>
                <c:pt idx="55">
                  <c:v>2.3919842867448242</c:v>
                </c:pt>
                <c:pt idx="56">
                  <c:v>1.9586593714593528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E4-489D-B88B-943E0477CA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Bretland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Sheet1!$B$3:$BG$3</c:f>
              <c:numCache>
                <c:formatCode>General</c:formatCode>
                <c:ptCount val="58"/>
                <c:pt idx="6">
                  <c:v>2.5388515577979045</c:v>
                </c:pt>
                <c:pt idx="7">
                  <c:v>1.840459352836836</c:v>
                </c:pt>
                <c:pt idx="8">
                  <c:v>1.1126981546470331</c:v>
                </c:pt>
                <c:pt idx="9">
                  <c:v>-1.9258415955312935</c:v>
                </c:pt>
                <c:pt idx="10">
                  <c:v>-0.46932780464649548</c:v>
                </c:pt>
                <c:pt idx="11">
                  <c:v>0.27188612696726705</c:v>
                </c:pt>
                <c:pt idx="12">
                  <c:v>-0.39695804563764903</c:v>
                </c:pt>
                <c:pt idx="13">
                  <c:v>-5.2457586844027677</c:v>
                </c:pt>
                <c:pt idx="14">
                  <c:v>-12.173296360534483</c:v>
                </c:pt>
                <c:pt idx="15">
                  <c:v>-3.4866943434890652</c:v>
                </c:pt>
                <c:pt idx="16">
                  <c:v>-4.2339119414409598</c:v>
                </c:pt>
                <c:pt idx="17">
                  <c:v>-2.1232608861742217</c:v>
                </c:pt>
                <c:pt idx="18">
                  <c:v>-0.33292736039408849</c:v>
                </c:pt>
                <c:pt idx="19">
                  <c:v>-2.8295898069547603</c:v>
                </c:pt>
                <c:pt idx="20">
                  <c:v>1.5279501218861458</c:v>
                </c:pt>
                <c:pt idx="21">
                  <c:v>4.21634811112839</c:v>
                </c:pt>
                <c:pt idx="22">
                  <c:v>4.4733078291666795</c:v>
                </c:pt>
                <c:pt idx="23">
                  <c:v>4.4347176085235898</c:v>
                </c:pt>
                <c:pt idx="24">
                  <c:v>6.4383331530755807</c:v>
                </c:pt>
                <c:pt idx="25">
                  <c:v>6.283055826799858</c:v>
                </c:pt>
                <c:pt idx="26">
                  <c:v>3.9824726914407131</c:v>
                </c:pt>
                <c:pt idx="27">
                  <c:v>3.7588976154164633</c:v>
                </c:pt>
                <c:pt idx="28">
                  <c:v>5.4626131877373227</c:v>
                </c:pt>
                <c:pt idx="29">
                  <c:v>6.3847238013768539</c:v>
                </c:pt>
                <c:pt idx="30">
                  <c:v>4.9738162978026974</c:v>
                </c:pt>
                <c:pt idx="31">
                  <c:v>6.010110527424958</c:v>
                </c:pt>
                <c:pt idx="32">
                  <c:v>3.2300810069943426</c:v>
                </c:pt>
                <c:pt idx="33">
                  <c:v>4.0622586038320536</c:v>
                </c:pt>
                <c:pt idx="34">
                  <c:v>-3.7727212030448918</c:v>
                </c:pt>
                <c:pt idx="35">
                  <c:v>1.8026687466686095</c:v>
                </c:pt>
                <c:pt idx="36">
                  <c:v>5.8069771468760356</c:v>
                </c:pt>
                <c:pt idx="37">
                  <c:v>6.0877409262699747</c:v>
                </c:pt>
                <c:pt idx="38">
                  <c:v>4.5206070952856949</c:v>
                </c:pt>
                <c:pt idx="39">
                  <c:v>3.7682036044518066</c:v>
                </c:pt>
                <c:pt idx="40">
                  <c:v>4.2701494604085806</c:v>
                </c:pt>
                <c:pt idx="41">
                  <c:v>1.7774989890314843</c:v>
                </c:pt>
                <c:pt idx="42">
                  <c:v>1.2615665614981058</c:v>
                </c:pt>
                <c:pt idx="43">
                  <c:v>1.866135115706351</c:v>
                </c:pt>
                <c:pt idx="44">
                  <c:v>2.0443623960254254</c:v>
                </c:pt>
                <c:pt idx="45">
                  <c:v>1.657190231415745</c:v>
                </c:pt>
                <c:pt idx="46">
                  <c:v>2.8922503897704899</c:v>
                </c:pt>
                <c:pt idx="47">
                  <c:v>1.7807216461542847</c:v>
                </c:pt>
                <c:pt idx="48">
                  <c:v>-0.95945680349352735</c:v>
                </c:pt>
                <c:pt idx="49">
                  <c:v>-1.0161176759599277</c:v>
                </c:pt>
                <c:pt idx="50">
                  <c:v>-1.3926004122718283</c:v>
                </c:pt>
                <c:pt idx="51">
                  <c:v>-1.0464783752970939</c:v>
                </c:pt>
                <c:pt idx="52">
                  <c:v>-1.3405480418209152</c:v>
                </c:pt>
                <c:pt idx="53">
                  <c:v>-1.1909636626268034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E4-489D-B88B-943E0477CA3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Sheet1!$B$4:$BG$4</c:f>
              <c:numCache>
                <c:formatCode>General</c:formatCode>
                <c:ptCount val="58"/>
                <c:pt idx="21">
                  <c:v>-4.3257662932751231</c:v>
                </c:pt>
                <c:pt idx="22">
                  <c:v>-19.489046597902686</c:v>
                </c:pt>
                <c:pt idx="23">
                  <c:v>-3.1899456456110697</c:v>
                </c:pt>
                <c:pt idx="24">
                  <c:v>0.39024673120776032</c:v>
                </c:pt>
                <c:pt idx="25">
                  <c:v>-4.6644200499705031</c:v>
                </c:pt>
                <c:pt idx="26">
                  <c:v>5.5540137889379233</c:v>
                </c:pt>
                <c:pt idx="27">
                  <c:v>5.7982619476977026</c:v>
                </c:pt>
                <c:pt idx="28">
                  <c:v>4.1493607002252073</c:v>
                </c:pt>
                <c:pt idx="29">
                  <c:v>0.87849919527016196</c:v>
                </c:pt>
                <c:pt idx="30">
                  <c:v>8.4448812387392529</c:v>
                </c:pt>
                <c:pt idx="31">
                  <c:v>9.2805958998695903</c:v>
                </c:pt>
                <c:pt idx="32">
                  <c:v>12.055644788404523</c:v>
                </c:pt>
                <c:pt idx="33">
                  <c:v>7.7612354655116826</c:v>
                </c:pt>
                <c:pt idx="34">
                  <c:v>8.3358895243829743</c:v>
                </c:pt>
                <c:pt idx="35">
                  <c:v>9.7057158834522195</c:v>
                </c:pt>
                <c:pt idx="36">
                  <c:v>7.6131521910239393</c:v>
                </c:pt>
                <c:pt idx="37">
                  <c:v>7.719549929031615</c:v>
                </c:pt>
                <c:pt idx="38">
                  <c:v>9.4819844513777944</c:v>
                </c:pt>
                <c:pt idx="39">
                  <c:v>12.324660964203593</c:v>
                </c:pt>
                <c:pt idx="40">
                  <c:v>8.5104189253858102</c:v>
                </c:pt>
                <c:pt idx="41">
                  <c:v>8.986748570754898</c:v>
                </c:pt>
                <c:pt idx="42">
                  <c:v>11.403594047155314</c:v>
                </c:pt>
                <c:pt idx="43">
                  <c:v>9.120221522426748</c:v>
                </c:pt>
                <c:pt idx="44">
                  <c:v>11.923781456517453</c:v>
                </c:pt>
                <c:pt idx="45">
                  <c:v>8.7565490830551962</c:v>
                </c:pt>
                <c:pt idx="46">
                  <c:v>14.379752879299371</c:v>
                </c:pt>
                <c:pt idx="47">
                  <c:v>7.2417037249114671</c:v>
                </c:pt>
                <c:pt idx="48">
                  <c:v>7.3166508380606228</c:v>
                </c:pt>
                <c:pt idx="49">
                  <c:v>3.6005050763218511</c:v>
                </c:pt>
                <c:pt idx="50">
                  <c:v>4.4198975463200556</c:v>
                </c:pt>
                <c:pt idx="51">
                  <c:v>4.7220294997095928</c:v>
                </c:pt>
                <c:pt idx="52">
                  <c:v>5.8826993365255476</c:v>
                </c:pt>
                <c:pt idx="53">
                  <c:v>3.9051493104446218</c:v>
                </c:pt>
                <c:pt idx="54">
                  <c:v>1.8809982095703763</c:v>
                </c:pt>
                <c:pt idx="55">
                  <c:v>6.2251529843366011</c:v>
                </c:pt>
                <c:pt idx="56">
                  <c:v>7.3176699231192925</c:v>
                </c:pt>
                <c:pt idx="57">
                  <c:v>4.453863308758204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E4-489D-B88B-943E0477CA3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Kanada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Sheet1!$B$5:$BG$5</c:f>
              <c:numCache>
                <c:formatCode>General</c:formatCode>
                <c:ptCount val="58"/>
                <c:pt idx="0">
                  <c:v>5.1226266766293351</c:v>
                </c:pt>
                <c:pt idx="1">
                  <c:v>4.2342413984239498</c:v>
                </c:pt>
                <c:pt idx="2">
                  <c:v>3.6143441938516285</c:v>
                </c:pt>
                <c:pt idx="3">
                  <c:v>3.0709295069411229</c:v>
                </c:pt>
                <c:pt idx="4">
                  <c:v>2.3328713292532473</c:v>
                </c:pt>
                <c:pt idx="5">
                  <c:v>0.97101080291446673</c:v>
                </c:pt>
                <c:pt idx="6">
                  <c:v>1.4512056605006964</c:v>
                </c:pt>
                <c:pt idx="7">
                  <c:v>3.1657371227153508</c:v>
                </c:pt>
                <c:pt idx="8">
                  <c:v>3.3036908453692364</c:v>
                </c:pt>
                <c:pt idx="9">
                  <c:v>2.6840704049717701</c:v>
                </c:pt>
                <c:pt idx="10">
                  <c:v>1.4275830786618124</c:v>
                </c:pt>
                <c:pt idx="11">
                  <c:v>0.15489905757444128</c:v>
                </c:pt>
                <c:pt idx="12">
                  <c:v>-1.978509035342666</c:v>
                </c:pt>
                <c:pt idx="13">
                  <c:v>-4.2420136752764224</c:v>
                </c:pt>
                <c:pt idx="14">
                  <c:v>-1.5061190283747381</c:v>
                </c:pt>
                <c:pt idx="15">
                  <c:v>1.1464767939163989</c:v>
                </c:pt>
                <c:pt idx="16">
                  <c:v>1.5753304055158017</c:v>
                </c:pt>
                <c:pt idx="17">
                  <c:v>2.6261508165860161</c:v>
                </c:pt>
                <c:pt idx="18">
                  <c:v>2.5533842546403882</c:v>
                </c:pt>
                <c:pt idx="19">
                  <c:v>3.7888830085882783</c:v>
                </c:pt>
                <c:pt idx="20">
                  <c:v>7.6600855175669009</c:v>
                </c:pt>
                <c:pt idx="21">
                  <c:v>6.4231763136089182</c:v>
                </c:pt>
                <c:pt idx="22">
                  <c:v>5.1125299980251118</c:v>
                </c:pt>
                <c:pt idx="23">
                  <c:v>8.2272547142925347</c:v>
                </c:pt>
                <c:pt idx="24">
                  <c:v>7.0248883624333098</c:v>
                </c:pt>
                <c:pt idx="25">
                  <c:v>7.2126888025572224</c:v>
                </c:pt>
                <c:pt idx="26">
                  <c:v>4.5192340564960585</c:v>
                </c:pt>
                <c:pt idx="27">
                  <c:v>5.996121489494791</c:v>
                </c:pt>
                <c:pt idx="28">
                  <c:v>8.2249539444330839</c:v>
                </c:pt>
                <c:pt idx="29">
                  <c:v>10.297106411576804</c:v>
                </c:pt>
                <c:pt idx="30">
                  <c:v>6.6813666851903406</c:v>
                </c:pt>
                <c:pt idx="31">
                  <c:v>5.9076993970351257</c:v>
                </c:pt>
                <c:pt idx="32">
                  <c:v>4.5806196685345713</c:v>
                </c:pt>
                <c:pt idx="33">
                  <c:v>5.3275616994638897</c:v>
                </c:pt>
                <c:pt idx="34">
                  <c:v>6.2589090854637659</c:v>
                </c:pt>
                <c:pt idx="35">
                  <c:v>4.2519523826485575</c:v>
                </c:pt>
                <c:pt idx="36">
                  <c:v>3.773932325940808</c:v>
                </c:pt>
                <c:pt idx="37">
                  <c:v>6.7962658616318983</c:v>
                </c:pt>
                <c:pt idx="38">
                  <c:v>4.4479577574866163</c:v>
                </c:pt>
                <c:pt idx="39">
                  <c:v>2.807493446420906</c:v>
                </c:pt>
                <c:pt idx="40">
                  <c:v>4.0872459554107543</c:v>
                </c:pt>
                <c:pt idx="41">
                  <c:v>2.9276577217446245</c:v>
                </c:pt>
                <c:pt idx="42">
                  <c:v>1.3857695837111663</c:v>
                </c:pt>
                <c:pt idx="43">
                  <c:v>0.69723297806930296</c:v>
                </c:pt>
                <c:pt idx="44">
                  <c:v>1.2307833395285239</c:v>
                </c:pt>
                <c:pt idx="45">
                  <c:v>3.1177469749257498</c:v>
                </c:pt>
                <c:pt idx="46">
                  <c:v>2.6955813771212327</c:v>
                </c:pt>
                <c:pt idx="47">
                  <c:v>0.69700033610628842</c:v>
                </c:pt>
                <c:pt idx="48">
                  <c:v>4.8003567533487299</c:v>
                </c:pt>
                <c:pt idx="49">
                  <c:v>-0.26324797970926894</c:v>
                </c:pt>
                <c:pt idx="50">
                  <c:v>-0.2337408150754568</c:v>
                </c:pt>
                <c:pt idx="51">
                  <c:v>1.765705830826658</c:v>
                </c:pt>
                <c:pt idx="52">
                  <c:v>1.2392860805457169</c:v>
                </c:pt>
                <c:pt idx="53">
                  <c:v>1.0127648711568062</c:v>
                </c:pt>
                <c:pt idx="54">
                  <c:v>3.6948229781770361</c:v>
                </c:pt>
                <c:pt idx="55">
                  <c:v>1.8807876658158098</c:v>
                </c:pt>
                <c:pt idx="56">
                  <c:v>0.13951576507952546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E4-489D-B88B-943E0477CA3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Sviss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Sheet1!$B$6:$BG$6</c:f>
              <c:numCache>
                <c:formatCode>General</c:formatCode>
                <c:ptCount val="58"/>
                <c:pt idx="47">
                  <c:v>1.2890930778170291</c:v>
                </c:pt>
                <c:pt idx="48">
                  <c:v>2.3803749700936603</c:v>
                </c:pt>
                <c:pt idx="49">
                  <c:v>2.4085043757468019</c:v>
                </c:pt>
                <c:pt idx="50">
                  <c:v>2.3679416592416143</c:v>
                </c:pt>
                <c:pt idx="51">
                  <c:v>2.8673417631021261</c:v>
                </c:pt>
                <c:pt idx="52">
                  <c:v>2.6631969104015498</c:v>
                </c:pt>
                <c:pt idx="53">
                  <c:v>3.3362730683858808</c:v>
                </c:pt>
                <c:pt idx="54">
                  <c:v>3.3279988121410238</c:v>
                </c:pt>
                <c:pt idx="55">
                  <c:v>3.3214578937409627</c:v>
                </c:pt>
                <c:pt idx="56">
                  <c:v>3.0108246770708704</c:v>
                </c:pt>
                <c:pt idx="57">
                  <c:v>1.9815504578758398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E4-489D-B88B-943E0477CA3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Svíþjóð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Sheet1!$B$7:$BG$7</c:f>
              <c:numCache>
                <c:formatCode>General</c:formatCode>
                <c:ptCount val="58"/>
                <c:pt idx="31">
                  <c:v>14.042083742518674</c:v>
                </c:pt>
                <c:pt idx="32">
                  <c:v>9.6737199715600379</c:v>
                </c:pt>
                <c:pt idx="33">
                  <c:v>7.8901206376415178</c:v>
                </c:pt>
                <c:pt idx="34">
                  <c:v>7.0702167554710025</c:v>
                </c:pt>
                <c:pt idx="35">
                  <c:v>7.5984864779355652</c:v>
                </c:pt>
                <c:pt idx="36">
                  <c:v>5.404577044756814</c:v>
                </c:pt>
                <c:pt idx="37">
                  <c:v>5.6193176463332914</c:v>
                </c:pt>
                <c:pt idx="38">
                  <c:v>4.3943587084437876</c:v>
                </c:pt>
                <c:pt idx="39">
                  <c:v>4.1428867309583053</c:v>
                </c:pt>
                <c:pt idx="40">
                  <c:v>3.1405524941582339</c:v>
                </c:pt>
                <c:pt idx="41">
                  <c:v>4.1264356909522402</c:v>
                </c:pt>
                <c:pt idx="42">
                  <c:v>3.2091040725774262</c:v>
                </c:pt>
                <c:pt idx="43">
                  <c:v>3.7383112201298214</c:v>
                </c:pt>
                <c:pt idx="44">
                  <c:v>2.7076251782871044</c:v>
                </c:pt>
                <c:pt idx="45">
                  <c:v>1.8281765545120647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E4-489D-B88B-943E0477C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8189343"/>
        <c:axId val="1102050591"/>
      </c:lineChart>
      <c:catAx>
        <c:axId val="185818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102050591"/>
        <c:crosses val="autoZero"/>
        <c:auto val="1"/>
        <c:lblAlgn val="ctr"/>
        <c:lblOffset val="100"/>
        <c:tickLblSkip val="3"/>
        <c:noMultiLvlLbl val="0"/>
      </c:catAx>
      <c:valAx>
        <c:axId val="110205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85818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266483095201579"/>
          <c:y val="0.51763050452026826"/>
          <c:w val="0.17842973057664996"/>
          <c:h val="0.36067637378660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Bandaríkin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Data!$B$2:$BG$2</c:f>
              <c:numCache>
                <c:formatCode>General</c:formatCode>
                <c:ptCount val="58"/>
                <c:pt idx="0">
                  <c:v>1.3501538964217303</c:v>
                </c:pt>
                <c:pt idx="1">
                  <c:v>1.244634712001556</c:v>
                </c:pt>
                <c:pt idx="2">
                  <c:v>1.0883860113682431</c:v>
                </c:pt>
                <c:pt idx="3">
                  <c:v>1.5039396790116797</c:v>
                </c:pt>
                <c:pt idx="4">
                  <c:v>1.9198258112475628</c:v>
                </c:pt>
                <c:pt idx="5">
                  <c:v>2.8987785346831885</c:v>
                </c:pt>
                <c:pt idx="6">
                  <c:v>3.1512793655544442</c:v>
                </c:pt>
                <c:pt idx="7">
                  <c:v>4.3671882405367199</c:v>
                </c:pt>
                <c:pt idx="8">
                  <c:v>4.958488449575043</c:v>
                </c:pt>
                <c:pt idx="9">
                  <c:v>5.5041661342484218</c:v>
                </c:pt>
                <c:pt idx="10">
                  <c:v>5.0691565769926967</c:v>
                </c:pt>
                <c:pt idx="11">
                  <c:v>4.3227633246161616</c:v>
                </c:pt>
                <c:pt idx="12">
                  <c:v>5.4798837994146652</c:v>
                </c:pt>
                <c:pt idx="13">
                  <c:v>8.9986890003148119</c:v>
                </c:pt>
                <c:pt idx="14">
                  <c:v>9.2626207615554392</c:v>
                </c:pt>
                <c:pt idx="15">
                  <c:v>5.5033864643830839</c:v>
                </c:pt>
                <c:pt idx="16">
                  <c:v>6.2133604430778036</c:v>
                </c:pt>
                <c:pt idx="17">
                  <c:v>7.0338330742110173</c:v>
                </c:pt>
                <c:pt idx="18">
                  <c:v>8.2965930997688275</c:v>
                </c:pt>
                <c:pt idx="19">
                  <c:v>9.0330378692578392</c:v>
                </c:pt>
                <c:pt idx="20">
                  <c:v>9.4621796137648602</c:v>
                </c:pt>
                <c:pt idx="21">
                  <c:v>6.1782203821665291</c:v>
                </c:pt>
                <c:pt idx="22">
                  <c:v>3.9167733239963525</c:v>
                </c:pt>
                <c:pt idx="23">
                  <c:v>3.6077181223860748</c:v>
                </c:pt>
                <c:pt idx="24">
                  <c:v>3.1624454286833839</c:v>
                </c:pt>
                <c:pt idx="25">
                  <c:v>2.0138958286492823</c:v>
                </c:pt>
                <c:pt idx="26">
                  <c:v>2.4724925010304304</c:v>
                </c:pt>
                <c:pt idx="27">
                  <c:v>3.5274362718888028</c:v>
                </c:pt>
                <c:pt idx="28">
                  <c:v>3.9203399863610997</c:v>
                </c:pt>
                <c:pt idx="29">
                  <c:v>3.743334458245215</c:v>
                </c:pt>
                <c:pt idx="30">
                  <c:v>3.3817556733037009</c:v>
                </c:pt>
                <c:pt idx="31">
                  <c:v>2.2789083785661006</c:v>
                </c:pt>
                <c:pt idx="32">
                  <c:v>2.3692802742166776</c:v>
                </c:pt>
                <c:pt idx="33">
                  <c:v>2.1353787398718396</c:v>
                </c:pt>
                <c:pt idx="34">
                  <c:v>2.0968312689297051</c:v>
                </c:pt>
                <c:pt idx="35">
                  <c:v>1.8310308483995072</c:v>
                </c:pt>
                <c:pt idx="36">
                  <c:v>1.7243910667070992</c:v>
                </c:pt>
                <c:pt idx="37">
                  <c:v>1.1255204319801067</c:v>
                </c:pt>
                <c:pt idx="38">
                  <c:v>1.4438034184192503</c:v>
                </c:pt>
                <c:pt idx="39">
                  <c:v>2.2354744101245956</c:v>
                </c:pt>
                <c:pt idx="40">
                  <c:v>2.1934253410338869</c:v>
                </c:pt>
                <c:pt idx="41">
                  <c:v>1.5817630076381874</c:v>
                </c:pt>
                <c:pt idx="42">
                  <c:v>1.8570952030156747</c:v>
                </c:pt>
                <c:pt idx="43">
                  <c:v>2.692212124523536</c:v>
                </c:pt>
                <c:pt idx="44">
                  <c:v>3.1149423424058824</c:v>
                </c:pt>
                <c:pt idx="45">
                  <c:v>3.0262046508092908</c:v>
                </c:pt>
                <c:pt idx="46">
                  <c:v>2.6862788627190355</c:v>
                </c:pt>
                <c:pt idx="47">
                  <c:v>1.9451317478379195</c:v>
                </c:pt>
                <c:pt idx="48">
                  <c:v>0.76234998674071619</c:v>
                </c:pt>
                <c:pt idx="49">
                  <c:v>1.1652505455502364</c:v>
                </c:pt>
                <c:pt idx="50">
                  <c:v>2.0889037761591567</c:v>
                </c:pt>
                <c:pt idx="51">
                  <c:v>1.9178490069223386</c:v>
                </c:pt>
                <c:pt idx="52">
                  <c:v>1.7549157488095091</c:v>
                </c:pt>
                <c:pt idx="53">
                  <c:v>1.8918912929259761</c:v>
                </c:pt>
                <c:pt idx="54">
                  <c:v>1.0693416594375122</c:v>
                </c:pt>
                <c:pt idx="55">
                  <c:v>1.0935254236173648</c:v>
                </c:pt>
                <c:pt idx="56">
                  <c:v>1.9007775378319707</c:v>
                </c:pt>
                <c:pt idx="57">
                  <c:v>2.2553021602482062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18-4BFB-BBED-848832CAD4AF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Bretland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Data!$B$3:$BG$3</c:f>
              <c:numCache>
                <c:formatCode>General</c:formatCode>
                <c:ptCount val="58"/>
                <c:pt idx="0">
                  <c:v>3.3763565637585486</c:v>
                </c:pt>
                <c:pt idx="1">
                  <c:v>3.7176385625126755</c:v>
                </c:pt>
                <c:pt idx="2">
                  <c:v>1.9727953052236273</c:v>
                </c:pt>
                <c:pt idx="3">
                  <c:v>4.0545827004490889</c:v>
                </c:pt>
                <c:pt idx="4">
                  <c:v>4.7958345067035566</c:v>
                </c:pt>
                <c:pt idx="5">
                  <c:v>4.3186586835829814</c:v>
                </c:pt>
                <c:pt idx="6">
                  <c:v>2.8878307073031664</c:v>
                </c:pt>
                <c:pt idx="7">
                  <c:v>4.2071104886898922</c:v>
                </c:pt>
                <c:pt idx="8">
                  <c:v>5.4516415306435277</c:v>
                </c:pt>
                <c:pt idx="9">
                  <c:v>9.3560237934330388</c:v>
                </c:pt>
                <c:pt idx="10">
                  <c:v>8.0069064428749357</c:v>
                </c:pt>
                <c:pt idx="11">
                  <c:v>7.2085149210021626</c:v>
                </c:pt>
                <c:pt idx="12">
                  <c:v>8.4304232891653044</c:v>
                </c:pt>
                <c:pt idx="13">
                  <c:v>15.034428524370242</c:v>
                </c:pt>
                <c:pt idx="14">
                  <c:v>25.779161791320277</c:v>
                </c:pt>
                <c:pt idx="15">
                  <c:v>15.114645845212493</c:v>
                </c:pt>
                <c:pt idx="16">
                  <c:v>13.726966272308474</c:v>
                </c:pt>
                <c:pt idx="17">
                  <c:v>11.4597308693847</c:v>
                </c:pt>
                <c:pt idx="18">
                  <c:v>14.074593867576908</c:v>
                </c:pt>
                <c:pt idx="19">
                  <c:v>19.699693664211921</c:v>
                </c:pt>
                <c:pt idx="20">
                  <c:v>11.550563036124856</c:v>
                </c:pt>
                <c:pt idx="21">
                  <c:v>7.4025032495976859</c:v>
                </c:pt>
                <c:pt idx="22">
                  <c:v>5.1228002144351024</c:v>
                </c:pt>
                <c:pt idx="23">
                  <c:v>5.0226423852064954</c:v>
                </c:pt>
                <c:pt idx="24">
                  <c:v>5.4629286348324371</c:v>
                </c:pt>
                <c:pt idx="25">
                  <c:v>4.3452857754292324</c:v>
                </c:pt>
                <c:pt idx="26">
                  <c:v>5.5326894616469815</c:v>
                </c:pt>
                <c:pt idx="27">
                  <c:v>6.1072456083759619</c:v>
                </c:pt>
                <c:pt idx="28">
                  <c:v>7.945180659121263</c:v>
                </c:pt>
                <c:pt idx="29">
                  <c:v>7.880260027691449</c:v>
                </c:pt>
                <c:pt idx="30">
                  <c:v>6.4027080967154433</c:v>
                </c:pt>
                <c:pt idx="31">
                  <c:v>3.3519187823024765</c:v>
                </c:pt>
                <c:pt idx="32">
                  <c:v>2.696454656613497</c:v>
                </c:pt>
                <c:pt idx="33">
                  <c:v>1.3458527119165353</c:v>
                </c:pt>
                <c:pt idx="34">
                  <c:v>10.876745486204143</c:v>
                </c:pt>
                <c:pt idx="35">
                  <c:v>4.0822746965567376</c:v>
                </c:pt>
                <c:pt idx="36">
                  <c:v>0.71490829198714323</c:v>
                </c:pt>
                <c:pt idx="37">
                  <c:v>1.078644020259901</c:v>
                </c:pt>
                <c:pt idx="38">
                  <c:v>0.78817111853992117</c:v>
                </c:pt>
                <c:pt idx="39">
                  <c:v>2.1159545852643618</c:v>
                </c:pt>
                <c:pt idx="40">
                  <c:v>0.81732455933133963</c:v>
                </c:pt>
                <c:pt idx="41">
                  <c:v>2.1836860141434897</c:v>
                </c:pt>
                <c:pt idx="42">
                  <c:v>2.4038983276939661</c:v>
                </c:pt>
                <c:pt idx="43">
                  <c:v>2.4676321999505717</c:v>
                </c:pt>
                <c:pt idx="44">
                  <c:v>2.5521376613315141</c:v>
                </c:pt>
                <c:pt idx="45">
                  <c:v>2.9324714711584932</c:v>
                </c:pt>
                <c:pt idx="46">
                  <c:v>2.542910601771581</c:v>
                </c:pt>
                <c:pt idx="47">
                  <c:v>2.8439439614529505</c:v>
                </c:pt>
                <c:pt idx="48">
                  <c:v>1.6198653787439952</c:v>
                </c:pt>
                <c:pt idx="49">
                  <c:v>1.5316813610085234</c:v>
                </c:pt>
                <c:pt idx="50">
                  <c:v>1.9193289957799067</c:v>
                </c:pt>
                <c:pt idx="51">
                  <c:v>1.562833085579669</c:v>
                </c:pt>
                <c:pt idx="52">
                  <c:v>1.8655567259800989</c:v>
                </c:pt>
                <c:pt idx="53">
                  <c:v>1.711345161644104</c:v>
                </c:pt>
                <c:pt idx="54">
                  <c:v>0.43542920343683988</c:v>
                </c:pt>
                <c:pt idx="55">
                  <c:v>2.060512524958142</c:v>
                </c:pt>
                <c:pt idx="56">
                  <c:v>2.2041191223000709</c:v>
                </c:pt>
                <c:pt idx="57">
                  <c:v>1.8981719856049182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18-4BFB-BBED-848832CAD4AF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Data!$B$4:$BG$4</c:f>
              <c:numCache>
                <c:formatCode>General</c:formatCode>
                <c:ptCount val="58"/>
                <c:pt idx="0">
                  <c:v>4.3066253824499512</c:v>
                </c:pt>
                <c:pt idx="1">
                  <c:v>6.6359046925053207</c:v>
                </c:pt>
                <c:pt idx="2">
                  <c:v>5.7734848027034502</c:v>
                </c:pt>
                <c:pt idx="3">
                  <c:v>4.6110312225672487</c:v>
                </c:pt>
                <c:pt idx="4">
                  <c:v>7.4364697860571454</c:v>
                </c:pt>
                <c:pt idx="5">
                  <c:v>6.8326587228800406</c:v>
                </c:pt>
                <c:pt idx="6">
                  <c:v>6.2500036088662796</c:v>
                </c:pt>
                <c:pt idx="7">
                  <c:v>6.9991591723488966</c:v>
                </c:pt>
                <c:pt idx="8">
                  <c:v>6.9738495038004373</c:v>
                </c:pt>
                <c:pt idx="9">
                  <c:v>10.736386745928229</c:v>
                </c:pt>
                <c:pt idx="10">
                  <c:v>7.445413495636501</c:v>
                </c:pt>
                <c:pt idx="11">
                  <c:v>9.6016271912134954</c:v>
                </c:pt>
                <c:pt idx="12">
                  <c:v>10.620214885758642</c:v>
                </c:pt>
                <c:pt idx="13">
                  <c:v>13.266148534713523</c:v>
                </c:pt>
                <c:pt idx="14">
                  <c:v>13.355942999338311</c:v>
                </c:pt>
                <c:pt idx="15">
                  <c:v>9.3800270614190708</c:v>
                </c:pt>
                <c:pt idx="16">
                  <c:v>8.8758614496470756</c:v>
                </c:pt>
                <c:pt idx="17">
                  <c:v>8.9547208081746277</c:v>
                </c:pt>
                <c:pt idx="18">
                  <c:v>7.0687961980467691</c:v>
                </c:pt>
                <c:pt idx="19">
                  <c:v>8.8105949766436424</c:v>
                </c:pt>
                <c:pt idx="20">
                  <c:v>10.693762328309077</c:v>
                </c:pt>
                <c:pt idx="21">
                  <c:v>10.144561279133768</c:v>
                </c:pt>
                <c:pt idx="22">
                  <c:v>7.3859393801229061</c:v>
                </c:pt>
                <c:pt idx="23">
                  <c:v>5.9592366359211724</c:v>
                </c:pt>
                <c:pt idx="24">
                  <c:v>4.2910310775196052</c:v>
                </c:pt>
                <c:pt idx="25">
                  <c:v>2.3155168306526974</c:v>
                </c:pt>
                <c:pt idx="26">
                  <c:v>4.7546994680044889</c:v>
                </c:pt>
                <c:pt idx="27">
                  <c:v>3.944677919032145</c:v>
                </c:pt>
                <c:pt idx="28">
                  <c:v>4.9652679480082043</c:v>
                </c:pt>
                <c:pt idx="29">
                  <c:v>2.6024154310138243</c:v>
                </c:pt>
                <c:pt idx="30">
                  <c:v>2.6594808428620524</c:v>
                </c:pt>
                <c:pt idx="31">
                  <c:v>1.6558544688215875</c:v>
                </c:pt>
                <c:pt idx="32">
                  <c:v>0.57995234971457421</c:v>
                </c:pt>
                <c:pt idx="33">
                  <c:v>1.5654809311942017</c:v>
                </c:pt>
                <c:pt idx="34">
                  <c:v>1.2824369339843145</c:v>
                </c:pt>
                <c:pt idx="35">
                  <c:v>2.014200140168839</c:v>
                </c:pt>
                <c:pt idx="36">
                  <c:v>2.0138657500214663</c:v>
                </c:pt>
                <c:pt idx="37">
                  <c:v>1.2322119185308509</c:v>
                </c:pt>
                <c:pt idx="38">
                  <c:v>1.6847514265705144</c:v>
                </c:pt>
                <c:pt idx="39">
                  <c:v>3.0179544505824225</c:v>
                </c:pt>
                <c:pt idx="40">
                  <c:v>2.5183633694161927</c:v>
                </c:pt>
                <c:pt idx="41">
                  <c:v>2.3476624272969815</c:v>
                </c:pt>
                <c:pt idx="42">
                  <c:v>1.4817993251448911</c:v>
                </c:pt>
                <c:pt idx="43">
                  <c:v>2.0957895052866888</c:v>
                </c:pt>
                <c:pt idx="44">
                  <c:v>2.9063759042254276</c:v>
                </c:pt>
                <c:pt idx="45">
                  <c:v>2.0762052873001693</c:v>
                </c:pt>
                <c:pt idx="46">
                  <c:v>2.4322614726995226</c:v>
                </c:pt>
                <c:pt idx="47">
                  <c:v>4.1347246557771484</c:v>
                </c:pt>
                <c:pt idx="48">
                  <c:v>0.52902279993615764</c:v>
                </c:pt>
                <c:pt idx="49">
                  <c:v>3.2240644359963255</c:v>
                </c:pt>
                <c:pt idx="50">
                  <c:v>0.63864546131236466</c:v>
                </c:pt>
                <c:pt idx="51">
                  <c:v>2.3751804405017936</c:v>
                </c:pt>
                <c:pt idx="52">
                  <c:v>0.88817432205885893</c:v>
                </c:pt>
                <c:pt idx="53">
                  <c:v>1.0321295488589328</c:v>
                </c:pt>
                <c:pt idx="54">
                  <c:v>0.43302082350437843</c:v>
                </c:pt>
                <c:pt idx="55">
                  <c:v>0.71905663862825975</c:v>
                </c:pt>
                <c:pt idx="56">
                  <c:v>1.4124872591959985</c:v>
                </c:pt>
                <c:pt idx="57">
                  <c:v>0.42117962192465086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18-4BFB-BBED-848832CAD4AF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Frakkland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Data!$B$5:$BG$5</c:f>
              <c:numCache>
                <c:formatCode>General</c:formatCode>
                <c:ptCount val="58"/>
                <c:pt idx="0">
                  <c:v>3.3970706186568407</c:v>
                </c:pt>
                <c:pt idx="1">
                  <c:v>4.672841955481104</c:v>
                </c:pt>
                <c:pt idx="2">
                  <c:v>6.4142529198267511</c:v>
                </c:pt>
                <c:pt idx="3">
                  <c:v>4.1468968523779921</c:v>
                </c:pt>
                <c:pt idx="4">
                  <c:v>2.7345867294227304</c:v>
                </c:pt>
                <c:pt idx="5">
                  <c:v>2.8935858866934439</c:v>
                </c:pt>
                <c:pt idx="6">
                  <c:v>3.1815594158196348</c:v>
                </c:pt>
                <c:pt idx="7">
                  <c:v>4.2494547964425635</c:v>
                </c:pt>
                <c:pt idx="8">
                  <c:v>6.5725344042060385</c:v>
                </c:pt>
                <c:pt idx="9">
                  <c:v>7.4171264185371513</c:v>
                </c:pt>
                <c:pt idx="10">
                  <c:v>5.9003891450105641</c:v>
                </c:pt>
                <c:pt idx="11">
                  <c:v>6.8049732396528384</c:v>
                </c:pt>
                <c:pt idx="12">
                  <c:v>7.8595806610334762</c:v>
                </c:pt>
                <c:pt idx="13">
                  <c:v>11.832424263983569</c:v>
                </c:pt>
                <c:pt idx="14">
                  <c:v>13.753400189268334</c:v>
                </c:pt>
                <c:pt idx="15">
                  <c:v>10.749208740856602</c:v>
                </c:pt>
                <c:pt idx="16">
                  <c:v>8.7751575978727487</c:v>
                </c:pt>
                <c:pt idx="17">
                  <c:v>9.2790912777315384</c:v>
                </c:pt>
                <c:pt idx="18">
                  <c:v>10.310292081264478</c:v>
                </c:pt>
                <c:pt idx="19">
                  <c:v>11.686937348749524</c:v>
                </c:pt>
                <c:pt idx="20">
                  <c:v>11.691972468448043</c:v>
                </c:pt>
                <c:pt idx="21">
                  <c:v>12.09476502300555</c:v>
                </c:pt>
                <c:pt idx="22">
                  <c:v>9.6503448917998753</c:v>
                </c:pt>
                <c:pt idx="23">
                  <c:v>7.0675289795934475</c:v>
                </c:pt>
                <c:pt idx="24">
                  <c:v>5.4537585765193768</c:v>
                </c:pt>
                <c:pt idx="25">
                  <c:v>5.055171602040204</c:v>
                </c:pt>
                <c:pt idx="26">
                  <c:v>2.4558609997088183</c:v>
                </c:pt>
                <c:pt idx="27">
                  <c:v>3.1934013533734316</c:v>
                </c:pt>
                <c:pt idx="28">
                  <c:v>3.2852475450036138</c:v>
                </c:pt>
                <c:pt idx="29">
                  <c:v>2.6571628074067348</c:v>
                </c:pt>
                <c:pt idx="30">
                  <c:v>2.5470848480621697</c:v>
                </c:pt>
                <c:pt idx="31">
                  <c:v>1.9670557463234388</c:v>
                </c:pt>
                <c:pt idx="32">
                  <c:v>1.623502967638359</c:v>
                </c:pt>
                <c:pt idx="33">
                  <c:v>0.92492947023150407</c:v>
                </c:pt>
                <c:pt idx="34">
                  <c:v>1.1247229312875078</c:v>
                </c:pt>
                <c:pt idx="35">
                  <c:v>1.3580780516389694</c:v>
                </c:pt>
                <c:pt idx="36">
                  <c:v>0.87820166960803192</c:v>
                </c:pt>
                <c:pt idx="37">
                  <c:v>0.9502626820981277</c:v>
                </c:pt>
                <c:pt idx="38">
                  <c:v>0.20381113931800598</c:v>
                </c:pt>
                <c:pt idx="39">
                  <c:v>1.5532902738596448</c:v>
                </c:pt>
                <c:pt idx="40">
                  <c:v>2.0083342050029245</c:v>
                </c:pt>
                <c:pt idx="41">
                  <c:v>2.0674257361075803</c:v>
                </c:pt>
                <c:pt idx="42">
                  <c:v>1.8593682158394813</c:v>
                </c:pt>
                <c:pt idx="43">
                  <c:v>1.6226754443652567</c:v>
                </c:pt>
                <c:pt idx="44">
                  <c:v>1.9363414012468496</c:v>
                </c:pt>
                <c:pt idx="45">
                  <c:v>2.1553273906257147</c:v>
                </c:pt>
                <c:pt idx="46">
                  <c:v>2.5566370205620075</c:v>
                </c:pt>
                <c:pt idx="47">
                  <c:v>2.3670738537487068</c:v>
                </c:pt>
                <c:pt idx="48">
                  <c:v>6.6627498091349935E-2</c:v>
                </c:pt>
                <c:pt idx="49">
                  <c:v>1.069697467804005</c:v>
                </c:pt>
                <c:pt idx="50">
                  <c:v>0.94796020689318539</c:v>
                </c:pt>
                <c:pt idx="51">
                  <c:v>1.1618250384424584</c:v>
                </c:pt>
                <c:pt idx="52">
                  <c:v>0.7781005266823513</c:v>
                </c:pt>
                <c:pt idx="53">
                  <c:v>0.57694424320442295</c:v>
                </c:pt>
                <c:pt idx="54">
                  <c:v>1.1382487837869064</c:v>
                </c:pt>
                <c:pt idx="55">
                  <c:v>0.5225593530320225</c:v>
                </c:pt>
                <c:pt idx="56">
                  <c:v>0.45688707046242882</c:v>
                </c:pt>
                <c:pt idx="57">
                  <c:v>0.7898358273353665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18-4BFB-BBED-848832CAD4AF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Data!$B$6:$BG$6</c:f>
              <c:numCache>
                <c:formatCode>General</c:formatCode>
                <c:ptCount val="58"/>
                <c:pt idx="0">
                  <c:v>13.282725435898655</c:v>
                </c:pt>
                <c:pt idx="1">
                  <c:v>11.147832855891465</c:v>
                </c:pt>
                <c:pt idx="2">
                  <c:v>8.2255877842206928</c:v>
                </c:pt>
                <c:pt idx="3">
                  <c:v>16.181516979676687</c:v>
                </c:pt>
                <c:pt idx="4">
                  <c:v>12.313166630626711</c:v>
                </c:pt>
                <c:pt idx="5">
                  <c:v>10.439772278877442</c:v>
                </c:pt>
                <c:pt idx="6">
                  <c:v>2.763201759997358</c:v>
                </c:pt>
                <c:pt idx="7">
                  <c:v>13.713089538798485</c:v>
                </c:pt>
                <c:pt idx="8">
                  <c:v>20.873881192475025</c:v>
                </c:pt>
                <c:pt idx="9">
                  <c:v>12.80974639450838</c:v>
                </c:pt>
                <c:pt idx="10">
                  <c:v>12.553266582710904</c:v>
                </c:pt>
                <c:pt idx="11">
                  <c:v>18.334475961492799</c:v>
                </c:pt>
                <c:pt idx="12">
                  <c:v>31.456392544666926</c:v>
                </c:pt>
                <c:pt idx="13">
                  <c:v>37.691864907896303</c:v>
                </c:pt>
                <c:pt idx="14">
                  <c:v>41.867292346625987</c:v>
                </c:pt>
                <c:pt idx="15">
                  <c:v>32.736843505618396</c:v>
                </c:pt>
                <c:pt idx="16">
                  <c:v>32.705961604567904</c:v>
                </c:pt>
                <c:pt idx="17">
                  <c:v>46.248784357929367</c:v>
                </c:pt>
                <c:pt idx="18">
                  <c:v>40.897385140504696</c:v>
                </c:pt>
                <c:pt idx="19">
                  <c:v>52.475793235421293</c:v>
                </c:pt>
                <c:pt idx="20">
                  <c:v>49.185407865172323</c:v>
                </c:pt>
                <c:pt idx="21">
                  <c:v>53.646383466845037</c:v>
                </c:pt>
                <c:pt idx="22">
                  <c:v>77.305067159074724</c:v>
                </c:pt>
                <c:pt idx="23">
                  <c:v>26.880760631895356</c:v>
                </c:pt>
                <c:pt idx="24">
                  <c:v>32.084544383114235</c:v>
                </c:pt>
                <c:pt idx="25">
                  <c:v>24.58622485147346</c:v>
                </c:pt>
                <c:pt idx="26">
                  <c:v>19.946488805716896</c:v>
                </c:pt>
                <c:pt idx="27">
                  <c:v>23.135293152927773</c:v>
                </c:pt>
                <c:pt idx="28">
                  <c:v>22.868413023672062</c:v>
                </c:pt>
                <c:pt idx="29">
                  <c:v>15.171552174301908</c:v>
                </c:pt>
                <c:pt idx="30">
                  <c:v>8.3653422128390673</c:v>
                </c:pt>
                <c:pt idx="31">
                  <c:v>3.4492894818986883</c:v>
                </c:pt>
                <c:pt idx="32">
                  <c:v>1.8318475154061957</c:v>
                </c:pt>
                <c:pt idx="33">
                  <c:v>2.6033769834170783</c:v>
                </c:pt>
                <c:pt idx="34">
                  <c:v>2.997569709546184</c:v>
                </c:pt>
                <c:pt idx="35">
                  <c:v>2.4863038611213426</c:v>
                </c:pt>
                <c:pt idx="36">
                  <c:v>4.9050830388026156</c:v>
                </c:pt>
                <c:pt idx="37">
                  <c:v>4.7008954341508371</c:v>
                </c:pt>
                <c:pt idx="38">
                  <c:v>3.4873459480612894</c:v>
                </c:pt>
                <c:pt idx="39">
                  <c:v>3.9842889329731861</c:v>
                </c:pt>
                <c:pt idx="40">
                  <c:v>8.6992393616184103</c:v>
                </c:pt>
                <c:pt idx="41">
                  <c:v>5.8538475361249169</c:v>
                </c:pt>
                <c:pt idx="42">
                  <c:v>0.49047425939723155</c:v>
                </c:pt>
                <c:pt idx="43">
                  <c:v>2.6543614958155786</c:v>
                </c:pt>
                <c:pt idx="44">
                  <c:v>2.5497237216719952</c:v>
                </c:pt>
                <c:pt idx="45">
                  <c:v>8.4155214726638405</c:v>
                </c:pt>
                <c:pt idx="46">
                  <c:v>4.2936457511980137</c:v>
                </c:pt>
                <c:pt idx="47">
                  <c:v>12.033071656484069</c:v>
                </c:pt>
                <c:pt idx="48">
                  <c:v>10.875300146037233</c:v>
                </c:pt>
                <c:pt idx="49">
                  <c:v>6.4251845253637754</c:v>
                </c:pt>
                <c:pt idx="50">
                  <c:v>3.1394159582194021</c:v>
                </c:pt>
                <c:pt idx="51">
                  <c:v>3.4398772534059816</c:v>
                </c:pt>
                <c:pt idx="52">
                  <c:v>2.1429065790339337</c:v>
                </c:pt>
                <c:pt idx="53">
                  <c:v>3.693128507125536</c:v>
                </c:pt>
                <c:pt idx="54">
                  <c:v>5.6232289544758913</c:v>
                </c:pt>
                <c:pt idx="55">
                  <c:v>1.8936321820375923</c:v>
                </c:pt>
                <c:pt idx="56">
                  <c:v>-5.762013825892609E-2</c:v>
                </c:pt>
                <c:pt idx="57">
                  <c:v>2.3944894061492192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18-4BFB-BBED-848832CAD4AF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Þýzkaland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Data!$B$1:$BG$1</c:f>
              <c:strCach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strCache>
            </c:strRef>
          </c:cat>
          <c:val>
            <c:numRef>
              <c:f>Data!$B$7:$BG$7</c:f>
              <c:numCache>
                <c:formatCode>General</c:formatCode>
                <c:ptCount val="58"/>
                <c:pt idx="10">
                  <c:v>7.6213364551897911</c:v>
                </c:pt>
                <c:pt idx="11">
                  <c:v>4.5318571447208598</c:v>
                </c:pt>
                <c:pt idx="12">
                  <c:v>6.2995137045693639</c:v>
                </c:pt>
                <c:pt idx="13">
                  <c:v>7.2752902021271382</c:v>
                </c:pt>
                <c:pt idx="14">
                  <c:v>5.6666236604501421</c:v>
                </c:pt>
                <c:pt idx="15">
                  <c:v>3.3061944559872813</c:v>
                </c:pt>
                <c:pt idx="16">
                  <c:v>3.1007182465941412</c:v>
                </c:pt>
                <c:pt idx="17">
                  <c:v>3.5458418205141555</c:v>
                </c:pt>
                <c:pt idx="18">
                  <c:v>4.2781406693424913</c:v>
                </c:pt>
                <c:pt idx="19">
                  <c:v>5.4511894150417248</c:v>
                </c:pt>
                <c:pt idx="20">
                  <c:v>4.1752387667155233</c:v>
                </c:pt>
                <c:pt idx="21">
                  <c:v>4.5810585523164065</c:v>
                </c:pt>
                <c:pt idx="22">
                  <c:v>2.8079385345626946</c:v>
                </c:pt>
                <c:pt idx="23">
                  <c:v>1.9891463356523218</c:v>
                </c:pt>
                <c:pt idx="24">
                  <c:v>2.1247256920795934</c:v>
                </c:pt>
                <c:pt idx="25">
                  <c:v>2.9995431207564565</c:v>
                </c:pt>
                <c:pt idx="26">
                  <c:v>1.2796635921749129</c:v>
                </c:pt>
                <c:pt idx="27">
                  <c:v>1.6904612834419908</c:v>
                </c:pt>
                <c:pt idx="28">
                  <c:v>2.8790667484154966</c:v>
                </c:pt>
                <c:pt idx="29">
                  <c:v>3.396643509379075</c:v>
                </c:pt>
                <c:pt idx="30">
                  <c:v>3.0850797456120063</c:v>
                </c:pt>
                <c:pt idx="31">
                  <c:v>5.2868031148131251</c:v>
                </c:pt>
                <c:pt idx="32">
                  <c:v>4.1355280019679981</c:v>
                </c:pt>
                <c:pt idx="33">
                  <c:v>2.1641768001493773</c:v>
                </c:pt>
                <c:pt idx="34">
                  <c:v>1.9755254032901064</c:v>
                </c:pt>
                <c:pt idx="35">
                  <c:v>0.62207678433536273</c:v>
                </c:pt>
                <c:pt idx="36">
                  <c:v>0.26241748791771613</c:v>
                </c:pt>
                <c:pt idx="37">
                  <c:v>0.60812245836562795</c:v>
                </c:pt>
                <c:pt idx="38">
                  <c:v>0.31797770820966775</c:v>
                </c:pt>
                <c:pt idx="39">
                  <c:v>-0.44978788388226576</c:v>
                </c:pt>
                <c:pt idx="40">
                  <c:v>1.2769996990741816</c:v>
                </c:pt>
                <c:pt idx="41">
                  <c:v>1.3505516434617135</c:v>
                </c:pt>
                <c:pt idx="42">
                  <c:v>1.2068659864031872</c:v>
                </c:pt>
                <c:pt idx="43">
                  <c:v>1.0937278357960167</c:v>
                </c:pt>
                <c:pt idx="44">
                  <c:v>0.6206943584692084</c:v>
                </c:pt>
                <c:pt idx="45">
                  <c:v>0.30404535533168087</c:v>
                </c:pt>
                <c:pt idx="46">
                  <c:v>1.6973872707303173</c:v>
                </c:pt>
                <c:pt idx="47">
                  <c:v>0.83879168304193286</c:v>
                </c:pt>
                <c:pt idx="48">
                  <c:v>1.7569941996107303</c:v>
                </c:pt>
                <c:pt idx="49">
                  <c:v>0.75770440762840963</c:v>
                </c:pt>
                <c:pt idx="50">
                  <c:v>1.0704769080851264</c:v>
                </c:pt>
                <c:pt idx="51">
                  <c:v>1.5402940792813098</c:v>
                </c:pt>
                <c:pt idx="52">
                  <c:v>1.9653905166055807</c:v>
                </c:pt>
                <c:pt idx="53">
                  <c:v>1.7588703361629285</c:v>
                </c:pt>
                <c:pt idx="54">
                  <c:v>1.9790964656708212</c:v>
                </c:pt>
                <c:pt idx="55">
                  <c:v>1.3642718633513766</c:v>
                </c:pt>
                <c:pt idx="56">
                  <c:v>1.5313544908274821</c:v>
                </c:pt>
                <c:pt idx="57">
                  <c:v>1.8636278435634495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18-4BFB-BBED-848832CAD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7374015"/>
        <c:axId val="1098187055"/>
      </c:lineChart>
      <c:catAx>
        <c:axId val="173737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098187055"/>
        <c:crosses val="autoZero"/>
        <c:auto val="1"/>
        <c:lblAlgn val="ctr"/>
        <c:lblOffset val="100"/>
        <c:tickLblSkip val="3"/>
        <c:noMultiLvlLbl val="0"/>
      </c:catAx>
      <c:valAx>
        <c:axId val="1098187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73737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368091901298119"/>
          <c:y val="3.0858017747781526E-2"/>
          <c:w val="0.19946275343863135"/>
          <c:h val="0.52205203516227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2A14D641-C428-492C-BDF1-9621D862EEC6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7062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BF3DB4B4-B21B-421E-A4F5-AEF7A4279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364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B3FC7-F416-4AFF-9B1B-4FFACCB2B9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1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5E072-DDC6-45A3-982C-8235BA52A8F5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287751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AE755-E04F-430E-BBE4-FCCB5CE2411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3410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4B053-43D5-48A1-A1C0-459725068D9C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284486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9548B-9DBE-4510-9B0D-17399F600B28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614448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B0837-10B3-4B20-87AA-E3E11B8605D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090210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45201-0E1A-416D-8F18-15648960489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767123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1DBC2-F958-46DF-BAFF-2D35646F4207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187428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F5037-6B16-41F8-B31D-5ECCD93B77D0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2425485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2F26B-94FC-4210-90A6-62DAF560B99B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46597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87299-37AE-473E-ADEC-D4C96716DF47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173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EBFFF-59F0-4BDA-834D-1A458F94DA7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301311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23B14-DFE8-46A8-8D23-4076F8EE2E3D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5626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29118-3B95-4A54-8896-FE54C578CEA7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312511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35E01-64E1-4CB6-8B59-E602A20B36BC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68095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760D6-B818-47A7-A118-5B8A4426B6F4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21127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48B4E-828A-415C-B0F2-2617780EF1B9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Align text for second bullet.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684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8E66E-D9DF-4D59-9C81-08BE2020F4A9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2672057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09735-5B7D-4E0A-9F3E-54506FF190F9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659542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141B4-5948-41BC-9965-7A9342821B89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050097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92850-6EFE-4315-83AD-8B8723F731BB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80419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712D1-12D2-4507-BE89-E475B2F1E9A1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45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BAE9D-8847-4657-A6F3-43E10DC502AC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478424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6108E-D7DE-451D-AEAA-7E4BD31B6E82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The equation of the fisher effect must appear here or on a new next slide:</a:t>
            </a:r>
          </a:p>
          <a:p>
            <a:r>
              <a:rPr lang="en-US" altLang="en-US"/>
              <a:t>“Nominal interest rate = real interest rate + inflation rate”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260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7B43C-1803-45CF-AF0E-D4C2BF71ED1A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203230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6108E-D7DE-451D-AEAA-7E4BD31B6E82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The equation of the fisher effect must appear here or on a new next slide:</a:t>
            </a:r>
          </a:p>
          <a:p>
            <a:r>
              <a:rPr lang="en-US" altLang="en-US"/>
              <a:t>“Nominal interest rate = real interest rate + inflation rate”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8132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00D2B-755E-463D-8B47-FC462551B8E3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131924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730D6-D304-44BF-B198-64B4C51A0340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371873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65854-71C9-48DB-A53F-B6C0756EFBAC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548189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5A5E6-211B-4C9A-B955-A05AB4DAA3F8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419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B9132-6D49-49A0-9AF1-52DA46224642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 dirty="0"/>
          </a:p>
        </p:txBody>
      </p:sp>
    </p:spTree>
    <p:extLst>
      <p:ext uri="{BB962C8B-B14F-4D97-AF65-F5344CB8AC3E}">
        <p14:creationId xmlns:p14="http://schemas.microsoft.com/office/powerpoint/2010/main" val="18471802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4998C-4231-4B9E-AD51-506650D018A4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984062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EB567-66B0-4862-A5A2-9236FDE5736F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12291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181D1-4A5D-407C-A92F-4D85B48121D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8748570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53032-AE9C-4C85-8502-04B2C5396E2C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165717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CD948-79EE-4C38-B882-05F2D6362BDE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9736908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8430-0781-41D6-9623-23979B1AC209}" type="slidenum">
              <a:rPr lang="en-US" altLang="en-US" smtClean="0"/>
              <a:pPr/>
              <a:t>52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0525624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259F-0F79-428A-84CD-6DE7BB860432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4365999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75428-ACE6-452A-A050-B1FAA92ABA71}" type="slidenum">
              <a:rPr lang="en-US" altLang="en-US" smtClean="0"/>
              <a:pPr/>
              <a:t>54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40781013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45FF4-E253-4D20-A4B4-2D5A8BB4BD0E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22909108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B4909-20DB-46C1-A5F1-06675C1240A0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5557271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6357C-3F2C-44B1-82FF-BD73B0CB9DE8}" type="slidenum">
              <a:rPr lang="en-US" altLang="en-US" smtClean="0"/>
              <a:pPr/>
              <a:t>57</a:t>
            </a:fld>
            <a:endParaRPr lang="en-US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26241377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0D0E6-AA22-4934-8D4A-60F26C091C81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870709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1B5E8-9752-4865-B65C-D681228989A8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88436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92397-4122-4F33-8296-FC0FA35F5E2C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7196205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40621-6DA5-4C77-A76B-662361A36473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2836406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146E6-CC62-466E-A38F-FDCA384DB085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30946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B3D47-CF11-4005-ADA9-917007FE1303}" type="slidenum">
              <a:rPr lang="en-US" altLang="en-US" smtClean="0"/>
              <a:pPr/>
              <a:t>62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18446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DEE1B-0925-45FB-BC8D-B6EDB0057F40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55017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B8B0F-A6C9-42BF-A493-C1E244E4FFCF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1179376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1FF4F-9C8E-4FF7-9306-B1C226C15F1E}" type="slidenum">
              <a:rPr lang="en-US" altLang="en-US" smtClean="0"/>
              <a:pPr/>
              <a:t>65</a:t>
            </a:fld>
            <a:endParaRPr lang="en-US" alt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5629305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0D387-C047-4EFB-9252-F93FB2F7C1E6}" type="slidenum">
              <a:rPr lang="en-US" altLang="en-US" smtClean="0"/>
              <a:pPr/>
              <a:t>66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4626168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5E106-A7D3-4534-93C1-241E95C0D656}" type="slidenum">
              <a:rPr lang="en-US" altLang="en-US" smtClean="0"/>
              <a:pPr/>
              <a:t>67</a:t>
            </a:fld>
            <a:endParaRPr lang="en-US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417270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27564-59A6-45DC-BA27-5BA4034420E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241787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E4F40-BAF0-4091-99E4-965B7168153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Bullet 2:  Mankiw has removed the word, “directly”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77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AB858-B4D7-4774-BFB9-11B31B78BA98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37712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94E9-6174-40BC-B43A-F9E137680DC2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2540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83D20D-549C-4A4A-97A6-9E865348A100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620699-E98A-4121-934D-AEF67E2E0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D44958-446C-47EF-B860-978D21B50539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3C8AE3-3D14-4715-A07C-954F2398C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2312D8-EE5F-4B6A-8AAE-538D3E1484AB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4EC843-1C16-424B-B140-EBD54215E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2ECA9E-CB98-4C6A-92D0-945FA38F4C9F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3CBDA4-F92C-4536-8A55-6F8924348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6712B8-43D6-4C82-9F68-C54F313FA009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4D43F-6C25-4063-940D-B3877E058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66AEFA-9706-4485-8AD8-983765AD23CD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16BDB3-C660-4D69-BCFC-6A98C07F4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110E33-DE47-4F88-A3EF-096C8E75CB21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C84A49-854D-463D-9E7E-AE35176D6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BB0E92-6F07-4382-A2F7-20BB91FDF0BA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B5F8F9-008C-4FC3-A688-AF14ED364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634B7F-823F-45EC-956C-AE8D62C8892A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BB87B8-C1AB-4A23-A11F-9F82A32A0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BA83B7-CC28-4D11-942C-6EEAFA33ACD0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BB027-E194-4FF1-B3C7-51DE635D6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AD1D8-B444-4E7C-AA67-7DFBE66188B3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A90CF-F21B-4203-A4D3-8E15FCA2A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6B46DD11-0860-4C0E-80AE-6C2F9F3F9BAB}" type="datetimeFigureOut">
              <a:rPr lang="en-US"/>
              <a:pPr>
                <a:defRPr/>
              </a:pPr>
              <a:t>10/8/2020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231C51F-BA46-4E33-A7D0-784AC337778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13.jpeg"/><Relationship Id="rId5" Type="http://schemas.openxmlformats.org/officeDocument/2006/relationships/image" Target="../media/image11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347864" y="2803693"/>
            <a:ext cx="57340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6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anose="02050806060905020404" pitchFamily="18" charset="0"/>
              </a:rPr>
              <a:t>Vöxtur peningamagns </a:t>
            </a:r>
            <a:br>
              <a:rPr lang="is-IS" altLang="en-US" sz="6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anose="02050806060905020404" pitchFamily="18" charset="0"/>
              </a:rPr>
            </a:br>
            <a:r>
              <a:rPr lang="is-IS" altLang="en-US" sz="6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anose="02050806060905020404" pitchFamily="18" charset="0"/>
              </a:rPr>
              <a:t>og verðbólga</a:t>
            </a:r>
          </a:p>
        </p:txBody>
      </p:sp>
      <p:pic>
        <p:nvPicPr>
          <p:cNvPr id="19463" name="Picture 10" descr="chap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2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3347864" y="4221088"/>
            <a:ext cx="4079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24. kafli, síðari hluti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Klassísk verðbólgufræði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50702" y="1796752"/>
            <a:ext cx="749935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Peningamagnskenningin</a:t>
            </a:r>
            <a:r>
              <a:rPr lang="is-IS" altLang="en-US" dirty="0">
                <a:solidFill>
                  <a:srgbClr val="25A9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notuð til að bregða birtu á helztu gangráða verðlags og verðbólgu til langs tíma litið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Verðbólga snertir hagkerfið í heild og hefur áhrif á virði gjaldmiðilsins, þ.e. raunvirði peninga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Þegar almennt verðlag hækkar, þá lækkar raunvirði peninga skv. skilgreiningu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4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Framboð, eftirspurn og jafnvægi á peningamarkaði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844824"/>
            <a:ext cx="749935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Peningamagn er</a:t>
            </a:r>
            <a:r>
              <a:rPr lang="is-I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stjórnstærð</a:t>
            </a:r>
            <a:r>
              <a:rPr lang="is-I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 höndum seðlabanka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Peningamagn er einnig kallað </a:t>
            </a: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peningaframboð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Seðlabankinn stýrir peningamagni í umferð með ýmsum ráðum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Markaðsaðgerðir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Breyting bindiskyldu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Breyting stýrivaxta</a:t>
            </a:r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5557838" y="4786313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4445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 rot="-180000">
            <a:off x="6135547" y="5144443"/>
            <a:ext cx="229421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 dirty="0">
                <a:solidFill>
                  <a:srgbClr val="000066"/>
                </a:solidFill>
              </a:rPr>
              <a:t>Höfum séð þetta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  <p:bldP spid="14340" grpId="0" animBg="1"/>
      <p:bldP spid="1434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868760"/>
            <a:ext cx="74993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Eftirspurn eftir peningum ræðst af ýmsum stærðum, þ. á m. vöxtum og verðlagi</a:t>
            </a:r>
          </a:p>
          <a:p>
            <a:pPr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Fólk vill hafa handbært fé – peninga! – í eignasafni sínu af því peningar eru gjaldmiðill</a:t>
            </a:r>
          </a:p>
          <a:p>
            <a:pPr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Hversu mikið af peningum fólk vill hafa handbært ræðst af almennu verðlagi</a:t>
            </a:r>
          </a:p>
          <a:p>
            <a:pPr lvl="1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Hátt verðlag kallar á mikla eftirspurn eftir peningum til að anna viðskiptum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4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Framboð, eftirspurn og jafnvægi á peningamarkaði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805706"/>
            <a:ext cx="7499350" cy="4800600"/>
          </a:xfrm>
        </p:spPr>
        <p:txBody>
          <a:bodyPr/>
          <a:lstStyle/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Þegar til lengdar lætur lagast almennt verðlag að jafnvægisstöðu þar sem eftirspurn eftir peningum er jöfn peningaframboði</a:t>
            </a:r>
          </a:p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Verðlagsbreytingar jafna m.ö.o. metin milli framboðs og eftirspurnar á peningamarkaði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4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Framboð, eftirspurn og jafnvægi á peningamarkaði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rrow aqua button bckgrd"/>
          <p:cNvPicPr>
            <a:picLocks noChangeAspect="1" noChangeArrowheads="1"/>
          </p:cNvPicPr>
          <p:nvPr/>
        </p:nvPicPr>
        <p:blipFill>
          <a:blip r:embed="rId3" cstate="print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s-IS" alt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Framboð, eftirspurn og jafnvægi á peningamarkaði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F3F6F9"/>
          </a:solidFill>
          <a:ln w="2063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F2F4F8"/>
          </a:solidFill>
          <a:ln w="1873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F1F4F7"/>
          </a:solidFill>
          <a:ln w="16986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F0F2F5"/>
          </a:solidFill>
          <a:ln w="1508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EEF1F4"/>
          </a:solidFill>
          <a:ln w="1317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EDEFF3"/>
          </a:solidFill>
          <a:ln w="11271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EBEEF2"/>
          </a:solidFill>
          <a:ln w="936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EAECF1"/>
          </a:solidFill>
          <a:ln w="746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32" name="Rectangle 13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2084388" y="1422400"/>
            <a:ext cx="5226050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1916113" y="1304925"/>
            <a:ext cx="5337175" cy="4565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36" name="Rectangle 17"/>
          <p:cNvSpPr>
            <a:spLocks noChangeArrowheads="1"/>
          </p:cNvSpPr>
          <p:nvPr/>
        </p:nvSpPr>
        <p:spPr bwMode="auto">
          <a:xfrm>
            <a:off x="1916113" y="1304925"/>
            <a:ext cx="5337175" cy="4565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 flipH="1">
            <a:off x="1916113" y="4949825"/>
            <a:ext cx="1508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 flipH="1">
            <a:off x="1916113" y="4010025"/>
            <a:ext cx="1508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 flipH="1">
            <a:off x="1916113" y="3087688"/>
            <a:ext cx="1508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Line 21"/>
          <p:cNvSpPr>
            <a:spLocks noChangeShapeType="1"/>
          </p:cNvSpPr>
          <p:nvPr/>
        </p:nvSpPr>
        <p:spPr bwMode="auto">
          <a:xfrm flipH="1">
            <a:off x="1916113" y="2166938"/>
            <a:ext cx="1508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Line 22"/>
          <p:cNvSpPr>
            <a:spLocks noChangeShapeType="1"/>
          </p:cNvSpPr>
          <p:nvPr/>
        </p:nvSpPr>
        <p:spPr bwMode="auto">
          <a:xfrm>
            <a:off x="7104063" y="4949825"/>
            <a:ext cx="149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Line 23"/>
          <p:cNvSpPr>
            <a:spLocks noChangeShapeType="1"/>
          </p:cNvSpPr>
          <p:nvPr/>
        </p:nvSpPr>
        <p:spPr bwMode="auto">
          <a:xfrm>
            <a:off x="7104063" y="4010025"/>
            <a:ext cx="149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Line 24"/>
          <p:cNvSpPr>
            <a:spLocks noChangeShapeType="1"/>
          </p:cNvSpPr>
          <p:nvPr/>
        </p:nvSpPr>
        <p:spPr bwMode="auto">
          <a:xfrm>
            <a:off x="7104063" y="3087688"/>
            <a:ext cx="1492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Line 25"/>
          <p:cNvSpPr>
            <a:spLocks noChangeShapeType="1"/>
          </p:cNvSpPr>
          <p:nvPr/>
        </p:nvSpPr>
        <p:spPr bwMode="auto">
          <a:xfrm>
            <a:off x="7104063" y="2166938"/>
            <a:ext cx="1492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5" name="Rectangle 26"/>
          <p:cNvSpPr>
            <a:spLocks noChangeArrowheads="1"/>
          </p:cNvSpPr>
          <p:nvPr/>
        </p:nvSpPr>
        <p:spPr bwMode="auto">
          <a:xfrm>
            <a:off x="5867400" y="5916613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 b="1">
                <a:solidFill>
                  <a:srgbClr val="000000"/>
                </a:solidFill>
                <a:latin typeface="Arial" pitchFamily="34" charset="0"/>
              </a:rPr>
              <a:t>Peningamagn</a:t>
            </a:r>
            <a:endParaRPr lang="is-IS" altLang="en-US" sz="2400"/>
          </a:p>
        </p:txBody>
      </p:sp>
      <p:sp>
        <p:nvSpPr>
          <p:cNvPr id="30746" name="Rectangle 28"/>
          <p:cNvSpPr>
            <a:spLocks noChangeArrowheads="1"/>
          </p:cNvSpPr>
          <p:nvPr/>
        </p:nvSpPr>
        <p:spPr bwMode="auto">
          <a:xfrm>
            <a:off x="431800" y="1295400"/>
            <a:ext cx="139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is-IS" altLang="en-US" sz="1800">
                <a:solidFill>
                  <a:srgbClr val="000000"/>
                </a:solidFill>
                <a:latin typeface="Arial" pitchFamily="34" charset="0"/>
              </a:rPr>
              <a:t>Virði peninga,</a:t>
            </a:r>
            <a:br>
              <a:rPr lang="is-IS" altLang="en-US" sz="1800">
                <a:solidFill>
                  <a:srgbClr val="000000"/>
                </a:solidFill>
                <a:latin typeface="Arial" pitchFamily="34" charset="0"/>
              </a:rPr>
            </a:br>
            <a:r>
              <a:rPr lang="is-IS" altLang="en-US" sz="1800">
                <a:solidFill>
                  <a:srgbClr val="000000"/>
                </a:solidFill>
                <a:latin typeface="Arial" pitchFamily="34" charset="0"/>
              </a:rPr>
              <a:t>1/P</a:t>
            </a:r>
            <a:endParaRPr lang="is-IS" altLang="en-US" sz="1800"/>
          </a:p>
        </p:txBody>
      </p:sp>
      <p:sp>
        <p:nvSpPr>
          <p:cNvPr id="30747" name="Rectangle 33"/>
          <p:cNvSpPr>
            <a:spLocks noChangeArrowheads="1"/>
          </p:cNvSpPr>
          <p:nvPr/>
        </p:nvSpPr>
        <p:spPr bwMode="auto">
          <a:xfrm>
            <a:off x="7416800" y="1295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800">
                <a:solidFill>
                  <a:srgbClr val="000000"/>
                </a:solidFill>
                <a:latin typeface="Arial" pitchFamily="34" charset="0"/>
              </a:rPr>
              <a:t>Verðlag, P</a:t>
            </a:r>
            <a:endParaRPr lang="is-IS" altLang="en-US" sz="180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535238" y="1501775"/>
            <a:ext cx="2043112" cy="5045075"/>
            <a:chOff x="1597" y="946"/>
            <a:chExt cx="1287" cy="3178"/>
          </a:xfrm>
        </p:grpSpPr>
        <p:sp>
          <p:nvSpPr>
            <p:cNvPr id="30788" name="Line 37"/>
            <p:cNvSpPr>
              <a:spLocks noChangeShapeType="1"/>
            </p:cNvSpPr>
            <p:nvPr/>
          </p:nvSpPr>
          <p:spPr bwMode="auto">
            <a:xfrm flipV="1">
              <a:off x="2000" y="1106"/>
              <a:ext cx="1" cy="2592"/>
            </a:xfrm>
            <a:prstGeom prst="line">
              <a:avLst/>
            </a:prstGeom>
            <a:noFill/>
            <a:ln w="57150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Rectangle 38"/>
            <p:cNvSpPr>
              <a:spLocks noChangeArrowheads="1"/>
            </p:cNvSpPr>
            <p:nvPr/>
          </p:nvSpPr>
          <p:spPr bwMode="auto">
            <a:xfrm>
              <a:off x="1612" y="3731"/>
              <a:ext cx="12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Peningamagn, </a:t>
              </a:r>
              <a:b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ákveðið af seðlabanka</a:t>
              </a:r>
              <a:endParaRPr lang="is-IS" altLang="en-US" sz="2400"/>
            </a:p>
          </p:txBody>
        </p:sp>
        <p:sp>
          <p:nvSpPr>
            <p:cNvPr id="30790" name="Rectangle 39"/>
            <p:cNvSpPr>
              <a:spLocks noChangeArrowheads="1"/>
            </p:cNvSpPr>
            <p:nvPr/>
          </p:nvSpPr>
          <p:spPr bwMode="auto">
            <a:xfrm>
              <a:off x="1703" y="3894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  <p:sp>
          <p:nvSpPr>
            <p:cNvPr id="30791" name="Rectangle 40"/>
            <p:cNvSpPr>
              <a:spLocks noChangeArrowheads="1"/>
            </p:cNvSpPr>
            <p:nvPr/>
          </p:nvSpPr>
          <p:spPr bwMode="auto">
            <a:xfrm>
              <a:off x="1597" y="946"/>
              <a:ext cx="9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Peningaframboð</a:t>
              </a:r>
              <a:endParaRPr lang="is-IS" altLang="en-US" sz="2400"/>
            </a:p>
          </p:txBody>
        </p:sp>
      </p:grpSp>
      <p:sp>
        <p:nvSpPr>
          <p:cNvPr id="30749" name="Rectangle 41"/>
          <p:cNvSpPr>
            <a:spLocks noChangeArrowheads="1"/>
          </p:cNvSpPr>
          <p:nvPr/>
        </p:nvSpPr>
        <p:spPr bwMode="auto">
          <a:xfrm>
            <a:off x="1700213" y="574833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is-IS" altLang="en-US" sz="2400"/>
          </a:p>
        </p:txBody>
      </p:sp>
      <p:sp>
        <p:nvSpPr>
          <p:cNvPr id="30750" name="Rectangle 42"/>
          <p:cNvSpPr>
            <a:spLocks noChangeArrowheads="1"/>
          </p:cNvSpPr>
          <p:nvPr/>
        </p:nvSpPr>
        <p:spPr bwMode="auto">
          <a:xfrm>
            <a:off x="1700213" y="20542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is-IS" altLang="en-US" sz="2400"/>
          </a:p>
        </p:txBody>
      </p:sp>
      <p:sp>
        <p:nvSpPr>
          <p:cNvPr id="30751" name="Rectangle 43"/>
          <p:cNvSpPr>
            <a:spLocks noChangeArrowheads="1"/>
          </p:cNvSpPr>
          <p:nvPr/>
        </p:nvSpPr>
        <p:spPr bwMode="auto">
          <a:xfrm>
            <a:off x="933450" y="5741988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 b="1">
                <a:solidFill>
                  <a:srgbClr val="000000"/>
                </a:solidFill>
                <a:latin typeface="Arial" pitchFamily="34" charset="0"/>
              </a:rPr>
              <a:t>(Lágt)</a:t>
            </a:r>
            <a:endParaRPr lang="is-IS" altLang="en-US" sz="2400"/>
          </a:p>
        </p:txBody>
      </p:sp>
      <p:sp>
        <p:nvSpPr>
          <p:cNvPr id="30752" name="Rectangle 44"/>
          <p:cNvSpPr>
            <a:spLocks noChangeArrowheads="1"/>
          </p:cNvSpPr>
          <p:nvPr/>
        </p:nvSpPr>
        <p:spPr bwMode="auto">
          <a:xfrm>
            <a:off x="890588" y="2047875"/>
            <a:ext cx="633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s-IS" altLang="en-US" sz="1600" b="1">
                <a:solidFill>
                  <a:srgbClr val="000000"/>
                </a:solidFill>
                <a:latin typeface="Arial" pitchFamily="34" charset="0"/>
              </a:rPr>
              <a:t>(Hátt)</a:t>
            </a:r>
            <a:endParaRPr lang="is-IS" altLang="en-US" sz="2400"/>
          </a:p>
        </p:txBody>
      </p:sp>
      <p:sp>
        <p:nvSpPr>
          <p:cNvPr id="30753" name="Rectangle 45"/>
          <p:cNvSpPr>
            <a:spLocks noChangeArrowheads="1"/>
          </p:cNvSpPr>
          <p:nvPr/>
        </p:nvSpPr>
        <p:spPr bwMode="auto">
          <a:xfrm>
            <a:off x="7618413" y="5741988"/>
            <a:ext cx="531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 b="1">
                <a:solidFill>
                  <a:srgbClr val="000000"/>
                </a:solidFill>
                <a:latin typeface="Arial" pitchFamily="34" charset="0"/>
              </a:rPr>
              <a:t>(Hátt)</a:t>
            </a:r>
            <a:endParaRPr lang="is-IS" altLang="en-US" sz="2400"/>
          </a:p>
        </p:txBody>
      </p:sp>
      <p:sp>
        <p:nvSpPr>
          <p:cNvPr id="30754" name="Rectangle 46"/>
          <p:cNvSpPr>
            <a:spLocks noChangeArrowheads="1"/>
          </p:cNvSpPr>
          <p:nvPr/>
        </p:nvSpPr>
        <p:spPr bwMode="auto">
          <a:xfrm>
            <a:off x="7618413" y="2047875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 b="1">
                <a:solidFill>
                  <a:srgbClr val="000000"/>
                </a:solidFill>
                <a:latin typeface="Arial" pitchFamily="34" charset="0"/>
              </a:rPr>
              <a:t>(Lágt)</a:t>
            </a:r>
            <a:endParaRPr lang="is-IS" altLang="en-US" sz="2400"/>
          </a:p>
        </p:txBody>
      </p:sp>
      <p:sp>
        <p:nvSpPr>
          <p:cNvPr id="30755" name="Rectangle 47"/>
          <p:cNvSpPr>
            <a:spLocks noChangeArrowheads="1"/>
          </p:cNvSpPr>
          <p:nvPr/>
        </p:nvSpPr>
        <p:spPr bwMode="auto">
          <a:xfrm>
            <a:off x="1662113" y="39100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is-IS" altLang="en-US" sz="2400"/>
          </a:p>
        </p:txBody>
      </p:sp>
      <p:sp>
        <p:nvSpPr>
          <p:cNvPr id="30756" name="Rectangle 48"/>
          <p:cNvSpPr>
            <a:spLocks noChangeArrowheads="1"/>
          </p:cNvSpPr>
          <p:nvPr/>
        </p:nvSpPr>
        <p:spPr bwMode="auto">
          <a:xfrm>
            <a:off x="1706563" y="3903663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>
                <a:solidFill>
                  <a:srgbClr val="000000"/>
                </a:solidFill>
                <a:latin typeface="Arial" pitchFamily="34" charset="0"/>
              </a:rPr>
              <a:t>/</a:t>
            </a:r>
            <a:endParaRPr lang="is-IS" altLang="en-US" sz="2400"/>
          </a:p>
        </p:txBody>
      </p:sp>
      <p:sp>
        <p:nvSpPr>
          <p:cNvPr id="30757" name="Rectangle 49"/>
          <p:cNvSpPr>
            <a:spLocks noChangeArrowheads="1"/>
          </p:cNvSpPr>
          <p:nvPr/>
        </p:nvSpPr>
        <p:spPr bwMode="auto">
          <a:xfrm>
            <a:off x="1743075" y="39687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is-IS" altLang="en-US" sz="2400"/>
          </a:p>
        </p:txBody>
      </p:sp>
      <p:sp>
        <p:nvSpPr>
          <p:cNvPr id="30758" name="Rectangle 50"/>
          <p:cNvSpPr>
            <a:spLocks noChangeArrowheads="1"/>
          </p:cNvSpPr>
          <p:nvPr/>
        </p:nvSpPr>
        <p:spPr bwMode="auto">
          <a:xfrm>
            <a:off x="1662113" y="4832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is-IS" altLang="en-US" sz="2400"/>
          </a:p>
        </p:txBody>
      </p:sp>
      <p:sp>
        <p:nvSpPr>
          <p:cNvPr id="30759" name="Rectangle 51"/>
          <p:cNvSpPr>
            <a:spLocks noChangeArrowheads="1"/>
          </p:cNvSpPr>
          <p:nvPr/>
        </p:nvSpPr>
        <p:spPr bwMode="auto">
          <a:xfrm>
            <a:off x="1706563" y="48260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>
                <a:solidFill>
                  <a:srgbClr val="000000"/>
                </a:solidFill>
                <a:latin typeface="Arial" pitchFamily="34" charset="0"/>
              </a:rPr>
              <a:t>/</a:t>
            </a:r>
            <a:endParaRPr lang="is-IS" altLang="en-US" sz="2400"/>
          </a:p>
        </p:txBody>
      </p:sp>
      <p:sp>
        <p:nvSpPr>
          <p:cNvPr id="30760" name="Rectangle 52"/>
          <p:cNvSpPr>
            <a:spLocks noChangeArrowheads="1"/>
          </p:cNvSpPr>
          <p:nvPr/>
        </p:nvSpPr>
        <p:spPr bwMode="auto">
          <a:xfrm>
            <a:off x="1743075" y="48910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00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is-IS" altLang="en-US" sz="2400"/>
          </a:p>
        </p:txBody>
      </p:sp>
      <p:sp>
        <p:nvSpPr>
          <p:cNvPr id="30761" name="Rectangle 53"/>
          <p:cNvSpPr>
            <a:spLocks noChangeArrowheads="1"/>
          </p:cNvSpPr>
          <p:nvPr/>
        </p:nvSpPr>
        <p:spPr bwMode="auto">
          <a:xfrm>
            <a:off x="1668463" y="29829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0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is-IS" altLang="en-US" sz="2400"/>
          </a:p>
        </p:txBody>
      </p:sp>
      <p:sp>
        <p:nvSpPr>
          <p:cNvPr id="30762" name="Rectangle 54"/>
          <p:cNvSpPr>
            <a:spLocks noChangeArrowheads="1"/>
          </p:cNvSpPr>
          <p:nvPr/>
        </p:nvSpPr>
        <p:spPr bwMode="auto">
          <a:xfrm>
            <a:off x="1712913" y="2982913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>
                <a:solidFill>
                  <a:srgbClr val="000000"/>
                </a:solidFill>
                <a:latin typeface="Arial" pitchFamily="34" charset="0"/>
              </a:rPr>
              <a:t>/</a:t>
            </a:r>
            <a:endParaRPr lang="is-IS" altLang="en-US" sz="2400"/>
          </a:p>
        </p:txBody>
      </p:sp>
      <p:sp>
        <p:nvSpPr>
          <p:cNvPr id="30763" name="Rectangle 55"/>
          <p:cNvSpPr>
            <a:spLocks noChangeArrowheads="1"/>
          </p:cNvSpPr>
          <p:nvPr/>
        </p:nvSpPr>
        <p:spPr bwMode="auto">
          <a:xfrm>
            <a:off x="1743075" y="3048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00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is-IS" altLang="en-US" sz="2400"/>
          </a:p>
        </p:txBody>
      </p:sp>
      <p:sp>
        <p:nvSpPr>
          <p:cNvPr id="30764" name="Rectangle 56"/>
          <p:cNvSpPr>
            <a:spLocks noChangeArrowheads="1"/>
          </p:cNvSpPr>
          <p:nvPr/>
        </p:nvSpPr>
        <p:spPr bwMode="auto">
          <a:xfrm>
            <a:off x="7288213" y="204787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is-IS" altLang="en-US" sz="2400"/>
          </a:p>
        </p:txBody>
      </p:sp>
      <p:sp>
        <p:nvSpPr>
          <p:cNvPr id="30765" name="Rectangle 57"/>
          <p:cNvSpPr>
            <a:spLocks noChangeArrowheads="1"/>
          </p:cNvSpPr>
          <p:nvPr/>
        </p:nvSpPr>
        <p:spPr bwMode="auto">
          <a:xfrm>
            <a:off x="7288213" y="2968625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>
                <a:solidFill>
                  <a:srgbClr val="000000"/>
                </a:solidFill>
                <a:latin typeface="Arial" pitchFamily="34" charset="0"/>
              </a:rPr>
              <a:t>1,33</a:t>
            </a:r>
            <a:endParaRPr lang="is-IS" altLang="en-US" sz="2400"/>
          </a:p>
        </p:txBody>
      </p:sp>
      <p:sp>
        <p:nvSpPr>
          <p:cNvPr id="30766" name="Rectangle 58"/>
          <p:cNvSpPr>
            <a:spLocks noChangeArrowheads="1"/>
          </p:cNvSpPr>
          <p:nvPr/>
        </p:nvSpPr>
        <p:spPr bwMode="auto">
          <a:xfrm>
            <a:off x="7288213" y="389096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is-IS" altLang="en-US" sz="2400"/>
          </a:p>
        </p:txBody>
      </p:sp>
      <p:sp>
        <p:nvSpPr>
          <p:cNvPr id="30767" name="Rectangle 59"/>
          <p:cNvSpPr>
            <a:spLocks noChangeArrowheads="1"/>
          </p:cNvSpPr>
          <p:nvPr/>
        </p:nvSpPr>
        <p:spPr bwMode="auto">
          <a:xfrm>
            <a:off x="7288213" y="48196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is-IS" altLang="en-US" sz="2400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52400" y="4129088"/>
            <a:ext cx="1690688" cy="1052512"/>
            <a:chOff x="212" y="2550"/>
            <a:chExt cx="794" cy="825"/>
          </a:xfrm>
        </p:grpSpPr>
        <p:sp>
          <p:nvSpPr>
            <p:cNvPr id="30783" name="Line 61"/>
            <p:cNvSpPr>
              <a:spLocks noChangeShapeType="1"/>
            </p:cNvSpPr>
            <p:nvPr/>
          </p:nvSpPr>
          <p:spPr bwMode="auto">
            <a:xfrm flipH="1">
              <a:off x="721" y="2550"/>
              <a:ext cx="285" cy="2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Rectangle 62"/>
            <p:cNvSpPr>
              <a:spLocks noChangeArrowheads="1"/>
            </p:cNvSpPr>
            <p:nvPr/>
          </p:nvSpPr>
          <p:spPr bwMode="auto">
            <a:xfrm>
              <a:off x="212" y="2735"/>
              <a:ext cx="687" cy="531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is-IS"/>
            </a:p>
          </p:txBody>
        </p:sp>
        <p:sp>
          <p:nvSpPr>
            <p:cNvPr id="30785" name="Rectangle 63"/>
            <p:cNvSpPr>
              <a:spLocks noChangeArrowheads="1"/>
            </p:cNvSpPr>
            <p:nvPr/>
          </p:nvSpPr>
          <p:spPr bwMode="auto">
            <a:xfrm>
              <a:off x="239" y="2762"/>
              <a:ext cx="63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Jafnvægisvirði </a:t>
              </a:r>
              <a:b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peninga</a:t>
              </a:r>
              <a:endParaRPr lang="is-IS" altLang="en-US" sz="2400"/>
            </a:p>
          </p:txBody>
        </p:sp>
        <p:sp>
          <p:nvSpPr>
            <p:cNvPr id="30786" name="Rectangle 64"/>
            <p:cNvSpPr>
              <a:spLocks noChangeArrowheads="1"/>
            </p:cNvSpPr>
            <p:nvPr/>
          </p:nvSpPr>
          <p:spPr bwMode="auto">
            <a:xfrm>
              <a:off x="239" y="2925"/>
              <a:ext cx="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  <p:sp>
          <p:nvSpPr>
            <p:cNvPr id="30787" name="Rectangle 65"/>
            <p:cNvSpPr>
              <a:spLocks noChangeArrowheads="1"/>
            </p:cNvSpPr>
            <p:nvPr/>
          </p:nvSpPr>
          <p:spPr bwMode="auto">
            <a:xfrm>
              <a:off x="239" y="3089"/>
              <a:ext cx="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7451725" y="4038600"/>
            <a:ext cx="1203325" cy="882650"/>
            <a:chOff x="4723" y="2538"/>
            <a:chExt cx="758" cy="556"/>
          </a:xfrm>
        </p:grpSpPr>
        <p:sp>
          <p:nvSpPr>
            <p:cNvPr id="30779" name="Line 67"/>
            <p:cNvSpPr>
              <a:spLocks noChangeShapeType="1"/>
            </p:cNvSpPr>
            <p:nvPr/>
          </p:nvSpPr>
          <p:spPr bwMode="auto">
            <a:xfrm>
              <a:off x="4723" y="2538"/>
              <a:ext cx="142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Rectangle 68"/>
            <p:cNvSpPr>
              <a:spLocks noChangeArrowheads="1"/>
            </p:cNvSpPr>
            <p:nvPr/>
          </p:nvSpPr>
          <p:spPr bwMode="auto">
            <a:xfrm>
              <a:off x="4794" y="2686"/>
              <a:ext cx="687" cy="34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is-IS"/>
            </a:p>
          </p:txBody>
        </p:sp>
        <p:sp>
          <p:nvSpPr>
            <p:cNvPr id="30781" name="Rectangle 69"/>
            <p:cNvSpPr>
              <a:spLocks noChangeArrowheads="1"/>
            </p:cNvSpPr>
            <p:nvPr/>
          </p:nvSpPr>
          <p:spPr bwMode="auto">
            <a:xfrm>
              <a:off x="4835" y="2700"/>
              <a:ext cx="62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Jafnvægis-</a:t>
              </a:r>
            </a:p>
            <a:p>
              <a:pPr eaLnBrk="0" hangingPunct="0"/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verðlag</a:t>
              </a:r>
              <a:endParaRPr lang="is-IS" altLang="en-US" sz="2400"/>
            </a:p>
          </p:txBody>
        </p:sp>
        <p:sp>
          <p:nvSpPr>
            <p:cNvPr id="30782" name="Rectangle 70"/>
            <p:cNvSpPr>
              <a:spLocks noChangeArrowheads="1"/>
            </p:cNvSpPr>
            <p:nvPr/>
          </p:nvSpPr>
          <p:spPr bwMode="auto">
            <a:xfrm>
              <a:off x="4835" y="2864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309813" y="2089150"/>
            <a:ext cx="5019675" cy="3621088"/>
            <a:chOff x="1455" y="1316"/>
            <a:chExt cx="3162" cy="2281"/>
          </a:xfrm>
        </p:grpSpPr>
        <p:sp>
          <p:nvSpPr>
            <p:cNvPr id="30776" name="Freeform 72"/>
            <p:cNvSpPr>
              <a:spLocks/>
            </p:cNvSpPr>
            <p:nvPr/>
          </p:nvSpPr>
          <p:spPr bwMode="auto">
            <a:xfrm>
              <a:off x="1455" y="1316"/>
              <a:ext cx="2286" cy="2135"/>
            </a:xfrm>
            <a:custGeom>
              <a:avLst/>
              <a:gdLst>
                <a:gd name="T0" fmla="*/ 0 w 193"/>
                <a:gd name="T1" fmla="*/ 0 h 173"/>
                <a:gd name="T2" fmla="*/ 2286 w 193"/>
                <a:gd name="T3" fmla="*/ 2135 h 173"/>
                <a:gd name="T4" fmla="*/ 0 60000 65536"/>
                <a:gd name="T5" fmla="*/ 0 60000 65536"/>
                <a:gd name="T6" fmla="*/ 0 w 193"/>
                <a:gd name="T7" fmla="*/ 0 h 173"/>
                <a:gd name="T8" fmla="*/ 193 w 193"/>
                <a:gd name="T9" fmla="*/ 173 h 1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3" h="173">
                  <a:moveTo>
                    <a:pt x="0" y="0"/>
                  </a:moveTo>
                  <a:cubicBezTo>
                    <a:pt x="0" y="6"/>
                    <a:pt x="3" y="130"/>
                    <a:pt x="193" y="173"/>
                  </a:cubicBezTo>
                </a:path>
              </a:pathLst>
            </a:custGeom>
            <a:noFill/>
            <a:ln w="57150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Rectangle 73"/>
            <p:cNvSpPr>
              <a:spLocks noChangeArrowheads="1"/>
            </p:cNvSpPr>
            <p:nvPr/>
          </p:nvSpPr>
          <p:spPr bwMode="auto">
            <a:xfrm>
              <a:off x="3806" y="3203"/>
              <a:ext cx="8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Eftirspurn </a:t>
              </a:r>
              <a:b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eftir peningum</a:t>
              </a:r>
              <a:endParaRPr lang="is-IS" altLang="en-US" sz="2400"/>
            </a:p>
          </p:txBody>
        </p:sp>
        <p:sp>
          <p:nvSpPr>
            <p:cNvPr id="30778" name="Rectangle 74"/>
            <p:cNvSpPr>
              <a:spLocks noChangeArrowheads="1"/>
            </p:cNvSpPr>
            <p:nvPr/>
          </p:nvSpPr>
          <p:spPr bwMode="auto">
            <a:xfrm>
              <a:off x="3767" y="3367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2103438" y="3735388"/>
            <a:ext cx="4981575" cy="352425"/>
            <a:chOff x="1325" y="2353"/>
            <a:chExt cx="3138" cy="222"/>
          </a:xfrm>
        </p:grpSpPr>
        <p:sp>
          <p:nvSpPr>
            <p:cNvPr id="30772" name="Line 76"/>
            <p:cNvSpPr>
              <a:spLocks noChangeShapeType="1"/>
            </p:cNvSpPr>
            <p:nvPr/>
          </p:nvSpPr>
          <p:spPr bwMode="auto">
            <a:xfrm>
              <a:off x="1325" y="2526"/>
              <a:ext cx="31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73" name="Group 77"/>
            <p:cNvGrpSpPr>
              <a:grpSpLocks/>
            </p:cNvGrpSpPr>
            <p:nvPr/>
          </p:nvGrpSpPr>
          <p:grpSpPr bwMode="auto">
            <a:xfrm>
              <a:off x="1965" y="2353"/>
              <a:ext cx="145" cy="222"/>
              <a:chOff x="1965" y="2353"/>
              <a:chExt cx="145" cy="222"/>
            </a:xfrm>
          </p:grpSpPr>
          <p:sp>
            <p:nvSpPr>
              <p:cNvPr id="30774" name="Oval 78"/>
              <p:cNvSpPr>
                <a:spLocks noChangeArrowheads="1"/>
              </p:cNvSpPr>
              <p:nvPr/>
            </p:nvSpPr>
            <p:spPr bwMode="auto">
              <a:xfrm>
                <a:off x="1965" y="2489"/>
                <a:ext cx="82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s-IS"/>
              </a:p>
            </p:txBody>
          </p:sp>
          <p:sp>
            <p:nvSpPr>
              <p:cNvPr id="30775" name="Rectangle 79"/>
              <p:cNvSpPr>
                <a:spLocks noChangeArrowheads="1"/>
              </p:cNvSpPr>
              <p:nvPr/>
            </p:nvSpPr>
            <p:spPr bwMode="auto">
              <a:xfrm>
                <a:off x="2025" y="2353"/>
                <a:ext cx="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is-IS" altLang="en-US" sz="1600">
                    <a:solidFill>
                      <a:srgbClr val="000000"/>
                    </a:solidFill>
                    <a:latin typeface="Arial" pitchFamily="34" charset="0"/>
                  </a:rPr>
                  <a:t>A</a:t>
                </a:r>
                <a:endParaRPr lang="is-IS" altLang="en-US"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arrow aqua button bckgrd"/>
          <p:cNvPicPr>
            <a:picLocks noChangeAspect="1" noChangeArrowheads="1"/>
          </p:cNvPicPr>
          <p:nvPr/>
        </p:nvPicPr>
        <p:blipFill>
          <a:blip r:embed="rId3" cstate="print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23202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s-I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Áhrif aukins peningaframboðs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F3F6F9"/>
          </a:solidFill>
          <a:ln w="1905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F2F4F8"/>
          </a:solidFill>
          <a:ln w="1746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F1F4F7"/>
          </a:solidFill>
          <a:ln w="15716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F0F2F5"/>
          </a:solidFill>
          <a:ln w="1397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2498725" y="1592263"/>
            <a:ext cx="4711700" cy="4035425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59" name="Rectangle 16"/>
          <p:cNvSpPr>
            <a:spLocks noChangeArrowheads="1"/>
          </p:cNvSpPr>
          <p:nvPr/>
        </p:nvSpPr>
        <p:spPr bwMode="auto">
          <a:xfrm>
            <a:off x="2359025" y="1504950"/>
            <a:ext cx="4799013" cy="407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2359025" y="1504950"/>
            <a:ext cx="4799013" cy="407035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31761" name="Line 18"/>
          <p:cNvSpPr>
            <a:spLocks noChangeShapeType="1"/>
          </p:cNvSpPr>
          <p:nvPr/>
        </p:nvSpPr>
        <p:spPr bwMode="auto">
          <a:xfrm flipH="1">
            <a:off x="2359025" y="4754563"/>
            <a:ext cx="13970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19"/>
          <p:cNvSpPr>
            <a:spLocks noChangeShapeType="1"/>
          </p:cNvSpPr>
          <p:nvPr/>
        </p:nvSpPr>
        <p:spPr bwMode="auto">
          <a:xfrm flipH="1">
            <a:off x="2359025" y="3916363"/>
            <a:ext cx="13970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20"/>
          <p:cNvSpPr>
            <a:spLocks noChangeShapeType="1"/>
          </p:cNvSpPr>
          <p:nvPr/>
        </p:nvSpPr>
        <p:spPr bwMode="auto">
          <a:xfrm flipH="1">
            <a:off x="2359025" y="3095625"/>
            <a:ext cx="1397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21"/>
          <p:cNvSpPr>
            <a:spLocks noChangeShapeType="1"/>
          </p:cNvSpPr>
          <p:nvPr/>
        </p:nvSpPr>
        <p:spPr bwMode="auto">
          <a:xfrm flipH="1">
            <a:off x="2359025" y="2273300"/>
            <a:ext cx="1397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22"/>
          <p:cNvSpPr>
            <a:spLocks noChangeShapeType="1"/>
          </p:cNvSpPr>
          <p:nvPr/>
        </p:nvSpPr>
        <p:spPr bwMode="auto">
          <a:xfrm>
            <a:off x="7018338" y="4754563"/>
            <a:ext cx="13970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3"/>
          <p:cNvSpPr>
            <a:spLocks noChangeShapeType="1"/>
          </p:cNvSpPr>
          <p:nvPr/>
        </p:nvSpPr>
        <p:spPr bwMode="auto">
          <a:xfrm>
            <a:off x="7018338" y="3916363"/>
            <a:ext cx="13970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24"/>
          <p:cNvSpPr>
            <a:spLocks noChangeShapeType="1"/>
          </p:cNvSpPr>
          <p:nvPr/>
        </p:nvSpPr>
        <p:spPr bwMode="auto">
          <a:xfrm>
            <a:off x="7018338" y="3095625"/>
            <a:ext cx="1397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Line 25"/>
          <p:cNvSpPr>
            <a:spLocks noChangeShapeType="1"/>
          </p:cNvSpPr>
          <p:nvPr/>
        </p:nvSpPr>
        <p:spPr bwMode="auto">
          <a:xfrm>
            <a:off x="7018338" y="2273300"/>
            <a:ext cx="1397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2185988" y="4089400"/>
            <a:ext cx="1587" cy="48895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7" name="Line 27"/>
          <p:cNvSpPr>
            <a:spLocks noChangeShapeType="1"/>
          </p:cNvSpPr>
          <p:nvPr/>
        </p:nvSpPr>
        <p:spPr bwMode="auto">
          <a:xfrm>
            <a:off x="7296150" y="4078288"/>
            <a:ext cx="1588" cy="48895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8" name="Line 28"/>
          <p:cNvSpPr>
            <a:spLocks noChangeShapeType="1"/>
          </p:cNvSpPr>
          <p:nvPr/>
        </p:nvSpPr>
        <p:spPr bwMode="auto">
          <a:xfrm>
            <a:off x="3646488" y="2255838"/>
            <a:ext cx="833437" cy="15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Rectangle 36"/>
          <p:cNvSpPr>
            <a:spLocks noChangeArrowheads="1"/>
          </p:cNvSpPr>
          <p:nvPr/>
        </p:nvSpPr>
        <p:spPr bwMode="auto">
          <a:xfrm>
            <a:off x="7199313" y="15160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800">
                <a:solidFill>
                  <a:srgbClr val="000000"/>
                </a:solidFill>
                <a:latin typeface="Arial" pitchFamily="34" charset="0"/>
              </a:rPr>
              <a:t>Verðlag, P</a:t>
            </a:r>
            <a:endParaRPr lang="is-IS" altLang="en-US" sz="180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724150" y="2203450"/>
            <a:ext cx="4743450" cy="3275013"/>
            <a:chOff x="1716" y="1388"/>
            <a:chExt cx="2988" cy="2063"/>
          </a:xfrm>
        </p:grpSpPr>
        <p:sp>
          <p:nvSpPr>
            <p:cNvPr id="31833" name="Freeform 40"/>
            <p:cNvSpPr>
              <a:spLocks/>
            </p:cNvSpPr>
            <p:nvPr/>
          </p:nvSpPr>
          <p:spPr bwMode="auto">
            <a:xfrm>
              <a:off x="1716" y="1388"/>
              <a:ext cx="2114" cy="1904"/>
            </a:xfrm>
            <a:custGeom>
              <a:avLst/>
              <a:gdLst>
                <a:gd name="T0" fmla="*/ 0 w 193"/>
                <a:gd name="T1" fmla="*/ 0 h 173"/>
                <a:gd name="T2" fmla="*/ 2114 w 193"/>
                <a:gd name="T3" fmla="*/ 1904 h 173"/>
                <a:gd name="T4" fmla="*/ 0 60000 65536"/>
                <a:gd name="T5" fmla="*/ 0 60000 65536"/>
                <a:gd name="T6" fmla="*/ 0 w 193"/>
                <a:gd name="T7" fmla="*/ 0 h 173"/>
                <a:gd name="T8" fmla="*/ 193 w 193"/>
                <a:gd name="T9" fmla="*/ 173 h 1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3" h="173">
                  <a:moveTo>
                    <a:pt x="0" y="0"/>
                  </a:moveTo>
                  <a:cubicBezTo>
                    <a:pt x="0" y="6"/>
                    <a:pt x="3" y="130"/>
                    <a:pt x="193" y="173"/>
                  </a:cubicBezTo>
                </a:path>
              </a:pathLst>
            </a:cu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Rectangle 41"/>
            <p:cNvSpPr>
              <a:spLocks noChangeArrowheads="1"/>
            </p:cNvSpPr>
            <p:nvPr/>
          </p:nvSpPr>
          <p:spPr bwMode="auto">
            <a:xfrm>
              <a:off x="3893" y="3076"/>
              <a:ext cx="8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Eftirspurn </a:t>
              </a:r>
              <a:b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is-IS" altLang="en-US" sz="1600">
                  <a:solidFill>
                    <a:srgbClr val="000000"/>
                  </a:solidFill>
                  <a:latin typeface="Arial" pitchFamily="34" charset="0"/>
                </a:rPr>
                <a:t>eftir peningum</a:t>
              </a:r>
            </a:p>
          </p:txBody>
        </p:sp>
        <p:sp>
          <p:nvSpPr>
            <p:cNvPr id="31835" name="Rectangle 42"/>
            <p:cNvSpPr>
              <a:spLocks noChangeArrowheads="1"/>
            </p:cNvSpPr>
            <p:nvPr/>
          </p:nvSpPr>
          <p:spPr bwMode="auto">
            <a:xfrm>
              <a:off x="3856" y="3221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</p:grpSp>
      <p:sp>
        <p:nvSpPr>
          <p:cNvPr id="31774" name="Rectangle 43"/>
          <p:cNvSpPr>
            <a:spLocks noChangeArrowheads="1"/>
          </p:cNvSpPr>
          <p:nvPr/>
        </p:nvSpPr>
        <p:spPr bwMode="auto">
          <a:xfrm>
            <a:off x="2163763" y="5619750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5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is-IS" altLang="en-US" sz="2400"/>
          </a:p>
        </p:txBody>
      </p:sp>
      <p:sp>
        <p:nvSpPr>
          <p:cNvPr id="31775" name="Rectangle 44"/>
          <p:cNvSpPr>
            <a:spLocks noChangeArrowheads="1"/>
          </p:cNvSpPr>
          <p:nvPr/>
        </p:nvSpPr>
        <p:spPr bwMode="auto">
          <a:xfrm>
            <a:off x="2163763" y="2190750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5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is-IS" altLang="en-US" sz="2400"/>
          </a:p>
        </p:txBody>
      </p:sp>
      <p:sp>
        <p:nvSpPr>
          <p:cNvPr id="31776" name="Rectangle 45"/>
          <p:cNvSpPr>
            <a:spLocks noChangeArrowheads="1"/>
          </p:cNvSpPr>
          <p:nvPr/>
        </p:nvSpPr>
        <p:spPr bwMode="auto">
          <a:xfrm>
            <a:off x="1454150" y="5400675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 b="1">
                <a:solidFill>
                  <a:srgbClr val="000000"/>
                </a:solidFill>
                <a:latin typeface="Arial" pitchFamily="34" charset="0"/>
              </a:rPr>
              <a:t>(Lágt)</a:t>
            </a:r>
            <a:endParaRPr lang="is-IS" altLang="en-US" sz="1600"/>
          </a:p>
        </p:txBody>
      </p:sp>
      <p:sp>
        <p:nvSpPr>
          <p:cNvPr id="31777" name="Rectangle 46"/>
          <p:cNvSpPr>
            <a:spLocks noChangeArrowheads="1"/>
          </p:cNvSpPr>
          <p:nvPr/>
        </p:nvSpPr>
        <p:spPr bwMode="auto">
          <a:xfrm>
            <a:off x="1414463" y="2184400"/>
            <a:ext cx="531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 b="1">
                <a:solidFill>
                  <a:srgbClr val="000000"/>
                </a:solidFill>
                <a:latin typeface="Arial" pitchFamily="34" charset="0"/>
              </a:rPr>
              <a:t>(Hátt)</a:t>
            </a:r>
            <a:endParaRPr lang="is-IS" altLang="en-US" sz="1600"/>
          </a:p>
        </p:txBody>
      </p:sp>
      <p:sp>
        <p:nvSpPr>
          <p:cNvPr id="31778" name="Rectangle 47"/>
          <p:cNvSpPr>
            <a:spLocks noChangeArrowheads="1"/>
          </p:cNvSpPr>
          <p:nvPr/>
        </p:nvSpPr>
        <p:spPr bwMode="auto">
          <a:xfrm>
            <a:off x="7499350" y="5394325"/>
            <a:ext cx="531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 b="1">
                <a:solidFill>
                  <a:srgbClr val="000000"/>
                </a:solidFill>
                <a:latin typeface="Arial" pitchFamily="34" charset="0"/>
              </a:rPr>
              <a:t>(Hátt)</a:t>
            </a:r>
          </a:p>
        </p:txBody>
      </p:sp>
      <p:sp>
        <p:nvSpPr>
          <p:cNvPr id="31779" name="Rectangle 48"/>
          <p:cNvSpPr>
            <a:spLocks noChangeArrowheads="1"/>
          </p:cNvSpPr>
          <p:nvPr/>
        </p:nvSpPr>
        <p:spPr bwMode="auto">
          <a:xfrm>
            <a:off x="7499350" y="218440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 b="1">
                <a:solidFill>
                  <a:srgbClr val="000000"/>
                </a:solidFill>
                <a:latin typeface="Arial" pitchFamily="34" charset="0"/>
              </a:rPr>
              <a:t>(Lágt)</a:t>
            </a:r>
            <a:endParaRPr lang="is-IS" altLang="en-US" sz="1600"/>
          </a:p>
        </p:txBody>
      </p:sp>
      <p:sp>
        <p:nvSpPr>
          <p:cNvPr id="31780" name="Rectangle 49"/>
          <p:cNvSpPr>
            <a:spLocks noChangeArrowheads="1"/>
          </p:cNvSpPr>
          <p:nvPr/>
        </p:nvSpPr>
        <p:spPr bwMode="auto">
          <a:xfrm>
            <a:off x="2128838" y="38385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9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is-IS" altLang="en-US" sz="2400"/>
          </a:p>
        </p:txBody>
      </p:sp>
      <p:sp>
        <p:nvSpPr>
          <p:cNvPr id="31781" name="Rectangle 50"/>
          <p:cNvSpPr>
            <a:spLocks noChangeArrowheads="1"/>
          </p:cNvSpPr>
          <p:nvPr/>
        </p:nvSpPr>
        <p:spPr bwMode="auto">
          <a:xfrm>
            <a:off x="2168525" y="3833813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500">
                <a:solidFill>
                  <a:srgbClr val="000000"/>
                </a:solidFill>
                <a:latin typeface="Arial" pitchFamily="34" charset="0"/>
              </a:rPr>
              <a:t>/</a:t>
            </a:r>
            <a:endParaRPr lang="is-IS" altLang="en-US" sz="2400"/>
          </a:p>
        </p:txBody>
      </p:sp>
      <p:sp>
        <p:nvSpPr>
          <p:cNvPr id="31782" name="Rectangle 51"/>
          <p:cNvSpPr>
            <a:spLocks noChangeArrowheads="1"/>
          </p:cNvSpPr>
          <p:nvPr/>
        </p:nvSpPr>
        <p:spPr bwMode="auto">
          <a:xfrm>
            <a:off x="2203450" y="38909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9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is-IS" altLang="en-US" sz="2400"/>
          </a:p>
        </p:txBody>
      </p:sp>
      <p:sp>
        <p:nvSpPr>
          <p:cNvPr id="31783" name="Rectangle 52"/>
          <p:cNvSpPr>
            <a:spLocks noChangeArrowheads="1"/>
          </p:cNvSpPr>
          <p:nvPr/>
        </p:nvSpPr>
        <p:spPr bwMode="auto">
          <a:xfrm>
            <a:off x="2128838" y="46577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9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is-IS" altLang="en-US" sz="2400"/>
          </a:p>
        </p:txBody>
      </p:sp>
      <p:sp>
        <p:nvSpPr>
          <p:cNvPr id="31784" name="Rectangle 53"/>
          <p:cNvSpPr>
            <a:spLocks noChangeArrowheads="1"/>
          </p:cNvSpPr>
          <p:nvPr/>
        </p:nvSpPr>
        <p:spPr bwMode="auto">
          <a:xfrm>
            <a:off x="2168525" y="4651375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500">
                <a:solidFill>
                  <a:srgbClr val="000000"/>
                </a:solidFill>
                <a:latin typeface="Arial" pitchFamily="34" charset="0"/>
              </a:rPr>
              <a:t>/</a:t>
            </a:r>
            <a:endParaRPr lang="is-IS" altLang="en-US" sz="2400"/>
          </a:p>
        </p:txBody>
      </p:sp>
      <p:sp>
        <p:nvSpPr>
          <p:cNvPr id="31785" name="Rectangle 54"/>
          <p:cNvSpPr>
            <a:spLocks noChangeArrowheads="1"/>
          </p:cNvSpPr>
          <p:nvPr/>
        </p:nvSpPr>
        <p:spPr bwMode="auto">
          <a:xfrm>
            <a:off x="2203450" y="47085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90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is-IS" altLang="en-US" sz="2400"/>
          </a:p>
        </p:txBody>
      </p:sp>
      <p:sp>
        <p:nvSpPr>
          <p:cNvPr id="31786" name="Rectangle 55"/>
          <p:cNvSpPr>
            <a:spLocks noChangeArrowheads="1"/>
          </p:cNvSpPr>
          <p:nvPr/>
        </p:nvSpPr>
        <p:spPr bwMode="auto">
          <a:xfrm>
            <a:off x="2135188" y="30146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9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is-IS" altLang="en-US" sz="2400"/>
          </a:p>
        </p:txBody>
      </p:sp>
      <p:sp>
        <p:nvSpPr>
          <p:cNvPr id="31787" name="Rectangle 56"/>
          <p:cNvSpPr>
            <a:spLocks noChangeArrowheads="1"/>
          </p:cNvSpPr>
          <p:nvPr/>
        </p:nvSpPr>
        <p:spPr bwMode="auto">
          <a:xfrm>
            <a:off x="2174875" y="30162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500">
                <a:solidFill>
                  <a:srgbClr val="000000"/>
                </a:solidFill>
                <a:latin typeface="Arial" pitchFamily="34" charset="0"/>
              </a:rPr>
              <a:t>/</a:t>
            </a:r>
            <a:endParaRPr lang="is-IS" altLang="en-US" sz="2400"/>
          </a:p>
        </p:txBody>
      </p:sp>
      <p:sp>
        <p:nvSpPr>
          <p:cNvPr id="31788" name="Rectangle 57"/>
          <p:cNvSpPr>
            <a:spLocks noChangeArrowheads="1"/>
          </p:cNvSpPr>
          <p:nvPr/>
        </p:nvSpPr>
        <p:spPr bwMode="auto">
          <a:xfrm>
            <a:off x="2203450" y="307340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90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is-IS" altLang="en-US" sz="2400"/>
          </a:p>
        </p:txBody>
      </p:sp>
      <p:sp>
        <p:nvSpPr>
          <p:cNvPr id="31789" name="Rectangle 58"/>
          <p:cNvSpPr>
            <a:spLocks noChangeArrowheads="1"/>
          </p:cNvSpPr>
          <p:nvPr/>
        </p:nvSpPr>
        <p:spPr bwMode="auto">
          <a:xfrm>
            <a:off x="7192963" y="2185988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5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is-IS" altLang="en-US" sz="2400"/>
          </a:p>
        </p:txBody>
      </p:sp>
      <p:sp>
        <p:nvSpPr>
          <p:cNvPr id="31790" name="Rectangle 59"/>
          <p:cNvSpPr>
            <a:spLocks noChangeArrowheads="1"/>
          </p:cNvSpPr>
          <p:nvPr/>
        </p:nvSpPr>
        <p:spPr bwMode="auto">
          <a:xfrm>
            <a:off x="7192963" y="3003550"/>
            <a:ext cx="371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500">
                <a:solidFill>
                  <a:srgbClr val="000000"/>
                </a:solidFill>
                <a:latin typeface="Arial" pitchFamily="34" charset="0"/>
              </a:rPr>
              <a:t>1,33</a:t>
            </a:r>
            <a:endParaRPr lang="is-IS" altLang="en-US" sz="2400"/>
          </a:p>
        </p:txBody>
      </p:sp>
      <p:sp>
        <p:nvSpPr>
          <p:cNvPr id="31791" name="Rectangle 60"/>
          <p:cNvSpPr>
            <a:spLocks noChangeArrowheads="1"/>
          </p:cNvSpPr>
          <p:nvPr/>
        </p:nvSpPr>
        <p:spPr bwMode="auto">
          <a:xfrm>
            <a:off x="7192963" y="3822700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5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is-IS" altLang="en-US" sz="2400"/>
          </a:p>
        </p:txBody>
      </p:sp>
      <p:sp>
        <p:nvSpPr>
          <p:cNvPr id="31792" name="Rectangle 61"/>
          <p:cNvSpPr>
            <a:spLocks noChangeArrowheads="1"/>
          </p:cNvSpPr>
          <p:nvPr/>
        </p:nvSpPr>
        <p:spPr bwMode="auto">
          <a:xfrm>
            <a:off x="7192963" y="4646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50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is-IS" altLang="en-US" sz="2400"/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365500" y="1701800"/>
            <a:ext cx="355600" cy="4152900"/>
            <a:chOff x="2120" y="1072"/>
            <a:chExt cx="224" cy="2616"/>
          </a:xfrm>
        </p:grpSpPr>
        <p:sp>
          <p:nvSpPr>
            <p:cNvPr id="31830" name="Line 63"/>
            <p:cNvSpPr>
              <a:spLocks noChangeShapeType="1"/>
            </p:cNvSpPr>
            <p:nvPr/>
          </p:nvSpPr>
          <p:spPr bwMode="auto">
            <a:xfrm flipV="1">
              <a:off x="2231" y="1201"/>
              <a:ext cx="1" cy="231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Rectangle 64"/>
            <p:cNvSpPr>
              <a:spLocks noChangeArrowheads="1"/>
            </p:cNvSpPr>
            <p:nvPr/>
          </p:nvSpPr>
          <p:spPr bwMode="auto">
            <a:xfrm>
              <a:off x="2143" y="354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500" i="1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r>
                <a:rPr lang="is-IS" altLang="en-US" sz="1500" baseline="-25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is-IS" altLang="en-US" sz="2400"/>
            </a:p>
          </p:txBody>
        </p:sp>
        <p:sp>
          <p:nvSpPr>
            <p:cNvPr id="31832" name="Rectangle 65"/>
            <p:cNvSpPr>
              <a:spLocks noChangeArrowheads="1"/>
            </p:cNvSpPr>
            <p:nvPr/>
          </p:nvSpPr>
          <p:spPr bwMode="auto">
            <a:xfrm>
              <a:off x="2120" y="1072"/>
              <a:ext cx="2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500" i="1">
                  <a:solidFill>
                    <a:srgbClr val="000000"/>
                  </a:solidFill>
                  <a:latin typeface="Arial" pitchFamily="34" charset="0"/>
                </a:rPr>
                <a:t>MS</a:t>
              </a:r>
              <a:r>
                <a:rPr lang="is-IS" altLang="en-US" sz="1500" baseline="-25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is-IS" altLang="en-US" sz="2400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4529138" y="1701800"/>
            <a:ext cx="355600" cy="4152900"/>
            <a:chOff x="2853" y="1072"/>
            <a:chExt cx="224" cy="2616"/>
          </a:xfrm>
        </p:grpSpPr>
        <p:sp>
          <p:nvSpPr>
            <p:cNvPr id="31827" name="Line 67"/>
            <p:cNvSpPr>
              <a:spLocks noChangeShapeType="1"/>
            </p:cNvSpPr>
            <p:nvPr/>
          </p:nvSpPr>
          <p:spPr bwMode="auto">
            <a:xfrm flipV="1">
              <a:off x="2965" y="1201"/>
              <a:ext cx="1" cy="231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Rectangle 68"/>
            <p:cNvSpPr>
              <a:spLocks noChangeArrowheads="1"/>
            </p:cNvSpPr>
            <p:nvPr/>
          </p:nvSpPr>
          <p:spPr bwMode="auto">
            <a:xfrm>
              <a:off x="2869" y="354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500" i="1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r>
                <a:rPr lang="is-IS" altLang="en-US" sz="15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is-IS" altLang="en-US" sz="2400"/>
            </a:p>
          </p:txBody>
        </p:sp>
        <p:sp>
          <p:nvSpPr>
            <p:cNvPr id="31829" name="Rectangle 69"/>
            <p:cNvSpPr>
              <a:spLocks noChangeArrowheads="1"/>
            </p:cNvSpPr>
            <p:nvPr/>
          </p:nvSpPr>
          <p:spPr bwMode="auto">
            <a:xfrm>
              <a:off x="2853" y="1072"/>
              <a:ext cx="2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500" i="1">
                  <a:solidFill>
                    <a:srgbClr val="000000"/>
                  </a:solidFill>
                  <a:latin typeface="Arial" pitchFamily="34" charset="0"/>
                </a:rPr>
                <a:t>MS</a:t>
              </a:r>
              <a:r>
                <a:rPr lang="is-IS" altLang="en-US" sz="15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is-IS" altLang="en-US" sz="2400"/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482600" y="3148013"/>
            <a:ext cx="1768475" cy="1169987"/>
            <a:chOff x="304" y="1983"/>
            <a:chExt cx="1114" cy="737"/>
          </a:xfrm>
        </p:grpSpPr>
        <p:sp>
          <p:nvSpPr>
            <p:cNvPr id="31821" name="Line 71"/>
            <p:cNvSpPr>
              <a:spLocks noChangeShapeType="1"/>
            </p:cNvSpPr>
            <p:nvPr/>
          </p:nvSpPr>
          <p:spPr bwMode="auto">
            <a:xfrm>
              <a:off x="950" y="2423"/>
              <a:ext cx="394" cy="29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Rectangle 72"/>
            <p:cNvSpPr>
              <a:spLocks noChangeArrowheads="1"/>
            </p:cNvSpPr>
            <p:nvPr/>
          </p:nvSpPr>
          <p:spPr bwMode="auto">
            <a:xfrm>
              <a:off x="304" y="1983"/>
              <a:ext cx="985" cy="462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is-IS"/>
            </a:p>
          </p:txBody>
        </p:sp>
        <p:sp>
          <p:nvSpPr>
            <p:cNvPr id="31823" name="Rectangle 73"/>
            <p:cNvSpPr>
              <a:spLocks noChangeArrowheads="1"/>
            </p:cNvSpPr>
            <p:nvPr/>
          </p:nvSpPr>
          <p:spPr bwMode="auto">
            <a:xfrm>
              <a:off x="354" y="1996"/>
              <a:ext cx="1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  <a:t>2. … dregur úr </a:t>
              </a:r>
              <a:b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  <a:t>verðgildi peninga …</a:t>
              </a:r>
              <a:endParaRPr lang="is-IS" altLang="en-US" sz="2400"/>
            </a:p>
          </p:txBody>
        </p:sp>
        <p:sp>
          <p:nvSpPr>
            <p:cNvPr id="31824" name="Rectangle 74"/>
            <p:cNvSpPr>
              <a:spLocks noChangeArrowheads="1"/>
            </p:cNvSpPr>
            <p:nvPr/>
          </p:nvSpPr>
          <p:spPr bwMode="auto">
            <a:xfrm>
              <a:off x="354" y="2141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  <p:sp>
          <p:nvSpPr>
            <p:cNvPr id="31825" name="Rectangle 75"/>
            <p:cNvSpPr>
              <a:spLocks noChangeArrowheads="1"/>
            </p:cNvSpPr>
            <p:nvPr/>
          </p:nvSpPr>
          <p:spPr bwMode="auto">
            <a:xfrm>
              <a:off x="354" y="2286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  <p:sp>
          <p:nvSpPr>
            <p:cNvPr id="31826" name="Rectangle 76"/>
            <p:cNvSpPr>
              <a:spLocks noChangeArrowheads="1"/>
            </p:cNvSpPr>
            <p:nvPr/>
          </p:nvSpPr>
          <p:spPr bwMode="auto">
            <a:xfrm>
              <a:off x="644" y="2286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</p:grp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7348538" y="3479800"/>
            <a:ext cx="1425575" cy="1100138"/>
            <a:chOff x="4629" y="2192"/>
            <a:chExt cx="898" cy="693"/>
          </a:xfrm>
        </p:grpSpPr>
        <p:sp>
          <p:nvSpPr>
            <p:cNvPr id="31814" name="Line 78"/>
            <p:cNvSpPr>
              <a:spLocks noChangeShapeType="1"/>
            </p:cNvSpPr>
            <p:nvPr/>
          </p:nvSpPr>
          <p:spPr bwMode="auto">
            <a:xfrm flipH="1">
              <a:off x="4629" y="2478"/>
              <a:ext cx="274" cy="17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Rectangle 79"/>
            <p:cNvSpPr>
              <a:spLocks noChangeArrowheads="1"/>
            </p:cNvSpPr>
            <p:nvPr/>
          </p:nvSpPr>
          <p:spPr bwMode="auto">
            <a:xfrm>
              <a:off x="4881" y="2192"/>
              <a:ext cx="646" cy="605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is-IS"/>
            </a:p>
          </p:txBody>
        </p:sp>
        <p:sp>
          <p:nvSpPr>
            <p:cNvPr id="31816" name="Rectangle 80"/>
            <p:cNvSpPr>
              <a:spLocks noChangeArrowheads="1"/>
            </p:cNvSpPr>
            <p:nvPr/>
          </p:nvSpPr>
          <p:spPr bwMode="auto">
            <a:xfrm>
              <a:off x="4934" y="2219"/>
              <a:ext cx="1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  <a:t>3. </a:t>
              </a:r>
              <a:endParaRPr lang="is-IS" altLang="en-US" sz="2400"/>
            </a:p>
          </p:txBody>
        </p:sp>
        <p:sp>
          <p:nvSpPr>
            <p:cNvPr id="31817" name="Rectangle 81"/>
            <p:cNvSpPr>
              <a:spLocks noChangeArrowheads="1"/>
            </p:cNvSpPr>
            <p:nvPr/>
          </p:nvSpPr>
          <p:spPr bwMode="auto">
            <a:xfrm>
              <a:off x="5061" y="2219"/>
              <a:ext cx="43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  <a:t>… og </a:t>
              </a:r>
              <a:b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  <a:t>hækkar </a:t>
              </a:r>
              <a:b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  <a:t>verðlag</a:t>
              </a:r>
              <a:endParaRPr lang="is-IS" altLang="en-US" sz="2400"/>
            </a:p>
          </p:txBody>
        </p:sp>
        <p:sp>
          <p:nvSpPr>
            <p:cNvPr id="31818" name="Rectangle 82"/>
            <p:cNvSpPr>
              <a:spLocks noChangeArrowheads="1"/>
            </p:cNvSpPr>
            <p:nvPr/>
          </p:nvSpPr>
          <p:spPr bwMode="auto">
            <a:xfrm>
              <a:off x="4934" y="2364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  <p:sp>
          <p:nvSpPr>
            <p:cNvPr id="31819" name="Rectangle 83"/>
            <p:cNvSpPr>
              <a:spLocks noChangeArrowheads="1"/>
            </p:cNvSpPr>
            <p:nvPr/>
          </p:nvSpPr>
          <p:spPr bwMode="auto">
            <a:xfrm>
              <a:off x="4934" y="2509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  <p:sp>
          <p:nvSpPr>
            <p:cNvPr id="31820" name="Rectangle 84"/>
            <p:cNvSpPr>
              <a:spLocks noChangeArrowheads="1"/>
            </p:cNvSpPr>
            <p:nvPr/>
          </p:nvSpPr>
          <p:spPr bwMode="auto">
            <a:xfrm>
              <a:off x="4934" y="2655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4064000" y="2308225"/>
            <a:ext cx="2667000" cy="1217613"/>
            <a:chOff x="2560" y="1454"/>
            <a:chExt cx="1680" cy="767"/>
          </a:xfrm>
        </p:grpSpPr>
        <p:sp>
          <p:nvSpPr>
            <p:cNvPr id="31809" name="Line 86"/>
            <p:cNvSpPr>
              <a:spLocks noChangeShapeType="1"/>
            </p:cNvSpPr>
            <p:nvPr/>
          </p:nvSpPr>
          <p:spPr bwMode="auto">
            <a:xfrm flipH="1" flipV="1">
              <a:off x="2560" y="1454"/>
              <a:ext cx="591" cy="30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Rectangle 87"/>
            <p:cNvSpPr>
              <a:spLocks noChangeArrowheads="1"/>
            </p:cNvSpPr>
            <p:nvPr/>
          </p:nvSpPr>
          <p:spPr bwMode="auto">
            <a:xfrm>
              <a:off x="3118" y="1697"/>
              <a:ext cx="821" cy="462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is-IS"/>
            </a:p>
          </p:txBody>
        </p:sp>
        <p:sp>
          <p:nvSpPr>
            <p:cNvPr id="31811" name="Rectangle 88"/>
            <p:cNvSpPr>
              <a:spLocks noChangeArrowheads="1"/>
            </p:cNvSpPr>
            <p:nvPr/>
          </p:nvSpPr>
          <p:spPr bwMode="auto">
            <a:xfrm>
              <a:off x="3157" y="1701"/>
              <a:ext cx="10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  <a:t>1. Aukning </a:t>
              </a:r>
              <a:b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  <a:t>peningaframboðs …</a:t>
              </a:r>
              <a:endParaRPr lang="is-IS" altLang="en-US" sz="2400"/>
            </a:p>
          </p:txBody>
        </p:sp>
        <p:sp>
          <p:nvSpPr>
            <p:cNvPr id="31812" name="Rectangle 89"/>
            <p:cNvSpPr>
              <a:spLocks noChangeArrowheads="1"/>
            </p:cNvSpPr>
            <p:nvPr/>
          </p:nvSpPr>
          <p:spPr bwMode="auto">
            <a:xfrm>
              <a:off x="3157" y="1846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  <p:sp>
          <p:nvSpPr>
            <p:cNvPr id="31813" name="Rectangle 90"/>
            <p:cNvSpPr>
              <a:spLocks noChangeArrowheads="1"/>
            </p:cNvSpPr>
            <p:nvPr/>
          </p:nvSpPr>
          <p:spPr bwMode="auto">
            <a:xfrm>
              <a:off x="3157" y="1991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2533650" y="3684588"/>
            <a:ext cx="4467225" cy="301625"/>
            <a:chOff x="1596" y="2321"/>
            <a:chExt cx="2814" cy="190"/>
          </a:xfrm>
        </p:grpSpPr>
        <p:sp>
          <p:nvSpPr>
            <p:cNvPr id="31806" name="Line 92"/>
            <p:cNvSpPr>
              <a:spLocks noChangeShapeType="1"/>
            </p:cNvSpPr>
            <p:nvPr/>
          </p:nvSpPr>
          <p:spPr bwMode="auto">
            <a:xfrm>
              <a:off x="1596" y="2467"/>
              <a:ext cx="2814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Oval 93"/>
            <p:cNvSpPr>
              <a:spLocks noChangeArrowheads="1"/>
            </p:cNvSpPr>
            <p:nvPr/>
          </p:nvSpPr>
          <p:spPr bwMode="auto">
            <a:xfrm>
              <a:off x="2187" y="2434"/>
              <a:ext cx="77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s-IS"/>
            </a:p>
          </p:txBody>
        </p:sp>
        <p:sp>
          <p:nvSpPr>
            <p:cNvPr id="31808" name="Rectangle 94"/>
            <p:cNvSpPr>
              <a:spLocks noChangeArrowheads="1"/>
            </p:cNvSpPr>
            <p:nvPr/>
          </p:nvSpPr>
          <p:spPr bwMode="auto">
            <a:xfrm>
              <a:off x="2245" y="2321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50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is-IS" altLang="en-US" sz="2400"/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533650" y="4508500"/>
            <a:ext cx="4467225" cy="312738"/>
            <a:chOff x="1596" y="2840"/>
            <a:chExt cx="2814" cy="197"/>
          </a:xfrm>
        </p:grpSpPr>
        <p:sp>
          <p:nvSpPr>
            <p:cNvPr id="31802" name="Line 96"/>
            <p:cNvSpPr>
              <a:spLocks noChangeShapeType="1"/>
            </p:cNvSpPr>
            <p:nvPr/>
          </p:nvSpPr>
          <p:spPr bwMode="auto">
            <a:xfrm>
              <a:off x="1596" y="2995"/>
              <a:ext cx="2814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803" name="Group 97"/>
            <p:cNvGrpSpPr>
              <a:grpSpLocks/>
            </p:cNvGrpSpPr>
            <p:nvPr/>
          </p:nvGrpSpPr>
          <p:grpSpPr bwMode="auto">
            <a:xfrm>
              <a:off x="2929" y="2840"/>
              <a:ext cx="145" cy="197"/>
              <a:chOff x="2929" y="2840"/>
              <a:chExt cx="145" cy="197"/>
            </a:xfrm>
          </p:grpSpPr>
          <p:sp>
            <p:nvSpPr>
              <p:cNvPr id="31804" name="Oval 98"/>
              <p:cNvSpPr>
                <a:spLocks noChangeArrowheads="1"/>
              </p:cNvSpPr>
              <p:nvPr/>
            </p:nvSpPr>
            <p:spPr bwMode="auto">
              <a:xfrm>
                <a:off x="2929" y="2962"/>
                <a:ext cx="77" cy="7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s-IS"/>
              </a:p>
            </p:txBody>
          </p:sp>
          <p:sp>
            <p:nvSpPr>
              <p:cNvPr id="31805" name="Rectangle 99"/>
              <p:cNvSpPr>
                <a:spLocks noChangeArrowheads="1"/>
              </p:cNvSpPr>
              <p:nvPr/>
            </p:nvSpPr>
            <p:spPr bwMode="auto">
              <a:xfrm>
                <a:off x="2994" y="2840"/>
                <a:ext cx="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is-IS" altLang="en-US" sz="1500">
                    <a:solidFill>
                      <a:srgbClr val="000000"/>
                    </a:solidFill>
                    <a:latin typeface="Arial" pitchFamily="34" charset="0"/>
                  </a:rPr>
                  <a:t>B</a:t>
                </a:r>
                <a:endParaRPr lang="is-IS" altLang="en-US" sz="2400"/>
              </a:p>
            </p:txBody>
          </p:sp>
        </p:grpSp>
      </p:grpSp>
      <p:sp>
        <p:nvSpPr>
          <p:cNvPr id="31800" name="Rectangle 101"/>
          <p:cNvSpPr>
            <a:spLocks noChangeArrowheads="1"/>
          </p:cNvSpPr>
          <p:nvPr/>
        </p:nvSpPr>
        <p:spPr bwMode="auto">
          <a:xfrm>
            <a:off x="831850" y="1492250"/>
            <a:ext cx="15811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s-IS" altLang="en-US" sz="1800">
                <a:solidFill>
                  <a:srgbClr val="000000"/>
                </a:solidFill>
                <a:latin typeface="Arial" pitchFamily="34" charset="0"/>
              </a:rPr>
              <a:t>Virði peninga,</a:t>
            </a:r>
            <a:br>
              <a:rPr lang="is-IS" altLang="en-US" sz="1800">
                <a:solidFill>
                  <a:srgbClr val="000000"/>
                </a:solidFill>
                <a:latin typeface="Arial" pitchFamily="34" charset="0"/>
              </a:rPr>
            </a:br>
            <a:r>
              <a:rPr lang="is-IS" altLang="en-US" sz="1800">
                <a:solidFill>
                  <a:srgbClr val="000000"/>
                </a:solidFill>
                <a:latin typeface="Arial" pitchFamily="34" charset="0"/>
              </a:rPr>
              <a:t>1/P</a:t>
            </a:r>
          </a:p>
        </p:txBody>
      </p:sp>
      <p:sp>
        <p:nvSpPr>
          <p:cNvPr id="31801" name="Rectangle 102"/>
          <p:cNvSpPr>
            <a:spLocks noChangeArrowheads="1"/>
          </p:cNvSpPr>
          <p:nvPr/>
        </p:nvSpPr>
        <p:spPr bwMode="auto">
          <a:xfrm>
            <a:off x="5829300" y="5613400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600" b="1">
                <a:solidFill>
                  <a:srgbClr val="000000"/>
                </a:solidFill>
                <a:latin typeface="Arial" pitchFamily="34" charset="0"/>
              </a:rPr>
              <a:t>Peningamagn</a:t>
            </a:r>
            <a:endParaRPr lang="is-IS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6" grpId="0" animBg="1"/>
      <p:bldP spid="92187" grpId="0" animBg="1"/>
      <p:bldP spid="921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Klassísk verðbólgufræði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Peningamagnskenningin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Lýsir ákvörðun verðlags og hvernig það breytist með tímanum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Peningamagnið í hagkerfinu ræður raunvirði peninganna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Höfuðuppspretta verðbólgu er </a:t>
            </a: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ofvöxtur peningamagns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Ofvöxtur peningamagns getur átt sér ýmsar orsakir, t.d.</a:t>
            </a:r>
            <a:r>
              <a:rPr lang="is-IS" altLang="en-US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hallarekstur í ríkisbúskapnum eða í einkageiranum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Nafnstærðir og raunstærðir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is-IS" alt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Nafnstærðir</a:t>
            </a:r>
            <a:r>
              <a:rPr lang="is-IS" altLang="en-U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eru hagstærðir sem eru mældar í peningum 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0000"/>
              </a:buClr>
              <a:buFont typeface="Verdana"/>
              <a:buChar char="◦"/>
              <a:defRPr/>
            </a:pP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Laun, útgjöld o.s.frv.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is-IS" alt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Raunstærðir</a:t>
            </a:r>
            <a:r>
              <a:rPr lang="is-IS" altLang="en-U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eru hagstærðir sem eru mældar í þyngdareiningum eða ígildi þyngdareininga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0000"/>
              </a:buClr>
              <a:buFont typeface="Verdana"/>
              <a:buChar char="◦"/>
              <a:defRPr/>
            </a:pPr>
            <a:r>
              <a:rPr lang="is-IS" altLang="en-US" sz="32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Kaupmáttur launa, útgjöld á föstu verðlagi o.s.frv.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Nafnstærðir og raunstærðir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1800"/>
                  </a:spcAft>
                  <a:buClr>
                    <a:srgbClr val="000000"/>
                  </a:buClr>
                </a:pPr>
                <a:r>
                  <a:rPr lang="is-IS" altLang="en-US" sz="3600" dirty="0">
                    <a:solidFill>
                      <a:srgbClr val="00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Notum verð mælt í peningum, eða verðvísitölur, til að færa nafnstærðir yfir á raunvirði </a:t>
                </a:r>
              </a:p>
              <a:p>
                <a:pPr eaLnBrk="1" hangingPunct="1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is-IS" altLang="en-US" sz="36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𝑅𝑎𝑢𝑛𝑠𝑡</m:t>
                    </m:r>
                    <m:r>
                      <a:rPr lang="is-IS" altLang="en-US" sz="36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æ</m:t>
                    </m:r>
                    <m:r>
                      <a:rPr lang="is-IS" altLang="en-US" sz="36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is-IS" altLang="en-US" sz="36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ð= </m:t>
                    </m:r>
                    <m:f>
                      <m:fPr>
                        <m:ctrlPr>
                          <a:rPr lang="is-IS" altLang="en-US" sz="3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is-IS" altLang="en-US" sz="3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𝑁𝑎𝑓𝑛𝑠𝑡</m:t>
                        </m:r>
                        <m:r>
                          <a:rPr lang="is-IS" altLang="en-US" sz="3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æ</m:t>
                        </m:r>
                        <m:r>
                          <a:rPr lang="is-IS" altLang="en-US" sz="3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  <m:r>
                          <a:rPr lang="is-IS" altLang="en-US" sz="3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ð</m:t>
                        </m:r>
                      </m:num>
                      <m:den>
                        <m:r>
                          <a:rPr lang="is-IS" altLang="en-US" sz="3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𝑉𝑒𝑟</m:t>
                        </m:r>
                        <m:r>
                          <a:rPr lang="is-IS" altLang="en-US" sz="3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ð</m:t>
                        </m:r>
                        <m:r>
                          <a:rPr lang="is-IS" altLang="en-US" sz="3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  <m:r>
                          <a:rPr lang="is-IS" altLang="en-US" sz="3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í</m:t>
                        </m:r>
                        <m:r>
                          <a:rPr lang="is-IS" altLang="en-US" sz="3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𝑠𝑖𝑡𝑎𝑙𝑎</m:t>
                        </m:r>
                      </m:den>
                    </m:f>
                  </m:oMath>
                </a14:m>
                <a:endParaRPr lang="is-IS" altLang="en-US" sz="3600" dirty="0">
                  <a:solidFill>
                    <a:srgbClr val="00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44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11617"/>
              </p:ext>
            </p:extLst>
          </p:nvPr>
        </p:nvGraphicFramePr>
        <p:xfrm>
          <a:off x="3707904" y="4881563"/>
          <a:ext cx="1600200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457200" imgH="393480" progId="Equation.3">
                  <p:embed/>
                </p:oleObj>
              </mc:Choice>
              <mc:Fallback>
                <p:oleObj name="Equation" r:id="rId5" imgW="457200" imgH="393480" progId="Equation.3">
                  <p:embed/>
                  <p:pic>
                    <p:nvPicPr>
                      <p:cNvPr id="145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881563"/>
                        <a:ext cx="1600200" cy="136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6" name="Text Box 8"/>
          <p:cNvSpPr txBox="1">
            <a:spLocks noChangeArrowheads="1"/>
          </p:cNvSpPr>
          <p:nvPr/>
        </p:nvSpPr>
        <p:spPr bwMode="auto">
          <a:xfrm rot="21420000">
            <a:off x="5579963" y="5383501"/>
            <a:ext cx="2992723" cy="46166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Höfum séð þetta áður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Nafnstærðir og raunstærðir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s-IS" altLang="en-U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David Hume (1711-1776) leit svo á að raunstærðir breyttust ekki með breytingum peningamagns</a:t>
            </a:r>
          </a:p>
          <a:p>
            <a:pPr lvl="1" eaLnBrk="1" hangingPunct="1">
              <a:buClr>
                <a:srgbClr val="000000"/>
              </a:buClr>
            </a:pP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Kenning hans var sú að ólík öfl ráði gangi raunstærða og nafnstærða</a:t>
            </a:r>
          </a:p>
          <a:p>
            <a:pPr eaLnBrk="1" hangingPunct="1"/>
            <a:r>
              <a:rPr lang="is-IS" altLang="en-U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Breytingar peningamagns hafa áhrif á nafnstærðir en engin áhrif á raunstærðir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80988"/>
            <a:ext cx="7458075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Til hvers eru peningar?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Peningar, peningar, peningar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sz="4000" dirty="0">
                <a:solidFill>
                  <a:srgbClr val="B000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Peninga</a:t>
            </a:r>
            <a:r>
              <a:rPr lang="is-IS" sz="40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notum við til að kaupa vörur og þjónustu af öðrum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Peningar eru greiðsluhæfari en gullstangir, sígarettur og verðbréf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Nafnstærðir og raunstærðir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Hlutleysi peninga</a:t>
            </a:r>
            <a:r>
              <a:rPr lang="is-I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það kallað þegar breytingar peningamagns hafa engin – engin! – áhrif á raunstærðir, t.d. landsframleiðslu og atvinnuleysi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0000"/>
              </a:buClr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Eru raunstærðir </a:t>
            </a: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eins og heysáta?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sem blotnar í rigningu og er lengi að þorna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0000"/>
              </a:buClr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Eða eru þær </a:t>
            </a: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eins og gæs?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sem helzt þurr í rigningu</a:t>
            </a:r>
            <a:endParaRPr lang="en-US" altLang="en-US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Clr>
                <a:srgbClr val="000000"/>
              </a:buClr>
              <a:buFont typeface="Wingdings 2"/>
              <a:buChar char="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Sbr. orðtakið að </a:t>
            </a:r>
            <a:r>
              <a:rPr lang="is-I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stökkva vatni á gæs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80382"/>
            <a:ext cx="7200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Veltuhraði og peningamagnskenningin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868760"/>
            <a:ext cx="749935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Veltuhraði peninga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 hraðinn sem peningamagnið ferðast á í gegnum hagkerfið úr einu veski í annað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 landsframleiðslan á einu ári, þ.e. umfang viðskipta í þjóðarbúskapnum, er </a:t>
            </a:r>
            <a:r>
              <a:rPr lang="is-IS" altLang="en-US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og peningamagnið sem er notað til að standa straum af viðskiptunum er </a:t>
            </a:r>
            <a:r>
              <a:rPr lang="is-IS" altLang="en-US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þá er veltuhraði peninga </a:t>
            </a:r>
            <a:r>
              <a:rPr lang="is-IS" altLang="en-US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Veltuhraði og peningamagnskenningin</a:t>
            </a:r>
            <a:endParaRPr lang="en-US" sz="54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439167" y="1821160"/>
            <a:ext cx="7453313" cy="30480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Veltuhraði peninga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 hlutfall landsframleiðslu á nafnvirði og peningamagns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Tx/>
              <a:buNone/>
              <a:defRPr/>
            </a:pPr>
            <a:endParaRPr lang="is-I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Tx/>
              <a:buNone/>
              <a:defRPr/>
            </a:pPr>
            <a:endParaRPr lang="is-I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5400675" y="2954338"/>
          <a:ext cx="2209800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33169" imgH="393529" progId="Equation.3">
                  <p:embed/>
                </p:oleObj>
              </mc:Choice>
              <mc:Fallback>
                <p:oleObj r:id="rId4" imgW="533169" imgH="393529" progId="Equation.3">
                  <p:embed/>
                  <p:pic>
                    <p:nvPicPr>
                      <p:cNvPr id="149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2954338"/>
                        <a:ext cx="2209800" cy="161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1235075" y="4114800"/>
            <a:ext cx="3754361" cy="21605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s-IS" altLang="en-US" sz="32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= veltuhraði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s-IS" altLang="en-US" sz="32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verðlag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s-IS" altLang="en-US" sz="32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= framleiðsla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s-IS" altLang="en-US" sz="32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peningamagn</a:t>
            </a:r>
            <a:endParaRPr lang="en-US" sz="32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bldLvl="2" autoUpdateAnimBg="0"/>
      <p:bldP spid="149510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Veltuhraði og peningamagnskenningin</a:t>
            </a:r>
            <a:endParaRPr lang="is-IS" sz="54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981200"/>
            <a:ext cx="6096000" cy="4419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CC0000"/>
              </a:buClr>
              <a:buFont typeface="Wingdings 2"/>
              <a:buChar char=""/>
              <a:defRPr/>
            </a:pPr>
            <a:r>
              <a:rPr lang="is-I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Elzta þjóðhagfræðikenningin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CC0000"/>
              </a:buClr>
              <a:buFont typeface="Wingdings 2"/>
              <a:buChar char=""/>
              <a:defRPr/>
            </a:pPr>
            <a:r>
              <a:rPr lang="is-I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MV = PY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CC0000"/>
              </a:buClr>
              <a:buFont typeface="Wingdings 2"/>
              <a:buChar char=""/>
              <a:defRPr/>
            </a:pPr>
            <a:r>
              <a:rPr lang="is-I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= PY/M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   (</a:t>
            </a:r>
            <a:r>
              <a:rPr lang="is-I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veltuhraði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CC0000"/>
              </a:buClr>
              <a:buFont typeface="Wingdings 2"/>
              <a:buChar char=""/>
              <a:defRPr/>
            </a:pPr>
            <a:r>
              <a:rPr lang="is-I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(V/Y)M</a:t>
            </a:r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 flipV="1">
            <a:off x="685800" y="41148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685800" y="60960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V="1">
            <a:off x="685800" y="4800600"/>
            <a:ext cx="1524000" cy="129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352800" y="5867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400"/>
              <a:t>M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533400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400"/>
              <a:t>P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286000" y="44354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2400"/>
              <a:t>Langtímasamband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241925" y="4689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s-IS" sz="2400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334000" y="4267200"/>
            <a:ext cx="3505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Verðlag stendur í nokkurn veginn réttu hlutfalli við peningamagn til langs tíma litið</a:t>
            </a:r>
          </a:p>
        </p:txBody>
      </p:sp>
      <p:cxnSp>
        <p:nvCxnSpPr>
          <p:cNvPr id="37900" name="Straight Connector 12"/>
          <p:cNvCxnSpPr>
            <a:cxnSpLocks noChangeShapeType="1"/>
          </p:cNvCxnSpPr>
          <p:nvPr/>
        </p:nvCxnSpPr>
        <p:spPr bwMode="auto">
          <a:xfrm>
            <a:off x="1285875" y="5572125"/>
            <a:ext cx="642938" cy="1588"/>
          </a:xfrm>
          <a:prstGeom prst="line">
            <a:avLst/>
          </a:prstGeom>
          <a:noFill/>
          <a:ln w="12700" algn="ctr">
            <a:solidFill>
              <a:srgbClr val="FFC000"/>
            </a:solidFill>
            <a:round/>
            <a:headEnd type="none" w="sm" len="sm"/>
            <a:tailEnd type="none" w="sm" len="sm"/>
          </a:ln>
        </p:spPr>
      </p:cxnSp>
      <p:cxnSp>
        <p:nvCxnSpPr>
          <p:cNvPr id="37901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1677987" y="5322888"/>
            <a:ext cx="500063" cy="1588"/>
          </a:xfrm>
          <a:prstGeom prst="line">
            <a:avLst/>
          </a:prstGeom>
          <a:noFill/>
          <a:ln w="12700" algn="ctr">
            <a:solidFill>
              <a:srgbClr val="FFC000"/>
            </a:solidFill>
            <a:round/>
            <a:headEnd type="none" w="sm" len="sm"/>
            <a:tailEnd type="none" w="sm" len="sm"/>
          </a:ln>
        </p:spPr>
      </p:cxnSp>
      <p:sp>
        <p:nvSpPr>
          <p:cNvPr id="37902" name="TextBox 15"/>
          <p:cNvSpPr txBox="1">
            <a:spLocks noChangeArrowheads="1"/>
          </p:cNvSpPr>
          <p:nvPr/>
        </p:nvSpPr>
        <p:spPr bwMode="auto">
          <a:xfrm>
            <a:off x="1500188" y="552926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1</a:t>
            </a:r>
          </a:p>
        </p:txBody>
      </p:sp>
      <p:sp>
        <p:nvSpPr>
          <p:cNvPr id="37903" name="TextBox 16"/>
          <p:cNvSpPr txBox="1">
            <a:spLocks noChangeArrowheads="1"/>
          </p:cNvSpPr>
          <p:nvPr/>
        </p:nvSpPr>
        <p:spPr bwMode="auto">
          <a:xfrm>
            <a:off x="1928813" y="5092700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V/Y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  <p:bldP spid="147460" grpId="0" animBg="1"/>
      <p:bldP spid="147461" grpId="0" animBg="1"/>
      <p:bldP spid="147462" grpId="0" animBg="1"/>
      <p:bldP spid="147463" grpId="0" autoUpdateAnimBg="0"/>
      <p:bldP spid="147464" grpId="0" autoUpdateAnimBg="0"/>
      <p:bldP spid="147465" grpId="0" autoUpdateAnimBg="0"/>
      <p:bldP spid="14746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Veltuhraði og peningamagnskenningin</a:t>
            </a:r>
            <a:endParaRPr lang="is-IS" sz="54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839962"/>
            <a:ext cx="7339012" cy="2597150"/>
          </a:xfrm>
        </p:spPr>
        <p:txBody>
          <a:bodyPr/>
          <a:lstStyle/>
          <a:p>
            <a:pPr eaLnBrk="1" hangingPunct="1">
              <a:buClr>
                <a:srgbClr val="CC0000"/>
              </a:buClr>
            </a:pPr>
            <a:r>
              <a:rPr lang="is-I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Til að hafa hemil á verðlagsþróun þarf að halda peningamagni í skefjum</a:t>
            </a:r>
          </a:p>
          <a:p>
            <a:pPr eaLnBrk="1" hangingPunct="1">
              <a:buFontTx/>
              <a:buNone/>
            </a:pPr>
            <a:endParaRPr lang="is-I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685800" y="41148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685800" y="60960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685800" y="4800600"/>
            <a:ext cx="1524000" cy="1295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352800" y="5867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400"/>
              <a:t>M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33400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400"/>
              <a:t>P</a:t>
            </a: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5241925" y="4689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s-IS" sz="2400"/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4953000" y="3135932"/>
            <a:ext cx="3505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Stjórn peningamála skiptir því sköpum í hagstjórn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2286000" y="44354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2400"/>
              <a:t>Langtímasamband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bldLvl="2" autoUpdateAnimBg="0"/>
      <p:bldP spid="14849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Veltuhraði og peningamagnskenningin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724744"/>
            <a:ext cx="7313364" cy="48006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Peningamagnsjafnan tengir peningamagn (</a:t>
            </a:r>
            <a:r>
              <a:rPr lang="is-IS" altLang="en-US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við nafnvirði landsframleiðslunnar (</a:t>
            </a:r>
            <a:r>
              <a:rPr lang="is-IS" altLang="en-US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PY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Jafnan </a:t>
            </a:r>
            <a:r>
              <a:rPr lang="is-IS" altLang="en-US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MV = PY 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sýnir að aukning peningamagns í hagkerfinu hlýtur að haldast í hendur við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Hækkun verðlags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Aukna framleiðslu eða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Minni veltuhraða peninga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arrow aqua button bckgrd"/>
          <p:cNvPicPr>
            <a:picLocks noChangeAspect="1" noChangeArrowheads="1"/>
          </p:cNvPicPr>
          <p:nvPr/>
        </p:nvPicPr>
        <p:blipFill>
          <a:blip r:embed="rId3" cstate="print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84052"/>
            <a:ext cx="8229600" cy="6858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s-I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Bandaríkin: Nafnvirði VLF, M</a:t>
            </a:r>
            <a:r>
              <a:rPr lang="is-IS" altLang="en-US" sz="2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2</a:t>
            </a:r>
            <a:r>
              <a:rPr lang="is-I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 og veltuhraði peninga 1960-2001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706563" y="1504950"/>
            <a:ext cx="6623050" cy="4637088"/>
          </a:xfrm>
          <a:prstGeom prst="rect">
            <a:avLst/>
          </a:prstGeom>
          <a:solidFill>
            <a:srgbClr val="F3F6F9"/>
          </a:solidFill>
          <a:ln w="2238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706563" y="1504950"/>
            <a:ext cx="6623050" cy="4637088"/>
          </a:xfrm>
          <a:prstGeom prst="rect">
            <a:avLst/>
          </a:prstGeom>
          <a:solidFill>
            <a:srgbClr val="F2F4F8"/>
          </a:solidFill>
          <a:ln w="2032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1706563" y="1504950"/>
            <a:ext cx="6623050" cy="4637088"/>
          </a:xfrm>
          <a:prstGeom prst="rect">
            <a:avLst/>
          </a:prstGeom>
          <a:solidFill>
            <a:srgbClr val="F1F4F7"/>
          </a:solidFill>
          <a:ln w="1841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1706563" y="1504950"/>
            <a:ext cx="6623050" cy="4637088"/>
          </a:xfrm>
          <a:prstGeom prst="rect">
            <a:avLst/>
          </a:prstGeom>
          <a:solidFill>
            <a:srgbClr val="F0F2F5"/>
          </a:solidFill>
          <a:ln w="1635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1706563" y="1504950"/>
            <a:ext cx="6623050" cy="4637088"/>
          </a:xfrm>
          <a:prstGeom prst="rect">
            <a:avLst/>
          </a:prstGeom>
          <a:solidFill>
            <a:srgbClr val="EEF1F4"/>
          </a:solidFill>
          <a:ln w="1428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1706563" y="1504950"/>
            <a:ext cx="6623050" cy="4637088"/>
          </a:xfrm>
          <a:prstGeom prst="rect">
            <a:avLst/>
          </a:prstGeom>
          <a:solidFill>
            <a:srgbClr val="EDEFF3"/>
          </a:solidFill>
          <a:ln w="1222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1706563" y="1504950"/>
            <a:ext cx="6623050" cy="4637088"/>
          </a:xfrm>
          <a:prstGeom prst="rect">
            <a:avLst/>
          </a:prstGeom>
          <a:solidFill>
            <a:srgbClr val="EBEEF2"/>
          </a:solidFill>
          <a:ln w="1016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1706563" y="1504950"/>
            <a:ext cx="6623050" cy="4637088"/>
          </a:xfrm>
          <a:prstGeom prst="rect">
            <a:avLst/>
          </a:prstGeom>
          <a:solidFill>
            <a:srgbClr val="EAECF1"/>
          </a:solidFill>
          <a:ln w="8096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1706563" y="1504950"/>
            <a:ext cx="6623050" cy="4637088"/>
          </a:xfrm>
          <a:prstGeom prst="rect">
            <a:avLst/>
          </a:prstGeom>
          <a:solidFill>
            <a:srgbClr val="E9EBF0"/>
          </a:solidFill>
          <a:ln w="619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73" name="Rectangle 14"/>
          <p:cNvSpPr>
            <a:spLocks noChangeArrowheads="1"/>
          </p:cNvSpPr>
          <p:nvPr/>
        </p:nvSpPr>
        <p:spPr bwMode="auto">
          <a:xfrm>
            <a:off x="1706563" y="1504950"/>
            <a:ext cx="6623050" cy="4637088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1706563" y="1504950"/>
            <a:ext cx="6623050" cy="4678363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1544638" y="1382713"/>
            <a:ext cx="6745287" cy="469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 flipV="1">
            <a:off x="1687513" y="5918200"/>
            <a:ext cx="1587" cy="1635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 flipV="1">
            <a:off x="2481263" y="5918200"/>
            <a:ext cx="1587" cy="1635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 flipV="1">
            <a:off x="3297238" y="5918200"/>
            <a:ext cx="1587" cy="1635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 flipV="1">
            <a:off x="4090988" y="5918200"/>
            <a:ext cx="1587" cy="1635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 flipV="1">
            <a:off x="4906963" y="5918200"/>
            <a:ext cx="1587" cy="1635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 flipV="1">
            <a:off x="5700713" y="5918200"/>
            <a:ext cx="1587" cy="1635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 flipV="1">
            <a:off x="6496050" y="5918200"/>
            <a:ext cx="1588" cy="1635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Line 24"/>
          <p:cNvSpPr>
            <a:spLocks noChangeShapeType="1"/>
          </p:cNvSpPr>
          <p:nvPr/>
        </p:nvSpPr>
        <p:spPr bwMode="auto">
          <a:xfrm>
            <a:off x="1544638" y="5146675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25"/>
          <p:cNvSpPr>
            <a:spLocks noChangeShapeType="1"/>
          </p:cNvSpPr>
          <p:nvPr/>
        </p:nvSpPr>
        <p:spPr bwMode="auto">
          <a:xfrm>
            <a:off x="1544638" y="4210050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>
            <a:off x="1544638" y="2297113"/>
            <a:ext cx="1619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27"/>
          <p:cNvSpPr>
            <a:spLocks noChangeShapeType="1"/>
          </p:cNvSpPr>
          <p:nvPr/>
        </p:nvSpPr>
        <p:spPr bwMode="auto">
          <a:xfrm>
            <a:off x="1544638" y="3254375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Freeform 28"/>
          <p:cNvSpPr>
            <a:spLocks/>
          </p:cNvSpPr>
          <p:nvPr/>
        </p:nvSpPr>
        <p:spPr bwMode="auto">
          <a:xfrm>
            <a:off x="1544638" y="1382713"/>
            <a:ext cx="6745287" cy="4699000"/>
          </a:xfrm>
          <a:custGeom>
            <a:avLst/>
            <a:gdLst>
              <a:gd name="T0" fmla="*/ 0 w 4249"/>
              <a:gd name="T1" fmla="*/ 0 h 2960"/>
              <a:gd name="T2" fmla="*/ 0 w 4249"/>
              <a:gd name="T3" fmla="*/ 4699000 h 2960"/>
              <a:gd name="T4" fmla="*/ 6745287 w 4249"/>
              <a:gd name="T5" fmla="*/ 4699000 h 2960"/>
              <a:gd name="T6" fmla="*/ 0 60000 65536"/>
              <a:gd name="T7" fmla="*/ 0 60000 65536"/>
              <a:gd name="T8" fmla="*/ 0 60000 65536"/>
              <a:gd name="T9" fmla="*/ 0 w 4249"/>
              <a:gd name="T10" fmla="*/ 0 h 2960"/>
              <a:gd name="T11" fmla="*/ 4249 w 4249"/>
              <a:gd name="T12" fmla="*/ 2960 h 2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9" h="2960">
                <a:moveTo>
                  <a:pt x="0" y="0"/>
                </a:moveTo>
                <a:lnTo>
                  <a:pt x="0" y="2960"/>
                </a:lnTo>
                <a:lnTo>
                  <a:pt x="4249" y="296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Line 29"/>
          <p:cNvSpPr>
            <a:spLocks noChangeShapeType="1"/>
          </p:cNvSpPr>
          <p:nvPr/>
        </p:nvSpPr>
        <p:spPr bwMode="auto">
          <a:xfrm flipV="1">
            <a:off x="7310438" y="5918200"/>
            <a:ext cx="1587" cy="1635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9" name="Line 30"/>
          <p:cNvSpPr>
            <a:spLocks noChangeShapeType="1"/>
          </p:cNvSpPr>
          <p:nvPr/>
        </p:nvSpPr>
        <p:spPr bwMode="auto">
          <a:xfrm flipV="1">
            <a:off x="8105775" y="5918200"/>
            <a:ext cx="1588" cy="1635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0" name="Rectangle 31"/>
          <p:cNvSpPr>
            <a:spLocks noChangeArrowheads="1"/>
          </p:cNvSpPr>
          <p:nvPr/>
        </p:nvSpPr>
        <p:spPr bwMode="auto">
          <a:xfrm>
            <a:off x="571500" y="1311275"/>
            <a:ext cx="8651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 b="1">
                <a:solidFill>
                  <a:srgbClr val="000000"/>
                </a:solidFill>
                <a:latin typeface="Arial" pitchFamily="34" charset="0"/>
              </a:rPr>
              <a:t>Vísitölur</a:t>
            </a:r>
            <a:endParaRPr lang="is-IS" altLang="en-US" sz="2400"/>
          </a:p>
        </p:txBody>
      </p:sp>
      <p:sp>
        <p:nvSpPr>
          <p:cNvPr id="40991" name="Rectangle 32"/>
          <p:cNvSpPr>
            <a:spLocks noChangeArrowheads="1"/>
          </p:cNvSpPr>
          <p:nvPr/>
        </p:nvSpPr>
        <p:spPr bwMode="auto">
          <a:xfrm>
            <a:off x="195263" y="1584325"/>
            <a:ext cx="12334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 b="1">
                <a:solidFill>
                  <a:srgbClr val="000000"/>
                </a:solidFill>
                <a:latin typeface="Arial" pitchFamily="34" charset="0"/>
              </a:rPr>
              <a:t>(1960 = 100)</a:t>
            </a:r>
            <a:endParaRPr lang="is-IS" altLang="en-US" sz="2400"/>
          </a:p>
        </p:txBody>
      </p:sp>
      <p:sp>
        <p:nvSpPr>
          <p:cNvPr id="40992" name="Rectangle 33"/>
          <p:cNvSpPr>
            <a:spLocks noChangeArrowheads="1"/>
          </p:cNvSpPr>
          <p:nvPr/>
        </p:nvSpPr>
        <p:spPr bwMode="auto">
          <a:xfrm>
            <a:off x="889000" y="2170113"/>
            <a:ext cx="5429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2.000</a:t>
            </a:r>
            <a:endParaRPr lang="is-IS" altLang="en-US" sz="2400"/>
          </a:p>
        </p:txBody>
      </p:sp>
      <p:sp>
        <p:nvSpPr>
          <p:cNvPr id="40993" name="Rectangle 34"/>
          <p:cNvSpPr>
            <a:spLocks noChangeArrowheads="1"/>
          </p:cNvSpPr>
          <p:nvPr/>
        </p:nvSpPr>
        <p:spPr bwMode="auto">
          <a:xfrm>
            <a:off x="889000" y="4076700"/>
            <a:ext cx="542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1.000</a:t>
            </a:r>
            <a:endParaRPr lang="is-IS" altLang="en-US" sz="2400"/>
          </a:p>
        </p:txBody>
      </p:sp>
      <p:sp>
        <p:nvSpPr>
          <p:cNvPr id="40994" name="Rectangle 35"/>
          <p:cNvSpPr>
            <a:spLocks noChangeArrowheads="1"/>
          </p:cNvSpPr>
          <p:nvPr/>
        </p:nvSpPr>
        <p:spPr bwMode="auto">
          <a:xfrm>
            <a:off x="1073150" y="5030788"/>
            <a:ext cx="361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500</a:t>
            </a:r>
            <a:endParaRPr lang="is-IS" altLang="en-US" sz="2400"/>
          </a:p>
        </p:txBody>
      </p:sp>
      <p:sp>
        <p:nvSpPr>
          <p:cNvPr id="40995" name="Rectangle 36"/>
          <p:cNvSpPr>
            <a:spLocks noChangeArrowheads="1"/>
          </p:cNvSpPr>
          <p:nvPr/>
        </p:nvSpPr>
        <p:spPr bwMode="auto">
          <a:xfrm>
            <a:off x="1311275" y="59832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is-IS" altLang="en-US" sz="2400"/>
          </a:p>
        </p:txBody>
      </p:sp>
      <p:sp>
        <p:nvSpPr>
          <p:cNvPr id="40996" name="Rectangle 37"/>
          <p:cNvSpPr>
            <a:spLocks noChangeArrowheads="1"/>
          </p:cNvSpPr>
          <p:nvPr/>
        </p:nvSpPr>
        <p:spPr bwMode="auto">
          <a:xfrm>
            <a:off x="889000" y="3124200"/>
            <a:ext cx="542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1.500</a:t>
            </a:r>
            <a:endParaRPr lang="is-IS" altLang="en-US" sz="2400"/>
          </a:p>
        </p:txBody>
      </p:sp>
      <p:sp>
        <p:nvSpPr>
          <p:cNvPr id="40997" name="Rectangle 38"/>
          <p:cNvSpPr>
            <a:spLocks noChangeArrowheads="1"/>
          </p:cNvSpPr>
          <p:nvPr/>
        </p:nvSpPr>
        <p:spPr bwMode="auto">
          <a:xfrm>
            <a:off x="1433513" y="6173788"/>
            <a:ext cx="48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1960</a:t>
            </a:r>
            <a:endParaRPr lang="is-IS" altLang="en-US" sz="2400"/>
          </a:p>
        </p:txBody>
      </p:sp>
      <p:sp>
        <p:nvSpPr>
          <p:cNvPr id="40998" name="Rectangle 39"/>
          <p:cNvSpPr>
            <a:spLocks noChangeArrowheads="1"/>
          </p:cNvSpPr>
          <p:nvPr/>
        </p:nvSpPr>
        <p:spPr bwMode="auto">
          <a:xfrm>
            <a:off x="2243138" y="6173788"/>
            <a:ext cx="48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1965</a:t>
            </a:r>
            <a:endParaRPr lang="is-IS" altLang="en-US" sz="2400"/>
          </a:p>
        </p:txBody>
      </p:sp>
      <p:sp>
        <p:nvSpPr>
          <p:cNvPr id="40999" name="Rectangle 40"/>
          <p:cNvSpPr>
            <a:spLocks noChangeArrowheads="1"/>
          </p:cNvSpPr>
          <p:nvPr/>
        </p:nvSpPr>
        <p:spPr bwMode="auto">
          <a:xfrm>
            <a:off x="3046413" y="6173788"/>
            <a:ext cx="48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1970</a:t>
            </a:r>
            <a:endParaRPr lang="is-IS" altLang="en-US" sz="2400"/>
          </a:p>
        </p:txBody>
      </p:sp>
      <p:sp>
        <p:nvSpPr>
          <p:cNvPr id="41000" name="Rectangle 41"/>
          <p:cNvSpPr>
            <a:spLocks noChangeArrowheads="1"/>
          </p:cNvSpPr>
          <p:nvPr/>
        </p:nvSpPr>
        <p:spPr bwMode="auto">
          <a:xfrm>
            <a:off x="3849688" y="6173788"/>
            <a:ext cx="48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1975</a:t>
            </a:r>
            <a:endParaRPr lang="is-IS" altLang="en-US" sz="2400"/>
          </a:p>
        </p:txBody>
      </p:sp>
      <p:sp>
        <p:nvSpPr>
          <p:cNvPr id="41001" name="Rectangle 42"/>
          <p:cNvSpPr>
            <a:spLocks noChangeArrowheads="1"/>
          </p:cNvSpPr>
          <p:nvPr/>
        </p:nvSpPr>
        <p:spPr bwMode="auto">
          <a:xfrm>
            <a:off x="4652963" y="6173788"/>
            <a:ext cx="48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1980</a:t>
            </a:r>
            <a:endParaRPr lang="is-IS" altLang="en-US" sz="2400"/>
          </a:p>
        </p:txBody>
      </p:sp>
      <p:sp>
        <p:nvSpPr>
          <p:cNvPr id="41002" name="Rectangle 43"/>
          <p:cNvSpPr>
            <a:spLocks noChangeArrowheads="1"/>
          </p:cNvSpPr>
          <p:nvPr/>
        </p:nvSpPr>
        <p:spPr bwMode="auto">
          <a:xfrm>
            <a:off x="5456238" y="6173788"/>
            <a:ext cx="48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1985</a:t>
            </a:r>
            <a:endParaRPr lang="is-IS" altLang="en-US" sz="2400"/>
          </a:p>
        </p:txBody>
      </p:sp>
      <p:sp>
        <p:nvSpPr>
          <p:cNvPr id="41003" name="Rectangle 44"/>
          <p:cNvSpPr>
            <a:spLocks noChangeArrowheads="1"/>
          </p:cNvSpPr>
          <p:nvPr/>
        </p:nvSpPr>
        <p:spPr bwMode="auto">
          <a:xfrm>
            <a:off x="6259513" y="6173788"/>
            <a:ext cx="48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1990</a:t>
            </a:r>
            <a:endParaRPr lang="is-IS" altLang="en-US" sz="2400"/>
          </a:p>
        </p:txBody>
      </p:sp>
      <p:pic>
        <p:nvPicPr>
          <p:cNvPr id="93229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450" y="2540000"/>
            <a:ext cx="652938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5" name="Rectangle 46"/>
          <p:cNvSpPr>
            <a:spLocks noChangeArrowheads="1"/>
          </p:cNvSpPr>
          <p:nvPr/>
        </p:nvSpPr>
        <p:spPr bwMode="auto">
          <a:xfrm>
            <a:off x="7061200" y="6173788"/>
            <a:ext cx="48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1995</a:t>
            </a:r>
            <a:endParaRPr lang="is-IS" altLang="en-US" sz="2400"/>
          </a:p>
        </p:txBody>
      </p:sp>
      <p:sp>
        <p:nvSpPr>
          <p:cNvPr id="41006" name="Rectangle 47"/>
          <p:cNvSpPr>
            <a:spLocks noChangeArrowheads="1"/>
          </p:cNvSpPr>
          <p:nvPr/>
        </p:nvSpPr>
        <p:spPr bwMode="auto">
          <a:xfrm>
            <a:off x="7872413" y="6173788"/>
            <a:ext cx="48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2000</a:t>
            </a:r>
            <a:endParaRPr lang="is-IS" altLang="en-US" sz="2400"/>
          </a:p>
        </p:txBody>
      </p:sp>
      <p:pic>
        <p:nvPicPr>
          <p:cNvPr id="93232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7513" y="2782888"/>
            <a:ext cx="65373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33" name="Rectangle 49"/>
          <p:cNvSpPr>
            <a:spLocks noChangeArrowheads="1"/>
          </p:cNvSpPr>
          <p:nvPr/>
        </p:nvSpPr>
        <p:spPr bwMode="auto">
          <a:xfrm>
            <a:off x="6292850" y="2859088"/>
            <a:ext cx="12861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Nafnvirði VLF</a:t>
            </a:r>
            <a:endParaRPr lang="is-I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234" name="Rectangle 50"/>
          <p:cNvSpPr>
            <a:spLocks noChangeArrowheads="1"/>
          </p:cNvSpPr>
          <p:nvPr/>
        </p:nvSpPr>
        <p:spPr bwMode="auto">
          <a:xfrm>
            <a:off x="6122988" y="5499100"/>
            <a:ext cx="96404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Veltuhraði</a:t>
            </a:r>
            <a:endParaRPr lang="is-I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235" name="Rectangle 51"/>
          <p:cNvSpPr>
            <a:spLocks noChangeArrowheads="1"/>
          </p:cNvSpPr>
          <p:nvPr/>
        </p:nvSpPr>
        <p:spPr bwMode="auto">
          <a:xfrm>
            <a:off x="7327900" y="3892550"/>
            <a:ext cx="2580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is-IS" altLang="en-US" sz="17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93236" name="Picture 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3863" y="5800725"/>
            <a:ext cx="65341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3" grpId="0" build="p" autoUpdateAnimBg="0"/>
      <p:bldP spid="93234" grpId="0" autoUpdateAnimBg="0"/>
      <p:bldP spid="9323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s-IS" alt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Ísland: Nafnvirði VLF, M</a:t>
            </a:r>
            <a:r>
              <a:rPr lang="is-IS" altLang="en-US" sz="48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2</a:t>
            </a:r>
            <a:r>
              <a:rPr lang="is-IS" alt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 og veltuhraði peninga 1960-2016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444784"/>
            <a:ext cx="4023360" cy="640080"/>
          </a:xfrm>
        </p:spPr>
        <p:txBody>
          <a:bodyPr/>
          <a:lstStyle/>
          <a:p>
            <a:pPr algn="ctr"/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1960-2016 (1960 = 100)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1444784"/>
            <a:ext cx="4023360" cy="640080"/>
          </a:xfrm>
        </p:spPr>
        <p:txBody>
          <a:bodyPr/>
          <a:lstStyle/>
          <a:p>
            <a:pPr algn="ctr"/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1989-2016 (1989 = 100)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17551754"/>
              </p:ext>
            </p:extLst>
          </p:nvPr>
        </p:nvGraphicFramePr>
        <p:xfrm>
          <a:off x="464413" y="2204864"/>
          <a:ext cx="40227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23499964"/>
              </p:ext>
            </p:extLst>
          </p:nvPr>
        </p:nvGraphicFramePr>
        <p:xfrm>
          <a:off x="4663440" y="2138046"/>
          <a:ext cx="4022725" cy="438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37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Veltuhraði og peningamagnskenningin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724744"/>
            <a:ext cx="749935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Veltuhraði peninga er stöðugur til langs tíma litið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Þegar seðlabankinn breytir peningamagni (</a:t>
            </a:r>
            <a:r>
              <a:rPr lang="is-IS" altLang="en-US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þá breytist nafnvirði framleiðslunnar (</a:t>
            </a:r>
            <a:r>
              <a:rPr lang="is-IS" altLang="en-US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PY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í sama hlutfalli eða svipuðu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Þar eð </a:t>
            </a:r>
            <a:r>
              <a:rPr lang="is-I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peningar eru hlutlausir til langs tíma litið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hefur breyting peningamagns engin áhrif til lengdar á raunvirði landsframleiðslunnar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A50021"/>
              </a:buClr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Óðaverðbólga: Peningamagn og verðlag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724744"/>
            <a:ext cx="749935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Óðaverðbólga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 það kallað þegar verðbólga fer yfir 50% á mánuði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Óðaverðbólga stafar oft af því að  ríkið prentar of mikið af peningum til að standa straum af útgjöldum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latin typeface="Cambria" panose="02040503050406030204" pitchFamily="18" charset="0"/>
                <a:ea typeface="Cambria" panose="02040503050406030204" pitchFamily="18" charset="0"/>
              </a:rPr>
              <a:t>Ríkishallarekstur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latin typeface="Cambria" panose="02040503050406030204" pitchFamily="18" charset="0"/>
                <a:ea typeface="Cambria" panose="02040503050406030204" pitchFamily="18" charset="0"/>
              </a:rPr>
              <a:t>Einkarekstur getur einnig farið úr böndunum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Verðbólga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Verðbólga er hækkun almenns verðlags, venjulega mæld í % á ári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Óðaverðbólga</a:t>
            </a:r>
            <a:r>
              <a:rPr lang="is-IS" alt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is-IS" altLang="en-U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er mjög mikil hækkun almenns verðlags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Yfir 50% á mánuði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Kaffibolli sem kostaði 100 kr. í ársbyrjun kostar tæpar 13.000 kr. í árslok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Af því að 1,5</a:t>
            </a:r>
            <a:r>
              <a:rPr lang="is-IS" altLang="en-US" baseline="30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12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= 129,75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Það gerir 12.875% verðbólgu á ári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narrow aqua button bckgrd"/>
          <p:cNvPicPr>
            <a:picLocks noChangeAspect="1" noChangeArrowheads="1"/>
          </p:cNvPicPr>
          <p:nvPr/>
        </p:nvPicPr>
        <p:blipFill>
          <a:blip r:embed="rId3" cstate="print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0912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s-I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Óðaverðbólga: Peningamagn og verðlag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F3F6F9"/>
          </a:solidFill>
          <a:ln w="1651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F2F4F8"/>
          </a:solidFill>
          <a:ln w="1508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F1F4F7"/>
          </a:solidFill>
          <a:ln w="1349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F0F2F5"/>
          </a:solidFill>
          <a:ln w="12065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EEF1F4"/>
          </a:solidFill>
          <a:ln w="1047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EDEFF3"/>
          </a:solidFill>
          <a:ln w="904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EBEEF2"/>
          </a:solidFill>
          <a:ln w="746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E9EBF0"/>
          </a:solidFill>
          <a:ln w="444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1571625" y="2752725"/>
            <a:ext cx="2840038" cy="1887538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F3F6F9"/>
          </a:solidFill>
          <a:ln w="1651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F2F4F8"/>
          </a:solidFill>
          <a:ln w="1508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49" name="Rectangle 18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F1F4F7"/>
          </a:solidFill>
          <a:ln w="1349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50" name="Rectangle 19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F0F2F5"/>
          </a:solidFill>
          <a:ln w="12065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51" name="Rectangle 20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EEF1F4"/>
          </a:solidFill>
          <a:ln w="1047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EDEFF3"/>
          </a:solidFill>
          <a:ln w="904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53" name="Rectangle 22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EBEEF2"/>
          </a:solidFill>
          <a:ln w="746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E9EBF0"/>
          </a:solidFill>
          <a:ln w="444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6027738" y="2752725"/>
            <a:ext cx="2840037" cy="1887538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1465263" y="2692400"/>
            <a:ext cx="2916237" cy="196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5953125" y="2692400"/>
            <a:ext cx="2928938" cy="196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4060" name="Line 29"/>
          <p:cNvSpPr>
            <a:spLocks noChangeShapeType="1"/>
          </p:cNvSpPr>
          <p:nvPr/>
        </p:nvSpPr>
        <p:spPr bwMode="auto">
          <a:xfrm>
            <a:off x="1465263" y="4186238"/>
            <a:ext cx="1206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Line 30"/>
          <p:cNvSpPr>
            <a:spLocks noChangeShapeType="1"/>
          </p:cNvSpPr>
          <p:nvPr/>
        </p:nvSpPr>
        <p:spPr bwMode="auto">
          <a:xfrm>
            <a:off x="1465263" y="3703638"/>
            <a:ext cx="1206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2" name="Line 31"/>
          <p:cNvSpPr>
            <a:spLocks noChangeShapeType="1"/>
          </p:cNvSpPr>
          <p:nvPr/>
        </p:nvSpPr>
        <p:spPr bwMode="auto">
          <a:xfrm>
            <a:off x="1465263" y="3236913"/>
            <a:ext cx="1206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3" name="Line 32"/>
          <p:cNvSpPr>
            <a:spLocks noChangeShapeType="1"/>
          </p:cNvSpPr>
          <p:nvPr/>
        </p:nvSpPr>
        <p:spPr bwMode="auto">
          <a:xfrm flipV="1">
            <a:off x="2278063" y="4533900"/>
            <a:ext cx="1587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4" name="Line 33"/>
          <p:cNvSpPr>
            <a:spLocks noChangeShapeType="1"/>
          </p:cNvSpPr>
          <p:nvPr/>
        </p:nvSpPr>
        <p:spPr bwMode="auto">
          <a:xfrm flipV="1">
            <a:off x="2924175" y="4533900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5" name="Line 34"/>
          <p:cNvSpPr>
            <a:spLocks noChangeShapeType="1"/>
          </p:cNvSpPr>
          <p:nvPr/>
        </p:nvSpPr>
        <p:spPr bwMode="auto">
          <a:xfrm flipV="1">
            <a:off x="3554413" y="4533900"/>
            <a:ext cx="1587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6" name="Line 35"/>
          <p:cNvSpPr>
            <a:spLocks noChangeShapeType="1"/>
          </p:cNvSpPr>
          <p:nvPr/>
        </p:nvSpPr>
        <p:spPr bwMode="auto">
          <a:xfrm flipV="1">
            <a:off x="4200525" y="4533900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7" name="Line 36"/>
          <p:cNvSpPr>
            <a:spLocks noChangeShapeType="1"/>
          </p:cNvSpPr>
          <p:nvPr/>
        </p:nvSpPr>
        <p:spPr bwMode="auto">
          <a:xfrm>
            <a:off x="5922963" y="4186238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8" name="Line 37"/>
          <p:cNvSpPr>
            <a:spLocks noChangeShapeType="1"/>
          </p:cNvSpPr>
          <p:nvPr/>
        </p:nvSpPr>
        <p:spPr bwMode="auto">
          <a:xfrm>
            <a:off x="5922963" y="3703638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9" name="Line 38"/>
          <p:cNvSpPr>
            <a:spLocks noChangeShapeType="1"/>
          </p:cNvSpPr>
          <p:nvPr/>
        </p:nvSpPr>
        <p:spPr bwMode="auto">
          <a:xfrm>
            <a:off x="5922963" y="3236913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0" name="Line 39"/>
          <p:cNvSpPr>
            <a:spLocks noChangeShapeType="1"/>
          </p:cNvSpPr>
          <p:nvPr/>
        </p:nvSpPr>
        <p:spPr bwMode="auto">
          <a:xfrm flipV="1">
            <a:off x="6102350" y="4533900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1" name="Freeform 40"/>
          <p:cNvSpPr>
            <a:spLocks/>
          </p:cNvSpPr>
          <p:nvPr/>
        </p:nvSpPr>
        <p:spPr bwMode="auto">
          <a:xfrm>
            <a:off x="1465263" y="2692400"/>
            <a:ext cx="2916237" cy="1962150"/>
          </a:xfrm>
          <a:custGeom>
            <a:avLst/>
            <a:gdLst>
              <a:gd name="T0" fmla="*/ 0 w 1837"/>
              <a:gd name="T1" fmla="*/ 0 h 1236"/>
              <a:gd name="T2" fmla="*/ 0 w 1837"/>
              <a:gd name="T3" fmla="*/ 1962150 h 1236"/>
              <a:gd name="T4" fmla="*/ 2916237 w 1837"/>
              <a:gd name="T5" fmla="*/ 1962150 h 1236"/>
              <a:gd name="T6" fmla="*/ 0 60000 65536"/>
              <a:gd name="T7" fmla="*/ 0 60000 65536"/>
              <a:gd name="T8" fmla="*/ 0 60000 65536"/>
              <a:gd name="T9" fmla="*/ 0 w 1837"/>
              <a:gd name="T10" fmla="*/ 0 h 1236"/>
              <a:gd name="T11" fmla="*/ 1837 w 1837"/>
              <a:gd name="T12" fmla="*/ 1236 h 1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7" h="1236">
                <a:moveTo>
                  <a:pt x="0" y="0"/>
                </a:moveTo>
                <a:lnTo>
                  <a:pt x="0" y="1236"/>
                </a:lnTo>
                <a:lnTo>
                  <a:pt x="1837" y="1236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2" name="Freeform 41"/>
          <p:cNvSpPr>
            <a:spLocks/>
          </p:cNvSpPr>
          <p:nvPr/>
        </p:nvSpPr>
        <p:spPr bwMode="auto">
          <a:xfrm>
            <a:off x="5922963" y="2692400"/>
            <a:ext cx="2914650" cy="1962150"/>
          </a:xfrm>
          <a:custGeom>
            <a:avLst/>
            <a:gdLst>
              <a:gd name="T0" fmla="*/ 0 w 1836"/>
              <a:gd name="T1" fmla="*/ 0 h 1236"/>
              <a:gd name="T2" fmla="*/ 0 w 1836"/>
              <a:gd name="T3" fmla="*/ 1962150 h 1236"/>
              <a:gd name="T4" fmla="*/ 2914650 w 1836"/>
              <a:gd name="T5" fmla="*/ 1962150 h 1236"/>
              <a:gd name="T6" fmla="*/ 0 60000 65536"/>
              <a:gd name="T7" fmla="*/ 0 60000 65536"/>
              <a:gd name="T8" fmla="*/ 0 60000 65536"/>
              <a:gd name="T9" fmla="*/ 0 w 1836"/>
              <a:gd name="T10" fmla="*/ 0 h 1236"/>
              <a:gd name="T11" fmla="*/ 1836 w 1836"/>
              <a:gd name="T12" fmla="*/ 1236 h 1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6" h="1236">
                <a:moveTo>
                  <a:pt x="0" y="0"/>
                </a:moveTo>
                <a:lnTo>
                  <a:pt x="0" y="1236"/>
                </a:lnTo>
                <a:lnTo>
                  <a:pt x="1836" y="1236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3" name="Line 42"/>
          <p:cNvSpPr>
            <a:spLocks noChangeShapeType="1"/>
          </p:cNvSpPr>
          <p:nvPr/>
        </p:nvSpPr>
        <p:spPr bwMode="auto">
          <a:xfrm flipV="1">
            <a:off x="1646238" y="4533900"/>
            <a:ext cx="1587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4" name="Rectangle 43"/>
          <p:cNvSpPr>
            <a:spLocks noChangeArrowheads="1"/>
          </p:cNvSpPr>
          <p:nvPr/>
        </p:nvSpPr>
        <p:spPr bwMode="auto">
          <a:xfrm>
            <a:off x="2133600" y="2301875"/>
            <a:ext cx="157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b="1">
                <a:solidFill>
                  <a:srgbClr val="000000"/>
                </a:solidFill>
                <a:latin typeface="Arial" pitchFamily="34" charset="0"/>
              </a:rPr>
              <a:t>(a) Austurríki</a:t>
            </a:r>
            <a:endParaRPr lang="is-IS" altLang="en-US"/>
          </a:p>
        </p:txBody>
      </p:sp>
      <p:sp>
        <p:nvSpPr>
          <p:cNvPr id="44075" name="Rectangle 44"/>
          <p:cNvSpPr>
            <a:spLocks noChangeArrowheads="1"/>
          </p:cNvSpPr>
          <p:nvPr/>
        </p:nvSpPr>
        <p:spPr bwMode="auto">
          <a:xfrm>
            <a:off x="6400800" y="2301875"/>
            <a:ext cx="200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b="1">
                <a:solidFill>
                  <a:srgbClr val="000000"/>
                </a:solidFill>
                <a:latin typeface="Arial" pitchFamily="34" charset="0"/>
              </a:rPr>
              <a:t>(b) Ungverjaland</a:t>
            </a:r>
            <a:endParaRPr lang="is-IS" altLang="en-US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7799388" y="3970338"/>
            <a:ext cx="9637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Peningamagn</a:t>
            </a:r>
            <a:endParaRPr lang="is-I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4254" name="Rectangle 46"/>
          <p:cNvSpPr>
            <a:spLocks noChangeArrowheads="1"/>
          </p:cNvSpPr>
          <p:nvPr/>
        </p:nvSpPr>
        <p:spPr bwMode="auto">
          <a:xfrm>
            <a:off x="7221538" y="3343275"/>
            <a:ext cx="53437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Verðlag</a:t>
            </a:r>
            <a:endParaRPr lang="is-I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078" name="Rectangle 47"/>
          <p:cNvSpPr>
            <a:spLocks noChangeArrowheads="1"/>
          </p:cNvSpPr>
          <p:nvPr/>
        </p:nvSpPr>
        <p:spPr bwMode="auto">
          <a:xfrm>
            <a:off x="792163" y="2667000"/>
            <a:ext cx="5794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b="1">
                <a:solidFill>
                  <a:srgbClr val="000000"/>
                </a:solidFill>
                <a:latin typeface="Arial" pitchFamily="34" charset="0"/>
              </a:rPr>
              <a:t>Vísitala</a:t>
            </a:r>
            <a:endParaRPr lang="is-IS" altLang="en-US" sz="2400"/>
          </a:p>
        </p:txBody>
      </p:sp>
      <p:sp>
        <p:nvSpPr>
          <p:cNvPr id="44079" name="Rectangle 48"/>
          <p:cNvSpPr>
            <a:spLocks noChangeArrowheads="1"/>
          </p:cNvSpPr>
          <p:nvPr/>
        </p:nvSpPr>
        <p:spPr bwMode="auto">
          <a:xfrm>
            <a:off x="98425" y="2862263"/>
            <a:ext cx="12763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b="1">
                <a:solidFill>
                  <a:srgbClr val="000000"/>
                </a:solidFill>
                <a:latin typeface="Arial" pitchFamily="34" charset="0"/>
              </a:rPr>
              <a:t>(jan. 1921 = 100)</a:t>
            </a:r>
            <a:endParaRPr lang="is-IS" altLang="en-US" sz="2400"/>
          </a:p>
        </p:txBody>
      </p:sp>
      <p:sp>
        <p:nvSpPr>
          <p:cNvPr id="44080" name="Rectangle 49"/>
          <p:cNvSpPr>
            <a:spLocks noChangeArrowheads="1"/>
          </p:cNvSpPr>
          <p:nvPr/>
        </p:nvSpPr>
        <p:spPr bwMode="auto">
          <a:xfrm>
            <a:off x="5257800" y="2667000"/>
            <a:ext cx="579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b="1">
                <a:solidFill>
                  <a:srgbClr val="000000"/>
                </a:solidFill>
                <a:latin typeface="Arial" pitchFamily="34" charset="0"/>
              </a:rPr>
              <a:t>Vísitala</a:t>
            </a:r>
            <a:endParaRPr lang="is-IS" altLang="en-US" sz="2400"/>
          </a:p>
        </p:txBody>
      </p:sp>
      <p:sp>
        <p:nvSpPr>
          <p:cNvPr id="44081" name="Rectangle 50"/>
          <p:cNvSpPr>
            <a:spLocks noChangeArrowheads="1"/>
          </p:cNvSpPr>
          <p:nvPr/>
        </p:nvSpPr>
        <p:spPr bwMode="auto">
          <a:xfrm>
            <a:off x="4559300" y="2862263"/>
            <a:ext cx="12303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b="1">
                <a:solidFill>
                  <a:srgbClr val="000000"/>
                </a:solidFill>
                <a:latin typeface="Arial" pitchFamily="34" charset="0"/>
              </a:rPr>
              <a:t>(júlí 1921 = 100)</a:t>
            </a:r>
            <a:endParaRPr lang="is-IS" altLang="en-US" sz="2400"/>
          </a:p>
        </p:txBody>
      </p:sp>
      <p:sp>
        <p:nvSpPr>
          <p:cNvPr id="94259" name="Rectangle 51"/>
          <p:cNvSpPr>
            <a:spLocks noChangeArrowheads="1"/>
          </p:cNvSpPr>
          <p:nvPr/>
        </p:nvSpPr>
        <p:spPr bwMode="auto">
          <a:xfrm>
            <a:off x="1843088" y="3482975"/>
            <a:ext cx="53437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Verðlag</a:t>
            </a:r>
            <a:endParaRPr lang="is-I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083" name="Rectangle 52"/>
          <p:cNvSpPr>
            <a:spLocks noChangeArrowheads="1"/>
          </p:cNvSpPr>
          <p:nvPr/>
        </p:nvSpPr>
        <p:spPr bwMode="auto">
          <a:xfrm>
            <a:off x="800100" y="3148013"/>
            <a:ext cx="5984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100.000</a:t>
            </a:r>
            <a:endParaRPr lang="is-IS" altLang="en-US" sz="2400"/>
          </a:p>
        </p:txBody>
      </p:sp>
      <p:sp>
        <p:nvSpPr>
          <p:cNvPr id="44084" name="Rectangle 53"/>
          <p:cNvSpPr>
            <a:spLocks noChangeArrowheads="1"/>
          </p:cNvSpPr>
          <p:nvPr/>
        </p:nvSpPr>
        <p:spPr bwMode="auto">
          <a:xfrm>
            <a:off x="890588" y="3578225"/>
            <a:ext cx="5064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10.000</a:t>
            </a:r>
            <a:endParaRPr lang="is-IS" altLang="en-US" sz="2400"/>
          </a:p>
        </p:txBody>
      </p:sp>
      <p:sp>
        <p:nvSpPr>
          <p:cNvPr id="44085" name="Rectangle 54"/>
          <p:cNvSpPr>
            <a:spLocks noChangeArrowheads="1"/>
          </p:cNvSpPr>
          <p:nvPr/>
        </p:nvSpPr>
        <p:spPr bwMode="auto">
          <a:xfrm>
            <a:off x="974725" y="4075113"/>
            <a:ext cx="4143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1.000</a:t>
            </a:r>
            <a:endParaRPr lang="is-IS" altLang="en-US" sz="2400"/>
          </a:p>
        </p:txBody>
      </p:sp>
      <p:sp>
        <p:nvSpPr>
          <p:cNvPr id="44086" name="Rectangle 55"/>
          <p:cNvSpPr>
            <a:spLocks noChangeArrowheads="1"/>
          </p:cNvSpPr>
          <p:nvPr/>
        </p:nvSpPr>
        <p:spPr bwMode="auto">
          <a:xfrm>
            <a:off x="1111250" y="4565650"/>
            <a:ext cx="276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is-IS" altLang="en-US" sz="2400"/>
          </a:p>
        </p:txBody>
      </p:sp>
      <p:sp>
        <p:nvSpPr>
          <p:cNvPr id="44087" name="Rectangle 56"/>
          <p:cNvSpPr>
            <a:spLocks noChangeArrowheads="1"/>
          </p:cNvSpPr>
          <p:nvPr/>
        </p:nvSpPr>
        <p:spPr bwMode="auto">
          <a:xfrm>
            <a:off x="4008438" y="4702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1925</a:t>
            </a:r>
            <a:endParaRPr lang="is-IS" altLang="en-US" sz="2400"/>
          </a:p>
        </p:txBody>
      </p:sp>
      <p:sp>
        <p:nvSpPr>
          <p:cNvPr id="44088" name="Rectangle 57"/>
          <p:cNvSpPr>
            <a:spLocks noChangeArrowheads="1"/>
          </p:cNvSpPr>
          <p:nvPr/>
        </p:nvSpPr>
        <p:spPr bwMode="auto">
          <a:xfrm>
            <a:off x="3367088" y="4702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1924</a:t>
            </a:r>
            <a:endParaRPr lang="is-IS" altLang="en-US" sz="2400"/>
          </a:p>
        </p:txBody>
      </p:sp>
      <p:sp>
        <p:nvSpPr>
          <p:cNvPr id="44089" name="Rectangle 58"/>
          <p:cNvSpPr>
            <a:spLocks noChangeArrowheads="1"/>
          </p:cNvSpPr>
          <p:nvPr/>
        </p:nvSpPr>
        <p:spPr bwMode="auto">
          <a:xfrm>
            <a:off x="2730500" y="4702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1923</a:t>
            </a:r>
            <a:endParaRPr lang="is-IS" altLang="en-US" sz="2400"/>
          </a:p>
        </p:txBody>
      </p:sp>
      <p:sp>
        <p:nvSpPr>
          <p:cNvPr id="44090" name="Rectangle 59"/>
          <p:cNvSpPr>
            <a:spLocks noChangeArrowheads="1"/>
          </p:cNvSpPr>
          <p:nvPr/>
        </p:nvSpPr>
        <p:spPr bwMode="auto">
          <a:xfrm>
            <a:off x="2093913" y="4702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1922</a:t>
            </a:r>
            <a:endParaRPr lang="is-IS" altLang="en-US" sz="2400"/>
          </a:p>
        </p:txBody>
      </p:sp>
      <p:sp>
        <p:nvSpPr>
          <p:cNvPr id="44091" name="Rectangle 60"/>
          <p:cNvSpPr>
            <a:spLocks noChangeArrowheads="1"/>
          </p:cNvSpPr>
          <p:nvPr/>
        </p:nvSpPr>
        <p:spPr bwMode="auto">
          <a:xfrm>
            <a:off x="1457325" y="4702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1921</a:t>
            </a:r>
            <a:endParaRPr lang="is-IS" altLang="en-US" sz="2400"/>
          </a:p>
        </p:txBody>
      </p:sp>
      <p:sp>
        <p:nvSpPr>
          <p:cNvPr id="94269" name="Rectangle 61"/>
          <p:cNvSpPr>
            <a:spLocks noChangeArrowheads="1"/>
          </p:cNvSpPr>
          <p:nvPr/>
        </p:nvSpPr>
        <p:spPr bwMode="auto">
          <a:xfrm>
            <a:off x="2930525" y="3714750"/>
            <a:ext cx="9637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Peningamagn</a:t>
            </a:r>
            <a:endParaRPr lang="is-I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093" name="Rectangle 62"/>
          <p:cNvSpPr>
            <a:spLocks noChangeArrowheads="1"/>
          </p:cNvSpPr>
          <p:nvPr/>
        </p:nvSpPr>
        <p:spPr bwMode="auto">
          <a:xfrm>
            <a:off x="5260975" y="3148013"/>
            <a:ext cx="5984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100.000</a:t>
            </a:r>
            <a:endParaRPr lang="is-IS" altLang="en-US" sz="2400"/>
          </a:p>
        </p:txBody>
      </p:sp>
      <p:sp>
        <p:nvSpPr>
          <p:cNvPr id="44094" name="Rectangle 63"/>
          <p:cNvSpPr>
            <a:spLocks noChangeArrowheads="1"/>
          </p:cNvSpPr>
          <p:nvPr/>
        </p:nvSpPr>
        <p:spPr bwMode="auto">
          <a:xfrm>
            <a:off x="5351463" y="3578225"/>
            <a:ext cx="5064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10.000</a:t>
            </a:r>
            <a:endParaRPr lang="is-IS" altLang="en-US" sz="2400"/>
          </a:p>
        </p:txBody>
      </p:sp>
      <p:sp>
        <p:nvSpPr>
          <p:cNvPr id="44095" name="Rectangle 64"/>
          <p:cNvSpPr>
            <a:spLocks noChangeArrowheads="1"/>
          </p:cNvSpPr>
          <p:nvPr/>
        </p:nvSpPr>
        <p:spPr bwMode="auto">
          <a:xfrm>
            <a:off x="5437188" y="4075113"/>
            <a:ext cx="4143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1.000</a:t>
            </a:r>
            <a:endParaRPr lang="is-IS" altLang="en-US" sz="2400"/>
          </a:p>
        </p:txBody>
      </p:sp>
      <p:sp>
        <p:nvSpPr>
          <p:cNvPr id="44096" name="Rectangle 65"/>
          <p:cNvSpPr>
            <a:spLocks noChangeArrowheads="1"/>
          </p:cNvSpPr>
          <p:nvPr/>
        </p:nvSpPr>
        <p:spPr bwMode="auto">
          <a:xfrm>
            <a:off x="5572125" y="4565650"/>
            <a:ext cx="276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is-IS" altLang="en-US" sz="2400"/>
          </a:p>
        </p:txBody>
      </p:sp>
      <p:sp>
        <p:nvSpPr>
          <p:cNvPr id="44097" name="Rectangle 66"/>
          <p:cNvSpPr>
            <a:spLocks noChangeArrowheads="1"/>
          </p:cNvSpPr>
          <p:nvPr/>
        </p:nvSpPr>
        <p:spPr bwMode="auto">
          <a:xfrm>
            <a:off x="8470900" y="4702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1925</a:t>
            </a:r>
            <a:endParaRPr lang="is-IS" altLang="en-US" sz="2400"/>
          </a:p>
        </p:txBody>
      </p:sp>
      <p:sp>
        <p:nvSpPr>
          <p:cNvPr id="44098" name="Rectangle 67"/>
          <p:cNvSpPr>
            <a:spLocks noChangeArrowheads="1"/>
          </p:cNvSpPr>
          <p:nvPr/>
        </p:nvSpPr>
        <p:spPr bwMode="auto">
          <a:xfrm>
            <a:off x="7827963" y="4702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1924</a:t>
            </a:r>
            <a:endParaRPr lang="is-IS" altLang="en-US" sz="2400"/>
          </a:p>
        </p:txBody>
      </p:sp>
      <p:sp>
        <p:nvSpPr>
          <p:cNvPr id="44099" name="Rectangle 68"/>
          <p:cNvSpPr>
            <a:spLocks noChangeArrowheads="1"/>
          </p:cNvSpPr>
          <p:nvPr/>
        </p:nvSpPr>
        <p:spPr bwMode="auto">
          <a:xfrm>
            <a:off x="7191375" y="4702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1923</a:t>
            </a:r>
            <a:endParaRPr lang="is-IS" altLang="en-US" sz="2400"/>
          </a:p>
        </p:txBody>
      </p:sp>
      <p:sp>
        <p:nvSpPr>
          <p:cNvPr id="44100" name="Rectangle 69"/>
          <p:cNvSpPr>
            <a:spLocks noChangeArrowheads="1"/>
          </p:cNvSpPr>
          <p:nvPr/>
        </p:nvSpPr>
        <p:spPr bwMode="auto">
          <a:xfrm>
            <a:off x="6554788" y="4702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1922</a:t>
            </a:r>
            <a:endParaRPr lang="is-IS" altLang="en-US" sz="2400"/>
          </a:p>
        </p:txBody>
      </p:sp>
      <p:sp>
        <p:nvSpPr>
          <p:cNvPr id="44101" name="Rectangle 70"/>
          <p:cNvSpPr>
            <a:spLocks noChangeArrowheads="1"/>
          </p:cNvSpPr>
          <p:nvPr/>
        </p:nvSpPr>
        <p:spPr bwMode="auto">
          <a:xfrm>
            <a:off x="5918200" y="470217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1921</a:t>
            </a:r>
            <a:endParaRPr lang="is-IS" altLang="en-US" sz="2400"/>
          </a:p>
        </p:txBody>
      </p:sp>
      <p:sp>
        <p:nvSpPr>
          <p:cNvPr id="94279" name="Freeform 71"/>
          <p:cNvSpPr>
            <a:spLocks/>
          </p:cNvSpPr>
          <p:nvPr/>
        </p:nvSpPr>
        <p:spPr bwMode="auto">
          <a:xfrm>
            <a:off x="1651000" y="3530600"/>
            <a:ext cx="2166938" cy="1122363"/>
          </a:xfrm>
          <a:custGeom>
            <a:avLst/>
            <a:gdLst>
              <a:gd name="T0" fmla="*/ 0 w 1365"/>
              <a:gd name="T1" fmla="*/ 1122363 h 707"/>
              <a:gd name="T2" fmla="*/ 42863 w 1365"/>
              <a:gd name="T3" fmla="*/ 1096963 h 707"/>
              <a:gd name="T4" fmla="*/ 95250 w 1365"/>
              <a:gd name="T5" fmla="*/ 1079500 h 707"/>
              <a:gd name="T6" fmla="*/ 142875 w 1365"/>
              <a:gd name="T7" fmla="*/ 1065213 h 707"/>
              <a:gd name="T8" fmla="*/ 201613 w 1365"/>
              <a:gd name="T9" fmla="*/ 1065213 h 707"/>
              <a:gd name="T10" fmla="*/ 252413 w 1365"/>
              <a:gd name="T11" fmla="*/ 1050925 h 707"/>
              <a:gd name="T12" fmla="*/ 309563 w 1365"/>
              <a:gd name="T13" fmla="*/ 1036638 h 707"/>
              <a:gd name="T14" fmla="*/ 357188 w 1365"/>
              <a:gd name="T15" fmla="*/ 1003300 h 707"/>
              <a:gd name="T16" fmla="*/ 411163 w 1365"/>
              <a:gd name="T17" fmla="*/ 977900 h 707"/>
              <a:gd name="T18" fmla="*/ 473075 w 1365"/>
              <a:gd name="T19" fmla="*/ 884238 h 707"/>
              <a:gd name="T20" fmla="*/ 523875 w 1365"/>
              <a:gd name="T21" fmla="*/ 825500 h 707"/>
              <a:gd name="T22" fmla="*/ 581025 w 1365"/>
              <a:gd name="T23" fmla="*/ 784225 h 707"/>
              <a:gd name="T24" fmla="*/ 625475 w 1365"/>
              <a:gd name="T25" fmla="*/ 736600 h 707"/>
              <a:gd name="T26" fmla="*/ 682625 w 1365"/>
              <a:gd name="T27" fmla="*/ 706438 h 707"/>
              <a:gd name="T28" fmla="*/ 728663 w 1365"/>
              <a:gd name="T29" fmla="*/ 679450 h 707"/>
              <a:gd name="T30" fmla="*/ 787400 w 1365"/>
              <a:gd name="T31" fmla="*/ 655638 h 707"/>
              <a:gd name="T32" fmla="*/ 895350 w 1365"/>
              <a:gd name="T33" fmla="*/ 560388 h 707"/>
              <a:gd name="T34" fmla="*/ 1001713 w 1365"/>
              <a:gd name="T35" fmla="*/ 373063 h 707"/>
              <a:gd name="T36" fmla="*/ 1047750 w 1365"/>
              <a:gd name="T37" fmla="*/ 268288 h 707"/>
              <a:gd name="T38" fmla="*/ 1106488 w 1365"/>
              <a:gd name="T39" fmla="*/ 203200 h 707"/>
              <a:gd name="T40" fmla="*/ 1166813 w 1365"/>
              <a:gd name="T41" fmla="*/ 179388 h 707"/>
              <a:gd name="T42" fmla="*/ 1211263 w 1365"/>
              <a:gd name="T43" fmla="*/ 146050 h 707"/>
              <a:gd name="T44" fmla="*/ 1320800 w 1365"/>
              <a:gd name="T45" fmla="*/ 144463 h 707"/>
              <a:gd name="T46" fmla="*/ 1376363 w 1365"/>
              <a:gd name="T47" fmla="*/ 130175 h 707"/>
              <a:gd name="T48" fmla="*/ 1420813 w 1365"/>
              <a:gd name="T49" fmla="*/ 115888 h 707"/>
              <a:gd name="T50" fmla="*/ 1481138 w 1365"/>
              <a:gd name="T51" fmla="*/ 98425 h 707"/>
              <a:gd name="T52" fmla="*/ 1528763 w 1365"/>
              <a:gd name="T53" fmla="*/ 84138 h 707"/>
              <a:gd name="T54" fmla="*/ 1590675 w 1365"/>
              <a:gd name="T55" fmla="*/ 69850 h 707"/>
              <a:gd name="T56" fmla="*/ 1630363 w 1365"/>
              <a:gd name="T57" fmla="*/ 69850 h 707"/>
              <a:gd name="T58" fmla="*/ 1695451 w 1365"/>
              <a:gd name="T59" fmla="*/ 53975 h 707"/>
              <a:gd name="T60" fmla="*/ 1735138 w 1365"/>
              <a:gd name="T61" fmla="*/ 39688 h 707"/>
              <a:gd name="T62" fmla="*/ 1797051 w 1365"/>
              <a:gd name="T63" fmla="*/ 34925 h 707"/>
              <a:gd name="T64" fmla="*/ 1857376 w 1365"/>
              <a:gd name="T65" fmla="*/ 22225 h 707"/>
              <a:gd name="T66" fmla="*/ 1905001 w 1365"/>
              <a:gd name="T67" fmla="*/ 34925 h 707"/>
              <a:gd name="T68" fmla="*/ 1966913 w 1365"/>
              <a:gd name="T69" fmla="*/ 25400 h 707"/>
              <a:gd name="T70" fmla="*/ 2062163 w 1365"/>
              <a:gd name="T71" fmla="*/ 25400 h 707"/>
              <a:gd name="T72" fmla="*/ 2116138 w 1365"/>
              <a:gd name="T73" fmla="*/ 3175 h 707"/>
              <a:gd name="T74" fmla="*/ 2166938 w 1365"/>
              <a:gd name="T75" fmla="*/ 11113 h 7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5"/>
              <a:gd name="T115" fmla="*/ 0 h 707"/>
              <a:gd name="T116" fmla="*/ 1365 w 1365"/>
              <a:gd name="T117" fmla="*/ 707 h 7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5" h="707">
                <a:moveTo>
                  <a:pt x="0" y="707"/>
                </a:moveTo>
                <a:cubicBezTo>
                  <a:pt x="8" y="701"/>
                  <a:pt x="17" y="695"/>
                  <a:pt x="27" y="691"/>
                </a:cubicBezTo>
                <a:cubicBezTo>
                  <a:pt x="37" y="687"/>
                  <a:pt x="50" y="683"/>
                  <a:pt x="60" y="680"/>
                </a:cubicBezTo>
                <a:cubicBezTo>
                  <a:pt x="70" y="677"/>
                  <a:pt x="79" y="672"/>
                  <a:pt x="90" y="671"/>
                </a:cubicBezTo>
                <a:cubicBezTo>
                  <a:pt x="101" y="670"/>
                  <a:pt x="116" y="672"/>
                  <a:pt x="127" y="671"/>
                </a:cubicBezTo>
                <a:cubicBezTo>
                  <a:pt x="138" y="670"/>
                  <a:pt x="148" y="665"/>
                  <a:pt x="159" y="662"/>
                </a:cubicBezTo>
                <a:cubicBezTo>
                  <a:pt x="170" y="659"/>
                  <a:pt x="184" y="658"/>
                  <a:pt x="195" y="653"/>
                </a:cubicBezTo>
                <a:cubicBezTo>
                  <a:pt x="206" y="648"/>
                  <a:pt x="214" y="638"/>
                  <a:pt x="225" y="632"/>
                </a:cubicBezTo>
                <a:cubicBezTo>
                  <a:pt x="236" y="626"/>
                  <a:pt x="247" y="628"/>
                  <a:pt x="259" y="616"/>
                </a:cubicBezTo>
                <a:cubicBezTo>
                  <a:pt x="271" y="604"/>
                  <a:pt x="286" y="573"/>
                  <a:pt x="298" y="557"/>
                </a:cubicBezTo>
                <a:cubicBezTo>
                  <a:pt x="310" y="541"/>
                  <a:pt x="319" y="530"/>
                  <a:pt x="330" y="520"/>
                </a:cubicBezTo>
                <a:cubicBezTo>
                  <a:pt x="341" y="510"/>
                  <a:pt x="355" y="503"/>
                  <a:pt x="366" y="494"/>
                </a:cubicBezTo>
                <a:cubicBezTo>
                  <a:pt x="377" y="485"/>
                  <a:pt x="383" y="472"/>
                  <a:pt x="394" y="464"/>
                </a:cubicBezTo>
                <a:cubicBezTo>
                  <a:pt x="405" y="456"/>
                  <a:pt x="419" y="451"/>
                  <a:pt x="430" y="445"/>
                </a:cubicBezTo>
                <a:cubicBezTo>
                  <a:pt x="441" y="439"/>
                  <a:pt x="448" y="433"/>
                  <a:pt x="459" y="428"/>
                </a:cubicBezTo>
                <a:cubicBezTo>
                  <a:pt x="470" y="423"/>
                  <a:pt x="479" y="425"/>
                  <a:pt x="496" y="413"/>
                </a:cubicBezTo>
                <a:cubicBezTo>
                  <a:pt x="513" y="401"/>
                  <a:pt x="542" y="383"/>
                  <a:pt x="564" y="353"/>
                </a:cubicBezTo>
                <a:cubicBezTo>
                  <a:pt x="586" y="323"/>
                  <a:pt x="615" y="266"/>
                  <a:pt x="631" y="235"/>
                </a:cubicBezTo>
                <a:cubicBezTo>
                  <a:pt x="647" y="204"/>
                  <a:pt x="649" y="187"/>
                  <a:pt x="660" y="169"/>
                </a:cubicBezTo>
                <a:cubicBezTo>
                  <a:pt x="671" y="151"/>
                  <a:pt x="685" y="137"/>
                  <a:pt x="697" y="128"/>
                </a:cubicBezTo>
                <a:cubicBezTo>
                  <a:pt x="709" y="119"/>
                  <a:pt x="724" y="119"/>
                  <a:pt x="735" y="113"/>
                </a:cubicBezTo>
                <a:cubicBezTo>
                  <a:pt x="746" y="107"/>
                  <a:pt x="747" y="96"/>
                  <a:pt x="763" y="92"/>
                </a:cubicBezTo>
                <a:cubicBezTo>
                  <a:pt x="779" y="88"/>
                  <a:pt x="815" y="93"/>
                  <a:pt x="832" y="91"/>
                </a:cubicBezTo>
                <a:cubicBezTo>
                  <a:pt x="849" y="89"/>
                  <a:pt x="857" y="85"/>
                  <a:pt x="867" y="82"/>
                </a:cubicBezTo>
                <a:cubicBezTo>
                  <a:pt x="877" y="79"/>
                  <a:pt x="884" y="76"/>
                  <a:pt x="895" y="73"/>
                </a:cubicBezTo>
                <a:cubicBezTo>
                  <a:pt x="906" y="70"/>
                  <a:pt x="922" y="65"/>
                  <a:pt x="933" y="62"/>
                </a:cubicBezTo>
                <a:cubicBezTo>
                  <a:pt x="944" y="59"/>
                  <a:pt x="952" y="56"/>
                  <a:pt x="963" y="53"/>
                </a:cubicBezTo>
                <a:cubicBezTo>
                  <a:pt x="974" y="50"/>
                  <a:pt x="991" y="46"/>
                  <a:pt x="1002" y="44"/>
                </a:cubicBezTo>
                <a:cubicBezTo>
                  <a:pt x="1013" y="42"/>
                  <a:pt x="1016" y="46"/>
                  <a:pt x="1027" y="44"/>
                </a:cubicBezTo>
                <a:cubicBezTo>
                  <a:pt x="1038" y="42"/>
                  <a:pt x="1057" y="37"/>
                  <a:pt x="1068" y="34"/>
                </a:cubicBezTo>
                <a:cubicBezTo>
                  <a:pt x="1079" y="31"/>
                  <a:pt x="1082" y="27"/>
                  <a:pt x="1093" y="25"/>
                </a:cubicBezTo>
                <a:cubicBezTo>
                  <a:pt x="1104" y="23"/>
                  <a:pt x="1119" y="24"/>
                  <a:pt x="1132" y="22"/>
                </a:cubicBezTo>
                <a:cubicBezTo>
                  <a:pt x="1145" y="20"/>
                  <a:pt x="1159" y="14"/>
                  <a:pt x="1170" y="14"/>
                </a:cubicBezTo>
                <a:cubicBezTo>
                  <a:pt x="1181" y="14"/>
                  <a:pt x="1189" y="22"/>
                  <a:pt x="1200" y="22"/>
                </a:cubicBezTo>
                <a:cubicBezTo>
                  <a:pt x="1211" y="22"/>
                  <a:pt x="1223" y="17"/>
                  <a:pt x="1239" y="16"/>
                </a:cubicBezTo>
                <a:cubicBezTo>
                  <a:pt x="1255" y="15"/>
                  <a:pt x="1283" y="18"/>
                  <a:pt x="1299" y="16"/>
                </a:cubicBezTo>
                <a:cubicBezTo>
                  <a:pt x="1315" y="14"/>
                  <a:pt x="1322" y="4"/>
                  <a:pt x="1333" y="2"/>
                </a:cubicBezTo>
                <a:cubicBezTo>
                  <a:pt x="1344" y="0"/>
                  <a:pt x="1360" y="6"/>
                  <a:pt x="1365" y="7"/>
                </a:cubicBezTo>
              </a:path>
            </a:pathLst>
          </a:custGeom>
          <a:noFill/>
          <a:ln w="44450">
            <a:solidFill>
              <a:srgbClr val="0094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80" name="Freeform 72"/>
          <p:cNvSpPr>
            <a:spLocks/>
          </p:cNvSpPr>
          <p:nvPr/>
        </p:nvSpPr>
        <p:spPr bwMode="auto">
          <a:xfrm>
            <a:off x="1646238" y="3522663"/>
            <a:ext cx="2182812" cy="1146175"/>
          </a:xfrm>
          <a:custGeom>
            <a:avLst/>
            <a:gdLst>
              <a:gd name="T0" fmla="*/ 2182812 w 1375"/>
              <a:gd name="T1" fmla="*/ 4762 h 722"/>
              <a:gd name="T2" fmla="*/ 2119312 w 1375"/>
              <a:gd name="T3" fmla="*/ 1588 h 722"/>
              <a:gd name="T4" fmla="*/ 2063750 w 1375"/>
              <a:gd name="T5" fmla="*/ 15875 h 722"/>
              <a:gd name="T6" fmla="*/ 1858962 w 1375"/>
              <a:gd name="T7" fmla="*/ 19050 h 722"/>
              <a:gd name="T8" fmla="*/ 1797050 w 1375"/>
              <a:gd name="T9" fmla="*/ 30163 h 722"/>
              <a:gd name="T10" fmla="*/ 1697037 w 1375"/>
              <a:gd name="T11" fmla="*/ 34925 h 722"/>
              <a:gd name="T12" fmla="*/ 1638300 w 1375"/>
              <a:gd name="T13" fmla="*/ 57150 h 722"/>
              <a:gd name="T14" fmla="*/ 1538287 w 1375"/>
              <a:gd name="T15" fmla="*/ 38100 h 722"/>
              <a:gd name="T16" fmla="*/ 1492250 w 1375"/>
              <a:gd name="T17" fmla="*/ 33338 h 722"/>
              <a:gd name="T18" fmla="*/ 1428750 w 1375"/>
              <a:gd name="T19" fmla="*/ 47625 h 722"/>
              <a:gd name="T20" fmla="*/ 1382712 w 1375"/>
              <a:gd name="T21" fmla="*/ 58738 h 722"/>
              <a:gd name="T22" fmla="*/ 1281112 w 1375"/>
              <a:gd name="T23" fmla="*/ 61913 h 722"/>
              <a:gd name="T24" fmla="*/ 1219200 w 1375"/>
              <a:gd name="T25" fmla="*/ 73025 h 722"/>
              <a:gd name="T26" fmla="*/ 1171575 w 1375"/>
              <a:gd name="T27" fmla="*/ 61913 h 722"/>
              <a:gd name="T28" fmla="*/ 1114425 w 1375"/>
              <a:gd name="T29" fmla="*/ 57150 h 722"/>
              <a:gd name="T30" fmla="*/ 1052512 w 1375"/>
              <a:gd name="T31" fmla="*/ 49212 h 722"/>
              <a:gd name="T32" fmla="*/ 944562 w 1375"/>
              <a:gd name="T33" fmla="*/ 333375 h 722"/>
              <a:gd name="T34" fmla="*/ 839787 w 1375"/>
              <a:gd name="T35" fmla="*/ 515938 h 722"/>
              <a:gd name="T36" fmla="*/ 795337 w 1375"/>
              <a:gd name="T37" fmla="*/ 557213 h 722"/>
              <a:gd name="T38" fmla="*/ 735012 w 1375"/>
              <a:gd name="T39" fmla="*/ 573088 h 722"/>
              <a:gd name="T40" fmla="*/ 690562 w 1375"/>
              <a:gd name="T41" fmla="*/ 592137 h 722"/>
              <a:gd name="T42" fmla="*/ 630237 w 1375"/>
              <a:gd name="T43" fmla="*/ 638175 h 722"/>
              <a:gd name="T44" fmla="*/ 585787 w 1375"/>
              <a:gd name="T45" fmla="*/ 666750 h 722"/>
              <a:gd name="T46" fmla="*/ 520700 w 1375"/>
              <a:gd name="T47" fmla="*/ 771525 h 722"/>
              <a:gd name="T48" fmla="*/ 476250 w 1375"/>
              <a:gd name="T49" fmla="*/ 887413 h 722"/>
              <a:gd name="T50" fmla="*/ 420687 w 1375"/>
              <a:gd name="T51" fmla="*/ 968375 h 722"/>
              <a:gd name="T52" fmla="*/ 361950 w 1375"/>
              <a:gd name="T53" fmla="*/ 1030288 h 722"/>
              <a:gd name="T54" fmla="*/ 311150 w 1375"/>
              <a:gd name="T55" fmla="*/ 1049338 h 722"/>
              <a:gd name="T56" fmla="*/ 252412 w 1375"/>
              <a:gd name="T57" fmla="*/ 1049338 h 722"/>
              <a:gd name="T58" fmla="*/ 209550 w 1375"/>
              <a:gd name="T59" fmla="*/ 1085850 h 722"/>
              <a:gd name="T60" fmla="*/ 147637 w 1375"/>
              <a:gd name="T61" fmla="*/ 1101725 h 722"/>
              <a:gd name="T62" fmla="*/ 100012 w 1375"/>
              <a:gd name="T63" fmla="*/ 1087438 h 722"/>
              <a:gd name="T64" fmla="*/ 44450 w 1375"/>
              <a:gd name="T65" fmla="*/ 1106488 h 722"/>
              <a:gd name="T66" fmla="*/ 0 w 1375"/>
              <a:gd name="T67" fmla="*/ 1130300 h 7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75"/>
              <a:gd name="T103" fmla="*/ 0 h 722"/>
              <a:gd name="T104" fmla="*/ 1375 w 1375"/>
              <a:gd name="T105" fmla="*/ 722 h 7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75" h="722">
                <a:moveTo>
                  <a:pt x="1375" y="3"/>
                </a:moveTo>
                <a:cubicBezTo>
                  <a:pt x="1361" y="1"/>
                  <a:pt x="1347" y="0"/>
                  <a:pt x="1335" y="1"/>
                </a:cubicBezTo>
                <a:cubicBezTo>
                  <a:pt x="1323" y="2"/>
                  <a:pt x="1327" y="8"/>
                  <a:pt x="1300" y="10"/>
                </a:cubicBezTo>
                <a:cubicBezTo>
                  <a:pt x="1273" y="12"/>
                  <a:pt x="1199" y="11"/>
                  <a:pt x="1171" y="12"/>
                </a:cubicBezTo>
                <a:cubicBezTo>
                  <a:pt x="1143" y="13"/>
                  <a:pt x="1149" y="17"/>
                  <a:pt x="1132" y="19"/>
                </a:cubicBezTo>
                <a:cubicBezTo>
                  <a:pt x="1115" y="21"/>
                  <a:pt x="1086" y="19"/>
                  <a:pt x="1069" y="22"/>
                </a:cubicBezTo>
                <a:cubicBezTo>
                  <a:pt x="1052" y="25"/>
                  <a:pt x="1049" y="36"/>
                  <a:pt x="1032" y="36"/>
                </a:cubicBezTo>
                <a:cubicBezTo>
                  <a:pt x="1015" y="36"/>
                  <a:pt x="984" y="26"/>
                  <a:pt x="969" y="24"/>
                </a:cubicBezTo>
                <a:cubicBezTo>
                  <a:pt x="954" y="22"/>
                  <a:pt x="951" y="20"/>
                  <a:pt x="940" y="21"/>
                </a:cubicBezTo>
                <a:cubicBezTo>
                  <a:pt x="929" y="22"/>
                  <a:pt x="911" y="27"/>
                  <a:pt x="900" y="30"/>
                </a:cubicBezTo>
                <a:cubicBezTo>
                  <a:pt x="889" y="33"/>
                  <a:pt x="886" y="36"/>
                  <a:pt x="871" y="37"/>
                </a:cubicBezTo>
                <a:cubicBezTo>
                  <a:pt x="856" y="38"/>
                  <a:pt x="824" y="38"/>
                  <a:pt x="807" y="39"/>
                </a:cubicBezTo>
                <a:cubicBezTo>
                  <a:pt x="790" y="40"/>
                  <a:pt x="779" y="46"/>
                  <a:pt x="768" y="46"/>
                </a:cubicBezTo>
                <a:cubicBezTo>
                  <a:pt x="757" y="46"/>
                  <a:pt x="749" y="41"/>
                  <a:pt x="738" y="39"/>
                </a:cubicBezTo>
                <a:cubicBezTo>
                  <a:pt x="727" y="37"/>
                  <a:pt x="714" y="37"/>
                  <a:pt x="702" y="36"/>
                </a:cubicBezTo>
                <a:cubicBezTo>
                  <a:pt x="690" y="35"/>
                  <a:pt x="675" y="25"/>
                  <a:pt x="663" y="31"/>
                </a:cubicBezTo>
                <a:cubicBezTo>
                  <a:pt x="645" y="60"/>
                  <a:pt x="617" y="161"/>
                  <a:pt x="595" y="210"/>
                </a:cubicBezTo>
                <a:cubicBezTo>
                  <a:pt x="573" y="259"/>
                  <a:pt x="545" y="301"/>
                  <a:pt x="529" y="325"/>
                </a:cubicBezTo>
                <a:cubicBezTo>
                  <a:pt x="513" y="349"/>
                  <a:pt x="512" y="345"/>
                  <a:pt x="501" y="351"/>
                </a:cubicBezTo>
                <a:cubicBezTo>
                  <a:pt x="490" y="357"/>
                  <a:pt x="474" y="357"/>
                  <a:pt x="463" y="361"/>
                </a:cubicBezTo>
                <a:cubicBezTo>
                  <a:pt x="452" y="365"/>
                  <a:pt x="446" y="366"/>
                  <a:pt x="435" y="373"/>
                </a:cubicBezTo>
                <a:cubicBezTo>
                  <a:pt x="424" y="380"/>
                  <a:pt x="408" y="394"/>
                  <a:pt x="397" y="402"/>
                </a:cubicBezTo>
                <a:cubicBezTo>
                  <a:pt x="386" y="410"/>
                  <a:pt x="380" y="406"/>
                  <a:pt x="369" y="420"/>
                </a:cubicBezTo>
                <a:cubicBezTo>
                  <a:pt x="358" y="434"/>
                  <a:pt x="339" y="463"/>
                  <a:pt x="328" y="486"/>
                </a:cubicBezTo>
                <a:cubicBezTo>
                  <a:pt x="317" y="509"/>
                  <a:pt x="311" y="538"/>
                  <a:pt x="300" y="559"/>
                </a:cubicBezTo>
                <a:cubicBezTo>
                  <a:pt x="289" y="580"/>
                  <a:pt x="277" y="595"/>
                  <a:pt x="265" y="610"/>
                </a:cubicBezTo>
                <a:cubicBezTo>
                  <a:pt x="253" y="625"/>
                  <a:pt x="239" y="641"/>
                  <a:pt x="228" y="649"/>
                </a:cubicBezTo>
                <a:cubicBezTo>
                  <a:pt x="217" y="657"/>
                  <a:pt x="207" y="659"/>
                  <a:pt x="196" y="661"/>
                </a:cubicBezTo>
                <a:cubicBezTo>
                  <a:pt x="185" y="663"/>
                  <a:pt x="170" y="657"/>
                  <a:pt x="159" y="661"/>
                </a:cubicBezTo>
                <a:cubicBezTo>
                  <a:pt x="148" y="665"/>
                  <a:pt x="143" y="679"/>
                  <a:pt x="132" y="684"/>
                </a:cubicBezTo>
                <a:cubicBezTo>
                  <a:pt x="121" y="689"/>
                  <a:pt x="104" y="694"/>
                  <a:pt x="93" y="694"/>
                </a:cubicBezTo>
                <a:cubicBezTo>
                  <a:pt x="82" y="694"/>
                  <a:pt x="74" y="685"/>
                  <a:pt x="63" y="685"/>
                </a:cubicBezTo>
                <a:cubicBezTo>
                  <a:pt x="52" y="685"/>
                  <a:pt x="39" y="693"/>
                  <a:pt x="28" y="697"/>
                </a:cubicBezTo>
                <a:cubicBezTo>
                  <a:pt x="17" y="701"/>
                  <a:pt x="9" y="722"/>
                  <a:pt x="0" y="712"/>
                </a:cubicBezTo>
              </a:path>
            </a:pathLst>
          </a:custGeom>
          <a:noFill/>
          <a:ln w="44450">
            <a:solidFill>
              <a:srgbClr val="D2435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81" name="Freeform 73"/>
          <p:cNvSpPr>
            <a:spLocks/>
          </p:cNvSpPr>
          <p:nvPr/>
        </p:nvSpPr>
        <p:spPr bwMode="auto">
          <a:xfrm>
            <a:off x="6423025" y="3352800"/>
            <a:ext cx="2168525" cy="1304925"/>
          </a:xfrm>
          <a:custGeom>
            <a:avLst/>
            <a:gdLst>
              <a:gd name="T0" fmla="*/ 2168525 w 1366"/>
              <a:gd name="T1" fmla="*/ 3175 h 822"/>
              <a:gd name="T2" fmla="*/ 2070100 w 1366"/>
              <a:gd name="T3" fmla="*/ 3175 h 822"/>
              <a:gd name="T4" fmla="*/ 2000250 w 1366"/>
              <a:gd name="T5" fmla="*/ 3175 h 822"/>
              <a:gd name="T6" fmla="*/ 1800225 w 1366"/>
              <a:gd name="T7" fmla="*/ 3175 h 822"/>
              <a:gd name="T8" fmla="*/ 1758950 w 1366"/>
              <a:gd name="T9" fmla="*/ 19050 h 822"/>
              <a:gd name="T10" fmla="*/ 1689100 w 1366"/>
              <a:gd name="T11" fmla="*/ 15875 h 822"/>
              <a:gd name="T12" fmla="*/ 1647825 w 1366"/>
              <a:gd name="T13" fmla="*/ 50800 h 822"/>
              <a:gd name="T14" fmla="*/ 1584325 w 1366"/>
              <a:gd name="T15" fmla="*/ 165100 h 822"/>
              <a:gd name="T16" fmla="*/ 1543050 w 1366"/>
              <a:gd name="T17" fmla="*/ 238125 h 822"/>
              <a:gd name="T18" fmla="*/ 1482725 w 1366"/>
              <a:gd name="T19" fmla="*/ 273050 h 822"/>
              <a:gd name="T20" fmla="*/ 1425575 w 1366"/>
              <a:gd name="T21" fmla="*/ 279400 h 822"/>
              <a:gd name="T22" fmla="*/ 1377950 w 1366"/>
              <a:gd name="T23" fmla="*/ 288925 h 822"/>
              <a:gd name="T24" fmla="*/ 1317625 w 1366"/>
              <a:gd name="T25" fmla="*/ 336550 h 822"/>
              <a:gd name="T26" fmla="*/ 1273175 w 1366"/>
              <a:gd name="T27" fmla="*/ 425450 h 822"/>
              <a:gd name="T28" fmla="*/ 1209675 w 1366"/>
              <a:gd name="T29" fmla="*/ 574675 h 822"/>
              <a:gd name="T30" fmla="*/ 1158875 w 1366"/>
              <a:gd name="T31" fmla="*/ 644525 h 822"/>
              <a:gd name="T32" fmla="*/ 1104900 w 1366"/>
              <a:gd name="T33" fmla="*/ 679450 h 822"/>
              <a:gd name="T34" fmla="*/ 1060450 w 1366"/>
              <a:gd name="T35" fmla="*/ 733425 h 822"/>
              <a:gd name="T36" fmla="*/ 996950 w 1366"/>
              <a:gd name="T37" fmla="*/ 822325 h 822"/>
              <a:gd name="T38" fmla="*/ 962025 w 1366"/>
              <a:gd name="T39" fmla="*/ 847725 h 822"/>
              <a:gd name="T40" fmla="*/ 895350 w 1366"/>
              <a:gd name="T41" fmla="*/ 866775 h 822"/>
              <a:gd name="T42" fmla="*/ 835025 w 1366"/>
              <a:gd name="T43" fmla="*/ 876300 h 822"/>
              <a:gd name="T44" fmla="*/ 793750 w 1366"/>
              <a:gd name="T45" fmla="*/ 885825 h 822"/>
              <a:gd name="T46" fmla="*/ 749300 w 1366"/>
              <a:gd name="T47" fmla="*/ 933450 h 822"/>
              <a:gd name="T48" fmla="*/ 628650 w 1366"/>
              <a:gd name="T49" fmla="*/ 1000125 h 822"/>
              <a:gd name="T50" fmla="*/ 593725 w 1366"/>
              <a:gd name="T51" fmla="*/ 1060450 h 822"/>
              <a:gd name="T52" fmla="*/ 473075 w 1366"/>
              <a:gd name="T53" fmla="*/ 1104900 h 822"/>
              <a:gd name="T54" fmla="*/ 419100 w 1366"/>
              <a:gd name="T55" fmla="*/ 1127125 h 822"/>
              <a:gd name="T56" fmla="*/ 374650 w 1366"/>
              <a:gd name="T57" fmla="*/ 1149350 h 822"/>
              <a:gd name="T58" fmla="*/ 263525 w 1366"/>
              <a:gd name="T59" fmla="*/ 1165225 h 822"/>
              <a:gd name="T60" fmla="*/ 209550 w 1366"/>
              <a:gd name="T61" fmla="*/ 1158875 h 822"/>
              <a:gd name="T62" fmla="*/ 152400 w 1366"/>
              <a:gd name="T63" fmla="*/ 1196975 h 822"/>
              <a:gd name="T64" fmla="*/ 101600 w 1366"/>
              <a:gd name="T65" fmla="*/ 1209675 h 822"/>
              <a:gd name="T66" fmla="*/ 38100 w 1366"/>
              <a:gd name="T67" fmla="*/ 1244600 h 822"/>
              <a:gd name="T68" fmla="*/ 0 w 1366"/>
              <a:gd name="T69" fmla="*/ 1304925 h 82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6"/>
              <a:gd name="T106" fmla="*/ 0 h 822"/>
              <a:gd name="T107" fmla="*/ 1366 w 1366"/>
              <a:gd name="T108" fmla="*/ 822 h 82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6" h="822">
                <a:moveTo>
                  <a:pt x="1366" y="2"/>
                </a:moveTo>
                <a:cubicBezTo>
                  <a:pt x="1344" y="2"/>
                  <a:pt x="1322" y="2"/>
                  <a:pt x="1304" y="2"/>
                </a:cubicBezTo>
                <a:cubicBezTo>
                  <a:pt x="1286" y="2"/>
                  <a:pt x="1288" y="2"/>
                  <a:pt x="1260" y="2"/>
                </a:cubicBezTo>
                <a:cubicBezTo>
                  <a:pt x="1232" y="2"/>
                  <a:pt x="1159" y="0"/>
                  <a:pt x="1134" y="2"/>
                </a:cubicBezTo>
                <a:cubicBezTo>
                  <a:pt x="1109" y="4"/>
                  <a:pt x="1120" y="11"/>
                  <a:pt x="1108" y="12"/>
                </a:cubicBezTo>
                <a:cubicBezTo>
                  <a:pt x="1096" y="13"/>
                  <a:pt x="1076" y="7"/>
                  <a:pt x="1064" y="10"/>
                </a:cubicBezTo>
                <a:cubicBezTo>
                  <a:pt x="1052" y="13"/>
                  <a:pt x="1049" y="16"/>
                  <a:pt x="1038" y="32"/>
                </a:cubicBezTo>
                <a:cubicBezTo>
                  <a:pt x="1027" y="48"/>
                  <a:pt x="1009" y="84"/>
                  <a:pt x="998" y="104"/>
                </a:cubicBezTo>
                <a:cubicBezTo>
                  <a:pt x="987" y="124"/>
                  <a:pt x="983" y="139"/>
                  <a:pt x="972" y="150"/>
                </a:cubicBezTo>
                <a:cubicBezTo>
                  <a:pt x="961" y="161"/>
                  <a:pt x="946" y="168"/>
                  <a:pt x="934" y="172"/>
                </a:cubicBezTo>
                <a:cubicBezTo>
                  <a:pt x="922" y="176"/>
                  <a:pt x="909" y="174"/>
                  <a:pt x="898" y="176"/>
                </a:cubicBezTo>
                <a:cubicBezTo>
                  <a:pt x="887" y="178"/>
                  <a:pt x="879" y="176"/>
                  <a:pt x="868" y="182"/>
                </a:cubicBezTo>
                <a:cubicBezTo>
                  <a:pt x="857" y="188"/>
                  <a:pt x="841" y="198"/>
                  <a:pt x="830" y="212"/>
                </a:cubicBezTo>
                <a:cubicBezTo>
                  <a:pt x="819" y="226"/>
                  <a:pt x="813" y="243"/>
                  <a:pt x="802" y="268"/>
                </a:cubicBezTo>
                <a:cubicBezTo>
                  <a:pt x="791" y="293"/>
                  <a:pt x="774" y="339"/>
                  <a:pt x="762" y="362"/>
                </a:cubicBezTo>
                <a:cubicBezTo>
                  <a:pt x="750" y="385"/>
                  <a:pt x="741" y="395"/>
                  <a:pt x="730" y="406"/>
                </a:cubicBezTo>
                <a:cubicBezTo>
                  <a:pt x="719" y="417"/>
                  <a:pt x="706" y="419"/>
                  <a:pt x="696" y="428"/>
                </a:cubicBezTo>
                <a:cubicBezTo>
                  <a:pt x="686" y="437"/>
                  <a:pt x="679" y="447"/>
                  <a:pt x="668" y="462"/>
                </a:cubicBezTo>
                <a:cubicBezTo>
                  <a:pt x="657" y="477"/>
                  <a:pt x="638" y="506"/>
                  <a:pt x="628" y="518"/>
                </a:cubicBezTo>
                <a:cubicBezTo>
                  <a:pt x="618" y="530"/>
                  <a:pt x="617" y="529"/>
                  <a:pt x="606" y="534"/>
                </a:cubicBezTo>
                <a:cubicBezTo>
                  <a:pt x="595" y="539"/>
                  <a:pt x="577" y="543"/>
                  <a:pt x="564" y="546"/>
                </a:cubicBezTo>
                <a:cubicBezTo>
                  <a:pt x="551" y="549"/>
                  <a:pt x="537" y="550"/>
                  <a:pt x="526" y="552"/>
                </a:cubicBezTo>
                <a:cubicBezTo>
                  <a:pt x="515" y="554"/>
                  <a:pt x="509" y="552"/>
                  <a:pt x="500" y="558"/>
                </a:cubicBezTo>
                <a:cubicBezTo>
                  <a:pt x="491" y="564"/>
                  <a:pt x="489" y="576"/>
                  <a:pt x="472" y="588"/>
                </a:cubicBezTo>
                <a:cubicBezTo>
                  <a:pt x="455" y="600"/>
                  <a:pt x="412" y="617"/>
                  <a:pt x="396" y="630"/>
                </a:cubicBezTo>
                <a:cubicBezTo>
                  <a:pt x="380" y="643"/>
                  <a:pt x="390" y="657"/>
                  <a:pt x="374" y="668"/>
                </a:cubicBezTo>
                <a:cubicBezTo>
                  <a:pt x="358" y="679"/>
                  <a:pt x="316" y="689"/>
                  <a:pt x="298" y="696"/>
                </a:cubicBezTo>
                <a:cubicBezTo>
                  <a:pt x="280" y="703"/>
                  <a:pt x="274" y="705"/>
                  <a:pt x="264" y="710"/>
                </a:cubicBezTo>
                <a:cubicBezTo>
                  <a:pt x="254" y="715"/>
                  <a:pt x="252" y="720"/>
                  <a:pt x="236" y="724"/>
                </a:cubicBezTo>
                <a:cubicBezTo>
                  <a:pt x="220" y="728"/>
                  <a:pt x="183" y="733"/>
                  <a:pt x="166" y="734"/>
                </a:cubicBezTo>
                <a:cubicBezTo>
                  <a:pt x="149" y="735"/>
                  <a:pt x="144" y="727"/>
                  <a:pt x="132" y="730"/>
                </a:cubicBezTo>
                <a:cubicBezTo>
                  <a:pt x="120" y="733"/>
                  <a:pt x="107" y="749"/>
                  <a:pt x="96" y="754"/>
                </a:cubicBezTo>
                <a:cubicBezTo>
                  <a:pt x="85" y="759"/>
                  <a:pt x="76" y="757"/>
                  <a:pt x="64" y="762"/>
                </a:cubicBezTo>
                <a:cubicBezTo>
                  <a:pt x="52" y="767"/>
                  <a:pt x="35" y="774"/>
                  <a:pt x="24" y="784"/>
                </a:cubicBezTo>
                <a:cubicBezTo>
                  <a:pt x="13" y="794"/>
                  <a:pt x="8" y="794"/>
                  <a:pt x="0" y="822"/>
                </a:cubicBezTo>
              </a:path>
            </a:pathLst>
          </a:custGeom>
          <a:noFill/>
          <a:ln w="44450">
            <a:solidFill>
              <a:srgbClr val="D2435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82" name="Freeform 74"/>
          <p:cNvSpPr>
            <a:spLocks/>
          </p:cNvSpPr>
          <p:nvPr/>
        </p:nvSpPr>
        <p:spPr bwMode="auto">
          <a:xfrm>
            <a:off x="6410325" y="3476625"/>
            <a:ext cx="2181225" cy="1187450"/>
          </a:xfrm>
          <a:custGeom>
            <a:avLst/>
            <a:gdLst>
              <a:gd name="T0" fmla="*/ 2181225 w 1374"/>
              <a:gd name="T1" fmla="*/ 12700 h 748"/>
              <a:gd name="T2" fmla="*/ 2124075 w 1374"/>
              <a:gd name="T3" fmla="*/ 12700 h 748"/>
              <a:gd name="T4" fmla="*/ 2079625 w 1374"/>
              <a:gd name="T5" fmla="*/ 3175 h 748"/>
              <a:gd name="T6" fmla="*/ 2016125 w 1374"/>
              <a:gd name="T7" fmla="*/ 31750 h 748"/>
              <a:gd name="T8" fmla="*/ 1974850 w 1374"/>
              <a:gd name="T9" fmla="*/ 60325 h 748"/>
              <a:gd name="T10" fmla="*/ 1920875 w 1374"/>
              <a:gd name="T11" fmla="*/ 79375 h 748"/>
              <a:gd name="T12" fmla="*/ 1863725 w 1374"/>
              <a:gd name="T13" fmla="*/ 101600 h 748"/>
              <a:gd name="T14" fmla="*/ 1812925 w 1374"/>
              <a:gd name="T15" fmla="*/ 136525 h 748"/>
              <a:gd name="T16" fmla="*/ 1762125 w 1374"/>
              <a:gd name="T17" fmla="*/ 165100 h 748"/>
              <a:gd name="T18" fmla="*/ 1704975 w 1374"/>
              <a:gd name="T19" fmla="*/ 222250 h 748"/>
              <a:gd name="T20" fmla="*/ 1657350 w 1374"/>
              <a:gd name="T21" fmla="*/ 273050 h 748"/>
              <a:gd name="T22" fmla="*/ 1597025 w 1374"/>
              <a:gd name="T23" fmla="*/ 301625 h 748"/>
              <a:gd name="T24" fmla="*/ 1549400 w 1374"/>
              <a:gd name="T25" fmla="*/ 336550 h 748"/>
              <a:gd name="T26" fmla="*/ 1492250 w 1374"/>
              <a:gd name="T27" fmla="*/ 346075 h 748"/>
              <a:gd name="T28" fmla="*/ 1431925 w 1374"/>
              <a:gd name="T29" fmla="*/ 377825 h 748"/>
              <a:gd name="T30" fmla="*/ 1390650 w 1374"/>
              <a:gd name="T31" fmla="*/ 419100 h 748"/>
              <a:gd name="T32" fmla="*/ 1330325 w 1374"/>
              <a:gd name="T33" fmla="*/ 508000 h 748"/>
              <a:gd name="T34" fmla="*/ 1279525 w 1374"/>
              <a:gd name="T35" fmla="*/ 619125 h 748"/>
              <a:gd name="T36" fmla="*/ 1225550 w 1374"/>
              <a:gd name="T37" fmla="*/ 711200 h 748"/>
              <a:gd name="T38" fmla="*/ 1171575 w 1374"/>
              <a:gd name="T39" fmla="*/ 762000 h 748"/>
              <a:gd name="T40" fmla="*/ 1114425 w 1374"/>
              <a:gd name="T41" fmla="*/ 803275 h 748"/>
              <a:gd name="T42" fmla="*/ 1066800 w 1374"/>
              <a:gd name="T43" fmla="*/ 831850 h 748"/>
              <a:gd name="T44" fmla="*/ 1012825 w 1374"/>
              <a:gd name="T45" fmla="*/ 860425 h 748"/>
              <a:gd name="T46" fmla="*/ 968375 w 1374"/>
              <a:gd name="T47" fmla="*/ 860425 h 748"/>
              <a:gd name="T48" fmla="*/ 908050 w 1374"/>
              <a:gd name="T49" fmla="*/ 847725 h 748"/>
              <a:gd name="T50" fmla="*/ 847725 w 1374"/>
              <a:gd name="T51" fmla="*/ 863600 h 748"/>
              <a:gd name="T52" fmla="*/ 803275 w 1374"/>
              <a:gd name="T53" fmla="*/ 863600 h 748"/>
              <a:gd name="T54" fmla="*/ 752475 w 1374"/>
              <a:gd name="T55" fmla="*/ 904875 h 748"/>
              <a:gd name="T56" fmla="*/ 635000 w 1374"/>
              <a:gd name="T57" fmla="*/ 1000125 h 748"/>
              <a:gd name="T58" fmla="*/ 485775 w 1374"/>
              <a:gd name="T59" fmla="*/ 1038225 h 748"/>
              <a:gd name="T60" fmla="*/ 425450 w 1374"/>
              <a:gd name="T61" fmla="*/ 1041400 h 748"/>
              <a:gd name="T62" fmla="*/ 381000 w 1374"/>
              <a:gd name="T63" fmla="*/ 1054100 h 748"/>
              <a:gd name="T64" fmla="*/ 330200 w 1374"/>
              <a:gd name="T65" fmla="*/ 1066800 h 748"/>
              <a:gd name="T66" fmla="*/ 273050 w 1374"/>
              <a:gd name="T67" fmla="*/ 1073150 h 748"/>
              <a:gd name="T68" fmla="*/ 222250 w 1374"/>
              <a:gd name="T69" fmla="*/ 1085850 h 748"/>
              <a:gd name="T70" fmla="*/ 165100 w 1374"/>
              <a:gd name="T71" fmla="*/ 1089025 h 748"/>
              <a:gd name="T72" fmla="*/ 111125 w 1374"/>
              <a:gd name="T73" fmla="*/ 1117600 h 748"/>
              <a:gd name="T74" fmla="*/ 50800 w 1374"/>
              <a:gd name="T75" fmla="*/ 1152525 h 748"/>
              <a:gd name="T76" fmla="*/ 0 w 1374"/>
              <a:gd name="T77" fmla="*/ 1187450 h 7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74"/>
              <a:gd name="T118" fmla="*/ 0 h 748"/>
              <a:gd name="T119" fmla="*/ 1374 w 1374"/>
              <a:gd name="T120" fmla="*/ 748 h 7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74" h="748">
                <a:moveTo>
                  <a:pt x="1374" y="8"/>
                </a:moveTo>
                <a:cubicBezTo>
                  <a:pt x="1361" y="8"/>
                  <a:pt x="1349" y="9"/>
                  <a:pt x="1338" y="8"/>
                </a:cubicBezTo>
                <a:cubicBezTo>
                  <a:pt x="1327" y="7"/>
                  <a:pt x="1321" y="0"/>
                  <a:pt x="1310" y="2"/>
                </a:cubicBezTo>
                <a:cubicBezTo>
                  <a:pt x="1299" y="4"/>
                  <a:pt x="1281" y="14"/>
                  <a:pt x="1270" y="20"/>
                </a:cubicBezTo>
                <a:cubicBezTo>
                  <a:pt x="1259" y="26"/>
                  <a:pt x="1254" y="33"/>
                  <a:pt x="1244" y="38"/>
                </a:cubicBezTo>
                <a:cubicBezTo>
                  <a:pt x="1234" y="43"/>
                  <a:pt x="1221" y="46"/>
                  <a:pt x="1210" y="50"/>
                </a:cubicBezTo>
                <a:cubicBezTo>
                  <a:pt x="1199" y="54"/>
                  <a:pt x="1185" y="58"/>
                  <a:pt x="1174" y="64"/>
                </a:cubicBezTo>
                <a:cubicBezTo>
                  <a:pt x="1163" y="70"/>
                  <a:pt x="1153" y="79"/>
                  <a:pt x="1142" y="86"/>
                </a:cubicBezTo>
                <a:cubicBezTo>
                  <a:pt x="1131" y="93"/>
                  <a:pt x="1121" y="95"/>
                  <a:pt x="1110" y="104"/>
                </a:cubicBezTo>
                <a:cubicBezTo>
                  <a:pt x="1099" y="113"/>
                  <a:pt x="1085" y="129"/>
                  <a:pt x="1074" y="140"/>
                </a:cubicBezTo>
                <a:cubicBezTo>
                  <a:pt x="1063" y="151"/>
                  <a:pt x="1055" y="164"/>
                  <a:pt x="1044" y="172"/>
                </a:cubicBezTo>
                <a:cubicBezTo>
                  <a:pt x="1033" y="180"/>
                  <a:pt x="1017" y="183"/>
                  <a:pt x="1006" y="190"/>
                </a:cubicBezTo>
                <a:cubicBezTo>
                  <a:pt x="995" y="197"/>
                  <a:pt x="987" y="207"/>
                  <a:pt x="976" y="212"/>
                </a:cubicBezTo>
                <a:cubicBezTo>
                  <a:pt x="965" y="217"/>
                  <a:pt x="952" y="214"/>
                  <a:pt x="940" y="218"/>
                </a:cubicBezTo>
                <a:cubicBezTo>
                  <a:pt x="928" y="222"/>
                  <a:pt x="913" y="230"/>
                  <a:pt x="902" y="238"/>
                </a:cubicBezTo>
                <a:cubicBezTo>
                  <a:pt x="891" y="246"/>
                  <a:pt x="887" y="250"/>
                  <a:pt x="876" y="264"/>
                </a:cubicBezTo>
                <a:cubicBezTo>
                  <a:pt x="865" y="278"/>
                  <a:pt x="850" y="299"/>
                  <a:pt x="838" y="320"/>
                </a:cubicBezTo>
                <a:cubicBezTo>
                  <a:pt x="826" y="341"/>
                  <a:pt x="817" y="369"/>
                  <a:pt x="806" y="390"/>
                </a:cubicBezTo>
                <a:cubicBezTo>
                  <a:pt x="795" y="411"/>
                  <a:pt x="783" y="433"/>
                  <a:pt x="772" y="448"/>
                </a:cubicBezTo>
                <a:cubicBezTo>
                  <a:pt x="761" y="463"/>
                  <a:pt x="750" y="470"/>
                  <a:pt x="738" y="480"/>
                </a:cubicBezTo>
                <a:cubicBezTo>
                  <a:pt x="726" y="490"/>
                  <a:pt x="713" y="499"/>
                  <a:pt x="702" y="506"/>
                </a:cubicBezTo>
                <a:cubicBezTo>
                  <a:pt x="691" y="513"/>
                  <a:pt x="683" y="518"/>
                  <a:pt x="672" y="524"/>
                </a:cubicBezTo>
                <a:cubicBezTo>
                  <a:pt x="661" y="530"/>
                  <a:pt x="648" y="539"/>
                  <a:pt x="638" y="542"/>
                </a:cubicBezTo>
                <a:cubicBezTo>
                  <a:pt x="628" y="545"/>
                  <a:pt x="621" y="543"/>
                  <a:pt x="610" y="542"/>
                </a:cubicBezTo>
                <a:cubicBezTo>
                  <a:pt x="599" y="541"/>
                  <a:pt x="585" y="534"/>
                  <a:pt x="572" y="534"/>
                </a:cubicBezTo>
                <a:cubicBezTo>
                  <a:pt x="559" y="534"/>
                  <a:pt x="545" y="542"/>
                  <a:pt x="534" y="544"/>
                </a:cubicBezTo>
                <a:cubicBezTo>
                  <a:pt x="523" y="546"/>
                  <a:pt x="516" y="540"/>
                  <a:pt x="506" y="544"/>
                </a:cubicBezTo>
                <a:cubicBezTo>
                  <a:pt x="496" y="548"/>
                  <a:pt x="492" y="556"/>
                  <a:pt x="474" y="570"/>
                </a:cubicBezTo>
                <a:cubicBezTo>
                  <a:pt x="456" y="584"/>
                  <a:pt x="428" y="616"/>
                  <a:pt x="400" y="630"/>
                </a:cubicBezTo>
                <a:cubicBezTo>
                  <a:pt x="372" y="644"/>
                  <a:pt x="328" y="650"/>
                  <a:pt x="306" y="654"/>
                </a:cubicBezTo>
                <a:cubicBezTo>
                  <a:pt x="284" y="658"/>
                  <a:pt x="279" y="654"/>
                  <a:pt x="268" y="656"/>
                </a:cubicBezTo>
                <a:cubicBezTo>
                  <a:pt x="257" y="658"/>
                  <a:pt x="250" y="661"/>
                  <a:pt x="240" y="664"/>
                </a:cubicBezTo>
                <a:cubicBezTo>
                  <a:pt x="230" y="667"/>
                  <a:pt x="219" y="670"/>
                  <a:pt x="208" y="672"/>
                </a:cubicBezTo>
                <a:cubicBezTo>
                  <a:pt x="197" y="674"/>
                  <a:pt x="183" y="674"/>
                  <a:pt x="172" y="676"/>
                </a:cubicBezTo>
                <a:cubicBezTo>
                  <a:pt x="161" y="678"/>
                  <a:pt x="151" y="682"/>
                  <a:pt x="140" y="684"/>
                </a:cubicBezTo>
                <a:cubicBezTo>
                  <a:pt x="129" y="686"/>
                  <a:pt x="116" y="683"/>
                  <a:pt x="104" y="686"/>
                </a:cubicBezTo>
                <a:cubicBezTo>
                  <a:pt x="92" y="689"/>
                  <a:pt x="82" y="697"/>
                  <a:pt x="70" y="704"/>
                </a:cubicBezTo>
                <a:cubicBezTo>
                  <a:pt x="58" y="711"/>
                  <a:pt x="44" y="719"/>
                  <a:pt x="32" y="726"/>
                </a:cubicBezTo>
                <a:cubicBezTo>
                  <a:pt x="20" y="733"/>
                  <a:pt x="5" y="732"/>
                  <a:pt x="0" y="748"/>
                </a:cubicBezTo>
              </a:path>
            </a:pathLst>
          </a:custGeom>
          <a:noFill/>
          <a:ln w="44450">
            <a:solidFill>
              <a:srgbClr val="0094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6" name="Line 75"/>
          <p:cNvSpPr>
            <a:spLocks noChangeShapeType="1"/>
          </p:cNvSpPr>
          <p:nvPr/>
        </p:nvSpPr>
        <p:spPr bwMode="auto">
          <a:xfrm flipV="1">
            <a:off x="6732588" y="4533900"/>
            <a:ext cx="1587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7" name="Line 76"/>
          <p:cNvSpPr>
            <a:spLocks noChangeShapeType="1"/>
          </p:cNvSpPr>
          <p:nvPr/>
        </p:nvSpPr>
        <p:spPr bwMode="auto">
          <a:xfrm flipV="1">
            <a:off x="7378700" y="4533900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8" name="Line 77"/>
          <p:cNvSpPr>
            <a:spLocks noChangeShapeType="1"/>
          </p:cNvSpPr>
          <p:nvPr/>
        </p:nvSpPr>
        <p:spPr bwMode="auto">
          <a:xfrm flipV="1">
            <a:off x="8008938" y="4533900"/>
            <a:ext cx="1587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9" name="Line 78"/>
          <p:cNvSpPr>
            <a:spLocks noChangeShapeType="1"/>
          </p:cNvSpPr>
          <p:nvPr/>
        </p:nvSpPr>
        <p:spPr bwMode="auto">
          <a:xfrm flipV="1">
            <a:off x="8655050" y="4533900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53" grpId="0" autoUpdateAnimBg="0"/>
      <p:bldP spid="94254" grpId="0" build="p" autoUpdateAnimBg="0"/>
      <p:bldP spid="94259" grpId="0" autoUpdateAnimBg="0"/>
      <p:bldP spid="94269" grpId="0" autoUpdateAnimBg="0"/>
      <p:bldP spid="94279" grpId="0" animBg="1"/>
      <p:bldP spid="94280" grpId="0" animBg="1"/>
      <p:bldP spid="94281" grpId="0" animBg="1"/>
      <p:bldP spid="942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narrow aqua button bckgrd"/>
          <p:cNvPicPr>
            <a:picLocks noChangeAspect="1" noChangeArrowheads="1"/>
          </p:cNvPicPr>
          <p:nvPr/>
        </p:nvPicPr>
        <p:blipFill>
          <a:blip r:embed="rId3" cstate="print"/>
          <a:srcRect r="1688"/>
          <a:stretch>
            <a:fillRect/>
          </a:stretch>
        </p:blipFill>
        <p:spPr bwMode="auto">
          <a:xfrm>
            <a:off x="69891" y="-476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0912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s-I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Óðaverðbólga: Peningamagn og verðlag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F3F6F9"/>
          </a:solidFill>
          <a:ln w="1651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F2F4F8"/>
          </a:solidFill>
          <a:ln w="1508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F1F4F7"/>
          </a:solidFill>
          <a:ln w="1349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F0F2F5"/>
          </a:solidFill>
          <a:ln w="12065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EEF1F4"/>
          </a:solidFill>
          <a:ln w="1047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EDEFF3"/>
          </a:solidFill>
          <a:ln w="904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EBEEF2"/>
          </a:solidFill>
          <a:ln w="746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E9EBF0"/>
          </a:solidFill>
          <a:ln w="444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1771650" y="2749550"/>
            <a:ext cx="2840038" cy="1870075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71" name="Rectangle 16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F3F6F9"/>
          </a:solidFill>
          <a:ln w="1651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72" name="Rectangle 17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F2F4F8"/>
          </a:solidFill>
          <a:ln w="1508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73" name="Rectangle 18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F1F4F7"/>
          </a:solidFill>
          <a:ln w="1349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74" name="Rectangle 19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F0F2F5"/>
          </a:solidFill>
          <a:ln w="12065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75" name="Rectangle 20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EEF1F4"/>
          </a:solidFill>
          <a:ln w="1047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76" name="Rectangle 21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EDEFF3"/>
          </a:solidFill>
          <a:ln w="904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77" name="Rectangle 22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EBEEF2"/>
          </a:solidFill>
          <a:ln w="746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78" name="Rectangle 23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79" name="Rectangle 24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E9EBF0"/>
          </a:solidFill>
          <a:ln w="444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80" name="Rectangle 25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81" name="Rectangle 26"/>
          <p:cNvSpPr>
            <a:spLocks noChangeArrowheads="1"/>
          </p:cNvSpPr>
          <p:nvPr/>
        </p:nvSpPr>
        <p:spPr bwMode="auto">
          <a:xfrm>
            <a:off x="6069013" y="2749550"/>
            <a:ext cx="2840037" cy="1870075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82" name="Line 27"/>
          <p:cNvSpPr>
            <a:spLocks noChangeShapeType="1"/>
          </p:cNvSpPr>
          <p:nvPr/>
        </p:nvSpPr>
        <p:spPr bwMode="auto">
          <a:xfrm>
            <a:off x="1470025" y="2944813"/>
            <a:ext cx="15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3" name="Line 28"/>
          <p:cNvSpPr>
            <a:spLocks noChangeShapeType="1"/>
          </p:cNvSpPr>
          <p:nvPr/>
        </p:nvSpPr>
        <p:spPr bwMode="auto">
          <a:xfrm>
            <a:off x="1260475" y="2944813"/>
            <a:ext cx="15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4" name="Rectangle 29"/>
          <p:cNvSpPr>
            <a:spLocks noChangeArrowheads="1"/>
          </p:cNvSpPr>
          <p:nvPr/>
        </p:nvSpPr>
        <p:spPr bwMode="auto">
          <a:xfrm>
            <a:off x="5994400" y="2628900"/>
            <a:ext cx="2928938" cy="1960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85" name="Rectangle 30"/>
          <p:cNvSpPr>
            <a:spLocks noChangeArrowheads="1"/>
          </p:cNvSpPr>
          <p:nvPr/>
        </p:nvSpPr>
        <p:spPr bwMode="auto">
          <a:xfrm>
            <a:off x="1665288" y="2628900"/>
            <a:ext cx="2916237" cy="1960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86" name="Rectangle 31"/>
          <p:cNvSpPr>
            <a:spLocks noChangeArrowheads="1"/>
          </p:cNvSpPr>
          <p:nvPr/>
        </p:nvSpPr>
        <p:spPr bwMode="auto">
          <a:xfrm>
            <a:off x="1665288" y="2628900"/>
            <a:ext cx="2916237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5087" name="Line 32"/>
          <p:cNvSpPr>
            <a:spLocks noChangeShapeType="1"/>
          </p:cNvSpPr>
          <p:nvPr/>
        </p:nvSpPr>
        <p:spPr bwMode="auto">
          <a:xfrm>
            <a:off x="1665288" y="4394200"/>
            <a:ext cx="1206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8" name="Line 33"/>
          <p:cNvSpPr>
            <a:spLocks noChangeShapeType="1"/>
          </p:cNvSpPr>
          <p:nvPr/>
        </p:nvSpPr>
        <p:spPr bwMode="auto">
          <a:xfrm>
            <a:off x="1665288" y="4183063"/>
            <a:ext cx="1206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9" name="Line 34"/>
          <p:cNvSpPr>
            <a:spLocks noChangeShapeType="1"/>
          </p:cNvSpPr>
          <p:nvPr/>
        </p:nvSpPr>
        <p:spPr bwMode="auto">
          <a:xfrm>
            <a:off x="1665288" y="3986213"/>
            <a:ext cx="1206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0" name="Line 35"/>
          <p:cNvSpPr>
            <a:spLocks noChangeShapeType="1"/>
          </p:cNvSpPr>
          <p:nvPr/>
        </p:nvSpPr>
        <p:spPr bwMode="auto">
          <a:xfrm>
            <a:off x="1665288" y="3775075"/>
            <a:ext cx="1206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1" name="Line 36"/>
          <p:cNvSpPr>
            <a:spLocks noChangeShapeType="1"/>
          </p:cNvSpPr>
          <p:nvPr/>
        </p:nvSpPr>
        <p:spPr bwMode="auto">
          <a:xfrm>
            <a:off x="1665288" y="3579813"/>
            <a:ext cx="1206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2" name="Line 37"/>
          <p:cNvSpPr>
            <a:spLocks noChangeShapeType="1"/>
          </p:cNvSpPr>
          <p:nvPr/>
        </p:nvSpPr>
        <p:spPr bwMode="auto">
          <a:xfrm>
            <a:off x="1665288" y="3382963"/>
            <a:ext cx="1206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3" name="Line 38"/>
          <p:cNvSpPr>
            <a:spLocks noChangeShapeType="1"/>
          </p:cNvSpPr>
          <p:nvPr/>
        </p:nvSpPr>
        <p:spPr bwMode="auto">
          <a:xfrm>
            <a:off x="1665288" y="3171825"/>
            <a:ext cx="1206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4" name="Line 39"/>
          <p:cNvSpPr>
            <a:spLocks noChangeShapeType="1"/>
          </p:cNvSpPr>
          <p:nvPr/>
        </p:nvSpPr>
        <p:spPr bwMode="auto">
          <a:xfrm flipV="1">
            <a:off x="2478088" y="4468813"/>
            <a:ext cx="1587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5" name="Line 40"/>
          <p:cNvSpPr>
            <a:spLocks noChangeShapeType="1"/>
          </p:cNvSpPr>
          <p:nvPr/>
        </p:nvSpPr>
        <p:spPr bwMode="auto">
          <a:xfrm flipV="1">
            <a:off x="3124200" y="4468813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6" name="Line 41"/>
          <p:cNvSpPr>
            <a:spLocks noChangeShapeType="1"/>
          </p:cNvSpPr>
          <p:nvPr/>
        </p:nvSpPr>
        <p:spPr bwMode="auto">
          <a:xfrm flipV="1">
            <a:off x="3754438" y="4468813"/>
            <a:ext cx="1587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7" name="Line 42"/>
          <p:cNvSpPr>
            <a:spLocks noChangeShapeType="1"/>
          </p:cNvSpPr>
          <p:nvPr/>
        </p:nvSpPr>
        <p:spPr bwMode="auto">
          <a:xfrm flipV="1">
            <a:off x="4400550" y="4468813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8" name="Line 43"/>
          <p:cNvSpPr>
            <a:spLocks noChangeShapeType="1"/>
          </p:cNvSpPr>
          <p:nvPr/>
        </p:nvSpPr>
        <p:spPr bwMode="auto">
          <a:xfrm flipV="1">
            <a:off x="1846263" y="4468813"/>
            <a:ext cx="1587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9" name="Freeform 44"/>
          <p:cNvSpPr>
            <a:spLocks/>
          </p:cNvSpPr>
          <p:nvPr/>
        </p:nvSpPr>
        <p:spPr bwMode="auto">
          <a:xfrm>
            <a:off x="1665288" y="2628900"/>
            <a:ext cx="2916237" cy="1960563"/>
          </a:xfrm>
          <a:custGeom>
            <a:avLst/>
            <a:gdLst>
              <a:gd name="T0" fmla="*/ 2916237 w 1837"/>
              <a:gd name="T1" fmla="*/ 1960563 h 1235"/>
              <a:gd name="T2" fmla="*/ 0 w 1837"/>
              <a:gd name="T3" fmla="*/ 1960563 h 1235"/>
              <a:gd name="T4" fmla="*/ 0 w 1837"/>
              <a:gd name="T5" fmla="*/ 0 h 1235"/>
              <a:gd name="T6" fmla="*/ 0 60000 65536"/>
              <a:gd name="T7" fmla="*/ 0 60000 65536"/>
              <a:gd name="T8" fmla="*/ 0 60000 65536"/>
              <a:gd name="T9" fmla="*/ 0 w 1837"/>
              <a:gd name="T10" fmla="*/ 0 h 1235"/>
              <a:gd name="T11" fmla="*/ 1837 w 1837"/>
              <a:gd name="T12" fmla="*/ 1235 h 1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7" h="1235">
                <a:moveTo>
                  <a:pt x="1837" y="1235"/>
                </a:moveTo>
                <a:lnTo>
                  <a:pt x="0" y="1235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0" name="Line 45"/>
          <p:cNvSpPr>
            <a:spLocks noChangeShapeType="1"/>
          </p:cNvSpPr>
          <p:nvPr/>
        </p:nvSpPr>
        <p:spPr bwMode="auto">
          <a:xfrm>
            <a:off x="5964238" y="4303713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1" name="Line 46"/>
          <p:cNvSpPr>
            <a:spLocks noChangeShapeType="1"/>
          </p:cNvSpPr>
          <p:nvPr/>
        </p:nvSpPr>
        <p:spPr bwMode="auto">
          <a:xfrm>
            <a:off x="5964238" y="4016375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2" name="Line 47"/>
          <p:cNvSpPr>
            <a:spLocks noChangeShapeType="1"/>
          </p:cNvSpPr>
          <p:nvPr/>
        </p:nvSpPr>
        <p:spPr bwMode="auto">
          <a:xfrm>
            <a:off x="5964238" y="3459163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3" name="Line 48"/>
          <p:cNvSpPr>
            <a:spLocks noChangeShapeType="1"/>
          </p:cNvSpPr>
          <p:nvPr/>
        </p:nvSpPr>
        <p:spPr bwMode="auto">
          <a:xfrm>
            <a:off x="5964238" y="3744913"/>
            <a:ext cx="1190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4" name="Line 49"/>
          <p:cNvSpPr>
            <a:spLocks noChangeShapeType="1"/>
          </p:cNvSpPr>
          <p:nvPr/>
        </p:nvSpPr>
        <p:spPr bwMode="auto">
          <a:xfrm>
            <a:off x="5964238" y="3171825"/>
            <a:ext cx="119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5" name="Line 50"/>
          <p:cNvSpPr>
            <a:spLocks noChangeShapeType="1"/>
          </p:cNvSpPr>
          <p:nvPr/>
        </p:nvSpPr>
        <p:spPr bwMode="auto">
          <a:xfrm flipV="1">
            <a:off x="7421563" y="4468813"/>
            <a:ext cx="1587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6" name="Line 51"/>
          <p:cNvSpPr>
            <a:spLocks noChangeShapeType="1"/>
          </p:cNvSpPr>
          <p:nvPr/>
        </p:nvSpPr>
        <p:spPr bwMode="auto">
          <a:xfrm flipV="1">
            <a:off x="8051800" y="4468813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7" name="Line 52"/>
          <p:cNvSpPr>
            <a:spLocks noChangeShapeType="1"/>
          </p:cNvSpPr>
          <p:nvPr/>
        </p:nvSpPr>
        <p:spPr bwMode="auto">
          <a:xfrm flipV="1">
            <a:off x="8683625" y="4468813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8" name="Freeform 53"/>
          <p:cNvSpPr>
            <a:spLocks/>
          </p:cNvSpPr>
          <p:nvPr/>
        </p:nvSpPr>
        <p:spPr bwMode="auto">
          <a:xfrm>
            <a:off x="5964238" y="2628900"/>
            <a:ext cx="2914650" cy="1960563"/>
          </a:xfrm>
          <a:custGeom>
            <a:avLst/>
            <a:gdLst>
              <a:gd name="T0" fmla="*/ 0 w 1836"/>
              <a:gd name="T1" fmla="*/ 0 h 1235"/>
              <a:gd name="T2" fmla="*/ 0 w 1836"/>
              <a:gd name="T3" fmla="*/ 1960563 h 1235"/>
              <a:gd name="T4" fmla="*/ 2914650 w 1836"/>
              <a:gd name="T5" fmla="*/ 1960563 h 1235"/>
              <a:gd name="T6" fmla="*/ 0 60000 65536"/>
              <a:gd name="T7" fmla="*/ 0 60000 65536"/>
              <a:gd name="T8" fmla="*/ 0 60000 65536"/>
              <a:gd name="T9" fmla="*/ 0 w 1836"/>
              <a:gd name="T10" fmla="*/ 0 h 1235"/>
              <a:gd name="T11" fmla="*/ 1836 w 1836"/>
              <a:gd name="T12" fmla="*/ 1235 h 1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6" h="1235">
                <a:moveTo>
                  <a:pt x="0" y="0"/>
                </a:moveTo>
                <a:lnTo>
                  <a:pt x="0" y="1235"/>
                </a:lnTo>
                <a:lnTo>
                  <a:pt x="1836" y="1235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9" name="Line 54"/>
          <p:cNvSpPr>
            <a:spLocks noChangeShapeType="1"/>
          </p:cNvSpPr>
          <p:nvPr/>
        </p:nvSpPr>
        <p:spPr bwMode="auto">
          <a:xfrm flipV="1">
            <a:off x="6143625" y="4468813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0" name="Line 55"/>
          <p:cNvSpPr>
            <a:spLocks noChangeShapeType="1"/>
          </p:cNvSpPr>
          <p:nvPr/>
        </p:nvSpPr>
        <p:spPr bwMode="auto">
          <a:xfrm flipV="1">
            <a:off x="6775450" y="4468813"/>
            <a:ext cx="1588" cy="120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1" name="Rectangle 56"/>
          <p:cNvSpPr>
            <a:spLocks noChangeArrowheads="1"/>
          </p:cNvSpPr>
          <p:nvPr/>
        </p:nvSpPr>
        <p:spPr bwMode="auto">
          <a:xfrm>
            <a:off x="2362200" y="2232025"/>
            <a:ext cx="162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b="1">
                <a:solidFill>
                  <a:srgbClr val="000000"/>
                </a:solidFill>
                <a:latin typeface="Arial" pitchFamily="34" charset="0"/>
              </a:rPr>
              <a:t>(c) Þýzkaland</a:t>
            </a:r>
            <a:endParaRPr lang="is-IS" altLang="en-US"/>
          </a:p>
        </p:txBody>
      </p:sp>
      <p:sp>
        <p:nvSpPr>
          <p:cNvPr id="45112" name="Rectangle 57"/>
          <p:cNvSpPr>
            <a:spLocks noChangeArrowheads="1"/>
          </p:cNvSpPr>
          <p:nvPr/>
        </p:nvSpPr>
        <p:spPr bwMode="auto">
          <a:xfrm>
            <a:off x="1485900" y="44910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is-IS" altLang="en-US" sz="2400"/>
          </a:p>
        </p:txBody>
      </p:sp>
      <p:sp>
        <p:nvSpPr>
          <p:cNvPr id="45113" name="Rectangle 58"/>
          <p:cNvSpPr>
            <a:spLocks noChangeArrowheads="1"/>
          </p:cNvSpPr>
          <p:nvPr/>
        </p:nvSpPr>
        <p:spPr bwMode="auto">
          <a:xfrm>
            <a:off x="1016000" y="2571750"/>
            <a:ext cx="579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b="1">
                <a:solidFill>
                  <a:srgbClr val="000000"/>
                </a:solidFill>
                <a:latin typeface="Arial" pitchFamily="34" charset="0"/>
              </a:rPr>
              <a:t>Vísitala</a:t>
            </a:r>
          </a:p>
        </p:txBody>
      </p:sp>
      <p:sp>
        <p:nvSpPr>
          <p:cNvPr id="45114" name="Rectangle 59"/>
          <p:cNvSpPr>
            <a:spLocks noChangeArrowheads="1"/>
          </p:cNvSpPr>
          <p:nvPr/>
        </p:nvSpPr>
        <p:spPr bwMode="auto">
          <a:xfrm>
            <a:off x="298450" y="2773363"/>
            <a:ext cx="12763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b="1">
                <a:solidFill>
                  <a:srgbClr val="000000"/>
                </a:solidFill>
                <a:latin typeface="Arial" pitchFamily="34" charset="0"/>
              </a:rPr>
              <a:t>(jan. 1921 = 100)</a:t>
            </a:r>
            <a:endParaRPr lang="is-IS" altLang="en-US" sz="2400"/>
          </a:p>
        </p:txBody>
      </p:sp>
      <p:sp>
        <p:nvSpPr>
          <p:cNvPr id="45115" name="Rectangle 60"/>
          <p:cNvSpPr>
            <a:spLocks noChangeArrowheads="1"/>
          </p:cNvSpPr>
          <p:nvPr/>
        </p:nvSpPr>
        <p:spPr bwMode="auto">
          <a:xfrm>
            <a:off x="6705600" y="2232025"/>
            <a:ext cx="131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b="1">
                <a:solidFill>
                  <a:srgbClr val="000000"/>
                </a:solidFill>
                <a:latin typeface="Arial" pitchFamily="34" charset="0"/>
              </a:rPr>
              <a:t>(d) Pólland</a:t>
            </a:r>
            <a:endParaRPr lang="is-IS" altLang="en-US"/>
          </a:p>
        </p:txBody>
      </p:sp>
      <p:sp>
        <p:nvSpPr>
          <p:cNvPr id="45116" name="Rectangle 61"/>
          <p:cNvSpPr>
            <a:spLocks noChangeArrowheads="1"/>
          </p:cNvSpPr>
          <p:nvPr/>
        </p:nvSpPr>
        <p:spPr bwMode="auto">
          <a:xfrm>
            <a:off x="57150" y="3078163"/>
            <a:ext cx="15652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100.000.000.000.000</a:t>
            </a:r>
            <a:endParaRPr lang="is-IS" altLang="en-US" sz="2400"/>
          </a:p>
        </p:txBody>
      </p:sp>
      <p:sp>
        <p:nvSpPr>
          <p:cNvPr id="45117" name="Rectangle 62"/>
          <p:cNvSpPr>
            <a:spLocks noChangeArrowheads="1"/>
          </p:cNvSpPr>
          <p:nvPr/>
        </p:nvSpPr>
        <p:spPr bwMode="auto">
          <a:xfrm>
            <a:off x="858838" y="3884613"/>
            <a:ext cx="736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1.000.000</a:t>
            </a:r>
            <a:endParaRPr lang="is-IS" altLang="en-US" sz="2400"/>
          </a:p>
        </p:txBody>
      </p:sp>
      <p:sp>
        <p:nvSpPr>
          <p:cNvPr id="45118" name="Rectangle 63"/>
          <p:cNvSpPr>
            <a:spLocks noChangeArrowheads="1"/>
          </p:cNvSpPr>
          <p:nvPr/>
        </p:nvSpPr>
        <p:spPr bwMode="auto">
          <a:xfrm>
            <a:off x="458788" y="3484563"/>
            <a:ext cx="11509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10.000.000.000</a:t>
            </a:r>
            <a:endParaRPr lang="is-IS" altLang="en-US" sz="2400"/>
          </a:p>
        </p:txBody>
      </p:sp>
      <p:sp>
        <p:nvSpPr>
          <p:cNvPr id="45119" name="Rectangle 64"/>
          <p:cNvSpPr>
            <a:spLocks noChangeArrowheads="1"/>
          </p:cNvSpPr>
          <p:nvPr/>
        </p:nvSpPr>
        <p:spPr bwMode="auto">
          <a:xfrm>
            <a:off x="238125" y="3278188"/>
            <a:ext cx="1381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1.000.000.000.000</a:t>
            </a:r>
            <a:endParaRPr lang="is-IS" altLang="en-US" sz="2400"/>
          </a:p>
        </p:txBody>
      </p:sp>
      <p:sp>
        <p:nvSpPr>
          <p:cNvPr id="45120" name="Rectangle 65"/>
          <p:cNvSpPr>
            <a:spLocks noChangeArrowheads="1"/>
          </p:cNvSpPr>
          <p:nvPr/>
        </p:nvSpPr>
        <p:spPr bwMode="auto">
          <a:xfrm>
            <a:off x="684213" y="3684588"/>
            <a:ext cx="9207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100.000.000</a:t>
            </a:r>
            <a:endParaRPr lang="is-IS" altLang="en-US" sz="2400"/>
          </a:p>
        </p:txBody>
      </p:sp>
      <p:sp>
        <p:nvSpPr>
          <p:cNvPr id="45121" name="Rectangle 66"/>
          <p:cNvSpPr>
            <a:spLocks noChangeArrowheads="1"/>
          </p:cNvSpPr>
          <p:nvPr/>
        </p:nvSpPr>
        <p:spPr bwMode="auto">
          <a:xfrm>
            <a:off x="1084263" y="4086225"/>
            <a:ext cx="5064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10.000</a:t>
            </a:r>
            <a:endParaRPr lang="is-IS" altLang="en-US" sz="2400"/>
          </a:p>
        </p:txBody>
      </p:sp>
      <p:sp>
        <p:nvSpPr>
          <p:cNvPr id="45122" name="Rectangle 67"/>
          <p:cNvSpPr>
            <a:spLocks noChangeArrowheads="1"/>
          </p:cNvSpPr>
          <p:nvPr/>
        </p:nvSpPr>
        <p:spPr bwMode="auto">
          <a:xfrm>
            <a:off x="1304925" y="4291013"/>
            <a:ext cx="276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is-IS" altLang="en-US" sz="2400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8031163" y="3609979"/>
            <a:ext cx="968375" cy="400051"/>
            <a:chOff x="5059" y="2274"/>
            <a:chExt cx="610" cy="252"/>
          </a:xfrm>
        </p:grpSpPr>
        <p:sp>
          <p:nvSpPr>
            <p:cNvPr id="45151" name="Rectangle 69"/>
            <p:cNvSpPr>
              <a:spLocks noChangeArrowheads="1"/>
            </p:cNvSpPr>
            <p:nvPr/>
          </p:nvSpPr>
          <p:spPr bwMode="auto">
            <a:xfrm>
              <a:off x="5059" y="2274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  <p:sp>
          <p:nvSpPr>
            <p:cNvPr id="45152" name="Rectangle 70"/>
            <p:cNvSpPr>
              <a:spLocks noChangeArrowheads="1"/>
            </p:cNvSpPr>
            <p:nvPr/>
          </p:nvSpPr>
          <p:spPr bwMode="auto">
            <a:xfrm>
              <a:off x="5062" y="2400"/>
              <a:ext cx="60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3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Peningamagn</a:t>
              </a:r>
              <a:endParaRPr lang="is-IS" alt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5303" name="Rectangle 71"/>
          <p:cNvSpPr>
            <a:spLocks noChangeArrowheads="1"/>
          </p:cNvSpPr>
          <p:nvPr/>
        </p:nvSpPr>
        <p:spPr bwMode="auto">
          <a:xfrm>
            <a:off x="7218363" y="3333750"/>
            <a:ext cx="53437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Verðlag</a:t>
            </a:r>
            <a:endParaRPr lang="is-I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125" name="Rectangle 72"/>
          <p:cNvSpPr>
            <a:spLocks noChangeArrowheads="1"/>
          </p:cNvSpPr>
          <p:nvPr/>
        </p:nvSpPr>
        <p:spPr bwMode="auto">
          <a:xfrm>
            <a:off x="4208463" y="463232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1925</a:t>
            </a:r>
            <a:endParaRPr lang="is-IS" altLang="en-US" sz="2400"/>
          </a:p>
        </p:txBody>
      </p:sp>
      <p:sp>
        <p:nvSpPr>
          <p:cNvPr id="45126" name="Rectangle 73"/>
          <p:cNvSpPr>
            <a:spLocks noChangeArrowheads="1"/>
          </p:cNvSpPr>
          <p:nvPr/>
        </p:nvSpPr>
        <p:spPr bwMode="auto">
          <a:xfrm>
            <a:off x="3567113" y="463232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1924</a:t>
            </a:r>
            <a:endParaRPr lang="is-IS" altLang="en-US" sz="2400"/>
          </a:p>
        </p:txBody>
      </p:sp>
      <p:sp>
        <p:nvSpPr>
          <p:cNvPr id="45127" name="Rectangle 74"/>
          <p:cNvSpPr>
            <a:spLocks noChangeArrowheads="1"/>
          </p:cNvSpPr>
          <p:nvPr/>
        </p:nvSpPr>
        <p:spPr bwMode="auto">
          <a:xfrm>
            <a:off x="2930525" y="463232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1923</a:t>
            </a:r>
            <a:endParaRPr lang="is-IS" altLang="en-US" sz="2400"/>
          </a:p>
        </p:txBody>
      </p:sp>
      <p:sp>
        <p:nvSpPr>
          <p:cNvPr id="45128" name="Rectangle 75"/>
          <p:cNvSpPr>
            <a:spLocks noChangeArrowheads="1"/>
          </p:cNvSpPr>
          <p:nvPr/>
        </p:nvSpPr>
        <p:spPr bwMode="auto">
          <a:xfrm>
            <a:off x="2293938" y="463232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1922</a:t>
            </a:r>
            <a:endParaRPr lang="is-IS" altLang="en-US" sz="2400"/>
          </a:p>
        </p:txBody>
      </p:sp>
      <p:sp>
        <p:nvSpPr>
          <p:cNvPr id="45129" name="Rectangle 76"/>
          <p:cNvSpPr>
            <a:spLocks noChangeArrowheads="1"/>
          </p:cNvSpPr>
          <p:nvPr/>
        </p:nvSpPr>
        <p:spPr bwMode="auto">
          <a:xfrm>
            <a:off x="1657350" y="463232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1921</a:t>
            </a:r>
            <a:endParaRPr lang="is-IS" altLang="en-US" sz="2400"/>
          </a:p>
        </p:txBody>
      </p:sp>
      <p:sp>
        <p:nvSpPr>
          <p:cNvPr id="95309" name="Rectangle 77"/>
          <p:cNvSpPr>
            <a:spLocks noChangeArrowheads="1"/>
          </p:cNvSpPr>
          <p:nvPr/>
        </p:nvSpPr>
        <p:spPr bwMode="auto">
          <a:xfrm>
            <a:off x="2830513" y="3194050"/>
            <a:ext cx="53437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Verðlag</a:t>
            </a:r>
            <a:endParaRPr lang="is-I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748088" y="3424234"/>
            <a:ext cx="973137" cy="400049"/>
            <a:chOff x="2361" y="2157"/>
            <a:chExt cx="613" cy="252"/>
          </a:xfrm>
        </p:grpSpPr>
        <p:sp>
          <p:nvSpPr>
            <p:cNvPr id="45149" name="Rectangle 79"/>
            <p:cNvSpPr>
              <a:spLocks noChangeArrowheads="1"/>
            </p:cNvSpPr>
            <p:nvPr/>
          </p:nvSpPr>
          <p:spPr bwMode="auto">
            <a:xfrm>
              <a:off x="2361" y="2157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is-IS" altLang="en-US" sz="2400"/>
            </a:p>
          </p:txBody>
        </p:sp>
        <p:sp>
          <p:nvSpPr>
            <p:cNvPr id="45150" name="Rectangle 80"/>
            <p:cNvSpPr>
              <a:spLocks noChangeArrowheads="1"/>
            </p:cNvSpPr>
            <p:nvPr/>
          </p:nvSpPr>
          <p:spPr bwMode="auto">
            <a:xfrm>
              <a:off x="2367" y="2283"/>
              <a:ext cx="60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3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Peningamagn</a:t>
              </a:r>
              <a:endParaRPr lang="is-IS" alt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5132" name="Rectangle 81"/>
          <p:cNvSpPr>
            <a:spLocks noChangeArrowheads="1"/>
          </p:cNvSpPr>
          <p:nvPr/>
        </p:nvSpPr>
        <p:spPr bwMode="auto">
          <a:xfrm>
            <a:off x="5295900" y="2571750"/>
            <a:ext cx="579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b="1">
                <a:solidFill>
                  <a:srgbClr val="000000"/>
                </a:solidFill>
                <a:latin typeface="Arial" pitchFamily="34" charset="0"/>
              </a:rPr>
              <a:t>Vísitala</a:t>
            </a:r>
          </a:p>
        </p:txBody>
      </p:sp>
      <p:sp>
        <p:nvSpPr>
          <p:cNvPr id="45133" name="Rectangle 82"/>
          <p:cNvSpPr>
            <a:spLocks noChangeArrowheads="1"/>
          </p:cNvSpPr>
          <p:nvPr/>
        </p:nvSpPr>
        <p:spPr bwMode="auto">
          <a:xfrm>
            <a:off x="4621213" y="2773363"/>
            <a:ext cx="12763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 b="1">
                <a:solidFill>
                  <a:srgbClr val="000000"/>
                </a:solidFill>
                <a:latin typeface="Arial" pitchFamily="34" charset="0"/>
              </a:rPr>
              <a:t>(jan. 1921 = 100)</a:t>
            </a:r>
            <a:endParaRPr lang="is-IS" altLang="en-US" sz="2400"/>
          </a:p>
        </p:txBody>
      </p:sp>
      <p:sp>
        <p:nvSpPr>
          <p:cNvPr id="45134" name="Rectangle 83"/>
          <p:cNvSpPr>
            <a:spLocks noChangeArrowheads="1"/>
          </p:cNvSpPr>
          <p:nvPr/>
        </p:nvSpPr>
        <p:spPr bwMode="auto">
          <a:xfrm>
            <a:off x="5608638" y="4491038"/>
            <a:ext cx="276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is-IS" altLang="en-US" sz="2400"/>
          </a:p>
        </p:txBody>
      </p:sp>
      <p:sp>
        <p:nvSpPr>
          <p:cNvPr id="45135" name="Rectangle 84"/>
          <p:cNvSpPr>
            <a:spLocks noChangeArrowheads="1"/>
          </p:cNvSpPr>
          <p:nvPr/>
        </p:nvSpPr>
        <p:spPr bwMode="auto">
          <a:xfrm>
            <a:off x="5072063" y="3078163"/>
            <a:ext cx="828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10.000.000</a:t>
            </a:r>
            <a:endParaRPr lang="is-IS" altLang="en-US" sz="2400"/>
          </a:p>
        </p:txBody>
      </p:sp>
      <p:sp>
        <p:nvSpPr>
          <p:cNvPr id="45136" name="Rectangle 85"/>
          <p:cNvSpPr>
            <a:spLocks noChangeArrowheads="1"/>
          </p:cNvSpPr>
          <p:nvPr/>
        </p:nvSpPr>
        <p:spPr bwMode="auto">
          <a:xfrm>
            <a:off x="5292725" y="3644900"/>
            <a:ext cx="5984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100.000</a:t>
            </a:r>
            <a:endParaRPr lang="is-IS" altLang="en-US" sz="2400"/>
          </a:p>
        </p:txBody>
      </p:sp>
      <p:sp>
        <p:nvSpPr>
          <p:cNvPr id="45137" name="Rectangle 86"/>
          <p:cNvSpPr>
            <a:spLocks noChangeArrowheads="1"/>
          </p:cNvSpPr>
          <p:nvPr/>
        </p:nvSpPr>
        <p:spPr bwMode="auto">
          <a:xfrm>
            <a:off x="5162550" y="3363913"/>
            <a:ext cx="736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1.000.000</a:t>
            </a:r>
            <a:endParaRPr lang="is-IS" altLang="en-US" sz="2400"/>
          </a:p>
        </p:txBody>
      </p:sp>
      <p:sp>
        <p:nvSpPr>
          <p:cNvPr id="45138" name="Rectangle 87"/>
          <p:cNvSpPr>
            <a:spLocks noChangeArrowheads="1"/>
          </p:cNvSpPr>
          <p:nvPr/>
        </p:nvSpPr>
        <p:spPr bwMode="auto">
          <a:xfrm>
            <a:off x="5383213" y="3925888"/>
            <a:ext cx="5064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10.000</a:t>
            </a:r>
            <a:endParaRPr lang="is-IS" altLang="en-US" sz="2400"/>
          </a:p>
        </p:txBody>
      </p:sp>
      <p:sp>
        <p:nvSpPr>
          <p:cNvPr id="45139" name="Rectangle 88"/>
          <p:cNvSpPr>
            <a:spLocks noChangeArrowheads="1"/>
          </p:cNvSpPr>
          <p:nvPr/>
        </p:nvSpPr>
        <p:spPr bwMode="auto">
          <a:xfrm>
            <a:off x="5473700" y="4211638"/>
            <a:ext cx="4143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1.000</a:t>
            </a:r>
            <a:endParaRPr lang="is-IS" altLang="en-US" sz="2400"/>
          </a:p>
        </p:txBody>
      </p:sp>
      <p:sp>
        <p:nvSpPr>
          <p:cNvPr id="45140" name="Rectangle 89"/>
          <p:cNvSpPr>
            <a:spLocks noChangeArrowheads="1"/>
          </p:cNvSpPr>
          <p:nvPr/>
        </p:nvSpPr>
        <p:spPr bwMode="auto">
          <a:xfrm>
            <a:off x="8512175" y="463232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1925</a:t>
            </a:r>
            <a:endParaRPr lang="is-IS" altLang="en-US" sz="2400"/>
          </a:p>
        </p:txBody>
      </p:sp>
      <p:sp>
        <p:nvSpPr>
          <p:cNvPr id="45141" name="Rectangle 90"/>
          <p:cNvSpPr>
            <a:spLocks noChangeArrowheads="1"/>
          </p:cNvSpPr>
          <p:nvPr/>
        </p:nvSpPr>
        <p:spPr bwMode="auto">
          <a:xfrm>
            <a:off x="7869238" y="463232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1924</a:t>
            </a:r>
            <a:endParaRPr lang="is-IS" altLang="en-US" sz="2400"/>
          </a:p>
        </p:txBody>
      </p:sp>
      <p:sp>
        <p:nvSpPr>
          <p:cNvPr id="45142" name="Rectangle 91"/>
          <p:cNvSpPr>
            <a:spLocks noChangeArrowheads="1"/>
          </p:cNvSpPr>
          <p:nvPr/>
        </p:nvSpPr>
        <p:spPr bwMode="auto">
          <a:xfrm>
            <a:off x="7232650" y="463232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1923</a:t>
            </a:r>
            <a:endParaRPr lang="is-IS" altLang="en-US" sz="2400"/>
          </a:p>
        </p:txBody>
      </p:sp>
      <p:sp>
        <p:nvSpPr>
          <p:cNvPr id="45143" name="Rectangle 92"/>
          <p:cNvSpPr>
            <a:spLocks noChangeArrowheads="1"/>
          </p:cNvSpPr>
          <p:nvPr/>
        </p:nvSpPr>
        <p:spPr bwMode="auto">
          <a:xfrm>
            <a:off x="6596063" y="463232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1922</a:t>
            </a:r>
            <a:endParaRPr lang="is-IS" altLang="en-US" sz="2400"/>
          </a:p>
        </p:txBody>
      </p:sp>
      <p:sp>
        <p:nvSpPr>
          <p:cNvPr id="45144" name="Rectangle 93"/>
          <p:cNvSpPr>
            <a:spLocks noChangeArrowheads="1"/>
          </p:cNvSpPr>
          <p:nvPr/>
        </p:nvSpPr>
        <p:spPr bwMode="auto">
          <a:xfrm>
            <a:off x="5959475" y="4632325"/>
            <a:ext cx="36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300">
                <a:solidFill>
                  <a:srgbClr val="000000"/>
                </a:solidFill>
                <a:latin typeface="Arial" pitchFamily="34" charset="0"/>
              </a:rPr>
              <a:t>1921</a:t>
            </a:r>
            <a:endParaRPr lang="is-IS" altLang="en-US" sz="2400"/>
          </a:p>
        </p:txBody>
      </p:sp>
      <p:sp>
        <p:nvSpPr>
          <p:cNvPr id="95326" name="Freeform 94"/>
          <p:cNvSpPr>
            <a:spLocks/>
          </p:cNvSpPr>
          <p:nvPr/>
        </p:nvSpPr>
        <p:spPr bwMode="auto">
          <a:xfrm>
            <a:off x="1898650" y="3270250"/>
            <a:ext cx="2435225" cy="1123950"/>
          </a:xfrm>
          <a:custGeom>
            <a:avLst/>
            <a:gdLst>
              <a:gd name="T0" fmla="*/ 2435225 w 1534"/>
              <a:gd name="T1" fmla="*/ 6350 h 708"/>
              <a:gd name="T2" fmla="*/ 1816100 w 1534"/>
              <a:gd name="T3" fmla="*/ 6350 h 708"/>
              <a:gd name="T4" fmla="*/ 1765300 w 1534"/>
              <a:gd name="T5" fmla="*/ 44450 h 708"/>
              <a:gd name="T6" fmla="*/ 1698625 w 1534"/>
              <a:gd name="T7" fmla="*/ 228600 h 708"/>
              <a:gd name="T8" fmla="*/ 1647825 w 1534"/>
              <a:gd name="T9" fmla="*/ 479425 h 708"/>
              <a:gd name="T10" fmla="*/ 1593850 w 1534"/>
              <a:gd name="T11" fmla="*/ 628650 h 708"/>
              <a:gd name="T12" fmla="*/ 1536700 w 1534"/>
              <a:gd name="T13" fmla="*/ 749300 h 708"/>
              <a:gd name="T14" fmla="*/ 1479550 w 1534"/>
              <a:gd name="T15" fmla="*/ 806450 h 708"/>
              <a:gd name="T16" fmla="*/ 1428750 w 1534"/>
              <a:gd name="T17" fmla="*/ 835025 h 708"/>
              <a:gd name="T18" fmla="*/ 1330325 w 1534"/>
              <a:gd name="T19" fmla="*/ 863600 h 708"/>
              <a:gd name="T20" fmla="*/ 1270000 w 1534"/>
              <a:gd name="T21" fmla="*/ 857250 h 708"/>
              <a:gd name="T22" fmla="*/ 1219200 w 1534"/>
              <a:gd name="T23" fmla="*/ 885825 h 708"/>
              <a:gd name="T24" fmla="*/ 1127125 w 1534"/>
              <a:gd name="T25" fmla="*/ 923925 h 708"/>
              <a:gd name="T26" fmla="*/ 1063625 w 1534"/>
              <a:gd name="T27" fmla="*/ 952500 h 708"/>
              <a:gd name="T28" fmla="*/ 1000125 w 1534"/>
              <a:gd name="T29" fmla="*/ 987425 h 708"/>
              <a:gd name="T30" fmla="*/ 955675 w 1534"/>
              <a:gd name="T31" fmla="*/ 1003300 h 708"/>
              <a:gd name="T32" fmla="*/ 892175 w 1534"/>
              <a:gd name="T33" fmla="*/ 1035050 h 708"/>
              <a:gd name="T34" fmla="*/ 857250 w 1534"/>
              <a:gd name="T35" fmla="*/ 1050925 h 708"/>
              <a:gd name="T36" fmla="*/ 796925 w 1534"/>
              <a:gd name="T37" fmla="*/ 1050925 h 708"/>
              <a:gd name="T38" fmla="*/ 749300 w 1534"/>
              <a:gd name="T39" fmla="*/ 1047750 h 708"/>
              <a:gd name="T40" fmla="*/ 679450 w 1534"/>
              <a:gd name="T41" fmla="*/ 1066800 h 708"/>
              <a:gd name="T42" fmla="*/ 641350 w 1534"/>
              <a:gd name="T43" fmla="*/ 1076325 h 708"/>
              <a:gd name="T44" fmla="*/ 581025 w 1534"/>
              <a:gd name="T45" fmla="*/ 1079500 h 708"/>
              <a:gd name="T46" fmla="*/ 473075 w 1534"/>
              <a:gd name="T47" fmla="*/ 1085850 h 708"/>
              <a:gd name="T48" fmla="*/ 368300 w 1534"/>
              <a:gd name="T49" fmla="*/ 1101725 h 708"/>
              <a:gd name="T50" fmla="*/ 263525 w 1534"/>
              <a:gd name="T51" fmla="*/ 1120775 h 708"/>
              <a:gd name="T52" fmla="*/ 47625 w 1534"/>
              <a:gd name="T53" fmla="*/ 1120775 h 708"/>
              <a:gd name="T54" fmla="*/ 0 w 1534"/>
              <a:gd name="T55" fmla="*/ 1123950 h 70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34"/>
              <a:gd name="T85" fmla="*/ 0 h 708"/>
              <a:gd name="T86" fmla="*/ 1534 w 1534"/>
              <a:gd name="T87" fmla="*/ 708 h 70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34" h="708">
                <a:moveTo>
                  <a:pt x="1534" y="4"/>
                </a:moveTo>
                <a:cubicBezTo>
                  <a:pt x="1374" y="2"/>
                  <a:pt x="1214" y="0"/>
                  <a:pt x="1144" y="4"/>
                </a:cubicBezTo>
                <a:cubicBezTo>
                  <a:pt x="1116" y="4"/>
                  <a:pt x="1124" y="5"/>
                  <a:pt x="1112" y="28"/>
                </a:cubicBezTo>
                <a:cubicBezTo>
                  <a:pt x="1100" y="51"/>
                  <a:pt x="1082" y="98"/>
                  <a:pt x="1070" y="144"/>
                </a:cubicBezTo>
                <a:cubicBezTo>
                  <a:pt x="1058" y="190"/>
                  <a:pt x="1049" y="260"/>
                  <a:pt x="1038" y="302"/>
                </a:cubicBezTo>
                <a:cubicBezTo>
                  <a:pt x="1027" y="344"/>
                  <a:pt x="1016" y="368"/>
                  <a:pt x="1004" y="396"/>
                </a:cubicBezTo>
                <a:cubicBezTo>
                  <a:pt x="992" y="424"/>
                  <a:pt x="980" y="453"/>
                  <a:pt x="968" y="472"/>
                </a:cubicBezTo>
                <a:cubicBezTo>
                  <a:pt x="956" y="491"/>
                  <a:pt x="943" y="499"/>
                  <a:pt x="932" y="508"/>
                </a:cubicBezTo>
                <a:cubicBezTo>
                  <a:pt x="921" y="517"/>
                  <a:pt x="915" y="520"/>
                  <a:pt x="900" y="526"/>
                </a:cubicBezTo>
                <a:cubicBezTo>
                  <a:pt x="885" y="532"/>
                  <a:pt x="855" y="542"/>
                  <a:pt x="838" y="544"/>
                </a:cubicBezTo>
                <a:cubicBezTo>
                  <a:pt x="821" y="546"/>
                  <a:pt x="812" y="538"/>
                  <a:pt x="800" y="540"/>
                </a:cubicBezTo>
                <a:cubicBezTo>
                  <a:pt x="788" y="542"/>
                  <a:pt x="783" y="551"/>
                  <a:pt x="768" y="558"/>
                </a:cubicBezTo>
                <a:cubicBezTo>
                  <a:pt x="753" y="565"/>
                  <a:pt x="726" y="575"/>
                  <a:pt x="710" y="582"/>
                </a:cubicBezTo>
                <a:cubicBezTo>
                  <a:pt x="694" y="589"/>
                  <a:pt x="683" y="593"/>
                  <a:pt x="670" y="600"/>
                </a:cubicBezTo>
                <a:cubicBezTo>
                  <a:pt x="657" y="607"/>
                  <a:pt x="641" y="617"/>
                  <a:pt x="630" y="622"/>
                </a:cubicBezTo>
                <a:cubicBezTo>
                  <a:pt x="619" y="627"/>
                  <a:pt x="613" y="627"/>
                  <a:pt x="602" y="632"/>
                </a:cubicBezTo>
                <a:cubicBezTo>
                  <a:pt x="591" y="637"/>
                  <a:pt x="572" y="647"/>
                  <a:pt x="562" y="652"/>
                </a:cubicBezTo>
                <a:cubicBezTo>
                  <a:pt x="552" y="657"/>
                  <a:pt x="550" y="660"/>
                  <a:pt x="540" y="662"/>
                </a:cubicBezTo>
                <a:cubicBezTo>
                  <a:pt x="530" y="664"/>
                  <a:pt x="513" y="662"/>
                  <a:pt x="502" y="662"/>
                </a:cubicBezTo>
                <a:cubicBezTo>
                  <a:pt x="491" y="662"/>
                  <a:pt x="484" y="658"/>
                  <a:pt x="472" y="660"/>
                </a:cubicBezTo>
                <a:cubicBezTo>
                  <a:pt x="460" y="662"/>
                  <a:pt x="439" y="669"/>
                  <a:pt x="428" y="672"/>
                </a:cubicBezTo>
                <a:cubicBezTo>
                  <a:pt x="417" y="675"/>
                  <a:pt x="414" y="677"/>
                  <a:pt x="404" y="678"/>
                </a:cubicBezTo>
                <a:cubicBezTo>
                  <a:pt x="394" y="679"/>
                  <a:pt x="384" y="679"/>
                  <a:pt x="366" y="680"/>
                </a:cubicBezTo>
                <a:cubicBezTo>
                  <a:pt x="348" y="681"/>
                  <a:pt x="320" y="682"/>
                  <a:pt x="298" y="684"/>
                </a:cubicBezTo>
                <a:cubicBezTo>
                  <a:pt x="276" y="686"/>
                  <a:pt x="254" y="690"/>
                  <a:pt x="232" y="694"/>
                </a:cubicBezTo>
                <a:cubicBezTo>
                  <a:pt x="210" y="698"/>
                  <a:pt x="200" y="704"/>
                  <a:pt x="166" y="706"/>
                </a:cubicBezTo>
                <a:cubicBezTo>
                  <a:pt x="132" y="708"/>
                  <a:pt x="58" y="706"/>
                  <a:pt x="30" y="706"/>
                </a:cubicBezTo>
                <a:cubicBezTo>
                  <a:pt x="2" y="706"/>
                  <a:pt x="1" y="707"/>
                  <a:pt x="0" y="708"/>
                </a:cubicBezTo>
              </a:path>
            </a:pathLst>
          </a:custGeom>
          <a:noFill/>
          <a:ln w="44450">
            <a:solidFill>
              <a:srgbClr val="D2435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27" name="Freeform 95"/>
          <p:cNvSpPr>
            <a:spLocks/>
          </p:cNvSpPr>
          <p:nvPr/>
        </p:nvSpPr>
        <p:spPr bwMode="auto">
          <a:xfrm>
            <a:off x="1854200" y="3321050"/>
            <a:ext cx="2486025" cy="1076325"/>
          </a:xfrm>
          <a:custGeom>
            <a:avLst/>
            <a:gdLst>
              <a:gd name="T0" fmla="*/ 2486025 w 1566"/>
              <a:gd name="T1" fmla="*/ 0 h 678"/>
              <a:gd name="T2" fmla="*/ 2425700 w 1566"/>
              <a:gd name="T3" fmla="*/ 15875 h 678"/>
              <a:gd name="T4" fmla="*/ 2276475 w 1566"/>
              <a:gd name="T5" fmla="*/ 19050 h 678"/>
              <a:gd name="T6" fmla="*/ 2216150 w 1566"/>
              <a:gd name="T7" fmla="*/ 28575 h 678"/>
              <a:gd name="T8" fmla="*/ 2162175 w 1566"/>
              <a:gd name="T9" fmla="*/ 31750 h 678"/>
              <a:gd name="T10" fmla="*/ 2111375 w 1566"/>
              <a:gd name="T11" fmla="*/ 44450 h 678"/>
              <a:gd name="T12" fmla="*/ 2003425 w 1566"/>
              <a:gd name="T13" fmla="*/ 47625 h 678"/>
              <a:gd name="T14" fmla="*/ 1952625 w 1566"/>
              <a:gd name="T15" fmla="*/ 66675 h 678"/>
              <a:gd name="T16" fmla="*/ 1851025 w 1566"/>
              <a:gd name="T17" fmla="*/ 63500 h 678"/>
              <a:gd name="T18" fmla="*/ 1800225 w 1566"/>
              <a:gd name="T19" fmla="*/ 82550 h 678"/>
              <a:gd name="T20" fmla="*/ 1733550 w 1566"/>
              <a:gd name="T21" fmla="*/ 301625 h 678"/>
              <a:gd name="T22" fmla="*/ 1695450 w 1566"/>
              <a:gd name="T23" fmla="*/ 495300 h 678"/>
              <a:gd name="T24" fmla="*/ 1628775 w 1566"/>
              <a:gd name="T25" fmla="*/ 666750 h 678"/>
              <a:gd name="T26" fmla="*/ 1584325 w 1566"/>
              <a:gd name="T27" fmla="*/ 784225 h 678"/>
              <a:gd name="T28" fmla="*/ 1476375 w 1566"/>
              <a:gd name="T29" fmla="*/ 847725 h 678"/>
              <a:gd name="T30" fmla="*/ 1374775 w 1566"/>
              <a:gd name="T31" fmla="*/ 879475 h 678"/>
              <a:gd name="T32" fmla="*/ 1314450 w 1566"/>
              <a:gd name="T33" fmla="*/ 901700 h 678"/>
              <a:gd name="T34" fmla="*/ 1266825 w 1566"/>
              <a:gd name="T35" fmla="*/ 920750 h 678"/>
              <a:gd name="T36" fmla="*/ 1206500 w 1566"/>
              <a:gd name="T37" fmla="*/ 933450 h 678"/>
              <a:gd name="T38" fmla="*/ 1162050 w 1566"/>
              <a:gd name="T39" fmla="*/ 968375 h 678"/>
              <a:gd name="T40" fmla="*/ 1098550 w 1566"/>
              <a:gd name="T41" fmla="*/ 981075 h 678"/>
              <a:gd name="T42" fmla="*/ 996950 w 1566"/>
              <a:gd name="T43" fmla="*/ 1012825 h 678"/>
              <a:gd name="T44" fmla="*/ 933450 w 1566"/>
              <a:gd name="T45" fmla="*/ 1009650 h 678"/>
              <a:gd name="T46" fmla="*/ 889000 w 1566"/>
              <a:gd name="T47" fmla="*/ 1028700 h 678"/>
              <a:gd name="T48" fmla="*/ 831850 w 1566"/>
              <a:gd name="T49" fmla="*/ 1025525 h 678"/>
              <a:gd name="T50" fmla="*/ 787400 w 1566"/>
              <a:gd name="T51" fmla="*/ 1028700 h 678"/>
              <a:gd name="T52" fmla="*/ 723900 w 1566"/>
              <a:gd name="T53" fmla="*/ 1044575 h 678"/>
              <a:gd name="T54" fmla="*/ 622300 w 1566"/>
              <a:gd name="T55" fmla="*/ 1047750 h 678"/>
              <a:gd name="T56" fmla="*/ 517525 w 1566"/>
              <a:gd name="T57" fmla="*/ 1047750 h 678"/>
              <a:gd name="T58" fmla="*/ 469900 w 1566"/>
              <a:gd name="T59" fmla="*/ 1057275 h 678"/>
              <a:gd name="T60" fmla="*/ 95250 w 1566"/>
              <a:gd name="T61" fmla="*/ 1057275 h 678"/>
              <a:gd name="T62" fmla="*/ 41275 w 1566"/>
              <a:gd name="T63" fmla="*/ 1073150 h 678"/>
              <a:gd name="T64" fmla="*/ 0 w 1566"/>
              <a:gd name="T65" fmla="*/ 1076325 h 6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66"/>
              <a:gd name="T100" fmla="*/ 0 h 678"/>
              <a:gd name="T101" fmla="*/ 1566 w 1566"/>
              <a:gd name="T102" fmla="*/ 678 h 6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66" h="678">
                <a:moveTo>
                  <a:pt x="1566" y="0"/>
                </a:moveTo>
                <a:cubicBezTo>
                  <a:pt x="1558" y="4"/>
                  <a:pt x="1550" y="8"/>
                  <a:pt x="1528" y="10"/>
                </a:cubicBezTo>
                <a:cubicBezTo>
                  <a:pt x="1506" y="12"/>
                  <a:pt x="1456" y="11"/>
                  <a:pt x="1434" y="12"/>
                </a:cubicBezTo>
                <a:cubicBezTo>
                  <a:pt x="1412" y="13"/>
                  <a:pt x="1408" y="17"/>
                  <a:pt x="1396" y="18"/>
                </a:cubicBezTo>
                <a:cubicBezTo>
                  <a:pt x="1384" y="19"/>
                  <a:pt x="1373" y="18"/>
                  <a:pt x="1362" y="20"/>
                </a:cubicBezTo>
                <a:cubicBezTo>
                  <a:pt x="1351" y="22"/>
                  <a:pt x="1347" y="26"/>
                  <a:pt x="1330" y="28"/>
                </a:cubicBezTo>
                <a:cubicBezTo>
                  <a:pt x="1313" y="30"/>
                  <a:pt x="1279" y="28"/>
                  <a:pt x="1262" y="30"/>
                </a:cubicBezTo>
                <a:cubicBezTo>
                  <a:pt x="1245" y="32"/>
                  <a:pt x="1246" y="40"/>
                  <a:pt x="1230" y="42"/>
                </a:cubicBezTo>
                <a:cubicBezTo>
                  <a:pt x="1214" y="44"/>
                  <a:pt x="1182" y="38"/>
                  <a:pt x="1166" y="40"/>
                </a:cubicBezTo>
                <a:cubicBezTo>
                  <a:pt x="1150" y="42"/>
                  <a:pt x="1146" y="27"/>
                  <a:pt x="1134" y="52"/>
                </a:cubicBezTo>
                <a:cubicBezTo>
                  <a:pt x="1122" y="77"/>
                  <a:pt x="1103" y="147"/>
                  <a:pt x="1092" y="190"/>
                </a:cubicBezTo>
                <a:cubicBezTo>
                  <a:pt x="1081" y="233"/>
                  <a:pt x="1079" y="274"/>
                  <a:pt x="1068" y="312"/>
                </a:cubicBezTo>
                <a:cubicBezTo>
                  <a:pt x="1057" y="350"/>
                  <a:pt x="1038" y="390"/>
                  <a:pt x="1026" y="420"/>
                </a:cubicBezTo>
                <a:cubicBezTo>
                  <a:pt x="1014" y="450"/>
                  <a:pt x="1014" y="475"/>
                  <a:pt x="998" y="494"/>
                </a:cubicBezTo>
                <a:cubicBezTo>
                  <a:pt x="982" y="513"/>
                  <a:pt x="952" y="524"/>
                  <a:pt x="930" y="534"/>
                </a:cubicBezTo>
                <a:cubicBezTo>
                  <a:pt x="908" y="544"/>
                  <a:pt x="883" y="548"/>
                  <a:pt x="866" y="554"/>
                </a:cubicBezTo>
                <a:cubicBezTo>
                  <a:pt x="849" y="560"/>
                  <a:pt x="839" y="564"/>
                  <a:pt x="828" y="568"/>
                </a:cubicBezTo>
                <a:cubicBezTo>
                  <a:pt x="817" y="572"/>
                  <a:pt x="809" y="577"/>
                  <a:pt x="798" y="580"/>
                </a:cubicBezTo>
                <a:cubicBezTo>
                  <a:pt x="787" y="583"/>
                  <a:pt x="771" y="583"/>
                  <a:pt x="760" y="588"/>
                </a:cubicBezTo>
                <a:cubicBezTo>
                  <a:pt x="749" y="593"/>
                  <a:pt x="743" y="605"/>
                  <a:pt x="732" y="610"/>
                </a:cubicBezTo>
                <a:cubicBezTo>
                  <a:pt x="721" y="615"/>
                  <a:pt x="709" y="613"/>
                  <a:pt x="692" y="618"/>
                </a:cubicBezTo>
                <a:cubicBezTo>
                  <a:pt x="675" y="623"/>
                  <a:pt x="645" y="635"/>
                  <a:pt x="628" y="638"/>
                </a:cubicBezTo>
                <a:cubicBezTo>
                  <a:pt x="611" y="641"/>
                  <a:pt x="599" y="634"/>
                  <a:pt x="588" y="636"/>
                </a:cubicBezTo>
                <a:cubicBezTo>
                  <a:pt x="577" y="638"/>
                  <a:pt x="571" y="646"/>
                  <a:pt x="560" y="648"/>
                </a:cubicBezTo>
                <a:cubicBezTo>
                  <a:pt x="549" y="650"/>
                  <a:pt x="535" y="646"/>
                  <a:pt x="524" y="646"/>
                </a:cubicBezTo>
                <a:cubicBezTo>
                  <a:pt x="513" y="646"/>
                  <a:pt x="507" y="646"/>
                  <a:pt x="496" y="648"/>
                </a:cubicBezTo>
                <a:cubicBezTo>
                  <a:pt x="485" y="650"/>
                  <a:pt x="473" y="656"/>
                  <a:pt x="456" y="658"/>
                </a:cubicBezTo>
                <a:cubicBezTo>
                  <a:pt x="439" y="660"/>
                  <a:pt x="414" y="660"/>
                  <a:pt x="392" y="660"/>
                </a:cubicBezTo>
                <a:cubicBezTo>
                  <a:pt x="370" y="660"/>
                  <a:pt x="342" y="659"/>
                  <a:pt x="326" y="660"/>
                </a:cubicBezTo>
                <a:cubicBezTo>
                  <a:pt x="310" y="661"/>
                  <a:pt x="340" y="665"/>
                  <a:pt x="296" y="666"/>
                </a:cubicBezTo>
                <a:cubicBezTo>
                  <a:pt x="252" y="667"/>
                  <a:pt x="105" y="664"/>
                  <a:pt x="60" y="666"/>
                </a:cubicBezTo>
                <a:cubicBezTo>
                  <a:pt x="15" y="668"/>
                  <a:pt x="36" y="674"/>
                  <a:pt x="26" y="676"/>
                </a:cubicBezTo>
                <a:cubicBezTo>
                  <a:pt x="16" y="678"/>
                  <a:pt x="11" y="677"/>
                  <a:pt x="0" y="678"/>
                </a:cubicBezTo>
              </a:path>
            </a:pathLst>
          </a:custGeom>
          <a:noFill/>
          <a:ln w="44450">
            <a:solidFill>
              <a:srgbClr val="0094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28" name="Freeform 96"/>
          <p:cNvSpPr>
            <a:spLocks/>
          </p:cNvSpPr>
          <p:nvPr/>
        </p:nvSpPr>
        <p:spPr bwMode="auto">
          <a:xfrm>
            <a:off x="6146800" y="3441700"/>
            <a:ext cx="2070100" cy="1143000"/>
          </a:xfrm>
          <a:custGeom>
            <a:avLst/>
            <a:gdLst>
              <a:gd name="T0" fmla="*/ 2070100 w 1304"/>
              <a:gd name="T1" fmla="*/ 3175 h 720"/>
              <a:gd name="T2" fmla="*/ 1997075 w 1304"/>
              <a:gd name="T3" fmla="*/ 3175 h 720"/>
              <a:gd name="T4" fmla="*/ 1962150 w 1304"/>
              <a:gd name="T5" fmla="*/ 22225 h 720"/>
              <a:gd name="T6" fmla="*/ 1908175 w 1304"/>
              <a:gd name="T7" fmla="*/ 79375 h 720"/>
              <a:gd name="T8" fmla="*/ 1854200 w 1304"/>
              <a:gd name="T9" fmla="*/ 203200 h 720"/>
              <a:gd name="T10" fmla="*/ 1774825 w 1304"/>
              <a:gd name="T11" fmla="*/ 346075 h 720"/>
              <a:gd name="T12" fmla="*/ 1689100 w 1304"/>
              <a:gd name="T13" fmla="*/ 501650 h 720"/>
              <a:gd name="T14" fmla="*/ 1590675 w 1304"/>
              <a:gd name="T15" fmla="*/ 603250 h 720"/>
              <a:gd name="T16" fmla="*/ 1485900 w 1304"/>
              <a:gd name="T17" fmla="*/ 660400 h 720"/>
              <a:gd name="T18" fmla="*/ 1419225 w 1304"/>
              <a:gd name="T19" fmla="*/ 682625 h 720"/>
              <a:gd name="T20" fmla="*/ 1377950 w 1304"/>
              <a:gd name="T21" fmla="*/ 708025 h 720"/>
              <a:gd name="T22" fmla="*/ 1320800 w 1304"/>
              <a:gd name="T23" fmla="*/ 774700 h 720"/>
              <a:gd name="T24" fmla="*/ 1266825 w 1304"/>
              <a:gd name="T25" fmla="*/ 806450 h 720"/>
              <a:gd name="T26" fmla="*/ 1216025 w 1304"/>
              <a:gd name="T27" fmla="*/ 819150 h 720"/>
              <a:gd name="T28" fmla="*/ 1155700 w 1304"/>
              <a:gd name="T29" fmla="*/ 844550 h 720"/>
              <a:gd name="T30" fmla="*/ 1104900 w 1304"/>
              <a:gd name="T31" fmla="*/ 863600 h 720"/>
              <a:gd name="T32" fmla="*/ 1050925 w 1304"/>
              <a:gd name="T33" fmla="*/ 895350 h 720"/>
              <a:gd name="T34" fmla="*/ 942975 w 1304"/>
              <a:gd name="T35" fmla="*/ 923925 h 720"/>
              <a:gd name="T36" fmla="*/ 895350 w 1304"/>
              <a:gd name="T37" fmla="*/ 939800 h 720"/>
              <a:gd name="T38" fmla="*/ 838200 w 1304"/>
              <a:gd name="T39" fmla="*/ 949325 h 720"/>
              <a:gd name="T40" fmla="*/ 790575 w 1304"/>
              <a:gd name="T41" fmla="*/ 955675 h 720"/>
              <a:gd name="T42" fmla="*/ 736600 w 1304"/>
              <a:gd name="T43" fmla="*/ 965200 h 720"/>
              <a:gd name="T44" fmla="*/ 581025 w 1304"/>
              <a:gd name="T45" fmla="*/ 965200 h 720"/>
              <a:gd name="T46" fmla="*/ 463550 w 1304"/>
              <a:gd name="T47" fmla="*/ 1003300 h 720"/>
              <a:gd name="T48" fmla="*/ 412750 w 1304"/>
              <a:gd name="T49" fmla="*/ 1028700 h 720"/>
              <a:gd name="T50" fmla="*/ 352425 w 1304"/>
              <a:gd name="T51" fmla="*/ 1044575 h 720"/>
              <a:gd name="T52" fmla="*/ 317500 w 1304"/>
              <a:gd name="T53" fmla="*/ 1063625 h 720"/>
              <a:gd name="T54" fmla="*/ 250825 w 1304"/>
              <a:gd name="T55" fmla="*/ 1073150 h 720"/>
              <a:gd name="T56" fmla="*/ 209550 w 1304"/>
              <a:gd name="T57" fmla="*/ 1085850 h 720"/>
              <a:gd name="T58" fmla="*/ 142875 w 1304"/>
              <a:gd name="T59" fmla="*/ 1092200 h 720"/>
              <a:gd name="T60" fmla="*/ 98425 w 1304"/>
              <a:gd name="T61" fmla="*/ 1120775 h 720"/>
              <a:gd name="T62" fmla="*/ 44450 w 1304"/>
              <a:gd name="T63" fmla="*/ 1133475 h 720"/>
              <a:gd name="T64" fmla="*/ 0 w 1304"/>
              <a:gd name="T65" fmla="*/ 1143000 h 7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4"/>
              <a:gd name="T100" fmla="*/ 0 h 720"/>
              <a:gd name="T101" fmla="*/ 1304 w 1304"/>
              <a:gd name="T102" fmla="*/ 720 h 7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4" h="720">
                <a:moveTo>
                  <a:pt x="1304" y="2"/>
                </a:moveTo>
                <a:cubicBezTo>
                  <a:pt x="1286" y="1"/>
                  <a:pt x="1269" y="0"/>
                  <a:pt x="1258" y="2"/>
                </a:cubicBezTo>
                <a:cubicBezTo>
                  <a:pt x="1247" y="4"/>
                  <a:pt x="1245" y="6"/>
                  <a:pt x="1236" y="14"/>
                </a:cubicBezTo>
                <a:cubicBezTo>
                  <a:pt x="1227" y="22"/>
                  <a:pt x="1213" y="31"/>
                  <a:pt x="1202" y="50"/>
                </a:cubicBezTo>
                <a:cubicBezTo>
                  <a:pt x="1191" y="69"/>
                  <a:pt x="1182" y="100"/>
                  <a:pt x="1168" y="128"/>
                </a:cubicBezTo>
                <a:cubicBezTo>
                  <a:pt x="1154" y="156"/>
                  <a:pt x="1135" y="187"/>
                  <a:pt x="1118" y="218"/>
                </a:cubicBezTo>
                <a:cubicBezTo>
                  <a:pt x="1101" y="249"/>
                  <a:pt x="1083" y="289"/>
                  <a:pt x="1064" y="316"/>
                </a:cubicBezTo>
                <a:cubicBezTo>
                  <a:pt x="1045" y="343"/>
                  <a:pt x="1023" y="363"/>
                  <a:pt x="1002" y="380"/>
                </a:cubicBezTo>
                <a:cubicBezTo>
                  <a:pt x="981" y="397"/>
                  <a:pt x="954" y="408"/>
                  <a:pt x="936" y="416"/>
                </a:cubicBezTo>
                <a:cubicBezTo>
                  <a:pt x="918" y="424"/>
                  <a:pt x="905" y="425"/>
                  <a:pt x="894" y="430"/>
                </a:cubicBezTo>
                <a:cubicBezTo>
                  <a:pt x="883" y="435"/>
                  <a:pt x="878" y="436"/>
                  <a:pt x="868" y="446"/>
                </a:cubicBezTo>
                <a:cubicBezTo>
                  <a:pt x="858" y="456"/>
                  <a:pt x="844" y="478"/>
                  <a:pt x="832" y="488"/>
                </a:cubicBezTo>
                <a:cubicBezTo>
                  <a:pt x="820" y="498"/>
                  <a:pt x="809" y="503"/>
                  <a:pt x="798" y="508"/>
                </a:cubicBezTo>
                <a:cubicBezTo>
                  <a:pt x="787" y="513"/>
                  <a:pt x="778" y="512"/>
                  <a:pt x="766" y="516"/>
                </a:cubicBezTo>
                <a:cubicBezTo>
                  <a:pt x="754" y="520"/>
                  <a:pt x="740" y="527"/>
                  <a:pt x="728" y="532"/>
                </a:cubicBezTo>
                <a:cubicBezTo>
                  <a:pt x="716" y="537"/>
                  <a:pt x="707" y="539"/>
                  <a:pt x="696" y="544"/>
                </a:cubicBezTo>
                <a:cubicBezTo>
                  <a:pt x="685" y="549"/>
                  <a:pt x="679" y="558"/>
                  <a:pt x="662" y="564"/>
                </a:cubicBezTo>
                <a:cubicBezTo>
                  <a:pt x="645" y="570"/>
                  <a:pt x="610" y="577"/>
                  <a:pt x="594" y="582"/>
                </a:cubicBezTo>
                <a:cubicBezTo>
                  <a:pt x="578" y="587"/>
                  <a:pt x="575" y="589"/>
                  <a:pt x="564" y="592"/>
                </a:cubicBezTo>
                <a:cubicBezTo>
                  <a:pt x="553" y="595"/>
                  <a:pt x="539" y="596"/>
                  <a:pt x="528" y="598"/>
                </a:cubicBezTo>
                <a:cubicBezTo>
                  <a:pt x="517" y="600"/>
                  <a:pt x="509" y="600"/>
                  <a:pt x="498" y="602"/>
                </a:cubicBezTo>
                <a:cubicBezTo>
                  <a:pt x="487" y="604"/>
                  <a:pt x="486" y="607"/>
                  <a:pt x="464" y="608"/>
                </a:cubicBezTo>
                <a:cubicBezTo>
                  <a:pt x="442" y="609"/>
                  <a:pt x="395" y="604"/>
                  <a:pt x="366" y="608"/>
                </a:cubicBezTo>
                <a:cubicBezTo>
                  <a:pt x="337" y="612"/>
                  <a:pt x="310" y="625"/>
                  <a:pt x="292" y="632"/>
                </a:cubicBezTo>
                <a:cubicBezTo>
                  <a:pt x="274" y="639"/>
                  <a:pt x="271" y="644"/>
                  <a:pt x="260" y="648"/>
                </a:cubicBezTo>
                <a:cubicBezTo>
                  <a:pt x="249" y="652"/>
                  <a:pt x="232" y="654"/>
                  <a:pt x="222" y="658"/>
                </a:cubicBezTo>
                <a:cubicBezTo>
                  <a:pt x="212" y="662"/>
                  <a:pt x="211" y="667"/>
                  <a:pt x="200" y="670"/>
                </a:cubicBezTo>
                <a:cubicBezTo>
                  <a:pt x="189" y="673"/>
                  <a:pt x="169" y="674"/>
                  <a:pt x="158" y="676"/>
                </a:cubicBezTo>
                <a:cubicBezTo>
                  <a:pt x="147" y="678"/>
                  <a:pt x="143" y="682"/>
                  <a:pt x="132" y="684"/>
                </a:cubicBezTo>
                <a:cubicBezTo>
                  <a:pt x="121" y="686"/>
                  <a:pt x="102" y="684"/>
                  <a:pt x="90" y="688"/>
                </a:cubicBezTo>
                <a:cubicBezTo>
                  <a:pt x="78" y="692"/>
                  <a:pt x="72" y="702"/>
                  <a:pt x="62" y="706"/>
                </a:cubicBezTo>
                <a:cubicBezTo>
                  <a:pt x="52" y="710"/>
                  <a:pt x="38" y="712"/>
                  <a:pt x="28" y="714"/>
                </a:cubicBezTo>
                <a:cubicBezTo>
                  <a:pt x="18" y="716"/>
                  <a:pt x="8" y="710"/>
                  <a:pt x="0" y="720"/>
                </a:cubicBezTo>
              </a:path>
            </a:pathLst>
          </a:custGeom>
          <a:noFill/>
          <a:ln w="44450">
            <a:solidFill>
              <a:srgbClr val="0094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29" name="Freeform 97"/>
          <p:cNvSpPr>
            <a:spLocks/>
          </p:cNvSpPr>
          <p:nvPr/>
        </p:nvSpPr>
        <p:spPr bwMode="auto">
          <a:xfrm>
            <a:off x="6140450" y="3451225"/>
            <a:ext cx="2066925" cy="1182688"/>
          </a:xfrm>
          <a:custGeom>
            <a:avLst/>
            <a:gdLst>
              <a:gd name="T0" fmla="*/ 2066925 w 1302"/>
              <a:gd name="T1" fmla="*/ 9525 h 745"/>
              <a:gd name="T2" fmla="*/ 1908175 w 1302"/>
              <a:gd name="T3" fmla="*/ 9525 h 745"/>
              <a:gd name="T4" fmla="*/ 1870075 w 1302"/>
              <a:gd name="T5" fmla="*/ 63500 h 745"/>
              <a:gd name="T6" fmla="*/ 1746250 w 1302"/>
              <a:gd name="T7" fmla="*/ 269875 h 745"/>
              <a:gd name="T8" fmla="*/ 1704975 w 1302"/>
              <a:gd name="T9" fmla="*/ 434975 h 745"/>
              <a:gd name="T10" fmla="*/ 1638300 w 1302"/>
              <a:gd name="T11" fmla="*/ 476250 h 745"/>
              <a:gd name="T12" fmla="*/ 1600200 w 1302"/>
              <a:gd name="T13" fmla="*/ 542925 h 745"/>
              <a:gd name="T14" fmla="*/ 1536700 w 1302"/>
              <a:gd name="T15" fmla="*/ 612775 h 745"/>
              <a:gd name="T16" fmla="*/ 1492250 w 1302"/>
              <a:gd name="T17" fmla="*/ 673100 h 745"/>
              <a:gd name="T18" fmla="*/ 1422400 w 1302"/>
              <a:gd name="T19" fmla="*/ 676275 h 745"/>
              <a:gd name="T20" fmla="*/ 1384300 w 1302"/>
              <a:gd name="T21" fmla="*/ 685800 h 745"/>
              <a:gd name="T22" fmla="*/ 1333500 w 1302"/>
              <a:gd name="T23" fmla="*/ 704850 h 745"/>
              <a:gd name="T24" fmla="*/ 1279525 w 1302"/>
              <a:gd name="T25" fmla="*/ 765175 h 745"/>
              <a:gd name="T26" fmla="*/ 1225550 w 1302"/>
              <a:gd name="T27" fmla="*/ 822325 h 745"/>
              <a:gd name="T28" fmla="*/ 1168400 w 1302"/>
              <a:gd name="T29" fmla="*/ 850900 h 745"/>
              <a:gd name="T30" fmla="*/ 1114425 w 1302"/>
              <a:gd name="T31" fmla="*/ 879475 h 745"/>
              <a:gd name="T32" fmla="*/ 1057275 w 1302"/>
              <a:gd name="T33" fmla="*/ 904875 h 745"/>
              <a:gd name="T34" fmla="*/ 1003300 w 1302"/>
              <a:gd name="T35" fmla="*/ 930275 h 745"/>
              <a:gd name="T36" fmla="*/ 946150 w 1302"/>
              <a:gd name="T37" fmla="*/ 971550 h 745"/>
              <a:gd name="T38" fmla="*/ 901700 w 1302"/>
              <a:gd name="T39" fmla="*/ 990600 h 745"/>
              <a:gd name="T40" fmla="*/ 844550 w 1302"/>
              <a:gd name="T41" fmla="*/ 1000125 h 745"/>
              <a:gd name="T42" fmla="*/ 736600 w 1302"/>
              <a:gd name="T43" fmla="*/ 1003300 h 745"/>
              <a:gd name="T44" fmla="*/ 635000 w 1302"/>
              <a:gd name="T45" fmla="*/ 1031875 h 745"/>
              <a:gd name="T46" fmla="*/ 590550 w 1302"/>
              <a:gd name="T47" fmla="*/ 1031875 h 745"/>
              <a:gd name="T48" fmla="*/ 536575 w 1302"/>
              <a:gd name="T49" fmla="*/ 1035050 h 745"/>
              <a:gd name="T50" fmla="*/ 466725 w 1302"/>
              <a:gd name="T51" fmla="*/ 1022350 h 745"/>
              <a:gd name="T52" fmla="*/ 365125 w 1302"/>
              <a:gd name="T53" fmla="*/ 1050925 h 745"/>
              <a:gd name="T54" fmla="*/ 254000 w 1302"/>
              <a:gd name="T55" fmla="*/ 1092200 h 745"/>
              <a:gd name="T56" fmla="*/ 206375 w 1302"/>
              <a:gd name="T57" fmla="*/ 1108075 h 745"/>
              <a:gd name="T58" fmla="*/ 117475 w 1302"/>
              <a:gd name="T59" fmla="*/ 1111250 h 745"/>
              <a:gd name="T60" fmla="*/ 44450 w 1302"/>
              <a:gd name="T61" fmla="*/ 1111250 h 745"/>
              <a:gd name="T62" fmla="*/ 0 w 1302"/>
              <a:gd name="T63" fmla="*/ 1136650 h 7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02"/>
              <a:gd name="T97" fmla="*/ 0 h 745"/>
              <a:gd name="T98" fmla="*/ 1302 w 1302"/>
              <a:gd name="T99" fmla="*/ 745 h 7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02" h="745">
                <a:moveTo>
                  <a:pt x="1302" y="6"/>
                </a:moveTo>
                <a:cubicBezTo>
                  <a:pt x="1262" y="3"/>
                  <a:pt x="1223" y="0"/>
                  <a:pt x="1202" y="6"/>
                </a:cubicBezTo>
                <a:cubicBezTo>
                  <a:pt x="1190" y="16"/>
                  <a:pt x="1195" y="13"/>
                  <a:pt x="1178" y="40"/>
                </a:cubicBezTo>
                <a:cubicBezTo>
                  <a:pt x="1161" y="67"/>
                  <a:pt x="1117" y="131"/>
                  <a:pt x="1100" y="170"/>
                </a:cubicBezTo>
                <a:cubicBezTo>
                  <a:pt x="1083" y="209"/>
                  <a:pt x="1085" y="252"/>
                  <a:pt x="1074" y="274"/>
                </a:cubicBezTo>
                <a:cubicBezTo>
                  <a:pt x="1063" y="296"/>
                  <a:pt x="1043" y="289"/>
                  <a:pt x="1032" y="300"/>
                </a:cubicBezTo>
                <a:cubicBezTo>
                  <a:pt x="1021" y="311"/>
                  <a:pt x="1019" y="328"/>
                  <a:pt x="1008" y="342"/>
                </a:cubicBezTo>
                <a:cubicBezTo>
                  <a:pt x="997" y="356"/>
                  <a:pt x="979" y="372"/>
                  <a:pt x="968" y="386"/>
                </a:cubicBezTo>
                <a:cubicBezTo>
                  <a:pt x="957" y="400"/>
                  <a:pt x="952" y="417"/>
                  <a:pt x="940" y="424"/>
                </a:cubicBezTo>
                <a:cubicBezTo>
                  <a:pt x="928" y="431"/>
                  <a:pt x="907" y="425"/>
                  <a:pt x="896" y="426"/>
                </a:cubicBezTo>
                <a:cubicBezTo>
                  <a:pt x="885" y="427"/>
                  <a:pt x="881" y="429"/>
                  <a:pt x="872" y="432"/>
                </a:cubicBezTo>
                <a:cubicBezTo>
                  <a:pt x="863" y="435"/>
                  <a:pt x="851" y="436"/>
                  <a:pt x="840" y="444"/>
                </a:cubicBezTo>
                <a:cubicBezTo>
                  <a:pt x="829" y="452"/>
                  <a:pt x="817" y="470"/>
                  <a:pt x="806" y="482"/>
                </a:cubicBezTo>
                <a:cubicBezTo>
                  <a:pt x="795" y="494"/>
                  <a:pt x="784" y="509"/>
                  <a:pt x="772" y="518"/>
                </a:cubicBezTo>
                <a:cubicBezTo>
                  <a:pt x="760" y="527"/>
                  <a:pt x="748" y="530"/>
                  <a:pt x="736" y="536"/>
                </a:cubicBezTo>
                <a:cubicBezTo>
                  <a:pt x="724" y="542"/>
                  <a:pt x="714" y="548"/>
                  <a:pt x="702" y="554"/>
                </a:cubicBezTo>
                <a:cubicBezTo>
                  <a:pt x="690" y="560"/>
                  <a:pt x="678" y="565"/>
                  <a:pt x="666" y="570"/>
                </a:cubicBezTo>
                <a:cubicBezTo>
                  <a:pt x="654" y="575"/>
                  <a:pt x="644" y="579"/>
                  <a:pt x="632" y="586"/>
                </a:cubicBezTo>
                <a:cubicBezTo>
                  <a:pt x="620" y="593"/>
                  <a:pt x="607" y="606"/>
                  <a:pt x="596" y="612"/>
                </a:cubicBezTo>
                <a:cubicBezTo>
                  <a:pt x="585" y="618"/>
                  <a:pt x="579" y="621"/>
                  <a:pt x="568" y="624"/>
                </a:cubicBezTo>
                <a:cubicBezTo>
                  <a:pt x="557" y="627"/>
                  <a:pt x="549" y="629"/>
                  <a:pt x="532" y="630"/>
                </a:cubicBezTo>
                <a:cubicBezTo>
                  <a:pt x="515" y="631"/>
                  <a:pt x="486" y="629"/>
                  <a:pt x="464" y="632"/>
                </a:cubicBezTo>
                <a:cubicBezTo>
                  <a:pt x="442" y="635"/>
                  <a:pt x="415" y="647"/>
                  <a:pt x="400" y="650"/>
                </a:cubicBezTo>
                <a:cubicBezTo>
                  <a:pt x="385" y="653"/>
                  <a:pt x="382" y="650"/>
                  <a:pt x="372" y="650"/>
                </a:cubicBezTo>
                <a:cubicBezTo>
                  <a:pt x="362" y="650"/>
                  <a:pt x="351" y="653"/>
                  <a:pt x="338" y="652"/>
                </a:cubicBezTo>
                <a:cubicBezTo>
                  <a:pt x="325" y="651"/>
                  <a:pt x="312" y="642"/>
                  <a:pt x="294" y="644"/>
                </a:cubicBezTo>
                <a:cubicBezTo>
                  <a:pt x="276" y="646"/>
                  <a:pt x="252" y="655"/>
                  <a:pt x="230" y="662"/>
                </a:cubicBezTo>
                <a:cubicBezTo>
                  <a:pt x="208" y="669"/>
                  <a:pt x="177" y="682"/>
                  <a:pt x="160" y="688"/>
                </a:cubicBezTo>
                <a:cubicBezTo>
                  <a:pt x="143" y="694"/>
                  <a:pt x="144" y="696"/>
                  <a:pt x="130" y="698"/>
                </a:cubicBezTo>
                <a:cubicBezTo>
                  <a:pt x="116" y="700"/>
                  <a:pt x="91" y="700"/>
                  <a:pt x="74" y="700"/>
                </a:cubicBezTo>
                <a:cubicBezTo>
                  <a:pt x="57" y="700"/>
                  <a:pt x="40" y="697"/>
                  <a:pt x="28" y="700"/>
                </a:cubicBezTo>
                <a:cubicBezTo>
                  <a:pt x="16" y="703"/>
                  <a:pt x="2" y="745"/>
                  <a:pt x="0" y="716"/>
                </a:cubicBezTo>
              </a:path>
            </a:pathLst>
          </a:custGeom>
          <a:noFill/>
          <a:ln w="44450">
            <a:solidFill>
              <a:srgbClr val="D2435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8788" y="5903913"/>
            <a:ext cx="704340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Venesúela: 1.698.488% 2018, 15.000% 2020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44747" y="3973457"/>
            <a:ext cx="551559" cy="19327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92613" y="3476625"/>
            <a:ext cx="1566862" cy="24272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03" grpId="0" autoUpdateAnimBg="0"/>
      <p:bldP spid="95309" grpId="0" autoUpdateAnimBg="0"/>
      <p:bldP spid="95326" grpId="0" animBg="1"/>
      <p:bldP spid="95327" grpId="0" animBg="1"/>
      <p:bldP spid="95328" grpId="0" animBg="1"/>
      <p:bldP spid="95329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524635"/>
            <a:ext cx="3892023" cy="4663440"/>
          </a:xfrm>
        </p:spPr>
        <p:txBody>
          <a:bodyPr/>
          <a:lstStyle/>
          <a:p>
            <a:pPr eaLnBrk="0" hangingPunct="0">
              <a:defRPr/>
            </a:pPr>
            <a:r>
              <a:rPr lang="is-IS" sz="32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Mikil verðbólga helzt í hendur við litla fjárdýpt</a:t>
            </a:r>
          </a:p>
          <a:p>
            <a:pPr lvl="1"/>
            <a:r>
              <a:rPr lang="is-IS" sz="26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165 lönd, 1960-2017</a:t>
            </a:r>
          </a:p>
          <a:p>
            <a:r>
              <a:rPr lang="is-IS" sz="32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Verðbólga dregur úr eftirspurn eftir lausu fé</a:t>
            </a:r>
          </a:p>
          <a:p>
            <a:endParaRPr lang="is-IS" sz="320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106580" y="369177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Fjárdýpt 1960-2017 (M</a:t>
            </a:r>
            <a:r>
              <a:rPr lang="is-IS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 sem % af VLF)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5276850" y="1524000"/>
          <a:ext cx="36576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52120" y="6109247"/>
            <a:ext cx="3139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latin typeface="Cambria" panose="02040503050406030204" pitchFamily="18" charset="0"/>
                <a:ea typeface="Cambria" panose="02040503050406030204" pitchFamily="18" charset="0"/>
              </a:rPr>
              <a:t>Verðbólgubjögun 1960-2017 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21035" y="214313"/>
            <a:ext cx="7770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is-I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cs typeface="+mn-cs"/>
              </a:rPr>
              <a:t>Verðbólga og fjárdýpt, aftur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21420000">
            <a:off x="436115" y="5274164"/>
            <a:ext cx="4495024" cy="95410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Fjárdýpt = M</a:t>
            </a:r>
            <a:r>
              <a:rPr lang="is-IS" sz="2800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is-I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/VLF</a:t>
            </a:r>
          </a:p>
          <a:p>
            <a:pPr eaLnBrk="0" hangingPunct="0">
              <a:defRPr/>
            </a:pPr>
            <a:r>
              <a:rPr lang="is-I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Verðbólgubjögun = </a:t>
            </a:r>
            <a:r>
              <a:rPr kumimoji="1" lang="is-I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1" lang="is-I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/(1+</a:t>
            </a:r>
            <a:r>
              <a:rPr kumimoji="1" lang="is-I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1" lang="is-I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) </a:t>
            </a:r>
          </a:p>
        </p:txBody>
      </p:sp>
      <p:sp>
        <p:nvSpPr>
          <p:cNvPr id="15" name="TextBox 14"/>
          <p:cNvSpPr txBox="1"/>
          <p:nvPr/>
        </p:nvSpPr>
        <p:spPr>
          <a:xfrm rot="21059220">
            <a:off x="7590685" y="4106816"/>
            <a:ext cx="133541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r = -0,24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21420000">
            <a:off x="6379323" y="2414656"/>
            <a:ext cx="2545026" cy="1200329"/>
          </a:xfrm>
          <a:prstGeom prst="rect">
            <a:avLst/>
          </a:prstGeom>
          <a:gradFill>
            <a:gsLst>
              <a:gs pos="0">
                <a:schemeClr val="accent6">
                  <a:tint val="35000"/>
                  <a:satMod val="253000"/>
                  <a:alpha val="0"/>
                </a:schemeClr>
              </a:gs>
              <a:gs pos="93000">
                <a:srgbClr val="ABB5DB">
                  <a:alpha val="13000"/>
                </a:srgbClr>
              </a:gs>
              <a:gs pos="97000">
                <a:schemeClr val="accent6">
                  <a:tint val="53000"/>
                  <a:satMod val="260000"/>
                </a:schemeClr>
              </a:gs>
              <a:gs pos="100000">
                <a:schemeClr val="accent6">
                  <a:tint val="56000"/>
                  <a:satMod val="275000"/>
                </a:schemeClr>
              </a:gs>
            </a:gsLst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Mikil verðbólga helzt í hendur við litla fjárdýpt</a:t>
            </a:r>
          </a:p>
        </p:txBody>
      </p:sp>
    </p:spTree>
    <p:extLst>
      <p:ext uri="{BB962C8B-B14F-4D97-AF65-F5344CB8AC3E}">
        <p14:creationId xmlns:p14="http://schemas.microsoft.com/office/powerpoint/2010/main" val="38902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Verðbólguskattur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Þegar ríkið aflar sér tekna með því að prenta peninga er tekjuöflunin kennd við verðbólguskatt</a:t>
            </a:r>
            <a:endParaRPr lang="is-IS" altLang="en-US" i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Verðbólguskatturinn er skattur, eða ígildi skatts, á peningaeign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Verðbólgunni linnir þegar ríkið sker ríkisfjármálin upp og færir ríkisútgjöldin til samræmis við skattheimtu án verðbólgu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Verðbólguskattur: Dæmi</a:t>
            </a:r>
            <a:endParaRPr lang="is-IS" sz="54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  <p:graphicFrame>
        <p:nvGraphicFramePr>
          <p:cNvPr id="152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16044"/>
              </p:ext>
            </p:extLst>
          </p:nvPr>
        </p:nvGraphicFramePr>
        <p:xfrm>
          <a:off x="1244600" y="2209800"/>
          <a:ext cx="1828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723586" imgH="431613" progId="Equation.3">
                  <p:embed/>
                </p:oleObj>
              </mc:Choice>
              <mc:Fallback>
                <p:oleObj r:id="rId4" imgW="723586" imgH="431613" progId="Equation.3">
                  <p:embed/>
                  <p:pic>
                    <p:nvPicPr>
                      <p:cNvPr id="152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209800"/>
                        <a:ext cx="18288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8400" y="3276600"/>
            <a:ext cx="1981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25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62390"/>
              </p:ext>
            </p:extLst>
          </p:nvPr>
        </p:nvGraphicFramePr>
        <p:xfrm>
          <a:off x="1168400" y="5126038"/>
          <a:ext cx="25908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7" imgW="1129810" imgH="393529" progId="Equation.3">
                  <p:embed/>
                </p:oleObj>
              </mc:Choice>
              <mc:Fallback>
                <p:oleObj r:id="rId7" imgW="1129810" imgH="393529" progId="Equation.3">
                  <p:embed/>
                  <p:pic>
                    <p:nvPicPr>
                      <p:cNvPr id="152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5126038"/>
                        <a:ext cx="2590800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7" name="Object 11" descr="Blue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72825"/>
              </p:ext>
            </p:extLst>
          </p:nvPr>
        </p:nvGraphicFramePr>
        <p:xfrm>
          <a:off x="6494767" y="4648200"/>
          <a:ext cx="20574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9" imgW="710891" imgH="393529" progId="Equation.3">
                  <p:embed/>
                </p:oleObj>
              </mc:Choice>
              <mc:Fallback>
                <p:oleObj r:id="rId9" imgW="710891" imgH="393529" progId="Equation.3">
                  <p:embed/>
                  <p:pic>
                    <p:nvPicPr>
                      <p:cNvPr id="152587" name="Object 11" descr="Blue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767" y="4648200"/>
                        <a:ext cx="2057400" cy="1125538"/>
                      </a:xfrm>
                      <a:prstGeom prst="rect">
                        <a:avLst/>
                      </a:prstGeom>
                      <a:blipFill dpi="0" rotWithShape="0">
                        <a:blip r:embed="rId11"/>
                        <a:srcRect/>
                        <a:tile tx="0" ty="0" sx="100000" sy="100000" flip="none" algn="tl"/>
                      </a:blip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45953"/>
              </p:ext>
            </p:extLst>
          </p:nvPr>
        </p:nvGraphicFramePr>
        <p:xfrm>
          <a:off x="1244600" y="4343400"/>
          <a:ext cx="3886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12" imgW="1612900" imgH="228600" progId="Equation.3">
                  <p:embed/>
                </p:oleObj>
              </mc:Choice>
              <mc:Fallback>
                <p:oleObj r:id="rId12" imgW="1612900" imgH="228600" progId="Equation.3">
                  <p:embed/>
                  <p:pic>
                    <p:nvPicPr>
                      <p:cNvPr id="152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343400"/>
                        <a:ext cx="38862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91" name="Line 15"/>
          <p:cNvSpPr>
            <a:spLocks noChangeShapeType="1"/>
          </p:cNvSpPr>
          <p:nvPr/>
        </p:nvSpPr>
        <p:spPr bwMode="auto">
          <a:xfrm flipV="1">
            <a:off x="5808967" y="18288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5808967" y="39624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596" name="Freeform 20"/>
          <p:cNvSpPr>
            <a:spLocks/>
          </p:cNvSpPr>
          <p:nvPr/>
        </p:nvSpPr>
        <p:spPr bwMode="auto">
          <a:xfrm>
            <a:off x="5808967" y="2286000"/>
            <a:ext cx="2362200" cy="1676400"/>
          </a:xfrm>
          <a:custGeom>
            <a:avLst/>
            <a:gdLst>
              <a:gd name="T0" fmla="*/ 0 w 1488"/>
              <a:gd name="T1" fmla="*/ 1676400 h 1056"/>
              <a:gd name="T2" fmla="*/ 1143000 w 1488"/>
              <a:gd name="T3" fmla="*/ 0 h 1056"/>
              <a:gd name="T4" fmla="*/ 2362200 w 1488"/>
              <a:gd name="T5" fmla="*/ 1676400 h 1056"/>
              <a:gd name="T6" fmla="*/ 0 60000 65536"/>
              <a:gd name="T7" fmla="*/ 0 60000 65536"/>
              <a:gd name="T8" fmla="*/ 0 60000 65536"/>
              <a:gd name="T9" fmla="*/ 0 w 1488"/>
              <a:gd name="T10" fmla="*/ 0 h 1056"/>
              <a:gd name="T11" fmla="*/ 1488 w 148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1056">
                <a:moveTo>
                  <a:pt x="0" y="1056"/>
                </a:moveTo>
                <a:cubicBezTo>
                  <a:pt x="236" y="528"/>
                  <a:pt x="472" y="0"/>
                  <a:pt x="720" y="0"/>
                </a:cubicBezTo>
                <a:cubicBezTo>
                  <a:pt x="968" y="0"/>
                  <a:pt x="1360" y="880"/>
                  <a:pt x="1488" y="1056"/>
                </a:cubicBezTo>
              </a:path>
            </a:pathLst>
          </a:custGeom>
          <a:noFill/>
          <a:ln w="381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5362880" y="1793875"/>
            <a:ext cx="3698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8536292" y="3997325"/>
            <a:ext cx="35618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 dirty="0">
                <a:latin typeface="Symbol" panose="05050102010706020507" pitchFamily="18" charset="2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152599" name="Line 23"/>
          <p:cNvSpPr>
            <a:spLocks noChangeShapeType="1"/>
          </p:cNvSpPr>
          <p:nvPr/>
        </p:nvSpPr>
        <p:spPr bwMode="auto">
          <a:xfrm>
            <a:off x="6951967" y="2286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600" name="Line 24"/>
          <p:cNvSpPr>
            <a:spLocks noChangeShapeType="1"/>
          </p:cNvSpPr>
          <p:nvPr/>
        </p:nvSpPr>
        <p:spPr bwMode="auto">
          <a:xfrm flipH="1" flipV="1">
            <a:off x="6951967" y="39878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 rot="21420000">
            <a:off x="3008979" y="2477443"/>
            <a:ext cx="164808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Skatttekjur</a:t>
            </a:r>
          </a:p>
        </p:txBody>
      </p:sp>
      <p:sp>
        <p:nvSpPr>
          <p:cNvPr id="152602" name="Text Box 26"/>
          <p:cNvSpPr txBox="1">
            <a:spLocks noChangeArrowheads="1"/>
          </p:cNvSpPr>
          <p:nvPr/>
        </p:nvSpPr>
        <p:spPr bwMode="auto">
          <a:xfrm rot="21420000">
            <a:off x="3041916" y="3480743"/>
            <a:ext cx="256486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Peningaeftirspurn</a:t>
            </a:r>
          </a:p>
        </p:txBody>
      </p:sp>
      <p:sp>
        <p:nvSpPr>
          <p:cNvPr id="152603" name="Text Box 27"/>
          <p:cNvSpPr txBox="1">
            <a:spLocks noChangeArrowheads="1"/>
          </p:cNvSpPr>
          <p:nvPr/>
        </p:nvSpPr>
        <p:spPr bwMode="auto">
          <a:xfrm rot="21420000">
            <a:off x="2796061" y="5788968"/>
            <a:ext cx="30470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Hámörkun skatttekna</a:t>
            </a:r>
          </a:p>
        </p:txBody>
      </p:sp>
      <p:sp>
        <p:nvSpPr>
          <p:cNvPr id="152604" name="Text Box 28"/>
          <p:cNvSpPr txBox="1">
            <a:spLocks noChangeArrowheads="1"/>
          </p:cNvSpPr>
          <p:nvPr/>
        </p:nvSpPr>
        <p:spPr bwMode="auto">
          <a:xfrm rot="21420000">
            <a:off x="6006452" y="5935018"/>
            <a:ext cx="309533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,,Hagkvæm” verðbólga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1" grpId="0" animBg="1"/>
      <p:bldP spid="152592" grpId="0" animBg="1"/>
      <p:bldP spid="152596" grpId="0" animBg="1"/>
      <p:bldP spid="152597" grpId="0" autoUpdateAnimBg="0"/>
      <p:bldP spid="152598" grpId="0" autoUpdateAnimBg="0"/>
      <p:bldP spid="152599" grpId="0" animBg="1"/>
      <p:bldP spid="152600" grpId="0" animBg="1"/>
      <p:bldP spid="152601" grpId="0" autoUpdateAnimBg="0"/>
      <p:bldP spid="152602" grpId="0" autoUpdateAnimBg="0"/>
      <p:bldP spid="152603" grpId="0" autoUpdateAnimBg="0"/>
      <p:bldP spid="15260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Verðbólguskattur: Dæmi</a:t>
            </a:r>
            <a:endParaRPr lang="is-IS" sz="54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  <p:graphicFrame>
        <p:nvGraphicFramePr>
          <p:cNvPr id="5122" name="Object 6" descr="Blue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806725"/>
              </p:ext>
            </p:extLst>
          </p:nvPr>
        </p:nvGraphicFramePr>
        <p:xfrm>
          <a:off x="6482389" y="4648200"/>
          <a:ext cx="20574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710891" imgH="393529" progId="Equation.3">
                  <p:embed/>
                </p:oleObj>
              </mc:Choice>
              <mc:Fallback>
                <p:oleObj r:id="rId4" imgW="710891" imgH="393529" progId="Equation.3">
                  <p:embed/>
                  <p:pic>
                    <p:nvPicPr>
                      <p:cNvPr id="5122" name="Object 6" descr="Blue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389" y="4648200"/>
                        <a:ext cx="2057400" cy="1125538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5796589" y="39624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Freeform 10"/>
          <p:cNvSpPr>
            <a:spLocks/>
          </p:cNvSpPr>
          <p:nvPr/>
        </p:nvSpPr>
        <p:spPr bwMode="auto">
          <a:xfrm>
            <a:off x="5796589" y="2286000"/>
            <a:ext cx="2362200" cy="1676400"/>
          </a:xfrm>
          <a:custGeom>
            <a:avLst/>
            <a:gdLst>
              <a:gd name="T0" fmla="*/ 0 w 1488"/>
              <a:gd name="T1" fmla="*/ 1676400 h 1056"/>
              <a:gd name="T2" fmla="*/ 1143000 w 1488"/>
              <a:gd name="T3" fmla="*/ 0 h 1056"/>
              <a:gd name="T4" fmla="*/ 2362200 w 1488"/>
              <a:gd name="T5" fmla="*/ 1676400 h 1056"/>
              <a:gd name="T6" fmla="*/ 0 60000 65536"/>
              <a:gd name="T7" fmla="*/ 0 60000 65536"/>
              <a:gd name="T8" fmla="*/ 0 60000 65536"/>
              <a:gd name="T9" fmla="*/ 0 w 1488"/>
              <a:gd name="T10" fmla="*/ 0 h 1056"/>
              <a:gd name="T11" fmla="*/ 1488 w 148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1056">
                <a:moveTo>
                  <a:pt x="0" y="1056"/>
                </a:moveTo>
                <a:cubicBezTo>
                  <a:pt x="236" y="528"/>
                  <a:pt x="472" y="0"/>
                  <a:pt x="720" y="0"/>
                </a:cubicBezTo>
                <a:cubicBezTo>
                  <a:pt x="968" y="0"/>
                  <a:pt x="1360" y="880"/>
                  <a:pt x="1488" y="1056"/>
                </a:cubicBezTo>
              </a:path>
            </a:pathLst>
          </a:custGeom>
          <a:noFill/>
          <a:ln w="381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8523914" y="3997325"/>
            <a:ext cx="350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Symbol" pitchFamily="18" charset="2"/>
              </a:rPr>
              <a:t>p</a:t>
            </a:r>
          </a:p>
        </p:txBody>
      </p:sp>
      <p:sp>
        <p:nvSpPr>
          <p:cNvPr id="5127" name="Line 13"/>
          <p:cNvSpPr>
            <a:spLocks noChangeShapeType="1"/>
          </p:cNvSpPr>
          <p:nvPr/>
        </p:nvSpPr>
        <p:spPr bwMode="auto">
          <a:xfrm>
            <a:off x="6939589" y="2286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4"/>
          <p:cNvSpPr>
            <a:spLocks noChangeShapeType="1"/>
          </p:cNvSpPr>
          <p:nvPr/>
        </p:nvSpPr>
        <p:spPr bwMode="auto">
          <a:xfrm flipH="1" flipV="1">
            <a:off x="6939589" y="39878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Text Box 18"/>
          <p:cNvSpPr txBox="1">
            <a:spLocks noChangeArrowheads="1"/>
          </p:cNvSpPr>
          <p:nvPr/>
        </p:nvSpPr>
        <p:spPr bwMode="auto">
          <a:xfrm rot="21420000">
            <a:off x="6291241" y="5935018"/>
            <a:ext cx="309533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,,Hagkvæm” verðbólga</a:t>
            </a:r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1501775" y="1982788"/>
            <a:ext cx="3836988" cy="3387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Ef </a:t>
            </a:r>
            <a:r>
              <a:rPr lang="is-I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= 2</a:t>
            </a: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 og </a:t>
            </a:r>
            <a:r>
              <a:rPr lang="is-I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 = 10</a:t>
            </a: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, þá höfum við </a:t>
            </a:r>
            <a:b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  <a:ea typeface="Cambria" panose="02040503050406030204" pitchFamily="18" charset="0"/>
              </a:rPr>
              <a:t>p</a:t>
            </a:r>
            <a:r>
              <a:rPr lang="is-I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= 2/20 = 0,1</a:t>
            </a: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, svo að ,,hagkvæm” verðbólga er þá 10% á ári </a:t>
            </a:r>
          </a:p>
        </p:txBody>
      </p:sp>
      <p:sp>
        <p:nvSpPr>
          <p:cNvPr id="5131" name="Line 15"/>
          <p:cNvSpPr>
            <a:spLocks noChangeShapeType="1"/>
          </p:cNvSpPr>
          <p:nvPr/>
        </p:nvSpPr>
        <p:spPr bwMode="auto">
          <a:xfrm flipV="1">
            <a:off x="5796589" y="18288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21"/>
          <p:cNvSpPr txBox="1">
            <a:spLocks noChangeArrowheads="1"/>
          </p:cNvSpPr>
          <p:nvPr/>
        </p:nvSpPr>
        <p:spPr bwMode="auto">
          <a:xfrm>
            <a:off x="5354241" y="1793875"/>
            <a:ext cx="3698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 dirty="0"/>
              <a:t>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Fisheráhrifin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Með Fisheráhrifunum er átt við það að aukning verðbólgu um eitt prósentustig leiði til hækkunar nafnvaxta um eitt prósentustig</a:t>
            </a:r>
          </a:p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Viðbrögð nafnvaxta við aukinni verðbólgu eru því í hlutfallinu 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1:1</a:t>
            </a:r>
          </a:p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Raunvextir haldast því óbreyttir</a:t>
            </a:r>
          </a:p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Reyndin er önnur, sjá næstu mynd</a:t>
            </a:r>
          </a:p>
        </p:txBody>
      </p:sp>
      <p:sp>
        <p:nvSpPr>
          <p:cNvPr id="4" name="TextBox 3"/>
          <p:cNvSpPr txBox="1"/>
          <p:nvPr/>
        </p:nvSpPr>
        <p:spPr>
          <a:xfrm rot="21397220">
            <a:off x="6677718" y="497907"/>
            <a:ext cx="180062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i = r + </a:t>
            </a:r>
            <a:r>
              <a:rPr lang="is-IS" sz="3600" dirty="0">
                <a:latin typeface="Symbol" panose="05050102010706020507" pitchFamily="18" charset="2"/>
                <a:ea typeface="Cambria" panose="02040503050406030204" pitchFamily="18" charset="0"/>
              </a:rPr>
              <a:t>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narrow aqua button bckgrd"/>
          <p:cNvPicPr>
            <a:picLocks noChangeAspect="1" noChangeArrowheads="1"/>
          </p:cNvPicPr>
          <p:nvPr/>
        </p:nvPicPr>
        <p:blipFill>
          <a:blip r:embed="rId3" cstate="print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16632"/>
            <a:ext cx="8229600" cy="6858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s-I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Bandaríkin: Nafnvextir og verðbólga 1960-2001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F3F6F9"/>
          </a:solidFill>
          <a:ln w="2190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F2F4F8"/>
          </a:solidFill>
          <a:ln w="2000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F1F4F7"/>
          </a:solidFill>
          <a:ln w="1793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F0F2F5"/>
          </a:solidFill>
          <a:ln w="15875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EEF1F4"/>
          </a:solidFill>
          <a:ln w="1397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EBEEF2"/>
          </a:solidFill>
          <a:ln w="1000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1500188" y="1495425"/>
            <a:ext cx="6996112" cy="4487863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1360488" y="1374775"/>
            <a:ext cx="7116762" cy="4568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s-IS"/>
          </a:p>
        </p:txBody>
      </p:sp>
      <p:sp>
        <p:nvSpPr>
          <p:cNvPr id="49168" name="Line 17"/>
          <p:cNvSpPr>
            <a:spLocks noChangeShapeType="1"/>
          </p:cNvSpPr>
          <p:nvPr/>
        </p:nvSpPr>
        <p:spPr bwMode="auto">
          <a:xfrm>
            <a:off x="1360488" y="5943600"/>
            <a:ext cx="7116762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 flipV="1">
            <a:off x="1360488" y="5783263"/>
            <a:ext cx="1587" cy="1603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Line 19"/>
          <p:cNvSpPr>
            <a:spLocks noChangeShapeType="1"/>
          </p:cNvSpPr>
          <p:nvPr/>
        </p:nvSpPr>
        <p:spPr bwMode="auto">
          <a:xfrm flipV="1">
            <a:off x="2378075" y="5783263"/>
            <a:ext cx="1588" cy="1603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Line 20"/>
          <p:cNvSpPr>
            <a:spLocks noChangeShapeType="1"/>
          </p:cNvSpPr>
          <p:nvPr/>
        </p:nvSpPr>
        <p:spPr bwMode="auto">
          <a:xfrm flipV="1">
            <a:off x="3214688" y="5783263"/>
            <a:ext cx="1587" cy="1603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 flipV="1">
            <a:off x="4071938" y="5783263"/>
            <a:ext cx="1587" cy="1603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Line 22"/>
          <p:cNvSpPr>
            <a:spLocks noChangeShapeType="1"/>
          </p:cNvSpPr>
          <p:nvPr/>
        </p:nvSpPr>
        <p:spPr bwMode="auto">
          <a:xfrm flipV="1">
            <a:off x="4908550" y="5783263"/>
            <a:ext cx="1588" cy="1603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4" name="Line 23"/>
          <p:cNvSpPr>
            <a:spLocks noChangeShapeType="1"/>
          </p:cNvSpPr>
          <p:nvPr/>
        </p:nvSpPr>
        <p:spPr bwMode="auto">
          <a:xfrm flipV="1">
            <a:off x="5765800" y="5783263"/>
            <a:ext cx="1588" cy="1603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Line 24"/>
          <p:cNvSpPr>
            <a:spLocks noChangeShapeType="1"/>
          </p:cNvSpPr>
          <p:nvPr/>
        </p:nvSpPr>
        <p:spPr bwMode="auto">
          <a:xfrm flipV="1">
            <a:off x="6604000" y="5783263"/>
            <a:ext cx="1588" cy="1603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 flipV="1">
            <a:off x="8297863" y="5783263"/>
            <a:ext cx="1587" cy="1603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7" name="Line 26"/>
          <p:cNvSpPr>
            <a:spLocks noChangeShapeType="1"/>
          </p:cNvSpPr>
          <p:nvPr/>
        </p:nvSpPr>
        <p:spPr bwMode="auto">
          <a:xfrm flipV="1">
            <a:off x="7440613" y="5783263"/>
            <a:ext cx="1587" cy="1603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8" name="Line 27"/>
          <p:cNvSpPr>
            <a:spLocks noChangeShapeType="1"/>
          </p:cNvSpPr>
          <p:nvPr/>
        </p:nvSpPr>
        <p:spPr bwMode="auto">
          <a:xfrm flipV="1">
            <a:off x="1360488" y="1395413"/>
            <a:ext cx="1587" cy="45085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9" name="Line 28"/>
          <p:cNvSpPr>
            <a:spLocks noChangeShapeType="1"/>
          </p:cNvSpPr>
          <p:nvPr/>
        </p:nvSpPr>
        <p:spPr bwMode="auto">
          <a:xfrm>
            <a:off x="1360488" y="5165725"/>
            <a:ext cx="16033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0" name="Line 29"/>
          <p:cNvSpPr>
            <a:spLocks noChangeShapeType="1"/>
          </p:cNvSpPr>
          <p:nvPr/>
        </p:nvSpPr>
        <p:spPr bwMode="auto">
          <a:xfrm>
            <a:off x="1360488" y="4427538"/>
            <a:ext cx="160337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1" name="Line 30"/>
          <p:cNvSpPr>
            <a:spLocks noChangeShapeType="1"/>
          </p:cNvSpPr>
          <p:nvPr/>
        </p:nvSpPr>
        <p:spPr bwMode="auto">
          <a:xfrm>
            <a:off x="1360488" y="3689350"/>
            <a:ext cx="16033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2" name="Line 31"/>
          <p:cNvSpPr>
            <a:spLocks noChangeShapeType="1"/>
          </p:cNvSpPr>
          <p:nvPr/>
        </p:nvSpPr>
        <p:spPr bwMode="auto">
          <a:xfrm>
            <a:off x="1360488" y="2930525"/>
            <a:ext cx="16033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3" name="Line 32"/>
          <p:cNvSpPr>
            <a:spLocks noChangeShapeType="1"/>
          </p:cNvSpPr>
          <p:nvPr/>
        </p:nvSpPr>
        <p:spPr bwMode="auto">
          <a:xfrm>
            <a:off x="1360488" y="2192338"/>
            <a:ext cx="160337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4" name="Line 33"/>
          <p:cNvSpPr>
            <a:spLocks noChangeShapeType="1"/>
          </p:cNvSpPr>
          <p:nvPr/>
        </p:nvSpPr>
        <p:spPr bwMode="auto">
          <a:xfrm flipV="1">
            <a:off x="1539875" y="5783263"/>
            <a:ext cx="1588" cy="1603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5" name="Rectangle 34"/>
          <p:cNvSpPr>
            <a:spLocks noChangeArrowheads="1"/>
          </p:cNvSpPr>
          <p:nvPr/>
        </p:nvSpPr>
        <p:spPr bwMode="auto">
          <a:xfrm>
            <a:off x="498475" y="1230313"/>
            <a:ext cx="6985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 b="1">
                <a:solidFill>
                  <a:srgbClr val="000000"/>
                </a:solidFill>
                <a:latin typeface="Arial" pitchFamily="34" charset="0"/>
              </a:rPr>
              <a:t>% á ári</a:t>
            </a:r>
            <a:endParaRPr lang="is-IS" altLang="en-US" sz="2400"/>
          </a:p>
        </p:txBody>
      </p:sp>
      <p:sp>
        <p:nvSpPr>
          <p:cNvPr id="49186" name="Rectangle 36"/>
          <p:cNvSpPr>
            <a:spLocks noChangeArrowheads="1"/>
          </p:cNvSpPr>
          <p:nvPr/>
        </p:nvSpPr>
        <p:spPr bwMode="auto">
          <a:xfrm>
            <a:off x="1293813" y="5986463"/>
            <a:ext cx="5762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1960</a:t>
            </a:r>
            <a:endParaRPr lang="en-US" altLang="en-US" sz="2400"/>
          </a:p>
        </p:txBody>
      </p:sp>
      <p:sp>
        <p:nvSpPr>
          <p:cNvPr id="49187" name="Rectangle 37"/>
          <p:cNvSpPr>
            <a:spLocks noChangeArrowheads="1"/>
          </p:cNvSpPr>
          <p:nvPr/>
        </p:nvSpPr>
        <p:spPr bwMode="auto">
          <a:xfrm>
            <a:off x="2143125" y="5986463"/>
            <a:ext cx="576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1965</a:t>
            </a:r>
            <a:endParaRPr lang="en-US" altLang="en-US" sz="2400"/>
          </a:p>
        </p:txBody>
      </p:sp>
      <p:sp>
        <p:nvSpPr>
          <p:cNvPr id="49188" name="Rectangle 38"/>
          <p:cNvSpPr>
            <a:spLocks noChangeArrowheads="1"/>
          </p:cNvSpPr>
          <p:nvPr/>
        </p:nvSpPr>
        <p:spPr bwMode="auto">
          <a:xfrm>
            <a:off x="2984500" y="5986463"/>
            <a:ext cx="576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1970</a:t>
            </a:r>
            <a:endParaRPr lang="en-US" altLang="en-US" sz="2400"/>
          </a:p>
        </p:txBody>
      </p:sp>
      <p:sp>
        <p:nvSpPr>
          <p:cNvPr id="49189" name="Rectangle 39"/>
          <p:cNvSpPr>
            <a:spLocks noChangeArrowheads="1"/>
          </p:cNvSpPr>
          <p:nvPr/>
        </p:nvSpPr>
        <p:spPr bwMode="auto">
          <a:xfrm>
            <a:off x="3833813" y="5986463"/>
            <a:ext cx="5762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1975</a:t>
            </a:r>
            <a:endParaRPr lang="en-US" altLang="en-US" sz="2400"/>
          </a:p>
        </p:txBody>
      </p:sp>
      <p:sp>
        <p:nvSpPr>
          <p:cNvPr id="49190" name="Rectangle 40"/>
          <p:cNvSpPr>
            <a:spLocks noChangeArrowheads="1"/>
          </p:cNvSpPr>
          <p:nvPr/>
        </p:nvSpPr>
        <p:spPr bwMode="auto">
          <a:xfrm>
            <a:off x="4683125" y="5986463"/>
            <a:ext cx="576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1980</a:t>
            </a:r>
            <a:endParaRPr lang="en-US" altLang="en-US" sz="2400"/>
          </a:p>
        </p:txBody>
      </p:sp>
      <p:sp>
        <p:nvSpPr>
          <p:cNvPr id="49191" name="Rectangle 41"/>
          <p:cNvSpPr>
            <a:spLocks noChangeArrowheads="1"/>
          </p:cNvSpPr>
          <p:nvPr/>
        </p:nvSpPr>
        <p:spPr bwMode="auto">
          <a:xfrm>
            <a:off x="5532438" y="5986463"/>
            <a:ext cx="5762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1985</a:t>
            </a:r>
            <a:endParaRPr lang="en-US" altLang="en-US" sz="2400"/>
          </a:p>
        </p:txBody>
      </p:sp>
      <p:sp>
        <p:nvSpPr>
          <p:cNvPr id="49192" name="Rectangle 42"/>
          <p:cNvSpPr>
            <a:spLocks noChangeArrowheads="1"/>
          </p:cNvSpPr>
          <p:nvPr/>
        </p:nvSpPr>
        <p:spPr bwMode="auto">
          <a:xfrm>
            <a:off x="6373813" y="5986463"/>
            <a:ext cx="5762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1990</a:t>
            </a:r>
            <a:endParaRPr lang="en-US" altLang="en-US" sz="2400"/>
          </a:p>
        </p:txBody>
      </p:sp>
      <p:sp>
        <p:nvSpPr>
          <p:cNvPr id="49193" name="Rectangle 43"/>
          <p:cNvSpPr>
            <a:spLocks noChangeArrowheads="1"/>
          </p:cNvSpPr>
          <p:nvPr/>
        </p:nvSpPr>
        <p:spPr bwMode="auto">
          <a:xfrm>
            <a:off x="7223125" y="5986463"/>
            <a:ext cx="576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1995</a:t>
            </a:r>
            <a:endParaRPr lang="en-US" altLang="en-US" sz="2400"/>
          </a:p>
        </p:txBody>
      </p:sp>
      <p:sp>
        <p:nvSpPr>
          <p:cNvPr id="49194" name="Rectangle 44"/>
          <p:cNvSpPr>
            <a:spLocks noChangeArrowheads="1"/>
          </p:cNvSpPr>
          <p:nvPr/>
        </p:nvSpPr>
        <p:spPr bwMode="auto">
          <a:xfrm>
            <a:off x="8070850" y="5986463"/>
            <a:ext cx="576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2000</a:t>
            </a:r>
            <a:endParaRPr lang="en-US" altLang="en-US" sz="2400"/>
          </a:p>
        </p:txBody>
      </p:sp>
      <p:sp>
        <p:nvSpPr>
          <p:cNvPr id="49195" name="Rectangle 45"/>
          <p:cNvSpPr>
            <a:spLocks noChangeArrowheads="1"/>
          </p:cNvSpPr>
          <p:nvPr/>
        </p:nvSpPr>
        <p:spPr bwMode="auto">
          <a:xfrm>
            <a:off x="1135063" y="579437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is-IS" altLang="en-US" sz="2400"/>
          </a:p>
        </p:txBody>
      </p:sp>
      <p:sp>
        <p:nvSpPr>
          <p:cNvPr id="49196" name="Rectangle 46"/>
          <p:cNvSpPr>
            <a:spLocks noChangeArrowheads="1"/>
          </p:cNvSpPr>
          <p:nvPr/>
        </p:nvSpPr>
        <p:spPr bwMode="auto">
          <a:xfrm>
            <a:off x="1135063" y="50514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is-IS" altLang="en-US" sz="2400"/>
          </a:p>
        </p:txBody>
      </p:sp>
      <p:sp>
        <p:nvSpPr>
          <p:cNvPr id="49197" name="Rectangle 47"/>
          <p:cNvSpPr>
            <a:spLocks noChangeArrowheads="1"/>
          </p:cNvSpPr>
          <p:nvPr/>
        </p:nvSpPr>
        <p:spPr bwMode="auto">
          <a:xfrm>
            <a:off x="1135063" y="43148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6</a:t>
            </a:r>
            <a:endParaRPr lang="is-IS" altLang="en-US" sz="2400"/>
          </a:p>
        </p:txBody>
      </p:sp>
      <p:sp>
        <p:nvSpPr>
          <p:cNvPr id="49198" name="Rectangle 48"/>
          <p:cNvSpPr>
            <a:spLocks noChangeArrowheads="1"/>
          </p:cNvSpPr>
          <p:nvPr/>
        </p:nvSpPr>
        <p:spPr bwMode="auto">
          <a:xfrm>
            <a:off x="1135063" y="357187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is-IS" altLang="en-US" sz="2400"/>
          </a:p>
        </p:txBody>
      </p:sp>
      <p:sp>
        <p:nvSpPr>
          <p:cNvPr id="49199" name="Rectangle 49"/>
          <p:cNvSpPr>
            <a:spLocks noChangeArrowheads="1"/>
          </p:cNvSpPr>
          <p:nvPr/>
        </p:nvSpPr>
        <p:spPr bwMode="auto">
          <a:xfrm>
            <a:off x="1022350" y="2828925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12</a:t>
            </a:r>
            <a:endParaRPr lang="is-IS" altLang="en-US" sz="2400"/>
          </a:p>
        </p:txBody>
      </p:sp>
      <p:sp>
        <p:nvSpPr>
          <p:cNvPr id="49200" name="Rectangle 50"/>
          <p:cNvSpPr>
            <a:spLocks noChangeArrowheads="1"/>
          </p:cNvSpPr>
          <p:nvPr/>
        </p:nvSpPr>
        <p:spPr bwMode="auto">
          <a:xfrm>
            <a:off x="1022350" y="2092325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s-IS" altLang="en-US" sz="1700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is-IS" altLang="en-US" sz="2400"/>
          </a:p>
        </p:txBody>
      </p:sp>
      <p:pic>
        <p:nvPicPr>
          <p:cNvPr id="96307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6700" y="2500313"/>
            <a:ext cx="69723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08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9238" y="2360613"/>
            <a:ext cx="69977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651377" y="4860925"/>
            <a:ext cx="928688" cy="552450"/>
            <a:chOff x="2870" y="2827"/>
            <a:chExt cx="585" cy="348"/>
          </a:xfrm>
        </p:grpSpPr>
        <p:sp>
          <p:nvSpPr>
            <p:cNvPr id="49216" name="Line 54"/>
            <p:cNvSpPr>
              <a:spLocks noChangeShapeType="1"/>
            </p:cNvSpPr>
            <p:nvPr/>
          </p:nvSpPr>
          <p:spPr bwMode="auto">
            <a:xfrm flipH="1">
              <a:off x="3042" y="2827"/>
              <a:ext cx="251" cy="20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17" name="Rectangle 55"/>
            <p:cNvSpPr>
              <a:spLocks noChangeArrowheads="1"/>
            </p:cNvSpPr>
            <p:nvPr/>
          </p:nvSpPr>
          <p:spPr bwMode="auto">
            <a:xfrm>
              <a:off x="2870" y="3010"/>
              <a:ext cx="58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7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Verðbólga</a:t>
              </a:r>
              <a:endParaRPr lang="is-IS" alt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386385" y="2981325"/>
            <a:ext cx="977899" cy="908050"/>
            <a:chOff x="3393" y="1878"/>
            <a:chExt cx="616" cy="572"/>
          </a:xfrm>
        </p:grpSpPr>
        <p:sp>
          <p:nvSpPr>
            <p:cNvPr id="49214" name="Line 57"/>
            <p:cNvSpPr>
              <a:spLocks noChangeShapeType="1"/>
            </p:cNvSpPr>
            <p:nvPr/>
          </p:nvSpPr>
          <p:spPr bwMode="auto">
            <a:xfrm flipH="1">
              <a:off x="3645" y="2035"/>
              <a:ext cx="301" cy="41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Rectangle 58"/>
            <p:cNvSpPr>
              <a:spLocks noChangeArrowheads="1"/>
            </p:cNvSpPr>
            <p:nvPr/>
          </p:nvSpPr>
          <p:spPr bwMode="auto">
            <a:xfrm>
              <a:off x="3393" y="1878"/>
              <a:ext cx="61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s-IS" altLang="en-US" sz="17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Nafnvextir</a:t>
              </a:r>
              <a:endParaRPr lang="is-IS" alt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6315" name="Text Box 59"/>
          <p:cNvSpPr txBox="1">
            <a:spLocks noChangeArrowheads="1"/>
          </p:cNvSpPr>
          <p:nvPr/>
        </p:nvSpPr>
        <p:spPr bwMode="auto">
          <a:xfrm rot="21420000">
            <a:off x="1619255" y="2286942"/>
            <a:ext cx="2782878" cy="46166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Jákvæðir raunvextir</a:t>
            </a:r>
          </a:p>
        </p:txBody>
      </p:sp>
      <p:sp>
        <p:nvSpPr>
          <p:cNvPr id="96316" name="Line 60"/>
          <p:cNvSpPr>
            <a:spLocks noChangeShapeType="1"/>
          </p:cNvSpPr>
          <p:nvPr/>
        </p:nvSpPr>
        <p:spPr bwMode="auto">
          <a:xfrm flipH="1">
            <a:off x="2268538" y="2781300"/>
            <a:ext cx="503237" cy="2592388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317" name="Line 61"/>
          <p:cNvSpPr>
            <a:spLocks noChangeShapeType="1"/>
          </p:cNvSpPr>
          <p:nvPr/>
        </p:nvSpPr>
        <p:spPr bwMode="auto">
          <a:xfrm>
            <a:off x="2771775" y="2781300"/>
            <a:ext cx="2952750" cy="180022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318" name="Text Box 62"/>
          <p:cNvSpPr txBox="1">
            <a:spLocks noChangeArrowheads="1"/>
          </p:cNvSpPr>
          <p:nvPr/>
        </p:nvSpPr>
        <p:spPr bwMode="auto">
          <a:xfrm rot="21420000">
            <a:off x="5353674" y="2017067"/>
            <a:ext cx="2983253" cy="46166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Neikvæðir raunvextir</a:t>
            </a:r>
          </a:p>
        </p:txBody>
      </p:sp>
      <p:sp>
        <p:nvSpPr>
          <p:cNvPr id="96319" name="Line 63"/>
          <p:cNvSpPr>
            <a:spLocks noChangeShapeType="1"/>
          </p:cNvSpPr>
          <p:nvPr/>
        </p:nvSpPr>
        <p:spPr bwMode="auto">
          <a:xfrm flipH="1">
            <a:off x="4067175" y="2636838"/>
            <a:ext cx="1439863" cy="1512887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16" grpId="0" animBg="1"/>
      <p:bldP spid="96317" grpId="0" animBg="1"/>
      <p:bldP spid="963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r>
              <a:rPr lang="is-IS" sz="5400" dirty="0">
                <a:solidFill>
                  <a:schemeClr val="tx2">
                    <a:satMod val="130000"/>
                  </a:schemeClr>
                </a:solidFill>
                <a:latin typeface="Bernard MT Condensed" panose="02050806060905020404" pitchFamily="18" charset="0"/>
              </a:rPr>
              <a:t>Raunvextir í nokkrum löndum 1961-2018 (% á ári)</a:t>
            </a:r>
            <a:endParaRPr lang="en-US" sz="54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71CF9E2-DF41-463E-A36B-43DC36EC3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37422"/>
              </p:ext>
            </p:extLst>
          </p:nvPr>
        </p:nvGraphicFramePr>
        <p:xfrm>
          <a:off x="1435100" y="186876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09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Fisheráhrifin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s-I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Rangnefni</a:t>
            </a:r>
          </a:p>
          <a:p>
            <a:r>
              <a:rPr lang="is-I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Niðurstaða Fishers var þvert á móti að raunvextir standa í öfugu hlutfalli við verðbólgu</a:t>
            </a:r>
          </a:p>
        </p:txBody>
      </p:sp>
      <p:sp>
        <p:nvSpPr>
          <p:cNvPr id="4" name="TextBox 3"/>
          <p:cNvSpPr txBox="1"/>
          <p:nvPr/>
        </p:nvSpPr>
        <p:spPr>
          <a:xfrm rot="21397220">
            <a:off x="6677718" y="497907"/>
            <a:ext cx="180062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i = r + </a:t>
            </a:r>
            <a:r>
              <a:rPr lang="is-IS" sz="3600" dirty="0">
                <a:latin typeface="Symbol" panose="05050102010706020507" pitchFamily="18" charset="2"/>
                <a:ea typeface="Cambria" panose="020405030504060302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0169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Verðbólga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484784"/>
            <a:ext cx="74993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Hvers vegna </a:t>
            </a:r>
            <a:r>
              <a:rPr lang="is-I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12.875%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verðbólga á ári?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Ef verðbólgan er 1% á mánuði hækkar verðlag úr 1 í 1,01</a:t>
            </a:r>
            <a:r>
              <a:rPr lang="is-IS" altLang="en-US" baseline="30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12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= 1,127 yfir árið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Verðbólgan er þá (1,127 – 1)*100 = 12,7% á ári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Ef verðbólgan er 50% á mánuði hækkar verðlag úr 1 í 1,50</a:t>
            </a:r>
            <a:r>
              <a:rPr lang="is-IS" altLang="en-US" baseline="30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12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= 129,75 yfir árið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Verðbólgan er þá (129,75 – 1)*100 = </a:t>
            </a:r>
            <a:b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</a:b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12.875% á ári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Þýzkaland: Óðaverðbólga 1920-30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Venesúela: Núna! 15.000%!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601396" cy="1143000"/>
          </a:xfrm>
        </p:spPr>
        <p:txBody>
          <a:bodyPr>
            <a:noAutofit/>
          </a:bodyPr>
          <a:lstStyle/>
          <a:p>
            <a:r>
              <a:rPr lang="is-IS" sz="5400" dirty="0">
                <a:solidFill>
                  <a:schemeClr val="tx2">
                    <a:satMod val="130000"/>
                  </a:schemeClr>
                </a:solidFill>
                <a:latin typeface="Bernard MT Condensed" panose="02050806060905020404" pitchFamily="18" charset="0"/>
              </a:rPr>
              <a:t>Verðbólga í nokkrum löndum 1961-2018 (% á ári)</a:t>
            </a:r>
            <a:endParaRPr lang="en-US" sz="54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8E87CC-2C34-43A8-8A50-E487CE43A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309764"/>
              </p:ext>
            </p:extLst>
          </p:nvPr>
        </p:nvGraphicFramePr>
        <p:xfrm>
          <a:off x="1485900" y="1782763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DD8E52-7ED6-4B20-8E62-D007595B5486}"/>
              </a:ext>
            </a:extLst>
          </p:cNvPr>
          <p:cNvSpPr txBox="1"/>
          <p:nvPr/>
        </p:nvSpPr>
        <p:spPr>
          <a:xfrm rot="16200000">
            <a:off x="-605253" y="3754773"/>
            <a:ext cx="3795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Verðvísitala VLF, hækkun á ári í %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28E4AC-D92C-4451-90D6-B3A4E78E0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32856"/>
            <a:ext cx="609600" cy="609600"/>
          </a:xfrm>
          <a:prstGeom prst="ellipse">
            <a:avLst/>
          </a:prstGeom>
          <a:noFill/>
          <a:ln w="25400">
            <a:solidFill>
              <a:srgbClr val="002060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hangingPunct="0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49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Verðbólga á Íslandi: Sagan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46175" y="1447800"/>
            <a:ext cx="7497763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Nokkrar skýringar</a:t>
            </a:r>
          </a:p>
          <a:p>
            <a:pPr lvl="1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Slök hagstjórn ýtti undir heildareftirspurn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Ríkisfjármál:  Agaleysi og ótækt reikningshald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Peningamál:  Sjálfvirkar lánveitingar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Gengismál:  Gengið fellt eftir pöntun</a:t>
            </a:r>
          </a:p>
          <a:p>
            <a:pPr lvl="1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Óhagkvæmni dró úr heildarframboði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Fákeppni, okur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Land og sjór: Forgangsatvinnuvegir í sérmeðferð</a:t>
            </a:r>
          </a:p>
          <a:p>
            <a:pPr lvl="1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Skipulag á vinnumarkaði: Miðstýring</a:t>
            </a:r>
          </a:p>
          <a:p>
            <a:pPr lvl="1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Erlendar lántökur kyntu undir þenslu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274638"/>
            <a:ext cx="798353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Hjöðnun verðbólgu eftir 1990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1160463" y="1447800"/>
            <a:ext cx="7840662" cy="5053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Nokkrar skýringar</a:t>
            </a:r>
          </a:p>
          <a:p>
            <a:pPr lvl="1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Betri hagstjórn dró úr eftirspurnarþrýstingi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Ríkisfjármál:  Meiri agi, betra bókhald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Peningamál:  Minni sjálfvirkni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Gengismál:  Aukin gengisfesta, meira sjálfstæði</a:t>
            </a:r>
          </a:p>
          <a:p>
            <a:pPr lvl="1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Aukin hagkvæmni ýtti undir heildarframboð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Meiri samkeppni að utan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Landbúnaður og sjávarútvegur á undanhaldi</a:t>
            </a:r>
          </a:p>
          <a:p>
            <a:pPr lvl="1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Vinnumarkaður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Innflutningur </a:t>
            </a:r>
            <a:r>
              <a:rPr lang="is-I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erlends vinnuafls 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dró úr verðbólgu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Innflutningur </a:t>
            </a:r>
            <a:r>
              <a:rPr lang="is-I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erlends fjármagns 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kynti síðan undir verðbólgu (Munið: M = D + 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8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Nýtt verðbólguskeið eftir 2000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47800"/>
            <a:ext cx="7815213" cy="51495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s-IS" altLang="en-U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Nokkrar skýringar</a:t>
            </a:r>
          </a:p>
          <a:p>
            <a:pPr lvl="1" eaLnBrk="1" hangingPunct="1">
              <a:lnSpc>
                <a:spcPct val="90000"/>
              </a:lnSpc>
            </a:pP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Fölsk öryggiskennd í uppsveiflunni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Ríkisfjármál: Jöfnuður í stað afgangs</a:t>
            </a:r>
          </a:p>
          <a:p>
            <a:pPr lvl="2" eaLnBrk="1" hangingPunct="1">
              <a:lnSpc>
                <a:spcPct val="90000"/>
              </a:lnSpc>
            </a:pPr>
            <a:r>
              <a:rPr lang="is-IS" altLang="en-U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Peningamál: Ónógt aðhald að útlánum og vexti viðskiptabankanna</a:t>
            </a:r>
          </a:p>
          <a:p>
            <a:pPr lvl="3" eaLnBrk="1" hangingPunct="1">
              <a:lnSpc>
                <a:spcPct val="90000"/>
              </a:lnSpc>
            </a:pPr>
            <a:r>
              <a:rPr lang="is-I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Miklar erlendar lántökur</a:t>
            </a:r>
          </a:p>
          <a:p>
            <a:pPr lvl="4" eaLnBrk="1" hangingPunct="1">
              <a:lnSpc>
                <a:spcPct val="90000"/>
              </a:lnSpc>
            </a:pPr>
            <a:r>
              <a:rPr lang="is-IS" altLang="en-US" sz="2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Sjá </a:t>
            </a:r>
            <a:r>
              <a:rPr lang="is-IS" altLang="en-US" sz="2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hlinkClick r:id="" action="ppaction://hlinkshowjump?jump=nextslide"/>
              </a:rPr>
              <a:t>næstu mynd</a:t>
            </a:r>
            <a:endParaRPr lang="is-IS" altLang="en-US" sz="22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is-IS" altLang="en-U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Gengismál: Gengi krónunnar var of hátt – allt of hátt! – og hlaut því að falla</a:t>
            </a:r>
          </a:p>
          <a:p>
            <a:pPr lvl="3" eaLnBrk="1" hangingPunct="1">
              <a:lnSpc>
                <a:spcPct val="90000"/>
              </a:lnSpc>
            </a:pPr>
            <a:r>
              <a:rPr lang="is-I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Raungengið </a:t>
            </a:r>
            <a:r>
              <a:rPr lang="is-I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 = eP/P* </a:t>
            </a:r>
            <a:r>
              <a:rPr lang="is-I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nú orðið hærra en 2007</a:t>
            </a:r>
          </a:p>
          <a:p>
            <a:pPr lvl="4" eaLnBrk="1" hangingPunct="1">
              <a:lnSpc>
                <a:spcPct val="90000"/>
              </a:lnSpc>
            </a:pPr>
            <a:r>
              <a:rPr lang="is-IS" altLang="en-US" sz="2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Sjá </a:t>
            </a:r>
            <a:r>
              <a:rPr lang="is-IS" altLang="en-US" sz="2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 action="ppaction://hlinksldjump"/>
              </a:rPr>
              <a:t>þar næstu mynd</a:t>
            </a:r>
            <a:endParaRPr lang="is-IS" altLang="en-US" sz="22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Útlán bankakerfisins innan lands 1960-2018 (% af VLF)</a:t>
            </a:r>
            <a:endParaRPr lang="en-US" sz="54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E0303B-0C6D-4D47-BCC0-403A93E0F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875562"/>
              </p:ext>
            </p:extLst>
          </p:nvPr>
        </p:nvGraphicFramePr>
        <p:xfrm>
          <a:off x="1435100" y="1724744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189253"/>
      </p:ext>
    </p:extLst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9248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solidFill>
                  <a:schemeClr val="tx2">
                    <a:satMod val="130000"/>
                  </a:schemeClr>
                </a:solidFill>
                <a:latin typeface="Bernard MT Condensed" panose="02050806060905020404" pitchFamily="18" charset="0"/>
              </a:rPr>
              <a:t>Gengisfall krónunnar 2007-2008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78487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21389356">
            <a:off x="2091310" y="5191797"/>
            <a:ext cx="6013167" cy="140038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0000" eaLnBrk="0" hangingPunct="0">
              <a:buClr>
                <a:schemeClr val="tx2"/>
              </a:buClr>
              <a:defRPr/>
            </a:pPr>
            <a:r>
              <a:rPr lang="is-IS" sz="1700" dirty="0">
                <a:latin typeface="Cambria" panose="02040503050406030204" pitchFamily="18" charset="0"/>
                <a:ea typeface="Cambria" panose="02040503050406030204" pitchFamily="18" charset="0"/>
              </a:rPr>
              <a:t>Óhjákvæmileg og tímabær leiðrétting</a:t>
            </a:r>
          </a:p>
          <a:p>
            <a:pPr indent="-180000" eaLnBrk="0" hangingPunct="0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sz="1700" dirty="0">
                <a:latin typeface="Cambria" panose="02040503050406030204" pitchFamily="18" charset="0"/>
                <a:ea typeface="Cambria" panose="02040503050406030204" pitchFamily="18" charset="0"/>
              </a:rPr>
              <a:t> Á gengi </a:t>
            </a:r>
            <a:r>
              <a:rPr lang="is-I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fyrir</a:t>
            </a:r>
            <a:r>
              <a:rPr lang="is-IS" sz="1700" dirty="0">
                <a:latin typeface="Cambria" panose="02040503050406030204" pitchFamily="18" charset="0"/>
                <a:ea typeface="Cambria" panose="02040503050406030204" pitchFamily="18" charset="0"/>
              </a:rPr>
              <a:t> hrun var skráð VLF á mann 2008 </a:t>
            </a:r>
            <a:r>
              <a:rPr lang="is-I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$ 70K</a:t>
            </a:r>
          </a:p>
          <a:p>
            <a:pPr indent="-180000" eaLnBrk="0" hangingPunct="0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sz="1700" dirty="0">
                <a:latin typeface="Cambria" panose="02040503050406030204" pitchFamily="18" charset="0"/>
                <a:ea typeface="Cambria" panose="02040503050406030204" pitchFamily="18" charset="0"/>
              </a:rPr>
              <a:t> Á gengi </a:t>
            </a:r>
            <a:r>
              <a:rPr lang="is-I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eftir </a:t>
            </a:r>
            <a:r>
              <a:rPr lang="is-IS" sz="1700" dirty="0">
                <a:latin typeface="Cambria" panose="02040503050406030204" pitchFamily="18" charset="0"/>
                <a:ea typeface="Cambria" panose="02040503050406030204" pitchFamily="18" charset="0"/>
              </a:rPr>
              <a:t>hrun var skráð VLF á mann 2008 </a:t>
            </a:r>
            <a:r>
              <a:rPr lang="is-I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$ 40K</a:t>
            </a:r>
          </a:p>
          <a:p>
            <a:pPr indent="-180000" eaLnBrk="0" hangingPunct="0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1700" dirty="0">
                <a:latin typeface="Cambria" panose="02040503050406030204" pitchFamily="18" charset="0"/>
                <a:ea typeface="Cambria" panose="02040503050406030204" pitchFamily="18" charset="0"/>
              </a:rPr>
              <a:t>Nú (2018) er skráð VLF á mann </a:t>
            </a:r>
            <a:r>
              <a:rPr lang="is-I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$ 73K </a:t>
            </a:r>
            <a:r>
              <a:rPr lang="is-IS" sz="1700" dirty="0">
                <a:latin typeface="Cambria" panose="02040503050406030204" pitchFamily="18" charset="0"/>
                <a:ea typeface="Cambria" panose="02040503050406030204" pitchFamily="18" charset="0"/>
              </a:rPr>
              <a:t>á móti </a:t>
            </a:r>
            <a:r>
              <a:rPr lang="is-I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$ 63K </a:t>
            </a:r>
            <a:r>
              <a:rPr lang="is-IS" sz="1700" dirty="0">
                <a:latin typeface="Cambria" panose="02040503050406030204" pitchFamily="18" charset="0"/>
                <a:ea typeface="Cambria" panose="02040503050406030204" pitchFamily="18" charset="0"/>
              </a:rPr>
              <a:t>í BNA ...</a:t>
            </a:r>
          </a:p>
          <a:p>
            <a:pPr indent="-180000" eaLnBrk="0" hangingPunct="0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sz="1700" dirty="0">
                <a:latin typeface="Cambria" panose="02040503050406030204" pitchFamily="18" charset="0"/>
                <a:ea typeface="Cambria" panose="02040503050406030204" pitchFamily="18" charset="0"/>
              </a:rPr>
              <a:t> ... og á móti </a:t>
            </a:r>
            <a:r>
              <a:rPr lang="is-I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$ 52K </a:t>
            </a:r>
            <a:r>
              <a:rPr lang="is-IS" sz="1700" dirty="0">
                <a:latin typeface="Cambria" panose="02040503050406030204" pitchFamily="18" charset="0"/>
                <a:ea typeface="Cambria" panose="02040503050406030204" pitchFamily="18" charset="0"/>
              </a:rPr>
              <a:t>2015 – sem þýðir 40% aukningu á 3 árum!  </a:t>
            </a:r>
          </a:p>
        </p:txBody>
      </p:sp>
      <p:sp>
        <p:nvSpPr>
          <p:cNvPr id="5" name="Oval 4"/>
          <p:cNvSpPr/>
          <p:nvPr/>
        </p:nvSpPr>
        <p:spPr>
          <a:xfrm>
            <a:off x="8533581" y="4726285"/>
            <a:ext cx="142875" cy="1428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352288">
            <a:off x="8486614" y="4231490"/>
            <a:ext cx="61266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8" name="TextBox 7"/>
          <p:cNvSpPr txBox="1"/>
          <p:nvPr/>
        </p:nvSpPr>
        <p:spPr>
          <a:xfrm rot="21352288">
            <a:off x="8462349" y="5490085"/>
            <a:ext cx="61266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163</a:t>
            </a:r>
          </a:p>
        </p:txBody>
      </p:sp>
      <p:sp>
        <p:nvSpPr>
          <p:cNvPr id="9" name="Oval 8"/>
          <p:cNvSpPr/>
          <p:nvPr/>
        </p:nvSpPr>
        <p:spPr>
          <a:xfrm>
            <a:off x="8533581" y="5302349"/>
            <a:ext cx="142875" cy="142875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32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2" y="260648"/>
            <a:ext cx="9108504" cy="1143000"/>
          </a:xfrm>
        </p:spPr>
        <p:txBody>
          <a:bodyPr>
            <a:noAutofit/>
          </a:bodyPr>
          <a:lstStyle/>
          <a:p>
            <a:r>
              <a:rPr lang="is-IS" sz="5200" dirty="0">
                <a:latin typeface="Bernard MT Condensed" panose="02050806060905020404" pitchFamily="18" charset="0"/>
              </a:rPr>
              <a:t>Raungengi krónunnar 1960-2020</a:t>
            </a:r>
            <a:endParaRPr lang="en-US" sz="5200" dirty="0">
              <a:latin typeface="Bernard MT Condensed" panose="02050806060905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87" y="1652587"/>
            <a:ext cx="5133975" cy="4391025"/>
          </a:xfrm>
        </p:spPr>
      </p:pic>
      <p:sp>
        <p:nvSpPr>
          <p:cNvPr id="5" name="Oval 4"/>
          <p:cNvSpPr/>
          <p:nvPr/>
        </p:nvSpPr>
        <p:spPr>
          <a:xfrm>
            <a:off x="6156176" y="2924944"/>
            <a:ext cx="576064" cy="648072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64288" y="2669802"/>
            <a:ext cx="576064" cy="648072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387819">
            <a:off x="4415837" y="6000164"/>
            <a:ext cx="4632807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Hvert verður framhaldið?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Kostnaður af verðbólgu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Dregur verðbólga úr kaupmætti?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Nei, segir Mankiw. Bíðum við, segi ég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verðbólga hefur samt kostnað í för með sér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Skósólakostnaður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Matseðlakostnaður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Breytileg verðhlutföll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Skattaskekkjur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Ruglingur og óþægindi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Endurskipting eigna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 rot="21420000">
            <a:off x="5472361" y="3109435"/>
            <a:ext cx="3493585" cy="1477328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Tvö mál enn: </a:t>
            </a:r>
          </a:p>
          <a:p>
            <a:pPr marL="182880" indent="-182880" eaLnBrk="0" hangingPunct="0">
              <a:buFont typeface="Arial" panose="020B0604020202020204" pitchFamily="34" charset="0"/>
              <a:buChar char="•"/>
              <a:defRPr/>
            </a:pPr>
            <a:r>
              <a:rPr lang="is-IS" sz="3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Þyngri skattbyrði</a:t>
            </a:r>
          </a:p>
          <a:p>
            <a:pPr marL="182880" indent="-182880" eaLnBrk="0" hangingPunct="0">
              <a:buFont typeface="Arial" panose="020B0604020202020204" pitchFamily="34" charset="0"/>
              <a:buChar char="•"/>
              <a:defRPr/>
            </a:pPr>
            <a:r>
              <a:rPr lang="is-IS" sz="3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Kaupmáttarrýrnun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165100"/>
            <a:ext cx="7267575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Skósólakostnaður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is-IS" alt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Skósólakostnaður</a:t>
            </a:r>
            <a:r>
              <a:rPr lang="is-IS" altLang="en-US" sz="36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altLang="en-U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sá kostnaður sem verðbólga leggur á fólk með því að hvetja það eða neyða til að draga úr peningaeign sinni og eyða heldur og spenna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Verðbólga rýrir verðgildi peninga og hvetur fólk þannig til að hafa minna fé handbært en ella til að forða fénu af verðbólgubálinu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0000"/>
              </a:buClr>
              <a:buFont typeface="Verdana"/>
              <a:buChar char="◦"/>
              <a:defRPr/>
            </a:pPr>
            <a:r>
              <a:rPr lang="is-IS" altLang="en-U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Verðbólga lýsir fórnarkostnaði peningaeignar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Minna handbært fé og fleiri ferðir í bankann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Kostnaðurinn af því að minnka við sig peningaeignina er tíminn og fyrirhöfnin sem það kostar að hafa minna fé handbært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Peningar eru </a:t>
            </a: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smurolía efnahagslífsins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Aukaferðir í bankann taka tíma frá öðru gagnlegra athæfi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165100"/>
            <a:ext cx="7267575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Skósólakostnaður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B984-70C2-4ADB-BE0D-652012E4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5400" dirty="0">
                <a:solidFill>
                  <a:schemeClr val="tx2">
                    <a:satMod val="130000"/>
                  </a:schemeClr>
                </a:solidFill>
                <a:latin typeface="Bernard MT Condensed" panose="02050806060905020404" pitchFamily="18" charset="0"/>
              </a:rPr>
              <a:t>Verðbólga um heiminn 1980 og 2020 (% á ári)</a:t>
            </a:r>
            <a:endParaRPr lang="is-IS" sz="5400" dirty="0"/>
          </a:p>
        </p:txBody>
      </p:sp>
      <p:pic>
        <p:nvPicPr>
          <p:cNvPr id="8" name="Content Placeholder 7" descr="A picture containing nature, dark, person, holding&#10;&#10;Description automatically generated">
            <a:extLst>
              <a:ext uri="{FF2B5EF4-FFF2-40B4-BE49-F238E27FC236}">
                <a16:creationId xmlns:a16="http://schemas.microsoft.com/office/drawing/2014/main" id="{AEB76981-FFDA-4D04-AD9B-C4E63776EA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854024"/>
            <a:ext cx="3657600" cy="2004026"/>
          </a:xfrm>
        </p:spPr>
      </p:pic>
      <p:pic>
        <p:nvPicPr>
          <p:cNvPr id="6" name="Content Placeholder 5" descr="A picture containing dark, cake, person&#10;&#10;Description automatically generated">
            <a:extLst>
              <a:ext uri="{FF2B5EF4-FFF2-40B4-BE49-F238E27FC236}">
                <a16:creationId xmlns:a16="http://schemas.microsoft.com/office/drawing/2014/main" id="{FA874843-47D2-4DAB-981A-A4BCD0ABE6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854024"/>
            <a:ext cx="3657600" cy="200402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05FA03-11D2-4836-8F80-4B8B53F41A1F}"/>
              </a:ext>
            </a:extLst>
          </p:cNvPr>
          <p:cNvSpPr txBox="1"/>
          <p:nvPr/>
        </p:nvSpPr>
        <p:spPr>
          <a:xfrm>
            <a:off x="2699792" y="227687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</a:t>
            </a:r>
            <a:endParaRPr lang="is-I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FECDA-7C68-44CE-B13E-0A58BDF88041}"/>
              </a:ext>
            </a:extLst>
          </p:cNvPr>
          <p:cNvSpPr txBox="1"/>
          <p:nvPr/>
        </p:nvSpPr>
        <p:spPr>
          <a:xfrm>
            <a:off x="6516216" y="227687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is-I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0D3280-AAD0-46C9-8D0B-A4DEFAC4942F}"/>
              </a:ext>
            </a:extLst>
          </p:cNvPr>
          <p:cNvSpPr/>
          <p:nvPr/>
        </p:nvSpPr>
        <p:spPr>
          <a:xfrm>
            <a:off x="2843808" y="306896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5C782D-5E18-4578-BF53-3BD01CBA9DBE}"/>
              </a:ext>
            </a:extLst>
          </p:cNvPr>
          <p:cNvSpPr/>
          <p:nvPr/>
        </p:nvSpPr>
        <p:spPr>
          <a:xfrm>
            <a:off x="6228184" y="386104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FF8743-69D4-4193-AD30-7812442599EF}"/>
              </a:ext>
            </a:extLst>
          </p:cNvPr>
          <p:cNvSpPr txBox="1"/>
          <p:nvPr/>
        </p:nvSpPr>
        <p:spPr>
          <a:xfrm>
            <a:off x="7059493" y="6094699"/>
            <a:ext cx="1722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Heimild: AGS.</a:t>
            </a:r>
          </a:p>
        </p:txBody>
      </p:sp>
    </p:spTree>
    <p:extLst>
      <p:ext uri="{BB962C8B-B14F-4D97-AF65-F5344CB8AC3E}">
        <p14:creationId xmlns:p14="http://schemas.microsoft.com/office/powerpoint/2010/main" val="555449224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274638"/>
            <a:ext cx="74977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Matseðlakostnaður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Matseðlakostnaður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er kostnaðurinn af að breyta verði á matseðlum og öðrum verðlistum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Þegar verðbólga er mikil, er nauðsynlegt að uppfæra verðmerkingar oftar en ella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Þetta kostar tíma og fyrirhöfn og dregur þannig þrótt úr öðru og gagnlegra athæfi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Minna mál en áður vegna strikamerkinga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802838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4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Breytileg verðhlutföll og óhagkvæm ráðstöfun framleiðsluafla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714500"/>
            <a:ext cx="7499350" cy="4533900"/>
          </a:xfrm>
        </p:spPr>
        <p:txBody>
          <a:bodyPr/>
          <a:lstStyle/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Verðbólga raskar verðhlutföllum</a:t>
            </a:r>
          </a:p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Hún raskar þannig neyzlu heimilanna og framleiðsluþáttanotkun fyrirtækjanna og beinir þeim í óhagkvæma farvegi</a:t>
            </a:r>
          </a:p>
          <a:p>
            <a:pPr lvl="1"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Dæmi um tyrkneska traktora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Skattaskekkjur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Verðbólga ýkir vaxtatekjur og þyngir skattbyrðina á þeim </a:t>
            </a:r>
          </a:p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Með stighækkandi sköttum eru vaxtatekjur skattlagðar meira en ella</a:t>
            </a:r>
          </a:p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Tekjuskattur er lagður á nafnvaxtatekjur, enda þótt hluti nafnvaxtanna sé einungis leiðrétting vegna verðbólgu </a:t>
            </a:r>
          </a:p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Raunvextir að greiddum skatti lækka og veikja hvatann til að spara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Ruglingur og óþægindi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436105" y="1417638"/>
            <a:ext cx="7499350" cy="48006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Þegar seðlabanki eykur peningamagn og veldur verðbólgu rýrir hann með því móti verðgildi peninga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Peningar eru reiknieining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Verðbólga veldur því að krónur eru mismikils virði á ólíkum tímum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Með hækkandi verðlagi verður það því erfiðara en ella að bera saman raunverulegar tekjur, kostnað og hagnað milli tímabila</a:t>
            </a:r>
          </a:p>
        </p:txBody>
      </p:sp>
    </p:spTree>
    <p:extLst>
      <p:ext uri="{BB962C8B-B14F-4D97-AF65-F5344CB8AC3E}">
        <p14:creationId xmlns:p14="http://schemas.microsoft.com/office/powerpoint/2010/main" val="36729217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Enduruppskipting eigna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Óvænt verðbólga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endurdreifir eignum af handahófi, þ.e. án tillits til verðleika eða þarfa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Þessi enduruppskipting stafar af því að ýmsar fjárskuldbindingar í hagkerfinu – lán, lífeyrir o.fl. – eru tilteknar í peningum án tillits til verðbólgu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is-IS" altLang="en-US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587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urplebuttonmore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820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Verðbólga þyngir skattbyrðina á sparnaði</a:t>
            </a:r>
          </a:p>
        </p:txBody>
      </p:sp>
      <p:graphicFrame>
        <p:nvGraphicFramePr>
          <p:cNvPr id="157752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23571"/>
              </p:ext>
            </p:extLst>
          </p:nvPr>
        </p:nvGraphicFramePr>
        <p:xfrm>
          <a:off x="1524000" y="1397000"/>
          <a:ext cx="6096000" cy="4331019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Vaxtaskattur er 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(Stöðugt verðlag)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(Verðbólga)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Raunvextir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urplebuttonmore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820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Verðbólga þyngir skattbyrðina á sparnaði</a:t>
            </a:r>
          </a:p>
        </p:txBody>
      </p:sp>
      <p:graphicFrame>
        <p:nvGraphicFramePr>
          <p:cNvPr id="15977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04657"/>
              </p:ext>
            </p:extLst>
          </p:nvPr>
        </p:nvGraphicFramePr>
        <p:xfrm>
          <a:off x="1524000" y="1397000"/>
          <a:ext cx="6096000" cy="4331019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Vaxtaskattur er 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(Stöðugt verðlag)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(Verðbólga)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Raunvextir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Verðbólga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urplebuttonmore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820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Verðbólga þyngir skattbyrðina á sparnaði</a:t>
            </a:r>
          </a:p>
        </p:txBody>
      </p:sp>
      <p:graphicFrame>
        <p:nvGraphicFramePr>
          <p:cNvPr id="16182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93138"/>
              </p:ext>
            </p:extLst>
          </p:nvPr>
        </p:nvGraphicFramePr>
        <p:xfrm>
          <a:off x="1524000" y="1397000"/>
          <a:ext cx="6096000" cy="4331019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Vaxtaskattur er 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(Stöðugt verðlag)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(Verðbólga)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Raunvextir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Verðbólga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Nafnvextir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1827" name="Text Box 35"/>
          <p:cNvSpPr txBox="1">
            <a:spLocks noChangeArrowheads="1"/>
          </p:cNvSpPr>
          <p:nvPr/>
        </p:nvSpPr>
        <p:spPr bwMode="auto">
          <a:xfrm rot="21420000">
            <a:off x="3073557" y="6018970"/>
            <a:ext cx="5361724" cy="46166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400" b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Nafnvextir = Raunvextir + verðbólga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urplebuttonmore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820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Verðbólga þyngir skattbyrðina á sparnaði</a:t>
            </a:r>
          </a:p>
        </p:txBody>
      </p:sp>
      <p:graphicFrame>
        <p:nvGraphicFramePr>
          <p:cNvPr id="16387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51476"/>
              </p:ext>
            </p:extLst>
          </p:nvPr>
        </p:nvGraphicFramePr>
        <p:xfrm>
          <a:off x="1524000" y="1397000"/>
          <a:ext cx="6096000" cy="447770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Vaxtaskattur er 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(Stöðugt verðlag)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(Verðbólga)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Raunvextir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Verðbólga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Nafnvextir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Nafnvextir að greiddum skatti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875" name="Text Box 35"/>
          <p:cNvSpPr txBox="1">
            <a:spLocks noChangeArrowheads="1"/>
          </p:cNvSpPr>
          <p:nvPr/>
        </p:nvSpPr>
        <p:spPr bwMode="auto">
          <a:xfrm rot="21420000">
            <a:off x="775200" y="6067052"/>
            <a:ext cx="8005046" cy="46166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400" b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Nafnvextir eftir skatt = Nafnvextir fyrir skatt * (1 - 0,25)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urplebuttonmore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820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Verðbólga þyngir skattbyrðina á sparnaði</a:t>
            </a:r>
          </a:p>
        </p:txBody>
      </p:sp>
      <p:graphicFrame>
        <p:nvGraphicFramePr>
          <p:cNvPr id="1658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1168"/>
              </p:ext>
            </p:extLst>
          </p:nvPr>
        </p:nvGraphicFramePr>
        <p:xfrm>
          <a:off x="1524000" y="1397000"/>
          <a:ext cx="6096000" cy="462280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Vaxtaskattur er 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(Stöðugt verðlag)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(Verðbólga)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Raunvextir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Verðbólga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Nafnvextir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Nafnvextir að greiddum skatti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Raunvextir að greiddum skatti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Verðbólga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36105" y="1458472"/>
            <a:ext cx="7499350" cy="48006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Verðbólga: Þættir úr hagsögunni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Bandaríkin: Síðustu 60 ár hefur verðlag hækkað að jafnaði um 5% á ári 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is-IS" altLang="en-U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1970-1980: Verðlag hækkaði um 7% á ári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is-IS" altLang="en-U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1990-2000: Verðlag hækkaði um 2% á ári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Verðhjöðnun</a:t>
            </a: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þ.e. lækkun almenns verðlags, átti sér stað vestra á 19. öld og einnig um skeið í Kreppunni miklu 1929-39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Ísland: Mikil verðbólga langt aftur í tímann</a:t>
            </a:r>
            <a:r>
              <a:rPr lang="en-U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is-IS" altLang="en-US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is-IS" altLang="en-US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urplebuttonmore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820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Verðbólga þyngir skattbyrðina á sparnaði</a:t>
            </a:r>
          </a:p>
        </p:txBody>
      </p:sp>
      <p:graphicFrame>
        <p:nvGraphicFramePr>
          <p:cNvPr id="1720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6058"/>
              </p:ext>
            </p:extLst>
          </p:nvPr>
        </p:nvGraphicFramePr>
        <p:xfrm>
          <a:off x="1524000" y="1397000"/>
          <a:ext cx="6096000" cy="462280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Vaxtaskattur er 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A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(Stöðugt verðlag)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B</a:t>
                      </a:r>
                      <a:b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0" lang="is-I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(Verðbólga)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Raunvextir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Verðbólga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Nafnvextir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Nafnvextir að greiddum skatti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Raunvextir að greiddum skatti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471613" y="19812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Verðbólga getur rýrt kaupmátt launa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Munið: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= W/P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Setjum svo að W lagist að P með töf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Þá stendur kaupmáttur launa í öfugu hlutfalli við verðbólgu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Tökum töludæmi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is-IS" sz="32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1428750" y="332656"/>
            <a:ext cx="7410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is-IS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Kaupmáttarrýrnun vegna verðbólgu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571625" y="200025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is-I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707" name="Line 4"/>
          <p:cNvSpPr>
            <a:spLocks noChangeShapeType="1"/>
          </p:cNvSpPr>
          <p:nvPr/>
        </p:nvSpPr>
        <p:spPr bwMode="auto">
          <a:xfrm flipV="1">
            <a:off x="2057400" y="2133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708" name="Line 5"/>
          <p:cNvSpPr>
            <a:spLocks noChangeShapeType="1"/>
          </p:cNvSpPr>
          <p:nvPr/>
        </p:nvSpPr>
        <p:spPr bwMode="auto">
          <a:xfrm>
            <a:off x="2057400" y="58674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2057400" y="4114800"/>
            <a:ext cx="11430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3200400" y="4114800"/>
            <a:ext cx="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2057400" y="5105400"/>
            <a:ext cx="4267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3200400" y="4114800"/>
            <a:ext cx="11430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4343400" y="4114800"/>
            <a:ext cx="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4343400" y="4114800"/>
            <a:ext cx="11430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5486400" y="4114800"/>
            <a:ext cx="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2057400" y="4114800"/>
            <a:ext cx="4267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>
            <a:off x="2057400" y="4610100"/>
            <a:ext cx="472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718" name="Text Box 15"/>
          <p:cNvSpPr txBox="1">
            <a:spLocks noChangeArrowheads="1"/>
          </p:cNvSpPr>
          <p:nvPr/>
        </p:nvSpPr>
        <p:spPr bwMode="auto">
          <a:xfrm>
            <a:off x="7451725" y="5595938"/>
            <a:ext cx="793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Tími</a:t>
            </a:r>
          </a:p>
        </p:txBody>
      </p:sp>
      <p:sp>
        <p:nvSpPr>
          <p:cNvPr id="72719" name="Text Box 16"/>
          <p:cNvSpPr txBox="1">
            <a:spLocks noChangeArrowheads="1"/>
          </p:cNvSpPr>
          <p:nvPr/>
        </p:nvSpPr>
        <p:spPr bwMode="auto">
          <a:xfrm>
            <a:off x="1485900" y="1676400"/>
            <a:ext cx="144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Raunlaun</a:t>
            </a:r>
          </a:p>
        </p:txBody>
      </p:sp>
      <p:sp>
        <p:nvSpPr>
          <p:cNvPr id="72720" name="Text Box 17"/>
          <p:cNvSpPr txBox="1">
            <a:spLocks noChangeArrowheads="1"/>
          </p:cNvSpPr>
          <p:nvPr/>
        </p:nvSpPr>
        <p:spPr bwMode="auto">
          <a:xfrm>
            <a:off x="1539875" y="4833938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</a:p>
        </p:txBody>
      </p:sp>
      <p:sp>
        <p:nvSpPr>
          <p:cNvPr id="72721" name="Text Box 18"/>
          <p:cNvSpPr txBox="1">
            <a:spLocks noChangeArrowheads="1"/>
          </p:cNvSpPr>
          <p:nvPr/>
        </p:nvSpPr>
        <p:spPr bwMode="auto">
          <a:xfrm>
            <a:off x="1371600" y="3886200"/>
            <a:ext cx="694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72722" name="Text Box 19"/>
          <p:cNvSpPr txBox="1">
            <a:spLocks noChangeArrowheads="1"/>
          </p:cNvSpPr>
          <p:nvPr/>
        </p:nvSpPr>
        <p:spPr bwMode="auto">
          <a:xfrm>
            <a:off x="1539875" y="4381500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95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6842125" y="4376738"/>
            <a:ext cx="1322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Meðaltal</a:t>
            </a: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5181600" y="1828800"/>
            <a:ext cx="3368675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Setjum svo að verðbólga sé 10% á ári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428750" y="332656"/>
            <a:ext cx="7410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is-IS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Kaupmáttarrýrnun vegna verðbólgu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  <p:bldP spid="183303" grpId="0" animBg="1"/>
      <p:bldP spid="183304" grpId="0" animBg="1"/>
      <p:bldP spid="183305" grpId="0" animBg="1"/>
      <p:bldP spid="183306" grpId="0" animBg="1"/>
      <p:bldP spid="183307" grpId="0" animBg="1"/>
      <p:bldP spid="183308" grpId="0" animBg="1"/>
      <p:bldP spid="183309" grpId="0" animBg="1"/>
      <p:bldP spid="183310" grpId="0" animBg="1"/>
      <p:bldP spid="18331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1524000" y="19812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is-I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731" name="Line 4"/>
          <p:cNvSpPr>
            <a:spLocks noChangeShapeType="1"/>
          </p:cNvSpPr>
          <p:nvPr/>
        </p:nvSpPr>
        <p:spPr bwMode="auto">
          <a:xfrm flipV="1">
            <a:off x="2057400" y="2133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732" name="Line 5"/>
          <p:cNvSpPr>
            <a:spLocks noChangeShapeType="1"/>
          </p:cNvSpPr>
          <p:nvPr/>
        </p:nvSpPr>
        <p:spPr bwMode="auto">
          <a:xfrm>
            <a:off x="2057400" y="58674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2057400" y="3200400"/>
            <a:ext cx="1143000" cy="1905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3200400" y="3200400"/>
            <a:ext cx="0" cy="1905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2057400" y="5105400"/>
            <a:ext cx="4267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>
            <a:off x="3200400" y="3200400"/>
            <a:ext cx="1143000" cy="1905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4343400" y="3200400"/>
            <a:ext cx="0" cy="1905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>
            <a:off x="4343400" y="3200400"/>
            <a:ext cx="1143000" cy="1905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>
            <a:off x="5486400" y="3200400"/>
            <a:ext cx="0" cy="1905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>
            <a:off x="2057400" y="3200400"/>
            <a:ext cx="4267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>
            <a:off x="2057400" y="4114800"/>
            <a:ext cx="472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742" name="Text Box 15"/>
          <p:cNvSpPr txBox="1">
            <a:spLocks noChangeArrowheads="1"/>
          </p:cNvSpPr>
          <p:nvPr/>
        </p:nvSpPr>
        <p:spPr bwMode="auto">
          <a:xfrm>
            <a:off x="7451725" y="5595938"/>
            <a:ext cx="793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Tími</a:t>
            </a:r>
          </a:p>
        </p:txBody>
      </p:sp>
      <p:sp>
        <p:nvSpPr>
          <p:cNvPr id="73743" name="Text Box 16"/>
          <p:cNvSpPr txBox="1">
            <a:spLocks noChangeArrowheads="1"/>
          </p:cNvSpPr>
          <p:nvPr/>
        </p:nvSpPr>
        <p:spPr bwMode="auto">
          <a:xfrm>
            <a:off x="1539875" y="4833938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</a:p>
        </p:txBody>
      </p:sp>
      <p:sp>
        <p:nvSpPr>
          <p:cNvPr id="73744" name="Text Box 17"/>
          <p:cNvSpPr txBox="1">
            <a:spLocks noChangeArrowheads="1"/>
          </p:cNvSpPr>
          <p:nvPr/>
        </p:nvSpPr>
        <p:spPr bwMode="auto">
          <a:xfrm>
            <a:off x="1371600" y="2971800"/>
            <a:ext cx="694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73745" name="Text Box 18"/>
          <p:cNvSpPr txBox="1">
            <a:spLocks noChangeArrowheads="1"/>
          </p:cNvSpPr>
          <p:nvPr/>
        </p:nvSpPr>
        <p:spPr bwMode="auto">
          <a:xfrm>
            <a:off x="1485900" y="1676400"/>
            <a:ext cx="144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Raunlaun</a:t>
            </a:r>
          </a:p>
        </p:txBody>
      </p:sp>
      <p:sp>
        <p:nvSpPr>
          <p:cNvPr id="73746" name="Text Box 19"/>
          <p:cNvSpPr txBox="1">
            <a:spLocks noChangeArrowheads="1"/>
          </p:cNvSpPr>
          <p:nvPr/>
        </p:nvSpPr>
        <p:spPr bwMode="auto">
          <a:xfrm>
            <a:off x="1539875" y="3886200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</a:p>
        </p:txBody>
      </p:sp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6842125" y="3886200"/>
            <a:ext cx="1322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Cambria" panose="02040503050406030204" pitchFamily="18" charset="0"/>
                <a:ea typeface="Cambria" panose="02040503050406030204" pitchFamily="18" charset="0"/>
              </a:rPr>
              <a:t>Meðaltal</a:t>
            </a:r>
          </a:p>
        </p:txBody>
      </p:sp>
      <p:sp>
        <p:nvSpPr>
          <p:cNvPr id="184341" name="Text Box 21"/>
          <p:cNvSpPr txBox="1">
            <a:spLocks noChangeArrowheads="1"/>
          </p:cNvSpPr>
          <p:nvPr/>
        </p:nvSpPr>
        <p:spPr bwMode="auto">
          <a:xfrm rot="21442465">
            <a:off x="5867400" y="1640354"/>
            <a:ext cx="2743200" cy="193899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Aukin verðbólga rýrir kaupmátt svo lengi sem nafnlaun lagast að verðlagi með töf</a:t>
            </a:r>
          </a:p>
        </p:txBody>
      </p: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2743200" y="2209800"/>
            <a:ext cx="2900370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Nú eykst verðbólga í 20% á ári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428750" y="332656"/>
            <a:ext cx="7410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is-IS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Kaupmáttarrýrnun vegna verðbólgu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 animBg="1"/>
      <p:bldP spid="184327" grpId="0" animBg="1"/>
      <p:bldP spid="184328" grpId="0" animBg="1"/>
      <p:bldP spid="184329" grpId="0" animBg="1"/>
      <p:bldP spid="184330" grpId="0" animBg="1"/>
      <p:bldP spid="184331" grpId="0" animBg="1"/>
      <p:bldP spid="184332" grpId="0" animBg="1"/>
      <p:bldP spid="184333" grpId="0" animBg="1"/>
      <p:bldP spid="184334" grpId="0" animBg="1"/>
      <p:bldP spid="184340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Almennt verðlag aðlagast framboði og eftirspurn á peningamarkaði og jafnar metin á milli þeirra</a:t>
            </a:r>
          </a:p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Þegar seðlabanki eykur peningamagn hækkar hann um leið verðlag</a:t>
            </a:r>
          </a:p>
          <a:p>
            <a:pPr eaLnBrk="1" hangingPunct="1"/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Þrálátur vöxtur peningamagns leiðir til viðvarandi verðbólgu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Hlutleysi peninga felur í sér að breytingar á peningamagni hafa einungis áhrif á nafnstærðir, en engin áhrif á raunstærðir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Ríkisstjórn getur aflað fjár til framkvæmda með því að (láta seðlabankann) prenta peninga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Slík fjáröflun er kennd við verðbólguskatt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Verðbólguskattheimta getur leitt til óðaverðbólgu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2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Fisheráhrifin lýsa því að nafnvextir hækka með aukinni verðbólgu prósentustig fyrir stig og raunvextir haldast óbreyttir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Sumir halda, að verðbólga geri þá fátækari af því að þeir þurfa að greiða hærra verð fyrir það sem þeir kaupa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tekjur manna hækka einnig í hátt við verðbólgu eða hvað? 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altLang="en-US" sz="5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Verðbólga hefur kostnað för með sér</a:t>
            </a:r>
            <a:endParaRPr lang="is-IS" altLang="en-US" i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Skósólakostnaður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Matseðlakostnaður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Breytileg verðhlutföll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Skattaskekkjur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Ruglingur og óþægindi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Enduruppskipting eigna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Rýrnun kaupmáttar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s-IS" altLang="en-US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Hágengi (sjáum þetta í næsta kafla)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 rot="21420000">
            <a:off x="5913287" y="4356577"/>
            <a:ext cx="28712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8800" dirty="0">
                <a:solidFill>
                  <a:srgbClr val="B238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Endir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  <p:bldP spid="82949" grpId="0" autoUpdateAnimBg="0"/>
      <p:bldP spid="829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1836" cy="1143000"/>
          </a:xfrm>
        </p:spPr>
        <p:txBody>
          <a:bodyPr>
            <a:noAutofit/>
          </a:bodyPr>
          <a:lstStyle/>
          <a:p>
            <a:r>
              <a:rPr lang="is-IS" sz="5400" dirty="0">
                <a:solidFill>
                  <a:schemeClr val="tx2">
                    <a:satMod val="130000"/>
                  </a:schemeClr>
                </a:solidFill>
                <a:latin typeface="Bernard MT Condensed" panose="02050806060905020404" pitchFamily="18" charset="0"/>
              </a:rPr>
              <a:t>Verðbólga á Íslandi 1960-2018 </a:t>
            </a:r>
            <a:r>
              <a:rPr lang="is-IS" sz="4000" dirty="0">
                <a:solidFill>
                  <a:schemeClr val="tx2">
                    <a:satMod val="130000"/>
                  </a:schemeClr>
                </a:solidFill>
                <a:latin typeface="Bernard MT Condensed" panose="02050806060905020404" pitchFamily="18" charset="0"/>
              </a:rPr>
              <a:t>(neyzluverðsvísitala, % á ári)</a:t>
            </a:r>
            <a:endParaRPr lang="is-IS" sz="40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0EC0DEA-890C-41E8-8777-DD863C564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692245"/>
              </p:ext>
            </p:extLst>
          </p:nvPr>
        </p:nvGraphicFramePr>
        <p:xfrm>
          <a:off x="1403350" y="14351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Line 1030">
            <a:extLst>
              <a:ext uri="{FF2B5EF4-FFF2-40B4-BE49-F238E27FC236}">
                <a16:creationId xmlns:a16="http://schemas.microsoft.com/office/drawing/2014/main" id="{3371635E-CCF8-4E45-A8AB-7C1AB27AE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696" y="4653136"/>
            <a:ext cx="6858000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032">
            <a:extLst>
              <a:ext uri="{FF2B5EF4-FFF2-40B4-BE49-F238E27FC236}">
                <a16:creationId xmlns:a16="http://schemas.microsoft.com/office/drawing/2014/main" id="{E72C14F2-04F9-4974-A0B8-5B42A959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4077072"/>
            <a:ext cx="35067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 dirty="0">
                <a:solidFill>
                  <a:srgbClr val="000066"/>
                </a:solidFill>
              </a:rPr>
              <a:t>Meðalverðbólga: 16% á ári</a:t>
            </a:r>
          </a:p>
        </p:txBody>
      </p:sp>
    </p:spTree>
    <p:extLst>
      <p:ext uri="{BB962C8B-B14F-4D97-AF65-F5344CB8AC3E}">
        <p14:creationId xmlns:p14="http://schemas.microsoft.com/office/powerpoint/2010/main" val="591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1836" cy="1143000"/>
          </a:xfrm>
        </p:spPr>
        <p:txBody>
          <a:bodyPr>
            <a:noAutofit/>
          </a:bodyPr>
          <a:lstStyle/>
          <a:p>
            <a:r>
              <a:rPr lang="is-IS" sz="5400" dirty="0">
                <a:solidFill>
                  <a:schemeClr val="tx2">
                    <a:satMod val="130000"/>
                  </a:schemeClr>
                </a:solidFill>
                <a:latin typeface="Bernard MT Condensed" panose="02050806060905020404" pitchFamily="18" charset="0"/>
              </a:rPr>
              <a:t>Verðbólga á Íslandi 1960-2018 </a:t>
            </a:r>
            <a:r>
              <a:rPr lang="is-IS" sz="4000" dirty="0">
                <a:solidFill>
                  <a:schemeClr val="tx2">
                    <a:satMod val="130000"/>
                  </a:schemeClr>
                </a:solidFill>
                <a:latin typeface="Bernard MT Condensed" panose="02050806060905020404" pitchFamily="18" charset="0"/>
              </a:rPr>
              <a:t>(neyzluverðsvísitala, % á ári)</a:t>
            </a:r>
            <a:endParaRPr lang="is-IS" sz="40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0EC0DEA-890C-41E8-8777-DD863C5642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03350" y="14351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Line 1030">
            <a:extLst>
              <a:ext uri="{FF2B5EF4-FFF2-40B4-BE49-F238E27FC236}">
                <a16:creationId xmlns:a16="http://schemas.microsoft.com/office/drawing/2014/main" id="{3371635E-CCF8-4E45-A8AB-7C1AB27AE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696" y="4653136"/>
            <a:ext cx="6858000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032">
            <a:extLst>
              <a:ext uri="{FF2B5EF4-FFF2-40B4-BE49-F238E27FC236}">
                <a16:creationId xmlns:a16="http://schemas.microsoft.com/office/drawing/2014/main" id="{E72C14F2-04F9-4974-A0B8-5B42A959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4077072"/>
            <a:ext cx="35067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 dirty="0">
                <a:solidFill>
                  <a:srgbClr val="000066"/>
                </a:solidFill>
              </a:rPr>
              <a:t>Meðalverðbólga: 16% á ári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5BF9A0B-F5DB-4DAB-8012-06B0918F7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82012"/>
              </p:ext>
            </p:extLst>
          </p:nvPr>
        </p:nvGraphicFramePr>
        <p:xfrm>
          <a:off x="5220072" y="1542843"/>
          <a:ext cx="3792314" cy="253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E5E45DBF-09CD-4BBA-81BF-4A5D7F12478B}"/>
              </a:ext>
            </a:extLst>
          </p:cNvPr>
          <p:cNvSpPr txBox="1"/>
          <p:nvPr/>
        </p:nvSpPr>
        <p:spPr>
          <a:xfrm rot="21178424">
            <a:off x="5898335" y="1922945"/>
            <a:ext cx="1816561" cy="605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bIns="10800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is-IS" sz="1600" dirty="0"/>
              <a:t>Verðbólgumarkmið </a:t>
            </a:r>
          </a:p>
          <a:p>
            <a:pPr eaLnBrk="0" hangingPunct="0">
              <a:defRPr/>
            </a:pPr>
            <a:r>
              <a:rPr lang="is-IS" sz="1600" dirty="0"/>
              <a:t>Seðlabankans: 2,5%</a:t>
            </a:r>
          </a:p>
        </p:txBody>
      </p:sp>
    </p:spTree>
    <p:extLst>
      <p:ext uri="{BB962C8B-B14F-4D97-AF65-F5344CB8AC3E}">
        <p14:creationId xmlns:p14="http://schemas.microsoft.com/office/powerpoint/2010/main" val="30209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3960"/>
            <a:ext cx="8100392" cy="1143000"/>
          </a:xfrm>
        </p:spPr>
        <p:txBody>
          <a:bodyPr>
            <a:noAutofit/>
          </a:bodyPr>
          <a:lstStyle/>
          <a:p>
            <a:r>
              <a:rPr lang="is-IS" sz="5400" dirty="0">
                <a:solidFill>
                  <a:schemeClr val="tx2">
                    <a:satMod val="130000"/>
                  </a:schemeClr>
                </a:solidFill>
                <a:latin typeface="Bernard MT Condensed" panose="02050806060905020404" pitchFamily="18" charset="0"/>
              </a:rPr>
              <a:t>Peningamagn og verðbólga á Íslandi 1960-2018 (% á ári)</a:t>
            </a:r>
            <a:endParaRPr lang="en-US" sz="54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B47A964-DFF2-4AC0-A5DC-FCC92043E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489709"/>
              </p:ext>
            </p:extLst>
          </p:nvPr>
        </p:nvGraphicFramePr>
        <p:xfrm>
          <a:off x="1465137" y="1628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99FBF7-2066-4B08-8436-1ABE9950436F}"/>
              </a:ext>
            </a:extLst>
          </p:cNvPr>
          <p:cNvSpPr txBox="1"/>
          <p:nvPr/>
        </p:nvSpPr>
        <p:spPr>
          <a:xfrm rot="21346213">
            <a:off x="6685812" y="4190372"/>
            <a:ext cx="2052165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s-IS" sz="4400" dirty="0">
                <a:latin typeface="Cambria" panose="02040503050406030204" pitchFamily="18" charset="0"/>
                <a:ea typeface="Cambria" panose="02040503050406030204" pitchFamily="18" charset="0"/>
              </a:rPr>
              <a:t>99,95%</a:t>
            </a: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5652562-2D5B-4A82-873E-E76F37479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537" y="5038429"/>
            <a:ext cx="2987824" cy="83577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642D23-3EB9-4AF7-AACC-D26B2E1D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272" y="2060848"/>
            <a:ext cx="1152128" cy="1012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8F0A32-3B04-44A0-BC55-29897C05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653679"/>
            <a:ext cx="6096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hangingPunct="0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6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6359</TotalTime>
  <Words>2820</Words>
  <Application>Microsoft Office PowerPoint</Application>
  <PresentationFormat>On-screen Show (4:3)</PresentationFormat>
  <Paragraphs>624</Paragraphs>
  <Slides>67</Slides>
  <Notes>57</Notes>
  <HiddenSlides>13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Arial</vt:lpstr>
      <vt:lpstr>Bernard MT Condensed</vt:lpstr>
      <vt:lpstr>Cambria</vt:lpstr>
      <vt:lpstr>Cambria Math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Equation</vt:lpstr>
      <vt:lpstr>Equation.3</vt:lpstr>
      <vt:lpstr>Vöxtur peningamagns  og verðbólga</vt:lpstr>
      <vt:lpstr>Til hvers eru peningar?</vt:lpstr>
      <vt:lpstr>Verðbólga</vt:lpstr>
      <vt:lpstr>Verðbólga</vt:lpstr>
      <vt:lpstr>Verðbólga um heiminn 1980 og 2020 (% á ári)</vt:lpstr>
      <vt:lpstr>Verðbólga</vt:lpstr>
      <vt:lpstr>Verðbólga á Íslandi 1960-2018 (neyzluverðsvísitala, % á ári)</vt:lpstr>
      <vt:lpstr>Verðbólga á Íslandi 1960-2018 (neyzluverðsvísitala, % á ári)</vt:lpstr>
      <vt:lpstr>Peningamagn og verðbólga á Íslandi 1960-2018 (% á ári)</vt:lpstr>
      <vt:lpstr>Klassísk verðbólgufræði</vt:lpstr>
      <vt:lpstr>Framboð, eftirspurn og jafnvægi á peningamarkaði</vt:lpstr>
      <vt:lpstr>Framboð, eftirspurn og jafnvægi á peningamarkaði</vt:lpstr>
      <vt:lpstr>Framboð, eftirspurn og jafnvægi á peningamarkaði</vt:lpstr>
      <vt:lpstr>Framboð, eftirspurn og jafnvægi á peningamarkaði</vt:lpstr>
      <vt:lpstr>Áhrif aukins peningaframboðs</vt:lpstr>
      <vt:lpstr>Klassísk verðbólgufræði</vt:lpstr>
      <vt:lpstr>Nafnstærðir og raunstærðir</vt:lpstr>
      <vt:lpstr>Nafnstærðir og raunstærðir</vt:lpstr>
      <vt:lpstr>Nafnstærðir og raunstærðir</vt:lpstr>
      <vt:lpstr>Nafnstærðir og raunstærðir</vt:lpstr>
      <vt:lpstr>Veltuhraði og peningamagnskenningin</vt:lpstr>
      <vt:lpstr>Veltuhraði og peningamagnskenningin</vt:lpstr>
      <vt:lpstr>Veltuhraði og peningamagnskenningin</vt:lpstr>
      <vt:lpstr>Veltuhraði og peningamagnskenningin</vt:lpstr>
      <vt:lpstr>Veltuhraði og peningamagnskenningin</vt:lpstr>
      <vt:lpstr>Bandaríkin: Nafnvirði VLF, M2 og veltuhraði peninga 1960-2001</vt:lpstr>
      <vt:lpstr>Ísland: Nafnvirði VLF, M2 og veltuhraði peninga 1960-2016</vt:lpstr>
      <vt:lpstr>Veltuhraði og peningamagnskenningin</vt:lpstr>
      <vt:lpstr>Óðaverðbólga: Peningamagn og verðlag</vt:lpstr>
      <vt:lpstr>Óðaverðbólga: Peningamagn og verðlag</vt:lpstr>
      <vt:lpstr>Óðaverðbólga: Peningamagn og verðlag</vt:lpstr>
      <vt:lpstr>PowerPoint Presentation</vt:lpstr>
      <vt:lpstr>Verðbólguskattur</vt:lpstr>
      <vt:lpstr>Verðbólguskattur: Dæmi</vt:lpstr>
      <vt:lpstr>Verðbólguskattur: Dæmi</vt:lpstr>
      <vt:lpstr>Fisheráhrifin</vt:lpstr>
      <vt:lpstr>Bandaríkin: Nafnvextir og verðbólga 1960-2001</vt:lpstr>
      <vt:lpstr>Raunvextir í nokkrum löndum 1961-2018 (% á ári)</vt:lpstr>
      <vt:lpstr>Fisheráhrifin</vt:lpstr>
      <vt:lpstr>Verðbólga í nokkrum löndum 1961-2018 (% á ári)</vt:lpstr>
      <vt:lpstr>Verðbólga á Íslandi: Sagan</vt:lpstr>
      <vt:lpstr>Hjöðnun verðbólgu eftir 1990</vt:lpstr>
      <vt:lpstr>Nýtt verðbólguskeið eftir 2000</vt:lpstr>
      <vt:lpstr>Útlán bankakerfisins innan lands 1960-2018 (% af VLF)</vt:lpstr>
      <vt:lpstr>Gengisfall krónunnar 2007-2008</vt:lpstr>
      <vt:lpstr>Raungengi krónunnar 1960-2020</vt:lpstr>
      <vt:lpstr>Kostnaður af verðbólgu</vt:lpstr>
      <vt:lpstr>Skósólakostnaður</vt:lpstr>
      <vt:lpstr>Skósólakostnaður</vt:lpstr>
      <vt:lpstr>Matseðlakostnaður</vt:lpstr>
      <vt:lpstr>Breytileg verðhlutföll og óhagkvæm ráðstöfun framleiðsluafla</vt:lpstr>
      <vt:lpstr>Skattaskekkjur</vt:lpstr>
      <vt:lpstr>Ruglingur og óþægindi</vt:lpstr>
      <vt:lpstr>Enduruppskipting eigna</vt:lpstr>
      <vt:lpstr>Verðbólga þyngir skattbyrðina á sparnaði</vt:lpstr>
      <vt:lpstr>Verðbólga þyngir skattbyrðina á sparnaði</vt:lpstr>
      <vt:lpstr>Verðbólga þyngir skattbyrðina á sparnaði</vt:lpstr>
      <vt:lpstr>Verðbólga þyngir skattbyrðina á sparnaði</vt:lpstr>
      <vt:lpstr>Verðbólga þyngir skattbyrðina á sparnaði</vt:lpstr>
      <vt:lpstr>Verðbólga þyngir skattbyrðina á sparnaði</vt:lpstr>
      <vt:lpstr>PowerPoint Presentation</vt:lpstr>
      <vt:lpstr>PowerPoint Presentation</vt:lpstr>
      <vt:lpstr>PowerPoint Presentation</vt:lpstr>
      <vt:lpstr>Yfirlit</vt:lpstr>
      <vt:lpstr>Yfirlit</vt:lpstr>
      <vt:lpstr>Yfirlit</vt:lpstr>
      <vt:lpstr>Yfirlit</vt:lpstr>
    </vt:vector>
  </TitlesOfParts>
  <Company>OffCenter Concepts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</dc:title>
  <dc:creator>Compositor</dc:creator>
  <cp:lastModifiedBy>Þorvaldur Gylfason</cp:lastModifiedBy>
  <cp:revision>139</cp:revision>
  <cp:lastPrinted>2018-10-01T18:17:43Z</cp:lastPrinted>
  <dcterms:created xsi:type="dcterms:W3CDTF">2003-02-03T22:55:04Z</dcterms:created>
  <dcterms:modified xsi:type="dcterms:W3CDTF">2020-10-08T16:51:07Z</dcterms:modified>
</cp:coreProperties>
</file>