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47"/>
  </p:notesMasterIdLst>
  <p:handoutMasterIdLst>
    <p:handoutMasterId r:id="rId48"/>
  </p:handoutMasterIdLst>
  <p:sldIdLst>
    <p:sldId id="256" r:id="rId2"/>
    <p:sldId id="1546" r:id="rId3"/>
    <p:sldId id="1617" r:id="rId4"/>
    <p:sldId id="1618" r:id="rId5"/>
    <p:sldId id="1619" r:id="rId6"/>
    <p:sldId id="1620" r:id="rId7"/>
    <p:sldId id="1621" r:id="rId8"/>
    <p:sldId id="1622" r:id="rId9"/>
    <p:sldId id="1557" r:id="rId10"/>
    <p:sldId id="1623" r:id="rId11"/>
    <p:sldId id="1624" r:id="rId12"/>
    <p:sldId id="1625" r:id="rId13"/>
    <p:sldId id="1560" r:id="rId14"/>
    <p:sldId id="1561" r:id="rId15"/>
    <p:sldId id="1566" r:id="rId16"/>
    <p:sldId id="1567" r:id="rId17"/>
    <p:sldId id="1562" r:id="rId18"/>
    <p:sldId id="1563" r:id="rId19"/>
    <p:sldId id="1564" r:id="rId20"/>
    <p:sldId id="1568" r:id="rId21"/>
    <p:sldId id="1565" r:id="rId22"/>
    <p:sldId id="1575" r:id="rId23"/>
    <p:sldId id="1580" r:id="rId24"/>
    <p:sldId id="1576" r:id="rId25"/>
    <p:sldId id="1581" r:id="rId26"/>
    <p:sldId id="1577" r:id="rId27"/>
    <p:sldId id="1579" r:id="rId28"/>
    <p:sldId id="1582" r:id="rId29"/>
    <p:sldId id="1583" r:id="rId30"/>
    <p:sldId id="1584" r:id="rId31"/>
    <p:sldId id="1585" r:id="rId32"/>
    <p:sldId id="1586" r:id="rId33"/>
    <p:sldId id="1616" r:id="rId34"/>
    <p:sldId id="1592" r:id="rId35"/>
    <p:sldId id="1593" r:id="rId36"/>
    <p:sldId id="1594" r:id="rId37"/>
    <p:sldId id="1601" r:id="rId38"/>
    <p:sldId id="1602" r:id="rId39"/>
    <p:sldId id="1603" r:id="rId40"/>
    <p:sldId id="1604" r:id="rId41"/>
    <p:sldId id="1605" r:id="rId42"/>
    <p:sldId id="1606" r:id="rId43"/>
    <p:sldId id="737" r:id="rId44"/>
    <p:sldId id="465" r:id="rId45"/>
    <p:sldId id="1615" r:id="rId4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A81"/>
    <a:srgbClr val="000099"/>
    <a:srgbClr val="000066"/>
    <a:srgbClr val="0066FF"/>
    <a:srgbClr val="A50021"/>
    <a:srgbClr val="CC3300"/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43DAD5-73E1-4DEA-ADDC-E0AC4954C6BB}" v="249" dt="2020-09-17T10:58:07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1190" y="-370"/>
      </p:cViewPr>
      <p:guideLst>
        <p:guide orient="horz" pos="1968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2.xml"/><Relationship Id="rId13" Type="http://schemas.openxmlformats.org/officeDocument/2006/relationships/slide" Target="slides/slide41.xml"/><Relationship Id="rId3" Type="http://schemas.openxmlformats.org/officeDocument/2006/relationships/slide" Target="slides/slide17.xml"/><Relationship Id="rId7" Type="http://schemas.openxmlformats.org/officeDocument/2006/relationships/slide" Target="slides/slide30.xml"/><Relationship Id="rId12" Type="http://schemas.openxmlformats.org/officeDocument/2006/relationships/slide" Target="slides/slide39.xml"/><Relationship Id="rId2" Type="http://schemas.openxmlformats.org/officeDocument/2006/relationships/slide" Target="slides/slide16.xml"/><Relationship Id="rId16" Type="http://schemas.openxmlformats.org/officeDocument/2006/relationships/slide" Target="slides/slide45.xml"/><Relationship Id="rId1" Type="http://schemas.openxmlformats.org/officeDocument/2006/relationships/slide" Target="slides/slide15.xml"/><Relationship Id="rId6" Type="http://schemas.openxmlformats.org/officeDocument/2006/relationships/slide" Target="slides/slide26.xml"/><Relationship Id="rId11" Type="http://schemas.openxmlformats.org/officeDocument/2006/relationships/slide" Target="slides/slide38.xml"/><Relationship Id="rId5" Type="http://schemas.openxmlformats.org/officeDocument/2006/relationships/slide" Target="slides/slide25.xml"/><Relationship Id="rId15" Type="http://schemas.openxmlformats.org/officeDocument/2006/relationships/slide" Target="slides/slide44.xml"/><Relationship Id="rId10" Type="http://schemas.openxmlformats.org/officeDocument/2006/relationships/slide" Target="slides/slide36.xml"/><Relationship Id="rId4" Type="http://schemas.openxmlformats.org/officeDocument/2006/relationships/slide" Target="slides/slide23.xml"/><Relationship Id="rId9" Type="http://schemas.openxmlformats.org/officeDocument/2006/relationships/slide" Target="slides/slide34.xml"/><Relationship Id="rId14" Type="http://schemas.openxmlformats.org/officeDocument/2006/relationships/slide" Target="slides/slide4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Þorvaldur Gylfason" userId="d2d5e679-93b2-45aa-8dcd-f9f23119a28e" providerId="ADAL" clId="{3243DAD5-73E1-4DEA-ADDC-E0AC4954C6BB}"/>
    <pc:docChg chg="custSel addSld modSld sldOrd">
      <pc:chgData name="Þorvaldur Gylfason" userId="d2d5e679-93b2-45aa-8dcd-f9f23119a28e" providerId="ADAL" clId="{3243DAD5-73E1-4DEA-ADDC-E0AC4954C6BB}" dt="2020-09-17T10:58:07.451" v="404" actId="255"/>
      <pc:docMkLst>
        <pc:docMk/>
      </pc:docMkLst>
      <pc:sldChg chg="addSp modSp mod ord modAnim">
        <pc:chgData name="Þorvaldur Gylfason" userId="d2d5e679-93b2-45aa-8dcd-f9f23119a28e" providerId="ADAL" clId="{3243DAD5-73E1-4DEA-ADDC-E0AC4954C6BB}" dt="2020-09-17T10:58:07.451" v="404" actId="255"/>
        <pc:sldMkLst>
          <pc:docMk/>
          <pc:sldMk cId="0" sldId="1560"/>
        </pc:sldMkLst>
        <pc:spChg chg="add mod">
          <ac:chgData name="Þorvaldur Gylfason" userId="d2d5e679-93b2-45aa-8dcd-f9f23119a28e" providerId="ADAL" clId="{3243DAD5-73E1-4DEA-ADDC-E0AC4954C6BB}" dt="2020-09-17T10:58:07.451" v="404" actId="255"/>
          <ac:spMkLst>
            <pc:docMk/>
            <pc:sldMk cId="0" sldId="1560"/>
            <ac:spMk id="2" creationId="{338B7610-256B-47CB-B1D9-3339105094F2}"/>
          </ac:spMkLst>
        </pc:spChg>
        <pc:spChg chg="add mod">
          <ac:chgData name="Þorvaldur Gylfason" userId="d2d5e679-93b2-45aa-8dcd-f9f23119a28e" providerId="ADAL" clId="{3243DAD5-73E1-4DEA-ADDC-E0AC4954C6BB}" dt="2020-09-17T10:57:53.330" v="402" actId="2711"/>
          <ac:spMkLst>
            <pc:docMk/>
            <pc:sldMk cId="0" sldId="1560"/>
            <ac:spMk id="3" creationId="{BBE6C425-468A-48C2-8BC4-9F4810C364A1}"/>
          </ac:spMkLst>
        </pc:spChg>
        <pc:spChg chg="mod">
          <ac:chgData name="Þorvaldur Gylfason" userId="d2d5e679-93b2-45aa-8dcd-f9f23119a28e" providerId="ADAL" clId="{3243DAD5-73E1-4DEA-ADDC-E0AC4954C6BB}" dt="2020-09-17T10:53:20.994" v="351" actId="6549"/>
          <ac:spMkLst>
            <pc:docMk/>
            <pc:sldMk cId="0" sldId="1560"/>
            <ac:spMk id="5122" creationId="{00000000-0000-0000-0000-000000000000}"/>
          </ac:spMkLst>
        </pc:spChg>
        <pc:spChg chg="mod">
          <ac:chgData name="Þorvaldur Gylfason" userId="d2d5e679-93b2-45aa-8dcd-f9f23119a28e" providerId="ADAL" clId="{3243DAD5-73E1-4DEA-ADDC-E0AC4954C6BB}" dt="2020-09-17T10:57:25.463" v="400" actId="20577"/>
          <ac:spMkLst>
            <pc:docMk/>
            <pc:sldMk cId="0" sldId="1560"/>
            <ac:spMk id="32771" creationId="{00000000-0000-0000-0000-000000000000}"/>
          </ac:spMkLst>
        </pc:spChg>
      </pc:sldChg>
      <pc:sldChg chg="modSp mod">
        <pc:chgData name="Þorvaldur Gylfason" userId="d2d5e679-93b2-45aa-8dcd-f9f23119a28e" providerId="ADAL" clId="{3243DAD5-73E1-4DEA-ADDC-E0AC4954C6BB}" dt="2020-09-17T10:31:37.803" v="0" actId="790"/>
        <pc:sldMkLst>
          <pc:docMk/>
          <pc:sldMk cId="0" sldId="1581"/>
        </pc:sldMkLst>
        <pc:spChg chg="mod">
          <ac:chgData name="Þorvaldur Gylfason" userId="d2d5e679-93b2-45aa-8dcd-f9f23119a28e" providerId="ADAL" clId="{3243DAD5-73E1-4DEA-ADDC-E0AC4954C6BB}" dt="2020-09-17T10:31:37.803" v="0" actId="790"/>
          <ac:spMkLst>
            <pc:docMk/>
            <pc:sldMk cId="0" sldId="1581"/>
            <ac:spMk id="10" creationId="{00000000-0000-0000-0000-000000000000}"/>
          </ac:spMkLst>
        </pc:spChg>
      </pc:sldChg>
      <pc:sldChg chg="modSp add mod">
        <pc:chgData name="Þorvaldur Gylfason" userId="d2d5e679-93b2-45aa-8dcd-f9f23119a28e" providerId="ADAL" clId="{3243DAD5-73E1-4DEA-ADDC-E0AC4954C6BB}" dt="2020-09-17T10:53:07.623" v="349" actId="21"/>
        <pc:sldMkLst>
          <pc:docMk/>
          <pc:sldMk cId="2085598071" sldId="1625"/>
        </pc:sldMkLst>
        <pc:spChg chg="mod">
          <ac:chgData name="Þorvaldur Gylfason" userId="d2d5e679-93b2-45aa-8dcd-f9f23119a28e" providerId="ADAL" clId="{3243DAD5-73E1-4DEA-ADDC-E0AC4954C6BB}" dt="2020-09-17T10:53:07.623" v="349" actId="21"/>
          <ac:spMkLst>
            <pc:docMk/>
            <pc:sldMk cId="2085598071" sldId="1625"/>
            <ac:spMk id="512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EEE8FAF-3C37-4DEA-8D62-06239E293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73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341F6B1-BC6E-4869-BCAB-6A16BE0EC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1550" cy="35861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2" tIns="48667" rIns="97332" bIns="486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8964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20D200-D8FD-4420-89EE-3220FC54B4B1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930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F0F9C-38DE-4FE5-A19B-E21B2F9F4AAE}" type="slidenum">
              <a:rPr lang="en-US"/>
              <a:pPr/>
              <a:t>10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452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F0F9C-38DE-4FE5-A19B-E21B2F9F4AAE}" type="slidenum">
              <a:rPr lang="en-US"/>
              <a:pPr/>
              <a:t>11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5416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EB217-29C7-4C90-90C4-60EB3C4E9E39}" type="slidenum">
              <a:rPr lang="en-US"/>
              <a:pPr/>
              <a:t>12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080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EB217-29C7-4C90-90C4-60EB3C4E9E39}" type="slidenum">
              <a:rPr lang="en-US"/>
              <a:pPr/>
              <a:t>13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7306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AB14BC-E61B-4EB0-BD47-635DAE338794}" type="slidenum">
              <a:rPr lang="en-US"/>
              <a:pPr/>
              <a:t>14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373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BD00DA-4B2E-4417-A31A-C0F38981BFF5}" type="slidenum">
              <a:rPr lang="en-US"/>
              <a:pPr/>
              <a:t>15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764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541E58-5E17-4E60-9CDC-5A9021747C91}" type="slidenum">
              <a:rPr lang="en-US"/>
              <a:pPr/>
              <a:t>16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9378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A275B1-A8AE-4FC9-A148-101375D2F26E}" type="slidenum">
              <a:rPr lang="en-US"/>
              <a:pPr/>
              <a:t>17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2263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F5D60E-B6BF-40E9-BEAF-ED9F0294BF07}" type="slidenum">
              <a:rPr lang="en-US"/>
              <a:pPr/>
              <a:t>18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8689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E9FC9-C797-40A4-ACFC-BCE1AF8B6A52}" type="slidenum">
              <a:rPr lang="en-US"/>
              <a:pPr/>
              <a:t>19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06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F0F9C-38DE-4FE5-A19B-E21B2F9F4AAE}" type="slidenum">
              <a:rPr lang="en-US"/>
              <a:pPr/>
              <a:t>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7844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E8572D-D7B1-4E02-8818-9E2B04DE3E57}" type="slidenum">
              <a:rPr lang="en-US"/>
              <a:pPr/>
              <a:t>20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5025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55F690-EE7D-42E1-B116-43EAFDECE771}" type="slidenum">
              <a:rPr lang="en-US"/>
              <a:pPr/>
              <a:t>21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1945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FEE49A-68FD-4B77-9106-90CD31CD22F4}" type="slidenum">
              <a:rPr lang="en-US"/>
              <a:pPr/>
              <a:t>22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8950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E7A121-4880-4CE5-8260-DE1867699102}" type="slidenum">
              <a:rPr lang="en-US"/>
              <a:pPr/>
              <a:t>23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1653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5CE8B-645E-4B38-9428-BBBA1D748397}" type="slidenum">
              <a:rPr lang="en-US"/>
              <a:pPr/>
              <a:t>24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4812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3E413B-9FC8-4BC1-8415-9AD251A8C1CE}" type="slidenum">
              <a:rPr lang="en-US"/>
              <a:pPr/>
              <a:t>25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0321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866745-CF72-4775-B61B-30DC34C04BA3}" type="slidenum">
              <a:rPr lang="en-US"/>
              <a:pPr/>
              <a:t>26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0922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5C4CCF-B834-4D4D-8FC5-77CE540AF72D}" type="slidenum">
              <a:rPr lang="en-US"/>
              <a:pPr/>
              <a:t>27</a:t>
            </a:fld>
            <a:endParaRPr lang="en-US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endParaRPr lang="is-IS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332" tIns="48667" rIns="97332" bIns="48667" anchor="b"/>
          <a:lstStyle/>
          <a:p>
            <a:pPr algn="r"/>
            <a:r>
              <a:rPr lang="en-US" sz="1300" i="0">
                <a:latin typeface="Times New Roman" pitchFamily="18" charset="0"/>
              </a:rPr>
              <a:t>2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endParaRPr lang="is-IS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endParaRPr lang="is-IS"/>
          </a:p>
        </p:txBody>
      </p:sp>
      <p:sp>
        <p:nvSpPr>
          <p:cNvPr id="573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2484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35759-7D2A-41C2-959F-E34ABB43980F}" type="slidenum">
              <a:rPr lang="en-US"/>
              <a:pPr/>
              <a:t>28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437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21B02-4548-493D-BF7F-07CFEA1A7CE5}" type="slidenum">
              <a:rPr lang="en-US"/>
              <a:pPr/>
              <a:t>29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43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F0F9C-38DE-4FE5-A19B-E21B2F9F4AAE}" type="slidenum">
              <a:rPr lang="en-US"/>
              <a:pPr/>
              <a:t>3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9541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951A63-4194-47FA-B6C3-07552310AE13}" type="slidenum">
              <a:rPr lang="en-US"/>
              <a:pPr/>
              <a:t>30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6465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906C02-42FC-4981-8991-F69513DB43F7}" type="slidenum">
              <a:rPr lang="en-US"/>
              <a:pPr/>
              <a:t>31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9194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A45539-8110-4EF0-A372-2D0CF82B2EA0}" type="slidenum">
              <a:rPr lang="en-US"/>
              <a:pPr/>
              <a:t>32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8887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55A1F-28F2-436C-938E-70FBE1034F03}" type="slidenum">
              <a:rPr lang="en-US"/>
              <a:pPr/>
              <a:t>33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104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8FD8A5-E07F-4D92-AC59-C4460794F826}" type="slidenum">
              <a:rPr lang="en-US"/>
              <a:pPr/>
              <a:t>34</a:t>
            </a:fld>
            <a:endParaRPr 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645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</p:spTree>
    <p:extLst>
      <p:ext uri="{BB962C8B-B14F-4D97-AF65-F5344CB8AC3E}">
        <p14:creationId xmlns:p14="http://schemas.microsoft.com/office/powerpoint/2010/main" val="38125413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A58811-7A3C-446C-A382-B3F29E0D1CD1}" type="slidenum">
              <a:rPr lang="en-US"/>
              <a:pPr/>
              <a:t>35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89340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4DC5E3-581A-411A-B6C8-16712E8F1125}" type="slidenum">
              <a:rPr lang="en-US"/>
              <a:pPr/>
              <a:t>36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35976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90718F-306D-4359-A7C9-49334A459840}" type="slidenum">
              <a:rPr lang="en-US"/>
              <a:pPr/>
              <a:t>37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84450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D00423-84FD-475E-A5ED-25258CBA0993}" type="slidenum">
              <a:rPr lang="en-US"/>
              <a:pPr/>
              <a:t>38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53718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7E822-F593-4252-B7A3-878F93C36D26}" type="slidenum">
              <a:rPr lang="en-US"/>
              <a:pPr/>
              <a:t>39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612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F0F9C-38DE-4FE5-A19B-E21B2F9F4AAE}" type="slidenum">
              <a:rPr lang="en-US"/>
              <a:pPr/>
              <a:t>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5003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D9730F-22A3-4D74-873B-B10700DCFD3E}" type="slidenum">
              <a:rPr lang="en-US"/>
              <a:pPr/>
              <a:t>40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321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7B897C-3294-47C6-A610-731A863BC73C}" type="slidenum">
              <a:rPr lang="en-US"/>
              <a:pPr/>
              <a:t>41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7281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A91064-AA6E-461C-8CCC-228C5C0326A0}" type="slidenum">
              <a:rPr lang="en-US"/>
              <a:pPr/>
              <a:t>42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259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D5E01-FBEC-4D34-BBA6-629C61615814}" type="slidenum">
              <a:rPr lang="en-US"/>
              <a:pPr/>
              <a:t>43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99578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31520-3E41-44D3-A989-A1C39B5063C0}" type="slidenum">
              <a:rPr lang="en-US"/>
              <a:pPr/>
              <a:t>44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24882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646FFD-4EE8-408F-9BE2-FEF9D9071275}" type="slidenum">
              <a:rPr lang="en-US"/>
              <a:pPr/>
              <a:t>45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25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F0F9C-38DE-4FE5-A19B-E21B2F9F4AAE}" type="slidenum">
              <a:rPr lang="en-US"/>
              <a:pPr/>
              <a:t>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718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F0F9C-38DE-4FE5-A19B-E21B2F9F4AAE}" type="slidenum">
              <a:rPr lang="en-US"/>
              <a:pPr/>
              <a:t>6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534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F0F9C-38DE-4FE5-A19B-E21B2F9F4AAE}" type="slidenum">
              <a:rPr lang="en-US"/>
              <a:pPr/>
              <a:t>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081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F0F9C-38DE-4FE5-A19B-E21B2F9F4AAE}" type="slidenum">
              <a:rPr lang="en-US"/>
              <a:pPr/>
              <a:t>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5773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AEEF6A-D3F9-4278-BD87-8ABD2357C317}" type="slidenum">
              <a:rPr lang="en-US"/>
              <a:pPr/>
              <a:t>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770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D645-B9B4-46EE-B031-35C24A448A04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08296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80A0-ED6C-4884-9FFE-87471827F59A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98277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4D98-3273-47CE-B312-A00AAFA2779F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828424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93E9-CEF0-47B7-AEA6-AFACC79966BA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365172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4F47-3A99-4701-A7D9-FE6C4D9DA92E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436369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2588-EC5C-453B-A942-AA1C7EFEEF33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763117"/>
      </p:ext>
    </p:extLst>
  </p:cSld>
  <p:clrMapOvr>
    <a:masterClrMapping/>
  </p:clrMapOvr>
  <p:transition spd="med"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D575-BDA5-4AAF-81DC-5D38C213A391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44396"/>
      </p:ext>
    </p:extLst>
  </p:cSld>
  <p:clrMapOvr>
    <a:masterClrMapping/>
  </p:clrMapOvr>
  <p:transition spd="med"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5B0-21BA-48EA-B067-5E37072B4F18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249885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59AD-49F4-478E-A013-BE606CDD1B41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3876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755E8D2-BCEE-4D3D-AE6D-93BD204BAD0C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687386"/>
      </p:ext>
    </p:extLst>
  </p:cSld>
  <p:clrMapOvr>
    <a:masterClrMapping/>
  </p:clrMapOvr>
  <p:transition spd="med"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110E-D48F-4A61-BE6D-11D38A61FE05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398612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FE61780-2E25-4081-A2D9-4C0805256F67}" type="datetimeFigureOut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76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 spd="med">
    <p:wipe dir="r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282152" y="1916832"/>
            <a:ext cx="5410200" cy="14478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is-IS" sz="6000" b="1" dirty="0">
                <a:latin typeface="Bernard MT Condensed" panose="02050806060905020404" pitchFamily="18" charset="0"/>
              </a:rPr>
              <a:t>Sparnaður, fjárfesting og fjármálakerfið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733800"/>
            <a:ext cx="4572000" cy="762000"/>
          </a:xfrm>
          <a:noFill/>
        </p:spPr>
        <p:txBody>
          <a:bodyPr/>
          <a:lstStyle/>
          <a:p>
            <a:pPr marL="342900" indent="-342900" algn="l"/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23. kafli</a:t>
            </a:r>
          </a:p>
        </p:txBody>
      </p:sp>
      <p:pic>
        <p:nvPicPr>
          <p:cNvPr id="2056" name="Picture 10" descr="chap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4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effectLst/>
                <a:latin typeface="Bernard MT Condensed" panose="02050806060905020404" pitchFamily="18" charset="0"/>
              </a:rPr>
              <a:t>Fjármálastofnanir</a:t>
            </a:r>
            <a:r>
              <a:rPr lang="is-IS" sz="5400" dirty="0">
                <a:latin typeface="Bernard MT Condensed" panose="02050806060905020404" pitchFamily="18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5024" y="1828800"/>
            <a:ext cx="7697415" cy="4696544"/>
          </a:xfrm>
        </p:spPr>
        <p:txBody>
          <a:bodyPr/>
          <a:lstStyle/>
          <a:p>
            <a:pPr>
              <a:buSzPct val="70000"/>
              <a:defRPr/>
            </a:pP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Fjárfestingarsjóðir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Selja almenningi bréf, hvort heldur hlutabréf eða skuldabréf, og nota andvirðið til að kaup hlutabréf og skuldabréf 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Veita sparifjáreigendum með lítið sparifé kost á að dreifa áhættu með því að kaupa verðbréfasöfn, þ.e. hluti í verðbréfasjóðum</a:t>
            </a:r>
            <a:endParaRPr lang="is-IS" sz="3200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effectLst/>
                <a:latin typeface="Bernard MT Condensed" panose="02050806060905020404" pitchFamily="18" charset="0"/>
              </a:rPr>
              <a:t>Fjármálastofnanir</a:t>
            </a:r>
            <a:r>
              <a:rPr lang="is-IS" sz="5400" dirty="0">
                <a:latin typeface="Bernard MT Condensed" panose="02050806060905020404" pitchFamily="18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5024" y="1828800"/>
            <a:ext cx="7697415" cy="4696544"/>
          </a:xfrm>
        </p:spPr>
        <p:txBody>
          <a:bodyPr/>
          <a:lstStyle/>
          <a:p>
            <a:pPr>
              <a:buSzPct val="70000"/>
              <a:defRPr/>
            </a:pP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Aðrar fjármálastofnanir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Lífeyrissjóðir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Tryggingafélög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Sparisjóðir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Hákarlar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Smálánasjoppur</a:t>
            </a:r>
            <a:endParaRPr lang="is-IS" sz="3200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1162963">
            <a:off x="6038419" y="5433847"/>
            <a:ext cx="171247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Símalán!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  <a:noFill/>
        </p:spPr>
        <p:txBody>
          <a:bodyPr>
            <a:no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Sparnaður og fjárfesting í þjóðhagsreikningum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060848"/>
            <a:ext cx="7920880" cy="4038600"/>
          </a:xfrm>
          <a:noFill/>
        </p:spPr>
        <p:txBody>
          <a:bodyPr>
            <a:normAutofit/>
          </a:bodyPr>
          <a:lstStyle/>
          <a:p>
            <a:pPr algn="l"/>
            <a:r>
              <a:rPr lang="is-IS" sz="35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sýnir bæði </a:t>
            </a:r>
            <a:r>
              <a:rPr lang="is-IS" sz="35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heildartekjur</a:t>
            </a:r>
            <a:r>
              <a:rPr lang="is-IS" sz="35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í hagkerfinu og </a:t>
            </a:r>
            <a:r>
              <a:rPr lang="is-IS" sz="35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heildarútgjöld</a:t>
            </a:r>
            <a:r>
              <a:rPr lang="is-IS" sz="35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til kaupa á þeim vörum og þjónustu sem eru framleiddar í hagkerfinu:</a:t>
            </a:r>
          </a:p>
          <a:p>
            <a:pPr algn="l"/>
            <a:endParaRPr lang="is-IS" sz="19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is-IS" sz="48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 = C + I + G + NX</a:t>
            </a:r>
          </a:p>
        </p:txBody>
      </p:sp>
    </p:spTree>
    <p:extLst>
      <p:ext uri="{BB962C8B-B14F-4D97-AF65-F5344CB8AC3E}">
        <p14:creationId xmlns:p14="http://schemas.microsoft.com/office/powerpoint/2010/main" val="2085598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  <a:noFill/>
        </p:spPr>
        <p:txBody>
          <a:bodyPr>
            <a:noAutofit/>
          </a:bodyPr>
          <a:lstStyle/>
          <a:p>
            <a:r>
              <a:rPr lang="is-IS" sz="5400" dirty="0">
                <a:latin typeface="Bernard MT Condensed" panose="02050806060905020404" pitchFamily="18" charset="0"/>
              </a:rPr>
              <a:t>Hvað er að gerast núna?</a:t>
            </a:r>
            <a:endParaRPr lang="is-IS" sz="5400" dirty="0">
              <a:effectLst/>
              <a:latin typeface="Bernard MT Condensed" panose="02050806060905020404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060848"/>
            <a:ext cx="8208912" cy="4038600"/>
          </a:xfrm>
          <a:noFill/>
        </p:spPr>
        <p:txBody>
          <a:bodyPr>
            <a:normAutofit fontScale="92500" lnSpcReduction="10000"/>
          </a:bodyPr>
          <a:lstStyle/>
          <a:p>
            <a:pPr algn="l"/>
            <a:r>
              <a:rPr lang="is-IS" sz="35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MINNKAr UM 8% 2020:</a:t>
            </a:r>
          </a:p>
          <a:p>
            <a:pPr algn="ctr"/>
            <a:r>
              <a:rPr lang="is-IS" sz="48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 = C + I + G + X - 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3500" dirty="0">
                <a:solidFill>
                  <a:srgbClr val="474A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 MINNkar um 6%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3500" dirty="0">
                <a:solidFill>
                  <a:srgbClr val="474A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 MINNkar um 8% </a:t>
            </a:r>
            <a:r>
              <a:rPr lang="is-IS" sz="2200" dirty="0">
                <a:solidFill>
                  <a:srgbClr val="474A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(EINKA NIÐUR, RÍKIS UPP)</a:t>
            </a:r>
            <a:endParaRPr lang="is-IS" sz="3000" dirty="0">
              <a:solidFill>
                <a:srgbClr val="474A8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3500" dirty="0">
                <a:solidFill>
                  <a:srgbClr val="474A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G </a:t>
            </a:r>
            <a:r>
              <a:rPr lang="is-IS" sz="3500" b="1" dirty="0">
                <a:solidFill>
                  <a:srgbClr val="474A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eykst</a:t>
            </a:r>
            <a:r>
              <a:rPr lang="is-IS" sz="3500" dirty="0">
                <a:solidFill>
                  <a:srgbClr val="474A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um 3%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3500" dirty="0">
                <a:solidFill>
                  <a:srgbClr val="474A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X MINNkar um 30% </a:t>
            </a:r>
            <a:r>
              <a:rPr lang="is-IS" sz="2200" dirty="0">
                <a:solidFill>
                  <a:srgbClr val="474A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(FERÐAÞJÓNUSTA)</a:t>
            </a:r>
            <a:endParaRPr lang="is-IS" sz="3500" dirty="0">
              <a:solidFill>
                <a:srgbClr val="474A8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3500" dirty="0">
                <a:solidFill>
                  <a:srgbClr val="474A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 MINNkar um 23%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8B7610-256B-47CB-B1D9-3339105094F2}"/>
              </a:ext>
            </a:extLst>
          </p:cNvPr>
          <p:cNvSpPr txBox="1"/>
          <p:nvPr/>
        </p:nvSpPr>
        <p:spPr>
          <a:xfrm rot="312184">
            <a:off x="5249944" y="5718147"/>
            <a:ext cx="3789987" cy="769441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s-IS" sz="22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Samdráttur gengur til baka 2021-2022 skv. þjóðhagsspá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E6C425-468A-48C2-8BC4-9F4810C364A1}"/>
              </a:ext>
            </a:extLst>
          </p:cNvPr>
          <p:cNvSpPr txBox="1"/>
          <p:nvPr/>
        </p:nvSpPr>
        <p:spPr>
          <a:xfrm>
            <a:off x="628720" y="6381328"/>
            <a:ext cx="3614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HEIMILD: HAGSTOFA ÍSLANDS.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 autoUpdateAnimBg="0"/>
      <p:bldP spid="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Mikilvæg sambönd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1828800"/>
            <a:ext cx="6969125" cy="3810000"/>
          </a:xfrm>
          <a:noFill/>
        </p:spPr>
        <p:txBody>
          <a:bodyPr/>
          <a:lstStyle/>
          <a:p>
            <a:pPr algn="l"/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Hugsum okkur </a:t>
            </a: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lokað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hagkerfi – hagkerfi sem stundar engin viðskipti við útlönd:</a:t>
            </a:r>
          </a:p>
          <a:p>
            <a:pPr algn="l"/>
            <a:endParaRPr lang="is-IS" sz="36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is-IS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 = C + I + G</a:t>
            </a:r>
          </a:p>
          <a:p>
            <a:endParaRPr lang="is-IS" sz="3600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620000" cy="4495800"/>
          </a:xfrm>
          <a:noFill/>
        </p:spPr>
        <p:txBody>
          <a:bodyPr/>
          <a:lstStyle/>
          <a:p>
            <a:pPr>
              <a:lnSpc>
                <a:spcPct val="90000"/>
              </a:lnSpc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Drögum nú C og G frá báðum hliðum jöfnunnar:</a:t>
            </a:r>
            <a:endParaRPr lang="is-IS" sz="3600" i="1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is-IS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 - C - G = I</a:t>
            </a:r>
          </a:p>
          <a:p>
            <a:pPr>
              <a:lnSpc>
                <a:spcPct val="90000"/>
              </a:lnSpc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Vinstri hliðin sýnir heildartekjur í hagkerfinu eftir að greitt hefur verið fyrir einkaneyzlu og samneyzlu</a:t>
            </a:r>
          </a:p>
          <a:p>
            <a:pPr lvl="1">
              <a:buSzPct val="70000"/>
            </a:pPr>
            <a:r>
              <a:rPr lang="is-IS" sz="3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Þetta heitir </a:t>
            </a:r>
            <a:r>
              <a:rPr lang="is-IS" sz="3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sparnaður: S = Y - C - G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381000"/>
            <a:ext cx="7772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s-IS" sz="5400" i="0">
                <a:latin typeface="Bernard MT Condensed" panose="02050806060905020404" pitchFamily="18" charset="0"/>
              </a:rPr>
              <a:t>Mikilvæg sambönd</a:t>
            </a:r>
            <a:endParaRPr lang="is-IS" sz="5400" i="0" dirty="0">
              <a:latin typeface="Bernard MT Condensed" panose="020508060609050204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844824"/>
            <a:ext cx="7416824" cy="2057400"/>
          </a:xfrm>
          <a:noFill/>
        </p:spPr>
        <p:txBody>
          <a:bodyPr>
            <a:normAutofit/>
          </a:bodyPr>
          <a:lstStyle/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Setjum S í stað Y - C - G, og jafnan verður þá:</a:t>
            </a:r>
            <a:endParaRPr lang="is-IS" sz="3600" i="1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buFont typeface="Monotype Sorts" pitchFamily="2" charset="2"/>
              <a:buNone/>
            </a:pPr>
            <a:r>
              <a:rPr lang="is-IS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 = I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381000"/>
            <a:ext cx="7772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s-IS" sz="5400" i="0">
                <a:latin typeface="Bernard MT Condensed" panose="02050806060905020404" pitchFamily="18" charset="0"/>
              </a:rPr>
              <a:t>Mikilvæg sambönd</a:t>
            </a:r>
            <a:endParaRPr lang="is-IS" sz="5400" i="0" dirty="0">
              <a:latin typeface="Bernard MT Condensed" panose="020508060609050204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21215337">
            <a:off x="5030277" y="4332121"/>
            <a:ext cx="3659116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Við notuðum þetta í hagvaxtarfræðinni</a:t>
            </a:r>
            <a:endParaRPr lang="en-US" sz="3200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832048" y="1830868"/>
            <a:ext cx="7623920" cy="4419600"/>
          </a:xfrm>
          <a:noFill/>
        </p:spPr>
        <p:txBody>
          <a:bodyPr/>
          <a:lstStyle/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Sparnaður er jafn fjárfestingu:</a:t>
            </a:r>
          </a:p>
          <a:p>
            <a:pPr algn="ctr">
              <a:spcBef>
                <a:spcPct val="42000"/>
              </a:spcBef>
              <a:buFont typeface="Monotype Sorts" pitchFamily="2" charset="2"/>
              <a:buNone/>
            </a:pPr>
            <a:r>
              <a:rPr lang="is-IS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 = I</a:t>
            </a:r>
          </a:p>
          <a:p>
            <a:pPr algn="ctr">
              <a:spcBef>
                <a:spcPct val="42000"/>
              </a:spcBef>
              <a:buFont typeface="Monotype Sorts" pitchFamily="2" charset="2"/>
              <a:buNone/>
            </a:pPr>
            <a:r>
              <a:rPr lang="is-IS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 = Y – C – G </a:t>
            </a:r>
          </a:p>
          <a:p>
            <a:pPr algn="ctr">
              <a:spcBef>
                <a:spcPct val="42000"/>
              </a:spcBef>
              <a:buFont typeface="Monotype Sorts" pitchFamily="2" charset="2"/>
              <a:buNone/>
            </a:pPr>
            <a:r>
              <a:rPr lang="is-IS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 = (Y – </a:t>
            </a:r>
            <a:r>
              <a:rPr lang="is-IS" sz="4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is-IS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– C) + (</a:t>
            </a:r>
            <a:r>
              <a:rPr lang="is-IS" sz="4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is-IS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– G)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3568" y="404664"/>
            <a:ext cx="7772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s-IS" sz="5400" i="0">
                <a:latin typeface="Bernard MT Condensed" panose="02050806060905020404" pitchFamily="18" charset="0"/>
              </a:rPr>
              <a:t>Mikilvæg sambönd</a:t>
            </a:r>
            <a:endParaRPr lang="is-IS" sz="5400" i="0" dirty="0">
              <a:latin typeface="Bernard MT Condensed" panose="020508060609050204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21449864">
            <a:off x="6849631" y="3256406"/>
            <a:ext cx="1606337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3600" i="0" dirty="0">
                <a:latin typeface="Cambria" panose="02040503050406030204" pitchFamily="18" charset="0"/>
                <a:ea typeface="Cambria" panose="02040503050406030204" pitchFamily="18" charset="0"/>
              </a:rPr>
              <a:t>Skattar</a:t>
            </a:r>
            <a:endParaRPr lang="en-US" sz="3600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228184" y="3957627"/>
            <a:ext cx="1224136" cy="5778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Einkasparnaður</a:t>
            </a:r>
            <a:endParaRPr lang="is-IS" sz="4400" dirty="0">
              <a:effectLst/>
              <a:latin typeface="Bernard MT Condensed" panose="02050806060905020404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70000"/>
              <a:defRPr/>
            </a:pP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Einkasparnaður</a:t>
            </a:r>
            <a:r>
              <a:rPr lang="is-IS" sz="3600" i="1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það sem eftir er af tekjum heimilanna þegar þau hafa goldið skatta og greitt fyrir neyzlu</a:t>
            </a:r>
          </a:p>
          <a:p>
            <a:pPr algn="ctr">
              <a:spcBef>
                <a:spcPct val="53000"/>
              </a:spcBef>
              <a:buFont typeface="Monotype Sorts" pitchFamily="2" charset="2"/>
              <a:buNone/>
              <a:defRPr/>
            </a:pPr>
            <a:r>
              <a:rPr lang="is-IS" sz="400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Einkasparnaður = (Y – T – C)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Opinber sparnaður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832048" y="1801940"/>
            <a:ext cx="7772400" cy="4114800"/>
          </a:xfrm>
        </p:spPr>
        <p:txBody>
          <a:bodyPr/>
          <a:lstStyle/>
          <a:p>
            <a:pPr>
              <a:buSzPct val="75000"/>
              <a:defRPr/>
            </a:pP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Opinber sparnaður</a:t>
            </a:r>
            <a:r>
              <a:rPr lang="is-IS" sz="3600" i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það sem eftir er af tekjum ríkisins þegar það hefur greitt fyrir samneyzluna</a:t>
            </a:r>
          </a:p>
          <a:p>
            <a:pPr algn="ctr">
              <a:spcBef>
                <a:spcPct val="42000"/>
              </a:spcBef>
              <a:buFont typeface="Monotype Sorts" pitchFamily="2" charset="2"/>
              <a:buNone/>
              <a:defRPr/>
            </a:pPr>
            <a:r>
              <a:rPr lang="is-IS" sz="360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Opinber sparnaður  = (T</a:t>
            </a:r>
            <a:r>
              <a:rPr lang="is-IS" sz="400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4869160"/>
            <a:ext cx="78488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3600" b="1" i="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= (Y – T – C) + (T – G)</a:t>
            </a:r>
          </a:p>
          <a:p>
            <a:r>
              <a:rPr lang="is-IS" sz="2600" b="1" i="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</a:t>
            </a:r>
            <a:r>
              <a:rPr lang="is-IS" b="1" i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Einkasparnaður    Opinber sparnaður</a:t>
            </a:r>
            <a:endParaRPr lang="is-IS" sz="24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600" b="1" i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effectLst/>
                <a:latin typeface="Bernard MT Condensed" panose="02050806060905020404" pitchFamily="18" charset="0"/>
              </a:rPr>
              <a:t>Fjármálakerfið</a:t>
            </a:r>
            <a:r>
              <a:rPr lang="is-IS" sz="5400" dirty="0">
                <a:latin typeface="Bernard MT Condensed" panose="02050806060905020404" pitchFamily="18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5025" y="1828800"/>
            <a:ext cx="7467600" cy="4191000"/>
          </a:xfrm>
        </p:spPr>
        <p:txBody>
          <a:bodyPr>
            <a:normAutofit/>
          </a:bodyPr>
          <a:lstStyle/>
          <a:p>
            <a:pPr>
              <a:buSzPct val="70000"/>
              <a:defRPr/>
            </a:pP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Fjármálakerfið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köllum við einu nafni þær stofnanir sem miðla sparifé almennings til þeirra sem hyggja á fjárfestingar</a:t>
            </a:r>
          </a:p>
          <a:p>
            <a:pPr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Fjármálakerfið miðlar knöppum gæðum í hagkerfinu frá sparifjáreigendum til lántakenda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Afgangur og halli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810514"/>
            <a:ext cx="7848600" cy="4138766"/>
          </a:xfrm>
          <a:noFill/>
        </p:spPr>
        <p:txBody>
          <a:bodyPr>
            <a:normAutofit lnSpcReduction="10000"/>
          </a:bodyPr>
          <a:lstStyle/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 &gt; G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þá sýnir ríkisbúskapurinn afgang því ríkið aflar meiru en það eyðir</a:t>
            </a:r>
          </a:p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Afgangurinn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 - G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jafngildir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opinberum sparnaði</a:t>
            </a:r>
          </a:p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G &gt; T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þá sýnir ríkisbúskapurinn halla því ríkið eyðir meiru en það aflar með skattlagningu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Sparnaður og fjárfesting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844824"/>
            <a:ext cx="7391400" cy="2209800"/>
          </a:xfrm>
          <a:noFill/>
        </p:spPr>
        <p:txBody>
          <a:bodyPr>
            <a:normAutofit/>
          </a:bodyPr>
          <a:lstStyle/>
          <a:p>
            <a:pPr>
              <a:buSzPct val="8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 hagkerfinu í heild er sparnaður jafn fjárfestingu: </a:t>
            </a:r>
          </a:p>
          <a:p>
            <a:pPr algn="ctr">
              <a:spcBef>
                <a:spcPct val="37000"/>
              </a:spcBef>
              <a:buFont typeface="Monotype Sorts" pitchFamily="2" charset="2"/>
              <a:buNone/>
            </a:pPr>
            <a:r>
              <a:rPr lang="is-IS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 = 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Lánsfjármarkaður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27584" y="1988840"/>
            <a:ext cx="6400800" cy="2365375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Fjármálastofnanir beina sparnaði heimilanna að fjárfestingu fyrirtækja á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lánsfjármarkaði</a:t>
            </a:r>
            <a:r>
              <a:rPr lang="is-I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Lánsfjármarkaður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981200"/>
            <a:ext cx="6096000" cy="3103984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defRPr/>
            </a:pP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Lánsfé</a:t>
            </a:r>
            <a:r>
              <a:rPr lang="is-I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það af tekjum fólks sem það kýs að spara og lána öðrum frekar en að verja fénu til eigin neyzlu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Framboð og eftirspurn á lánsfjármarkaði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idx="1"/>
          </p:nvPr>
        </p:nvSpPr>
        <p:spPr>
          <a:xfrm>
            <a:off x="835223" y="1700808"/>
            <a:ext cx="7913241" cy="4536504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 lánsfjár</a:t>
            </a: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sprettur af fólki sem hefur tekjur umfram eigin neyzlu og kýs að leggja afganginn til hliðar</a:t>
            </a:r>
          </a:p>
          <a:p>
            <a:pPr lvl="1">
              <a:buSzPct val="70000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Það heitir að </a:t>
            </a:r>
            <a:r>
              <a:rPr lang="is-I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spara</a:t>
            </a:r>
          </a:p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 eftir lánsfé sprettur af heimilum og fyrirtækjum sem hafa hug á að kaupa vélar og tæki</a:t>
            </a:r>
          </a:p>
          <a:p>
            <a:pPr lvl="1">
              <a:buSzPct val="70000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Það heitir að </a:t>
            </a:r>
            <a:r>
              <a:rPr lang="is-I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fjárfesta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Framboð og eftirspurn á lánsfjármarkaði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idx="1"/>
          </p:nvPr>
        </p:nvSpPr>
        <p:spPr>
          <a:xfrm>
            <a:off x="827584" y="1700808"/>
            <a:ext cx="7848600" cy="4495800"/>
          </a:xfrm>
        </p:spPr>
        <p:txBody>
          <a:bodyPr/>
          <a:lstStyle/>
          <a:p>
            <a:pPr>
              <a:buSzPct val="70000"/>
              <a:defRPr/>
            </a:pP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Vextir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eru verð á lánsfé</a:t>
            </a:r>
          </a:p>
          <a:p>
            <a:pPr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Vextir eru greiðsla lántakenda fyrir lán og jafnframt afrakstur sparifjáreigenda af sparifé sínu</a:t>
            </a:r>
          </a:p>
          <a:p>
            <a:pPr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Vextir á lánsfjármarkaði eru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 rot="21420000">
            <a:off x="1420936" y="5219170"/>
            <a:ext cx="1804020" cy="707886"/>
          </a:xfrm>
          <a:prstGeom prst="rect">
            <a:avLst/>
          </a:prstGeom>
          <a:noFill/>
          <a:ln w="38100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eaLnBrk="0" hangingPunct="0"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40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 = i - </a:t>
            </a:r>
            <a:r>
              <a:rPr lang="is-IS" sz="40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31439" y="5227489"/>
            <a:ext cx="939681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b="1" i="0" dirty="0">
                <a:solidFill>
                  <a:schemeClr val="tx2"/>
                </a:solidFill>
              </a:rPr>
              <a:t>r =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722039" y="5013176"/>
            <a:ext cx="1146175" cy="534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2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i</a:t>
            </a:r>
            <a:endParaRPr lang="is-IS" sz="3200" dirty="0">
              <a:solidFill>
                <a:schemeClr val="tx2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093639" y="5240189"/>
            <a:ext cx="862737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b="1" i="0" dirty="0">
                <a:solidFill>
                  <a:schemeClr val="tx2"/>
                </a:solidFill>
              </a:rPr>
              <a:t>- 1 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722039" y="5573564"/>
            <a:ext cx="1249363" cy="534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2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</a:t>
            </a:r>
            <a:r>
              <a:rPr lang="is-IS" sz="32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5683939" y="5575151"/>
            <a:ext cx="1295400" cy="0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635896" y="5235744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3200" b="1" i="0">
                <a:latin typeface="Times New Roman" pitchFamily="18" charset="0"/>
                <a:cs typeface="Times New Roman" pitchFamily="18" charset="0"/>
              </a:rPr>
              <a:t>eða</a:t>
            </a: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Framboð og eftirspurn á lánsfjármarkaði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827856" y="1700808"/>
            <a:ext cx="7848600" cy="2895600"/>
          </a:xfrm>
        </p:spPr>
        <p:txBody>
          <a:bodyPr>
            <a:normAutofit/>
          </a:bodyPr>
          <a:lstStyle/>
          <a:p>
            <a:pPr>
              <a:buSzPct val="8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Lánsfjármarkaðir starfa líkt og aðrir markaðir </a:t>
            </a:r>
          </a:p>
          <a:p>
            <a:pPr>
              <a:buSzPct val="8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Jafnvægi framboðs og eftirspurnar eftir lánsfé ákvarðar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096000" y="6077744"/>
            <a:ext cx="25685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lnSpc>
                <a:spcPct val="85000"/>
              </a:lnSpc>
            </a:pPr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Lánsfé (evrur)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062038" y="6055519"/>
            <a:ext cx="1522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1124744"/>
            <a:ext cx="1222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lnSpc>
                <a:spcPct val="85000"/>
              </a:lnSpc>
            </a:pPr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Vextir</a:t>
            </a:r>
          </a:p>
          <a:p>
            <a:pPr algn="r">
              <a:lnSpc>
                <a:spcPct val="85000"/>
              </a:lnSpc>
            </a:pPr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(%)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601788" y="2040732"/>
            <a:ext cx="5608637" cy="3198812"/>
            <a:chOff x="1009" y="1393"/>
            <a:chExt cx="3533" cy="2015"/>
          </a:xfrm>
        </p:grpSpPr>
        <p:sp>
          <p:nvSpPr>
            <p:cNvPr id="19472" name="Rectangle 7"/>
            <p:cNvSpPr>
              <a:spLocks noChangeArrowheads="1"/>
            </p:cNvSpPr>
            <p:nvPr/>
          </p:nvSpPr>
          <p:spPr bwMode="auto">
            <a:xfrm>
              <a:off x="3744" y="3216"/>
              <a:ext cx="79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Eftirspurn</a:t>
              </a:r>
            </a:p>
          </p:txBody>
        </p:sp>
        <p:sp>
          <p:nvSpPr>
            <p:cNvPr id="19473" name="Line 10"/>
            <p:cNvSpPr>
              <a:spLocks noChangeShapeType="1"/>
            </p:cNvSpPr>
            <p:nvPr/>
          </p:nvSpPr>
          <p:spPr bwMode="auto">
            <a:xfrm flipH="1" flipV="1">
              <a:off x="1009" y="1393"/>
              <a:ext cx="2653" cy="1875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819400" y="1581944"/>
            <a:ext cx="3802063" cy="3886200"/>
            <a:chOff x="1777" y="1104"/>
            <a:chExt cx="2395" cy="2448"/>
          </a:xfrm>
        </p:grpSpPr>
        <p:sp>
          <p:nvSpPr>
            <p:cNvPr id="19470" name="Rectangle 6"/>
            <p:cNvSpPr>
              <a:spLocks noChangeArrowheads="1"/>
            </p:cNvSpPr>
            <p:nvPr/>
          </p:nvSpPr>
          <p:spPr bwMode="auto">
            <a:xfrm>
              <a:off x="3504" y="1104"/>
              <a:ext cx="66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</a:t>
              </a:r>
            </a:p>
          </p:txBody>
        </p:sp>
        <p:sp>
          <p:nvSpPr>
            <p:cNvPr id="19471" name="Line 11"/>
            <p:cNvSpPr>
              <a:spLocks noChangeShapeType="1"/>
            </p:cNvSpPr>
            <p:nvPr/>
          </p:nvSpPr>
          <p:spPr bwMode="auto">
            <a:xfrm flipV="1">
              <a:off x="1777" y="1200"/>
              <a:ext cx="1695" cy="235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62000" y="3639344"/>
            <a:ext cx="3714750" cy="2695575"/>
            <a:chOff x="480" y="2400"/>
            <a:chExt cx="2340" cy="1698"/>
          </a:xfrm>
        </p:grpSpPr>
        <p:sp>
          <p:nvSpPr>
            <p:cNvPr id="19466" name="Rectangle 5"/>
            <p:cNvSpPr>
              <a:spLocks noChangeArrowheads="1"/>
            </p:cNvSpPr>
            <p:nvPr/>
          </p:nvSpPr>
          <p:spPr bwMode="auto">
            <a:xfrm>
              <a:off x="480" y="2400"/>
              <a:ext cx="25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5%</a:t>
              </a:r>
            </a:p>
          </p:txBody>
        </p:sp>
        <p:sp>
          <p:nvSpPr>
            <p:cNvPr id="19467" name="Freeform 8"/>
            <p:cNvSpPr>
              <a:spLocks/>
            </p:cNvSpPr>
            <p:nvPr/>
          </p:nvSpPr>
          <p:spPr bwMode="auto">
            <a:xfrm>
              <a:off x="816" y="2496"/>
              <a:ext cx="1728" cy="1383"/>
            </a:xfrm>
            <a:custGeom>
              <a:avLst/>
              <a:gdLst>
                <a:gd name="T0" fmla="*/ 1727 w 1728"/>
                <a:gd name="T1" fmla="*/ 1382 h 1383"/>
                <a:gd name="T2" fmla="*/ 1727 w 1728"/>
                <a:gd name="T3" fmla="*/ 0 h 1383"/>
                <a:gd name="T4" fmla="*/ 0 w 1728"/>
                <a:gd name="T5" fmla="*/ 0 h 1383"/>
                <a:gd name="T6" fmla="*/ 0 60000 65536"/>
                <a:gd name="T7" fmla="*/ 0 60000 65536"/>
                <a:gd name="T8" fmla="*/ 0 60000 65536"/>
                <a:gd name="T9" fmla="*/ 0 w 1728"/>
                <a:gd name="T10" fmla="*/ 0 h 1383"/>
                <a:gd name="T11" fmla="*/ 1728 w 1728"/>
                <a:gd name="T12" fmla="*/ 1383 h 13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" h="1383">
                  <a:moveTo>
                    <a:pt x="1727" y="1382"/>
                  </a:moveTo>
                  <a:lnTo>
                    <a:pt x="1727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FF33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9468" name="Rectangle 9"/>
            <p:cNvSpPr>
              <a:spLocks noChangeArrowheads="1"/>
            </p:cNvSpPr>
            <p:nvPr/>
          </p:nvSpPr>
          <p:spPr bwMode="auto">
            <a:xfrm>
              <a:off x="2296" y="3904"/>
              <a:ext cx="52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itchFamily="18" charset="0"/>
                </a:rPr>
                <a:t>€</a:t>
              </a:r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1,200</a:t>
              </a:r>
            </a:p>
          </p:txBody>
        </p:sp>
        <p:sp>
          <p:nvSpPr>
            <p:cNvPr id="19469" name="Freeform 12"/>
            <p:cNvSpPr>
              <a:spLocks/>
            </p:cNvSpPr>
            <p:nvPr/>
          </p:nvSpPr>
          <p:spPr bwMode="auto">
            <a:xfrm>
              <a:off x="2496" y="2448"/>
              <a:ext cx="110" cy="109"/>
            </a:xfrm>
            <a:custGeom>
              <a:avLst/>
              <a:gdLst>
                <a:gd name="T0" fmla="*/ 54 w 110"/>
                <a:gd name="T1" fmla="*/ 108 h 109"/>
                <a:gd name="T2" fmla="*/ 91 w 110"/>
                <a:gd name="T3" fmla="*/ 90 h 109"/>
                <a:gd name="T4" fmla="*/ 91 w 110"/>
                <a:gd name="T5" fmla="*/ 72 h 109"/>
                <a:gd name="T6" fmla="*/ 109 w 110"/>
                <a:gd name="T7" fmla="*/ 54 h 109"/>
                <a:gd name="T8" fmla="*/ 91 w 110"/>
                <a:gd name="T9" fmla="*/ 18 h 109"/>
                <a:gd name="T10" fmla="*/ 91 w 110"/>
                <a:gd name="T11" fmla="*/ 0 h 109"/>
                <a:gd name="T12" fmla="*/ 54 w 110"/>
                <a:gd name="T13" fmla="*/ 0 h 109"/>
                <a:gd name="T14" fmla="*/ 36 w 110"/>
                <a:gd name="T15" fmla="*/ 0 h 109"/>
                <a:gd name="T16" fmla="*/ 18 w 110"/>
                <a:gd name="T17" fmla="*/ 18 h 109"/>
                <a:gd name="T18" fmla="*/ 0 w 110"/>
                <a:gd name="T19" fmla="*/ 54 h 109"/>
                <a:gd name="T20" fmla="*/ 18 w 110"/>
                <a:gd name="T21" fmla="*/ 72 h 109"/>
                <a:gd name="T22" fmla="*/ 36 w 110"/>
                <a:gd name="T23" fmla="*/ 90 h 109"/>
                <a:gd name="T24" fmla="*/ 54 w 110"/>
                <a:gd name="T25" fmla="*/ 108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0"/>
                <a:gd name="T40" fmla="*/ 0 h 109"/>
                <a:gd name="T41" fmla="*/ 110 w 110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0" h="109">
                  <a:moveTo>
                    <a:pt x="54" y="108"/>
                  </a:moveTo>
                  <a:lnTo>
                    <a:pt x="91" y="90"/>
                  </a:lnTo>
                  <a:lnTo>
                    <a:pt x="91" y="72"/>
                  </a:lnTo>
                  <a:lnTo>
                    <a:pt x="109" y="54"/>
                  </a:lnTo>
                  <a:lnTo>
                    <a:pt x="91" y="18"/>
                  </a:lnTo>
                  <a:lnTo>
                    <a:pt x="91" y="0"/>
                  </a:lnTo>
                  <a:lnTo>
                    <a:pt x="54" y="0"/>
                  </a:lnTo>
                  <a:lnTo>
                    <a:pt x="36" y="0"/>
                  </a:lnTo>
                  <a:lnTo>
                    <a:pt x="18" y="18"/>
                  </a:lnTo>
                  <a:lnTo>
                    <a:pt x="0" y="54"/>
                  </a:lnTo>
                  <a:lnTo>
                    <a:pt x="18" y="72"/>
                  </a:lnTo>
                  <a:lnTo>
                    <a:pt x="36" y="90"/>
                  </a:lnTo>
                  <a:lnTo>
                    <a:pt x="54" y="108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9464" name="Freeform 13"/>
          <p:cNvSpPr>
            <a:spLocks/>
          </p:cNvSpPr>
          <p:nvPr/>
        </p:nvSpPr>
        <p:spPr bwMode="auto">
          <a:xfrm>
            <a:off x="1295400" y="1200944"/>
            <a:ext cx="7461250" cy="4799013"/>
          </a:xfrm>
          <a:custGeom>
            <a:avLst/>
            <a:gdLst>
              <a:gd name="T0" fmla="*/ 0 w 4700"/>
              <a:gd name="T1" fmla="*/ 0 h 3023"/>
              <a:gd name="T2" fmla="*/ 0 w 4700"/>
              <a:gd name="T3" fmla="*/ 3022 h 3023"/>
              <a:gd name="T4" fmla="*/ 4699 w 4700"/>
              <a:gd name="T5" fmla="*/ 3022 h 3023"/>
              <a:gd name="T6" fmla="*/ 0 60000 65536"/>
              <a:gd name="T7" fmla="*/ 0 60000 65536"/>
              <a:gd name="T8" fmla="*/ 0 60000 65536"/>
              <a:gd name="T9" fmla="*/ 0 w 4700"/>
              <a:gd name="T10" fmla="*/ 0 h 3023"/>
              <a:gd name="T11" fmla="*/ 4700 w 4700"/>
              <a:gd name="T12" fmla="*/ 3023 h 30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00" h="3023">
                <a:moveTo>
                  <a:pt x="0" y="0"/>
                </a:moveTo>
                <a:lnTo>
                  <a:pt x="0" y="3022"/>
                </a:lnTo>
                <a:lnTo>
                  <a:pt x="4699" y="3022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9465" name="Rectangle 14"/>
          <p:cNvSpPr>
            <a:spLocks noChangeArrowheads="1"/>
          </p:cNvSpPr>
          <p:nvPr/>
        </p:nvSpPr>
        <p:spPr bwMode="auto">
          <a:xfrm>
            <a:off x="1066800" y="457200"/>
            <a:ext cx="7010400" cy="92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s-IS" sz="5400" b="1" i="0" dirty="0">
                <a:latin typeface="Bernard MT Condensed" panose="02050806060905020404" pitchFamily="18" charset="0"/>
              </a:rPr>
              <a:t>Lánsfjármarkaður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05800" cy="1143000"/>
          </a:xfrm>
          <a:noFill/>
        </p:spPr>
        <p:txBody>
          <a:bodyPr>
            <a:no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Áhrif hagstjórnar á sparnað og fjárfestingu: Þrjár tilraunir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444625" y="2590800"/>
            <a:ext cx="6553200" cy="2209800"/>
          </a:xfrm>
          <a:noFill/>
        </p:spPr>
        <p:txBody>
          <a:bodyPr>
            <a:normAutofit/>
          </a:bodyPr>
          <a:lstStyle/>
          <a:p>
            <a:pPr marL="609600" indent="-609600">
              <a:buSzTx/>
              <a:buFont typeface="Monotype Sorts" pitchFamily="2" charset="2"/>
              <a:buAutoNum type="arabicPeriod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Skattar og sparnaður</a:t>
            </a:r>
          </a:p>
          <a:p>
            <a:pPr marL="609600" indent="-609600">
              <a:buSzTx/>
              <a:buFont typeface="Monotype Sorts" pitchFamily="2" charset="2"/>
              <a:buAutoNum type="arabicPeriod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Skattar og fjárfesting</a:t>
            </a:r>
          </a:p>
          <a:p>
            <a:pPr marL="609600" indent="-609600">
              <a:buSzTx/>
              <a:buFont typeface="Monotype Sorts" pitchFamily="2" charset="2"/>
              <a:buAutoNum type="arabicPeriod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Ríkishalli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1. Skattar og sparnaður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1225" y="2435225"/>
            <a:ext cx="7477125" cy="2289175"/>
          </a:xfr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Skattar á vaxtatekjur draga úr afrakstri sparnaðar og slæva um leið áhuga fólks á að spara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effectLst/>
                <a:latin typeface="Bernard MT Condensed" panose="02050806060905020404" pitchFamily="18" charset="0"/>
              </a:rPr>
              <a:t>Fjármálakerfið</a:t>
            </a:r>
            <a:r>
              <a:rPr lang="is-IS" sz="5400" dirty="0">
                <a:latin typeface="Bernard MT Condensed" panose="02050806060905020404" pitchFamily="18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5025" y="1828800"/>
            <a:ext cx="7467600" cy="4696544"/>
          </a:xfrm>
        </p:spPr>
        <p:txBody>
          <a:bodyPr>
            <a:normAutofit/>
          </a:bodyPr>
          <a:lstStyle/>
          <a:p>
            <a:pPr>
              <a:buSzPct val="70000"/>
              <a:defRPr/>
            </a:pP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Fjármálakerfinu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ætlað að leiða saman sparifjáreigendur og fjárfesta svo sparifé nýtist til arðbærrar fjárfestingar frekar en að liggja óhreyft – ónotað! – í bönkum</a:t>
            </a:r>
          </a:p>
          <a:p>
            <a:pPr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Fjármálakerfið er tvískipt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Fjármála</a:t>
            </a:r>
            <a:r>
              <a:rPr lang="is-I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markaðir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Fjármála</a:t>
            </a:r>
            <a:r>
              <a:rPr lang="is-I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stofnanir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81200"/>
            <a:ext cx="7693025" cy="4114800"/>
          </a:xfrm>
          <a:noFill/>
        </p:spPr>
        <p:txBody>
          <a:bodyPr/>
          <a:lstStyle/>
          <a:p>
            <a:pPr>
              <a:buSzPct val="8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Skattalækkun glæðir áhugann á að spara við gefnum vöxtum 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Lánsfjárframboðskúrfan flyzt til hægri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Vextir lækka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Lánsfjáreftirspurn eykst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s-IS" sz="5400" i="0" dirty="0">
                <a:latin typeface="Bernard MT Condensed" panose="02050806060905020404" pitchFamily="18" charset="0"/>
              </a:rPr>
              <a:t>1. Skattar og sparnaður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4183063" y="1739900"/>
            <a:ext cx="4579937" cy="3378200"/>
            <a:chOff x="2635" y="1096"/>
            <a:chExt cx="2885" cy="2128"/>
          </a:xfrm>
        </p:grpSpPr>
        <p:sp>
          <p:nvSpPr>
            <p:cNvPr id="23581" name="Rectangle 11"/>
            <p:cNvSpPr>
              <a:spLocks noChangeArrowheads="1"/>
            </p:cNvSpPr>
            <p:nvPr/>
          </p:nvSpPr>
          <p:spPr bwMode="auto">
            <a:xfrm>
              <a:off x="4380" y="1096"/>
              <a:ext cx="14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</a:t>
              </a:r>
              <a:r>
                <a:rPr lang="is-IS" b="1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</a:p>
          </p:txBody>
        </p:sp>
        <p:grpSp>
          <p:nvGrpSpPr>
            <p:cNvPr id="23582" name="Group 21"/>
            <p:cNvGrpSpPr>
              <a:grpSpLocks/>
            </p:cNvGrpSpPr>
            <p:nvPr/>
          </p:nvGrpSpPr>
          <p:grpSpPr bwMode="auto">
            <a:xfrm>
              <a:off x="3336" y="1610"/>
              <a:ext cx="675" cy="112"/>
              <a:chOff x="3336" y="1610"/>
              <a:chExt cx="675" cy="112"/>
            </a:xfrm>
          </p:grpSpPr>
          <p:sp>
            <p:nvSpPr>
              <p:cNvPr id="23585" name="Line 19"/>
              <p:cNvSpPr>
                <a:spLocks noChangeShapeType="1"/>
              </p:cNvSpPr>
              <p:nvPr/>
            </p:nvSpPr>
            <p:spPr bwMode="auto">
              <a:xfrm flipH="1">
                <a:off x="3336" y="1666"/>
                <a:ext cx="543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3586" name="Freeform 20"/>
              <p:cNvSpPr>
                <a:spLocks/>
              </p:cNvSpPr>
              <p:nvPr/>
            </p:nvSpPr>
            <p:spPr bwMode="auto">
              <a:xfrm>
                <a:off x="3798" y="1610"/>
                <a:ext cx="213" cy="112"/>
              </a:xfrm>
              <a:custGeom>
                <a:avLst/>
                <a:gdLst>
                  <a:gd name="T0" fmla="*/ 38 w 213"/>
                  <a:gd name="T1" fmla="*/ 55 h 112"/>
                  <a:gd name="T2" fmla="*/ 0 w 213"/>
                  <a:gd name="T3" fmla="*/ 2 h 112"/>
                  <a:gd name="T4" fmla="*/ 2 w 213"/>
                  <a:gd name="T5" fmla="*/ 0 h 112"/>
                  <a:gd name="T6" fmla="*/ 28 w 213"/>
                  <a:gd name="T7" fmla="*/ 9 h 112"/>
                  <a:gd name="T8" fmla="*/ 78 w 213"/>
                  <a:gd name="T9" fmla="*/ 26 h 112"/>
                  <a:gd name="T10" fmla="*/ 104 w 213"/>
                  <a:gd name="T11" fmla="*/ 34 h 112"/>
                  <a:gd name="T12" fmla="*/ 140 w 213"/>
                  <a:gd name="T13" fmla="*/ 41 h 112"/>
                  <a:gd name="T14" fmla="*/ 176 w 213"/>
                  <a:gd name="T15" fmla="*/ 48 h 112"/>
                  <a:gd name="T16" fmla="*/ 212 w 213"/>
                  <a:gd name="T17" fmla="*/ 55 h 112"/>
                  <a:gd name="T18" fmla="*/ 176 w 213"/>
                  <a:gd name="T19" fmla="*/ 63 h 112"/>
                  <a:gd name="T20" fmla="*/ 140 w 213"/>
                  <a:gd name="T21" fmla="*/ 68 h 112"/>
                  <a:gd name="T22" fmla="*/ 104 w 213"/>
                  <a:gd name="T23" fmla="*/ 75 h 112"/>
                  <a:gd name="T24" fmla="*/ 78 w 213"/>
                  <a:gd name="T25" fmla="*/ 84 h 112"/>
                  <a:gd name="T26" fmla="*/ 28 w 213"/>
                  <a:gd name="T27" fmla="*/ 102 h 112"/>
                  <a:gd name="T28" fmla="*/ 2 w 213"/>
                  <a:gd name="T29" fmla="*/ 111 h 112"/>
                  <a:gd name="T30" fmla="*/ 0 w 213"/>
                  <a:gd name="T31" fmla="*/ 109 h 112"/>
                  <a:gd name="T32" fmla="*/ 38 w 213"/>
                  <a:gd name="T33" fmla="*/ 55 h 1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3"/>
                  <a:gd name="T52" fmla="*/ 0 h 112"/>
                  <a:gd name="T53" fmla="*/ 213 w 213"/>
                  <a:gd name="T54" fmla="*/ 112 h 1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3" h="112">
                    <a:moveTo>
                      <a:pt x="38" y="55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8" y="9"/>
                    </a:lnTo>
                    <a:lnTo>
                      <a:pt x="78" y="26"/>
                    </a:lnTo>
                    <a:lnTo>
                      <a:pt x="104" y="34"/>
                    </a:lnTo>
                    <a:lnTo>
                      <a:pt x="140" y="41"/>
                    </a:lnTo>
                    <a:lnTo>
                      <a:pt x="176" y="48"/>
                    </a:lnTo>
                    <a:lnTo>
                      <a:pt x="212" y="55"/>
                    </a:lnTo>
                    <a:lnTo>
                      <a:pt x="176" y="63"/>
                    </a:lnTo>
                    <a:lnTo>
                      <a:pt x="140" y="68"/>
                    </a:lnTo>
                    <a:lnTo>
                      <a:pt x="104" y="75"/>
                    </a:lnTo>
                    <a:lnTo>
                      <a:pt x="78" y="84"/>
                    </a:lnTo>
                    <a:lnTo>
                      <a:pt x="28" y="102"/>
                    </a:lnTo>
                    <a:lnTo>
                      <a:pt x="2" y="111"/>
                    </a:lnTo>
                    <a:lnTo>
                      <a:pt x="0" y="109"/>
                    </a:lnTo>
                    <a:lnTo>
                      <a:pt x="38" y="55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23583" name="Line 26"/>
            <p:cNvSpPr>
              <a:spLocks noChangeShapeType="1"/>
            </p:cNvSpPr>
            <p:nvPr/>
          </p:nvSpPr>
          <p:spPr bwMode="auto">
            <a:xfrm flipV="1">
              <a:off x="2635" y="1295"/>
              <a:ext cx="1735" cy="1929"/>
            </a:xfrm>
            <a:prstGeom prst="line">
              <a:avLst/>
            </a:prstGeom>
            <a:noFill/>
            <a:ln w="50800">
              <a:solidFill>
                <a:srgbClr val="00B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584" name="Rectangle 31"/>
            <p:cNvSpPr>
              <a:spLocks noChangeArrowheads="1"/>
            </p:cNvSpPr>
            <p:nvPr/>
          </p:nvSpPr>
          <p:spPr bwMode="auto">
            <a:xfrm>
              <a:off x="4032" y="1872"/>
              <a:ext cx="1488" cy="51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s-IS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Lægri skattar á sparnað örva framboð lánsfjár ...</a:t>
              </a:r>
            </a:p>
          </p:txBody>
        </p:sp>
      </p:grp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72400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Aukning lánsfjárframboðs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6005513" y="5588000"/>
            <a:ext cx="2909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Lánsfé (evrur)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1933575" y="5588000"/>
            <a:ext cx="1522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grpSp>
        <p:nvGrpSpPr>
          <p:cNvPr id="23558" name="Group 7"/>
          <p:cNvGrpSpPr>
            <a:grpSpLocks/>
          </p:cNvGrpSpPr>
          <p:nvPr/>
        </p:nvGrpSpPr>
        <p:grpSpPr bwMode="auto">
          <a:xfrm>
            <a:off x="1152525" y="1676400"/>
            <a:ext cx="755650" cy="544513"/>
            <a:chOff x="726" y="1056"/>
            <a:chExt cx="476" cy="343"/>
          </a:xfrm>
        </p:grpSpPr>
        <p:sp>
          <p:nvSpPr>
            <p:cNvPr id="23579" name="Rectangle 5"/>
            <p:cNvSpPr>
              <a:spLocks noChangeArrowheads="1"/>
            </p:cNvSpPr>
            <p:nvPr/>
          </p:nvSpPr>
          <p:spPr bwMode="auto">
            <a:xfrm>
              <a:off x="726" y="1056"/>
              <a:ext cx="47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Vextir </a:t>
              </a:r>
            </a:p>
          </p:txBody>
        </p:sp>
        <p:sp>
          <p:nvSpPr>
            <p:cNvPr id="23580" name="Rectangle 6"/>
            <p:cNvSpPr>
              <a:spLocks noChangeArrowheads="1"/>
            </p:cNvSpPr>
            <p:nvPr/>
          </p:nvSpPr>
          <p:spPr bwMode="auto">
            <a:xfrm>
              <a:off x="860" y="1205"/>
              <a:ext cx="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3559" name="Rectangle 9"/>
          <p:cNvSpPr>
            <a:spLocks noChangeArrowheads="1"/>
          </p:cNvSpPr>
          <p:nvPr/>
        </p:nvSpPr>
        <p:spPr bwMode="auto">
          <a:xfrm>
            <a:off x="1676400" y="3048000"/>
            <a:ext cx="466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5%</a:t>
            </a:r>
          </a:p>
        </p:txBody>
      </p:sp>
      <p:sp>
        <p:nvSpPr>
          <p:cNvPr id="23560" name="Rectangle 10"/>
          <p:cNvSpPr>
            <a:spLocks noChangeArrowheads="1"/>
          </p:cNvSpPr>
          <p:nvPr/>
        </p:nvSpPr>
        <p:spPr bwMode="auto">
          <a:xfrm>
            <a:off x="4864100" y="1739900"/>
            <a:ext cx="14523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Framboð, </a:t>
            </a:r>
            <a:r>
              <a:rPr lang="is-IS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is-IS" b="1" baseline="-250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23561" name="Rectangle 13"/>
          <p:cNvSpPr>
            <a:spLocks noChangeArrowheads="1"/>
          </p:cNvSpPr>
          <p:nvPr/>
        </p:nvSpPr>
        <p:spPr bwMode="auto">
          <a:xfrm>
            <a:off x="3886200" y="5570538"/>
            <a:ext cx="935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€</a:t>
            </a:r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1,200</a:t>
            </a:r>
          </a:p>
        </p:txBody>
      </p:sp>
      <p:sp>
        <p:nvSpPr>
          <p:cNvPr id="23562" name="Freeform 15"/>
          <p:cNvSpPr>
            <a:spLocks/>
          </p:cNvSpPr>
          <p:nvPr/>
        </p:nvSpPr>
        <p:spPr bwMode="auto">
          <a:xfrm>
            <a:off x="2155825" y="1760538"/>
            <a:ext cx="6670675" cy="3792537"/>
          </a:xfrm>
          <a:custGeom>
            <a:avLst/>
            <a:gdLst>
              <a:gd name="T0" fmla="*/ 0 w 4202"/>
              <a:gd name="T1" fmla="*/ 0 h 2389"/>
              <a:gd name="T2" fmla="*/ 0 w 4202"/>
              <a:gd name="T3" fmla="*/ 2388 h 2389"/>
              <a:gd name="T4" fmla="*/ 4201 w 4202"/>
              <a:gd name="T5" fmla="*/ 2388 h 2389"/>
              <a:gd name="T6" fmla="*/ 0 60000 65536"/>
              <a:gd name="T7" fmla="*/ 0 60000 65536"/>
              <a:gd name="T8" fmla="*/ 0 60000 65536"/>
              <a:gd name="T9" fmla="*/ 0 w 4202"/>
              <a:gd name="T10" fmla="*/ 0 h 2389"/>
              <a:gd name="T11" fmla="*/ 4202 w 4202"/>
              <a:gd name="T12" fmla="*/ 2389 h 23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2" h="2389">
                <a:moveTo>
                  <a:pt x="0" y="0"/>
                </a:moveTo>
                <a:lnTo>
                  <a:pt x="0" y="2388"/>
                </a:lnTo>
                <a:lnTo>
                  <a:pt x="4201" y="2388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3" name="Rectangle 22"/>
          <p:cNvSpPr>
            <a:spLocks noChangeArrowheads="1"/>
          </p:cNvSpPr>
          <p:nvPr/>
        </p:nvSpPr>
        <p:spPr bwMode="auto">
          <a:xfrm>
            <a:off x="6623050" y="4230688"/>
            <a:ext cx="126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</a:t>
            </a:r>
          </a:p>
        </p:txBody>
      </p:sp>
      <p:sp>
        <p:nvSpPr>
          <p:cNvPr id="23564" name="Freeform 23"/>
          <p:cNvSpPr>
            <a:spLocks/>
          </p:cNvSpPr>
          <p:nvPr/>
        </p:nvSpPr>
        <p:spPr bwMode="auto">
          <a:xfrm>
            <a:off x="2159000" y="3268663"/>
            <a:ext cx="2452688" cy="2278062"/>
          </a:xfrm>
          <a:custGeom>
            <a:avLst/>
            <a:gdLst>
              <a:gd name="T0" fmla="*/ 1544 w 1545"/>
              <a:gd name="T1" fmla="*/ 1434 h 1435"/>
              <a:gd name="T2" fmla="*/ 1544 w 1545"/>
              <a:gd name="T3" fmla="*/ 0 h 1435"/>
              <a:gd name="T4" fmla="*/ 0 w 1545"/>
              <a:gd name="T5" fmla="*/ 0 h 1435"/>
              <a:gd name="T6" fmla="*/ 0 60000 65536"/>
              <a:gd name="T7" fmla="*/ 0 60000 65536"/>
              <a:gd name="T8" fmla="*/ 0 60000 65536"/>
              <a:gd name="T9" fmla="*/ 0 w 1545"/>
              <a:gd name="T10" fmla="*/ 0 h 1435"/>
              <a:gd name="T11" fmla="*/ 1545 w 1545"/>
              <a:gd name="T12" fmla="*/ 1435 h 14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5" h="1435">
                <a:moveTo>
                  <a:pt x="1544" y="1434"/>
                </a:moveTo>
                <a:lnTo>
                  <a:pt x="1544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F3300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5" name="Line 24"/>
          <p:cNvSpPr>
            <a:spLocks noChangeShapeType="1"/>
          </p:cNvSpPr>
          <p:nvPr/>
        </p:nvSpPr>
        <p:spPr bwMode="auto">
          <a:xfrm flipH="1" flipV="1">
            <a:off x="2755900" y="2232025"/>
            <a:ext cx="3787775" cy="2117725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6" name="Line 25"/>
          <p:cNvSpPr>
            <a:spLocks noChangeShapeType="1"/>
          </p:cNvSpPr>
          <p:nvPr/>
        </p:nvSpPr>
        <p:spPr bwMode="auto">
          <a:xfrm flipV="1">
            <a:off x="2946400" y="2055813"/>
            <a:ext cx="2755900" cy="3062287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7" name="Freeform 27"/>
          <p:cNvSpPr>
            <a:spLocks/>
          </p:cNvSpPr>
          <p:nvPr/>
        </p:nvSpPr>
        <p:spPr bwMode="auto">
          <a:xfrm>
            <a:off x="4541838" y="3211513"/>
            <a:ext cx="139700" cy="119062"/>
          </a:xfrm>
          <a:custGeom>
            <a:avLst/>
            <a:gdLst>
              <a:gd name="T0" fmla="*/ 43 w 88"/>
              <a:gd name="T1" fmla="*/ 74 h 75"/>
              <a:gd name="T2" fmla="*/ 65 w 88"/>
              <a:gd name="T3" fmla="*/ 69 h 75"/>
              <a:gd name="T4" fmla="*/ 81 w 88"/>
              <a:gd name="T5" fmla="*/ 56 h 75"/>
              <a:gd name="T6" fmla="*/ 87 w 88"/>
              <a:gd name="T7" fmla="*/ 37 h 75"/>
              <a:gd name="T8" fmla="*/ 81 w 88"/>
              <a:gd name="T9" fmla="*/ 19 h 75"/>
              <a:gd name="T10" fmla="*/ 65 w 88"/>
              <a:gd name="T11" fmla="*/ 5 h 75"/>
              <a:gd name="T12" fmla="*/ 43 w 88"/>
              <a:gd name="T13" fmla="*/ 0 h 75"/>
              <a:gd name="T14" fmla="*/ 21 w 88"/>
              <a:gd name="T15" fmla="*/ 5 h 75"/>
              <a:gd name="T16" fmla="*/ 6 w 88"/>
              <a:gd name="T17" fmla="*/ 19 h 75"/>
              <a:gd name="T18" fmla="*/ 0 w 88"/>
              <a:gd name="T19" fmla="*/ 37 h 75"/>
              <a:gd name="T20" fmla="*/ 6 w 88"/>
              <a:gd name="T21" fmla="*/ 56 h 75"/>
              <a:gd name="T22" fmla="*/ 21 w 88"/>
              <a:gd name="T23" fmla="*/ 69 h 75"/>
              <a:gd name="T24" fmla="*/ 43 w 88"/>
              <a:gd name="T25" fmla="*/ 74 h 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8"/>
              <a:gd name="T40" fmla="*/ 0 h 75"/>
              <a:gd name="T41" fmla="*/ 88 w 88"/>
              <a:gd name="T42" fmla="*/ 75 h 7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8" h="75">
                <a:moveTo>
                  <a:pt x="43" y="74"/>
                </a:moveTo>
                <a:lnTo>
                  <a:pt x="65" y="69"/>
                </a:lnTo>
                <a:lnTo>
                  <a:pt x="81" y="56"/>
                </a:lnTo>
                <a:lnTo>
                  <a:pt x="87" y="37"/>
                </a:lnTo>
                <a:lnTo>
                  <a:pt x="81" y="19"/>
                </a:lnTo>
                <a:lnTo>
                  <a:pt x="65" y="5"/>
                </a:lnTo>
                <a:lnTo>
                  <a:pt x="43" y="0"/>
                </a:lnTo>
                <a:lnTo>
                  <a:pt x="21" y="5"/>
                </a:lnTo>
                <a:lnTo>
                  <a:pt x="6" y="19"/>
                </a:lnTo>
                <a:lnTo>
                  <a:pt x="0" y="37"/>
                </a:lnTo>
                <a:lnTo>
                  <a:pt x="6" y="56"/>
                </a:lnTo>
                <a:lnTo>
                  <a:pt x="21" y="69"/>
                </a:lnTo>
                <a:lnTo>
                  <a:pt x="43" y="74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2157413" y="3665538"/>
            <a:ext cx="3341687" cy="1879600"/>
            <a:chOff x="1359" y="2309"/>
            <a:chExt cx="2105" cy="1184"/>
          </a:xfrm>
        </p:grpSpPr>
        <p:sp>
          <p:nvSpPr>
            <p:cNvPr id="23577" name="Freeform 12"/>
            <p:cNvSpPr>
              <a:spLocks/>
            </p:cNvSpPr>
            <p:nvPr/>
          </p:nvSpPr>
          <p:spPr bwMode="auto">
            <a:xfrm>
              <a:off x="1359" y="2346"/>
              <a:ext cx="2061" cy="1147"/>
            </a:xfrm>
            <a:custGeom>
              <a:avLst/>
              <a:gdLst>
                <a:gd name="T0" fmla="*/ 2060 w 2061"/>
                <a:gd name="T1" fmla="*/ 1146 h 1147"/>
                <a:gd name="T2" fmla="*/ 2060 w 2061"/>
                <a:gd name="T3" fmla="*/ 0 h 1147"/>
                <a:gd name="T4" fmla="*/ 0 w 2061"/>
                <a:gd name="T5" fmla="*/ 0 h 1147"/>
                <a:gd name="T6" fmla="*/ 0 60000 65536"/>
                <a:gd name="T7" fmla="*/ 0 60000 65536"/>
                <a:gd name="T8" fmla="*/ 0 60000 65536"/>
                <a:gd name="T9" fmla="*/ 0 w 2061"/>
                <a:gd name="T10" fmla="*/ 0 h 1147"/>
                <a:gd name="T11" fmla="*/ 2061 w 2061"/>
                <a:gd name="T12" fmla="*/ 1147 h 11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61" h="1147">
                  <a:moveTo>
                    <a:pt x="2060" y="1146"/>
                  </a:moveTo>
                  <a:lnTo>
                    <a:pt x="2060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FF33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578" name="Freeform 28"/>
            <p:cNvSpPr>
              <a:spLocks/>
            </p:cNvSpPr>
            <p:nvPr/>
          </p:nvSpPr>
          <p:spPr bwMode="auto">
            <a:xfrm>
              <a:off x="3376" y="2309"/>
              <a:ext cx="88" cy="76"/>
            </a:xfrm>
            <a:custGeom>
              <a:avLst/>
              <a:gdLst>
                <a:gd name="T0" fmla="*/ 43 w 88"/>
                <a:gd name="T1" fmla="*/ 75 h 76"/>
                <a:gd name="T2" fmla="*/ 65 w 88"/>
                <a:gd name="T3" fmla="*/ 70 h 76"/>
                <a:gd name="T4" fmla="*/ 81 w 88"/>
                <a:gd name="T5" fmla="*/ 56 h 76"/>
                <a:gd name="T6" fmla="*/ 87 w 88"/>
                <a:gd name="T7" fmla="*/ 38 h 76"/>
                <a:gd name="T8" fmla="*/ 81 w 88"/>
                <a:gd name="T9" fmla="*/ 19 h 76"/>
                <a:gd name="T10" fmla="*/ 65 w 88"/>
                <a:gd name="T11" fmla="*/ 5 h 76"/>
                <a:gd name="T12" fmla="*/ 43 w 88"/>
                <a:gd name="T13" fmla="*/ 0 h 76"/>
                <a:gd name="T14" fmla="*/ 21 w 88"/>
                <a:gd name="T15" fmla="*/ 5 h 76"/>
                <a:gd name="T16" fmla="*/ 6 w 88"/>
                <a:gd name="T17" fmla="*/ 19 h 76"/>
                <a:gd name="T18" fmla="*/ 0 w 88"/>
                <a:gd name="T19" fmla="*/ 38 h 76"/>
                <a:gd name="T20" fmla="*/ 6 w 88"/>
                <a:gd name="T21" fmla="*/ 56 h 76"/>
                <a:gd name="T22" fmla="*/ 21 w 88"/>
                <a:gd name="T23" fmla="*/ 70 h 76"/>
                <a:gd name="T24" fmla="*/ 43 w 88"/>
                <a:gd name="T25" fmla="*/ 75 h 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8"/>
                <a:gd name="T40" fmla="*/ 0 h 76"/>
                <a:gd name="T41" fmla="*/ 88 w 88"/>
                <a:gd name="T42" fmla="*/ 76 h 7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8" h="76">
                  <a:moveTo>
                    <a:pt x="43" y="75"/>
                  </a:moveTo>
                  <a:lnTo>
                    <a:pt x="65" y="70"/>
                  </a:lnTo>
                  <a:lnTo>
                    <a:pt x="81" y="56"/>
                  </a:lnTo>
                  <a:lnTo>
                    <a:pt x="87" y="38"/>
                  </a:lnTo>
                  <a:lnTo>
                    <a:pt x="81" y="19"/>
                  </a:lnTo>
                  <a:lnTo>
                    <a:pt x="65" y="5"/>
                  </a:lnTo>
                  <a:lnTo>
                    <a:pt x="43" y="0"/>
                  </a:lnTo>
                  <a:lnTo>
                    <a:pt x="21" y="5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6" y="56"/>
                  </a:lnTo>
                  <a:lnTo>
                    <a:pt x="21" y="70"/>
                  </a:lnTo>
                  <a:lnTo>
                    <a:pt x="43" y="75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1600200" y="5570538"/>
            <a:ext cx="6781800" cy="1077912"/>
            <a:chOff x="1008" y="3509"/>
            <a:chExt cx="4272" cy="679"/>
          </a:xfrm>
        </p:grpSpPr>
        <p:sp>
          <p:nvSpPr>
            <p:cNvPr id="23574" name="Rectangle 14"/>
            <p:cNvSpPr>
              <a:spLocks noChangeArrowheads="1"/>
            </p:cNvSpPr>
            <p:nvPr/>
          </p:nvSpPr>
          <p:spPr bwMode="auto">
            <a:xfrm>
              <a:off x="3408" y="3509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itchFamily="18" charset="0"/>
                </a:rPr>
                <a:t>€</a:t>
              </a:r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1,600</a:t>
              </a:r>
            </a:p>
          </p:txBody>
        </p:sp>
        <p:sp>
          <p:nvSpPr>
            <p:cNvPr id="23575" name="Rectangle 33"/>
            <p:cNvSpPr>
              <a:spLocks noChangeArrowheads="1"/>
            </p:cNvSpPr>
            <p:nvPr/>
          </p:nvSpPr>
          <p:spPr bwMode="auto">
            <a:xfrm>
              <a:off x="1008" y="3936"/>
              <a:ext cx="4272" cy="252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s-IS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3. ... og lánsfé í umferð eykst</a:t>
              </a:r>
            </a:p>
          </p:txBody>
        </p:sp>
        <p:sp>
          <p:nvSpPr>
            <p:cNvPr id="23576" name="AutoShape 34"/>
            <p:cNvSpPr>
              <a:spLocks noChangeArrowheads="1"/>
            </p:cNvSpPr>
            <p:nvPr/>
          </p:nvSpPr>
          <p:spPr bwMode="auto">
            <a:xfrm>
              <a:off x="3036" y="3552"/>
              <a:ext cx="288" cy="144"/>
            </a:xfrm>
            <a:prstGeom prst="rightArrow">
              <a:avLst>
                <a:gd name="adj1" fmla="val 50000"/>
                <a:gd name="adj2" fmla="val 50019"/>
              </a:avLst>
            </a:prstGeom>
            <a:solidFill>
              <a:srgbClr val="FF3300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304800" y="3352800"/>
            <a:ext cx="1838325" cy="1539875"/>
            <a:chOff x="192" y="2112"/>
            <a:chExt cx="1158" cy="970"/>
          </a:xfrm>
        </p:grpSpPr>
        <p:sp>
          <p:nvSpPr>
            <p:cNvPr id="23571" name="Rectangle 8"/>
            <p:cNvSpPr>
              <a:spLocks noChangeArrowheads="1"/>
            </p:cNvSpPr>
            <p:nvPr/>
          </p:nvSpPr>
          <p:spPr bwMode="auto">
            <a:xfrm>
              <a:off x="1056" y="2304"/>
              <a:ext cx="29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4%</a:t>
              </a:r>
            </a:p>
          </p:txBody>
        </p:sp>
        <p:sp>
          <p:nvSpPr>
            <p:cNvPr id="23572" name="Rectangle 18"/>
            <p:cNvSpPr>
              <a:spLocks noChangeArrowheads="1"/>
            </p:cNvSpPr>
            <p:nvPr/>
          </p:nvSpPr>
          <p:spPr bwMode="auto">
            <a:xfrm>
              <a:off x="192" y="2736"/>
              <a:ext cx="1095" cy="346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s-IS" i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… svo vextir lækka ...</a:t>
              </a:r>
            </a:p>
          </p:txBody>
        </p:sp>
        <p:sp>
          <p:nvSpPr>
            <p:cNvPr id="23573" name="AutoShape 35"/>
            <p:cNvSpPr>
              <a:spLocks noChangeArrowheads="1"/>
            </p:cNvSpPr>
            <p:nvPr/>
          </p:nvSpPr>
          <p:spPr bwMode="auto">
            <a:xfrm>
              <a:off x="1104" y="2112"/>
              <a:ext cx="192" cy="192"/>
            </a:xfrm>
            <a:prstGeom prst="downArrow">
              <a:avLst>
                <a:gd name="adj1" fmla="val 50000"/>
                <a:gd name="adj2" fmla="val 25009"/>
              </a:avLst>
            </a:prstGeom>
            <a:solidFill>
              <a:srgbClr val="FF3300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25" y="2438400"/>
            <a:ext cx="6372225" cy="2289175"/>
          </a:xfr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>
              <a:defRPr/>
            </a:pP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 breyting á skattalögum örvar sparnað, þá</a:t>
            </a:r>
            <a:r>
              <a:rPr lang="is-IS" sz="360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lækka</a:t>
            </a:r>
            <a:r>
              <a:rPr lang="is-IS" sz="360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vextir og fjárfesting</a:t>
            </a:r>
            <a:r>
              <a:rPr lang="is-IS" sz="360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eykst</a:t>
            </a:r>
            <a:endParaRPr lang="is-IS" sz="3600">
              <a:solidFill>
                <a:srgbClr val="474A8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s-IS" sz="5400" i="0" dirty="0">
                <a:latin typeface="Bernard MT Condensed" panose="02050806060905020404" pitchFamily="18" charset="0"/>
              </a:rPr>
              <a:t>1. Skattar og sparnaður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348880"/>
            <a:ext cx="7477125" cy="2289175"/>
          </a:xfr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Skattar á fjárfestingu draga úr afrakstri fjárfestingar og slæva um leið áhuga fyrirtækja á að fjárfesta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s-IS" sz="5400" i="0" dirty="0">
                <a:latin typeface="Bernard MT Condensed" panose="02050806060905020404" pitchFamily="18" charset="0"/>
              </a:rPr>
              <a:t>2. Skattar og fjárfesting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904056" y="1700808"/>
            <a:ext cx="7772400" cy="3429000"/>
          </a:xfrm>
          <a:noFill/>
        </p:spPr>
        <p:txBody>
          <a:bodyPr>
            <a:normAutofit/>
          </a:bodyPr>
          <a:lstStyle/>
          <a:p>
            <a:pPr>
              <a:buSzPct val="8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Lækkun skatta á fjárfestingu hvetur til fjárfestingar og 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Eykur eftirspurn eftir lánsfé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Hliðrar eftirspurnarkúrfunni til hægri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Hækkar vexti og eykur sparnað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s-IS" sz="5400" i="0" dirty="0">
                <a:latin typeface="Bernard MT Condensed" panose="02050806060905020404" pitchFamily="18" charset="0"/>
              </a:rPr>
              <a:t>2. Skattar og fjárfesting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27"/>
          <p:cNvSpPr>
            <a:spLocks/>
          </p:cNvSpPr>
          <p:nvPr/>
        </p:nvSpPr>
        <p:spPr bwMode="auto">
          <a:xfrm>
            <a:off x="2049463" y="3300413"/>
            <a:ext cx="2541587" cy="2374900"/>
          </a:xfrm>
          <a:custGeom>
            <a:avLst/>
            <a:gdLst>
              <a:gd name="T0" fmla="*/ 1600 w 1601"/>
              <a:gd name="T1" fmla="*/ 1495 h 1496"/>
              <a:gd name="T2" fmla="*/ 1600 w 1601"/>
              <a:gd name="T3" fmla="*/ 0 h 1496"/>
              <a:gd name="T4" fmla="*/ 0 w 1601"/>
              <a:gd name="T5" fmla="*/ 0 h 1496"/>
              <a:gd name="T6" fmla="*/ 0 60000 65536"/>
              <a:gd name="T7" fmla="*/ 0 60000 65536"/>
              <a:gd name="T8" fmla="*/ 0 60000 65536"/>
              <a:gd name="T9" fmla="*/ 0 w 1601"/>
              <a:gd name="T10" fmla="*/ 0 h 1496"/>
              <a:gd name="T11" fmla="*/ 1601 w 1601"/>
              <a:gd name="T12" fmla="*/ 1496 h 14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1" h="1496">
                <a:moveTo>
                  <a:pt x="1600" y="1495"/>
                </a:moveTo>
                <a:lnTo>
                  <a:pt x="160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F3300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Aukning lánsfjáreftirspurnar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6019800" y="5732463"/>
            <a:ext cx="2841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Lánsfé (evrur)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1814513" y="5719763"/>
            <a:ext cx="1522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grpSp>
        <p:nvGrpSpPr>
          <p:cNvPr id="27654" name="Group 7"/>
          <p:cNvGrpSpPr>
            <a:grpSpLocks/>
          </p:cNvGrpSpPr>
          <p:nvPr/>
        </p:nvGrpSpPr>
        <p:grpSpPr bwMode="auto">
          <a:xfrm>
            <a:off x="914400" y="1676400"/>
            <a:ext cx="700162" cy="555625"/>
            <a:chOff x="624" y="1056"/>
            <a:chExt cx="410" cy="350"/>
          </a:xfrm>
        </p:grpSpPr>
        <p:sp>
          <p:nvSpPr>
            <p:cNvPr id="27681" name="Rectangle 5"/>
            <p:cNvSpPr>
              <a:spLocks noChangeArrowheads="1"/>
            </p:cNvSpPr>
            <p:nvPr/>
          </p:nvSpPr>
          <p:spPr bwMode="auto">
            <a:xfrm>
              <a:off x="624" y="1056"/>
              <a:ext cx="41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Vextir</a:t>
              </a:r>
            </a:p>
          </p:txBody>
        </p:sp>
        <p:sp>
          <p:nvSpPr>
            <p:cNvPr id="27682" name="Rectangle 6"/>
            <p:cNvSpPr>
              <a:spLocks noChangeArrowheads="1"/>
            </p:cNvSpPr>
            <p:nvPr/>
          </p:nvSpPr>
          <p:spPr bwMode="auto">
            <a:xfrm>
              <a:off x="855" y="1212"/>
              <a:ext cx="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1524000" y="3276600"/>
            <a:ext cx="542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5%</a:t>
            </a:r>
          </a:p>
        </p:txBody>
      </p:sp>
      <p:sp>
        <p:nvSpPr>
          <p:cNvPr id="27656" name="Rectangle 11"/>
          <p:cNvSpPr>
            <a:spLocks noChangeArrowheads="1"/>
          </p:cNvSpPr>
          <p:nvPr/>
        </p:nvSpPr>
        <p:spPr bwMode="auto">
          <a:xfrm>
            <a:off x="3729608" y="57150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s-IS" b="1" i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€</a:t>
            </a:r>
            <a:r>
              <a:rPr lang="is-IS" b="1" i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1,200</a:t>
            </a:r>
          </a:p>
        </p:txBody>
      </p:sp>
      <p:sp>
        <p:nvSpPr>
          <p:cNvPr id="27657" name="Freeform 13"/>
          <p:cNvSpPr>
            <a:spLocks/>
          </p:cNvSpPr>
          <p:nvPr/>
        </p:nvSpPr>
        <p:spPr bwMode="auto">
          <a:xfrm>
            <a:off x="2047875" y="1730375"/>
            <a:ext cx="6918325" cy="3954463"/>
          </a:xfrm>
          <a:custGeom>
            <a:avLst/>
            <a:gdLst>
              <a:gd name="T0" fmla="*/ 0 w 4358"/>
              <a:gd name="T1" fmla="*/ 0 h 2491"/>
              <a:gd name="T2" fmla="*/ 0 w 4358"/>
              <a:gd name="T3" fmla="*/ 2490 h 2491"/>
              <a:gd name="T4" fmla="*/ 4357 w 4358"/>
              <a:gd name="T5" fmla="*/ 2490 h 2491"/>
              <a:gd name="T6" fmla="*/ 0 60000 65536"/>
              <a:gd name="T7" fmla="*/ 0 60000 65536"/>
              <a:gd name="T8" fmla="*/ 0 60000 65536"/>
              <a:gd name="T9" fmla="*/ 0 w 4358"/>
              <a:gd name="T10" fmla="*/ 0 h 2491"/>
              <a:gd name="T11" fmla="*/ 4358 w 4358"/>
              <a:gd name="T12" fmla="*/ 2491 h 24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58" h="2491">
                <a:moveTo>
                  <a:pt x="0" y="0"/>
                </a:moveTo>
                <a:lnTo>
                  <a:pt x="0" y="2490"/>
                </a:lnTo>
                <a:lnTo>
                  <a:pt x="4357" y="249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58" name="Rectangle 26"/>
          <p:cNvSpPr>
            <a:spLocks noChangeArrowheads="1"/>
          </p:cNvSpPr>
          <p:nvPr/>
        </p:nvSpPr>
        <p:spPr bwMode="auto">
          <a:xfrm>
            <a:off x="5810250" y="1881188"/>
            <a:ext cx="10598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</a:t>
            </a:r>
          </a:p>
        </p:txBody>
      </p:sp>
      <p:sp>
        <p:nvSpPr>
          <p:cNvPr id="27659" name="Line 28"/>
          <p:cNvSpPr>
            <a:spLocks noChangeShapeType="1"/>
          </p:cNvSpPr>
          <p:nvPr/>
        </p:nvSpPr>
        <p:spPr bwMode="auto">
          <a:xfrm flipH="1" flipV="1">
            <a:off x="2668588" y="2219325"/>
            <a:ext cx="3925887" cy="2206625"/>
          </a:xfrm>
          <a:prstGeom prst="line">
            <a:avLst/>
          </a:prstGeom>
          <a:noFill/>
          <a:ln w="50800">
            <a:solidFill>
              <a:srgbClr val="0000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0" name="Line 29"/>
          <p:cNvSpPr>
            <a:spLocks noChangeShapeType="1"/>
          </p:cNvSpPr>
          <p:nvPr/>
        </p:nvSpPr>
        <p:spPr bwMode="auto">
          <a:xfrm flipV="1">
            <a:off x="2867025" y="2033588"/>
            <a:ext cx="2855913" cy="319405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1" name="Freeform 30"/>
          <p:cNvSpPr>
            <a:spLocks/>
          </p:cNvSpPr>
          <p:nvPr/>
        </p:nvSpPr>
        <p:spPr bwMode="auto">
          <a:xfrm>
            <a:off x="4532313" y="3251200"/>
            <a:ext cx="115887" cy="100013"/>
          </a:xfrm>
          <a:custGeom>
            <a:avLst/>
            <a:gdLst>
              <a:gd name="T0" fmla="*/ 36 w 73"/>
              <a:gd name="T1" fmla="*/ 62 h 63"/>
              <a:gd name="T2" fmla="*/ 54 w 73"/>
              <a:gd name="T3" fmla="*/ 58 h 63"/>
              <a:gd name="T4" fmla="*/ 67 w 73"/>
              <a:gd name="T5" fmla="*/ 46 h 63"/>
              <a:gd name="T6" fmla="*/ 72 w 73"/>
              <a:gd name="T7" fmla="*/ 31 h 63"/>
              <a:gd name="T8" fmla="*/ 67 w 73"/>
              <a:gd name="T9" fmla="*/ 15 h 63"/>
              <a:gd name="T10" fmla="*/ 54 w 73"/>
              <a:gd name="T11" fmla="*/ 4 h 63"/>
              <a:gd name="T12" fmla="*/ 36 w 73"/>
              <a:gd name="T13" fmla="*/ 0 h 63"/>
              <a:gd name="T14" fmla="*/ 18 w 73"/>
              <a:gd name="T15" fmla="*/ 4 h 63"/>
              <a:gd name="T16" fmla="*/ 5 w 73"/>
              <a:gd name="T17" fmla="*/ 15 h 63"/>
              <a:gd name="T18" fmla="*/ 0 w 73"/>
              <a:gd name="T19" fmla="*/ 31 h 63"/>
              <a:gd name="T20" fmla="*/ 5 w 73"/>
              <a:gd name="T21" fmla="*/ 46 h 63"/>
              <a:gd name="T22" fmla="*/ 18 w 73"/>
              <a:gd name="T23" fmla="*/ 58 h 63"/>
              <a:gd name="T24" fmla="*/ 36 w 73"/>
              <a:gd name="T25" fmla="*/ 62 h 6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3"/>
              <a:gd name="T40" fmla="*/ 0 h 63"/>
              <a:gd name="T41" fmla="*/ 73 w 73"/>
              <a:gd name="T42" fmla="*/ 63 h 6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3" h="63">
                <a:moveTo>
                  <a:pt x="36" y="62"/>
                </a:moveTo>
                <a:lnTo>
                  <a:pt x="54" y="58"/>
                </a:lnTo>
                <a:lnTo>
                  <a:pt x="67" y="46"/>
                </a:lnTo>
                <a:lnTo>
                  <a:pt x="72" y="31"/>
                </a:lnTo>
                <a:lnTo>
                  <a:pt x="67" y="15"/>
                </a:lnTo>
                <a:lnTo>
                  <a:pt x="54" y="4"/>
                </a:lnTo>
                <a:lnTo>
                  <a:pt x="36" y="0"/>
                </a:lnTo>
                <a:lnTo>
                  <a:pt x="18" y="4"/>
                </a:lnTo>
                <a:lnTo>
                  <a:pt x="5" y="15"/>
                </a:lnTo>
                <a:lnTo>
                  <a:pt x="0" y="31"/>
                </a:lnTo>
                <a:lnTo>
                  <a:pt x="5" y="46"/>
                </a:lnTo>
                <a:lnTo>
                  <a:pt x="18" y="58"/>
                </a:lnTo>
                <a:lnTo>
                  <a:pt x="36" y="62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2" name="Rectangle 31"/>
          <p:cNvSpPr>
            <a:spLocks noChangeArrowheads="1"/>
          </p:cNvSpPr>
          <p:nvPr/>
        </p:nvSpPr>
        <p:spPr bwMode="auto">
          <a:xfrm>
            <a:off x="6053138" y="4441825"/>
            <a:ext cx="16655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Eftirspurn, </a:t>
            </a:r>
            <a:r>
              <a:rPr lang="is-IS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is-IS" b="1" baseline="-250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3438525" y="1938338"/>
            <a:ext cx="5422900" cy="2393950"/>
            <a:chOff x="2166" y="1221"/>
            <a:chExt cx="3416" cy="1508"/>
          </a:xfrm>
        </p:grpSpPr>
        <p:sp>
          <p:nvSpPr>
            <p:cNvPr id="27675" name="Rectangle 17"/>
            <p:cNvSpPr>
              <a:spLocks noChangeArrowheads="1"/>
            </p:cNvSpPr>
            <p:nvPr/>
          </p:nvSpPr>
          <p:spPr bwMode="auto">
            <a:xfrm>
              <a:off x="4032" y="1488"/>
              <a:ext cx="1550" cy="692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s-IS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Lækkun skatta á fjárfestingu eykur eftirspurn eftir lánsfé ...</a:t>
              </a:r>
            </a:p>
          </p:txBody>
        </p:sp>
        <p:grpSp>
          <p:nvGrpSpPr>
            <p:cNvPr id="27676" name="Group 25"/>
            <p:cNvGrpSpPr>
              <a:grpSpLocks/>
            </p:cNvGrpSpPr>
            <p:nvPr/>
          </p:nvGrpSpPr>
          <p:grpSpPr bwMode="auto">
            <a:xfrm>
              <a:off x="3564" y="2336"/>
              <a:ext cx="630" cy="115"/>
              <a:chOff x="3564" y="2336"/>
              <a:chExt cx="630" cy="115"/>
            </a:xfrm>
          </p:grpSpPr>
          <p:sp>
            <p:nvSpPr>
              <p:cNvPr id="27679" name="Line 23"/>
              <p:cNvSpPr>
                <a:spLocks noChangeShapeType="1"/>
              </p:cNvSpPr>
              <p:nvPr/>
            </p:nvSpPr>
            <p:spPr bwMode="auto">
              <a:xfrm flipH="1">
                <a:off x="3564" y="2392"/>
                <a:ext cx="506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7680" name="Freeform 24"/>
              <p:cNvSpPr>
                <a:spLocks/>
              </p:cNvSpPr>
              <p:nvPr/>
            </p:nvSpPr>
            <p:spPr bwMode="auto">
              <a:xfrm>
                <a:off x="3973" y="2336"/>
                <a:ext cx="221" cy="115"/>
              </a:xfrm>
              <a:custGeom>
                <a:avLst/>
                <a:gdLst>
                  <a:gd name="T0" fmla="*/ 40 w 221"/>
                  <a:gd name="T1" fmla="*/ 56 h 115"/>
                  <a:gd name="T2" fmla="*/ 0 w 221"/>
                  <a:gd name="T3" fmla="*/ 2 h 115"/>
                  <a:gd name="T4" fmla="*/ 2 w 221"/>
                  <a:gd name="T5" fmla="*/ 0 h 115"/>
                  <a:gd name="T6" fmla="*/ 30 w 221"/>
                  <a:gd name="T7" fmla="*/ 10 h 115"/>
                  <a:gd name="T8" fmla="*/ 82 w 221"/>
                  <a:gd name="T9" fmla="*/ 27 h 115"/>
                  <a:gd name="T10" fmla="*/ 108 w 221"/>
                  <a:gd name="T11" fmla="*/ 37 h 115"/>
                  <a:gd name="T12" fmla="*/ 146 w 221"/>
                  <a:gd name="T13" fmla="*/ 44 h 115"/>
                  <a:gd name="T14" fmla="*/ 182 w 221"/>
                  <a:gd name="T15" fmla="*/ 49 h 115"/>
                  <a:gd name="T16" fmla="*/ 220 w 221"/>
                  <a:gd name="T17" fmla="*/ 56 h 115"/>
                  <a:gd name="T18" fmla="*/ 182 w 221"/>
                  <a:gd name="T19" fmla="*/ 65 h 115"/>
                  <a:gd name="T20" fmla="*/ 146 w 221"/>
                  <a:gd name="T21" fmla="*/ 71 h 115"/>
                  <a:gd name="T22" fmla="*/ 108 w 221"/>
                  <a:gd name="T23" fmla="*/ 78 h 115"/>
                  <a:gd name="T24" fmla="*/ 82 w 221"/>
                  <a:gd name="T25" fmla="*/ 87 h 115"/>
                  <a:gd name="T26" fmla="*/ 30 w 221"/>
                  <a:gd name="T27" fmla="*/ 105 h 115"/>
                  <a:gd name="T28" fmla="*/ 2 w 221"/>
                  <a:gd name="T29" fmla="*/ 114 h 115"/>
                  <a:gd name="T30" fmla="*/ 0 w 221"/>
                  <a:gd name="T31" fmla="*/ 112 h 115"/>
                  <a:gd name="T32" fmla="*/ 40 w 221"/>
                  <a:gd name="T33" fmla="*/ 56 h 1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1"/>
                  <a:gd name="T52" fmla="*/ 0 h 115"/>
                  <a:gd name="T53" fmla="*/ 221 w 221"/>
                  <a:gd name="T54" fmla="*/ 115 h 11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1" h="115">
                    <a:moveTo>
                      <a:pt x="40" y="56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0" y="10"/>
                    </a:lnTo>
                    <a:lnTo>
                      <a:pt x="82" y="27"/>
                    </a:lnTo>
                    <a:lnTo>
                      <a:pt x="108" y="37"/>
                    </a:lnTo>
                    <a:lnTo>
                      <a:pt x="146" y="44"/>
                    </a:lnTo>
                    <a:lnTo>
                      <a:pt x="182" y="49"/>
                    </a:lnTo>
                    <a:lnTo>
                      <a:pt x="220" y="56"/>
                    </a:lnTo>
                    <a:lnTo>
                      <a:pt x="182" y="65"/>
                    </a:lnTo>
                    <a:lnTo>
                      <a:pt x="146" y="71"/>
                    </a:lnTo>
                    <a:lnTo>
                      <a:pt x="108" y="78"/>
                    </a:lnTo>
                    <a:lnTo>
                      <a:pt x="82" y="87"/>
                    </a:lnTo>
                    <a:lnTo>
                      <a:pt x="30" y="105"/>
                    </a:lnTo>
                    <a:lnTo>
                      <a:pt x="2" y="114"/>
                    </a:lnTo>
                    <a:lnTo>
                      <a:pt x="0" y="112"/>
                    </a:lnTo>
                    <a:lnTo>
                      <a:pt x="40" y="56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27677" name="Rectangle 32"/>
            <p:cNvSpPr>
              <a:spLocks noChangeArrowheads="1"/>
            </p:cNvSpPr>
            <p:nvPr/>
          </p:nvSpPr>
          <p:spPr bwMode="auto">
            <a:xfrm>
              <a:off x="4692" y="2535"/>
              <a:ext cx="17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</a:t>
              </a:r>
              <a:r>
                <a:rPr lang="is-IS" b="1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</a:p>
          </p:txBody>
        </p:sp>
        <p:sp>
          <p:nvSpPr>
            <p:cNvPr id="27678" name="Line 33"/>
            <p:cNvSpPr>
              <a:spLocks noChangeShapeType="1"/>
            </p:cNvSpPr>
            <p:nvPr/>
          </p:nvSpPr>
          <p:spPr bwMode="auto">
            <a:xfrm flipH="1" flipV="1">
              <a:off x="2166" y="1221"/>
              <a:ext cx="2472" cy="1392"/>
            </a:xfrm>
            <a:prstGeom prst="line">
              <a:avLst/>
            </a:prstGeom>
            <a:noFill/>
            <a:ln w="50800">
              <a:solidFill>
                <a:srgbClr val="00B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2047875" y="2774950"/>
            <a:ext cx="3024188" cy="2900363"/>
            <a:chOff x="1290" y="1748"/>
            <a:chExt cx="1905" cy="1827"/>
          </a:xfrm>
        </p:grpSpPr>
        <p:sp>
          <p:nvSpPr>
            <p:cNvPr id="27673" name="Freeform 10"/>
            <p:cNvSpPr>
              <a:spLocks/>
            </p:cNvSpPr>
            <p:nvPr/>
          </p:nvSpPr>
          <p:spPr bwMode="auto">
            <a:xfrm>
              <a:off x="1290" y="1779"/>
              <a:ext cx="1869" cy="1796"/>
            </a:xfrm>
            <a:custGeom>
              <a:avLst/>
              <a:gdLst>
                <a:gd name="T0" fmla="*/ 1868 w 1869"/>
                <a:gd name="T1" fmla="*/ 1795 h 1796"/>
                <a:gd name="T2" fmla="*/ 1868 w 1869"/>
                <a:gd name="T3" fmla="*/ 0 h 1796"/>
                <a:gd name="T4" fmla="*/ 0 w 1869"/>
                <a:gd name="T5" fmla="*/ 0 h 1796"/>
                <a:gd name="T6" fmla="*/ 0 60000 65536"/>
                <a:gd name="T7" fmla="*/ 0 60000 65536"/>
                <a:gd name="T8" fmla="*/ 0 60000 65536"/>
                <a:gd name="T9" fmla="*/ 0 w 1869"/>
                <a:gd name="T10" fmla="*/ 0 h 1796"/>
                <a:gd name="T11" fmla="*/ 1869 w 1869"/>
                <a:gd name="T12" fmla="*/ 1796 h 17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9" h="1796">
                  <a:moveTo>
                    <a:pt x="1868" y="1795"/>
                  </a:moveTo>
                  <a:lnTo>
                    <a:pt x="186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FF33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7674" name="Freeform 34"/>
            <p:cNvSpPr>
              <a:spLocks/>
            </p:cNvSpPr>
            <p:nvPr/>
          </p:nvSpPr>
          <p:spPr bwMode="auto">
            <a:xfrm>
              <a:off x="3122" y="1748"/>
              <a:ext cx="73" cy="63"/>
            </a:xfrm>
            <a:custGeom>
              <a:avLst/>
              <a:gdLst>
                <a:gd name="T0" fmla="*/ 36 w 73"/>
                <a:gd name="T1" fmla="*/ 62 h 63"/>
                <a:gd name="T2" fmla="*/ 54 w 73"/>
                <a:gd name="T3" fmla="*/ 57 h 63"/>
                <a:gd name="T4" fmla="*/ 67 w 73"/>
                <a:gd name="T5" fmla="*/ 46 h 63"/>
                <a:gd name="T6" fmla="*/ 72 w 73"/>
                <a:gd name="T7" fmla="*/ 31 h 63"/>
                <a:gd name="T8" fmla="*/ 67 w 73"/>
                <a:gd name="T9" fmla="*/ 16 h 63"/>
                <a:gd name="T10" fmla="*/ 54 w 73"/>
                <a:gd name="T11" fmla="*/ 5 h 63"/>
                <a:gd name="T12" fmla="*/ 36 w 73"/>
                <a:gd name="T13" fmla="*/ 0 h 63"/>
                <a:gd name="T14" fmla="*/ 18 w 73"/>
                <a:gd name="T15" fmla="*/ 5 h 63"/>
                <a:gd name="T16" fmla="*/ 5 w 73"/>
                <a:gd name="T17" fmla="*/ 16 h 63"/>
                <a:gd name="T18" fmla="*/ 0 w 73"/>
                <a:gd name="T19" fmla="*/ 31 h 63"/>
                <a:gd name="T20" fmla="*/ 5 w 73"/>
                <a:gd name="T21" fmla="*/ 46 h 63"/>
                <a:gd name="T22" fmla="*/ 18 w 73"/>
                <a:gd name="T23" fmla="*/ 57 h 63"/>
                <a:gd name="T24" fmla="*/ 36 w 73"/>
                <a:gd name="T25" fmla="*/ 62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3"/>
                <a:gd name="T40" fmla="*/ 0 h 63"/>
                <a:gd name="T41" fmla="*/ 73 w 73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3" h="63">
                  <a:moveTo>
                    <a:pt x="36" y="62"/>
                  </a:moveTo>
                  <a:lnTo>
                    <a:pt x="54" y="57"/>
                  </a:lnTo>
                  <a:lnTo>
                    <a:pt x="67" y="46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4" y="5"/>
                  </a:lnTo>
                  <a:lnTo>
                    <a:pt x="36" y="0"/>
                  </a:lnTo>
                  <a:lnTo>
                    <a:pt x="18" y="5"/>
                  </a:lnTo>
                  <a:lnTo>
                    <a:pt x="5" y="16"/>
                  </a:lnTo>
                  <a:lnTo>
                    <a:pt x="0" y="31"/>
                  </a:lnTo>
                  <a:lnTo>
                    <a:pt x="5" y="46"/>
                  </a:lnTo>
                  <a:lnTo>
                    <a:pt x="18" y="57"/>
                  </a:lnTo>
                  <a:lnTo>
                    <a:pt x="36" y="62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228600" y="2514600"/>
            <a:ext cx="1838325" cy="1773238"/>
            <a:chOff x="144" y="1584"/>
            <a:chExt cx="1158" cy="1117"/>
          </a:xfrm>
        </p:grpSpPr>
        <p:sp>
          <p:nvSpPr>
            <p:cNvPr id="27670" name="Rectangle 9"/>
            <p:cNvSpPr>
              <a:spLocks noChangeArrowheads="1"/>
            </p:cNvSpPr>
            <p:nvPr/>
          </p:nvSpPr>
          <p:spPr bwMode="auto">
            <a:xfrm>
              <a:off x="960" y="1584"/>
              <a:ext cx="3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6%</a:t>
              </a:r>
            </a:p>
          </p:txBody>
        </p:sp>
        <p:sp>
          <p:nvSpPr>
            <p:cNvPr id="27671" name="Rectangle 19"/>
            <p:cNvSpPr>
              <a:spLocks noChangeArrowheads="1"/>
            </p:cNvSpPr>
            <p:nvPr/>
          </p:nvSpPr>
          <p:spPr bwMode="auto">
            <a:xfrm>
              <a:off x="144" y="2352"/>
              <a:ext cx="1091" cy="34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s-IS" i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... svo vextir hækka ...</a:t>
              </a:r>
            </a:p>
          </p:txBody>
        </p:sp>
        <p:sp>
          <p:nvSpPr>
            <p:cNvPr id="27672" name="AutoShape 35"/>
            <p:cNvSpPr>
              <a:spLocks noChangeArrowheads="1"/>
            </p:cNvSpPr>
            <p:nvPr/>
          </p:nvSpPr>
          <p:spPr bwMode="auto">
            <a:xfrm>
              <a:off x="1008" y="1776"/>
              <a:ext cx="144" cy="240"/>
            </a:xfrm>
            <a:prstGeom prst="upArrow">
              <a:avLst>
                <a:gd name="adj1" fmla="val 50000"/>
                <a:gd name="adj2" fmla="val 41651"/>
              </a:avLst>
            </a:prstGeom>
            <a:solidFill>
              <a:srgbClr val="FF3300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2286000" y="5700713"/>
            <a:ext cx="3733800" cy="669925"/>
            <a:chOff x="1440" y="3591"/>
            <a:chExt cx="2352" cy="422"/>
          </a:xfrm>
        </p:grpSpPr>
        <p:sp>
          <p:nvSpPr>
            <p:cNvPr id="27667" name="Rectangle 12"/>
            <p:cNvSpPr>
              <a:spLocks noChangeArrowheads="1"/>
            </p:cNvSpPr>
            <p:nvPr/>
          </p:nvSpPr>
          <p:spPr bwMode="auto">
            <a:xfrm>
              <a:off x="3168" y="3591"/>
              <a:ext cx="6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itchFamily="18" charset="0"/>
                </a:rPr>
                <a:t>€</a:t>
              </a:r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1,400</a:t>
              </a:r>
            </a:p>
          </p:txBody>
        </p:sp>
        <p:sp>
          <p:nvSpPr>
            <p:cNvPr id="27668" name="Rectangle 22"/>
            <p:cNvSpPr>
              <a:spLocks noChangeArrowheads="1"/>
            </p:cNvSpPr>
            <p:nvPr/>
          </p:nvSpPr>
          <p:spPr bwMode="auto">
            <a:xfrm>
              <a:off x="1440" y="3840"/>
              <a:ext cx="2294" cy="173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s-IS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3. ... og lánsfé í umferð eykst</a:t>
              </a:r>
            </a:p>
          </p:txBody>
        </p:sp>
        <p:sp>
          <p:nvSpPr>
            <p:cNvPr id="27669" name="AutoShape 36"/>
            <p:cNvSpPr>
              <a:spLocks noChangeArrowheads="1"/>
            </p:cNvSpPr>
            <p:nvPr/>
          </p:nvSpPr>
          <p:spPr bwMode="auto">
            <a:xfrm>
              <a:off x="2928" y="3648"/>
              <a:ext cx="192" cy="96"/>
            </a:xfrm>
            <a:prstGeom prst="rightArrow">
              <a:avLst>
                <a:gd name="adj1" fmla="val 50000"/>
                <a:gd name="adj2" fmla="val 50019"/>
              </a:avLst>
            </a:prstGeom>
            <a:solidFill>
              <a:srgbClr val="FF3300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905000"/>
            <a:ext cx="7010400" cy="2136775"/>
          </a:xfr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defRPr/>
            </a:pP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 breyting á skattalögum örvar fjárfestingu, þá</a:t>
            </a:r>
            <a:r>
              <a:rPr lang="is-IS" sz="360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hækka</a:t>
            </a:r>
            <a:r>
              <a:rPr lang="is-IS" sz="360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vextir og sparnaður</a:t>
            </a:r>
            <a:r>
              <a:rPr lang="is-IS" sz="360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eykst</a:t>
            </a:r>
            <a:endParaRPr lang="is-IS" sz="3600">
              <a:solidFill>
                <a:srgbClr val="474A8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609600" y="4427538"/>
            <a:ext cx="7924800" cy="1592262"/>
          </a:xfrm>
          <a:prstGeom prst="rect">
            <a:avLst/>
          </a:prstGeom>
          <a:noFill/>
          <a:ln w="38100">
            <a:solidFill>
              <a:srgbClr val="A5002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s-IS" sz="32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Takið eftir muninum á tilraunum 1 og 2: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lang="is-IS" sz="32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Tilraun 1: vextir </a:t>
            </a:r>
            <a: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lækka</a:t>
            </a:r>
            <a:r>
              <a:rPr lang="is-IS" sz="32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og S og I hækka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lang="is-IS" sz="32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Tilraun 2: vextir </a:t>
            </a:r>
            <a: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hækka</a:t>
            </a:r>
            <a:r>
              <a:rPr lang="is-IS" sz="32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og S og I hækka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s-IS" sz="5400" i="0" dirty="0">
                <a:latin typeface="Bernard MT Condensed" panose="02050806060905020404" pitchFamily="18" charset="0"/>
              </a:rPr>
              <a:t>2. Skattar og fjárfesting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  <p:bldP spid="75783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3. Ríkishalli og afgangur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8194104" cy="460851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Þegar ríkið eyðir meiru en það aflar með skattheimtu, þá er ríkisbúskapurinn rekinn með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halla</a:t>
            </a:r>
          </a:p>
          <a:p>
            <a:pPr>
              <a:lnSpc>
                <a:spcPct val="90000"/>
              </a:lnSpc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Uppsafnaður ríkishalli heitir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ríkisskuld</a:t>
            </a:r>
          </a:p>
          <a:p>
            <a:pPr marL="274320" lvl="2">
              <a:buSzPct val="70000"/>
              <a:defRPr/>
            </a:pPr>
            <a:r>
              <a:rPr lang="is-IS" sz="3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Athugið muninn á þrenns konar skuldum</a:t>
            </a:r>
          </a:p>
          <a:p>
            <a:pPr marL="365760" lvl="3">
              <a:buSzPct val="70000"/>
              <a:defRPr/>
            </a:pPr>
            <a:r>
              <a:rPr lang="is-IS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Skuldir ríkis </a:t>
            </a:r>
            <a:r>
              <a:rPr lang="is-IS" sz="28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og sveitarfélaga (opinberar skuldir)</a:t>
            </a:r>
          </a:p>
          <a:p>
            <a:pPr marL="365760" lvl="3">
              <a:buSzPct val="70000"/>
              <a:defRPr/>
            </a:pPr>
            <a:r>
              <a:rPr lang="is-IS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Einkaskuldir </a:t>
            </a:r>
            <a:r>
              <a:rPr lang="is-IS" sz="28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heimila og fyrirtækja</a:t>
            </a:r>
          </a:p>
          <a:p>
            <a:pPr marL="365760" lvl="3">
              <a:buSzPct val="70000"/>
              <a:defRPr/>
            </a:pPr>
            <a:r>
              <a:rPr lang="is-IS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Erlendar skuldir </a:t>
            </a:r>
            <a:r>
              <a:rPr lang="is-IS" sz="28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þjóðarbúsins, þ.m.t. bankaskuldir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3. Ríkishalli og afgangur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853896" y="1711588"/>
            <a:ext cx="8136904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Lántaka ríkisins til að fjármagna ríkishallann dregur úr framboði lánsfjár sem er í boði til að fjármagna fjárfestingu fyrirtækja og heimila  </a:t>
            </a:r>
          </a:p>
          <a:p>
            <a:pPr>
              <a:lnSpc>
                <a:spcPct val="90000"/>
              </a:lnSpc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Ríkisútgjöld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ryðja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einkafjárfestingu úr vegi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Lántökur ríkisins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ryðja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burt lántökum einkaaðila sem reyna að afla fjár til framkvæmda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bldLvl="2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3. Ríkishalli og afgangur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07386"/>
            <a:ext cx="8054280" cy="3276600"/>
          </a:xfrm>
          <a:noFill/>
        </p:spPr>
        <p:txBody>
          <a:bodyPr>
            <a:normAutofit/>
          </a:bodyPr>
          <a:lstStyle/>
          <a:p>
            <a:pPr>
              <a:buSzPct val="8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Ríkishalli dregur úr framboði lánsfjár og 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Hliðrar framboðskúrfunni til vinstri 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Hækkar vexti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Dregur úr lánsfé í umferð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effectLst/>
                <a:latin typeface="Bernard MT Condensed" panose="02050806060905020404" pitchFamily="18" charset="0"/>
              </a:rPr>
              <a:t>Fjármálakerfið</a:t>
            </a:r>
            <a:r>
              <a:rPr lang="is-IS" sz="5400" dirty="0">
                <a:latin typeface="Bernard MT Condensed" panose="02050806060905020404" pitchFamily="18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81888" y="1815644"/>
            <a:ext cx="7467600" cy="4696544"/>
          </a:xfrm>
        </p:spPr>
        <p:txBody>
          <a:bodyPr>
            <a:normAutofit/>
          </a:bodyPr>
          <a:lstStyle/>
          <a:p>
            <a:pPr>
              <a:buSzPct val="70000"/>
              <a:defRPr/>
            </a:pPr>
            <a:r>
              <a:rPr lang="is-IS" sz="4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Fjármálamarkaðir</a:t>
            </a:r>
            <a:r>
              <a:rPr lang="is-IS" sz="4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1"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Markaðir fyrir hlutabréf</a:t>
            </a:r>
          </a:p>
          <a:p>
            <a:pPr lvl="1"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Markaðir fyrir skuldabréf</a:t>
            </a:r>
          </a:p>
          <a:p>
            <a:pPr>
              <a:buSzPct val="70000"/>
              <a:defRPr/>
            </a:pPr>
            <a:r>
              <a:rPr lang="is-IS" sz="4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Fjármálastofnanir</a:t>
            </a:r>
          </a:p>
          <a:p>
            <a:pPr lvl="1"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Bankar</a:t>
            </a:r>
          </a:p>
          <a:p>
            <a:pPr lvl="1"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Fjárfestingarsjóðir</a:t>
            </a:r>
          </a:p>
        </p:txBody>
      </p:sp>
      <p:sp>
        <p:nvSpPr>
          <p:cNvPr id="4" name="TextBox 3"/>
          <p:cNvSpPr txBox="1"/>
          <p:nvPr/>
        </p:nvSpPr>
        <p:spPr>
          <a:xfrm rot="21386963">
            <a:off x="6007770" y="4301956"/>
            <a:ext cx="2675517" cy="206210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32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Verðbréf</a:t>
            </a:r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 er samheiti fyrir </a:t>
            </a:r>
            <a:r>
              <a:rPr lang="is-IS" sz="32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hlutabréf</a:t>
            </a:r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 og </a:t>
            </a:r>
            <a:r>
              <a:rPr lang="is-IS" sz="32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skuldabréf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371725" y="1752600"/>
            <a:ext cx="5651500" cy="2814638"/>
            <a:chOff x="1494" y="1104"/>
            <a:chExt cx="3560" cy="1773"/>
          </a:xfrm>
        </p:grpSpPr>
        <p:grpSp>
          <p:nvGrpSpPr>
            <p:cNvPr id="32798" name="Group 17"/>
            <p:cNvGrpSpPr>
              <a:grpSpLocks/>
            </p:cNvGrpSpPr>
            <p:nvPr/>
          </p:nvGrpSpPr>
          <p:grpSpPr bwMode="auto">
            <a:xfrm>
              <a:off x="2611" y="1518"/>
              <a:ext cx="648" cy="114"/>
              <a:chOff x="2611" y="1518"/>
              <a:chExt cx="648" cy="114"/>
            </a:xfrm>
          </p:grpSpPr>
          <p:sp>
            <p:nvSpPr>
              <p:cNvPr id="32802" name="Line 15"/>
              <p:cNvSpPr>
                <a:spLocks noChangeShapeType="1"/>
              </p:cNvSpPr>
              <p:nvPr/>
            </p:nvSpPr>
            <p:spPr bwMode="auto">
              <a:xfrm>
                <a:off x="2742" y="1574"/>
                <a:ext cx="517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3" name="Freeform 16"/>
              <p:cNvSpPr>
                <a:spLocks/>
              </p:cNvSpPr>
              <p:nvPr/>
            </p:nvSpPr>
            <p:spPr bwMode="auto">
              <a:xfrm>
                <a:off x="2611" y="1518"/>
                <a:ext cx="207" cy="114"/>
              </a:xfrm>
              <a:custGeom>
                <a:avLst/>
                <a:gdLst>
                  <a:gd name="T0" fmla="*/ 170 w 207"/>
                  <a:gd name="T1" fmla="*/ 57 h 114"/>
                  <a:gd name="T2" fmla="*/ 206 w 207"/>
                  <a:gd name="T3" fmla="*/ 111 h 114"/>
                  <a:gd name="T4" fmla="*/ 204 w 207"/>
                  <a:gd name="T5" fmla="*/ 113 h 114"/>
                  <a:gd name="T6" fmla="*/ 178 w 207"/>
                  <a:gd name="T7" fmla="*/ 102 h 114"/>
                  <a:gd name="T8" fmla="*/ 130 w 207"/>
                  <a:gd name="T9" fmla="*/ 86 h 114"/>
                  <a:gd name="T10" fmla="*/ 104 w 207"/>
                  <a:gd name="T11" fmla="*/ 77 h 114"/>
                  <a:gd name="T12" fmla="*/ 70 w 207"/>
                  <a:gd name="T13" fmla="*/ 69 h 114"/>
                  <a:gd name="T14" fmla="*/ 34 w 207"/>
                  <a:gd name="T15" fmla="*/ 64 h 114"/>
                  <a:gd name="T16" fmla="*/ 0 w 207"/>
                  <a:gd name="T17" fmla="*/ 57 h 114"/>
                  <a:gd name="T18" fmla="*/ 34 w 207"/>
                  <a:gd name="T19" fmla="*/ 49 h 114"/>
                  <a:gd name="T20" fmla="*/ 70 w 207"/>
                  <a:gd name="T21" fmla="*/ 42 h 114"/>
                  <a:gd name="T22" fmla="*/ 104 w 207"/>
                  <a:gd name="T23" fmla="*/ 35 h 114"/>
                  <a:gd name="T24" fmla="*/ 130 w 207"/>
                  <a:gd name="T25" fmla="*/ 26 h 114"/>
                  <a:gd name="T26" fmla="*/ 178 w 207"/>
                  <a:gd name="T27" fmla="*/ 9 h 114"/>
                  <a:gd name="T28" fmla="*/ 204 w 207"/>
                  <a:gd name="T29" fmla="*/ 0 h 114"/>
                  <a:gd name="T30" fmla="*/ 206 w 207"/>
                  <a:gd name="T31" fmla="*/ 2 h 114"/>
                  <a:gd name="T32" fmla="*/ 170 w 207"/>
                  <a:gd name="T33" fmla="*/ 57 h 1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07"/>
                  <a:gd name="T52" fmla="*/ 0 h 114"/>
                  <a:gd name="T53" fmla="*/ 207 w 207"/>
                  <a:gd name="T54" fmla="*/ 114 h 1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07" h="114">
                    <a:moveTo>
                      <a:pt x="170" y="57"/>
                    </a:moveTo>
                    <a:lnTo>
                      <a:pt x="206" y="111"/>
                    </a:lnTo>
                    <a:lnTo>
                      <a:pt x="204" y="113"/>
                    </a:lnTo>
                    <a:lnTo>
                      <a:pt x="178" y="102"/>
                    </a:lnTo>
                    <a:lnTo>
                      <a:pt x="130" y="86"/>
                    </a:lnTo>
                    <a:lnTo>
                      <a:pt x="104" y="77"/>
                    </a:lnTo>
                    <a:lnTo>
                      <a:pt x="70" y="69"/>
                    </a:lnTo>
                    <a:lnTo>
                      <a:pt x="34" y="64"/>
                    </a:lnTo>
                    <a:lnTo>
                      <a:pt x="0" y="57"/>
                    </a:lnTo>
                    <a:lnTo>
                      <a:pt x="34" y="49"/>
                    </a:lnTo>
                    <a:lnTo>
                      <a:pt x="70" y="42"/>
                    </a:lnTo>
                    <a:lnTo>
                      <a:pt x="104" y="35"/>
                    </a:lnTo>
                    <a:lnTo>
                      <a:pt x="130" y="26"/>
                    </a:lnTo>
                    <a:lnTo>
                      <a:pt x="178" y="9"/>
                    </a:lnTo>
                    <a:lnTo>
                      <a:pt x="204" y="0"/>
                    </a:lnTo>
                    <a:lnTo>
                      <a:pt x="206" y="2"/>
                    </a:lnTo>
                    <a:lnTo>
                      <a:pt x="170" y="57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99" name="Rectangle 18"/>
            <p:cNvSpPr>
              <a:spLocks noChangeArrowheads="1"/>
            </p:cNvSpPr>
            <p:nvPr/>
          </p:nvSpPr>
          <p:spPr bwMode="auto">
            <a:xfrm>
              <a:off x="2769" y="1104"/>
              <a:ext cx="255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s-IS" b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</a:t>
              </a:r>
              <a:r>
                <a:rPr lang="is-IS" b="1" baseline="-25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 </a:t>
              </a:r>
            </a:p>
            <a:p>
              <a:endParaRPr lang="is-IS" b="1" baseline="-25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2800" name="Line 26"/>
            <p:cNvSpPr>
              <a:spLocks noChangeShapeType="1"/>
            </p:cNvSpPr>
            <p:nvPr/>
          </p:nvSpPr>
          <p:spPr bwMode="auto">
            <a:xfrm flipV="1">
              <a:off x="1494" y="1297"/>
              <a:ext cx="1326" cy="1580"/>
            </a:xfrm>
            <a:prstGeom prst="line">
              <a:avLst/>
            </a:prstGeom>
            <a:noFill/>
            <a:ln w="50800">
              <a:solidFill>
                <a:srgbClr val="00B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1" name="Rectangle 33"/>
            <p:cNvSpPr>
              <a:spLocks noChangeArrowheads="1"/>
            </p:cNvSpPr>
            <p:nvPr/>
          </p:nvSpPr>
          <p:spPr bwMode="auto">
            <a:xfrm>
              <a:off x="3600" y="1584"/>
              <a:ext cx="1454" cy="692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s-IS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Ríkishalli </a:t>
              </a:r>
              <a:r>
                <a:rPr lang="is-IS" i="0">
                  <a:solidFill>
                    <a:srgbClr val="00006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(minni opinber sparnaður)</a:t>
              </a:r>
              <a:r>
                <a:rPr lang="is-IS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dregur úr framboði lánsfjár ...</a:t>
              </a:r>
            </a:p>
          </p:txBody>
        </p:sp>
      </p:grp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Áhrif ríkishalla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6705600" y="5718175"/>
            <a:ext cx="18272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Lánsfé (evrur)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2014538" y="5718175"/>
            <a:ext cx="1522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grpSp>
        <p:nvGrpSpPr>
          <p:cNvPr id="32774" name="Group 7"/>
          <p:cNvGrpSpPr>
            <a:grpSpLocks/>
          </p:cNvGrpSpPr>
          <p:nvPr/>
        </p:nvGrpSpPr>
        <p:grpSpPr bwMode="auto">
          <a:xfrm>
            <a:off x="1143000" y="1704975"/>
            <a:ext cx="699935" cy="552450"/>
            <a:chOff x="791" y="1074"/>
            <a:chExt cx="398" cy="348"/>
          </a:xfrm>
        </p:grpSpPr>
        <p:sp>
          <p:nvSpPr>
            <p:cNvPr id="32796" name="Rectangle 5"/>
            <p:cNvSpPr>
              <a:spLocks noChangeArrowheads="1"/>
            </p:cNvSpPr>
            <p:nvPr/>
          </p:nvSpPr>
          <p:spPr bwMode="auto">
            <a:xfrm>
              <a:off x="791" y="1074"/>
              <a:ext cx="39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Vextir</a:t>
              </a:r>
            </a:p>
          </p:txBody>
        </p:sp>
        <p:sp>
          <p:nvSpPr>
            <p:cNvPr id="32797" name="Rectangle 6"/>
            <p:cNvSpPr>
              <a:spLocks noChangeArrowheads="1"/>
            </p:cNvSpPr>
            <p:nvPr/>
          </p:nvSpPr>
          <p:spPr bwMode="auto">
            <a:xfrm>
              <a:off x="1022" y="1228"/>
              <a:ext cx="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2775" name="Rectangle 10"/>
          <p:cNvSpPr>
            <a:spLocks noChangeArrowheads="1"/>
          </p:cNvSpPr>
          <p:nvPr/>
        </p:nvSpPr>
        <p:spPr bwMode="auto">
          <a:xfrm>
            <a:off x="4572000" y="5699125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€</a:t>
            </a:r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1,200</a:t>
            </a:r>
          </a:p>
        </p:txBody>
      </p:sp>
      <p:sp>
        <p:nvSpPr>
          <p:cNvPr id="32776" name="Rectangle 21"/>
          <p:cNvSpPr>
            <a:spLocks noChangeArrowheads="1"/>
          </p:cNvSpPr>
          <p:nvPr/>
        </p:nvSpPr>
        <p:spPr bwMode="auto">
          <a:xfrm>
            <a:off x="5730875" y="1884363"/>
            <a:ext cx="13962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Framboð, </a:t>
            </a:r>
            <a:r>
              <a:rPr lang="is-IS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is-IS" b="1" baseline="-250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32777" name="Rectangle 22"/>
          <p:cNvSpPr>
            <a:spLocks noChangeArrowheads="1"/>
          </p:cNvSpPr>
          <p:nvPr/>
        </p:nvSpPr>
        <p:spPr bwMode="auto">
          <a:xfrm>
            <a:off x="6542088" y="4311650"/>
            <a:ext cx="126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</a:t>
            </a:r>
          </a:p>
        </p:txBody>
      </p:sp>
      <p:sp>
        <p:nvSpPr>
          <p:cNvPr id="32778" name="Freeform 23"/>
          <p:cNvSpPr>
            <a:spLocks/>
          </p:cNvSpPr>
          <p:nvPr/>
        </p:nvSpPr>
        <p:spPr bwMode="auto">
          <a:xfrm>
            <a:off x="2233613" y="3316288"/>
            <a:ext cx="2366962" cy="2360612"/>
          </a:xfrm>
          <a:custGeom>
            <a:avLst/>
            <a:gdLst>
              <a:gd name="T0" fmla="*/ 1490 w 1491"/>
              <a:gd name="T1" fmla="*/ 1486 h 1487"/>
              <a:gd name="T2" fmla="*/ 1490 w 1491"/>
              <a:gd name="T3" fmla="*/ 0 h 1487"/>
              <a:gd name="T4" fmla="*/ 0 w 1491"/>
              <a:gd name="T5" fmla="*/ 0 h 1487"/>
              <a:gd name="T6" fmla="*/ 0 60000 65536"/>
              <a:gd name="T7" fmla="*/ 0 60000 65536"/>
              <a:gd name="T8" fmla="*/ 0 60000 65536"/>
              <a:gd name="T9" fmla="*/ 0 w 1491"/>
              <a:gd name="T10" fmla="*/ 0 h 1487"/>
              <a:gd name="T11" fmla="*/ 1491 w 1491"/>
              <a:gd name="T12" fmla="*/ 1487 h 14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91" h="1487">
                <a:moveTo>
                  <a:pt x="1490" y="1486"/>
                </a:moveTo>
                <a:lnTo>
                  <a:pt x="149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F3300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779" name="Line 24"/>
          <p:cNvSpPr>
            <a:spLocks noChangeShapeType="1"/>
          </p:cNvSpPr>
          <p:nvPr/>
        </p:nvSpPr>
        <p:spPr bwMode="auto">
          <a:xfrm flipH="1" flipV="1">
            <a:off x="2809875" y="2243138"/>
            <a:ext cx="3654425" cy="21907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780" name="Line 25"/>
          <p:cNvSpPr>
            <a:spLocks noChangeShapeType="1"/>
          </p:cNvSpPr>
          <p:nvPr/>
        </p:nvSpPr>
        <p:spPr bwMode="auto">
          <a:xfrm flipV="1">
            <a:off x="2995613" y="2058988"/>
            <a:ext cx="2659062" cy="3170237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781" name="Rectangle 27"/>
          <p:cNvSpPr>
            <a:spLocks noChangeArrowheads="1"/>
          </p:cNvSpPr>
          <p:nvPr/>
        </p:nvSpPr>
        <p:spPr bwMode="auto">
          <a:xfrm>
            <a:off x="1752600" y="3276600"/>
            <a:ext cx="4023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5%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2233613" y="2782888"/>
            <a:ext cx="1647825" cy="2894012"/>
            <a:chOff x="1407" y="1753"/>
            <a:chExt cx="1038" cy="1823"/>
          </a:xfrm>
        </p:grpSpPr>
        <p:sp>
          <p:nvSpPr>
            <p:cNvPr id="32794" name="Freeform 8"/>
            <p:cNvSpPr>
              <a:spLocks/>
            </p:cNvSpPr>
            <p:nvPr/>
          </p:nvSpPr>
          <p:spPr bwMode="auto">
            <a:xfrm>
              <a:off x="1407" y="1792"/>
              <a:ext cx="995" cy="1784"/>
            </a:xfrm>
            <a:custGeom>
              <a:avLst/>
              <a:gdLst>
                <a:gd name="T0" fmla="*/ 994 w 995"/>
                <a:gd name="T1" fmla="*/ 1783 h 1784"/>
                <a:gd name="T2" fmla="*/ 994 w 995"/>
                <a:gd name="T3" fmla="*/ 0 h 1784"/>
                <a:gd name="T4" fmla="*/ 0 w 995"/>
                <a:gd name="T5" fmla="*/ 0 h 1784"/>
                <a:gd name="T6" fmla="*/ 0 60000 65536"/>
                <a:gd name="T7" fmla="*/ 0 60000 65536"/>
                <a:gd name="T8" fmla="*/ 0 60000 65536"/>
                <a:gd name="T9" fmla="*/ 0 w 995"/>
                <a:gd name="T10" fmla="*/ 0 h 1784"/>
                <a:gd name="T11" fmla="*/ 995 w 995"/>
                <a:gd name="T12" fmla="*/ 1784 h 17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95" h="1784">
                  <a:moveTo>
                    <a:pt x="994" y="1783"/>
                  </a:moveTo>
                  <a:lnTo>
                    <a:pt x="994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FF33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2795" name="Freeform 29"/>
            <p:cNvSpPr>
              <a:spLocks/>
            </p:cNvSpPr>
            <p:nvPr/>
          </p:nvSpPr>
          <p:spPr bwMode="auto">
            <a:xfrm>
              <a:off x="2359" y="1753"/>
              <a:ext cx="86" cy="79"/>
            </a:xfrm>
            <a:custGeom>
              <a:avLst/>
              <a:gdLst>
                <a:gd name="T0" fmla="*/ 42 w 86"/>
                <a:gd name="T1" fmla="*/ 78 h 79"/>
                <a:gd name="T2" fmla="*/ 64 w 86"/>
                <a:gd name="T3" fmla="*/ 72 h 79"/>
                <a:gd name="T4" fmla="*/ 79 w 86"/>
                <a:gd name="T5" fmla="*/ 59 h 79"/>
                <a:gd name="T6" fmla="*/ 85 w 86"/>
                <a:gd name="T7" fmla="*/ 39 h 79"/>
                <a:gd name="T8" fmla="*/ 79 w 86"/>
                <a:gd name="T9" fmla="*/ 19 h 79"/>
                <a:gd name="T10" fmla="*/ 64 w 86"/>
                <a:gd name="T11" fmla="*/ 6 h 79"/>
                <a:gd name="T12" fmla="*/ 42 w 86"/>
                <a:gd name="T13" fmla="*/ 0 h 79"/>
                <a:gd name="T14" fmla="*/ 21 w 86"/>
                <a:gd name="T15" fmla="*/ 6 h 79"/>
                <a:gd name="T16" fmla="*/ 6 w 86"/>
                <a:gd name="T17" fmla="*/ 19 h 79"/>
                <a:gd name="T18" fmla="*/ 0 w 86"/>
                <a:gd name="T19" fmla="*/ 39 h 79"/>
                <a:gd name="T20" fmla="*/ 6 w 86"/>
                <a:gd name="T21" fmla="*/ 59 h 79"/>
                <a:gd name="T22" fmla="*/ 21 w 86"/>
                <a:gd name="T23" fmla="*/ 72 h 79"/>
                <a:gd name="T24" fmla="*/ 42 w 86"/>
                <a:gd name="T25" fmla="*/ 78 h 7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6"/>
                <a:gd name="T40" fmla="*/ 0 h 79"/>
                <a:gd name="T41" fmla="*/ 86 w 86"/>
                <a:gd name="T42" fmla="*/ 79 h 7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6" h="79">
                  <a:moveTo>
                    <a:pt x="42" y="78"/>
                  </a:moveTo>
                  <a:lnTo>
                    <a:pt x="64" y="72"/>
                  </a:lnTo>
                  <a:lnTo>
                    <a:pt x="79" y="59"/>
                  </a:lnTo>
                  <a:lnTo>
                    <a:pt x="85" y="39"/>
                  </a:lnTo>
                  <a:lnTo>
                    <a:pt x="79" y="19"/>
                  </a:lnTo>
                  <a:lnTo>
                    <a:pt x="64" y="6"/>
                  </a:lnTo>
                  <a:lnTo>
                    <a:pt x="42" y="0"/>
                  </a:lnTo>
                  <a:lnTo>
                    <a:pt x="21" y="6"/>
                  </a:lnTo>
                  <a:lnTo>
                    <a:pt x="6" y="19"/>
                  </a:lnTo>
                  <a:lnTo>
                    <a:pt x="0" y="39"/>
                  </a:lnTo>
                  <a:lnTo>
                    <a:pt x="6" y="59"/>
                  </a:lnTo>
                  <a:lnTo>
                    <a:pt x="21" y="72"/>
                  </a:lnTo>
                  <a:lnTo>
                    <a:pt x="42" y="78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2783" name="Freeform 30"/>
          <p:cNvSpPr>
            <a:spLocks/>
          </p:cNvSpPr>
          <p:nvPr/>
        </p:nvSpPr>
        <p:spPr bwMode="auto">
          <a:xfrm>
            <a:off x="4532313" y="3254375"/>
            <a:ext cx="136525" cy="125413"/>
          </a:xfrm>
          <a:custGeom>
            <a:avLst/>
            <a:gdLst>
              <a:gd name="T0" fmla="*/ 42 w 86"/>
              <a:gd name="T1" fmla="*/ 78 h 79"/>
              <a:gd name="T2" fmla="*/ 64 w 86"/>
              <a:gd name="T3" fmla="*/ 72 h 79"/>
              <a:gd name="T4" fmla="*/ 79 w 86"/>
              <a:gd name="T5" fmla="*/ 59 h 79"/>
              <a:gd name="T6" fmla="*/ 85 w 86"/>
              <a:gd name="T7" fmla="*/ 39 h 79"/>
              <a:gd name="T8" fmla="*/ 79 w 86"/>
              <a:gd name="T9" fmla="*/ 20 h 79"/>
              <a:gd name="T10" fmla="*/ 64 w 86"/>
              <a:gd name="T11" fmla="*/ 6 h 79"/>
              <a:gd name="T12" fmla="*/ 42 w 86"/>
              <a:gd name="T13" fmla="*/ 0 h 79"/>
              <a:gd name="T14" fmla="*/ 21 w 86"/>
              <a:gd name="T15" fmla="*/ 6 h 79"/>
              <a:gd name="T16" fmla="*/ 6 w 86"/>
              <a:gd name="T17" fmla="*/ 20 h 79"/>
              <a:gd name="T18" fmla="*/ 0 w 86"/>
              <a:gd name="T19" fmla="*/ 39 h 79"/>
              <a:gd name="T20" fmla="*/ 6 w 86"/>
              <a:gd name="T21" fmla="*/ 59 h 79"/>
              <a:gd name="T22" fmla="*/ 21 w 86"/>
              <a:gd name="T23" fmla="*/ 72 h 79"/>
              <a:gd name="T24" fmla="*/ 42 w 86"/>
              <a:gd name="T25" fmla="*/ 78 h 7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6"/>
              <a:gd name="T40" fmla="*/ 0 h 79"/>
              <a:gd name="T41" fmla="*/ 86 w 86"/>
              <a:gd name="T42" fmla="*/ 79 h 7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6" h="79">
                <a:moveTo>
                  <a:pt x="42" y="78"/>
                </a:moveTo>
                <a:lnTo>
                  <a:pt x="64" y="72"/>
                </a:lnTo>
                <a:lnTo>
                  <a:pt x="79" y="59"/>
                </a:lnTo>
                <a:lnTo>
                  <a:pt x="85" y="39"/>
                </a:lnTo>
                <a:lnTo>
                  <a:pt x="79" y="20"/>
                </a:lnTo>
                <a:lnTo>
                  <a:pt x="64" y="6"/>
                </a:lnTo>
                <a:lnTo>
                  <a:pt x="42" y="0"/>
                </a:lnTo>
                <a:lnTo>
                  <a:pt x="21" y="6"/>
                </a:lnTo>
                <a:lnTo>
                  <a:pt x="6" y="20"/>
                </a:lnTo>
                <a:lnTo>
                  <a:pt x="0" y="39"/>
                </a:lnTo>
                <a:lnTo>
                  <a:pt x="6" y="59"/>
                </a:lnTo>
                <a:lnTo>
                  <a:pt x="21" y="72"/>
                </a:lnTo>
                <a:lnTo>
                  <a:pt x="42" y="78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784" name="Freeform 34"/>
          <p:cNvSpPr>
            <a:spLocks/>
          </p:cNvSpPr>
          <p:nvPr/>
        </p:nvSpPr>
        <p:spPr bwMode="auto">
          <a:xfrm>
            <a:off x="2230438" y="1754188"/>
            <a:ext cx="6442075" cy="3925887"/>
          </a:xfrm>
          <a:custGeom>
            <a:avLst/>
            <a:gdLst>
              <a:gd name="T0" fmla="*/ 0 w 4058"/>
              <a:gd name="T1" fmla="*/ 0 h 2473"/>
              <a:gd name="T2" fmla="*/ 0 w 4058"/>
              <a:gd name="T3" fmla="*/ 2472 h 2473"/>
              <a:gd name="T4" fmla="*/ 4057 w 4058"/>
              <a:gd name="T5" fmla="*/ 2472 h 2473"/>
              <a:gd name="T6" fmla="*/ 0 60000 65536"/>
              <a:gd name="T7" fmla="*/ 0 60000 65536"/>
              <a:gd name="T8" fmla="*/ 0 60000 65536"/>
              <a:gd name="T9" fmla="*/ 0 w 4058"/>
              <a:gd name="T10" fmla="*/ 0 h 2473"/>
              <a:gd name="T11" fmla="*/ 4058 w 4058"/>
              <a:gd name="T12" fmla="*/ 2473 h 24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58" h="2473">
                <a:moveTo>
                  <a:pt x="0" y="0"/>
                </a:moveTo>
                <a:lnTo>
                  <a:pt x="0" y="2472"/>
                </a:lnTo>
                <a:lnTo>
                  <a:pt x="4057" y="2472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1600200" y="5699125"/>
            <a:ext cx="3919538" cy="671513"/>
            <a:chOff x="1008" y="3590"/>
            <a:chExt cx="2469" cy="423"/>
          </a:xfrm>
        </p:grpSpPr>
        <p:sp>
          <p:nvSpPr>
            <p:cNvPr id="32791" name="Rectangle 9"/>
            <p:cNvSpPr>
              <a:spLocks noChangeArrowheads="1"/>
            </p:cNvSpPr>
            <p:nvPr/>
          </p:nvSpPr>
          <p:spPr bwMode="auto">
            <a:xfrm>
              <a:off x="2016" y="3590"/>
              <a:ext cx="5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itchFamily="18" charset="0"/>
                </a:rPr>
                <a:t>€</a:t>
              </a:r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800</a:t>
              </a:r>
            </a:p>
          </p:txBody>
        </p:sp>
        <p:sp>
          <p:nvSpPr>
            <p:cNvPr id="32792" name="Rectangle 14"/>
            <p:cNvSpPr>
              <a:spLocks noChangeArrowheads="1"/>
            </p:cNvSpPr>
            <p:nvPr/>
          </p:nvSpPr>
          <p:spPr bwMode="auto">
            <a:xfrm>
              <a:off x="1008" y="3840"/>
              <a:ext cx="2469" cy="173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lIns="9144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s-IS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3. ... og lánsfé í umferð minnkar</a:t>
              </a:r>
            </a:p>
          </p:txBody>
        </p:sp>
        <p:sp>
          <p:nvSpPr>
            <p:cNvPr id="32793" name="AutoShape 35"/>
            <p:cNvSpPr>
              <a:spLocks noChangeArrowheads="1"/>
            </p:cNvSpPr>
            <p:nvPr/>
          </p:nvSpPr>
          <p:spPr bwMode="auto">
            <a:xfrm>
              <a:off x="2448" y="3600"/>
              <a:ext cx="384" cy="192"/>
            </a:xfrm>
            <a:prstGeom prst="leftArrow">
              <a:avLst>
                <a:gd name="adj1" fmla="val 50000"/>
                <a:gd name="adj2" fmla="val 49981"/>
              </a:avLst>
            </a:prstGeom>
            <a:solidFill>
              <a:srgbClr val="FF3300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304800" y="2590800"/>
            <a:ext cx="1849438" cy="1849438"/>
            <a:chOff x="192" y="1632"/>
            <a:chExt cx="1165" cy="1165"/>
          </a:xfrm>
        </p:grpSpPr>
        <p:sp>
          <p:nvSpPr>
            <p:cNvPr id="32788" name="Rectangle 20"/>
            <p:cNvSpPr>
              <a:spLocks noChangeArrowheads="1"/>
            </p:cNvSpPr>
            <p:nvPr/>
          </p:nvSpPr>
          <p:spPr bwMode="auto">
            <a:xfrm>
              <a:off x="192" y="2448"/>
              <a:ext cx="1083" cy="34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s-IS" i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... svo vextir hækka ...</a:t>
              </a:r>
            </a:p>
          </p:txBody>
        </p:sp>
        <p:sp>
          <p:nvSpPr>
            <p:cNvPr id="32789" name="Rectangle 28"/>
            <p:cNvSpPr>
              <a:spLocks noChangeArrowheads="1"/>
            </p:cNvSpPr>
            <p:nvPr/>
          </p:nvSpPr>
          <p:spPr bwMode="auto">
            <a:xfrm>
              <a:off x="1104" y="1632"/>
              <a:ext cx="25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6%</a:t>
              </a:r>
            </a:p>
          </p:txBody>
        </p:sp>
        <p:sp>
          <p:nvSpPr>
            <p:cNvPr id="32790" name="AutoShape 36"/>
            <p:cNvSpPr>
              <a:spLocks noChangeArrowheads="1"/>
            </p:cNvSpPr>
            <p:nvPr/>
          </p:nvSpPr>
          <p:spPr bwMode="auto">
            <a:xfrm>
              <a:off x="1200" y="1824"/>
              <a:ext cx="144" cy="240"/>
            </a:xfrm>
            <a:prstGeom prst="upArrow">
              <a:avLst>
                <a:gd name="adj1" fmla="val 50000"/>
                <a:gd name="adj2" fmla="val 41651"/>
              </a:avLst>
            </a:prstGeom>
            <a:solidFill>
              <a:srgbClr val="FF3300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86059" name="Text Box 43"/>
          <p:cNvSpPr txBox="1">
            <a:spLocks noChangeArrowheads="1"/>
          </p:cNvSpPr>
          <p:nvPr/>
        </p:nvSpPr>
        <p:spPr bwMode="auto">
          <a:xfrm rot="21420000">
            <a:off x="6199546" y="330967"/>
            <a:ext cx="2792234" cy="1323439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s-IS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Munið: S er </a:t>
            </a:r>
            <a:r>
              <a:rPr lang="is-IS" i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þjóðar</a:t>
            </a:r>
            <a:r>
              <a:rPr lang="is-IS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sparnaður, þ.e. summa einkasparnaðar og opinbers sparnaðar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629400" cy="2743200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 sagt: Þegar ríkið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dregur úr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sparnaði með hallarekstri, þá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hækka</a:t>
            </a:r>
            <a:r>
              <a:rPr lang="is-IS" sz="360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vextir og fjárfesting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minnkar</a:t>
            </a:r>
          </a:p>
        </p:txBody>
      </p:sp>
      <p:sp>
        <p:nvSpPr>
          <p:cNvPr id="33795" name="Rectangle 5"/>
          <p:cNvSpPr>
            <a:spLocks noChangeArrowheads="1"/>
          </p:cNvSpPr>
          <p:nvPr/>
        </p:nvSpPr>
        <p:spPr bwMode="auto">
          <a:xfrm>
            <a:off x="5334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is-IS" sz="5400" b="1" i="0" dirty="0">
                <a:latin typeface="Bernard MT Condensed" panose="02050806060905020404" pitchFamily="18" charset="0"/>
              </a:rPr>
              <a:t>3. Ríkishalli og afgangur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553200" cy="2146920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Ríkisafgangur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eykur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 hinn bóginn framboð lánsfjár,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lækkar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vexti og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örvar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fjárfestingu</a:t>
            </a:r>
          </a:p>
        </p:txBody>
      </p:sp>
      <p:sp>
        <p:nvSpPr>
          <p:cNvPr id="34819" name="Rectangle 5"/>
          <p:cNvSpPr>
            <a:spLocks noChangeArrowheads="1"/>
          </p:cNvSpPr>
          <p:nvPr/>
        </p:nvSpPr>
        <p:spPr bwMode="auto">
          <a:xfrm>
            <a:off x="5334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is-IS" sz="5400" b="1" i="0" dirty="0">
                <a:latin typeface="Bernard MT Condensed" panose="02050806060905020404" pitchFamily="18" charset="0"/>
              </a:rPr>
              <a:t>3. Ríkishalli og afgangur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Yfirlit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700808"/>
            <a:ext cx="7696200" cy="5029200"/>
          </a:xfrm>
          <a:noFill/>
        </p:spPr>
        <p:txBody>
          <a:bodyPr/>
          <a:lstStyle/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Þjóðhagsreikningar fela í sér mikilvæg sambönd þjóðhagsstærða</a:t>
            </a:r>
          </a:p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 lokuðu hagkerfi er sparnaður jafn fjárfestingu</a:t>
            </a:r>
          </a:p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Fjármálastofnanir miðla sparifé til fjárfesta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700808"/>
            <a:ext cx="7694240" cy="4572000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Vextir ráðast af jafnvægi framboðs og eftirspurnar á lánsfjármarkaði</a:t>
            </a:r>
          </a:p>
          <a:p>
            <a:pPr>
              <a:lnSpc>
                <a:spcPct val="90000"/>
              </a:lnSpc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 lánsfjár sprettur af fólki sem kýs að leggja hluta tekna sinna til hliðar og lána öðrum</a:t>
            </a:r>
          </a:p>
          <a:p>
            <a:pPr>
              <a:lnSpc>
                <a:spcPct val="90000"/>
              </a:lnSpc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 eftir lánsfé sprettur af heimilum og fyrirtækjum sem fýsir að taka lán til fjárfestingar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Yfirlit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798512" y="1700808"/>
            <a:ext cx="8382000" cy="5157192"/>
          </a:xfrm>
          <a:noFill/>
        </p:spPr>
        <p:txBody>
          <a:bodyPr>
            <a:normAutofit/>
          </a:bodyPr>
          <a:lstStyle/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Þjóðarsparnaður er summa einka-sparnaðar og opinbers sparnaðar</a:t>
            </a:r>
          </a:p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Ríkishalli felur í sér neikvæðan sparnað hins opinbera og minnkar þjóðarsparnað og framboð lánsfjár</a:t>
            </a:r>
          </a:p>
          <a:p>
            <a:pPr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Ríkishalli ryður burt einkafjárfestingu og dregur einnig úr framleiðniaukningu og hagvexti til langs tíma litið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 rot="21420000">
            <a:off x="7477830" y="5341294"/>
            <a:ext cx="15584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s-IS" sz="6000" b="1" i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Fini</a:t>
            </a:r>
            <a:endParaRPr lang="is-IS" sz="6000" b="1" i="0" dirty="0"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is-IS" sz="5400" dirty="0">
                <a:effectLst/>
                <a:latin typeface="Bernard MT Condensed" panose="02050806060905020404" pitchFamily="18" charset="0"/>
              </a:rPr>
              <a:t>Yfirlit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  <p:bldP spid="10035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effectLst/>
                <a:latin typeface="Bernard MT Condensed" panose="02050806060905020404" pitchFamily="18" charset="0"/>
              </a:rPr>
              <a:t>Fjármálakerfið</a:t>
            </a:r>
            <a:r>
              <a:rPr lang="is-IS" sz="5400" dirty="0">
                <a:latin typeface="Bernard MT Condensed" panose="02050806060905020404" pitchFamily="18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5025" y="1828800"/>
            <a:ext cx="7467600" cy="4696544"/>
          </a:xfrm>
        </p:spPr>
        <p:txBody>
          <a:bodyPr>
            <a:normAutofit/>
          </a:bodyPr>
          <a:lstStyle/>
          <a:p>
            <a:pPr>
              <a:buSzPct val="70000"/>
              <a:defRPr/>
            </a:pPr>
            <a:r>
              <a:rPr lang="is-IS" sz="4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Fjármálamarkaðir</a:t>
            </a:r>
            <a:r>
              <a:rPr lang="is-IS" sz="4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40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eru markaðir þar sem sparifjáreigendur útvega fjárfestum lánsfé beint</a:t>
            </a:r>
          </a:p>
          <a:p>
            <a:pPr>
              <a:buSzPct val="70000"/>
              <a:defRPr/>
            </a:pPr>
            <a:r>
              <a:rPr lang="is-IS" sz="4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Fjármálastofnanir</a:t>
            </a:r>
            <a:r>
              <a:rPr lang="is-IS" sz="4000" dirty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40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eru stofnanir þar sem sparifjáreigendur útvega fjárfestum lánsfé óbeint</a:t>
            </a:r>
            <a:endParaRPr lang="is-IS" sz="24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Bankinn hefur milligöngu</a:t>
            </a:r>
            <a:endParaRPr lang="is-IS" sz="3600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effectLst/>
                <a:latin typeface="Bernard MT Condensed" panose="02050806060905020404" pitchFamily="18" charset="0"/>
              </a:rPr>
              <a:t>Fjármálamarkaðir</a:t>
            </a:r>
            <a:r>
              <a:rPr lang="is-IS" sz="5400" dirty="0">
                <a:latin typeface="Bernard MT Condensed" panose="02050806060905020404" pitchFamily="18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5025" y="1828800"/>
            <a:ext cx="7467600" cy="4696544"/>
          </a:xfrm>
        </p:spPr>
        <p:txBody>
          <a:bodyPr>
            <a:normAutofit/>
          </a:bodyPr>
          <a:lstStyle/>
          <a:p>
            <a:pPr>
              <a:buSzPct val="70000"/>
              <a:defRPr/>
            </a:pP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Skuldabréfa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markaðir</a:t>
            </a:r>
            <a:endParaRPr lang="is-IS" sz="4000" dirty="0">
              <a:solidFill>
                <a:srgbClr val="474A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Skuldabréf er skjal sem kveður á um skuld, þ.e. um skyldu lántakandans við handhafa skuldabréfsins</a:t>
            </a:r>
          </a:p>
          <a:p>
            <a:pPr lvl="2">
              <a:buSzPct val="70000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Skuldabréf tilgreinir </a:t>
            </a:r>
            <a:r>
              <a:rPr lang="is-IS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lánstíma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þ.e. hvenær bréfið fellur í gjalddaga</a:t>
            </a:r>
          </a:p>
          <a:p>
            <a:pPr lvl="2">
              <a:buSzPct val="70000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Skuldabréfið felur í sér ákveðna </a:t>
            </a:r>
            <a:r>
              <a:rPr lang="is-IS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áhættu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þ.e. hættu á að lántakandinn standi ekki í skilum með vaxtagreiðslur eða endurgreiðslu höfuðstóls</a:t>
            </a:r>
            <a:endParaRPr lang="is-IS" sz="2800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5024" y="1828800"/>
            <a:ext cx="7697415" cy="4696544"/>
          </a:xfrm>
        </p:spPr>
        <p:txBody>
          <a:bodyPr/>
          <a:lstStyle/>
          <a:p>
            <a:pPr>
              <a:buSzPct val="70000"/>
              <a:defRPr/>
            </a:pP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Hlutabréfa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markaðir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Hlutabréf er skjal sem kveður á um eignarhlut í fyrirtæki og um samsvarandi hlutdeild í arði fyrirtækisins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Sala hlutabréfa veitir fyrirtækjum kost á fjármögnun án lántöku</a:t>
            </a:r>
          </a:p>
          <a:p>
            <a:pPr lvl="2">
              <a:buSzPct val="70000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Hlutabréf eru jafnan bæði arðbærari og áhættusamari en skuldabréf </a:t>
            </a:r>
          </a:p>
          <a:p>
            <a:pPr lvl="2">
              <a:spcAft>
                <a:spcPts val="0"/>
              </a:spcAft>
              <a:buSzPct val="70000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Viðskipti með hlutabréf fara fram í kauphöllum</a:t>
            </a:r>
          </a:p>
          <a:p>
            <a:pPr lvl="3">
              <a:buSzPct val="70000"/>
              <a:defRPr/>
            </a:pPr>
            <a:r>
              <a:rPr lang="is-IS" sz="24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New</a:t>
            </a: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24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York</a:t>
            </a: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is-IS" sz="24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London</a:t>
            </a: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is-IS" sz="24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Frankfurt</a:t>
            </a: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Hong </a:t>
            </a:r>
            <a:r>
              <a:rPr lang="is-IS" sz="24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Kong</a:t>
            </a: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Singapúr, …</a:t>
            </a:r>
            <a:endParaRPr lang="is-IS" sz="2400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effectLst/>
                <a:latin typeface="Bernard MT Condensed" panose="02050806060905020404" pitchFamily="18" charset="0"/>
              </a:rPr>
              <a:t>Fjármálamarkaðir</a:t>
            </a:r>
            <a:r>
              <a:rPr lang="is-IS" sz="5400" dirty="0">
                <a:latin typeface="Bernard MT Condensed" panose="020508060609050204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effectLst/>
                <a:latin typeface="Bernard MT Condensed" panose="02050806060905020404" pitchFamily="18" charset="0"/>
              </a:rPr>
              <a:t>Fjármálastofnanir</a:t>
            </a:r>
            <a:r>
              <a:rPr lang="is-IS" sz="5400" dirty="0">
                <a:latin typeface="Bernard MT Condensed" panose="02050806060905020404" pitchFamily="18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5024" y="1828800"/>
            <a:ext cx="7697415" cy="4696544"/>
          </a:xfrm>
        </p:spPr>
        <p:txBody>
          <a:bodyPr/>
          <a:lstStyle/>
          <a:p>
            <a:pPr>
              <a:buSzPct val="70000"/>
              <a:defRPr/>
            </a:pP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Bankar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Taka við innstæðum sparifjáreigenda og nota þær til að veita fjárfestum lán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Greiða sparifjáreigendum </a:t>
            </a:r>
            <a:r>
              <a:rPr lang="is-I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innlánsvexti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og lána fjárfestum við nokkru nærri </a:t>
            </a:r>
            <a:r>
              <a:rPr lang="is-I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útlánsvöxtum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Vaxtamunurinn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þ.e. munur útláns- og innlánsvaxta, er mikilvægur tekjustofn banka – meira um hann síðar</a:t>
            </a:r>
            <a:endParaRPr lang="is-IS" sz="3200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s-IS" sz="5400" dirty="0">
                <a:effectLst/>
                <a:latin typeface="Bernard MT Condensed" panose="02050806060905020404" pitchFamily="18" charset="0"/>
              </a:rPr>
              <a:t>Fjármálastofnanir</a:t>
            </a:r>
            <a:r>
              <a:rPr lang="is-IS" sz="5400" dirty="0">
                <a:latin typeface="Bernard MT Condensed" panose="02050806060905020404" pitchFamily="18" charset="0"/>
              </a:rPr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620000" cy="4191000"/>
          </a:xfrm>
        </p:spPr>
        <p:txBody>
          <a:bodyPr>
            <a:normAutofit/>
          </a:bodyPr>
          <a:lstStyle/>
          <a:p>
            <a:pPr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Bankar hjálpa til við að búa til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gjaldmiðil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með því að gera fólki kleift að gefa út tékka og nota krítarkort</a:t>
            </a:r>
          </a:p>
          <a:p>
            <a:pPr>
              <a:buSzPct val="70000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Gjaldmiðill liðkar fyrir kaupum á vörum og þjónustu … </a:t>
            </a:r>
          </a:p>
          <a:p>
            <a:pPr lvl="1">
              <a:buSzPct val="70000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 líkt og olía smyr vél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809</TotalTime>
  <Pages>64</Pages>
  <Words>1527</Words>
  <Application>Microsoft Office PowerPoint</Application>
  <PresentationFormat>On-screen Show (4:3)</PresentationFormat>
  <Paragraphs>281</Paragraphs>
  <Slides>45</Slides>
  <Notes>45</Notes>
  <HiddenSlides>13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6" baseType="lpstr">
      <vt:lpstr>Arial</vt:lpstr>
      <vt:lpstr>Bernard MT Condensed</vt:lpstr>
      <vt:lpstr>Calibri</vt:lpstr>
      <vt:lpstr>Calibri Light</vt:lpstr>
      <vt:lpstr>Cambria</vt:lpstr>
      <vt:lpstr>Monotype Sorts</vt:lpstr>
      <vt:lpstr>Symbol</vt:lpstr>
      <vt:lpstr>Tahoma</vt:lpstr>
      <vt:lpstr>Times New Roman</vt:lpstr>
      <vt:lpstr>Wingdings</vt:lpstr>
      <vt:lpstr>Retrospect</vt:lpstr>
      <vt:lpstr>Sparnaður, fjárfesting og fjármálakerfið</vt:lpstr>
      <vt:lpstr>Fjármálakerfið </vt:lpstr>
      <vt:lpstr>Fjármálakerfið </vt:lpstr>
      <vt:lpstr>Fjármálakerfið </vt:lpstr>
      <vt:lpstr>Fjármálakerfið </vt:lpstr>
      <vt:lpstr>Fjármálamarkaðir </vt:lpstr>
      <vt:lpstr>Fjármálamarkaðir </vt:lpstr>
      <vt:lpstr>Fjármálastofnanir </vt:lpstr>
      <vt:lpstr>Fjármálastofnanir </vt:lpstr>
      <vt:lpstr>Fjármálastofnanir </vt:lpstr>
      <vt:lpstr>Fjármálastofnanir </vt:lpstr>
      <vt:lpstr>Sparnaður og fjárfesting í þjóðhagsreikningum</vt:lpstr>
      <vt:lpstr>Hvað er að gerast núna?</vt:lpstr>
      <vt:lpstr>Mikilvæg sambönd</vt:lpstr>
      <vt:lpstr>PowerPoint Presentation</vt:lpstr>
      <vt:lpstr>PowerPoint Presentation</vt:lpstr>
      <vt:lpstr>PowerPoint Presentation</vt:lpstr>
      <vt:lpstr>Einkasparnaður</vt:lpstr>
      <vt:lpstr>Opinber sparnaður</vt:lpstr>
      <vt:lpstr>Afgangur og halli</vt:lpstr>
      <vt:lpstr>Sparnaður og fjárfesting</vt:lpstr>
      <vt:lpstr>Lánsfjármarkaður</vt:lpstr>
      <vt:lpstr>Lánsfjármarkaður</vt:lpstr>
      <vt:lpstr>Framboð og eftirspurn á lánsfjármarkaði</vt:lpstr>
      <vt:lpstr>Framboð og eftirspurn á lánsfjármarkaði</vt:lpstr>
      <vt:lpstr>Framboð og eftirspurn á lánsfjármarkaði</vt:lpstr>
      <vt:lpstr>PowerPoint Presentation</vt:lpstr>
      <vt:lpstr>Áhrif hagstjórnar á sparnað og fjárfestingu: Þrjár tilraunir</vt:lpstr>
      <vt:lpstr>1. Skattar og sparnaður</vt:lpstr>
      <vt:lpstr>PowerPoint Presentation</vt:lpstr>
      <vt:lpstr>Aukning lánsfjárframboðs</vt:lpstr>
      <vt:lpstr>PowerPoint Presentation</vt:lpstr>
      <vt:lpstr>PowerPoint Presentation</vt:lpstr>
      <vt:lpstr>PowerPoint Presentation</vt:lpstr>
      <vt:lpstr>Aukning lánsfjáreftirspurnar</vt:lpstr>
      <vt:lpstr>PowerPoint Presentation</vt:lpstr>
      <vt:lpstr>3. Ríkishalli og afgangur</vt:lpstr>
      <vt:lpstr>3. Ríkishalli og afgangur</vt:lpstr>
      <vt:lpstr>3. Ríkishalli og afgangur</vt:lpstr>
      <vt:lpstr>Áhrif ríkishalla</vt:lpstr>
      <vt:lpstr>PowerPoint Presentation</vt:lpstr>
      <vt:lpstr>PowerPoint Presentation</vt:lpstr>
      <vt:lpstr>Yfirlit</vt:lpstr>
      <vt:lpstr>Yfirlit</vt:lpstr>
      <vt:lpstr>Yfirlit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25</dc:title>
  <dc:subject>Saving, Investment &amp; the Financial System</dc:subject>
  <dc:creator>Mark P. Karscig</dc:creator>
  <cp:keywords>price elasticity</cp:keywords>
  <cp:lastModifiedBy>Þorvaldur Gylfason</cp:lastModifiedBy>
  <cp:revision>415</cp:revision>
  <cp:lastPrinted>2019-08-22T10:45:33Z</cp:lastPrinted>
  <dcterms:created xsi:type="dcterms:W3CDTF">1998-06-22T00:04:04Z</dcterms:created>
  <dcterms:modified xsi:type="dcterms:W3CDTF">2020-09-17T10:58:20Z</dcterms:modified>
</cp:coreProperties>
</file>