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6" r:id="rId12"/>
    <p:sldId id="267" r:id="rId13"/>
    <p:sldId id="268" r:id="rId14"/>
    <p:sldId id="269" r:id="rId15"/>
    <p:sldId id="282" r:id="rId16"/>
    <p:sldId id="271" r:id="rId17"/>
    <p:sldId id="283" r:id="rId18"/>
    <p:sldId id="273" r:id="rId19"/>
    <p:sldId id="274" r:id="rId20"/>
    <p:sldId id="275" r:id="rId21"/>
    <p:sldId id="276" r:id="rId22"/>
    <p:sldId id="277" r:id="rId23"/>
    <p:sldId id="285" r:id="rId24"/>
    <p:sldId id="286" r:id="rId25"/>
    <p:sldId id="287" r:id="rId26"/>
    <p:sldId id="289" r:id="rId27"/>
    <p:sldId id="288" r:id="rId28"/>
    <p:sldId id="278" r:id="rId29"/>
    <p:sldId id="279" r:id="rId30"/>
    <p:sldId id="280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11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447"/>
    </p:cViewPr>
  </p:sorterViewPr>
  <p:notesViewPr>
    <p:cSldViewPr>
      <p:cViewPr varScale="1">
        <p:scale>
          <a:sx n="82" d="100"/>
          <a:sy n="82" d="100"/>
        </p:scale>
        <p:origin x="-1938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Þorvaldur Gylfason" userId="d2d5e679-93b2-45aa-8dcd-f9f23119a28e" providerId="ADAL" clId="{92B92EF2-56DE-4BCA-8A0D-45F170B1E117}"/>
    <pc:docChg chg="modSld">
      <pc:chgData name="Þorvaldur Gylfason" userId="d2d5e679-93b2-45aa-8dcd-f9f23119a28e" providerId="ADAL" clId="{92B92EF2-56DE-4BCA-8A0D-45F170B1E117}" dt="2020-09-17T13:24:41.333" v="1" actId="20577"/>
      <pc:docMkLst>
        <pc:docMk/>
      </pc:docMkLst>
      <pc:sldChg chg="modSp mod">
        <pc:chgData name="Þorvaldur Gylfason" userId="d2d5e679-93b2-45aa-8dcd-f9f23119a28e" providerId="ADAL" clId="{92B92EF2-56DE-4BCA-8A0D-45F170B1E117}" dt="2020-09-17T13:24:41.333" v="1" actId="20577"/>
        <pc:sldMkLst>
          <pc:docMk/>
          <pc:sldMk cId="0" sldId="256"/>
        </pc:sldMkLst>
        <pc:spChg chg="mod">
          <ac:chgData name="Þorvaldur Gylfason" userId="d2d5e679-93b2-45aa-8dcd-f9f23119a28e" providerId="ADAL" clId="{92B92EF2-56DE-4BCA-8A0D-45F170B1E117}" dt="2020-09-17T13:24:41.333" v="1" actId="20577"/>
          <ac:spMkLst>
            <pc:docMk/>
            <pc:sldMk cId="0" sldId="256"/>
            <ac:spMk id="2" creationId="{A142466B-0E47-43DB-A87F-2DAE2A9B6D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FA45642A-B5D6-4FA3-9E40-058530093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60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17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06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477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70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807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418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062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83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1894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67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348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806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499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98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818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263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1242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45642A-B5D6-4FA3-9E40-058530093B4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493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5477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9760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77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66FF2-55ED-4005-9FB1-99EB46721593}" type="slidenum">
              <a:rPr lang="en-US"/>
              <a:pPr/>
              <a:t>30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0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784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953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0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06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52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96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9/17/2020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  <a:prstGeom prst="rect">
            <a:avLst/>
          </a:prstGeo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10" name="Picture 8" descr="(P09)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3213"/>
            <a:ext cx="5257800" cy="3506787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8CFA630-13BB-46C4-BD44-B2C5F9B66074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9/17/2020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9/17/2020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9/17/2020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title/tt1645089/?ref_=nv_sr_1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mdb.com/title/tt1596363/?ref_=fn_al_tt_1" TargetMode="External"/><Relationship Id="rId4" Type="http://schemas.openxmlformats.org/officeDocument/2006/relationships/hyperlink" Target="http://www.imdb.com/title/tt1615147/?ref_=fn_al_tt_1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442" y="4156552"/>
            <a:ext cx="5114778" cy="1558448"/>
          </a:xfrm>
        </p:spPr>
        <p:txBody>
          <a:bodyPr>
            <a:noAutofit/>
          </a:bodyPr>
          <a:lstStyle/>
          <a:p>
            <a:r>
              <a:rPr lang="is-I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Fjármál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42466B-0E47-43DB-A87F-2DAE2A9B6DAB}"/>
              </a:ext>
            </a:extLst>
          </p:cNvPr>
          <p:cNvSpPr txBox="1"/>
          <p:nvPr/>
        </p:nvSpPr>
        <p:spPr>
          <a:xfrm>
            <a:off x="5715000" y="5867400"/>
            <a:ext cx="2779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/>
              <a:t>Viðauki </a:t>
            </a:r>
            <a:r>
              <a:rPr lang="is-IS"/>
              <a:t>við 23. </a:t>
            </a:r>
            <a:r>
              <a:rPr lang="is-IS" dirty="0"/>
              <a:t>kafla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mynd 1. áhættufælni</a:t>
            </a:r>
            <a:endParaRPr lang="is-I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F3F6F9"/>
          </a:solidFill>
          <a:ln w="2428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F2F4F8"/>
          </a:solidFill>
          <a:ln w="2206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F1F4F7"/>
          </a:solidFill>
          <a:ln w="1984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F0F2F5"/>
          </a:solidFill>
          <a:ln w="1762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EEF1F4"/>
          </a:solidFill>
          <a:ln w="1539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EDEFF3"/>
          </a:solidFill>
          <a:ln w="1317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EBEEF2"/>
          </a:solidFill>
          <a:ln w="1095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EAECF1"/>
          </a:solidFill>
          <a:ln w="873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E9EBF0"/>
          </a:solidFill>
          <a:ln w="666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E7EAEF"/>
          </a:solidFill>
          <a:ln w="4445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168650" y="1484313"/>
            <a:ext cx="4448175" cy="4137025"/>
          </a:xfrm>
          <a:prstGeom prst="rect">
            <a:avLst/>
          </a:prstGeom>
          <a:solidFill>
            <a:srgbClr val="E6E9EF"/>
          </a:solidFill>
          <a:ln w="22225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014663" y="1330325"/>
            <a:ext cx="4559300" cy="4246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3014663" y="3697288"/>
            <a:ext cx="771525" cy="1879600"/>
          </a:xfrm>
          <a:custGeom>
            <a:avLst/>
            <a:gdLst>
              <a:gd name="T0" fmla="*/ 486 w 486"/>
              <a:gd name="T1" fmla="*/ 1184 h 1184"/>
              <a:gd name="T2" fmla="*/ 486 w 486"/>
              <a:gd name="T3" fmla="*/ 0 h 1184"/>
              <a:gd name="T4" fmla="*/ 0 w 486"/>
              <a:gd name="T5" fmla="*/ 0 h 1184"/>
              <a:gd name="T6" fmla="*/ 0 60000 65536"/>
              <a:gd name="T7" fmla="*/ 0 60000 65536"/>
              <a:gd name="T8" fmla="*/ 0 60000 65536"/>
              <a:gd name="T9" fmla="*/ 0 w 486"/>
              <a:gd name="T10" fmla="*/ 0 h 1184"/>
              <a:gd name="T11" fmla="*/ 486 w 486"/>
              <a:gd name="T12" fmla="*/ 1184 h 1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6" h="1184">
                <a:moveTo>
                  <a:pt x="486" y="1184"/>
                </a:moveTo>
                <a:lnTo>
                  <a:pt x="486" y="0"/>
                </a:lnTo>
                <a:lnTo>
                  <a:pt x="0" y="0"/>
                </a:lnTo>
              </a:path>
            </a:pathLst>
          </a:custGeom>
          <a:noFill/>
          <a:ln w="22225" cap="flat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3014663" y="2413000"/>
            <a:ext cx="2290762" cy="3163888"/>
          </a:xfrm>
          <a:custGeom>
            <a:avLst/>
            <a:gdLst>
              <a:gd name="T0" fmla="*/ 1443 w 1443"/>
              <a:gd name="T1" fmla="*/ 1993 h 1993"/>
              <a:gd name="T2" fmla="*/ 1443 w 1443"/>
              <a:gd name="T3" fmla="*/ 0 h 1993"/>
              <a:gd name="T4" fmla="*/ 0 w 1443"/>
              <a:gd name="T5" fmla="*/ 0 h 1993"/>
              <a:gd name="T6" fmla="*/ 0 60000 65536"/>
              <a:gd name="T7" fmla="*/ 0 60000 65536"/>
              <a:gd name="T8" fmla="*/ 0 60000 65536"/>
              <a:gd name="T9" fmla="*/ 0 w 1443"/>
              <a:gd name="T10" fmla="*/ 0 h 1993"/>
              <a:gd name="T11" fmla="*/ 1443 w 1443"/>
              <a:gd name="T12" fmla="*/ 1993 h 19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3" h="1993">
                <a:moveTo>
                  <a:pt x="1443" y="1993"/>
                </a:moveTo>
                <a:lnTo>
                  <a:pt x="1443" y="0"/>
                </a:lnTo>
                <a:lnTo>
                  <a:pt x="0" y="0"/>
                </a:lnTo>
              </a:path>
            </a:pathLst>
          </a:custGeom>
          <a:noFill/>
          <a:ln w="22225" cap="flat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3036888" y="2967038"/>
            <a:ext cx="1497012" cy="2609850"/>
          </a:xfrm>
          <a:custGeom>
            <a:avLst/>
            <a:gdLst>
              <a:gd name="T0" fmla="*/ 943 w 943"/>
              <a:gd name="T1" fmla="*/ 1644 h 1644"/>
              <a:gd name="T2" fmla="*/ 943 w 943"/>
              <a:gd name="T3" fmla="*/ 0 h 1644"/>
              <a:gd name="T4" fmla="*/ 0 w 943"/>
              <a:gd name="T5" fmla="*/ 0 h 1644"/>
              <a:gd name="T6" fmla="*/ 0 60000 65536"/>
              <a:gd name="T7" fmla="*/ 0 60000 65536"/>
              <a:gd name="T8" fmla="*/ 0 60000 65536"/>
              <a:gd name="T9" fmla="*/ 0 w 943"/>
              <a:gd name="T10" fmla="*/ 0 h 1644"/>
              <a:gd name="T11" fmla="*/ 943 w 943"/>
              <a:gd name="T12" fmla="*/ 1644 h 16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3" h="1644">
                <a:moveTo>
                  <a:pt x="943" y="1644"/>
                </a:moveTo>
                <a:lnTo>
                  <a:pt x="943" y="0"/>
                </a:lnTo>
                <a:lnTo>
                  <a:pt x="0" y="0"/>
                </a:lnTo>
              </a:path>
            </a:pathLst>
          </a:custGeom>
          <a:noFill/>
          <a:ln w="22225" cap="flat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3036888" y="1971675"/>
            <a:ext cx="4008437" cy="3560763"/>
          </a:xfrm>
          <a:custGeom>
            <a:avLst/>
            <a:gdLst>
              <a:gd name="T0" fmla="*/ 0 w 182"/>
              <a:gd name="T1" fmla="*/ 161 h 161"/>
              <a:gd name="T2" fmla="*/ 182 w 182"/>
              <a:gd name="T3" fmla="*/ 0 h 161"/>
              <a:gd name="T4" fmla="*/ 0 60000 65536"/>
              <a:gd name="T5" fmla="*/ 0 60000 65536"/>
              <a:gd name="T6" fmla="*/ 0 w 182"/>
              <a:gd name="T7" fmla="*/ 0 h 161"/>
              <a:gd name="T8" fmla="*/ 182 w 182"/>
              <a:gd name="T9" fmla="*/ 161 h 1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2" h="161">
                <a:moveTo>
                  <a:pt x="0" y="161"/>
                </a:moveTo>
                <a:cubicBezTo>
                  <a:pt x="2" y="104"/>
                  <a:pt x="66" y="7"/>
                  <a:pt x="182" y="0"/>
                </a:cubicBezTo>
              </a:path>
            </a:pathLst>
          </a:custGeom>
          <a:noFill/>
          <a:ln w="66675">
            <a:solidFill>
              <a:srgbClr val="003F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3014663" y="1263650"/>
            <a:ext cx="4559300" cy="4313238"/>
          </a:xfrm>
          <a:custGeom>
            <a:avLst/>
            <a:gdLst>
              <a:gd name="T0" fmla="*/ 0 w 2872"/>
              <a:gd name="T1" fmla="*/ 0 h 2717"/>
              <a:gd name="T2" fmla="*/ 0 w 2872"/>
              <a:gd name="T3" fmla="*/ 2717 h 2717"/>
              <a:gd name="T4" fmla="*/ 2872 w 2872"/>
              <a:gd name="T5" fmla="*/ 2717 h 2717"/>
              <a:gd name="T6" fmla="*/ 0 60000 65536"/>
              <a:gd name="T7" fmla="*/ 0 60000 65536"/>
              <a:gd name="T8" fmla="*/ 0 60000 65536"/>
              <a:gd name="T9" fmla="*/ 0 w 2872"/>
              <a:gd name="T10" fmla="*/ 0 h 2717"/>
              <a:gd name="T11" fmla="*/ 2872 w 2872"/>
              <a:gd name="T12" fmla="*/ 2717 h 27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2" h="2717">
                <a:moveTo>
                  <a:pt x="0" y="0"/>
                </a:moveTo>
                <a:lnTo>
                  <a:pt x="0" y="2717"/>
                </a:lnTo>
                <a:lnTo>
                  <a:pt x="2872" y="2717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6794500" y="5632450"/>
            <a:ext cx="6796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Auður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2795588" y="5638800"/>
            <a:ext cx="1282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2276475" y="1257300"/>
            <a:ext cx="3718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Nyt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154488" y="5762625"/>
            <a:ext cx="4392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Eign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533899" y="5576888"/>
            <a:ext cx="2027788" cy="1106487"/>
            <a:chOff x="2856" y="3513"/>
            <a:chExt cx="1138" cy="697"/>
          </a:xfrm>
        </p:grpSpPr>
        <p:sp>
          <p:nvSpPr>
            <p:cNvPr id="12345" name="Line 27"/>
            <p:cNvSpPr>
              <a:spLocks noChangeShapeType="1"/>
            </p:cNvSpPr>
            <p:nvPr/>
          </p:nvSpPr>
          <p:spPr bwMode="auto">
            <a:xfrm flipV="1">
              <a:off x="2856" y="3513"/>
              <a:ext cx="1" cy="8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46" name="Line 28"/>
            <p:cNvSpPr>
              <a:spLocks noChangeShapeType="1"/>
            </p:cNvSpPr>
            <p:nvPr/>
          </p:nvSpPr>
          <p:spPr bwMode="auto">
            <a:xfrm>
              <a:off x="3120" y="3625"/>
              <a:ext cx="388" cy="27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47" name="Rectangle 29"/>
            <p:cNvSpPr>
              <a:spLocks noChangeArrowheads="1"/>
            </p:cNvSpPr>
            <p:nvPr/>
          </p:nvSpPr>
          <p:spPr bwMode="auto">
            <a:xfrm>
              <a:off x="3370" y="3750"/>
              <a:ext cx="624" cy="460"/>
            </a:xfrm>
            <a:prstGeom prst="rect">
              <a:avLst/>
            </a:prstGeom>
            <a:solidFill>
              <a:srgbClr val="A9E2F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2348" name="Group 30"/>
            <p:cNvGrpSpPr>
              <a:grpSpLocks/>
            </p:cNvGrpSpPr>
            <p:nvPr/>
          </p:nvGrpSpPr>
          <p:grpSpPr bwMode="auto">
            <a:xfrm>
              <a:off x="2880" y="3520"/>
              <a:ext cx="443" cy="65"/>
              <a:chOff x="2880" y="3520"/>
              <a:chExt cx="443" cy="65"/>
            </a:xfrm>
          </p:grpSpPr>
          <p:sp>
            <p:nvSpPr>
              <p:cNvPr id="12351" name="Freeform 31"/>
              <p:cNvSpPr>
                <a:spLocks/>
              </p:cNvSpPr>
              <p:nvPr/>
            </p:nvSpPr>
            <p:spPr bwMode="auto">
              <a:xfrm>
                <a:off x="3175" y="3520"/>
                <a:ext cx="148" cy="37"/>
              </a:xfrm>
              <a:custGeom>
                <a:avLst/>
                <a:gdLst>
                  <a:gd name="T0" fmla="*/ 0 w 148"/>
                  <a:gd name="T1" fmla="*/ 37 h 37"/>
                  <a:gd name="T2" fmla="*/ 120 w 148"/>
                  <a:gd name="T3" fmla="*/ 37 h 37"/>
                  <a:gd name="T4" fmla="*/ 134 w 148"/>
                  <a:gd name="T5" fmla="*/ 37 h 37"/>
                  <a:gd name="T6" fmla="*/ 143 w 148"/>
                  <a:gd name="T7" fmla="*/ 32 h 37"/>
                  <a:gd name="T8" fmla="*/ 148 w 148"/>
                  <a:gd name="T9" fmla="*/ 28 h 37"/>
                  <a:gd name="T10" fmla="*/ 148 w 148"/>
                  <a:gd name="T11" fmla="*/ 18 h 37"/>
                  <a:gd name="T12" fmla="*/ 148 w 148"/>
                  <a:gd name="T13" fmla="*/ 0 h 37"/>
                  <a:gd name="T14" fmla="*/ 143 w 148"/>
                  <a:gd name="T15" fmla="*/ 0 h 37"/>
                  <a:gd name="T16" fmla="*/ 143 w 148"/>
                  <a:gd name="T17" fmla="*/ 14 h 37"/>
                  <a:gd name="T18" fmla="*/ 143 w 148"/>
                  <a:gd name="T19" fmla="*/ 18 h 37"/>
                  <a:gd name="T20" fmla="*/ 138 w 148"/>
                  <a:gd name="T21" fmla="*/ 23 h 37"/>
                  <a:gd name="T22" fmla="*/ 124 w 148"/>
                  <a:gd name="T23" fmla="*/ 28 h 37"/>
                  <a:gd name="T24" fmla="*/ 0 w 148"/>
                  <a:gd name="T25" fmla="*/ 28 h 37"/>
                  <a:gd name="T26" fmla="*/ 0 w 148"/>
                  <a:gd name="T27" fmla="*/ 37 h 3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8"/>
                  <a:gd name="T43" fmla="*/ 0 h 37"/>
                  <a:gd name="T44" fmla="*/ 148 w 148"/>
                  <a:gd name="T45" fmla="*/ 37 h 3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8" h="37">
                    <a:moveTo>
                      <a:pt x="0" y="37"/>
                    </a:moveTo>
                    <a:lnTo>
                      <a:pt x="120" y="37"/>
                    </a:lnTo>
                    <a:lnTo>
                      <a:pt x="134" y="37"/>
                    </a:lnTo>
                    <a:lnTo>
                      <a:pt x="143" y="32"/>
                    </a:lnTo>
                    <a:lnTo>
                      <a:pt x="148" y="28"/>
                    </a:lnTo>
                    <a:lnTo>
                      <a:pt x="148" y="18"/>
                    </a:lnTo>
                    <a:lnTo>
                      <a:pt x="148" y="0"/>
                    </a:lnTo>
                    <a:lnTo>
                      <a:pt x="143" y="0"/>
                    </a:lnTo>
                    <a:lnTo>
                      <a:pt x="143" y="14"/>
                    </a:lnTo>
                    <a:lnTo>
                      <a:pt x="143" y="18"/>
                    </a:lnTo>
                    <a:lnTo>
                      <a:pt x="138" y="23"/>
                    </a:lnTo>
                    <a:lnTo>
                      <a:pt x="124" y="28"/>
                    </a:lnTo>
                    <a:lnTo>
                      <a:pt x="0" y="28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2352" name="Freeform 32"/>
              <p:cNvSpPr>
                <a:spLocks/>
              </p:cNvSpPr>
              <p:nvPr/>
            </p:nvSpPr>
            <p:spPr bwMode="auto">
              <a:xfrm>
                <a:off x="3028" y="3548"/>
                <a:ext cx="152" cy="37"/>
              </a:xfrm>
              <a:custGeom>
                <a:avLst/>
                <a:gdLst>
                  <a:gd name="T0" fmla="*/ 78 w 152"/>
                  <a:gd name="T1" fmla="*/ 37 h 37"/>
                  <a:gd name="T2" fmla="*/ 83 w 152"/>
                  <a:gd name="T3" fmla="*/ 23 h 37"/>
                  <a:gd name="T4" fmla="*/ 92 w 152"/>
                  <a:gd name="T5" fmla="*/ 14 h 37"/>
                  <a:gd name="T6" fmla="*/ 101 w 152"/>
                  <a:gd name="T7" fmla="*/ 9 h 37"/>
                  <a:gd name="T8" fmla="*/ 115 w 152"/>
                  <a:gd name="T9" fmla="*/ 9 h 37"/>
                  <a:gd name="T10" fmla="*/ 152 w 152"/>
                  <a:gd name="T11" fmla="*/ 9 h 37"/>
                  <a:gd name="T12" fmla="*/ 152 w 152"/>
                  <a:gd name="T13" fmla="*/ 0 h 37"/>
                  <a:gd name="T14" fmla="*/ 115 w 152"/>
                  <a:gd name="T15" fmla="*/ 0 h 37"/>
                  <a:gd name="T16" fmla="*/ 101 w 152"/>
                  <a:gd name="T17" fmla="*/ 0 h 37"/>
                  <a:gd name="T18" fmla="*/ 87 w 152"/>
                  <a:gd name="T19" fmla="*/ 4 h 37"/>
                  <a:gd name="T20" fmla="*/ 83 w 152"/>
                  <a:gd name="T21" fmla="*/ 14 h 37"/>
                  <a:gd name="T22" fmla="*/ 73 w 152"/>
                  <a:gd name="T23" fmla="*/ 27 h 37"/>
                  <a:gd name="T24" fmla="*/ 69 w 152"/>
                  <a:gd name="T25" fmla="*/ 14 h 37"/>
                  <a:gd name="T26" fmla="*/ 60 w 152"/>
                  <a:gd name="T27" fmla="*/ 4 h 37"/>
                  <a:gd name="T28" fmla="*/ 50 w 152"/>
                  <a:gd name="T29" fmla="*/ 0 h 37"/>
                  <a:gd name="T30" fmla="*/ 37 w 152"/>
                  <a:gd name="T31" fmla="*/ 0 h 37"/>
                  <a:gd name="T32" fmla="*/ 0 w 152"/>
                  <a:gd name="T33" fmla="*/ 0 h 37"/>
                  <a:gd name="T34" fmla="*/ 0 w 152"/>
                  <a:gd name="T35" fmla="*/ 9 h 37"/>
                  <a:gd name="T36" fmla="*/ 37 w 152"/>
                  <a:gd name="T37" fmla="*/ 9 h 37"/>
                  <a:gd name="T38" fmla="*/ 46 w 152"/>
                  <a:gd name="T39" fmla="*/ 9 h 37"/>
                  <a:gd name="T40" fmla="*/ 60 w 152"/>
                  <a:gd name="T41" fmla="*/ 14 h 37"/>
                  <a:gd name="T42" fmla="*/ 64 w 152"/>
                  <a:gd name="T43" fmla="*/ 23 h 37"/>
                  <a:gd name="T44" fmla="*/ 73 w 152"/>
                  <a:gd name="T45" fmla="*/ 37 h 37"/>
                  <a:gd name="T46" fmla="*/ 78 w 152"/>
                  <a:gd name="T47" fmla="*/ 37 h 3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2"/>
                  <a:gd name="T73" fmla="*/ 0 h 37"/>
                  <a:gd name="T74" fmla="*/ 152 w 152"/>
                  <a:gd name="T75" fmla="*/ 37 h 3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2" h="37">
                    <a:moveTo>
                      <a:pt x="78" y="37"/>
                    </a:moveTo>
                    <a:lnTo>
                      <a:pt x="83" y="23"/>
                    </a:lnTo>
                    <a:lnTo>
                      <a:pt x="92" y="14"/>
                    </a:lnTo>
                    <a:lnTo>
                      <a:pt x="101" y="9"/>
                    </a:lnTo>
                    <a:lnTo>
                      <a:pt x="115" y="9"/>
                    </a:lnTo>
                    <a:lnTo>
                      <a:pt x="152" y="9"/>
                    </a:lnTo>
                    <a:lnTo>
                      <a:pt x="152" y="0"/>
                    </a:lnTo>
                    <a:lnTo>
                      <a:pt x="115" y="0"/>
                    </a:lnTo>
                    <a:lnTo>
                      <a:pt x="101" y="0"/>
                    </a:lnTo>
                    <a:lnTo>
                      <a:pt x="87" y="4"/>
                    </a:lnTo>
                    <a:lnTo>
                      <a:pt x="83" y="14"/>
                    </a:lnTo>
                    <a:lnTo>
                      <a:pt x="73" y="27"/>
                    </a:lnTo>
                    <a:lnTo>
                      <a:pt x="69" y="14"/>
                    </a:lnTo>
                    <a:lnTo>
                      <a:pt x="60" y="4"/>
                    </a:lnTo>
                    <a:lnTo>
                      <a:pt x="50" y="0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37" y="9"/>
                    </a:lnTo>
                    <a:lnTo>
                      <a:pt x="46" y="9"/>
                    </a:lnTo>
                    <a:lnTo>
                      <a:pt x="60" y="14"/>
                    </a:lnTo>
                    <a:lnTo>
                      <a:pt x="64" y="23"/>
                    </a:lnTo>
                    <a:lnTo>
                      <a:pt x="73" y="37"/>
                    </a:lnTo>
                    <a:lnTo>
                      <a:pt x="78" y="37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2353" name="Freeform 33"/>
              <p:cNvSpPr>
                <a:spLocks/>
              </p:cNvSpPr>
              <p:nvPr/>
            </p:nvSpPr>
            <p:spPr bwMode="auto">
              <a:xfrm>
                <a:off x="2880" y="3520"/>
                <a:ext cx="152" cy="37"/>
              </a:xfrm>
              <a:custGeom>
                <a:avLst/>
                <a:gdLst>
                  <a:gd name="T0" fmla="*/ 152 w 152"/>
                  <a:gd name="T1" fmla="*/ 28 h 37"/>
                  <a:gd name="T2" fmla="*/ 28 w 152"/>
                  <a:gd name="T3" fmla="*/ 28 h 37"/>
                  <a:gd name="T4" fmla="*/ 10 w 152"/>
                  <a:gd name="T5" fmla="*/ 23 h 37"/>
                  <a:gd name="T6" fmla="*/ 10 w 152"/>
                  <a:gd name="T7" fmla="*/ 18 h 37"/>
                  <a:gd name="T8" fmla="*/ 5 w 152"/>
                  <a:gd name="T9" fmla="*/ 14 h 37"/>
                  <a:gd name="T10" fmla="*/ 5 w 152"/>
                  <a:gd name="T11" fmla="*/ 0 h 37"/>
                  <a:gd name="T12" fmla="*/ 0 w 152"/>
                  <a:gd name="T13" fmla="*/ 0 h 37"/>
                  <a:gd name="T14" fmla="*/ 0 w 152"/>
                  <a:gd name="T15" fmla="*/ 18 h 37"/>
                  <a:gd name="T16" fmla="*/ 5 w 152"/>
                  <a:gd name="T17" fmla="*/ 28 h 37"/>
                  <a:gd name="T18" fmla="*/ 10 w 152"/>
                  <a:gd name="T19" fmla="*/ 32 h 37"/>
                  <a:gd name="T20" fmla="*/ 19 w 152"/>
                  <a:gd name="T21" fmla="*/ 37 h 37"/>
                  <a:gd name="T22" fmla="*/ 33 w 152"/>
                  <a:gd name="T23" fmla="*/ 37 h 37"/>
                  <a:gd name="T24" fmla="*/ 152 w 152"/>
                  <a:gd name="T25" fmla="*/ 37 h 37"/>
                  <a:gd name="T26" fmla="*/ 152 w 152"/>
                  <a:gd name="T27" fmla="*/ 28 h 3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2"/>
                  <a:gd name="T43" fmla="*/ 0 h 37"/>
                  <a:gd name="T44" fmla="*/ 152 w 152"/>
                  <a:gd name="T45" fmla="*/ 37 h 3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2" h="37">
                    <a:moveTo>
                      <a:pt x="152" y="28"/>
                    </a:moveTo>
                    <a:lnTo>
                      <a:pt x="28" y="28"/>
                    </a:lnTo>
                    <a:lnTo>
                      <a:pt x="10" y="23"/>
                    </a:lnTo>
                    <a:lnTo>
                      <a:pt x="10" y="18"/>
                    </a:lnTo>
                    <a:lnTo>
                      <a:pt x="5" y="1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8"/>
                    </a:lnTo>
                    <a:lnTo>
                      <a:pt x="10" y="32"/>
                    </a:lnTo>
                    <a:lnTo>
                      <a:pt x="19" y="37"/>
                    </a:lnTo>
                    <a:lnTo>
                      <a:pt x="33" y="37"/>
                    </a:lnTo>
                    <a:lnTo>
                      <a:pt x="152" y="37"/>
                    </a:lnTo>
                    <a:lnTo>
                      <a:pt x="152" y="28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12349" name="Rectangle 34"/>
            <p:cNvSpPr>
              <a:spLocks noChangeArrowheads="1"/>
            </p:cNvSpPr>
            <p:nvPr/>
          </p:nvSpPr>
          <p:spPr bwMode="auto">
            <a:xfrm>
              <a:off x="3442" y="3805"/>
              <a:ext cx="39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latin typeface="Cambria" panose="02040503050406030204" pitchFamily="18" charset="0"/>
                  <a:ea typeface="Cambria" panose="02040503050406030204" pitchFamily="18" charset="0"/>
                </a:rPr>
                <a:t>€</a:t>
              </a:r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1,000</a:t>
              </a:r>
            </a:p>
          </p:txBody>
        </p:sp>
        <p:sp>
          <p:nvSpPr>
            <p:cNvPr id="12350" name="Rectangle 35"/>
            <p:cNvSpPr>
              <a:spLocks noChangeArrowheads="1"/>
            </p:cNvSpPr>
            <p:nvPr/>
          </p:nvSpPr>
          <p:spPr bwMode="auto">
            <a:xfrm>
              <a:off x="3442" y="3990"/>
              <a:ext cx="54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vinningur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706688" y="5588000"/>
            <a:ext cx="1792287" cy="1095375"/>
            <a:chOff x="1705" y="3520"/>
            <a:chExt cx="1129" cy="690"/>
          </a:xfrm>
        </p:grpSpPr>
        <p:sp>
          <p:nvSpPr>
            <p:cNvPr id="12337" name="Line 37"/>
            <p:cNvSpPr>
              <a:spLocks noChangeShapeType="1"/>
            </p:cNvSpPr>
            <p:nvPr/>
          </p:nvSpPr>
          <p:spPr bwMode="auto">
            <a:xfrm flipH="1">
              <a:off x="2302" y="3625"/>
              <a:ext cx="305" cy="27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38" name="Rectangle 38"/>
            <p:cNvSpPr>
              <a:spLocks noChangeArrowheads="1"/>
            </p:cNvSpPr>
            <p:nvPr/>
          </p:nvSpPr>
          <p:spPr bwMode="auto">
            <a:xfrm>
              <a:off x="1705" y="3750"/>
              <a:ext cx="624" cy="460"/>
            </a:xfrm>
            <a:prstGeom prst="rect">
              <a:avLst/>
            </a:prstGeom>
            <a:solidFill>
              <a:srgbClr val="F3BE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2339" name="Group 39"/>
            <p:cNvGrpSpPr>
              <a:grpSpLocks/>
            </p:cNvGrpSpPr>
            <p:nvPr/>
          </p:nvGrpSpPr>
          <p:grpSpPr bwMode="auto">
            <a:xfrm>
              <a:off x="2392" y="3520"/>
              <a:ext cx="442" cy="65"/>
              <a:chOff x="2392" y="3520"/>
              <a:chExt cx="442" cy="65"/>
            </a:xfrm>
          </p:grpSpPr>
          <p:sp>
            <p:nvSpPr>
              <p:cNvPr id="12342" name="Freeform 40"/>
              <p:cNvSpPr>
                <a:spLocks/>
              </p:cNvSpPr>
              <p:nvPr/>
            </p:nvSpPr>
            <p:spPr bwMode="auto">
              <a:xfrm>
                <a:off x="2687" y="3520"/>
                <a:ext cx="147" cy="37"/>
              </a:xfrm>
              <a:custGeom>
                <a:avLst/>
                <a:gdLst>
                  <a:gd name="T0" fmla="*/ 0 w 147"/>
                  <a:gd name="T1" fmla="*/ 37 h 37"/>
                  <a:gd name="T2" fmla="*/ 115 w 147"/>
                  <a:gd name="T3" fmla="*/ 37 h 37"/>
                  <a:gd name="T4" fmla="*/ 134 w 147"/>
                  <a:gd name="T5" fmla="*/ 37 h 37"/>
                  <a:gd name="T6" fmla="*/ 143 w 147"/>
                  <a:gd name="T7" fmla="*/ 32 h 37"/>
                  <a:gd name="T8" fmla="*/ 147 w 147"/>
                  <a:gd name="T9" fmla="*/ 28 h 37"/>
                  <a:gd name="T10" fmla="*/ 147 w 147"/>
                  <a:gd name="T11" fmla="*/ 18 h 37"/>
                  <a:gd name="T12" fmla="*/ 147 w 147"/>
                  <a:gd name="T13" fmla="*/ 0 h 37"/>
                  <a:gd name="T14" fmla="*/ 143 w 147"/>
                  <a:gd name="T15" fmla="*/ 0 h 37"/>
                  <a:gd name="T16" fmla="*/ 143 w 147"/>
                  <a:gd name="T17" fmla="*/ 14 h 37"/>
                  <a:gd name="T18" fmla="*/ 143 w 147"/>
                  <a:gd name="T19" fmla="*/ 18 h 37"/>
                  <a:gd name="T20" fmla="*/ 138 w 147"/>
                  <a:gd name="T21" fmla="*/ 23 h 37"/>
                  <a:gd name="T22" fmla="*/ 120 w 147"/>
                  <a:gd name="T23" fmla="*/ 28 h 37"/>
                  <a:gd name="T24" fmla="*/ 0 w 147"/>
                  <a:gd name="T25" fmla="*/ 28 h 37"/>
                  <a:gd name="T26" fmla="*/ 0 w 147"/>
                  <a:gd name="T27" fmla="*/ 37 h 3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7"/>
                  <a:gd name="T43" fmla="*/ 0 h 37"/>
                  <a:gd name="T44" fmla="*/ 147 w 147"/>
                  <a:gd name="T45" fmla="*/ 37 h 3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7" h="37">
                    <a:moveTo>
                      <a:pt x="0" y="37"/>
                    </a:moveTo>
                    <a:lnTo>
                      <a:pt x="115" y="37"/>
                    </a:lnTo>
                    <a:lnTo>
                      <a:pt x="134" y="37"/>
                    </a:lnTo>
                    <a:lnTo>
                      <a:pt x="143" y="32"/>
                    </a:lnTo>
                    <a:lnTo>
                      <a:pt x="147" y="28"/>
                    </a:lnTo>
                    <a:lnTo>
                      <a:pt x="147" y="18"/>
                    </a:lnTo>
                    <a:lnTo>
                      <a:pt x="147" y="0"/>
                    </a:lnTo>
                    <a:lnTo>
                      <a:pt x="143" y="0"/>
                    </a:lnTo>
                    <a:lnTo>
                      <a:pt x="143" y="14"/>
                    </a:lnTo>
                    <a:lnTo>
                      <a:pt x="143" y="18"/>
                    </a:lnTo>
                    <a:lnTo>
                      <a:pt x="138" y="23"/>
                    </a:lnTo>
                    <a:lnTo>
                      <a:pt x="120" y="28"/>
                    </a:lnTo>
                    <a:lnTo>
                      <a:pt x="0" y="28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2343" name="Freeform 41"/>
              <p:cNvSpPr>
                <a:spLocks/>
              </p:cNvSpPr>
              <p:nvPr/>
            </p:nvSpPr>
            <p:spPr bwMode="auto">
              <a:xfrm>
                <a:off x="2540" y="3548"/>
                <a:ext cx="147" cy="37"/>
              </a:xfrm>
              <a:custGeom>
                <a:avLst/>
                <a:gdLst>
                  <a:gd name="T0" fmla="*/ 73 w 147"/>
                  <a:gd name="T1" fmla="*/ 37 h 37"/>
                  <a:gd name="T2" fmla="*/ 83 w 147"/>
                  <a:gd name="T3" fmla="*/ 23 h 37"/>
                  <a:gd name="T4" fmla="*/ 92 w 147"/>
                  <a:gd name="T5" fmla="*/ 14 h 37"/>
                  <a:gd name="T6" fmla="*/ 101 w 147"/>
                  <a:gd name="T7" fmla="*/ 9 h 37"/>
                  <a:gd name="T8" fmla="*/ 110 w 147"/>
                  <a:gd name="T9" fmla="*/ 9 h 37"/>
                  <a:gd name="T10" fmla="*/ 147 w 147"/>
                  <a:gd name="T11" fmla="*/ 9 h 37"/>
                  <a:gd name="T12" fmla="*/ 147 w 147"/>
                  <a:gd name="T13" fmla="*/ 0 h 37"/>
                  <a:gd name="T14" fmla="*/ 115 w 147"/>
                  <a:gd name="T15" fmla="*/ 0 h 37"/>
                  <a:gd name="T16" fmla="*/ 96 w 147"/>
                  <a:gd name="T17" fmla="*/ 0 h 37"/>
                  <a:gd name="T18" fmla="*/ 87 w 147"/>
                  <a:gd name="T19" fmla="*/ 4 h 37"/>
                  <a:gd name="T20" fmla="*/ 78 w 147"/>
                  <a:gd name="T21" fmla="*/ 14 h 37"/>
                  <a:gd name="T22" fmla="*/ 73 w 147"/>
                  <a:gd name="T23" fmla="*/ 27 h 37"/>
                  <a:gd name="T24" fmla="*/ 69 w 147"/>
                  <a:gd name="T25" fmla="*/ 14 h 37"/>
                  <a:gd name="T26" fmla="*/ 59 w 147"/>
                  <a:gd name="T27" fmla="*/ 4 h 37"/>
                  <a:gd name="T28" fmla="*/ 46 w 147"/>
                  <a:gd name="T29" fmla="*/ 0 h 37"/>
                  <a:gd name="T30" fmla="*/ 32 w 147"/>
                  <a:gd name="T31" fmla="*/ 0 h 37"/>
                  <a:gd name="T32" fmla="*/ 0 w 147"/>
                  <a:gd name="T33" fmla="*/ 0 h 37"/>
                  <a:gd name="T34" fmla="*/ 0 w 147"/>
                  <a:gd name="T35" fmla="*/ 9 h 37"/>
                  <a:gd name="T36" fmla="*/ 32 w 147"/>
                  <a:gd name="T37" fmla="*/ 9 h 37"/>
                  <a:gd name="T38" fmla="*/ 46 w 147"/>
                  <a:gd name="T39" fmla="*/ 9 h 37"/>
                  <a:gd name="T40" fmla="*/ 55 w 147"/>
                  <a:gd name="T41" fmla="*/ 14 h 37"/>
                  <a:gd name="T42" fmla="*/ 64 w 147"/>
                  <a:gd name="T43" fmla="*/ 23 h 37"/>
                  <a:gd name="T44" fmla="*/ 69 w 147"/>
                  <a:gd name="T45" fmla="*/ 37 h 37"/>
                  <a:gd name="T46" fmla="*/ 73 w 147"/>
                  <a:gd name="T47" fmla="*/ 37 h 3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47"/>
                  <a:gd name="T73" fmla="*/ 0 h 37"/>
                  <a:gd name="T74" fmla="*/ 147 w 147"/>
                  <a:gd name="T75" fmla="*/ 37 h 3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47" h="37">
                    <a:moveTo>
                      <a:pt x="73" y="37"/>
                    </a:moveTo>
                    <a:lnTo>
                      <a:pt x="83" y="23"/>
                    </a:lnTo>
                    <a:lnTo>
                      <a:pt x="92" y="14"/>
                    </a:lnTo>
                    <a:lnTo>
                      <a:pt x="101" y="9"/>
                    </a:lnTo>
                    <a:lnTo>
                      <a:pt x="110" y="9"/>
                    </a:lnTo>
                    <a:lnTo>
                      <a:pt x="147" y="9"/>
                    </a:lnTo>
                    <a:lnTo>
                      <a:pt x="147" y="0"/>
                    </a:lnTo>
                    <a:lnTo>
                      <a:pt x="115" y="0"/>
                    </a:lnTo>
                    <a:lnTo>
                      <a:pt x="96" y="0"/>
                    </a:lnTo>
                    <a:lnTo>
                      <a:pt x="87" y="4"/>
                    </a:lnTo>
                    <a:lnTo>
                      <a:pt x="78" y="14"/>
                    </a:lnTo>
                    <a:lnTo>
                      <a:pt x="73" y="27"/>
                    </a:lnTo>
                    <a:lnTo>
                      <a:pt x="69" y="14"/>
                    </a:lnTo>
                    <a:lnTo>
                      <a:pt x="59" y="4"/>
                    </a:lnTo>
                    <a:lnTo>
                      <a:pt x="46" y="0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32" y="9"/>
                    </a:lnTo>
                    <a:lnTo>
                      <a:pt x="46" y="9"/>
                    </a:lnTo>
                    <a:lnTo>
                      <a:pt x="55" y="14"/>
                    </a:lnTo>
                    <a:lnTo>
                      <a:pt x="64" y="23"/>
                    </a:lnTo>
                    <a:lnTo>
                      <a:pt x="69" y="37"/>
                    </a:lnTo>
                    <a:lnTo>
                      <a:pt x="73" y="37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2344" name="Freeform 42"/>
              <p:cNvSpPr>
                <a:spLocks/>
              </p:cNvSpPr>
              <p:nvPr/>
            </p:nvSpPr>
            <p:spPr bwMode="auto">
              <a:xfrm>
                <a:off x="2392" y="3520"/>
                <a:ext cx="148" cy="37"/>
              </a:xfrm>
              <a:custGeom>
                <a:avLst/>
                <a:gdLst>
                  <a:gd name="T0" fmla="*/ 148 w 148"/>
                  <a:gd name="T1" fmla="*/ 28 h 37"/>
                  <a:gd name="T2" fmla="*/ 23 w 148"/>
                  <a:gd name="T3" fmla="*/ 28 h 37"/>
                  <a:gd name="T4" fmla="*/ 9 w 148"/>
                  <a:gd name="T5" fmla="*/ 23 h 37"/>
                  <a:gd name="T6" fmla="*/ 5 w 148"/>
                  <a:gd name="T7" fmla="*/ 18 h 37"/>
                  <a:gd name="T8" fmla="*/ 5 w 148"/>
                  <a:gd name="T9" fmla="*/ 14 h 37"/>
                  <a:gd name="T10" fmla="*/ 5 w 148"/>
                  <a:gd name="T11" fmla="*/ 0 h 37"/>
                  <a:gd name="T12" fmla="*/ 0 w 148"/>
                  <a:gd name="T13" fmla="*/ 0 h 37"/>
                  <a:gd name="T14" fmla="*/ 0 w 148"/>
                  <a:gd name="T15" fmla="*/ 18 h 37"/>
                  <a:gd name="T16" fmla="*/ 0 w 148"/>
                  <a:gd name="T17" fmla="*/ 28 h 37"/>
                  <a:gd name="T18" fmla="*/ 5 w 148"/>
                  <a:gd name="T19" fmla="*/ 32 h 37"/>
                  <a:gd name="T20" fmla="*/ 14 w 148"/>
                  <a:gd name="T21" fmla="*/ 37 h 37"/>
                  <a:gd name="T22" fmla="*/ 28 w 148"/>
                  <a:gd name="T23" fmla="*/ 37 h 37"/>
                  <a:gd name="T24" fmla="*/ 148 w 148"/>
                  <a:gd name="T25" fmla="*/ 37 h 37"/>
                  <a:gd name="T26" fmla="*/ 148 w 148"/>
                  <a:gd name="T27" fmla="*/ 28 h 3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8"/>
                  <a:gd name="T43" fmla="*/ 0 h 37"/>
                  <a:gd name="T44" fmla="*/ 148 w 148"/>
                  <a:gd name="T45" fmla="*/ 37 h 3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8" h="37">
                    <a:moveTo>
                      <a:pt x="148" y="28"/>
                    </a:moveTo>
                    <a:lnTo>
                      <a:pt x="23" y="28"/>
                    </a:lnTo>
                    <a:lnTo>
                      <a:pt x="9" y="23"/>
                    </a:lnTo>
                    <a:lnTo>
                      <a:pt x="5" y="18"/>
                    </a:lnTo>
                    <a:lnTo>
                      <a:pt x="5" y="1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28"/>
                    </a:lnTo>
                    <a:lnTo>
                      <a:pt x="5" y="32"/>
                    </a:lnTo>
                    <a:lnTo>
                      <a:pt x="14" y="37"/>
                    </a:lnTo>
                    <a:lnTo>
                      <a:pt x="28" y="37"/>
                    </a:lnTo>
                    <a:lnTo>
                      <a:pt x="148" y="37"/>
                    </a:lnTo>
                    <a:lnTo>
                      <a:pt x="148" y="28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12340" name="Rectangle 43"/>
            <p:cNvSpPr>
              <a:spLocks noChangeArrowheads="1"/>
            </p:cNvSpPr>
            <p:nvPr/>
          </p:nvSpPr>
          <p:spPr bwMode="auto">
            <a:xfrm>
              <a:off x="1789" y="3805"/>
              <a:ext cx="4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latin typeface="Cambria" panose="02040503050406030204" pitchFamily="18" charset="0"/>
                  <a:ea typeface="Cambria" panose="02040503050406030204" pitchFamily="18" charset="0"/>
                </a:rPr>
                <a:t>€</a:t>
              </a:r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1,000</a:t>
              </a:r>
            </a:p>
          </p:txBody>
        </p:sp>
        <p:sp>
          <p:nvSpPr>
            <p:cNvPr id="12341" name="Rectangle 44"/>
            <p:cNvSpPr>
              <a:spLocks noChangeArrowheads="1"/>
            </p:cNvSpPr>
            <p:nvPr/>
          </p:nvSpPr>
          <p:spPr bwMode="auto">
            <a:xfrm>
              <a:off x="1789" y="3990"/>
              <a:ext cx="20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tap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1143000" y="2997200"/>
            <a:ext cx="1843088" cy="1584325"/>
            <a:chOff x="720" y="1888"/>
            <a:chExt cx="1161" cy="998"/>
          </a:xfrm>
        </p:grpSpPr>
        <p:sp>
          <p:nvSpPr>
            <p:cNvPr id="12328" name="Rectangle 46"/>
            <p:cNvSpPr>
              <a:spLocks noChangeArrowheads="1"/>
            </p:cNvSpPr>
            <p:nvPr/>
          </p:nvSpPr>
          <p:spPr bwMode="auto">
            <a:xfrm>
              <a:off x="720" y="2245"/>
              <a:ext cx="971" cy="641"/>
            </a:xfrm>
            <a:prstGeom prst="rect">
              <a:avLst/>
            </a:prstGeom>
            <a:solidFill>
              <a:srgbClr val="F3BE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29" name="Line 47"/>
            <p:cNvSpPr>
              <a:spLocks noChangeShapeType="1"/>
            </p:cNvSpPr>
            <p:nvPr/>
          </p:nvSpPr>
          <p:spPr bwMode="auto">
            <a:xfrm flipH="1">
              <a:off x="1345" y="2106"/>
              <a:ext cx="457" cy="1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30" name="Rectangle 48"/>
            <p:cNvSpPr>
              <a:spLocks noChangeArrowheads="1"/>
            </p:cNvSpPr>
            <p:nvPr/>
          </p:nvSpPr>
          <p:spPr bwMode="auto">
            <a:xfrm>
              <a:off x="808" y="2291"/>
              <a:ext cx="59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Minni nyt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31" name="Rectangle 49"/>
            <p:cNvSpPr>
              <a:spLocks noChangeArrowheads="1"/>
            </p:cNvSpPr>
            <p:nvPr/>
          </p:nvSpPr>
          <p:spPr bwMode="auto">
            <a:xfrm>
              <a:off x="808" y="2475"/>
              <a:ext cx="67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 þú tapar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32" name="Rectangle 50"/>
            <p:cNvSpPr>
              <a:spLocks noChangeArrowheads="1"/>
            </p:cNvSpPr>
            <p:nvPr/>
          </p:nvSpPr>
          <p:spPr bwMode="auto">
            <a:xfrm>
              <a:off x="808" y="2660"/>
              <a:ext cx="4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latin typeface="Cambria" panose="02040503050406030204" pitchFamily="18" charset="0"/>
                  <a:ea typeface="Cambria" panose="02040503050406030204" pitchFamily="18" charset="0"/>
                </a:rPr>
                <a:t>€</a:t>
              </a:r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1,000</a:t>
              </a:r>
            </a:p>
          </p:txBody>
        </p:sp>
        <p:grpSp>
          <p:nvGrpSpPr>
            <p:cNvPr id="12333" name="Group 51"/>
            <p:cNvGrpSpPr>
              <a:grpSpLocks/>
            </p:cNvGrpSpPr>
            <p:nvPr/>
          </p:nvGrpSpPr>
          <p:grpSpPr bwMode="auto">
            <a:xfrm rot="5400000">
              <a:off x="1628" y="2076"/>
              <a:ext cx="442" cy="65"/>
              <a:chOff x="2392" y="3520"/>
              <a:chExt cx="442" cy="65"/>
            </a:xfrm>
          </p:grpSpPr>
          <p:sp>
            <p:nvSpPr>
              <p:cNvPr id="12334" name="Freeform 52"/>
              <p:cNvSpPr>
                <a:spLocks/>
              </p:cNvSpPr>
              <p:nvPr/>
            </p:nvSpPr>
            <p:spPr bwMode="auto">
              <a:xfrm>
                <a:off x="2687" y="3520"/>
                <a:ext cx="147" cy="37"/>
              </a:xfrm>
              <a:custGeom>
                <a:avLst/>
                <a:gdLst>
                  <a:gd name="T0" fmla="*/ 0 w 147"/>
                  <a:gd name="T1" fmla="*/ 37 h 37"/>
                  <a:gd name="T2" fmla="*/ 115 w 147"/>
                  <a:gd name="T3" fmla="*/ 37 h 37"/>
                  <a:gd name="T4" fmla="*/ 134 w 147"/>
                  <a:gd name="T5" fmla="*/ 37 h 37"/>
                  <a:gd name="T6" fmla="*/ 143 w 147"/>
                  <a:gd name="T7" fmla="*/ 32 h 37"/>
                  <a:gd name="T8" fmla="*/ 147 w 147"/>
                  <a:gd name="T9" fmla="*/ 28 h 37"/>
                  <a:gd name="T10" fmla="*/ 147 w 147"/>
                  <a:gd name="T11" fmla="*/ 18 h 37"/>
                  <a:gd name="T12" fmla="*/ 147 w 147"/>
                  <a:gd name="T13" fmla="*/ 0 h 37"/>
                  <a:gd name="T14" fmla="*/ 143 w 147"/>
                  <a:gd name="T15" fmla="*/ 0 h 37"/>
                  <a:gd name="T16" fmla="*/ 143 w 147"/>
                  <a:gd name="T17" fmla="*/ 14 h 37"/>
                  <a:gd name="T18" fmla="*/ 143 w 147"/>
                  <a:gd name="T19" fmla="*/ 18 h 37"/>
                  <a:gd name="T20" fmla="*/ 138 w 147"/>
                  <a:gd name="T21" fmla="*/ 23 h 37"/>
                  <a:gd name="T22" fmla="*/ 120 w 147"/>
                  <a:gd name="T23" fmla="*/ 28 h 37"/>
                  <a:gd name="T24" fmla="*/ 0 w 147"/>
                  <a:gd name="T25" fmla="*/ 28 h 37"/>
                  <a:gd name="T26" fmla="*/ 0 w 147"/>
                  <a:gd name="T27" fmla="*/ 37 h 3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7"/>
                  <a:gd name="T43" fmla="*/ 0 h 37"/>
                  <a:gd name="T44" fmla="*/ 147 w 147"/>
                  <a:gd name="T45" fmla="*/ 37 h 3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7" h="37">
                    <a:moveTo>
                      <a:pt x="0" y="37"/>
                    </a:moveTo>
                    <a:lnTo>
                      <a:pt x="115" y="37"/>
                    </a:lnTo>
                    <a:lnTo>
                      <a:pt x="134" y="37"/>
                    </a:lnTo>
                    <a:lnTo>
                      <a:pt x="143" y="32"/>
                    </a:lnTo>
                    <a:lnTo>
                      <a:pt x="147" y="28"/>
                    </a:lnTo>
                    <a:lnTo>
                      <a:pt x="147" y="18"/>
                    </a:lnTo>
                    <a:lnTo>
                      <a:pt x="147" y="0"/>
                    </a:lnTo>
                    <a:lnTo>
                      <a:pt x="143" y="0"/>
                    </a:lnTo>
                    <a:lnTo>
                      <a:pt x="143" y="14"/>
                    </a:lnTo>
                    <a:lnTo>
                      <a:pt x="143" y="18"/>
                    </a:lnTo>
                    <a:lnTo>
                      <a:pt x="138" y="23"/>
                    </a:lnTo>
                    <a:lnTo>
                      <a:pt x="120" y="28"/>
                    </a:lnTo>
                    <a:lnTo>
                      <a:pt x="0" y="28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2335" name="Freeform 53"/>
              <p:cNvSpPr>
                <a:spLocks/>
              </p:cNvSpPr>
              <p:nvPr/>
            </p:nvSpPr>
            <p:spPr bwMode="auto">
              <a:xfrm>
                <a:off x="2540" y="3548"/>
                <a:ext cx="147" cy="37"/>
              </a:xfrm>
              <a:custGeom>
                <a:avLst/>
                <a:gdLst>
                  <a:gd name="T0" fmla="*/ 73 w 147"/>
                  <a:gd name="T1" fmla="*/ 37 h 37"/>
                  <a:gd name="T2" fmla="*/ 83 w 147"/>
                  <a:gd name="T3" fmla="*/ 23 h 37"/>
                  <a:gd name="T4" fmla="*/ 92 w 147"/>
                  <a:gd name="T5" fmla="*/ 14 h 37"/>
                  <a:gd name="T6" fmla="*/ 101 w 147"/>
                  <a:gd name="T7" fmla="*/ 9 h 37"/>
                  <a:gd name="T8" fmla="*/ 110 w 147"/>
                  <a:gd name="T9" fmla="*/ 9 h 37"/>
                  <a:gd name="T10" fmla="*/ 147 w 147"/>
                  <a:gd name="T11" fmla="*/ 9 h 37"/>
                  <a:gd name="T12" fmla="*/ 147 w 147"/>
                  <a:gd name="T13" fmla="*/ 0 h 37"/>
                  <a:gd name="T14" fmla="*/ 115 w 147"/>
                  <a:gd name="T15" fmla="*/ 0 h 37"/>
                  <a:gd name="T16" fmla="*/ 96 w 147"/>
                  <a:gd name="T17" fmla="*/ 0 h 37"/>
                  <a:gd name="T18" fmla="*/ 87 w 147"/>
                  <a:gd name="T19" fmla="*/ 4 h 37"/>
                  <a:gd name="T20" fmla="*/ 78 w 147"/>
                  <a:gd name="T21" fmla="*/ 14 h 37"/>
                  <a:gd name="T22" fmla="*/ 73 w 147"/>
                  <a:gd name="T23" fmla="*/ 27 h 37"/>
                  <a:gd name="T24" fmla="*/ 69 w 147"/>
                  <a:gd name="T25" fmla="*/ 14 h 37"/>
                  <a:gd name="T26" fmla="*/ 59 w 147"/>
                  <a:gd name="T27" fmla="*/ 4 h 37"/>
                  <a:gd name="T28" fmla="*/ 46 w 147"/>
                  <a:gd name="T29" fmla="*/ 0 h 37"/>
                  <a:gd name="T30" fmla="*/ 32 w 147"/>
                  <a:gd name="T31" fmla="*/ 0 h 37"/>
                  <a:gd name="T32" fmla="*/ 0 w 147"/>
                  <a:gd name="T33" fmla="*/ 0 h 37"/>
                  <a:gd name="T34" fmla="*/ 0 w 147"/>
                  <a:gd name="T35" fmla="*/ 9 h 37"/>
                  <a:gd name="T36" fmla="*/ 32 w 147"/>
                  <a:gd name="T37" fmla="*/ 9 h 37"/>
                  <a:gd name="T38" fmla="*/ 46 w 147"/>
                  <a:gd name="T39" fmla="*/ 9 h 37"/>
                  <a:gd name="T40" fmla="*/ 55 w 147"/>
                  <a:gd name="T41" fmla="*/ 14 h 37"/>
                  <a:gd name="T42" fmla="*/ 64 w 147"/>
                  <a:gd name="T43" fmla="*/ 23 h 37"/>
                  <a:gd name="T44" fmla="*/ 69 w 147"/>
                  <a:gd name="T45" fmla="*/ 37 h 37"/>
                  <a:gd name="T46" fmla="*/ 73 w 147"/>
                  <a:gd name="T47" fmla="*/ 37 h 3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47"/>
                  <a:gd name="T73" fmla="*/ 0 h 37"/>
                  <a:gd name="T74" fmla="*/ 147 w 147"/>
                  <a:gd name="T75" fmla="*/ 37 h 3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47" h="37">
                    <a:moveTo>
                      <a:pt x="73" y="37"/>
                    </a:moveTo>
                    <a:lnTo>
                      <a:pt x="83" y="23"/>
                    </a:lnTo>
                    <a:lnTo>
                      <a:pt x="92" y="14"/>
                    </a:lnTo>
                    <a:lnTo>
                      <a:pt x="101" y="9"/>
                    </a:lnTo>
                    <a:lnTo>
                      <a:pt x="110" y="9"/>
                    </a:lnTo>
                    <a:lnTo>
                      <a:pt x="147" y="9"/>
                    </a:lnTo>
                    <a:lnTo>
                      <a:pt x="147" y="0"/>
                    </a:lnTo>
                    <a:lnTo>
                      <a:pt x="115" y="0"/>
                    </a:lnTo>
                    <a:lnTo>
                      <a:pt x="96" y="0"/>
                    </a:lnTo>
                    <a:lnTo>
                      <a:pt x="87" y="4"/>
                    </a:lnTo>
                    <a:lnTo>
                      <a:pt x="78" y="14"/>
                    </a:lnTo>
                    <a:lnTo>
                      <a:pt x="73" y="27"/>
                    </a:lnTo>
                    <a:lnTo>
                      <a:pt x="69" y="14"/>
                    </a:lnTo>
                    <a:lnTo>
                      <a:pt x="59" y="4"/>
                    </a:lnTo>
                    <a:lnTo>
                      <a:pt x="46" y="0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32" y="9"/>
                    </a:lnTo>
                    <a:lnTo>
                      <a:pt x="46" y="9"/>
                    </a:lnTo>
                    <a:lnTo>
                      <a:pt x="55" y="14"/>
                    </a:lnTo>
                    <a:lnTo>
                      <a:pt x="64" y="23"/>
                    </a:lnTo>
                    <a:lnTo>
                      <a:pt x="69" y="37"/>
                    </a:lnTo>
                    <a:lnTo>
                      <a:pt x="73" y="37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2336" name="Freeform 54"/>
              <p:cNvSpPr>
                <a:spLocks/>
              </p:cNvSpPr>
              <p:nvPr/>
            </p:nvSpPr>
            <p:spPr bwMode="auto">
              <a:xfrm>
                <a:off x="2392" y="3520"/>
                <a:ext cx="148" cy="37"/>
              </a:xfrm>
              <a:custGeom>
                <a:avLst/>
                <a:gdLst>
                  <a:gd name="T0" fmla="*/ 148 w 148"/>
                  <a:gd name="T1" fmla="*/ 28 h 37"/>
                  <a:gd name="T2" fmla="*/ 23 w 148"/>
                  <a:gd name="T3" fmla="*/ 28 h 37"/>
                  <a:gd name="T4" fmla="*/ 9 w 148"/>
                  <a:gd name="T5" fmla="*/ 23 h 37"/>
                  <a:gd name="T6" fmla="*/ 5 w 148"/>
                  <a:gd name="T7" fmla="*/ 18 h 37"/>
                  <a:gd name="T8" fmla="*/ 5 w 148"/>
                  <a:gd name="T9" fmla="*/ 14 h 37"/>
                  <a:gd name="T10" fmla="*/ 5 w 148"/>
                  <a:gd name="T11" fmla="*/ 0 h 37"/>
                  <a:gd name="T12" fmla="*/ 0 w 148"/>
                  <a:gd name="T13" fmla="*/ 0 h 37"/>
                  <a:gd name="T14" fmla="*/ 0 w 148"/>
                  <a:gd name="T15" fmla="*/ 18 h 37"/>
                  <a:gd name="T16" fmla="*/ 0 w 148"/>
                  <a:gd name="T17" fmla="*/ 28 h 37"/>
                  <a:gd name="T18" fmla="*/ 5 w 148"/>
                  <a:gd name="T19" fmla="*/ 32 h 37"/>
                  <a:gd name="T20" fmla="*/ 14 w 148"/>
                  <a:gd name="T21" fmla="*/ 37 h 37"/>
                  <a:gd name="T22" fmla="*/ 28 w 148"/>
                  <a:gd name="T23" fmla="*/ 37 h 37"/>
                  <a:gd name="T24" fmla="*/ 148 w 148"/>
                  <a:gd name="T25" fmla="*/ 37 h 37"/>
                  <a:gd name="T26" fmla="*/ 148 w 148"/>
                  <a:gd name="T27" fmla="*/ 28 h 3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8"/>
                  <a:gd name="T43" fmla="*/ 0 h 37"/>
                  <a:gd name="T44" fmla="*/ 148 w 148"/>
                  <a:gd name="T45" fmla="*/ 37 h 3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8" h="37">
                    <a:moveTo>
                      <a:pt x="148" y="28"/>
                    </a:moveTo>
                    <a:lnTo>
                      <a:pt x="23" y="28"/>
                    </a:lnTo>
                    <a:lnTo>
                      <a:pt x="9" y="23"/>
                    </a:lnTo>
                    <a:lnTo>
                      <a:pt x="5" y="18"/>
                    </a:lnTo>
                    <a:lnTo>
                      <a:pt x="5" y="1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28"/>
                    </a:lnTo>
                    <a:lnTo>
                      <a:pt x="5" y="32"/>
                    </a:lnTo>
                    <a:lnTo>
                      <a:pt x="14" y="37"/>
                    </a:lnTo>
                    <a:lnTo>
                      <a:pt x="28" y="37"/>
                    </a:lnTo>
                    <a:lnTo>
                      <a:pt x="148" y="37"/>
                    </a:lnTo>
                    <a:lnTo>
                      <a:pt x="148" y="28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1143000" y="1550988"/>
            <a:ext cx="1849438" cy="1414462"/>
            <a:chOff x="720" y="977"/>
            <a:chExt cx="1165" cy="891"/>
          </a:xfrm>
        </p:grpSpPr>
        <p:sp>
          <p:nvSpPr>
            <p:cNvPr id="12319" name="Line 56"/>
            <p:cNvSpPr>
              <a:spLocks noChangeShapeType="1"/>
            </p:cNvSpPr>
            <p:nvPr/>
          </p:nvSpPr>
          <p:spPr bwMode="auto">
            <a:xfrm flipH="1" flipV="1">
              <a:off x="1345" y="1618"/>
              <a:ext cx="443" cy="8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20" name="Rectangle 57"/>
            <p:cNvSpPr>
              <a:spLocks noChangeArrowheads="1"/>
            </p:cNvSpPr>
            <p:nvPr/>
          </p:nvSpPr>
          <p:spPr bwMode="auto">
            <a:xfrm>
              <a:off x="720" y="977"/>
              <a:ext cx="971" cy="641"/>
            </a:xfrm>
            <a:prstGeom prst="rect">
              <a:avLst/>
            </a:prstGeom>
            <a:solidFill>
              <a:srgbClr val="A9E2F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21" name="Rectangle 58"/>
            <p:cNvSpPr>
              <a:spLocks noChangeArrowheads="1"/>
            </p:cNvSpPr>
            <p:nvPr/>
          </p:nvSpPr>
          <p:spPr bwMode="auto">
            <a:xfrm>
              <a:off x="808" y="1032"/>
              <a:ext cx="56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Meiri nyt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22" name="Rectangle 59"/>
            <p:cNvSpPr>
              <a:spLocks noChangeArrowheads="1"/>
            </p:cNvSpPr>
            <p:nvPr/>
          </p:nvSpPr>
          <p:spPr bwMode="auto">
            <a:xfrm>
              <a:off x="808" y="1217"/>
              <a:ext cx="77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 þú vinnur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323" name="Rectangle 60"/>
            <p:cNvSpPr>
              <a:spLocks noChangeArrowheads="1"/>
            </p:cNvSpPr>
            <p:nvPr/>
          </p:nvSpPr>
          <p:spPr bwMode="auto">
            <a:xfrm>
              <a:off x="808" y="1401"/>
              <a:ext cx="4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latin typeface="Cambria" panose="02040503050406030204" pitchFamily="18" charset="0"/>
                  <a:ea typeface="Cambria" panose="02040503050406030204" pitchFamily="18" charset="0"/>
                </a:rPr>
                <a:t>€</a:t>
              </a:r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1,000</a:t>
              </a:r>
            </a:p>
          </p:txBody>
        </p:sp>
        <p:grpSp>
          <p:nvGrpSpPr>
            <p:cNvPr id="12324" name="Group 61"/>
            <p:cNvGrpSpPr>
              <a:grpSpLocks/>
            </p:cNvGrpSpPr>
            <p:nvPr/>
          </p:nvGrpSpPr>
          <p:grpSpPr bwMode="auto">
            <a:xfrm rot="5400000">
              <a:off x="1685" y="1667"/>
              <a:ext cx="336" cy="65"/>
              <a:chOff x="2880" y="3520"/>
              <a:chExt cx="443" cy="65"/>
            </a:xfrm>
          </p:grpSpPr>
          <p:sp>
            <p:nvSpPr>
              <p:cNvPr id="12325" name="Freeform 62"/>
              <p:cNvSpPr>
                <a:spLocks/>
              </p:cNvSpPr>
              <p:nvPr/>
            </p:nvSpPr>
            <p:spPr bwMode="auto">
              <a:xfrm>
                <a:off x="3175" y="3520"/>
                <a:ext cx="148" cy="37"/>
              </a:xfrm>
              <a:custGeom>
                <a:avLst/>
                <a:gdLst>
                  <a:gd name="T0" fmla="*/ 0 w 148"/>
                  <a:gd name="T1" fmla="*/ 37 h 37"/>
                  <a:gd name="T2" fmla="*/ 120 w 148"/>
                  <a:gd name="T3" fmla="*/ 37 h 37"/>
                  <a:gd name="T4" fmla="*/ 134 w 148"/>
                  <a:gd name="T5" fmla="*/ 37 h 37"/>
                  <a:gd name="T6" fmla="*/ 143 w 148"/>
                  <a:gd name="T7" fmla="*/ 32 h 37"/>
                  <a:gd name="T8" fmla="*/ 148 w 148"/>
                  <a:gd name="T9" fmla="*/ 28 h 37"/>
                  <a:gd name="T10" fmla="*/ 148 w 148"/>
                  <a:gd name="T11" fmla="*/ 18 h 37"/>
                  <a:gd name="T12" fmla="*/ 148 w 148"/>
                  <a:gd name="T13" fmla="*/ 0 h 37"/>
                  <a:gd name="T14" fmla="*/ 143 w 148"/>
                  <a:gd name="T15" fmla="*/ 0 h 37"/>
                  <a:gd name="T16" fmla="*/ 143 w 148"/>
                  <a:gd name="T17" fmla="*/ 14 h 37"/>
                  <a:gd name="T18" fmla="*/ 143 w 148"/>
                  <a:gd name="T19" fmla="*/ 18 h 37"/>
                  <a:gd name="T20" fmla="*/ 138 w 148"/>
                  <a:gd name="T21" fmla="*/ 23 h 37"/>
                  <a:gd name="T22" fmla="*/ 124 w 148"/>
                  <a:gd name="T23" fmla="*/ 28 h 37"/>
                  <a:gd name="T24" fmla="*/ 0 w 148"/>
                  <a:gd name="T25" fmla="*/ 28 h 37"/>
                  <a:gd name="T26" fmla="*/ 0 w 148"/>
                  <a:gd name="T27" fmla="*/ 37 h 3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48"/>
                  <a:gd name="T43" fmla="*/ 0 h 37"/>
                  <a:gd name="T44" fmla="*/ 148 w 148"/>
                  <a:gd name="T45" fmla="*/ 37 h 3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48" h="37">
                    <a:moveTo>
                      <a:pt x="0" y="37"/>
                    </a:moveTo>
                    <a:lnTo>
                      <a:pt x="120" y="37"/>
                    </a:lnTo>
                    <a:lnTo>
                      <a:pt x="134" y="37"/>
                    </a:lnTo>
                    <a:lnTo>
                      <a:pt x="143" y="32"/>
                    </a:lnTo>
                    <a:lnTo>
                      <a:pt x="148" y="28"/>
                    </a:lnTo>
                    <a:lnTo>
                      <a:pt x="148" y="18"/>
                    </a:lnTo>
                    <a:lnTo>
                      <a:pt x="148" y="0"/>
                    </a:lnTo>
                    <a:lnTo>
                      <a:pt x="143" y="0"/>
                    </a:lnTo>
                    <a:lnTo>
                      <a:pt x="143" y="14"/>
                    </a:lnTo>
                    <a:lnTo>
                      <a:pt x="143" y="18"/>
                    </a:lnTo>
                    <a:lnTo>
                      <a:pt x="138" y="23"/>
                    </a:lnTo>
                    <a:lnTo>
                      <a:pt x="124" y="28"/>
                    </a:lnTo>
                    <a:lnTo>
                      <a:pt x="0" y="28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2326" name="Freeform 63"/>
              <p:cNvSpPr>
                <a:spLocks/>
              </p:cNvSpPr>
              <p:nvPr/>
            </p:nvSpPr>
            <p:spPr bwMode="auto">
              <a:xfrm>
                <a:off x="3028" y="3548"/>
                <a:ext cx="152" cy="37"/>
              </a:xfrm>
              <a:custGeom>
                <a:avLst/>
                <a:gdLst>
                  <a:gd name="T0" fmla="*/ 78 w 152"/>
                  <a:gd name="T1" fmla="*/ 37 h 37"/>
                  <a:gd name="T2" fmla="*/ 83 w 152"/>
                  <a:gd name="T3" fmla="*/ 23 h 37"/>
                  <a:gd name="T4" fmla="*/ 92 w 152"/>
                  <a:gd name="T5" fmla="*/ 14 h 37"/>
                  <a:gd name="T6" fmla="*/ 101 w 152"/>
                  <a:gd name="T7" fmla="*/ 9 h 37"/>
                  <a:gd name="T8" fmla="*/ 115 w 152"/>
                  <a:gd name="T9" fmla="*/ 9 h 37"/>
                  <a:gd name="T10" fmla="*/ 152 w 152"/>
                  <a:gd name="T11" fmla="*/ 9 h 37"/>
                  <a:gd name="T12" fmla="*/ 152 w 152"/>
                  <a:gd name="T13" fmla="*/ 0 h 37"/>
                  <a:gd name="T14" fmla="*/ 115 w 152"/>
                  <a:gd name="T15" fmla="*/ 0 h 37"/>
                  <a:gd name="T16" fmla="*/ 101 w 152"/>
                  <a:gd name="T17" fmla="*/ 0 h 37"/>
                  <a:gd name="T18" fmla="*/ 87 w 152"/>
                  <a:gd name="T19" fmla="*/ 4 h 37"/>
                  <a:gd name="T20" fmla="*/ 83 w 152"/>
                  <a:gd name="T21" fmla="*/ 14 h 37"/>
                  <a:gd name="T22" fmla="*/ 73 w 152"/>
                  <a:gd name="T23" fmla="*/ 27 h 37"/>
                  <a:gd name="T24" fmla="*/ 69 w 152"/>
                  <a:gd name="T25" fmla="*/ 14 h 37"/>
                  <a:gd name="T26" fmla="*/ 60 w 152"/>
                  <a:gd name="T27" fmla="*/ 4 h 37"/>
                  <a:gd name="T28" fmla="*/ 50 w 152"/>
                  <a:gd name="T29" fmla="*/ 0 h 37"/>
                  <a:gd name="T30" fmla="*/ 37 w 152"/>
                  <a:gd name="T31" fmla="*/ 0 h 37"/>
                  <a:gd name="T32" fmla="*/ 0 w 152"/>
                  <a:gd name="T33" fmla="*/ 0 h 37"/>
                  <a:gd name="T34" fmla="*/ 0 w 152"/>
                  <a:gd name="T35" fmla="*/ 9 h 37"/>
                  <a:gd name="T36" fmla="*/ 37 w 152"/>
                  <a:gd name="T37" fmla="*/ 9 h 37"/>
                  <a:gd name="T38" fmla="*/ 46 w 152"/>
                  <a:gd name="T39" fmla="*/ 9 h 37"/>
                  <a:gd name="T40" fmla="*/ 60 w 152"/>
                  <a:gd name="T41" fmla="*/ 14 h 37"/>
                  <a:gd name="T42" fmla="*/ 64 w 152"/>
                  <a:gd name="T43" fmla="*/ 23 h 37"/>
                  <a:gd name="T44" fmla="*/ 73 w 152"/>
                  <a:gd name="T45" fmla="*/ 37 h 37"/>
                  <a:gd name="T46" fmla="*/ 78 w 152"/>
                  <a:gd name="T47" fmla="*/ 37 h 3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2"/>
                  <a:gd name="T73" fmla="*/ 0 h 37"/>
                  <a:gd name="T74" fmla="*/ 152 w 152"/>
                  <a:gd name="T75" fmla="*/ 37 h 3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2" h="37">
                    <a:moveTo>
                      <a:pt x="78" y="37"/>
                    </a:moveTo>
                    <a:lnTo>
                      <a:pt x="83" y="23"/>
                    </a:lnTo>
                    <a:lnTo>
                      <a:pt x="92" y="14"/>
                    </a:lnTo>
                    <a:lnTo>
                      <a:pt x="101" y="9"/>
                    </a:lnTo>
                    <a:lnTo>
                      <a:pt x="115" y="9"/>
                    </a:lnTo>
                    <a:lnTo>
                      <a:pt x="152" y="9"/>
                    </a:lnTo>
                    <a:lnTo>
                      <a:pt x="152" y="0"/>
                    </a:lnTo>
                    <a:lnTo>
                      <a:pt x="115" y="0"/>
                    </a:lnTo>
                    <a:lnTo>
                      <a:pt x="101" y="0"/>
                    </a:lnTo>
                    <a:lnTo>
                      <a:pt x="87" y="4"/>
                    </a:lnTo>
                    <a:lnTo>
                      <a:pt x="83" y="14"/>
                    </a:lnTo>
                    <a:lnTo>
                      <a:pt x="73" y="27"/>
                    </a:lnTo>
                    <a:lnTo>
                      <a:pt x="69" y="14"/>
                    </a:lnTo>
                    <a:lnTo>
                      <a:pt x="60" y="4"/>
                    </a:lnTo>
                    <a:lnTo>
                      <a:pt x="50" y="0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37" y="9"/>
                    </a:lnTo>
                    <a:lnTo>
                      <a:pt x="46" y="9"/>
                    </a:lnTo>
                    <a:lnTo>
                      <a:pt x="60" y="14"/>
                    </a:lnTo>
                    <a:lnTo>
                      <a:pt x="64" y="23"/>
                    </a:lnTo>
                    <a:lnTo>
                      <a:pt x="73" y="37"/>
                    </a:lnTo>
                    <a:lnTo>
                      <a:pt x="78" y="37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2327" name="Freeform 64"/>
              <p:cNvSpPr>
                <a:spLocks/>
              </p:cNvSpPr>
              <p:nvPr/>
            </p:nvSpPr>
            <p:spPr bwMode="auto">
              <a:xfrm>
                <a:off x="2880" y="3520"/>
                <a:ext cx="152" cy="37"/>
              </a:xfrm>
              <a:custGeom>
                <a:avLst/>
                <a:gdLst>
                  <a:gd name="T0" fmla="*/ 152 w 152"/>
                  <a:gd name="T1" fmla="*/ 28 h 37"/>
                  <a:gd name="T2" fmla="*/ 28 w 152"/>
                  <a:gd name="T3" fmla="*/ 28 h 37"/>
                  <a:gd name="T4" fmla="*/ 10 w 152"/>
                  <a:gd name="T5" fmla="*/ 23 h 37"/>
                  <a:gd name="T6" fmla="*/ 10 w 152"/>
                  <a:gd name="T7" fmla="*/ 18 h 37"/>
                  <a:gd name="T8" fmla="*/ 5 w 152"/>
                  <a:gd name="T9" fmla="*/ 14 h 37"/>
                  <a:gd name="T10" fmla="*/ 5 w 152"/>
                  <a:gd name="T11" fmla="*/ 0 h 37"/>
                  <a:gd name="T12" fmla="*/ 0 w 152"/>
                  <a:gd name="T13" fmla="*/ 0 h 37"/>
                  <a:gd name="T14" fmla="*/ 0 w 152"/>
                  <a:gd name="T15" fmla="*/ 18 h 37"/>
                  <a:gd name="T16" fmla="*/ 5 w 152"/>
                  <a:gd name="T17" fmla="*/ 28 h 37"/>
                  <a:gd name="T18" fmla="*/ 10 w 152"/>
                  <a:gd name="T19" fmla="*/ 32 h 37"/>
                  <a:gd name="T20" fmla="*/ 19 w 152"/>
                  <a:gd name="T21" fmla="*/ 37 h 37"/>
                  <a:gd name="T22" fmla="*/ 33 w 152"/>
                  <a:gd name="T23" fmla="*/ 37 h 37"/>
                  <a:gd name="T24" fmla="*/ 152 w 152"/>
                  <a:gd name="T25" fmla="*/ 37 h 37"/>
                  <a:gd name="T26" fmla="*/ 152 w 152"/>
                  <a:gd name="T27" fmla="*/ 28 h 3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2"/>
                  <a:gd name="T43" fmla="*/ 0 h 37"/>
                  <a:gd name="T44" fmla="*/ 152 w 152"/>
                  <a:gd name="T45" fmla="*/ 37 h 3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2" h="37">
                    <a:moveTo>
                      <a:pt x="152" y="28"/>
                    </a:moveTo>
                    <a:lnTo>
                      <a:pt x="28" y="28"/>
                    </a:lnTo>
                    <a:lnTo>
                      <a:pt x="10" y="23"/>
                    </a:lnTo>
                    <a:lnTo>
                      <a:pt x="10" y="18"/>
                    </a:lnTo>
                    <a:lnTo>
                      <a:pt x="5" y="1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8"/>
                    </a:lnTo>
                    <a:lnTo>
                      <a:pt x="10" y="32"/>
                    </a:lnTo>
                    <a:lnTo>
                      <a:pt x="19" y="37"/>
                    </a:lnTo>
                    <a:lnTo>
                      <a:pt x="33" y="37"/>
                    </a:lnTo>
                    <a:lnTo>
                      <a:pt x="152" y="37"/>
                    </a:lnTo>
                    <a:lnTo>
                      <a:pt x="152" y="28"/>
                    </a:lnTo>
                    <a:close/>
                  </a:path>
                </a:pathLst>
              </a:custGeom>
              <a:solidFill>
                <a:srgbClr val="050608"/>
              </a:solidFill>
              <a:ln w="7938">
                <a:solidFill>
                  <a:srgbClr val="050608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cxnSp>
        <p:nvCxnSpPr>
          <p:cNvPr id="65" name="Straight Connector 64"/>
          <p:cNvCxnSpPr/>
          <p:nvPr/>
        </p:nvCxnSpPr>
        <p:spPr>
          <a:xfrm flipV="1">
            <a:off x="3793066" y="2446867"/>
            <a:ext cx="1524000" cy="1295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21220413">
            <a:off x="5753450" y="3393226"/>
            <a:ext cx="2409324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>
                <a:latin typeface="Cambria" panose="02040503050406030204" pitchFamily="18" charset="0"/>
                <a:ea typeface="Cambria" panose="02040503050406030204" pitchFamily="18" charset="0"/>
              </a:rPr>
              <a:t>Óvissa og áhætta minnka nytina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4572000" y="2971800"/>
            <a:ext cx="1143000" cy="3810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21151613">
            <a:off x="4448068" y="1538135"/>
            <a:ext cx="2952821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>
                <a:latin typeface="Cambria" panose="02040503050406030204" pitchFamily="18" charset="0"/>
                <a:ea typeface="Cambria" panose="02040503050406030204" pitchFamily="18" charset="0"/>
              </a:rPr>
              <a:t>Minnkandi markanyt</a:t>
            </a:r>
          </a:p>
        </p:txBody>
      </p:sp>
      <p:sp>
        <p:nvSpPr>
          <p:cNvPr id="73" name="Oval 13"/>
          <p:cNvSpPr>
            <a:spLocks noChangeArrowheads="1"/>
          </p:cNvSpPr>
          <p:nvPr/>
        </p:nvSpPr>
        <p:spPr bwMode="auto">
          <a:xfrm>
            <a:off x="4461935" y="2853265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/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2" grpId="0" animBg="1"/>
      <p:bldP spid="55313" grpId="0" animBg="1"/>
      <p:bldP spid="55314" grpId="0" animBg="1"/>
      <p:bldP spid="55315" grpId="0" animBg="1"/>
      <p:bldP spid="67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Ein leið til að hafa hemil á áhættu er að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kaupa tryggingar</a:t>
            </a:r>
            <a:endParaRPr lang="is-I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defRPr/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Samningur um tryggingar felur í sér að sá sem vill forðast áhættu fellst á að greiða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iðgjald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 til tryggingafélagsins gegn því að félagið beri hluta áhættunnar eða alla áhættuna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tryggingamarkaður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is-IS" sz="3600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Áhættudreifing</a:t>
            </a:r>
            <a:r>
              <a:rPr lang="is-IS" sz="3600" i="1" dirty="0">
                <a:solidFill>
                  <a:srgbClr val="25A9A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felst í að minnka áhættu með því að skipta áhættunni í marga smáa, óskylda áhættuþætti </a:t>
            </a:r>
          </a:p>
          <a:p>
            <a:pPr lvl="1">
              <a:buClr>
                <a:srgbClr val="FFC000"/>
              </a:buClr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T.d. leggja tíu egg í fimm körfur frekar en aðeins eina</a:t>
            </a:r>
          </a:p>
          <a:p>
            <a:pPr lvl="1">
              <a:buClr>
                <a:srgbClr val="FFC000"/>
              </a:buClr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T.d. kaupa hlutabréf í mörgum óskyldum fyrirtækjum frekar en í aðeins einu fyrirtæki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Dreifing sértækrar áhættu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is-IS" sz="4000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Sértæk áhætta 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er áhætta sem snertir einn einstakling, eitt fyrirtæki eða eitt verkefni </a:t>
            </a:r>
          </a:p>
          <a:p>
            <a:pPr lvl="1">
              <a:buClr>
                <a:srgbClr val="FFC000"/>
              </a:buClr>
            </a:pP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Sértæk áhætta er yfirleitt bundin við tiltekið fyrirtæki eða tiltekna atvinnugrein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Dreifing sértækrar áhættu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is-IS" sz="4000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Heildaráhætta</a:t>
            </a:r>
            <a:r>
              <a:rPr lang="is-IS" sz="4000" i="1" dirty="0">
                <a:solidFill>
                  <a:srgbClr val="25A9A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er áhætta sem snertir alla í einu, allt hagkerfið eins og það leggur sig </a:t>
            </a:r>
          </a:p>
          <a:p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Heildaráhættu er ekki hægt að dreifa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Dreifing sértækrar áhættu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mynd 2. áhættudreifing</a:t>
            </a:r>
            <a:endParaRPr lang="is-I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F3F6F9"/>
          </a:solidFill>
          <a:ln w="2365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F2F4F8"/>
          </a:solidFill>
          <a:ln w="2143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F1F4F7"/>
          </a:solidFill>
          <a:ln w="19367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F0F2F5"/>
          </a:solidFill>
          <a:ln w="1714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EEF1F4"/>
          </a:solidFill>
          <a:ln w="1508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EDEFF3"/>
          </a:solidFill>
          <a:ln w="1285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EBEEF2"/>
          </a:solidFill>
          <a:ln w="1079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EAECF1"/>
          </a:solidFill>
          <a:ln w="857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E9EBF0"/>
          </a:solidFill>
          <a:ln w="650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E7EAEF"/>
          </a:solidFill>
          <a:ln w="428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224088" y="1466850"/>
            <a:ext cx="6259512" cy="4197350"/>
          </a:xfrm>
          <a:prstGeom prst="rect">
            <a:avLst/>
          </a:prstGeom>
          <a:solidFill>
            <a:srgbClr val="E6E9EF"/>
          </a:solidFill>
          <a:ln w="22225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074863" y="1317625"/>
            <a:ext cx="6343650" cy="4303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2074863" y="1252538"/>
            <a:ext cx="6343650" cy="4368800"/>
          </a:xfrm>
          <a:custGeom>
            <a:avLst/>
            <a:gdLst>
              <a:gd name="T0" fmla="*/ 0 w 3996"/>
              <a:gd name="T1" fmla="*/ 0 h 2752"/>
              <a:gd name="T2" fmla="*/ 0 w 3996"/>
              <a:gd name="T3" fmla="*/ 2752 h 2752"/>
              <a:gd name="T4" fmla="*/ 3996 w 3996"/>
              <a:gd name="T5" fmla="*/ 2752 h 2752"/>
              <a:gd name="T6" fmla="*/ 0 60000 65536"/>
              <a:gd name="T7" fmla="*/ 0 60000 65536"/>
              <a:gd name="T8" fmla="*/ 0 60000 65536"/>
              <a:gd name="T9" fmla="*/ 0 w 3996"/>
              <a:gd name="T10" fmla="*/ 0 h 2752"/>
              <a:gd name="T11" fmla="*/ 3996 w 3996"/>
              <a:gd name="T12" fmla="*/ 2752 h 27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96" h="2752">
                <a:moveTo>
                  <a:pt x="0" y="0"/>
                </a:moveTo>
                <a:lnTo>
                  <a:pt x="0" y="2752"/>
                </a:lnTo>
                <a:lnTo>
                  <a:pt x="3996" y="2752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2289175" y="5448300"/>
            <a:ext cx="1588" cy="1730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5622925" y="5448300"/>
            <a:ext cx="1588" cy="1730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2633663" y="5448300"/>
            <a:ext cx="1587" cy="1730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2870200" y="5448300"/>
            <a:ext cx="1588" cy="1730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3084513" y="5448300"/>
            <a:ext cx="1587" cy="1730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3321050" y="5448300"/>
            <a:ext cx="1588" cy="1730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4483100" y="5448300"/>
            <a:ext cx="1588" cy="1730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V="1">
            <a:off x="6783388" y="5448300"/>
            <a:ext cx="1587" cy="17303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345" name="Freeform 25"/>
          <p:cNvSpPr>
            <a:spLocks/>
          </p:cNvSpPr>
          <p:nvPr/>
        </p:nvSpPr>
        <p:spPr bwMode="auto">
          <a:xfrm>
            <a:off x="2266950" y="2651125"/>
            <a:ext cx="4516438" cy="1765300"/>
          </a:xfrm>
          <a:custGeom>
            <a:avLst/>
            <a:gdLst>
              <a:gd name="T0" fmla="*/ 2845 w 2845"/>
              <a:gd name="T1" fmla="*/ 1112 h 1112"/>
              <a:gd name="T2" fmla="*/ 2114 w 2845"/>
              <a:gd name="T3" fmla="*/ 1098 h 1112"/>
              <a:gd name="T4" fmla="*/ 1396 w 2845"/>
              <a:gd name="T5" fmla="*/ 1057 h 1112"/>
              <a:gd name="T6" fmla="*/ 664 w 2845"/>
              <a:gd name="T7" fmla="*/ 976 h 1112"/>
              <a:gd name="T8" fmla="*/ 515 w 2845"/>
              <a:gd name="T9" fmla="*/ 935 h 1112"/>
              <a:gd name="T10" fmla="*/ 366 w 2845"/>
              <a:gd name="T11" fmla="*/ 868 h 1112"/>
              <a:gd name="T12" fmla="*/ 231 w 2845"/>
              <a:gd name="T13" fmla="*/ 759 h 1112"/>
              <a:gd name="T14" fmla="*/ 82 w 2845"/>
              <a:gd name="T15" fmla="*/ 461 h 1112"/>
              <a:gd name="T16" fmla="*/ 0 w 2845"/>
              <a:gd name="T17" fmla="*/ 0 h 11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45"/>
              <a:gd name="T28" fmla="*/ 0 h 1112"/>
              <a:gd name="T29" fmla="*/ 2845 w 2845"/>
              <a:gd name="T30" fmla="*/ 1112 h 11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45" h="1112">
                <a:moveTo>
                  <a:pt x="2845" y="1112"/>
                </a:moveTo>
                <a:lnTo>
                  <a:pt x="2114" y="1098"/>
                </a:lnTo>
                <a:lnTo>
                  <a:pt x="1396" y="1057"/>
                </a:lnTo>
                <a:lnTo>
                  <a:pt x="664" y="976"/>
                </a:lnTo>
                <a:lnTo>
                  <a:pt x="515" y="935"/>
                </a:lnTo>
                <a:lnTo>
                  <a:pt x="366" y="868"/>
                </a:lnTo>
                <a:lnTo>
                  <a:pt x="231" y="759"/>
                </a:lnTo>
                <a:lnTo>
                  <a:pt x="82" y="461"/>
                </a:lnTo>
                <a:lnTo>
                  <a:pt x="0" y="0"/>
                </a:lnTo>
              </a:path>
            </a:pathLst>
          </a:custGeom>
          <a:noFill/>
          <a:ln w="65088">
            <a:solidFill>
              <a:srgbClr val="003F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7086600" y="5699125"/>
            <a:ext cx="173124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Fjöldi verðbréfa</a:t>
            </a:r>
          </a:p>
          <a:p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 safni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55775" y="2484438"/>
            <a:ext cx="5070475" cy="274637"/>
            <a:chOff x="1106" y="1565"/>
            <a:chExt cx="3194" cy="173"/>
          </a:xfrm>
        </p:grpSpPr>
        <p:sp>
          <p:nvSpPr>
            <p:cNvPr id="17477" name="Line 30"/>
            <p:cNvSpPr>
              <a:spLocks noChangeShapeType="1"/>
            </p:cNvSpPr>
            <p:nvPr/>
          </p:nvSpPr>
          <p:spPr bwMode="auto">
            <a:xfrm flipH="1">
              <a:off x="1307" y="1670"/>
              <a:ext cx="2993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78" name="Rectangle 31"/>
            <p:cNvSpPr>
              <a:spLocks noChangeArrowheads="1"/>
            </p:cNvSpPr>
            <p:nvPr/>
          </p:nvSpPr>
          <p:spPr bwMode="auto">
            <a:xfrm>
              <a:off x="1106" y="1565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49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438" name="Rectangle 32"/>
          <p:cNvSpPr>
            <a:spLocks noChangeArrowheads="1"/>
          </p:cNvSpPr>
          <p:nvPr/>
        </p:nvSpPr>
        <p:spPr bwMode="auto">
          <a:xfrm>
            <a:off x="457200" y="2237601"/>
            <a:ext cx="14362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(Meiri áhætta)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39" name="Rectangle 33"/>
          <p:cNvSpPr>
            <a:spLocks noChangeArrowheads="1"/>
          </p:cNvSpPr>
          <p:nvPr/>
        </p:nvSpPr>
        <p:spPr bwMode="auto">
          <a:xfrm>
            <a:off x="457200" y="5226050"/>
            <a:ext cx="1487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(Minni áhætta)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755775" y="4337050"/>
            <a:ext cx="5070475" cy="274638"/>
            <a:chOff x="1106" y="2732"/>
            <a:chExt cx="3194" cy="173"/>
          </a:xfrm>
        </p:grpSpPr>
        <p:sp>
          <p:nvSpPr>
            <p:cNvPr id="17475" name="Line 35"/>
            <p:cNvSpPr>
              <a:spLocks noChangeShapeType="1"/>
            </p:cNvSpPr>
            <p:nvPr/>
          </p:nvSpPr>
          <p:spPr bwMode="auto">
            <a:xfrm flipH="1">
              <a:off x="1307" y="2809"/>
              <a:ext cx="2993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76" name="Rectangle 36"/>
            <p:cNvSpPr>
              <a:spLocks noChangeArrowheads="1"/>
            </p:cNvSpPr>
            <p:nvPr/>
          </p:nvSpPr>
          <p:spPr bwMode="auto">
            <a:xfrm>
              <a:off x="1106" y="2732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20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441" name="Rectangle 37"/>
          <p:cNvSpPr>
            <a:spLocks noChangeArrowheads="1"/>
          </p:cNvSpPr>
          <p:nvPr/>
        </p:nvSpPr>
        <p:spPr bwMode="auto">
          <a:xfrm>
            <a:off x="1800225" y="5707063"/>
            <a:ext cx="1282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42" name="Rectangle 38"/>
          <p:cNvSpPr>
            <a:spLocks noChangeArrowheads="1"/>
          </p:cNvSpPr>
          <p:nvPr/>
        </p:nvSpPr>
        <p:spPr bwMode="auto">
          <a:xfrm>
            <a:off x="2216150" y="5707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43" name="Rectangle 39"/>
          <p:cNvSpPr>
            <a:spLocks noChangeArrowheads="1"/>
          </p:cNvSpPr>
          <p:nvPr/>
        </p:nvSpPr>
        <p:spPr bwMode="auto">
          <a:xfrm>
            <a:off x="2565400" y="5707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44" name="Rectangle 40"/>
          <p:cNvSpPr>
            <a:spLocks noChangeArrowheads="1"/>
          </p:cNvSpPr>
          <p:nvPr/>
        </p:nvSpPr>
        <p:spPr bwMode="auto">
          <a:xfrm>
            <a:off x="2798763" y="5707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45" name="Rectangle 41"/>
          <p:cNvSpPr>
            <a:spLocks noChangeArrowheads="1"/>
          </p:cNvSpPr>
          <p:nvPr/>
        </p:nvSpPr>
        <p:spPr bwMode="auto">
          <a:xfrm>
            <a:off x="3017838" y="5707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46" name="Rectangle 42"/>
          <p:cNvSpPr>
            <a:spLocks noChangeArrowheads="1"/>
          </p:cNvSpPr>
          <p:nvPr/>
        </p:nvSpPr>
        <p:spPr bwMode="auto">
          <a:xfrm>
            <a:off x="3187700" y="570706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47" name="Rectangle 43"/>
          <p:cNvSpPr>
            <a:spLocks noChangeArrowheads="1"/>
          </p:cNvSpPr>
          <p:nvPr/>
        </p:nvSpPr>
        <p:spPr bwMode="auto">
          <a:xfrm>
            <a:off x="4349750" y="570706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48" name="Rectangle 44"/>
          <p:cNvSpPr>
            <a:spLocks noChangeArrowheads="1"/>
          </p:cNvSpPr>
          <p:nvPr/>
        </p:nvSpPr>
        <p:spPr bwMode="auto">
          <a:xfrm>
            <a:off x="6657975" y="570706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49" name="Rectangle 45"/>
          <p:cNvSpPr>
            <a:spLocks noChangeArrowheads="1"/>
          </p:cNvSpPr>
          <p:nvPr/>
        </p:nvSpPr>
        <p:spPr bwMode="auto">
          <a:xfrm>
            <a:off x="290513" y="990600"/>
            <a:ext cx="7950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Áhætta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50" name="Rectangle 46"/>
          <p:cNvSpPr>
            <a:spLocks noChangeArrowheads="1"/>
          </p:cNvSpPr>
          <p:nvPr/>
        </p:nvSpPr>
        <p:spPr bwMode="auto">
          <a:xfrm>
            <a:off x="304800" y="1282700"/>
            <a:ext cx="1359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(staðalfrávik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451" name="Rectangle 47"/>
          <p:cNvSpPr>
            <a:spLocks noChangeArrowheads="1"/>
          </p:cNvSpPr>
          <p:nvPr/>
        </p:nvSpPr>
        <p:spPr bwMode="auto">
          <a:xfrm>
            <a:off x="287951" y="1573212"/>
            <a:ext cx="16671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afraksturs af</a:t>
            </a:r>
          </a:p>
          <a:p>
            <a:r>
              <a:rPr lang="is-IS" sz="18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verðbréfasafni)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956441" y="4460875"/>
            <a:ext cx="1595441" cy="1136650"/>
            <a:chOff x="4382" y="2810"/>
            <a:chExt cx="1005" cy="716"/>
          </a:xfrm>
        </p:grpSpPr>
        <p:sp>
          <p:nvSpPr>
            <p:cNvPr id="17467" name="Rectangle 49"/>
            <p:cNvSpPr>
              <a:spLocks noChangeArrowheads="1"/>
            </p:cNvSpPr>
            <p:nvPr/>
          </p:nvSpPr>
          <p:spPr bwMode="auto">
            <a:xfrm>
              <a:off x="4474" y="3076"/>
              <a:ext cx="91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Heildaráhætta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69" name="Freeform 51"/>
            <p:cNvSpPr>
              <a:spLocks/>
            </p:cNvSpPr>
            <p:nvPr/>
          </p:nvSpPr>
          <p:spPr bwMode="auto">
            <a:xfrm>
              <a:off x="4382" y="2810"/>
              <a:ext cx="37" cy="147"/>
            </a:xfrm>
            <a:custGeom>
              <a:avLst/>
              <a:gdLst>
                <a:gd name="T0" fmla="*/ 37 w 37"/>
                <a:gd name="T1" fmla="*/ 147 h 147"/>
                <a:gd name="T2" fmla="*/ 37 w 37"/>
                <a:gd name="T3" fmla="*/ 27 h 147"/>
                <a:gd name="T4" fmla="*/ 37 w 37"/>
                <a:gd name="T5" fmla="*/ 13 h 147"/>
                <a:gd name="T6" fmla="*/ 33 w 37"/>
                <a:gd name="T7" fmla="*/ 4 h 147"/>
                <a:gd name="T8" fmla="*/ 28 w 37"/>
                <a:gd name="T9" fmla="*/ 0 h 147"/>
                <a:gd name="T10" fmla="*/ 14 w 37"/>
                <a:gd name="T11" fmla="*/ 0 h 147"/>
                <a:gd name="T12" fmla="*/ 0 w 37"/>
                <a:gd name="T13" fmla="*/ 0 h 147"/>
                <a:gd name="T14" fmla="*/ 0 w 37"/>
                <a:gd name="T15" fmla="*/ 4 h 147"/>
                <a:gd name="T16" fmla="*/ 14 w 37"/>
                <a:gd name="T17" fmla="*/ 4 h 147"/>
                <a:gd name="T18" fmla="*/ 19 w 37"/>
                <a:gd name="T19" fmla="*/ 4 h 147"/>
                <a:gd name="T20" fmla="*/ 23 w 37"/>
                <a:gd name="T21" fmla="*/ 9 h 147"/>
                <a:gd name="T22" fmla="*/ 23 w 37"/>
                <a:gd name="T23" fmla="*/ 27 h 147"/>
                <a:gd name="T24" fmla="*/ 23 w 37"/>
                <a:gd name="T25" fmla="*/ 147 h 147"/>
                <a:gd name="T26" fmla="*/ 37 w 37"/>
                <a:gd name="T27" fmla="*/ 147 h 1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"/>
                <a:gd name="T43" fmla="*/ 0 h 147"/>
                <a:gd name="T44" fmla="*/ 37 w 37"/>
                <a:gd name="T45" fmla="*/ 147 h 1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7" h="147">
                  <a:moveTo>
                    <a:pt x="37" y="147"/>
                  </a:moveTo>
                  <a:lnTo>
                    <a:pt x="37" y="27"/>
                  </a:lnTo>
                  <a:lnTo>
                    <a:pt x="37" y="13"/>
                  </a:lnTo>
                  <a:lnTo>
                    <a:pt x="33" y="4"/>
                  </a:lnTo>
                  <a:lnTo>
                    <a:pt x="28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14" y="4"/>
                  </a:lnTo>
                  <a:lnTo>
                    <a:pt x="19" y="4"/>
                  </a:lnTo>
                  <a:lnTo>
                    <a:pt x="23" y="9"/>
                  </a:lnTo>
                  <a:lnTo>
                    <a:pt x="23" y="27"/>
                  </a:lnTo>
                  <a:lnTo>
                    <a:pt x="23" y="147"/>
                  </a:lnTo>
                  <a:lnTo>
                    <a:pt x="37" y="147"/>
                  </a:lnTo>
                  <a:close/>
                </a:path>
              </a:pathLst>
            </a:custGeom>
            <a:solidFill>
              <a:srgbClr val="050608"/>
            </a:solidFill>
            <a:ln w="7938">
              <a:solidFill>
                <a:srgbClr val="05060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70" name="Rectangle 52"/>
            <p:cNvSpPr>
              <a:spLocks noChangeArrowheads="1"/>
            </p:cNvSpPr>
            <p:nvPr/>
          </p:nvSpPr>
          <p:spPr bwMode="auto">
            <a:xfrm>
              <a:off x="4407" y="2954"/>
              <a:ext cx="10" cy="143"/>
            </a:xfrm>
            <a:prstGeom prst="rect">
              <a:avLst/>
            </a:prstGeom>
            <a:solidFill>
              <a:srgbClr val="050608"/>
            </a:solidFill>
            <a:ln w="7938">
              <a:solidFill>
                <a:srgbClr val="05060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71" name="Freeform 53"/>
            <p:cNvSpPr>
              <a:spLocks/>
            </p:cNvSpPr>
            <p:nvPr/>
          </p:nvSpPr>
          <p:spPr bwMode="auto">
            <a:xfrm>
              <a:off x="4405" y="3094"/>
              <a:ext cx="42" cy="147"/>
            </a:xfrm>
            <a:custGeom>
              <a:avLst/>
              <a:gdLst>
                <a:gd name="T0" fmla="*/ 42 w 42"/>
                <a:gd name="T1" fmla="*/ 74 h 147"/>
                <a:gd name="T2" fmla="*/ 28 w 42"/>
                <a:gd name="T3" fmla="*/ 65 h 147"/>
                <a:gd name="T4" fmla="*/ 19 w 42"/>
                <a:gd name="T5" fmla="*/ 55 h 147"/>
                <a:gd name="T6" fmla="*/ 14 w 42"/>
                <a:gd name="T7" fmla="*/ 46 h 147"/>
                <a:gd name="T8" fmla="*/ 14 w 42"/>
                <a:gd name="T9" fmla="*/ 37 h 147"/>
                <a:gd name="T10" fmla="*/ 14 w 42"/>
                <a:gd name="T11" fmla="*/ 0 h 147"/>
                <a:gd name="T12" fmla="*/ 0 w 42"/>
                <a:gd name="T13" fmla="*/ 0 h 147"/>
                <a:gd name="T14" fmla="*/ 0 w 42"/>
                <a:gd name="T15" fmla="*/ 32 h 147"/>
                <a:gd name="T16" fmla="*/ 5 w 42"/>
                <a:gd name="T17" fmla="*/ 46 h 147"/>
                <a:gd name="T18" fmla="*/ 10 w 42"/>
                <a:gd name="T19" fmla="*/ 60 h 147"/>
                <a:gd name="T20" fmla="*/ 19 w 42"/>
                <a:gd name="T21" fmla="*/ 69 h 147"/>
                <a:gd name="T22" fmla="*/ 33 w 42"/>
                <a:gd name="T23" fmla="*/ 74 h 147"/>
                <a:gd name="T24" fmla="*/ 19 w 42"/>
                <a:gd name="T25" fmla="*/ 78 h 147"/>
                <a:gd name="T26" fmla="*/ 10 w 42"/>
                <a:gd name="T27" fmla="*/ 88 h 147"/>
                <a:gd name="T28" fmla="*/ 5 w 42"/>
                <a:gd name="T29" fmla="*/ 101 h 147"/>
                <a:gd name="T30" fmla="*/ 0 w 42"/>
                <a:gd name="T31" fmla="*/ 115 h 147"/>
                <a:gd name="T32" fmla="*/ 0 w 42"/>
                <a:gd name="T33" fmla="*/ 147 h 147"/>
                <a:gd name="T34" fmla="*/ 14 w 42"/>
                <a:gd name="T35" fmla="*/ 147 h 147"/>
                <a:gd name="T36" fmla="*/ 14 w 42"/>
                <a:gd name="T37" fmla="*/ 111 h 147"/>
                <a:gd name="T38" fmla="*/ 14 w 42"/>
                <a:gd name="T39" fmla="*/ 101 h 147"/>
                <a:gd name="T40" fmla="*/ 19 w 42"/>
                <a:gd name="T41" fmla="*/ 92 h 147"/>
                <a:gd name="T42" fmla="*/ 28 w 42"/>
                <a:gd name="T43" fmla="*/ 83 h 147"/>
                <a:gd name="T44" fmla="*/ 37 w 42"/>
                <a:gd name="T45" fmla="*/ 74 h 147"/>
                <a:gd name="T46" fmla="*/ 42 w 42"/>
                <a:gd name="T47" fmla="*/ 74 h 1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2"/>
                <a:gd name="T73" fmla="*/ 0 h 147"/>
                <a:gd name="T74" fmla="*/ 42 w 42"/>
                <a:gd name="T75" fmla="*/ 147 h 14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2" h="147">
                  <a:moveTo>
                    <a:pt x="42" y="74"/>
                  </a:moveTo>
                  <a:lnTo>
                    <a:pt x="28" y="65"/>
                  </a:lnTo>
                  <a:lnTo>
                    <a:pt x="19" y="55"/>
                  </a:lnTo>
                  <a:lnTo>
                    <a:pt x="14" y="46"/>
                  </a:lnTo>
                  <a:lnTo>
                    <a:pt x="14" y="37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5" y="46"/>
                  </a:lnTo>
                  <a:lnTo>
                    <a:pt x="10" y="60"/>
                  </a:lnTo>
                  <a:lnTo>
                    <a:pt x="19" y="69"/>
                  </a:lnTo>
                  <a:lnTo>
                    <a:pt x="33" y="74"/>
                  </a:lnTo>
                  <a:lnTo>
                    <a:pt x="19" y="78"/>
                  </a:lnTo>
                  <a:lnTo>
                    <a:pt x="10" y="88"/>
                  </a:lnTo>
                  <a:lnTo>
                    <a:pt x="5" y="101"/>
                  </a:lnTo>
                  <a:lnTo>
                    <a:pt x="0" y="115"/>
                  </a:lnTo>
                  <a:lnTo>
                    <a:pt x="0" y="147"/>
                  </a:lnTo>
                  <a:lnTo>
                    <a:pt x="14" y="147"/>
                  </a:lnTo>
                  <a:lnTo>
                    <a:pt x="14" y="111"/>
                  </a:lnTo>
                  <a:lnTo>
                    <a:pt x="14" y="101"/>
                  </a:lnTo>
                  <a:lnTo>
                    <a:pt x="19" y="92"/>
                  </a:lnTo>
                  <a:lnTo>
                    <a:pt x="28" y="83"/>
                  </a:lnTo>
                  <a:lnTo>
                    <a:pt x="37" y="74"/>
                  </a:lnTo>
                  <a:lnTo>
                    <a:pt x="42" y="74"/>
                  </a:lnTo>
                  <a:close/>
                </a:path>
              </a:pathLst>
            </a:custGeom>
            <a:solidFill>
              <a:srgbClr val="0506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72" name="Freeform 54"/>
            <p:cNvSpPr>
              <a:spLocks/>
            </p:cNvSpPr>
            <p:nvPr/>
          </p:nvSpPr>
          <p:spPr bwMode="auto">
            <a:xfrm>
              <a:off x="4405" y="3094"/>
              <a:ext cx="42" cy="147"/>
            </a:xfrm>
            <a:custGeom>
              <a:avLst/>
              <a:gdLst>
                <a:gd name="T0" fmla="*/ 42 w 42"/>
                <a:gd name="T1" fmla="*/ 74 h 147"/>
                <a:gd name="T2" fmla="*/ 28 w 42"/>
                <a:gd name="T3" fmla="*/ 65 h 147"/>
                <a:gd name="T4" fmla="*/ 19 w 42"/>
                <a:gd name="T5" fmla="*/ 55 h 147"/>
                <a:gd name="T6" fmla="*/ 14 w 42"/>
                <a:gd name="T7" fmla="*/ 46 h 147"/>
                <a:gd name="T8" fmla="*/ 14 w 42"/>
                <a:gd name="T9" fmla="*/ 37 h 147"/>
                <a:gd name="T10" fmla="*/ 14 w 42"/>
                <a:gd name="T11" fmla="*/ 0 h 147"/>
                <a:gd name="T12" fmla="*/ 0 w 42"/>
                <a:gd name="T13" fmla="*/ 0 h 147"/>
                <a:gd name="T14" fmla="*/ 0 w 42"/>
                <a:gd name="T15" fmla="*/ 32 h 147"/>
                <a:gd name="T16" fmla="*/ 5 w 42"/>
                <a:gd name="T17" fmla="*/ 46 h 147"/>
                <a:gd name="T18" fmla="*/ 10 w 42"/>
                <a:gd name="T19" fmla="*/ 60 h 147"/>
                <a:gd name="T20" fmla="*/ 19 w 42"/>
                <a:gd name="T21" fmla="*/ 69 h 147"/>
                <a:gd name="T22" fmla="*/ 33 w 42"/>
                <a:gd name="T23" fmla="*/ 74 h 147"/>
                <a:gd name="T24" fmla="*/ 19 w 42"/>
                <a:gd name="T25" fmla="*/ 78 h 147"/>
                <a:gd name="T26" fmla="*/ 10 w 42"/>
                <a:gd name="T27" fmla="*/ 88 h 147"/>
                <a:gd name="T28" fmla="*/ 5 w 42"/>
                <a:gd name="T29" fmla="*/ 101 h 147"/>
                <a:gd name="T30" fmla="*/ 0 w 42"/>
                <a:gd name="T31" fmla="*/ 115 h 147"/>
                <a:gd name="T32" fmla="*/ 0 w 42"/>
                <a:gd name="T33" fmla="*/ 147 h 147"/>
                <a:gd name="T34" fmla="*/ 14 w 42"/>
                <a:gd name="T35" fmla="*/ 147 h 147"/>
                <a:gd name="T36" fmla="*/ 14 w 42"/>
                <a:gd name="T37" fmla="*/ 111 h 147"/>
                <a:gd name="T38" fmla="*/ 14 w 42"/>
                <a:gd name="T39" fmla="*/ 101 h 147"/>
                <a:gd name="T40" fmla="*/ 19 w 42"/>
                <a:gd name="T41" fmla="*/ 92 h 147"/>
                <a:gd name="T42" fmla="*/ 28 w 42"/>
                <a:gd name="T43" fmla="*/ 83 h 147"/>
                <a:gd name="T44" fmla="*/ 42 w 42"/>
                <a:gd name="T45" fmla="*/ 74 h 14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2"/>
                <a:gd name="T70" fmla="*/ 0 h 147"/>
                <a:gd name="T71" fmla="*/ 42 w 42"/>
                <a:gd name="T72" fmla="*/ 147 h 14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2" h="147">
                  <a:moveTo>
                    <a:pt x="42" y="74"/>
                  </a:moveTo>
                  <a:lnTo>
                    <a:pt x="28" y="65"/>
                  </a:lnTo>
                  <a:lnTo>
                    <a:pt x="19" y="55"/>
                  </a:lnTo>
                  <a:lnTo>
                    <a:pt x="14" y="46"/>
                  </a:lnTo>
                  <a:lnTo>
                    <a:pt x="14" y="37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5" y="46"/>
                  </a:lnTo>
                  <a:lnTo>
                    <a:pt x="10" y="60"/>
                  </a:lnTo>
                  <a:lnTo>
                    <a:pt x="19" y="69"/>
                  </a:lnTo>
                  <a:lnTo>
                    <a:pt x="33" y="74"/>
                  </a:lnTo>
                  <a:lnTo>
                    <a:pt x="19" y="78"/>
                  </a:lnTo>
                  <a:lnTo>
                    <a:pt x="10" y="88"/>
                  </a:lnTo>
                  <a:lnTo>
                    <a:pt x="5" y="101"/>
                  </a:lnTo>
                  <a:lnTo>
                    <a:pt x="0" y="115"/>
                  </a:lnTo>
                  <a:lnTo>
                    <a:pt x="0" y="147"/>
                  </a:lnTo>
                  <a:lnTo>
                    <a:pt x="14" y="147"/>
                  </a:lnTo>
                  <a:lnTo>
                    <a:pt x="14" y="111"/>
                  </a:lnTo>
                  <a:lnTo>
                    <a:pt x="14" y="101"/>
                  </a:lnTo>
                  <a:lnTo>
                    <a:pt x="19" y="92"/>
                  </a:lnTo>
                  <a:lnTo>
                    <a:pt x="28" y="83"/>
                  </a:lnTo>
                  <a:lnTo>
                    <a:pt x="42" y="74"/>
                  </a:lnTo>
                  <a:close/>
                </a:path>
              </a:pathLst>
            </a:custGeom>
            <a:noFill/>
            <a:ln w="7938">
              <a:solidFill>
                <a:srgbClr val="05060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73" name="Rectangle 55"/>
            <p:cNvSpPr>
              <a:spLocks noChangeArrowheads="1"/>
            </p:cNvSpPr>
            <p:nvPr/>
          </p:nvSpPr>
          <p:spPr bwMode="auto">
            <a:xfrm>
              <a:off x="4407" y="3239"/>
              <a:ext cx="10" cy="143"/>
            </a:xfrm>
            <a:prstGeom prst="rect">
              <a:avLst/>
            </a:prstGeom>
            <a:solidFill>
              <a:srgbClr val="050608"/>
            </a:solidFill>
            <a:ln w="7938">
              <a:solidFill>
                <a:srgbClr val="05060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74" name="Freeform 56"/>
            <p:cNvSpPr>
              <a:spLocks/>
            </p:cNvSpPr>
            <p:nvPr/>
          </p:nvSpPr>
          <p:spPr bwMode="auto">
            <a:xfrm>
              <a:off x="4382" y="3379"/>
              <a:ext cx="37" cy="147"/>
            </a:xfrm>
            <a:custGeom>
              <a:avLst/>
              <a:gdLst>
                <a:gd name="T0" fmla="*/ 23 w 37"/>
                <a:gd name="T1" fmla="*/ 0 h 147"/>
                <a:gd name="T2" fmla="*/ 23 w 37"/>
                <a:gd name="T3" fmla="*/ 120 h 147"/>
                <a:gd name="T4" fmla="*/ 23 w 37"/>
                <a:gd name="T5" fmla="*/ 138 h 147"/>
                <a:gd name="T6" fmla="*/ 19 w 37"/>
                <a:gd name="T7" fmla="*/ 143 h 147"/>
                <a:gd name="T8" fmla="*/ 14 w 37"/>
                <a:gd name="T9" fmla="*/ 143 h 147"/>
                <a:gd name="T10" fmla="*/ 0 w 37"/>
                <a:gd name="T11" fmla="*/ 143 h 147"/>
                <a:gd name="T12" fmla="*/ 0 w 37"/>
                <a:gd name="T13" fmla="*/ 147 h 147"/>
                <a:gd name="T14" fmla="*/ 14 w 37"/>
                <a:gd name="T15" fmla="*/ 147 h 147"/>
                <a:gd name="T16" fmla="*/ 28 w 37"/>
                <a:gd name="T17" fmla="*/ 147 h 147"/>
                <a:gd name="T18" fmla="*/ 33 w 37"/>
                <a:gd name="T19" fmla="*/ 143 h 147"/>
                <a:gd name="T20" fmla="*/ 37 w 37"/>
                <a:gd name="T21" fmla="*/ 133 h 147"/>
                <a:gd name="T22" fmla="*/ 37 w 37"/>
                <a:gd name="T23" fmla="*/ 120 h 147"/>
                <a:gd name="T24" fmla="*/ 37 w 37"/>
                <a:gd name="T25" fmla="*/ 0 h 147"/>
                <a:gd name="T26" fmla="*/ 23 w 37"/>
                <a:gd name="T27" fmla="*/ 0 h 1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"/>
                <a:gd name="T43" fmla="*/ 0 h 147"/>
                <a:gd name="T44" fmla="*/ 37 w 37"/>
                <a:gd name="T45" fmla="*/ 147 h 1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7" h="147">
                  <a:moveTo>
                    <a:pt x="23" y="0"/>
                  </a:moveTo>
                  <a:lnTo>
                    <a:pt x="23" y="120"/>
                  </a:lnTo>
                  <a:lnTo>
                    <a:pt x="23" y="138"/>
                  </a:lnTo>
                  <a:lnTo>
                    <a:pt x="19" y="143"/>
                  </a:lnTo>
                  <a:lnTo>
                    <a:pt x="14" y="143"/>
                  </a:lnTo>
                  <a:lnTo>
                    <a:pt x="0" y="143"/>
                  </a:lnTo>
                  <a:lnTo>
                    <a:pt x="0" y="147"/>
                  </a:lnTo>
                  <a:lnTo>
                    <a:pt x="14" y="147"/>
                  </a:lnTo>
                  <a:lnTo>
                    <a:pt x="28" y="147"/>
                  </a:lnTo>
                  <a:lnTo>
                    <a:pt x="33" y="143"/>
                  </a:lnTo>
                  <a:lnTo>
                    <a:pt x="37" y="133"/>
                  </a:lnTo>
                  <a:lnTo>
                    <a:pt x="37" y="120"/>
                  </a:lnTo>
                  <a:lnTo>
                    <a:pt x="37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50608"/>
            </a:solidFill>
            <a:ln w="7938">
              <a:solidFill>
                <a:srgbClr val="05060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956430" y="2622550"/>
            <a:ext cx="841376" cy="1808163"/>
            <a:chOff x="4382" y="1652"/>
            <a:chExt cx="530" cy="1139"/>
          </a:xfrm>
        </p:grpSpPr>
        <p:sp>
          <p:nvSpPr>
            <p:cNvPr id="17456" name="Rectangle 58"/>
            <p:cNvSpPr>
              <a:spLocks noChangeArrowheads="1"/>
            </p:cNvSpPr>
            <p:nvPr/>
          </p:nvSpPr>
          <p:spPr bwMode="auto">
            <a:xfrm>
              <a:off x="4474" y="2148"/>
              <a:ext cx="4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Sértæk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57" name="Rectangle 59"/>
            <p:cNvSpPr>
              <a:spLocks noChangeArrowheads="1"/>
            </p:cNvSpPr>
            <p:nvPr/>
          </p:nvSpPr>
          <p:spPr bwMode="auto">
            <a:xfrm>
              <a:off x="4474" y="2332"/>
              <a:ext cx="42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1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áhætta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58" name="Freeform 60"/>
            <p:cNvSpPr>
              <a:spLocks/>
            </p:cNvSpPr>
            <p:nvPr/>
          </p:nvSpPr>
          <p:spPr bwMode="auto">
            <a:xfrm>
              <a:off x="4382" y="1652"/>
              <a:ext cx="37" cy="151"/>
            </a:xfrm>
            <a:custGeom>
              <a:avLst/>
              <a:gdLst>
                <a:gd name="T0" fmla="*/ 37 w 37"/>
                <a:gd name="T1" fmla="*/ 151 h 151"/>
                <a:gd name="T2" fmla="*/ 37 w 37"/>
                <a:gd name="T3" fmla="*/ 32 h 151"/>
                <a:gd name="T4" fmla="*/ 37 w 37"/>
                <a:gd name="T5" fmla="*/ 14 h 151"/>
                <a:gd name="T6" fmla="*/ 33 w 37"/>
                <a:gd name="T7" fmla="*/ 4 h 151"/>
                <a:gd name="T8" fmla="*/ 28 w 37"/>
                <a:gd name="T9" fmla="*/ 0 h 151"/>
                <a:gd name="T10" fmla="*/ 14 w 37"/>
                <a:gd name="T11" fmla="*/ 0 h 151"/>
                <a:gd name="T12" fmla="*/ 0 w 37"/>
                <a:gd name="T13" fmla="*/ 0 h 151"/>
                <a:gd name="T14" fmla="*/ 0 w 37"/>
                <a:gd name="T15" fmla="*/ 4 h 151"/>
                <a:gd name="T16" fmla="*/ 14 w 37"/>
                <a:gd name="T17" fmla="*/ 4 h 151"/>
                <a:gd name="T18" fmla="*/ 19 w 37"/>
                <a:gd name="T19" fmla="*/ 4 h 151"/>
                <a:gd name="T20" fmla="*/ 23 w 37"/>
                <a:gd name="T21" fmla="*/ 9 h 151"/>
                <a:gd name="T22" fmla="*/ 23 w 37"/>
                <a:gd name="T23" fmla="*/ 27 h 151"/>
                <a:gd name="T24" fmla="*/ 23 w 37"/>
                <a:gd name="T25" fmla="*/ 151 h 151"/>
                <a:gd name="T26" fmla="*/ 37 w 37"/>
                <a:gd name="T27" fmla="*/ 151 h 1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"/>
                <a:gd name="T43" fmla="*/ 0 h 151"/>
                <a:gd name="T44" fmla="*/ 37 w 37"/>
                <a:gd name="T45" fmla="*/ 151 h 1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7" h="151">
                  <a:moveTo>
                    <a:pt x="37" y="151"/>
                  </a:moveTo>
                  <a:lnTo>
                    <a:pt x="37" y="32"/>
                  </a:lnTo>
                  <a:lnTo>
                    <a:pt x="37" y="14"/>
                  </a:lnTo>
                  <a:lnTo>
                    <a:pt x="33" y="4"/>
                  </a:lnTo>
                  <a:lnTo>
                    <a:pt x="28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14" y="4"/>
                  </a:lnTo>
                  <a:lnTo>
                    <a:pt x="19" y="4"/>
                  </a:lnTo>
                  <a:lnTo>
                    <a:pt x="23" y="9"/>
                  </a:lnTo>
                  <a:lnTo>
                    <a:pt x="23" y="27"/>
                  </a:lnTo>
                  <a:lnTo>
                    <a:pt x="23" y="151"/>
                  </a:lnTo>
                  <a:lnTo>
                    <a:pt x="37" y="151"/>
                  </a:lnTo>
                  <a:close/>
                </a:path>
              </a:pathLst>
            </a:custGeom>
            <a:solidFill>
              <a:srgbClr val="050608"/>
            </a:solidFill>
            <a:ln w="7938">
              <a:solidFill>
                <a:srgbClr val="05060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59" name="Rectangle 61"/>
            <p:cNvSpPr>
              <a:spLocks noChangeArrowheads="1"/>
            </p:cNvSpPr>
            <p:nvPr/>
          </p:nvSpPr>
          <p:spPr bwMode="auto">
            <a:xfrm>
              <a:off x="4407" y="1778"/>
              <a:ext cx="10" cy="147"/>
            </a:xfrm>
            <a:prstGeom prst="rect">
              <a:avLst/>
            </a:prstGeom>
            <a:solidFill>
              <a:srgbClr val="050608"/>
            </a:solidFill>
            <a:ln w="7938">
              <a:solidFill>
                <a:srgbClr val="05060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60" name="Rectangle 62"/>
            <p:cNvSpPr>
              <a:spLocks noChangeArrowheads="1"/>
            </p:cNvSpPr>
            <p:nvPr/>
          </p:nvSpPr>
          <p:spPr bwMode="auto">
            <a:xfrm>
              <a:off x="4407" y="1902"/>
              <a:ext cx="10" cy="147"/>
            </a:xfrm>
            <a:prstGeom prst="rect">
              <a:avLst/>
            </a:prstGeom>
            <a:solidFill>
              <a:srgbClr val="050608"/>
            </a:solidFill>
            <a:ln w="7938">
              <a:solidFill>
                <a:srgbClr val="05060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61" name="Rectangle 63"/>
            <p:cNvSpPr>
              <a:spLocks noChangeArrowheads="1"/>
            </p:cNvSpPr>
            <p:nvPr/>
          </p:nvSpPr>
          <p:spPr bwMode="auto">
            <a:xfrm>
              <a:off x="4407" y="2026"/>
              <a:ext cx="10" cy="148"/>
            </a:xfrm>
            <a:prstGeom prst="rect">
              <a:avLst/>
            </a:prstGeom>
            <a:solidFill>
              <a:srgbClr val="050608"/>
            </a:solidFill>
            <a:ln w="7938">
              <a:solidFill>
                <a:srgbClr val="05060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62" name="Freeform 64"/>
            <p:cNvSpPr>
              <a:spLocks/>
            </p:cNvSpPr>
            <p:nvPr/>
          </p:nvSpPr>
          <p:spPr bwMode="auto">
            <a:xfrm>
              <a:off x="4405" y="2148"/>
              <a:ext cx="42" cy="152"/>
            </a:xfrm>
            <a:custGeom>
              <a:avLst/>
              <a:gdLst>
                <a:gd name="T0" fmla="*/ 42 w 42"/>
                <a:gd name="T1" fmla="*/ 73 h 152"/>
                <a:gd name="T2" fmla="*/ 28 w 42"/>
                <a:gd name="T3" fmla="*/ 64 h 152"/>
                <a:gd name="T4" fmla="*/ 19 w 42"/>
                <a:gd name="T5" fmla="*/ 55 h 152"/>
                <a:gd name="T6" fmla="*/ 14 w 42"/>
                <a:gd name="T7" fmla="*/ 46 h 152"/>
                <a:gd name="T8" fmla="*/ 14 w 42"/>
                <a:gd name="T9" fmla="*/ 37 h 152"/>
                <a:gd name="T10" fmla="*/ 14 w 42"/>
                <a:gd name="T11" fmla="*/ 0 h 152"/>
                <a:gd name="T12" fmla="*/ 0 w 42"/>
                <a:gd name="T13" fmla="*/ 0 h 152"/>
                <a:gd name="T14" fmla="*/ 0 w 42"/>
                <a:gd name="T15" fmla="*/ 32 h 152"/>
                <a:gd name="T16" fmla="*/ 5 w 42"/>
                <a:gd name="T17" fmla="*/ 51 h 152"/>
                <a:gd name="T18" fmla="*/ 10 w 42"/>
                <a:gd name="T19" fmla="*/ 60 h 152"/>
                <a:gd name="T20" fmla="*/ 19 w 42"/>
                <a:gd name="T21" fmla="*/ 69 h 152"/>
                <a:gd name="T22" fmla="*/ 33 w 42"/>
                <a:gd name="T23" fmla="*/ 73 h 152"/>
                <a:gd name="T24" fmla="*/ 19 w 42"/>
                <a:gd name="T25" fmla="*/ 78 h 152"/>
                <a:gd name="T26" fmla="*/ 10 w 42"/>
                <a:gd name="T27" fmla="*/ 87 h 152"/>
                <a:gd name="T28" fmla="*/ 5 w 42"/>
                <a:gd name="T29" fmla="*/ 101 h 152"/>
                <a:gd name="T30" fmla="*/ 0 w 42"/>
                <a:gd name="T31" fmla="*/ 115 h 152"/>
                <a:gd name="T32" fmla="*/ 0 w 42"/>
                <a:gd name="T33" fmla="*/ 152 h 152"/>
                <a:gd name="T34" fmla="*/ 14 w 42"/>
                <a:gd name="T35" fmla="*/ 152 h 152"/>
                <a:gd name="T36" fmla="*/ 14 w 42"/>
                <a:gd name="T37" fmla="*/ 115 h 152"/>
                <a:gd name="T38" fmla="*/ 14 w 42"/>
                <a:gd name="T39" fmla="*/ 101 h 152"/>
                <a:gd name="T40" fmla="*/ 19 w 42"/>
                <a:gd name="T41" fmla="*/ 92 h 152"/>
                <a:gd name="T42" fmla="*/ 28 w 42"/>
                <a:gd name="T43" fmla="*/ 83 h 152"/>
                <a:gd name="T44" fmla="*/ 42 w 42"/>
                <a:gd name="T45" fmla="*/ 78 h 152"/>
                <a:gd name="T46" fmla="*/ 42 w 42"/>
                <a:gd name="T47" fmla="*/ 73 h 15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2"/>
                <a:gd name="T73" fmla="*/ 0 h 152"/>
                <a:gd name="T74" fmla="*/ 42 w 42"/>
                <a:gd name="T75" fmla="*/ 152 h 15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2" h="152">
                  <a:moveTo>
                    <a:pt x="42" y="73"/>
                  </a:moveTo>
                  <a:lnTo>
                    <a:pt x="28" y="64"/>
                  </a:lnTo>
                  <a:lnTo>
                    <a:pt x="19" y="55"/>
                  </a:lnTo>
                  <a:lnTo>
                    <a:pt x="14" y="46"/>
                  </a:lnTo>
                  <a:lnTo>
                    <a:pt x="14" y="37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32"/>
                  </a:lnTo>
                  <a:lnTo>
                    <a:pt x="5" y="51"/>
                  </a:lnTo>
                  <a:lnTo>
                    <a:pt x="10" y="60"/>
                  </a:lnTo>
                  <a:lnTo>
                    <a:pt x="19" y="69"/>
                  </a:lnTo>
                  <a:lnTo>
                    <a:pt x="33" y="73"/>
                  </a:lnTo>
                  <a:lnTo>
                    <a:pt x="19" y="78"/>
                  </a:lnTo>
                  <a:lnTo>
                    <a:pt x="10" y="87"/>
                  </a:lnTo>
                  <a:lnTo>
                    <a:pt x="5" y="101"/>
                  </a:lnTo>
                  <a:lnTo>
                    <a:pt x="0" y="115"/>
                  </a:lnTo>
                  <a:lnTo>
                    <a:pt x="0" y="152"/>
                  </a:lnTo>
                  <a:lnTo>
                    <a:pt x="14" y="152"/>
                  </a:lnTo>
                  <a:lnTo>
                    <a:pt x="14" y="115"/>
                  </a:lnTo>
                  <a:lnTo>
                    <a:pt x="14" y="101"/>
                  </a:lnTo>
                  <a:lnTo>
                    <a:pt x="19" y="92"/>
                  </a:lnTo>
                  <a:lnTo>
                    <a:pt x="28" y="83"/>
                  </a:lnTo>
                  <a:lnTo>
                    <a:pt x="42" y="78"/>
                  </a:lnTo>
                  <a:lnTo>
                    <a:pt x="42" y="73"/>
                  </a:lnTo>
                  <a:close/>
                </a:path>
              </a:pathLst>
            </a:custGeom>
            <a:solidFill>
              <a:srgbClr val="050608"/>
            </a:solidFill>
            <a:ln w="7938">
              <a:solidFill>
                <a:srgbClr val="05060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63" name="Rectangle 65"/>
            <p:cNvSpPr>
              <a:spLocks noChangeArrowheads="1"/>
            </p:cNvSpPr>
            <p:nvPr/>
          </p:nvSpPr>
          <p:spPr bwMode="auto">
            <a:xfrm>
              <a:off x="4407" y="2274"/>
              <a:ext cx="10" cy="148"/>
            </a:xfrm>
            <a:prstGeom prst="rect">
              <a:avLst/>
            </a:prstGeom>
            <a:solidFill>
              <a:srgbClr val="050608"/>
            </a:solidFill>
            <a:ln w="7938">
              <a:solidFill>
                <a:srgbClr val="05060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64" name="Rectangle 66"/>
            <p:cNvSpPr>
              <a:spLocks noChangeArrowheads="1"/>
            </p:cNvSpPr>
            <p:nvPr/>
          </p:nvSpPr>
          <p:spPr bwMode="auto">
            <a:xfrm>
              <a:off x="4407" y="2398"/>
              <a:ext cx="10" cy="148"/>
            </a:xfrm>
            <a:prstGeom prst="rect">
              <a:avLst/>
            </a:prstGeom>
            <a:solidFill>
              <a:srgbClr val="050608"/>
            </a:solidFill>
            <a:ln w="7938">
              <a:solidFill>
                <a:srgbClr val="05060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65" name="Rectangle 67"/>
            <p:cNvSpPr>
              <a:spLocks noChangeArrowheads="1"/>
            </p:cNvSpPr>
            <p:nvPr/>
          </p:nvSpPr>
          <p:spPr bwMode="auto">
            <a:xfrm>
              <a:off x="4407" y="2522"/>
              <a:ext cx="10" cy="148"/>
            </a:xfrm>
            <a:prstGeom prst="rect">
              <a:avLst/>
            </a:prstGeom>
            <a:solidFill>
              <a:srgbClr val="050608"/>
            </a:solidFill>
            <a:ln w="7938">
              <a:solidFill>
                <a:srgbClr val="05060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7466" name="Freeform 68"/>
            <p:cNvSpPr>
              <a:spLocks/>
            </p:cNvSpPr>
            <p:nvPr/>
          </p:nvSpPr>
          <p:spPr bwMode="auto">
            <a:xfrm>
              <a:off x="4382" y="2644"/>
              <a:ext cx="37" cy="147"/>
            </a:xfrm>
            <a:custGeom>
              <a:avLst/>
              <a:gdLst>
                <a:gd name="T0" fmla="*/ 23 w 37"/>
                <a:gd name="T1" fmla="*/ 0 h 147"/>
                <a:gd name="T2" fmla="*/ 23 w 37"/>
                <a:gd name="T3" fmla="*/ 124 h 147"/>
                <a:gd name="T4" fmla="*/ 23 w 37"/>
                <a:gd name="T5" fmla="*/ 138 h 147"/>
                <a:gd name="T6" fmla="*/ 19 w 37"/>
                <a:gd name="T7" fmla="*/ 143 h 147"/>
                <a:gd name="T8" fmla="*/ 14 w 37"/>
                <a:gd name="T9" fmla="*/ 143 h 147"/>
                <a:gd name="T10" fmla="*/ 0 w 37"/>
                <a:gd name="T11" fmla="*/ 143 h 147"/>
                <a:gd name="T12" fmla="*/ 0 w 37"/>
                <a:gd name="T13" fmla="*/ 147 h 147"/>
                <a:gd name="T14" fmla="*/ 14 w 37"/>
                <a:gd name="T15" fmla="*/ 147 h 147"/>
                <a:gd name="T16" fmla="*/ 28 w 37"/>
                <a:gd name="T17" fmla="*/ 147 h 147"/>
                <a:gd name="T18" fmla="*/ 33 w 37"/>
                <a:gd name="T19" fmla="*/ 143 h 147"/>
                <a:gd name="T20" fmla="*/ 37 w 37"/>
                <a:gd name="T21" fmla="*/ 133 h 147"/>
                <a:gd name="T22" fmla="*/ 37 w 37"/>
                <a:gd name="T23" fmla="*/ 120 h 147"/>
                <a:gd name="T24" fmla="*/ 37 w 37"/>
                <a:gd name="T25" fmla="*/ 0 h 147"/>
                <a:gd name="T26" fmla="*/ 23 w 37"/>
                <a:gd name="T27" fmla="*/ 0 h 1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7"/>
                <a:gd name="T43" fmla="*/ 0 h 147"/>
                <a:gd name="T44" fmla="*/ 37 w 37"/>
                <a:gd name="T45" fmla="*/ 147 h 1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7" h="147">
                  <a:moveTo>
                    <a:pt x="23" y="0"/>
                  </a:moveTo>
                  <a:lnTo>
                    <a:pt x="23" y="124"/>
                  </a:lnTo>
                  <a:lnTo>
                    <a:pt x="23" y="138"/>
                  </a:lnTo>
                  <a:lnTo>
                    <a:pt x="19" y="143"/>
                  </a:lnTo>
                  <a:lnTo>
                    <a:pt x="14" y="143"/>
                  </a:lnTo>
                  <a:lnTo>
                    <a:pt x="0" y="143"/>
                  </a:lnTo>
                  <a:lnTo>
                    <a:pt x="0" y="147"/>
                  </a:lnTo>
                  <a:lnTo>
                    <a:pt x="14" y="147"/>
                  </a:lnTo>
                  <a:lnTo>
                    <a:pt x="28" y="147"/>
                  </a:lnTo>
                  <a:lnTo>
                    <a:pt x="33" y="143"/>
                  </a:lnTo>
                  <a:lnTo>
                    <a:pt x="37" y="133"/>
                  </a:lnTo>
                  <a:lnTo>
                    <a:pt x="37" y="120"/>
                  </a:lnTo>
                  <a:lnTo>
                    <a:pt x="37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50608"/>
            </a:solidFill>
            <a:ln w="7938">
              <a:solidFill>
                <a:srgbClr val="050608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454" name="Rectangle 69"/>
          <p:cNvSpPr>
            <a:spLocks noChangeArrowheads="1"/>
          </p:cNvSpPr>
          <p:nvPr/>
        </p:nvSpPr>
        <p:spPr bwMode="auto">
          <a:xfrm>
            <a:off x="5508625" y="5707063"/>
            <a:ext cx="25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18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6880"/>
            <a:ext cx="7239000" cy="4846320"/>
          </a:xfrm>
        </p:spPr>
        <p:txBody>
          <a:bodyPr>
            <a:normAutofit/>
          </a:bodyPr>
          <a:lstStyle/>
          <a:p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Hægt er að draga úr áhættu með því að una minni afrakstri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Val milli </a:t>
            </a:r>
            <a:r>
              <a:rPr lang="is-I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afraksturs</a:t>
            </a: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 og áhættu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is-I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mynd 3. val milli afraksturs og áhættu</a:t>
            </a:r>
            <a:endParaRPr lang="is-IS" sz="2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F3F6F9"/>
          </a:solidFill>
          <a:ln w="2730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F2F4F8"/>
          </a:solidFill>
          <a:ln w="2492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F1F4F7"/>
          </a:solidFill>
          <a:ln w="2238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F0F2F5"/>
          </a:solidFill>
          <a:ln w="19843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EEF1F4"/>
          </a:solidFill>
          <a:ln w="1746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EDEFF3"/>
          </a:solidFill>
          <a:ln w="1492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EBEEF2"/>
          </a:solidFill>
          <a:ln w="12382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EAECF1"/>
          </a:solidFill>
          <a:ln w="1000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E9EBF0"/>
          </a:solidFill>
          <a:ln w="746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E7EAEF"/>
          </a:solidFill>
          <a:ln w="492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568450" y="1155700"/>
            <a:ext cx="6869113" cy="4640263"/>
          </a:xfrm>
          <a:prstGeom prst="rect">
            <a:avLst/>
          </a:prstGeom>
          <a:solidFill>
            <a:srgbClr val="E6E9EF"/>
          </a:solidFill>
          <a:ln w="2540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371600" y="990600"/>
            <a:ext cx="6991350" cy="4764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V="1">
            <a:off x="1419225" y="2768600"/>
            <a:ext cx="5475288" cy="1935163"/>
          </a:xfrm>
          <a:prstGeom prst="line">
            <a:avLst/>
          </a:prstGeom>
          <a:noFill/>
          <a:ln w="74613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1395413" y="906463"/>
            <a:ext cx="6991350" cy="4838700"/>
          </a:xfrm>
          <a:custGeom>
            <a:avLst/>
            <a:gdLst>
              <a:gd name="T0" fmla="*/ 0 w 4404"/>
              <a:gd name="T1" fmla="*/ 0 h 3048"/>
              <a:gd name="T2" fmla="*/ 0 w 4404"/>
              <a:gd name="T3" fmla="*/ 3048 h 3048"/>
              <a:gd name="T4" fmla="*/ 4404 w 4404"/>
              <a:gd name="T5" fmla="*/ 3048 h 3048"/>
              <a:gd name="T6" fmla="*/ 0 60000 65536"/>
              <a:gd name="T7" fmla="*/ 0 60000 65536"/>
              <a:gd name="T8" fmla="*/ 0 60000 65536"/>
              <a:gd name="T9" fmla="*/ 0 w 4404"/>
              <a:gd name="T10" fmla="*/ 0 h 3048"/>
              <a:gd name="T11" fmla="*/ 4404 w 4404"/>
              <a:gd name="T12" fmla="*/ 3048 h 30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4" h="3048">
                <a:moveTo>
                  <a:pt x="0" y="0"/>
                </a:moveTo>
                <a:lnTo>
                  <a:pt x="0" y="3048"/>
                </a:lnTo>
                <a:lnTo>
                  <a:pt x="4404" y="3048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2638425" y="5546725"/>
            <a:ext cx="1588" cy="1984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4057650" y="5546725"/>
            <a:ext cx="1588" cy="1984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5500688" y="5546725"/>
            <a:ext cx="1587" cy="1984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V="1">
            <a:off x="6894513" y="5546725"/>
            <a:ext cx="1587" cy="1984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1395413" y="2768600"/>
            <a:ext cx="198437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7747000" y="5778500"/>
            <a:ext cx="88966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Áhætta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5638800" y="6103938"/>
            <a:ext cx="304730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(staðalfrávik afraksturs)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1163638" y="5786438"/>
            <a:ext cx="14908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2566988" y="5786438"/>
            <a:ext cx="14908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3887788" y="5786438"/>
            <a:ext cx="29815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5291138" y="5786438"/>
            <a:ext cx="29815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6686550" y="5786438"/>
            <a:ext cx="29815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877888" y="2601913"/>
            <a:ext cx="35266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8.3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877888" y="4511675"/>
            <a:ext cx="35266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3.1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76200" y="1102410"/>
            <a:ext cx="119423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Afrakstur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282575" y="1429435"/>
            <a:ext cx="110126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is-IS" sz="2100" b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(% á ári)</a:t>
            </a:r>
            <a:endParaRPr lang="is-I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633785" y="2274888"/>
            <a:ext cx="1166811" cy="1584325"/>
            <a:chOff x="2289" y="1433"/>
            <a:chExt cx="735" cy="998"/>
          </a:xfrm>
        </p:grpSpPr>
        <p:sp>
          <p:nvSpPr>
            <p:cNvPr id="19521" name="Oval 37"/>
            <p:cNvSpPr>
              <a:spLocks noChangeArrowheads="1"/>
            </p:cNvSpPr>
            <p:nvPr/>
          </p:nvSpPr>
          <p:spPr bwMode="auto">
            <a:xfrm>
              <a:off x="2509" y="2338"/>
              <a:ext cx="94" cy="93"/>
            </a:xfrm>
            <a:prstGeom prst="ellipse">
              <a:avLst/>
            </a:prstGeom>
            <a:solidFill>
              <a:srgbClr val="BF0E22"/>
            </a:soli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522" name="Line 38"/>
            <p:cNvSpPr>
              <a:spLocks noChangeShapeType="1"/>
            </p:cNvSpPr>
            <p:nvPr/>
          </p:nvSpPr>
          <p:spPr bwMode="auto">
            <a:xfrm flipV="1">
              <a:off x="2556" y="1806"/>
              <a:ext cx="1" cy="5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523" name="Rectangle 39"/>
            <p:cNvSpPr>
              <a:spLocks noChangeArrowheads="1"/>
            </p:cNvSpPr>
            <p:nvPr/>
          </p:nvSpPr>
          <p:spPr bwMode="auto">
            <a:xfrm>
              <a:off x="2289" y="1433"/>
              <a:ext cx="735" cy="40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9524" name="Group 40"/>
            <p:cNvGrpSpPr>
              <a:grpSpLocks/>
            </p:cNvGrpSpPr>
            <p:nvPr/>
          </p:nvGrpSpPr>
          <p:grpSpPr bwMode="auto">
            <a:xfrm>
              <a:off x="2333" y="1443"/>
              <a:ext cx="669" cy="389"/>
              <a:chOff x="2326" y="1454"/>
              <a:chExt cx="669" cy="389"/>
            </a:xfrm>
          </p:grpSpPr>
          <p:sp>
            <p:nvSpPr>
              <p:cNvPr id="19525" name="Rectangle 41"/>
              <p:cNvSpPr>
                <a:spLocks noChangeArrowheads="1"/>
              </p:cNvSpPr>
              <p:nvPr/>
            </p:nvSpPr>
            <p:spPr bwMode="auto">
              <a:xfrm>
                <a:off x="2326" y="1454"/>
                <a:ext cx="338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s-IS" sz="21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50%</a:t>
                </a:r>
                <a:endParaRPr lang="is-I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9526" name="Rectangle 42"/>
              <p:cNvSpPr>
                <a:spLocks noChangeArrowheads="1"/>
              </p:cNvSpPr>
              <p:nvPr/>
            </p:nvSpPr>
            <p:spPr bwMode="auto">
              <a:xfrm>
                <a:off x="2326" y="1639"/>
                <a:ext cx="669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s-IS" sz="21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hlutabréf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216152" y="2717801"/>
            <a:ext cx="1212851" cy="1638301"/>
            <a:chOff x="1396" y="1712"/>
            <a:chExt cx="764" cy="1032"/>
          </a:xfrm>
        </p:grpSpPr>
        <p:sp>
          <p:nvSpPr>
            <p:cNvPr id="19516" name="Oval 44"/>
            <p:cNvSpPr>
              <a:spLocks noChangeArrowheads="1"/>
            </p:cNvSpPr>
            <p:nvPr/>
          </p:nvSpPr>
          <p:spPr bwMode="auto">
            <a:xfrm>
              <a:off x="1615" y="2650"/>
              <a:ext cx="94" cy="94"/>
            </a:xfrm>
            <a:prstGeom prst="ellipse">
              <a:avLst/>
            </a:prstGeom>
            <a:solidFill>
              <a:srgbClr val="BF0E22"/>
            </a:soli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517" name="Line 45"/>
            <p:cNvSpPr>
              <a:spLocks noChangeShapeType="1"/>
            </p:cNvSpPr>
            <p:nvPr/>
          </p:nvSpPr>
          <p:spPr bwMode="auto">
            <a:xfrm flipV="1">
              <a:off x="1662" y="2087"/>
              <a:ext cx="1" cy="5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518" name="Rectangle 46"/>
            <p:cNvSpPr>
              <a:spLocks noChangeArrowheads="1"/>
            </p:cNvSpPr>
            <p:nvPr/>
          </p:nvSpPr>
          <p:spPr bwMode="auto">
            <a:xfrm>
              <a:off x="1396" y="1712"/>
              <a:ext cx="764" cy="40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519" name="Rectangle 47"/>
            <p:cNvSpPr>
              <a:spLocks noChangeArrowheads="1"/>
            </p:cNvSpPr>
            <p:nvPr/>
          </p:nvSpPr>
          <p:spPr bwMode="auto">
            <a:xfrm>
              <a:off x="1447" y="1737"/>
              <a:ext cx="33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1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25%</a:t>
              </a:r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520" name="Rectangle 48"/>
            <p:cNvSpPr>
              <a:spLocks noChangeArrowheads="1"/>
            </p:cNvSpPr>
            <p:nvPr/>
          </p:nvSpPr>
          <p:spPr bwMode="auto">
            <a:xfrm>
              <a:off x="1447" y="1922"/>
              <a:ext cx="669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is-IS" sz="21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hlutabréf</a:t>
              </a:r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320801" y="3505201"/>
            <a:ext cx="1279527" cy="1273175"/>
            <a:chOff x="832" y="2208"/>
            <a:chExt cx="806" cy="802"/>
          </a:xfrm>
        </p:grpSpPr>
        <p:sp>
          <p:nvSpPr>
            <p:cNvPr id="19510" name="Oval 50"/>
            <p:cNvSpPr>
              <a:spLocks noChangeArrowheads="1"/>
            </p:cNvSpPr>
            <p:nvPr/>
          </p:nvSpPr>
          <p:spPr bwMode="auto">
            <a:xfrm>
              <a:off x="832" y="2916"/>
              <a:ext cx="94" cy="94"/>
            </a:xfrm>
            <a:prstGeom prst="ellipse">
              <a:avLst/>
            </a:prstGeom>
            <a:solidFill>
              <a:srgbClr val="BF0E22"/>
            </a:soli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9511" name="Group 51"/>
            <p:cNvGrpSpPr>
              <a:grpSpLocks/>
            </p:cNvGrpSpPr>
            <p:nvPr/>
          </p:nvGrpSpPr>
          <p:grpSpPr bwMode="auto">
            <a:xfrm>
              <a:off x="941" y="2208"/>
              <a:ext cx="697" cy="692"/>
              <a:chOff x="941" y="2208"/>
              <a:chExt cx="697" cy="692"/>
            </a:xfrm>
          </p:grpSpPr>
          <p:sp>
            <p:nvSpPr>
              <p:cNvPr id="19512" name="Line 52"/>
              <p:cNvSpPr>
                <a:spLocks noChangeShapeType="1"/>
              </p:cNvSpPr>
              <p:nvPr/>
            </p:nvSpPr>
            <p:spPr bwMode="auto">
              <a:xfrm flipV="1">
                <a:off x="941" y="2619"/>
                <a:ext cx="267" cy="28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9514" name="Rectangle 54"/>
              <p:cNvSpPr>
                <a:spLocks noChangeArrowheads="1"/>
              </p:cNvSpPr>
              <p:nvPr/>
            </p:nvSpPr>
            <p:spPr bwMode="auto">
              <a:xfrm>
                <a:off x="960" y="2208"/>
                <a:ext cx="678" cy="40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is-IS" sz="21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Engin </a:t>
                </a:r>
              </a:p>
              <a:p>
                <a:r>
                  <a:rPr lang="is-IS" sz="21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hlutabréf</a:t>
                </a:r>
                <a:endParaRPr lang="is-I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446846" y="1254125"/>
            <a:ext cx="1173164" cy="1587500"/>
            <a:chOff x="4061" y="790"/>
            <a:chExt cx="739" cy="1000"/>
          </a:xfrm>
        </p:grpSpPr>
        <p:sp>
          <p:nvSpPr>
            <p:cNvPr id="19504" name="Oval 57"/>
            <p:cNvSpPr>
              <a:spLocks noChangeArrowheads="1"/>
            </p:cNvSpPr>
            <p:nvPr/>
          </p:nvSpPr>
          <p:spPr bwMode="auto">
            <a:xfrm>
              <a:off x="4296" y="1697"/>
              <a:ext cx="109" cy="93"/>
            </a:xfrm>
            <a:prstGeom prst="ellipse">
              <a:avLst/>
            </a:prstGeom>
            <a:solidFill>
              <a:srgbClr val="BF0E22"/>
            </a:soli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505" name="Line 58"/>
            <p:cNvSpPr>
              <a:spLocks noChangeShapeType="1"/>
            </p:cNvSpPr>
            <p:nvPr/>
          </p:nvSpPr>
          <p:spPr bwMode="auto">
            <a:xfrm flipV="1">
              <a:off x="4343" y="1165"/>
              <a:ext cx="1" cy="5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506" name="Rectangle 59"/>
            <p:cNvSpPr>
              <a:spLocks noChangeArrowheads="1"/>
            </p:cNvSpPr>
            <p:nvPr/>
          </p:nvSpPr>
          <p:spPr bwMode="auto">
            <a:xfrm>
              <a:off x="4061" y="790"/>
              <a:ext cx="739" cy="40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9507" name="Group 60"/>
            <p:cNvGrpSpPr>
              <a:grpSpLocks/>
            </p:cNvGrpSpPr>
            <p:nvPr/>
          </p:nvGrpSpPr>
          <p:grpSpPr bwMode="auto">
            <a:xfrm>
              <a:off x="4105" y="799"/>
              <a:ext cx="669" cy="390"/>
              <a:chOff x="4113" y="806"/>
              <a:chExt cx="669" cy="390"/>
            </a:xfrm>
          </p:grpSpPr>
          <p:sp>
            <p:nvSpPr>
              <p:cNvPr id="19508" name="Rectangle 61"/>
              <p:cNvSpPr>
                <a:spLocks noChangeArrowheads="1"/>
              </p:cNvSpPr>
              <p:nvPr/>
            </p:nvSpPr>
            <p:spPr bwMode="auto">
              <a:xfrm>
                <a:off x="4113" y="806"/>
                <a:ext cx="42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s-IS" sz="21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100%</a:t>
                </a:r>
                <a:endParaRPr lang="is-I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9509" name="Rectangle 62"/>
              <p:cNvSpPr>
                <a:spLocks noChangeArrowheads="1"/>
              </p:cNvSpPr>
              <p:nvPr/>
            </p:nvSpPr>
            <p:spPr bwMode="auto">
              <a:xfrm>
                <a:off x="4113" y="992"/>
                <a:ext cx="669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s-IS" sz="21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hlutabréf</a:t>
                </a:r>
                <a:endParaRPr lang="is-I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5078419" y="1700213"/>
            <a:ext cx="1169989" cy="1644650"/>
            <a:chOff x="3199" y="1071"/>
            <a:chExt cx="737" cy="1036"/>
          </a:xfrm>
        </p:grpSpPr>
        <p:sp>
          <p:nvSpPr>
            <p:cNvPr id="19498" name="Line 64"/>
            <p:cNvSpPr>
              <a:spLocks noChangeShapeType="1"/>
            </p:cNvSpPr>
            <p:nvPr/>
          </p:nvSpPr>
          <p:spPr bwMode="auto">
            <a:xfrm flipV="1">
              <a:off x="3465" y="1435"/>
              <a:ext cx="1" cy="5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499" name="Rectangle 65"/>
            <p:cNvSpPr>
              <a:spLocks noChangeArrowheads="1"/>
            </p:cNvSpPr>
            <p:nvPr/>
          </p:nvSpPr>
          <p:spPr bwMode="auto">
            <a:xfrm>
              <a:off x="3199" y="1071"/>
              <a:ext cx="737" cy="40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9500" name="Oval 66"/>
            <p:cNvSpPr>
              <a:spLocks noChangeArrowheads="1"/>
            </p:cNvSpPr>
            <p:nvPr/>
          </p:nvSpPr>
          <p:spPr bwMode="auto">
            <a:xfrm>
              <a:off x="3402" y="1997"/>
              <a:ext cx="110" cy="110"/>
            </a:xfrm>
            <a:prstGeom prst="ellipse">
              <a:avLst/>
            </a:prstGeom>
            <a:solidFill>
              <a:srgbClr val="BF0E22"/>
            </a:solidFill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19501" name="Group 67"/>
            <p:cNvGrpSpPr>
              <a:grpSpLocks/>
            </p:cNvGrpSpPr>
            <p:nvPr/>
          </p:nvGrpSpPr>
          <p:grpSpPr bwMode="auto">
            <a:xfrm>
              <a:off x="3243" y="1081"/>
              <a:ext cx="669" cy="389"/>
              <a:chOff x="3245" y="1084"/>
              <a:chExt cx="669" cy="389"/>
            </a:xfrm>
          </p:grpSpPr>
          <p:sp>
            <p:nvSpPr>
              <p:cNvPr id="19502" name="Rectangle 68"/>
              <p:cNvSpPr>
                <a:spLocks noChangeArrowheads="1"/>
              </p:cNvSpPr>
              <p:nvPr/>
            </p:nvSpPr>
            <p:spPr bwMode="auto">
              <a:xfrm>
                <a:off x="3245" y="1084"/>
                <a:ext cx="335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s-IS" sz="21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75%</a:t>
                </a:r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19503" name="Rectangle 69"/>
              <p:cNvSpPr>
                <a:spLocks noChangeArrowheads="1"/>
              </p:cNvSpPr>
              <p:nvPr/>
            </p:nvSpPr>
            <p:spPr bwMode="auto">
              <a:xfrm>
                <a:off x="3245" y="1269"/>
                <a:ext cx="669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is-IS" sz="21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hlutabréf</a:t>
                </a:r>
                <a:endParaRPr lang="is-I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Mat á verðbréfum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is-IS" sz="4000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Mat á verðbréfum 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felst í að skoða efnahagsreikninga fyrirtækja og framtíðarhorfur þeirra til að ákvarða verðmæti þeirra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Með mati á verðbréfum er reynt að ákvarða hvort hlutabréf í tilteknu fyrirtæki eru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ofmetin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rétt metin 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eða </a:t>
            </a: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vanmetin</a:t>
            </a:r>
          </a:p>
          <a:p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Markmið fjárfesta er jafnan að kaupa vanmetin bréf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Mat á verðbréfum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is-IS" sz="4000" b="1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Fjármál</a:t>
            </a:r>
            <a:r>
              <a:rPr lang="is-IS" sz="4000" i="1" dirty="0">
                <a:solidFill>
                  <a:srgbClr val="25A9A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kallast það sérsvið hagfræðinnar sem fjallar um ákvarðanir manna um 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is-IS" sz="3700" dirty="0">
                <a:latin typeface="Cambria" panose="02040503050406030204" pitchFamily="18" charset="0"/>
                <a:ea typeface="Cambria" panose="02040503050406030204" pitchFamily="18" charset="0"/>
              </a:rPr>
              <a:t>Ráðstöfun gæða frá einum tíma til annars, t.d. sparnað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is-IS" sz="3700" dirty="0">
                <a:latin typeface="Cambria" panose="02040503050406030204" pitchFamily="18" charset="0"/>
                <a:ea typeface="Cambria" panose="02040503050406030204" pitchFamily="18" charset="0"/>
              </a:rPr>
              <a:t>Viðbrögð við áhættu, t.d. tryggingar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fjármál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6880"/>
            <a:ext cx="7315200" cy="484632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is-IS" sz="3600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Tilgátan um skilvirka markaði 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(e. </a:t>
            </a:r>
            <a:r>
              <a:rPr lang="is-I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Efficient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 Markets </a:t>
            </a:r>
            <a:r>
              <a:rPr lang="is-I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Hypothesis</a:t>
            </a:r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) er tilgátan um að verð á verðbréfum endurspegli – þ.e. feli í sér – allar upplýsingar sem liggja fyrir um verðmæti bréfanna</a:t>
            </a:r>
          </a:p>
          <a:p>
            <a:pPr lvl="1">
              <a:buClr>
                <a:srgbClr val="FFC000"/>
              </a:buClr>
            </a:pPr>
            <a:r>
              <a:rPr lang="is-IS" sz="3300" dirty="0">
                <a:latin typeface="Cambria" panose="02040503050406030204" pitchFamily="18" charset="0"/>
                <a:ea typeface="Cambria" panose="02040503050406030204" pitchFamily="18" charset="0"/>
              </a:rPr>
              <a:t>Engar innherjaupplýsingar ;-)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Tilgátan um skilvirka markaði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6880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Markaður er sagður vera </a:t>
            </a:r>
            <a:r>
              <a:rPr lang="is-IS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skilvirkur</a:t>
            </a:r>
            <a:r>
              <a:rPr lang="is-IS" i="1" dirty="0">
                <a:solidFill>
                  <a:srgbClr val="25A9A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þegar hann endurspeglar – þ.e. þegar verðið á markaðinum felur í sér – allar aðgengilegar upplýsingar svo enginn veit meira en aðrir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Ef markaður er skilvirkur eru öll hlutabréf á markaðinum rétt metin, þ.e. hvorki ofmetin né vanmetin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Ekkert bréf er þá líklegra til að hækka í verði en önnur bréf</a:t>
            </a:r>
          </a:p>
          <a:p>
            <a:pPr lvl="1">
              <a:buClr>
                <a:schemeClr val="tx2">
                  <a:lumMod val="75000"/>
                </a:schemeClr>
              </a:buClr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Verðbréfaverð er þá slembistærð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Ef markaður er skilvirkur er arðvænlegast að eiga dreift safn bréfa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Tilgátan um skilvirka markaði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Hugmyndin um skilvirka markaði og að markaðurinn spegli rétt markaðsvirði verðbréfa var grundvöllur fjármálaeftirlits á flestum fjármálamörkuðum heims fram að hruni 2008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Og þó: Maðkur í mysunni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Fjármálaeftirlit var </a:t>
            </a:r>
            <a:b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dregið saman, </a:t>
            </a:r>
            <a:b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nei, brytjað niður 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Afturför frá 1933 þegar </a:t>
            </a:r>
            <a:b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fjármálaeftirlit var leitt í</a:t>
            </a:r>
            <a:b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lög í Bandaríkjunum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8229600" cy="1143000"/>
          </a:xfrm>
        </p:spPr>
        <p:txBody>
          <a:bodyPr>
            <a:noAutofit/>
          </a:bodyPr>
          <a:lstStyle/>
          <a:p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Tilgátan um skilvirka markaði: della? Draumsýn? Dauð og grafin?</a:t>
            </a:r>
          </a:p>
        </p:txBody>
      </p:sp>
      <p:pic>
        <p:nvPicPr>
          <p:cNvPr id="16386" name="Picture 2" descr="INSERT DESCRIP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00450">
            <a:off x="4629129" y="3618610"/>
            <a:ext cx="4439365" cy="273191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9416"/>
            <a:ext cx="7391400" cy="5096184"/>
          </a:xfrm>
        </p:spPr>
        <p:txBody>
          <a:bodyPr>
            <a:normAutofit/>
          </a:bodyPr>
          <a:lstStyle/>
          <a:p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Fjármálakreppan frá 2008 hefur grafið undan trú margra á skilvirka markaði</a:t>
            </a:r>
          </a:p>
          <a:p>
            <a:pPr lvl="1"/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Jafnvel seðlabankastjóri Bandaríkjanna, Alan </a:t>
            </a:r>
            <a:r>
              <a:rPr lang="is-IS" sz="2500" dirty="0" err="1">
                <a:latin typeface="Cambria" panose="02040503050406030204" pitchFamily="18" charset="0"/>
                <a:ea typeface="Cambria" panose="02040503050406030204" pitchFamily="18" charset="0"/>
              </a:rPr>
              <a:t>Greenspan</a:t>
            </a:r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, sjálfur æðsti presturinn, játaði sig sigraðan og bað forláts</a:t>
            </a:r>
          </a:p>
          <a:p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Brennandi spurning: </a:t>
            </a:r>
          </a:p>
          <a:p>
            <a:pPr lvl="1"/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Spegluðu verðbréfabólurnar rétt mat á verði bréfanna eða spegluðu þær hjarðhegðun og óraunsæja bjartsýni og blindu?</a:t>
            </a:r>
          </a:p>
          <a:p>
            <a:pPr lvl="1"/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Síðar nefnda, kannski, og einnig botnlaust sukk og svindl í fjármálaheiminum – og lögbrot</a:t>
            </a:r>
          </a:p>
          <a:p>
            <a:pPr lvl="2"/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Sjá bækur eftir </a:t>
            </a:r>
            <a:r>
              <a:rPr lang="is-I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Black</a:t>
            </a: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s-I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Blinder</a:t>
            </a: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s-I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Ferguson</a:t>
            </a:r>
            <a:r>
              <a:rPr lang="is-IS" sz="2200" dirty="0">
                <a:latin typeface="Cambria" panose="02040503050406030204" pitchFamily="18" charset="0"/>
                <a:ea typeface="Cambria" panose="02040503050406030204" pitchFamily="18" charset="0"/>
              </a:rPr>
              <a:t> og </a:t>
            </a:r>
            <a:r>
              <a:rPr lang="is-I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Stiglitz</a:t>
            </a:r>
            <a:endParaRPr lang="is-I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8153400" cy="1143000"/>
          </a:xfrm>
        </p:spPr>
        <p:txBody>
          <a:bodyPr>
            <a:noAutofit/>
          </a:bodyPr>
          <a:lstStyle/>
          <a:p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Tilgátan um skilvirka markaði: della? Draumsýn? Dauð og grafin?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Sumir segja þó að fjármálakreppan sýni að fjármálamarkaðir verðleggi bréfin rétt á endanum</a:t>
            </a:r>
          </a:p>
          <a:p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Þeir segja að kreppan sýni að tilgátan um skilvirka markaði stenzt þegar allt kemur til alls</a:t>
            </a:r>
          </a:p>
          <a:p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Það er eins og að segja: Alla storma lægir um síðir</a:t>
            </a:r>
          </a:p>
          <a:p>
            <a:pPr lvl="1"/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Ekki mjög gagnleg staðhæfing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8229600" cy="1143000"/>
          </a:xfrm>
        </p:spPr>
        <p:txBody>
          <a:bodyPr>
            <a:noAutofit/>
          </a:bodyPr>
          <a:lstStyle/>
          <a:p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Tilgátan um skilvirka markaði: della? Draumsýn? Dauð og grafin?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Aðrir segja:</a:t>
            </a:r>
          </a:p>
          <a:p>
            <a:pPr lvl="1"/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Vörumarkaðir hegða sér vel og hneigjast til stöðugs og farsæls jafnvægis milli framboðs og eftirspurnar</a:t>
            </a:r>
          </a:p>
          <a:p>
            <a:pPr lvl="1"/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En fjármálamarkaðir eru vandræðagripir og í eðli sínu svipulir, þ.e. óstöðugir, og leiða af sér fjármálakreppur með reglulegu millibili og hafa gert það öldum saman með illum afleiðingum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8153400" cy="1143000"/>
          </a:xfrm>
        </p:spPr>
        <p:txBody>
          <a:bodyPr>
            <a:noAutofit/>
          </a:bodyPr>
          <a:lstStyle/>
          <a:p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Tilgátan um skilvirka markaði: della? Draumsýn? Dauð og grafin?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Bækur og bíómyndir um fjármálahrunið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7239000" cy="484632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William K. Black (1995),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The Best Way to Rob a Bank is to Own One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Michael Lewis (2010),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The Big Short: Inside the Doomsday Machine 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Joseph E. Stiglitz (2010),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Freefall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Charles H. Ferguson (2012),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Predator Nation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Alan S. Blinder (2013),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After the Music Stopped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Guðrún Johnsen (2015), 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Bringing </a:t>
            </a:r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</a:rPr>
              <a:t>Down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 Banking </a:t>
            </a:r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</a:rPr>
              <a:t>System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</a:rPr>
              <a:t>Lessons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</a:rPr>
              <a:t>Iceland</a:t>
            </a:r>
            <a:endParaRPr lang="is-IS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is-IS" dirty="0" err="1">
                <a:latin typeface="Cambria" panose="02040503050406030204" pitchFamily="18" charset="0"/>
                <a:ea typeface="Cambria" panose="02040503050406030204" pitchFamily="18" charset="0"/>
              </a:rPr>
              <a:t>Lawrence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 M. Ball (2018), </a:t>
            </a: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The Fed and Lehman Brothers: Setting the Record Straight on a Financial Disaster </a:t>
            </a:r>
          </a:p>
          <a:p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Inside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 Job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(2010) eftir </a:t>
            </a:r>
            <a:r>
              <a:rPr lang="is-IS" dirty="0" err="1">
                <a:latin typeface="Cambria" panose="02040503050406030204" pitchFamily="18" charset="0"/>
                <a:ea typeface="Cambria" panose="02040503050406030204" pitchFamily="18" charset="0"/>
              </a:rPr>
              <a:t>Charles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 F. </a:t>
            </a:r>
            <a:r>
              <a:rPr lang="is-IS" dirty="0" err="1">
                <a:latin typeface="Cambria" panose="02040503050406030204" pitchFamily="18" charset="0"/>
                <a:ea typeface="Cambria" panose="02040503050406030204" pitchFamily="18" charset="0"/>
              </a:rPr>
              <a:t>Ferguson</a:t>
            </a:r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Margin </a:t>
            </a:r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  <a:hlinkClick r:id="rId4"/>
              </a:rPr>
              <a:t>Call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(2011) eftir J. C. </a:t>
            </a:r>
            <a:r>
              <a:rPr lang="is-IS" dirty="0" err="1">
                <a:latin typeface="Cambria" panose="02040503050406030204" pitchFamily="18" charset="0"/>
                <a:ea typeface="Cambria" panose="02040503050406030204" pitchFamily="18" charset="0"/>
              </a:rPr>
              <a:t>Chandor</a:t>
            </a:r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The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 </a:t>
            </a:r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Big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 </a:t>
            </a:r>
            <a:r>
              <a:rPr lang="is-IS" i="1" dirty="0" err="1">
                <a:latin typeface="Cambria" panose="02040503050406030204" pitchFamily="18" charset="0"/>
                <a:ea typeface="Cambria" panose="02040503050406030204" pitchFamily="18" charset="0"/>
                <a:hlinkClick r:id="rId5"/>
              </a:rPr>
              <a:t>Short</a:t>
            </a:r>
            <a:r>
              <a:rPr lang="is-IS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(2015) eftir Adam </a:t>
            </a:r>
            <a:r>
              <a:rPr lang="is-IS" dirty="0" err="1">
                <a:latin typeface="Cambria" panose="02040503050406030204" pitchFamily="18" charset="0"/>
                <a:ea typeface="Cambria" panose="02040503050406030204" pitchFamily="18" charset="0"/>
              </a:rPr>
              <a:t>McCay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, byggð á bók Michaels </a:t>
            </a:r>
            <a:r>
              <a:rPr lang="is-IS" dirty="0" err="1">
                <a:latin typeface="Cambria" panose="02040503050406030204" pitchFamily="18" charset="0"/>
                <a:ea typeface="Cambria" panose="02040503050406030204" pitchFamily="18" charset="0"/>
              </a:rPr>
              <a:t>Lewis</a:t>
            </a:r>
            <a:endParaRPr lang="is-I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Verð hlutabréfa hreyfist oft þannig að erfitt er að skýra breytingarnar með nýjum upplýsingum sem ættu að hafa áhrif á verðið</a:t>
            </a:r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En þar eð ógerlegt er að vita rétt verð á fyrirtæki getum við nær aldrei vitað með vissu hvort tiltekið fyrirtæki er rangt skráð eða ekki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543800" cy="1143000"/>
          </a:xfrm>
        </p:spPr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Óskilvirkir markaðir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yfirlit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Þar eð sparifé ber vexti er tiltekin fjárhæð í dag meira virði en sama fjárhæð á morgun</a:t>
            </a:r>
          </a:p>
          <a:p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Við getum notað núvirðishugtakið til að bera saman fjárhæðir á ólíkum tímum</a:t>
            </a:r>
          </a:p>
          <a:p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Núvirði tiltekinnar fjárhæðar í framtíðinni er sú fjárhæð sem í dag samsvarar – þ.e. telst jafngild – fjárhæðinni við gefnum markaðsvöxtum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yfirlit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Minnkandi markanyt veldur því að flest fólk er áhættufælið</a:t>
            </a:r>
          </a:p>
          <a:p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Áhættufælið fólk getur dregið úr áhættu með því að kaupa tryggingar, dreifa áhættunni og una minni afrakstri af eignum sínum</a:t>
            </a:r>
          </a:p>
          <a:p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Andvirði eignar, t.d. hlutabréfaeignar, er jafnt núvirði afrakstursins sem eigandinn nýtur af eigninni, </a:t>
            </a:r>
            <a:r>
              <a:rPr lang="is-I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þ.m.t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. arður af eigninni endursöluverð hennar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núvirði: mat á virði peninga á ólíkum tímum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6880"/>
            <a:ext cx="7239000" cy="484632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is-IS" sz="4000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Núvirði 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er sú fjárhæð sem í dag samsvarar – þ.e. telst jafngild – tiltekinni fjárhæð í framtíðinni við gefnum markaðsvöxtum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is-I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yfirlit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Skv. tilgátunni um skilvirka markaði eru allar tiltækar upplýsingar notaðar á hagsýnan hátt til að tryggja að verð hlutabréfa spegli hverju sinni sem réttast mat á verðmæti fyrirtækisins á bak við bréfin</a:t>
            </a:r>
          </a:p>
          <a:p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Sumir hagfræðingar efast þó um tilgátuna um skilvirka markaði og líta heldur svo á að sálfræðilegir – jafnvel geðlæknis- og afbrotafræðilegir! – þættir hafi einnig áhrif á verð hlutabréfa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rot="21379767">
            <a:off x="7183686" y="5998197"/>
            <a:ext cx="1728358" cy="70788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конец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308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Hugtakið </a:t>
            </a:r>
            <a:r>
              <a:rPr lang="is-I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núvirði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kemur að góðu gagni við fjárfestingarákvarðanir</a:t>
            </a:r>
          </a:p>
          <a:p>
            <a:pPr lvl="1"/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Við berum saman fjárhæðir á ólíkum tímum með því að bera saman </a:t>
            </a:r>
            <a:r>
              <a:rPr lang="is-I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núvirði</a:t>
            </a: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 þeirra </a:t>
            </a:r>
          </a:p>
          <a:p>
            <a:pPr lvl="2"/>
            <a:r>
              <a:rPr lang="is-IS" sz="2500" dirty="0">
                <a:latin typeface="Cambria" panose="02040503050406030204" pitchFamily="18" charset="0"/>
                <a:ea typeface="Cambria" panose="02040503050406030204" pitchFamily="18" charset="0"/>
              </a:rPr>
              <a:t>Hvort viltu heldur: 1.000 kr. í dag eða 10.000 kr. á morgun? </a:t>
            </a:r>
          </a:p>
          <a:p>
            <a:pPr lvl="1"/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Fyrirtæki ræðst í fjárfestingu ef núvirði teknanna sem vænzt er af fjárfestingunni er meira en núvirði kostnaðarins vegna fjárfestingarinnar </a:t>
            </a:r>
          </a:p>
          <a:p>
            <a:endParaRPr lang="is-I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núvirði: mat á virði peninga á ólíkum tímum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6880"/>
            <a:ext cx="7239000" cy="4846320"/>
          </a:xfrm>
        </p:spPr>
        <p:txBody>
          <a:bodyPr>
            <a:normAutofit/>
          </a:bodyPr>
          <a:lstStyle/>
          <a:p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Ef </a:t>
            </a:r>
            <a:r>
              <a:rPr lang="is-IS" sz="4000" i="1" dirty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 er vextir … </a:t>
            </a:r>
          </a:p>
          <a:p>
            <a:pPr lvl="1"/>
            <a:r>
              <a:rPr lang="is-IS" sz="3700" dirty="0">
                <a:latin typeface="Cambria" panose="02040503050406030204" pitchFamily="18" charset="0"/>
                <a:ea typeface="Cambria" panose="02040503050406030204" pitchFamily="18" charset="0"/>
              </a:rPr>
              <a:t> r = 0,05  ef vextir eru 5% á ári</a:t>
            </a:r>
          </a:p>
          <a:p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… þá er núvirði fjárhæðinnar </a:t>
            </a:r>
            <a:r>
              <a:rPr lang="is-IS" sz="4000" i="1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 eftir </a:t>
            </a:r>
            <a:r>
              <a:rPr lang="is-IS" sz="4000" i="1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 ár:</a:t>
            </a:r>
          </a:p>
          <a:p>
            <a:endParaRPr lang="is-I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buFontTx/>
              <a:buNone/>
            </a:pPr>
            <a:r>
              <a:rPr lang="is-IS" sz="5400" dirty="0">
                <a:latin typeface="Cambria" panose="02040503050406030204" pitchFamily="18" charset="0"/>
                <a:ea typeface="Cambria" panose="02040503050406030204" pitchFamily="18" charset="0"/>
              </a:rPr>
              <a:t>X/(1 + r)</a:t>
            </a:r>
            <a:r>
              <a:rPr lang="is-IS" sz="54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lang="is-IS" sz="5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núvirði: mat á virði peninga á ólíkum tímum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3080"/>
            <a:ext cx="7239000" cy="48463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s-IS" sz="3200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Framvirði 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(e. </a:t>
            </a:r>
            <a:r>
              <a:rPr lang="is-I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future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value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) er sú fjárhæð sem í framtíðinni samsvarar – þ.e. telst jafngild – tiltekinni fjárhæð í dag við gefnum markaðsvöxtum </a:t>
            </a:r>
          </a:p>
          <a:p>
            <a:pPr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Ef </a:t>
            </a:r>
            <a:r>
              <a:rPr lang="is-IS" sz="3200" i="1" dirty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er vextir …</a:t>
            </a:r>
          </a:p>
          <a:p>
            <a:pPr lvl="1">
              <a:defRPr/>
            </a:pP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</a:rPr>
              <a:t>r = 0,05 ef vextir eru 5% á ári</a:t>
            </a:r>
          </a:p>
          <a:p>
            <a:pPr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… þá er framvirði fjárhæðinnar </a:t>
            </a:r>
            <a:r>
              <a:rPr lang="is-IS" sz="3200" i="1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í dag eftir </a:t>
            </a:r>
            <a:r>
              <a:rPr lang="is-IS" sz="3200" i="1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 ár:</a:t>
            </a:r>
          </a:p>
          <a:p>
            <a:pPr algn="ctr">
              <a:buFontTx/>
              <a:buNone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X(1 + r)</a:t>
            </a:r>
            <a:r>
              <a:rPr lang="is-IS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lang="is-I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239000" cy="1143000"/>
          </a:xfrm>
        </p:spPr>
        <p:txBody>
          <a:bodyPr>
            <a:no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núvirði: mat á virði peninga á ólíkum tímum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0680"/>
            <a:ext cx="7239000" cy="492252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Vaxi stærð um x% á ári, þá tvöfaldast hún á um 70/x árum </a:t>
            </a:r>
          </a:p>
          <a:p>
            <a:pPr lvl="1">
              <a:defRPr/>
            </a:pP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</a:rPr>
              <a:t>Vaxi stærð um 7% á ári, þá tvöfaldast hún á 10 árum</a:t>
            </a:r>
          </a:p>
          <a:p>
            <a:pPr lvl="1">
              <a:defRPr/>
            </a:pP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</a:rPr>
              <a:t>Vaxi stærð um 10% á ári, þá tvöfaldast hún á 7 árum</a:t>
            </a:r>
          </a:p>
          <a:p>
            <a:pPr lvl="1">
              <a:defRPr/>
            </a:pP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</a:rPr>
              <a:t>Skýring: (1+x)</a:t>
            </a:r>
            <a:r>
              <a:rPr lang="is-IS" sz="29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</a:rPr>
              <a:t> = 2 =&gt; </a:t>
            </a:r>
          </a:p>
          <a:p>
            <a:pPr lvl="1">
              <a:defRPr/>
            </a:pPr>
            <a:r>
              <a:rPr lang="is-IS" sz="2900" dirty="0" err="1">
                <a:latin typeface="Cambria" panose="02040503050406030204" pitchFamily="18" charset="0"/>
                <a:ea typeface="Cambria" panose="02040503050406030204" pitchFamily="18" charset="0"/>
              </a:rPr>
              <a:t>nlog</a:t>
            </a: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</a:rPr>
              <a:t>(1+x) ≈ </a:t>
            </a:r>
            <a:r>
              <a:rPr lang="is-IS" sz="2900" dirty="0" err="1"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r>
              <a:rPr lang="is-IS" sz="2900" dirty="0">
                <a:latin typeface="Cambria" panose="02040503050406030204" pitchFamily="18" charset="0"/>
                <a:ea typeface="Cambria" panose="02040503050406030204" pitchFamily="18" charset="0"/>
              </a:rPr>
              <a:t> = log(2) ≈ 0,7 =&gt;</a:t>
            </a:r>
          </a:p>
          <a:p>
            <a:pPr lvl="1">
              <a:defRPr/>
            </a:pPr>
            <a:r>
              <a:rPr lang="is-I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 ≈ 0,7/x  </a:t>
            </a:r>
            <a:endParaRPr lang="is-IS" sz="2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>
              <a:defRPr/>
            </a:pPr>
            <a:r>
              <a:rPr lang="is-IS" sz="2600" dirty="0">
                <a:latin typeface="Cambria" panose="02040503050406030204" pitchFamily="18" charset="0"/>
                <a:ea typeface="Cambria" panose="02040503050406030204" pitchFamily="18" charset="0"/>
              </a:rPr>
              <a:t>x = 0,05 ef vextir eru 5%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Sjötugsreglan, aftur</a:t>
            </a:r>
          </a:p>
        </p:txBody>
      </p:sp>
      <p:sp>
        <p:nvSpPr>
          <p:cNvPr id="2" name="TextBox 1"/>
          <p:cNvSpPr txBox="1"/>
          <p:nvPr/>
        </p:nvSpPr>
        <p:spPr>
          <a:xfrm rot="21223866">
            <a:off x="6269879" y="4623681"/>
            <a:ext cx="2370913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2800">
                <a:latin typeface="Cambria" panose="02040503050406030204" pitchFamily="18" charset="0"/>
                <a:ea typeface="Cambria" panose="02040503050406030204" pitchFamily="18" charset="0"/>
              </a:rPr>
              <a:t>Ef x er lág tala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áhættustjórn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Þeir sem vilja </a:t>
            </a:r>
            <a:r>
              <a:rPr lang="is-I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helzt</a:t>
            </a: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 forðast óvissu og áhættu eru sagðir </a:t>
            </a:r>
            <a:r>
              <a:rPr lang="is-IS" sz="4000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áhættufælnir</a:t>
            </a:r>
            <a:endParaRPr lang="is-IS" sz="4000" i="1" dirty="0">
              <a:solidFill>
                <a:srgbClr val="25A9A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Þeir sem sækja í óvissu og áhættu eru sagðir </a:t>
            </a:r>
            <a:r>
              <a:rPr lang="is-IS" sz="4000" i="1" dirty="0">
                <a:solidFill>
                  <a:srgbClr val="25A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áhættufíknir</a:t>
            </a:r>
            <a:r>
              <a:rPr lang="is-IS" sz="4000" i="1" dirty="0">
                <a:solidFill>
                  <a:srgbClr val="25A9A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>
              <a:buClr>
                <a:srgbClr val="FFC000"/>
              </a:buClr>
            </a:pPr>
            <a:r>
              <a:rPr lang="is-I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T.d. fjárhættufíklar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3600" dirty="0">
                <a:latin typeface="Cambria" panose="02040503050406030204" pitchFamily="18" charset="0"/>
                <a:ea typeface="Cambria" panose="02040503050406030204" pitchFamily="18" charset="0"/>
              </a:rPr>
              <a:t>Áhættufælið fólk getur dregið úr áhættu eftir þrem leiðum:</a:t>
            </a:r>
          </a:p>
          <a:p>
            <a:pPr marL="806958" lvl="1" indent="-514350">
              <a:buFont typeface="+mj-lt"/>
              <a:buAutoNum type="arabicParenR"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Kaupa tryggingar</a:t>
            </a:r>
          </a:p>
          <a:p>
            <a:pPr marL="806958" lvl="1" indent="-514350">
              <a:buFont typeface="+mj-lt"/>
              <a:buAutoNum type="arabicParenR"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Dreifa áhættunni </a:t>
            </a:r>
          </a:p>
          <a:p>
            <a:pPr marL="1280160" lvl="2" indent="-274320">
              <a:buClr>
                <a:schemeClr val="tx2">
                  <a:lumMod val="75000"/>
                </a:schemeClr>
              </a:buClr>
            </a:pPr>
            <a:r>
              <a:rPr lang="is-IS" sz="2800" dirty="0">
                <a:latin typeface="Cambria" panose="02040503050406030204" pitchFamily="18" charset="0"/>
                <a:ea typeface="Cambria" panose="02040503050406030204" pitchFamily="18" charset="0"/>
              </a:rPr>
              <a:t>Ekki setja eggin sín öll í sömu körfu</a:t>
            </a:r>
          </a:p>
          <a:p>
            <a:pPr marL="806958" lvl="1" indent="-514350">
              <a:buFont typeface="+mj-lt"/>
              <a:buAutoNum type="arabicParenR"/>
            </a:pPr>
            <a:r>
              <a:rPr lang="is-IS" sz="3200" dirty="0">
                <a:latin typeface="Cambria" panose="02040503050406030204" pitchFamily="18" charset="0"/>
                <a:ea typeface="Cambria" panose="02040503050406030204" pitchFamily="18" charset="0"/>
              </a:rPr>
              <a:t>Una við minni afköst, þ.e. minni afrakstur fjárfestingar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áhættustjórn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713</TotalTime>
  <Words>1496</Words>
  <Application>Microsoft Office PowerPoint</Application>
  <PresentationFormat>On-screen Show (4:3)</PresentationFormat>
  <Paragraphs>184</Paragraphs>
  <Slides>30</Slides>
  <Notes>30</Notes>
  <HiddenSlides>6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Bernard MT Condensed</vt:lpstr>
      <vt:lpstr>Cambria</vt:lpstr>
      <vt:lpstr>Times New Roman</vt:lpstr>
      <vt:lpstr>Trebuchet MS</vt:lpstr>
      <vt:lpstr>Wingdings</vt:lpstr>
      <vt:lpstr>Wingdings 2</vt:lpstr>
      <vt:lpstr>Opulent</vt:lpstr>
      <vt:lpstr>PowerPoint Presentation</vt:lpstr>
      <vt:lpstr>fjármál</vt:lpstr>
      <vt:lpstr>núvirði: mat á virði peninga á ólíkum tímum</vt:lpstr>
      <vt:lpstr>núvirði: mat á virði peninga á ólíkum tímum</vt:lpstr>
      <vt:lpstr>núvirði: mat á virði peninga á ólíkum tímum</vt:lpstr>
      <vt:lpstr>núvirði: mat á virði peninga á ólíkum tímum</vt:lpstr>
      <vt:lpstr>Sjötugsreglan, aftur</vt:lpstr>
      <vt:lpstr>áhættustjórn</vt:lpstr>
      <vt:lpstr>áhættustjórn</vt:lpstr>
      <vt:lpstr>mynd 1. áhættufælni</vt:lpstr>
      <vt:lpstr>tryggingamarkaður</vt:lpstr>
      <vt:lpstr>Dreifing sértækrar áhættu</vt:lpstr>
      <vt:lpstr>Dreifing sértækrar áhættu</vt:lpstr>
      <vt:lpstr>Dreifing sértækrar áhættu</vt:lpstr>
      <vt:lpstr>mynd 2. áhættudreifing</vt:lpstr>
      <vt:lpstr>Val milli afraksturs og áhættu</vt:lpstr>
      <vt:lpstr>mynd 3. val milli afraksturs og áhættu</vt:lpstr>
      <vt:lpstr>Mat á verðbréfum</vt:lpstr>
      <vt:lpstr>Mat á verðbréfum</vt:lpstr>
      <vt:lpstr>Tilgátan um skilvirka markaði</vt:lpstr>
      <vt:lpstr>Tilgátan um skilvirka markaði</vt:lpstr>
      <vt:lpstr>Tilgátan um skilvirka markaði: della? Draumsýn? Dauð og grafin?</vt:lpstr>
      <vt:lpstr>Tilgátan um skilvirka markaði: della? Draumsýn? Dauð og grafin?</vt:lpstr>
      <vt:lpstr>Tilgátan um skilvirka markaði: della? Draumsýn? Dauð og grafin?</vt:lpstr>
      <vt:lpstr>Tilgátan um skilvirka markaði: della? Draumsýn? Dauð og grafin?</vt:lpstr>
      <vt:lpstr>Bækur og bíómyndir um fjármálahrunið</vt:lpstr>
      <vt:lpstr>Óskilvirkir markaðir</vt:lpstr>
      <vt:lpstr>yfirlit</vt:lpstr>
      <vt:lpstr>yfirlit</vt:lpstr>
      <vt:lpstr>yfirlit</vt:lpstr>
    </vt:vector>
  </TitlesOfParts>
  <Company>OffCenter Concepts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</dc:title>
  <dc:creator>Compositor</dc:creator>
  <cp:lastModifiedBy>Þorvaldur Gylfason</cp:lastModifiedBy>
  <cp:revision>47</cp:revision>
  <cp:lastPrinted>2018-09-21T15:57:39Z</cp:lastPrinted>
  <dcterms:created xsi:type="dcterms:W3CDTF">2003-02-03T18:27:16Z</dcterms:created>
  <dcterms:modified xsi:type="dcterms:W3CDTF">2020-09-17T13:25:05Z</dcterms:modified>
</cp:coreProperties>
</file>