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3"/>
  </p:notesMasterIdLst>
  <p:handoutMasterIdLst>
    <p:handoutMasterId r:id="rId64"/>
  </p:handoutMasterIdLst>
  <p:sldIdLst>
    <p:sldId id="256" r:id="rId5"/>
    <p:sldId id="1616" r:id="rId6"/>
    <p:sldId id="1617" r:id="rId7"/>
    <p:sldId id="1618" r:id="rId8"/>
    <p:sldId id="1675" r:id="rId9"/>
    <p:sldId id="1628" r:id="rId10"/>
    <p:sldId id="1622" r:id="rId11"/>
    <p:sldId id="1623" r:id="rId12"/>
    <p:sldId id="1624" r:id="rId13"/>
    <p:sldId id="1625" r:id="rId14"/>
    <p:sldId id="1670" r:id="rId15"/>
    <p:sldId id="1627" r:id="rId16"/>
    <p:sldId id="1626" r:id="rId17"/>
    <p:sldId id="1671" r:id="rId18"/>
    <p:sldId id="1631" r:id="rId19"/>
    <p:sldId id="1696" r:id="rId20"/>
    <p:sldId id="1697" r:id="rId21"/>
    <p:sldId id="1679" r:id="rId22"/>
    <p:sldId id="1685" r:id="rId23"/>
    <p:sldId id="1695" r:id="rId24"/>
    <p:sldId id="1634" r:id="rId25"/>
    <p:sldId id="1636" r:id="rId26"/>
    <p:sldId id="1672" r:id="rId27"/>
    <p:sldId id="1641" r:id="rId28"/>
    <p:sldId id="1681" r:id="rId29"/>
    <p:sldId id="1652" r:id="rId30"/>
    <p:sldId id="1654" r:id="rId31"/>
    <p:sldId id="1655" r:id="rId32"/>
    <p:sldId id="1656" r:id="rId33"/>
    <p:sldId id="1657" r:id="rId34"/>
    <p:sldId id="1658" r:id="rId35"/>
    <p:sldId id="1659" r:id="rId36"/>
    <p:sldId id="1660" r:id="rId37"/>
    <p:sldId id="1661" r:id="rId38"/>
    <p:sldId id="1653" r:id="rId39"/>
    <p:sldId id="1642" r:id="rId40"/>
    <p:sldId id="1673" r:id="rId41"/>
    <p:sldId id="1674" r:id="rId42"/>
    <p:sldId id="1643" r:id="rId43"/>
    <p:sldId id="1644" r:id="rId44"/>
    <p:sldId id="1689" r:id="rId45"/>
    <p:sldId id="1690" r:id="rId46"/>
    <p:sldId id="1691" r:id="rId47"/>
    <p:sldId id="1692" r:id="rId48"/>
    <p:sldId id="1645" r:id="rId49"/>
    <p:sldId id="1646" r:id="rId50"/>
    <p:sldId id="1647" r:id="rId51"/>
    <p:sldId id="1648" r:id="rId52"/>
    <p:sldId id="1649" r:id="rId53"/>
    <p:sldId id="1650" r:id="rId54"/>
    <p:sldId id="1651" r:id="rId55"/>
    <p:sldId id="1665" r:id="rId56"/>
    <p:sldId id="1666" r:id="rId57"/>
    <p:sldId id="1667" r:id="rId58"/>
    <p:sldId id="463" r:id="rId59"/>
    <p:sldId id="737" r:id="rId60"/>
    <p:sldId id="465" r:id="rId61"/>
    <p:sldId id="1615" r:id="rId6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A81"/>
    <a:srgbClr val="000099"/>
    <a:srgbClr val="CC3300"/>
    <a:srgbClr val="A50021"/>
    <a:srgbClr val="FFFFCC"/>
    <a:srgbClr val="0066FF"/>
    <a:srgbClr val="FF3300"/>
    <a:srgbClr val="EFF9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6294E2-59A7-4A60-B2A5-BBFA6A85602D}" v="22" dt="2020-09-30T11:27:40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3275" autoAdjust="0"/>
  </p:normalViewPr>
  <p:slideViewPr>
    <p:cSldViewPr snapToObjects="1">
      <p:cViewPr varScale="1">
        <p:scale>
          <a:sx n="70" d="100"/>
          <a:sy n="70" d="100"/>
        </p:scale>
        <p:origin x="1766" y="41"/>
      </p:cViewPr>
      <p:guideLst>
        <p:guide orient="horz" pos="1968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7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handoutMaster" Target="handoutMasters/handoutMaster1.xml"/><Relationship Id="rId69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4.xml"/><Relationship Id="rId13" Type="http://schemas.openxmlformats.org/officeDocument/2006/relationships/slide" Target="slides/slide32.xml"/><Relationship Id="rId18" Type="http://schemas.openxmlformats.org/officeDocument/2006/relationships/slide" Target="slides/slide48.xml"/><Relationship Id="rId3" Type="http://schemas.openxmlformats.org/officeDocument/2006/relationships/slide" Target="slides/slide8.xml"/><Relationship Id="rId21" Type="http://schemas.openxmlformats.org/officeDocument/2006/relationships/slide" Target="slides/slide53.xml"/><Relationship Id="rId7" Type="http://schemas.openxmlformats.org/officeDocument/2006/relationships/slide" Target="slides/slide13.xml"/><Relationship Id="rId12" Type="http://schemas.openxmlformats.org/officeDocument/2006/relationships/slide" Target="slides/slide31.xml"/><Relationship Id="rId17" Type="http://schemas.openxmlformats.org/officeDocument/2006/relationships/slide" Target="slides/slide47.xml"/><Relationship Id="rId25" Type="http://schemas.openxmlformats.org/officeDocument/2006/relationships/slide" Target="slides/slide58.xml"/><Relationship Id="rId2" Type="http://schemas.openxmlformats.org/officeDocument/2006/relationships/slide" Target="slides/slide7.xml"/><Relationship Id="rId16" Type="http://schemas.openxmlformats.org/officeDocument/2006/relationships/slide" Target="slides/slide46.xml"/><Relationship Id="rId20" Type="http://schemas.openxmlformats.org/officeDocument/2006/relationships/slide" Target="slides/slide51.xml"/><Relationship Id="rId1" Type="http://schemas.openxmlformats.org/officeDocument/2006/relationships/slide" Target="slides/slide6.xml"/><Relationship Id="rId6" Type="http://schemas.openxmlformats.org/officeDocument/2006/relationships/slide" Target="slides/slide12.xml"/><Relationship Id="rId11" Type="http://schemas.openxmlformats.org/officeDocument/2006/relationships/slide" Target="slides/slide29.xml"/><Relationship Id="rId24" Type="http://schemas.openxmlformats.org/officeDocument/2006/relationships/slide" Target="slides/slide57.xml"/><Relationship Id="rId5" Type="http://schemas.openxmlformats.org/officeDocument/2006/relationships/slide" Target="slides/slide10.xml"/><Relationship Id="rId15" Type="http://schemas.openxmlformats.org/officeDocument/2006/relationships/slide" Target="slides/slide34.xml"/><Relationship Id="rId23" Type="http://schemas.openxmlformats.org/officeDocument/2006/relationships/slide" Target="slides/slide56.xml"/><Relationship Id="rId10" Type="http://schemas.openxmlformats.org/officeDocument/2006/relationships/slide" Target="slides/slide28.xml"/><Relationship Id="rId19" Type="http://schemas.openxmlformats.org/officeDocument/2006/relationships/slide" Target="slides/slide49.xml"/><Relationship Id="rId4" Type="http://schemas.openxmlformats.org/officeDocument/2006/relationships/slide" Target="slides/slide9.xml"/><Relationship Id="rId9" Type="http://schemas.openxmlformats.org/officeDocument/2006/relationships/slide" Target="slides/slide26.xml"/><Relationship Id="rId14" Type="http://schemas.openxmlformats.org/officeDocument/2006/relationships/slide" Target="slides/slide33.xml"/><Relationship Id="rId22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Þorvaldur Gylfason" userId="d2d5e679-93b2-45aa-8dcd-f9f23119a28e" providerId="ADAL" clId="{486294E2-59A7-4A60-B2A5-BBFA6A85602D}"/>
    <pc:docChg chg="custSel modSld">
      <pc:chgData name="Þorvaldur Gylfason" userId="d2d5e679-93b2-45aa-8dcd-f9f23119a28e" providerId="ADAL" clId="{486294E2-59A7-4A60-B2A5-BBFA6A85602D}" dt="2020-10-05T13:40:39.135" v="70" actId="20577"/>
      <pc:docMkLst>
        <pc:docMk/>
      </pc:docMkLst>
      <pc:sldChg chg="addSp delSp modSp mod modAnim">
        <pc:chgData name="Þorvaldur Gylfason" userId="d2d5e679-93b2-45aa-8dcd-f9f23119a28e" providerId="ADAL" clId="{486294E2-59A7-4A60-B2A5-BBFA6A85602D}" dt="2020-09-30T11:27:40.064" v="67" actId="6549"/>
        <pc:sldMkLst>
          <pc:docMk/>
          <pc:sldMk cId="0" sldId="1644"/>
        </pc:sldMkLst>
        <pc:spChg chg="add mod">
          <ac:chgData name="Þorvaldur Gylfason" userId="d2d5e679-93b2-45aa-8dcd-f9f23119a28e" providerId="ADAL" clId="{486294E2-59A7-4A60-B2A5-BBFA6A85602D}" dt="2020-09-30T11:27:40.064" v="67" actId="6549"/>
          <ac:spMkLst>
            <pc:docMk/>
            <pc:sldMk cId="0" sldId="1644"/>
            <ac:spMk id="2" creationId="{AA86A6CE-6E13-486B-AB34-9A0ADB8978CD}"/>
          </ac:spMkLst>
        </pc:spChg>
        <pc:spChg chg="add del">
          <ac:chgData name="Þorvaldur Gylfason" userId="d2d5e679-93b2-45aa-8dcd-f9f23119a28e" providerId="ADAL" clId="{486294E2-59A7-4A60-B2A5-BBFA6A85602D}" dt="2020-09-30T09:53:38.636" v="1" actId="478"/>
          <ac:spMkLst>
            <pc:docMk/>
            <pc:sldMk cId="0" sldId="1644"/>
            <ac:spMk id="2" creationId="{B86CDB18-F4C8-4CEF-A832-E960AE50099E}"/>
          </ac:spMkLst>
        </pc:spChg>
        <pc:spChg chg="add del">
          <ac:chgData name="Þorvaldur Gylfason" userId="d2d5e679-93b2-45aa-8dcd-f9f23119a28e" providerId="ADAL" clId="{486294E2-59A7-4A60-B2A5-BBFA6A85602D}" dt="2020-09-30T09:54:36.635" v="3" actId="478"/>
          <ac:spMkLst>
            <pc:docMk/>
            <pc:sldMk cId="0" sldId="1644"/>
            <ac:spMk id="4" creationId="{C3FF3B21-2E41-4333-B560-AE63EEAC470F}"/>
          </ac:spMkLst>
        </pc:spChg>
        <pc:spChg chg="add mod">
          <ac:chgData name="Þorvaldur Gylfason" userId="d2d5e679-93b2-45aa-8dcd-f9f23119a28e" providerId="ADAL" clId="{486294E2-59A7-4A60-B2A5-BBFA6A85602D}" dt="2020-09-30T11:24:30.036" v="5" actId="1076"/>
          <ac:spMkLst>
            <pc:docMk/>
            <pc:sldMk cId="0" sldId="1644"/>
            <ac:spMk id="42" creationId="{ACB8AFA6-8F5B-4F95-A70C-E4CE67CF4FD1}"/>
          </ac:spMkLst>
        </pc:spChg>
      </pc:sldChg>
      <pc:sldChg chg="modSp">
        <pc:chgData name="Þorvaldur Gylfason" userId="d2d5e679-93b2-45aa-8dcd-f9f23119a28e" providerId="ADAL" clId="{486294E2-59A7-4A60-B2A5-BBFA6A85602D}" dt="2020-10-05T13:40:39.135" v="70" actId="20577"/>
        <pc:sldMkLst>
          <pc:docMk/>
          <pc:sldMk cId="3759406895" sldId="1689"/>
        </pc:sldMkLst>
        <pc:spChg chg="mod">
          <ac:chgData name="Þorvaldur Gylfason" userId="d2d5e679-93b2-45aa-8dcd-f9f23119a28e" providerId="ADAL" clId="{486294E2-59A7-4A60-B2A5-BBFA6A85602D}" dt="2020-10-05T13:40:39.135" v="70" actId="20577"/>
          <ac:spMkLst>
            <pc:docMk/>
            <pc:sldMk cId="3759406895" sldId="1689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hart%20in%20Microsoft%20Office%20PowerPoint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54575163398693E-2"/>
          <c:y val="2.3595800524934384E-2"/>
          <c:w val="0.92795610107560089"/>
          <c:h val="0.8406080489938757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United States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Sheet1!$B$1:$BI$1</c:f>
              <c:strCache>
                <c:ptCount val="60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</c:strCache>
            </c:strRef>
          </c:cat>
          <c:val>
            <c:numRef>
              <c:f>Sheet1!$B$2:$BI$2</c:f>
              <c:numCache>
                <c:formatCode>General</c:formatCode>
                <c:ptCount val="60"/>
                <c:pt idx="0">
                  <c:v>5.5</c:v>
                </c:pt>
                <c:pt idx="1">
                  <c:v>6.6999998092651403</c:v>
                </c:pt>
                <c:pt idx="2">
                  <c:v>5.5</c:v>
                </c:pt>
                <c:pt idx="3">
                  <c:v>5.6999998092651403</c:v>
                </c:pt>
                <c:pt idx="4">
                  <c:v>5.1999998092651403</c:v>
                </c:pt>
                <c:pt idx="5">
                  <c:v>4.5</c:v>
                </c:pt>
                <c:pt idx="6">
                  <c:v>3.7999999523162802</c:v>
                </c:pt>
                <c:pt idx="7">
                  <c:v>3.7999999523162802</c:v>
                </c:pt>
                <c:pt idx="8">
                  <c:v>3.5999999046325701</c:v>
                </c:pt>
                <c:pt idx="9">
                  <c:v>3.5</c:v>
                </c:pt>
                <c:pt idx="10">
                  <c:v>4.9000000953674299</c:v>
                </c:pt>
                <c:pt idx="11">
                  <c:v>5.9000000953674299</c:v>
                </c:pt>
                <c:pt idx="12">
                  <c:v>5.5999999046325701</c:v>
                </c:pt>
                <c:pt idx="13">
                  <c:v>4.9000000953674299</c:v>
                </c:pt>
                <c:pt idx="14">
                  <c:v>5.5999999046325701</c:v>
                </c:pt>
                <c:pt idx="15">
                  <c:v>8.5</c:v>
                </c:pt>
                <c:pt idx="16">
                  <c:v>7.6999998092651403</c:v>
                </c:pt>
                <c:pt idx="17">
                  <c:v>7.0999999046325701</c:v>
                </c:pt>
                <c:pt idx="18">
                  <c:v>6.0999999046325701</c:v>
                </c:pt>
                <c:pt idx="19">
                  <c:v>5.8000001907348597</c:v>
                </c:pt>
                <c:pt idx="20">
                  <c:v>7.0999999046325701</c:v>
                </c:pt>
                <c:pt idx="21">
                  <c:v>7.5999999046325701</c:v>
                </c:pt>
                <c:pt idx="22">
                  <c:v>9.6999998092651403</c:v>
                </c:pt>
                <c:pt idx="23">
                  <c:v>9.6000003814697301</c:v>
                </c:pt>
                <c:pt idx="24">
                  <c:v>7.5</c:v>
                </c:pt>
                <c:pt idx="25">
                  <c:v>7.1999998092651403</c:v>
                </c:pt>
                <c:pt idx="26">
                  <c:v>7</c:v>
                </c:pt>
                <c:pt idx="27">
                  <c:v>6.1999998092651403</c:v>
                </c:pt>
                <c:pt idx="28">
                  <c:v>5.5</c:v>
                </c:pt>
                <c:pt idx="29">
                  <c:v>5.3000001907348597</c:v>
                </c:pt>
                <c:pt idx="30">
                  <c:v>5.5999999046325701</c:v>
                </c:pt>
                <c:pt idx="31">
                  <c:v>6.8000001907348597</c:v>
                </c:pt>
                <c:pt idx="32">
                  <c:v>7.5</c:v>
                </c:pt>
                <c:pt idx="33">
                  <c:v>6.9000000953674299</c:v>
                </c:pt>
                <c:pt idx="34">
                  <c:v>6.1187000274658203</c:v>
                </c:pt>
                <c:pt idx="35">
                  <c:v>5.6504001617431596</c:v>
                </c:pt>
                <c:pt idx="36">
                  <c:v>5.4510998725891104</c:v>
                </c:pt>
                <c:pt idx="37">
                  <c:v>5.0002999305725098</c:v>
                </c:pt>
                <c:pt idx="38">
                  <c:v>4.5104999542236301</c:v>
                </c:pt>
                <c:pt idx="39">
                  <c:v>4.2188000679016104</c:v>
                </c:pt>
                <c:pt idx="40">
                  <c:v>3.9920001029968302</c:v>
                </c:pt>
                <c:pt idx="41">
                  <c:v>4.7312998771667498</c:v>
                </c:pt>
                <c:pt idx="42">
                  <c:v>5.7831997871398899</c:v>
                </c:pt>
                <c:pt idx="43">
                  <c:v>5.9886999130248997</c:v>
                </c:pt>
                <c:pt idx="44">
                  <c:v>5.5286002159118697</c:v>
                </c:pt>
                <c:pt idx="45">
                  <c:v>5.0834999084472701</c:v>
                </c:pt>
                <c:pt idx="46">
                  <c:v>4.6230001449584996</c:v>
                </c:pt>
                <c:pt idx="47">
                  <c:v>4.6220998764038104</c:v>
                </c:pt>
                <c:pt idx="48">
                  <c:v>5.7842001914978001</c:v>
                </c:pt>
                <c:pt idx="49">
                  <c:v>9.2541999816894496</c:v>
                </c:pt>
                <c:pt idx="50">
                  <c:v>9.6333999633789098</c:v>
                </c:pt>
                <c:pt idx="51">
                  <c:v>8.9491996765136701</c:v>
                </c:pt>
                <c:pt idx="52">
                  <c:v>8.0693998336791992</c:v>
                </c:pt>
                <c:pt idx="53">
                  <c:v>7.37489986419678</c:v>
                </c:pt>
                <c:pt idx="54">
                  <c:v>6.1675000190734899</c:v>
                </c:pt>
                <c:pt idx="55">
                  <c:v>5.2800002098083496</c:v>
                </c:pt>
                <c:pt idx="56">
                  <c:v>4.8692002296447798</c:v>
                </c:pt>
                <c:pt idx="57">
                  <c:v>4.3551998138427699</c:v>
                </c:pt>
                <c:pt idx="58">
                  <c:v>3.8956000804901101</c:v>
                </c:pt>
                <c:pt idx="59">
                  <c:v>3.66919994354248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1B-4128-A247-BE19B7BE24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5273215"/>
        <c:axId val="157278559"/>
      </c:lineChart>
      <c:catAx>
        <c:axId val="1065273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474A8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57278559"/>
        <c:crosses val="autoZero"/>
        <c:auto val="1"/>
        <c:lblAlgn val="ctr"/>
        <c:lblOffset val="100"/>
        <c:noMultiLvlLbl val="0"/>
      </c:catAx>
      <c:valAx>
        <c:axId val="157278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474A8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0652732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911764705882354E-2"/>
          <c:y val="3.5941479537280059E-2"/>
          <c:w val="0.92940262981833155"/>
          <c:h val="0.82336930105958972"/>
        </c:manualLayout>
      </c:layout>
      <c:lineChart>
        <c:grouping val="standard"/>
        <c:varyColors val="0"/>
        <c:ser>
          <c:idx val="0"/>
          <c:order val="0"/>
          <c:tx>
            <c:strRef>
              <c:f>Data!$A$2</c:f>
              <c:strCache>
                <c:ptCount val="1"/>
                <c:pt idx="0">
                  <c:v>Bretland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Data!$B$2:$AZ$2</c:f>
              <c:numCache>
                <c:formatCode>General</c:formatCode>
                <c:ptCount val="51"/>
                <c:pt idx="2">
                  <c:v>3.2999999523162802</c:v>
                </c:pt>
                <c:pt idx="3">
                  <c:v>3.7000000476837198</c:v>
                </c:pt>
                <c:pt idx="4">
                  <c:v>2.5999999046325701</c:v>
                </c:pt>
                <c:pt idx="5">
                  <c:v>2.5999999046325701</c:v>
                </c:pt>
                <c:pt idx="6">
                  <c:v>4</c:v>
                </c:pt>
                <c:pt idx="7">
                  <c:v>5.5</c:v>
                </c:pt>
                <c:pt idx="8">
                  <c:v>5.8000001907348597</c:v>
                </c:pt>
                <c:pt idx="9">
                  <c:v>5.6999998092651403</c:v>
                </c:pt>
                <c:pt idx="10">
                  <c:v>5.3000001907348597</c:v>
                </c:pt>
                <c:pt idx="11">
                  <c:v>6.8000001907348597</c:v>
                </c:pt>
                <c:pt idx="12">
                  <c:v>10.3999996185303</c:v>
                </c:pt>
                <c:pt idx="13">
                  <c:v>10.8999996185303</c:v>
                </c:pt>
                <c:pt idx="14">
                  <c:v>11.0923004150391</c:v>
                </c:pt>
                <c:pt idx="15">
                  <c:v>10.9006004333496</c:v>
                </c:pt>
                <c:pt idx="16">
                  <c:v>11.4872999191284</c:v>
                </c:pt>
                <c:pt idx="17">
                  <c:v>11.510499954223601</c:v>
                </c:pt>
                <c:pt idx="18">
                  <c:v>11.019100189209</c:v>
                </c:pt>
                <c:pt idx="19">
                  <c:v>9.0079002380371094</c:v>
                </c:pt>
                <c:pt idx="20">
                  <c:v>7.4130997657775897</c:v>
                </c:pt>
                <c:pt idx="21">
                  <c:v>6.9735999107360804</c:v>
                </c:pt>
                <c:pt idx="22">
                  <c:v>8.5521001815795898</c:v>
                </c:pt>
                <c:pt idx="23">
                  <c:v>9.7771997451782209</c:v>
                </c:pt>
                <c:pt idx="24">
                  <c:v>10.3481998443604</c:v>
                </c:pt>
                <c:pt idx="25">
                  <c:v>9.6501998901367205</c:v>
                </c:pt>
                <c:pt idx="26">
                  <c:v>8.6935997009277308</c:v>
                </c:pt>
                <c:pt idx="27">
                  <c:v>8.1915998458862305</c:v>
                </c:pt>
                <c:pt idx="28">
                  <c:v>7.0721998214721697</c:v>
                </c:pt>
                <c:pt idx="29">
                  <c:v>6.2031998634338397</c:v>
                </c:pt>
                <c:pt idx="30">
                  <c:v>6.0429000854492196</c:v>
                </c:pt>
                <c:pt idx="31">
                  <c:v>5.5616002082824698</c:v>
                </c:pt>
                <c:pt idx="32">
                  <c:v>4.6954998970031703</c:v>
                </c:pt>
                <c:pt idx="33">
                  <c:v>5.0369000434875497</c:v>
                </c:pt>
                <c:pt idx="34">
                  <c:v>4.8070001602172896</c:v>
                </c:pt>
                <c:pt idx="35">
                  <c:v>4.5942001342773402</c:v>
                </c:pt>
                <c:pt idx="36">
                  <c:v>4.7502999305725098</c:v>
                </c:pt>
                <c:pt idx="37">
                  <c:v>5.3496999740600604</c:v>
                </c:pt>
                <c:pt idx="38">
                  <c:v>5.2620000839233398</c:v>
                </c:pt>
                <c:pt idx="39">
                  <c:v>5.6149997711181596</c:v>
                </c:pt>
                <c:pt idx="40">
                  <c:v>7.5373001098632804</c:v>
                </c:pt>
                <c:pt idx="41">
                  <c:v>7.78660011291504</c:v>
                </c:pt>
                <c:pt idx="42">
                  <c:v>8.0376996994018608</c:v>
                </c:pt>
                <c:pt idx="43">
                  <c:v>7.8846001625061</c:v>
                </c:pt>
                <c:pt idx="44">
                  <c:v>7.5241999626159703</c:v>
                </c:pt>
                <c:pt idx="45">
                  <c:v>6.1096000671386701</c:v>
                </c:pt>
                <c:pt idx="46">
                  <c:v>5.3003001213073704</c:v>
                </c:pt>
                <c:pt idx="47">
                  <c:v>4.8097000122070304</c:v>
                </c:pt>
                <c:pt idx="48">
                  <c:v>4.3299999237060502</c:v>
                </c:pt>
                <c:pt idx="49">
                  <c:v>3.99589991569519</c:v>
                </c:pt>
                <c:pt idx="50">
                  <c:v>3.73720002174377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DA-42E4-85C9-00623376422D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Danmörk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Data!$B$3:$AZ$3</c:f>
              <c:numCache>
                <c:formatCode>General</c:formatCode>
                <c:ptCount val="51"/>
                <c:pt idx="4">
                  <c:v>0.89999997615814198</c:v>
                </c:pt>
                <c:pt idx="5">
                  <c:v>2.0999999046325701</c:v>
                </c:pt>
                <c:pt idx="6">
                  <c:v>5.0999999046325701</c:v>
                </c:pt>
                <c:pt idx="7">
                  <c:v>5.3000001907348597</c:v>
                </c:pt>
                <c:pt idx="8">
                  <c:v>6.4000000953674299</c:v>
                </c:pt>
                <c:pt idx="9">
                  <c:v>7.3000001907348597</c:v>
                </c:pt>
                <c:pt idx="10">
                  <c:v>6.0999999046325701</c:v>
                </c:pt>
                <c:pt idx="11">
                  <c:v>7</c:v>
                </c:pt>
                <c:pt idx="12">
                  <c:v>9.1999998092651403</c:v>
                </c:pt>
                <c:pt idx="13">
                  <c:v>10</c:v>
                </c:pt>
                <c:pt idx="14">
                  <c:v>9.7447996139526403</c:v>
                </c:pt>
                <c:pt idx="15">
                  <c:v>8.8675003051757795</c:v>
                </c:pt>
                <c:pt idx="16">
                  <c:v>7.7973999977111799</c:v>
                </c:pt>
                <c:pt idx="17">
                  <c:v>6.0334000587463397</c:v>
                </c:pt>
                <c:pt idx="18">
                  <c:v>6.0911002159118697</c:v>
                </c:pt>
                <c:pt idx="19">
                  <c:v>6.4864001274108896</c:v>
                </c:pt>
                <c:pt idx="20">
                  <c:v>8.1490001678466797</c:v>
                </c:pt>
                <c:pt idx="21">
                  <c:v>8.3378000259399396</c:v>
                </c:pt>
                <c:pt idx="22">
                  <c:v>9.0987997055053693</c:v>
                </c:pt>
                <c:pt idx="23">
                  <c:v>9.0272998809814506</c:v>
                </c:pt>
                <c:pt idx="24">
                  <c:v>10.718600273132299</c:v>
                </c:pt>
                <c:pt idx="25">
                  <c:v>8.0361995697021502</c:v>
                </c:pt>
                <c:pt idx="26">
                  <c:v>6.9920997619628897</c:v>
                </c:pt>
                <c:pt idx="27">
                  <c:v>6.8438000679016104</c:v>
                </c:pt>
                <c:pt idx="28">
                  <c:v>5.4000000953674299</c:v>
                </c:pt>
                <c:pt idx="29">
                  <c:v>5.0388998985290501</c:v>
                </c:pt>
                <c:pt idx="30">
                  <c:v>5.1414999961853001</c:v>
                </c:pt>
                <c:pt idx="31">
                  <c:v>4.4759998321533203</c:v>
                </c:pt>
                <c:pt idx="32">
                  <c:v>4.1641998291015598</c:v>
                </c:pt>
                <c:pt idx="33">
                  <c:v>4.2740001678466797</c:v>
                </c:pt>
                <c:pt idx="34">
                  <c:v>5.3983998298645002</c:v>
                </c:pt>
                <c:pt idx="35">
                  <c:v>5.2041001319885298</c:v>
                </c:pt>
                <c:pt idx="36">
                  <c:v>4.8298997879028303</c:v>
                </c:pt>
                <c:pt idx="37">
                  <c:v>3.8970000743865998</c:v>
                </c:pt>
                <c:pt idx="38">
                  <c:v>3.8010001182556201</c:v>
                </c:pt>
                <c:pt idx="39">
                  <c:v>3.6824998855590798</c:v>
                </c:pt>
                <c:pt idx="40">
                  <c:v>6.4093999862670898</c:v>
                </c:pt>
                <c:pt idx="41">
                  <c:v>7.74650001525879</c:v>
                </c:pt>
                <c:pt idx="42">
                  <c:v>7.7691998481750497</c:v>
                </c:pt>
                <c:pt idx="43">
                  <c:v>7.7975001335143999</c:v>
                </c:pt>
                <c:pt idx="44">
                  <c:v>7.3839001655578604</c:v>
                </c:pt>
                <c:pt idx="45">
                  <c:v>6.9253001213073704</c:v>
                </c:pt>
                <c:pt idx="46">
                  <c:v>6.2779002189636204</c:v>
                </c:pt>
                <c:pt idx="47">
                  <c:v>5.9885997772216797</c:v>
                </c:pt>
                <c:pt idx="48">
                  <c:v>5.8330998420715297</c:v>
                </c:pt>
                <c:pt idx="49">
                  <c:v>5.1311998367309597</c:v>
                </c:pt>
                <c:pt idx="50">
                  <c:v>5.0177001953125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DA-42E4-85C9-00623376422D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Frakkland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Data!$B$4:$AZ$4</c:f>
              <c:numCache>
                <c:formatCode>General</c:formatCode>
                <c:ptCount val="51"/>
                <c:pt idx="1">
                  <c:v>2.4200000762939502</c:v>
                </c:pt>
                <c:pt idx="2">
                  <c:v>2.6700000762939502</c:v>
                </c:pt>
                <c:pt idx="3">
                  <c:v>2.7699999809265101</c:v>
                </c:pt>
                <c:pt idx="4">
                  <c:v>2.6900000572204599</c:v>
                </c:pt>
                <c:pt idx="5">
                  <c:v>2.8599998950958301</c:v>
                </c:pt>
                <c:pt idx="6">
                  <c:v>4.0799999237060502</c:v>
                </c:pt>
                <c:pt idx="7">
                  <c:v>4.4699997901916504</c:v>
                </c:pt>
                <c:pt idx="8">
                  <c:v>5.0100002288818404</c:v>
                </c:pt>
                <c:pt idx="9">
                  <c:v>5.2699999809265101</c:v>
                </c:pt>
                <c:pt idx="10">
                  <c:v>6.0300002098083496</c:v>
                </c:pt>
                <c:pt idx="11">
                  <c:v>6.4200000762939498</c:v>
                </c:pt>
                <c:pt idx="12">
                  <c:v>7.53999996185303</c:v>
                </c:pt>
                <c:pt idx="13">
                  <c:v>8.1999998092651403</c:v>
                </c:pt>
                <c:pt idx="14">
                  <c:v>7.9194998741149902</c:v>
                </c:pt>
                <c:pt idx="15">
                  <c:v>9.5328998565673793</c:v>
                </c:pt>
                <c:pt idx="16">
                  <c:v>10.258399963378899</c:v>
                </c:pt>
                <c:pt idx="17">
                  <c:v>10.2315998077393</c:v>
                </c:pt>
                <c:pt idx="18">
                  <c:v>10.7361001968384</c:v>
                </c:pt>
                <c:pt idx="19">
                  <c:v>10.183799743652299</c:v>
                </c:pt>
                <c:pt idx="20">
                  <c:v>9.6223001480102504</c:v>
                </c:pt>
                <c:pt idx="21">
                  <c:v>9.3599996566772496</c:v>
                </c:pt>
                <c:pt idx="22">
                  <c:v>9.1340999603271502</c:v>
                </c:pt>
                <c:pt idx="23">
                  <c:v>10.2052001953125</c:v>
                </c:pt>
                <c:pt idx="24">
                  <c:v>11.3212995529175</c:v>
                </c:pt>
                <c:pt idx="25">
                  <c:v>12.5928001403809</c:v>
                </c:pt>
                <c:pt idx="26">
                  <c:v>11.835599899291999</c:v>
                </c:pt>
                <c:pt idx="27">
                  <c:v>12.3673000335693</c:v>
                </c:pt>
                <c:pt idx="28">
                  <c:v>12.566200256347701</c:v>
                </c:pt>
                <c:pt idx="29">
                  <c:v>12.0748996734619</c:v>
                </c:pt>
                <c:pt idx="30">
                  <c:v>11.9807996749878</c:v>
                </c:pt>
                <c:pt idx="31">
                  <c:v>10.217200279235801</c:v>
                </c:pt>
                <c:pt idx="32">
                  <c:v>8.6104001998901403</c:v>
                </c:pt>
                <c:pt idx="33">
                  <c:v>8.7017002105712908</c:v>
                </c:pt>
                <c:pt idx="34">
                  <c:v>8.3065004348754901</c:v>
                </c:pt>
                <c:pt idx="35">
                  <c:v>8.9135999679565394</c:v>
                </c:pt>
                <c:pt idx="36">
                  <c:v>8.4934997558593803</c:v>
                </c:pt>
                <c:pt idx="37">
                  <c:v>8.4477996826171893</c:v>
                </c:pt>
                <c:pt idx="38">
                  <c:v>7.6567001342773402</c:v>
                </c:pt>
                <c:pt idx="39">
                  <c:v>7.0633997917175302</c:v>
                </c:pt>
                <c:pt idx="40">
                  <c:v>8.7363004684448207</c:v>
                </c:pt>
                <c:pt idx="41">
                  <c:v>8.8712997436523402</c:v>
                </c:pt>
                <c:pt idx="42">
                  <c:v>8.8109998703002894</c:v>
                </c:pt>
                <c:pt idx="43">
                  <c:v>9.4001998901367205</c:v>
                </c:pt>
                <c:pt idx="44">
                  <c:v>9.9205999374389595</c:v>
                </c:pt>
                <c:pt idx="45">
                  <c:v>10.292200088501</c:v>
                </c:pt>
                <c:pt idx="46">
                  <c:v>10.354000091552701</c:v>
                </c:pt>
                <c:pt idx="47">
                  <c:v>10.038800239563001</c:v>
                </c:pt>
                <c:pt idx="48">
                  <c:v>9.4048995971679705</c:v>
                </c:pt>
                <c:pt idx="49">
                  <c:v>9.0165004730224592</c:v>
                </c:pt>
                <c:pt idx="50">
                  <c:v>8.4434003829956108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DA-42E4-85C9-00623376422D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Írland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Data!$B$5:$AZ$5</c:f>
              <c:numCache>
                <c:formatCode>General</c:formatCode>
                <c:ptCount val="51"/>
                <c:pt idx="14">
                  <c:v>14.7638998031616</c:v>
                </c:pt>
                <c:pt idx="15">
                  <c:v>16.447700500488299</c:v>
                </c:pt>
                <c:pt idx="16">
                  <c:v>17.922599792480501</c:v>
                </c:pt>
                <c:pt idx="17">
                  <c:v>18.025600433349599</c:v>
                </c:pt>
                <c:pt idx="18">
                  <c:v>18.066699981689499</c:v>
                </c:pt>
                <c:pt idx="19">
                  <c:v>17.436000823974599</c:v>
                </c:pt>
                <c:pt idx="20">
                  <c:v>16.096799850463899</c:v>
                </c:pt>
                <c:pt idx="21">
                  <c:v>14.0887002944946</c:v>
                </c:pt>
                <c:pt idx="22">
                  <c:v>15.775199890136699</c:v>
                </c:pt>
                <c:pt idx="23">
                  <c:v>15.0303001403809</c:v>
                </c:pt>
                <c:pt idx="24">
                  <c:v>15.5869998931885</c:v>
                </c:pt>
                <c:pt idx="25">
                  <c:v>14.569800376892101</c:v>
                </c:pt>
                <c:pt idx="26">
                  <c:v>11.9834995269775</c:v>
                </c:pt>
                <c:pt idx="27">
                  <c:v>11.7174997329712</c:v>
                </c:pt>
                <c:pt idx="28">
                  <c:v>10.203000068664601</c:v>
                </c:pt>
                <c:pt idx="29">
                  <c:v>7.6986999511718803</c:v>
                </c:pt>
                <c:pt idx="30">
                  <c:v>5.8036999702453604</c:v>
                </c:pt>
                <c:pt idx="31">
                  <c:v>4.3176999092102104</c:v>
                </c:pt>
                <c:pt idx="32">
                  <c:v>3.68339991569519</c:v>
                </c:pt>
                <c:pt idx="33">
                  <c:v>4.2154002189636204</c:v>
                </c:pt>
                <c:pt idx="34">
                  <c:v>4.4780998229980504</c:v>
                </c:pt>
                <c:pt idx="35">
                  <c:v>4.4906997680664098</c:v>
                </c:pt>
                <c:pt idx="36">
                  <c:v>4.3424000740051296</c:v>
                </c:pt>
                <c:pt idx="37">
                  <c:v>4.4145998954772896</c:v>
                </c:pt>
                <c:pt idx="38">
                  <c:v>4.9801001548767099</c:v>
                </c:pt>
                <c:pt idx="39">
                  <c:v>6.7736001014709499</c:v>
                </c:pt>
                <c:pt idx="40">
                  <c:v>12.608900070190399</c:v>
                </c:pt>
                <c:pt idx="41">
                  <c:v>14.532799720764199</c:v>
                </c:pt>
                <c:pt idx="42">
                  <c:v>15.352800369262701</c:v>
                </c:pt>
                <c:pt idx="43">
                  <c:v>15.4506998062134</c:v>
                </c:pt>
                <c:pt idx="44">
                  <c:v>13.734800338745099</c:v>
                </c:pt>
                <c:pt idx="45">
                  <c:v>11.8572998046875</c:v>
                </c:pt>
                <c:pt idx="46">
                  <c:v>9.9062004089355504</c:v>
                </c:pt>
                <c:pt idx="47">
                  <c:v>8.37390041351318</c:v>
                </c:pt>
                <c:pt idx="48">
                  <c:v>6.7123999595642099</c:v>
                </c:pt>
                <c:pt idx="49">
                  <c:v>5.74049997329712</c:v>
                </c:pt>
                <c:pt idx="50">
                  <c:v>4.9492001533508301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DA-42E4-85C9-00623376422D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Ísland</c:v>
                </c:pt>
              </c:strCache>
            </c:strRef>
          </c:tx>
          <c:spPr>
            <a:ln w="508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Data!$B$6:$AZ$6</c:f>
              <c:numCache>
                <c:formatCode>General</c:formatCode>
                <c:ptCount val="51"/>
                <c:pt idx="22">
                  <c:v>2.5480000972747798</c:v>
                </c:pt>
                <c:pt idx="23">
                  <c:v>4.3049998283386204</c:v>
                </c:pt>
                <c:pt idx="24">
                  <c:v>5.2569999694824201</c:v>
                </c:pt>
                <c:pt idx="25">
                  <c:v>5.3260002136230504</c:v>
                </c:pt>
                <c:pt idx="26">
                  <c:v>5.1956000328064</c:v>
                </c:pt>
                <c:pt idx="27">
                  <c:v>3.6003999710082999</c:v>
                </c:pt>
                <c:pt idx="28">
                  <c:v>3.7202999591827401</c:v>
                </c:pt>
                <c:pt idx="29">
                  <c:v>3.0694000720977801</c:v>
                </c:pt>
                <c:pt idx="30">
                  <c:v>2.17810010910034</c:v>
                </c:pt>
                <c:pt idx="31">
                  <c:v>1.9364000558853101</c:v>
                </c:pt>
                <c:pt idx="32">
                  <c:v>1.8736000061035201</c:v>
                </c:pt>
                <c:pt idx="33">
                  <c:v>2.9881999492645299</c:v>
                </c:pt>
                <c:pt idx="34">
                  <c:v>3.9971001148223899</c:v>
                </c:pt>
                <c:pt idx="35">
                  <c:v>4.0307998657226598</c:v>
                </c:pt>
                <c:pt idx="36">
                  <c:v>2.5469999313354501</c:v>
                </c:pt>
                <c:pt idx="37">
                  <c:v>2.8297998905181898</c:v>
                </c:pt>
                <c:pt idx="38">
                  <c:v>2.2506000995636</c:v>
                </c:pt>
                <c:pt idx="39">
                  <c:v>2.9456000328064</c:v>
                </c:pt>
                <c:pt idx="40">
                  <c:v>7.2203998565673801</c:v>
                </c:pt>
                <c:pt idx="41">
                  <c:v>7.5643000602722203</c:v>
                </c:pt>
                <c:pt idx="42">
                  <c:v>7.0281000137329102</c:v>
                </c:pt>
                <c:pt idx="43">
                  <c:v>6.0001997947692898</c:v>
                </c:pt>
                <c:pt idx="44">
                  <c:v>5.3763999938964799</c:v>
                </c:pt>
                <c:pt idx="45">
                  <c:v>4.8972001075744602</c:v>
                </c:pt>
                <c:pt idx="46">
                  <c:v>3.9791998863220202</c:v>
                </c:pt>
                <c:pt idx="47">
                  <c:v>2.9779000282287602</c:v>
                </c:pt>
                <c:pt idx="48">
                  <c:v>2.7418999671936</c:v>
                </c:pt>
                <c:pt idx="49">
                  <c:v>2.7039999961853001</c:v>
                </c:pt>
                <c:pt idx="50">
                  <c:v>3.5074000358581499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DA-42E4-85C9-00623376422D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Noregur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Data!$B$7:$AZ$7</c:f>
              <c:numCache>
                <c:formatCode>General</c:formatCode>
                <c:ptCount val="51"/>
                <c:pt idx="3">
                  <c:v>1.66999995708466</c:v>
                </c:pt>
                <c:pt idx="4">
                  <c:v>1.54999995231628</c:v>
                </c:pt>
                <c:pt idx="5">
                  <c:v>1.4800000190734901</c:v>
                </c:pt>
                <c:pt idx="6">
                  <c:v>2.28999996185303</c:v>
                </c:pt>
                <c:pt idx="7">
                  <c:v>1.7599999904632599</c:v>
                </c:pt>
                <c:pt idx="8">
                  <c:v>1.46000003814697</c:v>
                </c:pt>
                <c:pt idx="9">
                  <c:v>1.79999995231628</c:v>
                </c:pt>
                <c:pt idx="10">
                  <c:v>1.9900000095367401</c:v>
                </c:pt>
                <c:pt idx="11">
                  <c:v>1.6499999761581401</c:v>
                </c:pt>
                <c:pt idx="12">
                  <c:v>2.0299999713897701</c:v>
                </c:pt>
                <c:pt idx="13">
                  <c:v>1.70000004768372</c:v>
                </c:pt>
                <c:pt idx="14">
                  <c:v>2.03999996185303</c:v>
                </c:pt>
                <c:pt idx="15">
                  <c:v>2.9000000953674299</c:v>
                </c:pt>
                <c:pt idx="16">
                  <c:v>2.3199999332428001</c:v>
                </c:pt>
                <c:pt idx="17">
                  <c:v>1.78999996185303</c:v>
                </c:pt>
                <c:pt idx="18">
                  <c:v>2.0299999713897701</c:v>
                </c:pt>
                <c:pt idx="19">
                  <c:v>3.0199999809265101</c:v>
                </c:pt>
                <c:pt idx="20">
                  <c:v>4.8299999237060502</c:v>
                </c:pt>
                <c:pt idx="21">
                  <c:v>5.2610001564025897</c:v>
                </c:pt>
                <c:pt idx="22">
                  <c:v>5.40700006484985</c:v>
                </c:pt>
                <c:pt idx="23">
                  <c:v>5.9099998474121103</c:v>
                </c:pt>
                <c:pt idx="24">
                  <c:v>5.9650001525878897</c:v>
                </c:pt>
                <c:pt idx="25">
                  <c:v>5.34899997711182</c:v>
                </c:pt>
                <c:pt idx="26">
                  <c:v>6.3073000907897896</c:v>
                </c:pt>
                <c:pt idx="27">
                  <c:v>5.0357999801635698</c:v>
                </c:pt>
                <c:pt idx="28">
                  <c:v>4.6866998672485396</c:v>
                </c:pt>
                <c:pt idx="29">
                  <c:v>3.7369000911712602</c:v>
                </c:pt>
                <c:pt idx="30">
                  <c:v>3.24659991264343</c:v>
                </c:pt>
                <c:pt idx="31">
                  <c:v>3.4579000473022501</c:v>
                </c:pt>
                <c:pt idx="32">
                  <c:v>3.7383000850677499</c:v>
                </c:pt>
                <c:pt idx="33">
                  <c:v>4.0219001770019496</c:v>
                </c:pt>
                <c:pt idx="34">
                  <c:v>4.2206001281738299</c:v>
                </c:pt>
                <c:pt idx="35">
                  <c:v>4.2562999725341797</c:v>
                </c:pt>
                <c:pt idx="36">
                  <c:v>4.3807001113891602</c:v>
                </c:pt>
                <c:pt idx="37">
                  <c:v>3.3986001014709499</c:v>
                </c:pt>
                <c:pt idx="38">
                  <c:v>2.4934000968933101</c:v>
                </c:pt>
                <c:pt idx="39">
                  <c:v>2.5499000549316402</c:v>
                </c:pt>
                <c:pt idx="40">
                  <c:v>3.1029000282287602</c:v>
                </c:pt>
                <c:pt idx="41">
                  <c:v>3.5213999748229998</c:v>
                </c:pt>
                <c:pt idx="42">
                  <c:v>3.2149000167846702</c:v>
                </c:pt>
                <c:pt idx="43">
                  <c:v>3.1228001117706299</c:v>
                </c:pt>
                <c:pt idx="44">
                  <c:v>3.4230999946594198</c:v>
                </c:pt>
                <c:pt idx="45">
                  <c:v>3.4837999343872101</c:v>
                </c:pt>
                <c:pt idx="46">
                  <c:v>4.2958998680114702</c:v>
                </c:pt>
                <c:pt idx="47">
                  <c:v>4.6788997650146502</c:v>
                </c:pt>
                <c:pt idx="48">
                  <c:v>4.1620998382568404</c:v>
                </c:pt>
                <c:pt idx="49">
                  <c:v>3.79970002174377</c:v>
                </c:pt>
                <c:pt idx="50">
                  <c:v>3.6872000694274898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7DA-42E4-85C9-00623376422D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Spánn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Data!$B$8:$AZ$8</c:f>
              <c:numCache>
                <c:formatCode>General</c:formatCode>
                <c:ptCount val="51"/>
                <c:pt idx="0">
                  <c:v>1.29999995231628</c:v>
                </c:pt>
                <c:pt idx="1">
                  <c:v>1.1000000238418599</c:v>
                </c:pt>
                <c:pt idx="2">
                  <c:v>1.5</c:v>
                </c:pt>
                <c:pt idx="3">
                  <c:v>1.5</c:v>
                </c:pt>
                <c:pt idx="4">
                  <c:v>2.4900000095367401</c:v>
                </c:pt>
                <c:pt idx="5">
                  <c:v>3.03999996185303</c:v>
                </c:pt>
                <c:pt idx="6">
                  <c:v>4.8000001907348597</c:v>
                </c:pt>
                <c:pt idx="7">
                  <c:v>2.9000000953674299</c:v>
                </c:pt>
                <c:pt idx="8">
                  <c:v>5.1999998092651403</c:v>
                </c:pt>
                <c:pt idx="9">
                  <c:v>6.9699997901916504</c:v>
                </c:pt>
                <c:pt idx="10">
                  <c:v>8.6099996566772496</c:v>
                </c:pt>
                <c:pt idx="11">
                  <c:v>11.3999996185303</c:v>
                </c:pt>
                <c:pt idx="12">
                  <c:v>14.170000076293899</c:v>
                </c:pt>
                <c:pt idx="13">
                  <c:v>16</c:v>
                </c:pt>
                <c:pt idx="14">
                  <c:v>17.4899997711182</c:v>
                </c:pt>
                <c:pt idx="15">
                  <c:v>20.25</c:v>
                </c:pt>
                <c:pt idx="16">
                  <c:v>21.639999389648398</c:v>
                </c:pt>
                <c:pt idx="17">
                  <c:v>21.2586994171143</c:v>
                </c:pt>
                <c:pt idx="18">
                  <c:v>20.6068000793457</c:v>
                </c:pt>
                <c:pt idx="19">
                  <c:v>19.853399276733398</c:v>
                </c:pt>
                <c:pt idx="20">
                  <c:v>17.331100463867202</c:v>
                </c:pt>
                <c:pt idx="21">
                  <c:v>16.272499084472699</c:v>
                </c:pt>
                <c:pt idx="22">
                  <c:v>15.928500175476101</c:v>
                </c:pt>
                <c:pt idx="23">
                  <c:v>17.701499938964801</c:v>
                </c:pt>
                <c:pt idx="24">
                  <c:v>22.160600662231399</c:v>
                </c:pt>
                <c:pt idx="25">
                  <c:v>24.2087001800537</c:v>
                </c:pt>
                <c:pt idx="26">
                  <c:v>22.674800872802699</c:v>
                </c:pt>
                <c:pt idx="27">
                  <c:v>22.141899108886701</c:v>
                </c:pt>
                <c:pt idx="28">
                  <c:v>20.6975994110107</c:v>
                </c:pt>
                <c:pt idx="29">
                  <c:v>18.673599243164102</c:v>
                </c:pt>
                <c:pt idx="30">
                  <c:v>15.4756002426147</c:v>
                </c:pt>
                <c:pt idx="31">
                  <c:v>13.785200119018601</c:v>
                </c:pt>
                <c:pt idx="32">
                  <c:v>10.347900390625</c:v>
                </c:pt>
                <c:pt idx="33">
                  <c:v>11.146100044250501</c:v>
                </c:pt>
                <c:pt idx="34">
                  <c:v>11.283399581909199</c:v>
                </c:pt>
                <c:pt idx="35">
                  <c:v>11.0902004241943</c:v>
                </c:pt>
                <c:pt idx="36">
                  <c:v>9.14630031585693</c:v>
                </c:pt>
                <c:pt idx="37">
                  <c:v>8.4521999359130895</c:v>
                </c:pt>
                <c:pt idx="38">
                  <c:v>8.2320995330810494</c:v>
                </c:pt>
                <c:pt idx="39">
                  <c:v>11.2545003890991</c:v>
                </c:pt>
                <c:pt idx="40">
                  <c:v>17.8567008972168</c:v>
                </c:pt>
                <c:pt idx="41">
                  <c:v>19.859699249267599</c:v>
                </c:pt>
                <c:pt idx="42">
                  <c:v>21.390499114990199</c:v>
                </c:pt>
                <c:pt idx="43">
                  <c:v>24.7872009277344</c:v>
                </c:pt>
                <c:pt idx="44">
                  <c:v>26.093599319458001</c:v>
                </c:pt>
                <c:pt idx="45">
                  <c:v>24.441299438476602</c:v>
                </c:pt>
                <c:pt idx="46">
                  <c:v>22.057300567626999</c:v>
                </c:pt>
                <c:pt idx="47">
                  <c:v>19.634700775146499</c:v>
                </c:pt>
                <c:pt idx="48">
                  <c:v>17.2236003875732</c:v>
                </c:pt>
                <c:pt idx="49">
                  <c:v>15.2546997070313</c:v>
                </c:pt>
                <c:pt idx="50">
                  <c:v>14.104200363159199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7DA-42E4-85C9-00623376422D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Þýzkaland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Data!$B$1:$AZ$1</c:f>
              <c:strCache>
                <c:ptCount val="51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</c:strCache>
            </c:strRef>
          </c:cat>
          <c:val>
            <c:numRef>
              <c:f>Data!$B$9:$AZ$9</c:f>
              <c:numCache>
                <c:formatCode>General</c:formatCode>
                <c:ptCount val="51"/>
                <c:pt idx="14">
                  <c:v>6.4493999481201199</c:v>
                </c:pt>
                <c:pt idx="15">
                  <c:v>6.6746997833251998</c:v>
                </c:pt>
                <c:pt idx="16">
                  <c:v>6.87489986419678</c:v>
                </c:pt>
                <c:pt idx="17">
                  <c:v>6.6100001335143999</c:v>
                </c:pt>
                <c:pt idx="18">
                  <c:v>6.8164000511169398</c:v>
                </c:pt>
                <c:pt idx="19">
                  <c:v>6.3186001777648899</c:v>
                </c:pt>
                <c:pt idx="20">
                  <c:v>5.7056999206543004</c:v>
                </c:pt>
                <c:pt idx="21">
                  <c:v>4.8902997970581099</c:v>
                </c:pt>
                <c:pt idx="22">
                  <c:v>5.31720018386841</c:v>
                </c:pt>
                <c:pt idx="23">
                  <c:v>6.3232998847961399</c:v>
                </c:pt>
                <c:pt idx="24">
                  <c:v>7.6753001213073704</c:v>
                </c:pt>
                <c:pt idx="25">
                  <c:v>8.7279996871948207</c:v>
                </c:pt>
                <c:pt idx="26">
                  <c:v>8.1584997177124006</c:v>
                </c:pt>
                <c:pt idx="27">
                  <c:v>8.8247003555297905</c:v>
                </c:pt>
                <c:pt idx="28">
                  <c:v>9.8631000518798793</c:v>
                </c:pt>
                <c:pt idx="29">
                  <c:v>9.7882995605468803</c:v>
                </c:pt>
                <c:pt idx="30">
                  <c:v>8.8549995422363299</c:v>
                </c:pt>
                <c:pt idx="31">
                  <c:v>7.9173002243042001</c:v>
                </c:pt>
                <c:pt idx="32">
                  <c:v>7.7726998329162598</c:v>
                </c:pt>
                <c:pt idx="33">
                  <c:v>8.4819002151489293</c:v>
                </c:pt>
                <c:pt idx="34">
                  <c:v>9.7790002822875994</c:v>
                </c:pt>
                <c:pt idx="35">
                  <c:v>10.7266998291016</c:v>
                </c:pt>
                <c:pt idx="36">
                  <c:v>11.166700363159199</c:v>
                </c:pt>
                <c:pt idx="37">
                  <c:v>10.250200271606399</c:v>
                </c:pt>
                <c:pt idx="38">
                  <c:v>8.6583003997802699</c:v>
                </c:pt>
                <c:pt idx="39">
                  <c:v>7.5244998931884801</c:v>
                </c:pt>
                <c:pt idx="40">
                  <c:v>7.7416000366210902</c:v>
                </c:pt>
                <c:pt idx="41">
                  <c:v>6.9664001464843803</c:v>
                </c:pt>
                <c:pt idx="42">
                  <c:v>5.8243999481201199</c:v>
                </c:pt>
                <c:pt idx="43">
                  <c:v>5.3793997764587402</c:v>
                </c:pt>
                <c:pt idx="44">
                  <c:v>5.2305998802185103</c:v>
                </c:pt>
                <c:pt idx="45">
                  <c:v>4.9805998802185103</c:v>
                </c:pt>
                <c:pt idx="46">
                  <c:v>4.6241998672485396</c:v>
                </c:pt>
                <c:pt idx="47">
                  <c:v>4.1217999458312997</c:v>
                </c:pt>
                <c:pt idx="48">
                  <c:v>3.7455000877380402</c:v>
                </c:pt>
                <c:pt idx="49">
                  <c:v>3.3835000991821298</c:v>
                </c:pt>
                <c:pt idx="50">
                  <c:v>3.13910007476807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7DA-42E4-85C9-006233764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94049215"/>
        <c:axId val="157298943"/>
      </c:lineChart>
      <c:catAx>
        <c:axId val="694049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474A8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57298943"/>
        <c:crosses val="autoZero"/>
        <c:auto val="1"/>
        <c:lblAlgn val="ctr"/>
        <c:lblOffset val="100"/>
        <c:noMultiLvlLbl val="0"/>
      </c:catAx>
      <c:valAx>
        <c:axId val="157298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474A8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94049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502290154907109E-2"/>
          <c:y val="3.7452610090405368E-2"/>
          <c:w val="0.17533516031084348"/>
          <c:h val="0.542794303489841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474A81"/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Data!$A$1:$A$12</c:f>
              <c:strCache>
                <c:ptCount val="12"/>
                <c:pt idx="0">
                  <c:v>Japan</c:v>
                </c:pt>
                <c:pt idx="1">
                  <c:v>Hong Kong</c:v>
                </c:pt>
                <c:pt idx="2">
                  <c:v>Kórea</c:v>
                </c:pt>
                <c:pt idx="3">
                  <c:v>Sviss</c:v>
                </c:pt>
                <c:pt idx="4">
                  <c:v>Eistland</c:v>
                </c:pt>
                <c:pt idx="5">
                  <c:v>Kína</c:v>
                </c:pt>
                <c:pt idx="6">
                  <c:v>Ástralía</c:v>
                </c:pt>
                <c:pt idx="7">
                  <c:v>Indland</c:v>
                </c:pt>
                <c:pt idx="8">
                  <c:v>Ítalía</c:v>
                </c:pt>
                <c:pt idx="9">
                  <c:v>Brasilía</c:v>
                </c:pt>
                <c:pt idx="10">
                  <c:v>Grikkland</c:v>
                </c:pt>
                <c:pt idx="11">
                  <c:v>Suður-Afríka</c:v>
                </c:pt>
              </c:strCache>
            </c:strRef>
          </c:cat>
          <c:val>
            <c:numRef>
              <c:f>Data!$B$1:$B$12</c:f>
              <c:numCache>
                <c:formatCode>General</c:formatCode>
                <c:ptCount val="12"/>
                <c:pt idx="0">
                  <c:v>2.4000000953674299</c:v>
                </c:pt>
                <c:pt idx="1">
                  <c:v>2.96000003814697</c:v>
                </c:pt>
                <c:pt idx="2">
                  <c:v>3.74589991569519</c:v>
                </c:pt>
                <c:pt idx="3">
                  <c:v>4.3941001892089799</c:v>
                </c:pt>
                <c:pt idx="4">
                  <c:v>4.4482002258300799</c:v>
                </c:pt>
                <c:pt idx="5">
                  <c:v>5.1500000953674299</c:v>
                </c:pt>
                <c:pt idx="6">
                  <c:v>5.1627998352050799</c:v>
                </c:pt>
                <c:pt idx="7">
                  <c:v>5.3296999931335396</c:v>
                </c:pt>
                <c:pt idx="8">
                  <c:v>9.9513998031616193</c:v>
                </c:pt>
                <c:pt idx="9">
                  <c:v>11.933300018310501</c:v>
                </c:pt>
                <c:pt idx="10">
                  <c:v>17.3129997253418</c:v>
                </c:pt>
                <c:pt idx="11">
                  <c:v>28.4680995941162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B-4D50-95FA-78BC47E62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85872368"/>
        <c:axId val="1486978432"/>
      </c:barChart>
      <c:catAx>
        <c:axId val="1485872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474A8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486978432"/>
        <c:crosses val="autoZero"/>
        <c:auto val="1"/>
        <c:lblAlgn val="ctr"/>
        <c:lblOffset val="100"/>
        <c:noMultiLvlLbl val="0"/>
      </c:catAx>
      <c:valAx>
        <c:axId val="1486978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474A8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48587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71741032370933E-2"/>
          <c:y val="5.1400554097404488E-2"/>
          <c:w val="0.87622528433945801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'[Chart in Microsoft Office PowerPoint]Sheet1'!$A$2</c:f>
              <c:strCache>
                <c:ptCount val="1"/>
                <c:pt idx="0">
                  <c:v>Karlar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'[Chart in Microsoft Office PowerPoint]Sheet1'!$B$1:$Y$1</c:f>
              <c:numCache>
                <c:formatCode>General</c:formatCode>
                <c:ptCount val="24"/>
                <c:pt idx="0">
                  <c:v>1910</c:v>
                </c:pt>
                <c:pt idx="1">
                  <c:v>1920</c:v>
                </c:pt>
                <c:pt idx="2">
                  <c:v>1930</c:v>
                </c:pt>
                <c:pt idx="3">
                  <c:v>1940</c:v>
                </c:pt>
                <c:pt idx="4">
                  <c:v>1950</c:v>
                </c:pt>
                <c:pt idx="5">
                  <c:v>1960</c:v>
                </c:pt>
                <c:pt idx="6">
                  <c:v>1971</c:v>
                </c:pt>
                <c:pt idx="7">
                  <c:v>1981</c:v>
                </c:pt>
                <c:pt idx="8">
                  <c:v>1991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</c:numCache>
            </c:numRef>
          </c:cat>
          <c:val>
            <c:numRef>
              <c:f>'[Chart in Microsoft Office PowerPoint]Sheet1'!$B$2:$Y$2</c:f>
              <c:numCache>
                <c:formatCode>General</c:formatCode>
                <c:ptCount val="24"/>
                <c:pt idx="0">
                  <c:v>93.6</c:v>
                </c:pt>
                <c:pt idx="1">
                  <c:v>91.5</c:v>
                </c:pt>
                <c:pt idx="2">
                  <c:v>93.4</c:v>
                </c:pt>
                <c:pt idx="3">
                  <c:v>90.2</c:v>
                </c:pt>
                <c:pt idx="4">
                  <c:v>90.3</c:v>
                </c:pt>
                <c:pt idx="5">
                  <c:v>86.6</c:v>
                </c:pt>
                <c:pt idx="6">
                  <c:v>86.6</c:v>
                </c:pt>
                <c:pt idx="7">
                  <c:v>86.4</c:v>
                </c:pt>
                <c:pt idx="8">
                  <c:v>85.9</c:v>
                </c:pt>
                <c:pt idx="9">
                  <c:v>87.1</c:v>
                </c:pt>
                <c:pt idx="10">
                  <c:v>87.7</c:v>
                </c:pt>
                <c:pt idx="11">
                  <c:v>87.9</c:v>
                </c:pt>
                <c:pt idx="12">
                  <c:v>88.2</c:v>
                </c:pt>
                <c:pt idx="13">
                  <c:v>87.3</c:v>
                </c:pt>
                <c:pt idx="14">
                  <c:v>85.9</c:v>
                </c:pt>
                <c:pt idx="15">
                  <c:v>85</c:v>
                </c:pt>
                <c:pt idx="16">
                  <c:v>86</c:v>
                </c:pt>
                <c:pt idx="17">
                  <c:v>87.5</c:v>
                </c:pt>
                <c:pt idx="18">
                  <c:v>87.5</c:v>
                </c:pt>
                <c:pt idx="19">
                  <c:v>87.1</c:v>
                </c:pt>
                <c:pt idx="20">
                  <c:v>84.7</c:v>
                </c:pt>
                <c:pt idx="21">
                  <c:v>84.5</c:v>
                </c:pt>
                <c:pt idx="22">
                  <c:v>83.7</c:v>
                </c:pt>
                <c:pt idx="23">
                  <c:v>83.1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43-4D92-84C9-1DA0AC6EB902}"/>
            </c:ext>
          </c:extLst>
        </c:ser>
        <c:ser>
          <c:idx val="1"/>
          <c:order val="1"/>
          <c:tx>
            <c:strRef>
              <c:f>'[Chart in Microsoft Office PowerPoint]Sheet1'!$A$3</c:f>
              <c:strCache>
                <c:ptCount val="1"/>
                <c:pt idx="0">
                  <c:v>Konur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'[Chart in Microsoft Office PowerPoint]Sheet1'!$B$1:$Y$1</c:f>
              <c:numCache>
                <c:formatCode>General</c:formatCode>
                <c:ptCount val="24"/>
                <c:pt idx="0">
                  <c:v>1910</c:v>
                </c:pt>
                <c:pt idx="1">
                  <c:v>1920</c:v>
                </c:pt>
                <c:pt idx="2">
                  <c:v>1930</c:v>
                </c:pt>
                <c:pt idx="3">
                  <c:v>1940</c:v>
                </c:pt>
                <c:pt idx="4">
                  <c:v>1950</c:v>
                </c:pt>
                <c:pt idx="5">
                  <c:v>1960</c:v>
                </c:pt>
                <c:pt idx="6">
                  <c:v>1971</c:v>
                </c:pt>
                <c:pt idx="7">
                  <c:v>1981</c:v>
                </c:pt>
                <c:pt idx="8">
                  <c:v>1991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</c:numCache>
            </c:numRef>
          </c:cat>
          <c:val>
            <c:numRef>
              <c:f>'[Chart in Microsoft Office PowerPoint]Sheet1'!$B$3:$Y$3</c:f>
              <c:numCache>
                <c:formatCode>General</c:formatCode>
                <c:ptCount val="24"/>
                <c:pt idx="0">
                  <c:v>39.700000000000003</c:v>
                </c:pt>
                <c:pt idx="1">
                  <c:v>35.300000000000004</c:v>
                </c:pt>
                <c:pt idx="2">
                  <c:v>39.1</c:v>
                </c:pt>
                <c:pt idx="3">
                  <c:v>35.800000000000004</c:v>
                </c:pt>
                <c:pt idx="4">
                  <c:v>34.9</c:v>
                </c:pt>
                <c:pt idx="5">
                  <c:v>34.300000000000004</c:v>
                </c:pt>
                <c:pt idx="6">
                  <c:v>50.7</c:v>
                </c:pt>
                <c:pt idx="7">
                  <c:v>65.2</c:v>
                </c:pt>
                <c:pt idx="8">
                  <c:v>73.900000000000006</c:v>
                </c:pt>
                <c:pt idx="9">
                  <c:v>77.400000000000006</c:v>
                </c:pt>
                <c:pt idx="10">
                  <c:v>78.599999999999994</c:v>
                </c:pt>
                <c:pt idx="11">
                  <c:v>79</c:v>
                </c:pt>
                <c:pt idx="12">
                  <c:v>78.900000000000006</c:v>
                </c:pt>
                <c:pt idx="13">
                  <c:v>78.2</c:v>
                </c:pt>
                <c:pt idx="14">
                  <c:v>78.3</c:v>
                </c:pt>
                <c:pt idx="15">
                  <c:v>76.3</c:v>
                </c:pt>
                <c:pt idx="16">
                  <c:v>77.8</c:v>
                </c:pt>
                <c:pt idx="17">
                  <c:v>78.400000000000006</c:v>
                </c:pt>
                <c:pt idx="18">
                  <c:v>78.599999999999994</c:v>
                </c:pt>
                <c:pt idx="19">
                  <c:v>77.7</c:v>
                </c:pt>
                <c:pt idx="20">
                  <c:v>77.099999999999994</c:v>
                </c:pt>
                <c:pt idx="21">
                  <c:v>77.599999999999994</c:v>
                </c:pt>
                <c:pt idx="22">
                  <c:v>77</c:v>
                </c:pt>
                <c:pt idx="23">
                  <c:v>77.7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43-4D92-84C9-1DA0AC6EB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1387536"/>
        <c:axId val="311393416"/>
      </c:lineChart>
      <c:catAx>
        <c:axId val="31138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is-IS"/>
          </a:p>
        </c:txPr>
        <c:crossAx val="311393416"/>
        <c:crosses val="autoZero"/>
        <c:auto val="1"/>
        <c:lblAlgn val="ctr"/>
        <c:lblOffset val="100"/>
        <c:noMultiLvlLbl val="0"/>
      </c:catAx>
      <c:valAx>
        <c:axId val="311393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11387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063635427924451"/>
          <c:y val="0.21257922620783512"/>
          <c:w val="0.15129177602799662"/>
          <c:h val="0.16743438320209991"/>
        </c:manualLayout>
      </c:layout>
      <c:overlay val="0"/>
      <c:txPr>
        <a:bodyPr/>
        <a:lstStyle/>
        <a:p>
          <a:pPr>
            <a:defRPr sz="1600"/>
          </a:pPr>
          <a:endParaRPr lang="is-IS"/>
        </a:p>
      </c:txPr>
    </c:legend>
    <c:plotVisOnly val="1"/>
    <c:dispBlanksAs val="gap"/>
    <c:showDLblsOverMax val="0"/>
  </c:chart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is-I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Data!$A$2</c:f>
              <c:strCache>
                <c:ptCount val="1"/>
                <c:pt idx="0">
                  <c:v>Karlar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Data!$B$1:$BG$1</c:f>
              <c:strCache>
                <c:ptCount val="5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</c:strCache>
            </c:strRef>
          </c:cat>
          <c:val>
            <c:numRef>
              <c:f>Data!$B$2:$BG$2</c:f>
              <c:numCache>
                <c:formatCode>0.0</c:formatCode>
                <c:ptCount val="58"/>
                <c:pt idx="0">
                  <c:v>86.620002746582003</c:v>
                </c:pt>
                <c:pt idx="1">
                  <c:v>82.889999389648395</c:v>
                </c:pt>
                <c:pt idx="2">
                  <c:v>82</c:v>
                </c:pt>
                <c:pt idx="3">
                  <c:v>81.370002746582003</c:v>
                </c:pt>
                <c:pt idx="4">
                  <c:v>81.019996643066406</c:v>
                </c:pt>
                <c:pt idx="5">
                  <c:v>80.720001220703097</c:v>
                </c:pt>
                <c:pt idx="6">
                  <c:v>80.430000305175795</c:v>
                </c:pt>
                <c:pt idx="7">
                  <c:v>80.430000305175795</c:v>
                </c:pt>
                <c:pt idx="8">
                  <c:v>80.089996337890597</c:v>
                </c:pt>
                <c:pt idx="9">
                  <c:v>79.849998474121094</c:v>
                </c:pt>
                <c:pt idx="10">
                  <c:v>79.669998168945298</c:v>
                </c:pt>
                <c:pt idx="11">
                  <c:v>79.129997253417997</c:v>
                </c:pt>
                <c:pt idx="12">
                  <c:v>78.949996948242202</c:v>
                </c:pt>
                <c:pt idx="13">
                  <c:v>78.830001831054702</c:v>
                </c:pt>
                <c:pt idx="14">
                  <c:v>78.720001220703097</c:v>
                </c:pt>
                <c:pt idx="15">
                  <c:v>77.879997253417997</c:v>
                </c:pt>
                <c:pt idx="16">
                  <c:v>77.510002136230497</c:v>
                </c:pt>
                <c:pt idx="17">
                  <c:v>77.660003662109403</c:v>
                </c:pt>
                <c:pt idx="18">
                  <c:v>77.860000610351605</c:v>
                </c:pt>
                <c:pt idx="19">
                  <c:v>77.830001831054702</c:v>
                </c:pt>
                <c:pt idx="20">
                  <c:v>77.400001525878906</c:v>
                </c:pt>
                <c:pt idx="21">
                  <c:v>76.980003356933594</c:v>
                </c:pt>
                <c:pt idx="22">
                  <c:v>76.599998474121094</c:v>
                </c:pt>
                <c:pt idx="23">
                  <c:v>76.389999389648395</c:v>
                </c:pt>
                <c:pt idx="24">
                  <c:v>76.349998474121094</c:v>
                </c:pt>
                <c:pt idx="25">
                  <c:v>76.25</c:v>
                </c:pt>
                <c:pt idx="26">
                  <c:v>76.25</c:v>
                </c:pt>
                <c:pt idx="27">
                  <c:v>76.190002441406307</c:v>
                </c:pt>
                <c:pt idx="28">
                  <c:v>76.180000305175795</c:v>
                </c:pt>
                <c:pt idx="29">
                  <c:v>76.430000305175795</c:v>
                </c:pt>
                <c:pt idx="30">
                  <c:v>76.360000610351605</c:v>
                </c:pt>
                <c:pt idx="31">
                  <c:v>75.779998779296903</c:v>
                </c:pt>
                <c:pt idx="32">
                  <c:v>75.830001831054702</c:v>
                </c:pt>
                <c:pt idx="33">
                  <c:v>75.430000305175795</c:v>
                </c:pt>
                <c:pt idx="34">
                  <c:v>75.050003051757798</c:v>
                </c:pt>
                <c:pt idx="35">
                  <c:v>74.980003356933594</c:v>
                </c:pt>
                <c:pt idx="36">
                  <c:v>74.930000305175795</c:v>
                </c:pt>
                <c:pt idx="37">
                  <c:v>74.970001220703097</c:v>
                </c:pt>
                <c:pt idx="38">
                  <c:v>74.889999389648395</c:v>
                </c:pt>
                <c:pt idx="39">
                  <c:v>74.720001220703097</c:v>
                </c:pt>
                <c:pt idx="40">
                  <c:v>74.809997558593807</c:v>
                </c:pt>
                <c:pt idx="41">
                  <c:v>74.440002441406307</c:v>
                </c:pt>
                <c:pt idx="42">
                  <c:v>74.099998474121094</c:v>
                </c:pt>
                <c:pt idx="43">
                  <c:v>73.510002136230497</c:v>
                </c:pt>
                <c:pt idx="44">
                  <c:v>73.330001831054702</c:v>
                </c:pt>
                <c:pt idx="45">
                  <c:v>73.319999694824205</c:v>
                </c:pt>
                <c:pt idx="46">
                  <c:v>73.459999084472699</c:v>
                </c:pt>
                <c:pt idx="47">
                  <c:v>73.220001220703097</c:v>
                </c:pt>
                <c:pt idx="48">
                  <c:v>72.949996948242202</c:v>
                </c:pt>
                <c:pt idx="49">
                  <c:v>71.949996948242202</c:v>
                </c:pt>
                <c:pt idx="50">
                  <c:v>71.180000305175795</c:v>
                </c:pt>
                <c:pt idx="51">
                  <c:v>70.480003356933594</c:v>
                </c:pt>
                <c:pt idx="52">
                  <c:v>70.160003662109403</c:v>
                </c:pt>
                <c:pt idx="53">
                  <c:v>69.730003356933594</c:v>
                </c:pt>
                <c:pt idx="54">
                  <c:v>69.209999084472699</c:v>
                </c:pt>
                <c:pt idx="55">
                  <c:v>69.050003051757798</c:v>
                </c:pt>
                <c:pt idx="56">
                  <c:v>69.190002441406307</c:v>
                </c:pt>
                <c:pt idx="57">
                  <c:v>69.069999694824205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FD-410F-A110-0AC6D216F5AE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Konur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Data!$B$1:$BG$1</c:f>
              <c:strCache>
                <c:ptCount val="5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</c:strCache>
            </c:strRef>
          </c:cat>
          <c:val>
            <c:numRef>
              <c:f>Data!$B$3:$BG$3</c:f>
              <c:numCache>
                <c:formatCode>0.0</c:formatCode>
                <c:ptCount val="58"/>
                <c:pt idx="0">
                  <c:v>37.740001678466797</c:v>
                </c:pt>
                <c:pt idx="1">
                  <c:v>38.099998474121101</c:v>
                </c:pt>
                <c:pt idx="2">
                  <c:v>37.919998168945298</c:v>
                </c:pt>
                <c:pt idx="3">
                  <c:v>38.299999237060497</c:v>
                </c:pt>
                <c:pt idx="4">
                  <c:v>38.720001220703097</c:v>
                </c:pt>
                <c:pt idx="5">
                  <c:v>39.259998321533203</c:v>
                </c:pt>
                <c:pt idx="6">
                  <c:v>40.2700004577637</c:v>
                </c:pt>
                <c:pt idx="7">
                  <c:v>41.119998931884801</c:v>
                </c:pt>
                <c:pt idx="8">
                  <c:v>41.610000610351598</c:v>
                </c:pt>
                <c:pt idx="9">
                  <c:v>42.709999084472699</c:v>
                </c:pt>
                <c:pt idx="10">
                  <c:v>43.340000152587898</c:v>
                </c:pt>
                <c:pt idx="11">
                  <c:v>43.360000610351598</c:v>
                </c:pt>
                <c:pt idx="12">
                  <c:v>43.880001068115199</c:v>
                </c:pt>
                <c:pt idx="13">
                  <c:v>44.7299995422363</c:v>
                </c:pt>
                <c:pt idx="14">
                  <c:v>45.659999847412102</c:v>
                </c:pt>
                <c:pt idx="15">
                  <c:v>46.349998474121101</c:v>
                </c:pt>
                <c:pt idx="16">
                  <c:v>47.319999694824197</c:v>
                </c:pt>
                <c:pt idx="17">
                  <c:v>48.439998626708999</c:v>
                </c:pt>
                <c:pt idx="18">
                  <c:v>49.959999084472699</c:v>
                </c:pt>
                <c:pt idx="19">
                  <c:v>50.939998626708999</c:v>
                </c:pt>
                <c:pt idx="20">
                  <c:v>51.490001678466797</c:v>
                </c:pt>
                <c:pt idx="21">
                  <c:v>52.110000610351598</c:v>
                </c:pt>
                <c:pt idx="22">
                  <c:v>52.619998931884801</c:v>
                </c:pt>
                <c:pt idx="23">
                  <c:v>52.900001525878899</c:v>
                </c:pt>
                <c:pt idx="24">
                  <c:v>53.580001831054702</c:v>
                </c:pt>
                <c:pt idx="25">
                  <c:v>54.459999084472699</c:v>
                </c:pt>
                <c:pt idx="26">
                  <c:v>55.290000915527301</c:v>
                </c:pt>
                <c:pt idx="27">
                  <c:v>55.9799995422363</c:v>
                </c:pt>
                <c:pt idx="28">
                  <c:v>56.580001831054702</c:v>
                </c:pt>
                <c:pt idx="29">
                  <c:v>57.389999389648402</c:v>
                </c:pt>
                <c:pt idx="30">
                  <c:v>57.529998779296903</c:v>
                </c:pt>
                <c:pt idx="31">
                  <c:v>57.380001068115199</c:v>
                </c:pt>
                <c:pt idx="32">
                  <c:v>57.830001831054702</c:v>
                </c:pt>
                <c:pt idx="33">
                  <c:v>57.919998168945298</c:v>
                </c:pt>
                <c:pt idx="34">
                  <c:v>58.790000915527301</c:v>
                </c:pt>
                <c:pt idx="35">
                  <c:v>58.939998626708999</c:v>
                </c:pt>
                <c:pt idx="36">
                  <c:v>59.259998321533203</c:v>
                </c:pt>
                <c:pt idx="37">
                  <c:v>59.799999237060497</c:v>
                </c:pt>
                <c:pt idx="38">
                  <c:v>59.849998474121101</c:v>
                </c:pt>
                <c:pt idx="39">
                  <c:v>60.029998779296903</c:v>
                </c:pt>
                <c:pt idx="40">
                  <c:v>59.939998626708999</c:v>
                </c:pt>
                <c:pt idx="41">
                  <c:v>59.790000915527301</c:v>
                </c:pt>
                <c:pt idx="42">
                  <c:v>59.619998931884801</c:v>
                </c:pt>
                <c:pt idx="43">
                  <c:v>59.509998321533203</c:v>
                </c:pt>
                <c:pt idx="44">
                  <c:v>59.159999847412102</c:v>
                </c:pt>
                <c:pt idx="45">
                  <c:v>59.259998321533203</c:v>
                </c:pt>
                <c:pt idx="46">
                  <c:v>59.360000610351598</c:v>
                </c:pt>
                <c:pt idx="47">
                  <c:v>59.310001373291001</c:v>
                </c:pt>
                <c:pt idx="48">
                  <c:v>59.470001220703097</c:v>
                </c:pt>
                <c:pt idx="49">
                  <c:v>59.189998626708999</c:v>
                </c:pt>
                <c:pt idx="50">
                  <c:v>58.619998931884801</c:v>
                </c:pt>
                <c:pt idx="51">
                  <c:v>58.099998474121101</c:v>
                </c:pt>
                <c:pt idx="52">
                  <c:v>57.680000305175803</c:v>
                </c:pt>
                <c:pt idx="53">
                  <c:v>57.209999084472699</c:v>
                </c:pt>
                <c:pt idx="54">
                  <c:v>56.970001220703097</c:v>
                </c:pt>
                <c:pt idx="55">
                  <c:v>56.680000305175803</c:v>
                </c:pt>
                <c:pt idx="56">
                  <c:v>56.799999237060497</c:v>
                </c:pt>
                <c:pt idx="57">
                  <c:v>57.040000915527301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FD-410F-A110-0AC6D216F5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9618512"/>
        <c:axId val="269613416"/>
      </c:lineChart>
      <c:catAx>
        <c:axId val="26961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269613416"/>
        <c:crosses val="autoZero"/>
        <c:auto val="1"/>
        <c:lblAlgn val="ctr"/>
        <c:lblOffset val="100"/>
        <c:noMultiLvlLbl val="0"/>
      </c:catAx>
      <c:valAx>
        <c:axId val="269613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26961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207657866296116"/>
          <c:y val="0.5445297462817148"/>
          <c:w val="0.11447429365446965"/>
          <c:h val="0.174606056187420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4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0.25912</cdr:x>
      <cdr:y>0.54435</cdr:y>
    </cdr:from>
    <cdr:to>
      <cdr:x>0.30814</cdr:x>
      <cdr:y>0.63694</cdr:y>
    </cdr:to>
    <cdr:sp macro="" textlink="">
      <cdr:nvSpPr>
        <cdr:cNvPr id="2" name="Oval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13992" y="2239888"/>
          <a:ext cx="381000" cy="3810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  <a:round/>
          <a:headEnd type="none" w="sm" len="sm"/>
          <a:tailEnd type="none" w="sm" len="sm"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rgbClr val="790015"/>
              </a:solidFill>
              <a:latin typeface="Tahoma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rgbClr val="790015"/>
              </a:solidFill>
              <a:latin typeface="Tahoma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rgbClr val="790015"/>
              </a:solidFill>
              <a:latin typeface="Tahoma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rgbClr val="790015"/>
              </a:solidFill>
              <a:latin typeface="Tahoma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sz="2000" i="1" kern="1200">
              <a:solidFill>
                <a:srgbClr val="790015"/>
              </a:solidFill>
              <a:latin typeface="Tahoma" pitchFamily="34" charset="0"/>
            </a:defRPr>
          </a:lvl5pPr>
          <a:lvl6pPr marL="2286000" algn="l" defTabSz="914400" rtl="0" eaLnBrk="1" latinLnBrk="0" hangingPunct="1">
            <a:defRPr sz="2000" i="1" kern="1200">
              <a:solidFill>
                <a:srgbClr val="790015"/>
              </a:solidFill>
              <a:latin typeface="Tahoma" pitchFamily="34" charset="0"/>
            </a:defRPr>
          </a:lvl6pPr>
          <a:lvl7pPr marL="2743200" algn="l" defTabSz="914400" rtl="0" eaLnBrk="1" latinLnBrk="0" hangingPunct="1">
            <a:defRPr sz="2000" i="1" kern="1200">
              <a:solidFill>
                <a:srgbClr val="790015"/>
              </a:solidFill>
              <a:latin typeface="Tahoma" pitchFamily="34" charset="0"/>
            </a:defRPr>
          </a:lvl7pPr>
          <a:lvl8pPr marL="3200400" algn="l" defTabSz="914400" rtl="0" eaLnBrk="1" latinLnBrk="0" hangingPunct="1">
            <a:defRPr sz="2000" i="1" kern="1200">
              <a:solidFill>
                <a:srgbClr val="790015"/>
              </a:solidFill>
              <a:latin typeface="Tahoma" pitchFamily="34" charset="0"/>
            </a:defRPr>
          </a:lvl8pPr>
          <a:lvl9pPr marL="3657600" algn="l" defTabSz="914400" rtl="0" eaLnBrk="1" latinLnBrk="0" hangingPunct="1">
            <a:defRPr sz="2000" i="1" kern="1200">
              <a:solidFill>
                <a:srgbClr val="790015"/>
              </a:solidFill>
              <a:latin typeface="Tahoma" pitchFamily="34" charset="0"/>
            </a:defRPr>
          </a:lvl9pPr>
        </a:lstStyle>
        <a:p xmlns:a="http://schemas.openxmlformats.org/drawingml/2006/main">
          <a:endParaRPr lang="is-IS"/>
        </a:p>
      </cdr:txBody>
    </cdr:sp>
  </cdr:relSizeAnchor>
  <cdr:relSizeAnchor xmlns:cdr="http://schemas.openxmlformats.org/drawingml/2006/chartDrawing">
    <cdr:from>
      <cdr:x>0.60488</cdr:x>
      <cdr:y>0.3384</cdr:y>
    </cdr:from>
    <cdr:to>
      <cdr:x>0.99399</cdr:x>
      <cdr:y>0.7409</cdr:y>
    </cdr:to>
    <cdr:sp macro="" textlink="">
      <cdr:nvSpPr>
        <cdr:cNvPr id="3" name="TextBox 2"/>
        <cdr:cNvSpPr txBox="1"/>
      </cdr:nvSpPr>
      <cdr:spPr>
        <a:xfrm xmlns:a="http://schemas.openxmlformats.org/drawingml/2006/main" rot="21394948">
          <a:off x="4701389" y="1392453"/>
          <a:ext cx="3024336" cy="1656184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is-IS" sz="3200" dirty="0"/>
            <a:t>Tölur fyrir 2018:</a:t>
          </a:r>
        </a:p>
        <a:p xmlns:a="http://schemas.openxmlformats.org/drawingml/2006/main">
          <a:pPr algn="ctr"/>
          <a:r>
            <a:rPr lang="is-IS" sz="3200" dirty="0"/>
            <a:t>Karlar: 85%</a:t>
          </a:r>
        </a:p>
        <a:p xmlns:a="http://schemas.openxmlformats.org/drawingml/2006/main">
          <a:pPr algn="ctr"/>
          <a:r>
            <a:rPr lang="is-IS" sz="3200" dirty="0"/>
            <a:t>Konur 78%</a:t>
          </a:r>
          <a:endParaRPr lang="en-US" sz="3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B7E768E-12F3-4341-8D76-3A9203F70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5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34A3412-151F-47AB-AB12-353A2894A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2" tIns="48667" rIns="97332" bIns="48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8552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BC891D-F502-4AAD-A3CB-ACA79980BDC4}" type="slidenum">
              <a:rPr lang="en-US"/>
              <a:pPr/>
              <a:t>1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49962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814AE9-F79A-4283-9FEF-A5FAB3FA4E89}" type="slidenum">
              <a:rPr lang="en-US"/>
              <a:pPr/>
              <a:t>10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81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C96099-91A0-453A-A83F-2261A76B7525}" type="slidenum">
              <a:rPr lang="en-US"/>
              <a:pPr/>
              <a:t>11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34617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26E9C-EFCB-43AA-8D09-38680FA417FA}" type="slidenum">
              <a:rPr lang="en-US"/>
              <a:pPr/>
              <a:t>12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03250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EF3913-889A-4644-903E-76DD570BF18B}" type="slidenum">
              <a:rPr lang="en-US"/>
              <a:pPr/>
              <a:t>13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661707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B5725-B110-47C8-A57D-F7213A791DF4}" type="slidenum">
              <a:rPr lang="en-US"/>
              <a:pPr/>
              <a:t>14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742912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F4C789-641D-47A1-9C67-8782B8A1765E}" type="slidenum">
              <a:rPr lang="en-US"/>
              <a:pPr/>
              <a:t>15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733738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FF73EF-2918-43AB-9DEE-54D2942A0663}" type="slidenum">
              <a:rPr lang="en-US"/>
              <a:pPr/>
              <a:t>18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36261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6825" y="727075"/>
            <a:ext cx="4781550" cy="358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3412-151F-47AB-AB12-353A2894A8C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587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6825" y="727075"/>
            <a:ext cx="4781550" cy="358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4A3412-151F-47AB-AB12-353A2894A8C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521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C204B1-38F2-4856-8811-E7E5AD7447CB}" type="slidenum">
              <a:rPr lang="en-US"/>
              <a:pPr/>
              <a:t>21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03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879EE-6A70-4512-8E75-F1478C9B68E5}" type="slidenum">
              <a:rPr lang="en-US"/>
              <a:pPr/>
              <a:t>2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1056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5B673-9F3C-4AC6-821D-12FA1878432E}" type="slidenum">
              <a:rPr lang="en-US"/>
              <a:pPr/>
              <a:t>22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0359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85292B-F4EB-4FF3-A500-4BDD71072654}" type="slidenum">
              <a:rPr lang="en-US"/>
              <a:pPr/>
              <a:t>23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665656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375873-3DC0-4278-B397-FBFBB26B6547}" type="slidenum">
              <a:rPr lang="en-US"/>
              <a:pPr/>
              <a:t>24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8298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9339C2-D825-4371-A826-1424CE787505}" type="slidenum">
              <a:rPr lang="en-US"/>
              <a:pPr/>
              <a:t>25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155290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0330B-C175-495B-BD1A-2182BB57E5FC}" type="slidenum">
              <a:rPr lang="en-US"/>
              <a:pPr/>
              <a:t>26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5498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BEE90E-6839-48A4-BF4B-9CCCC0A751F7}" type="slidenum">
              <a:rPr lang="en-US"/>
              <a:pPr/>
              <a:t>27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4665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0D325D-DAB1-4BAF-BABA-DE7F5DE875E2}" type="slidenum">
              <a:rPr lang="en-US"/>
              <a:pPr/>
              <a:t>28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7648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7AF040-1E44-4D88-83DA-A0DD78CCBB19}" type="slidenum">
              <a:rPr lang="en-US"/>
              <a:pPr/>
              <a:t>29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278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CF8ACC-5F07-4A05-9F31-76113C9B8AF8}" type="slidenum">
              <a:rPr lang="en-US"/>
              <a:pPr/>
              <a:t>30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4731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B4474-1423-47D6-8263-F09427555285}" type="slidenum">
              <a:rPr lang="en-US"/>
              <a:pPr/>
              <a:t>31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836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5C97BE-BFE7-407B-97E4-65F850E8D6DB}" type="slidenum">
              <a:rPr lang="en-US"/>
              <a:pPr/>
              <a:t>3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4186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B0F7D-62B6-47AF-8DEB-639C12E48D53}" type="slidenum">
              <a:rPr lang="en-US"/>
              <a:pPr/>
              <a:t>32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4374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C524D3-2F92-4781-9B68-22EB9515D11B}" type="slidenum">
              <a:rPr lang="en-US"/>
              <a:pPr/>
              <a:t>33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983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C1631-2CEB-48AA-B476-20FF49904800}" type="slidenum">
              <a:rPr lang="en-US"/>
              <a:pPr/>
              <a:t>34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65578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11A9F-B9A1-4129-A5C8-3D803518584F}" type="slidenum">
              <a:rPr lang="en-US"/>
              <a:pPr/>
              <a:t>35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6640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D69B4C-A9AB-4B85-A9AA-79E61B5D51A8}" type="slidenum">
              <a:rPr lang="en-US"/>
              <a:pPr/>
              <a:t>36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2929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BC604C-BCB2-46F0-B3E0-378A4D6D1FBC}" type="slidenum">
              <a:rPr lang="en-US"/>
              <a:pPr/>
              <a:t>37</a:t>
            </a:fld>
            <a:endParaRPr lang="en-US"/>
          </a:p>
        </p:txBody>
      </p:sp>
      <p:sp>
        <p:nvSpPr>
          <p:cNvPr id="952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52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525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ABB5DD-D32F-4046-A1BF-211DCF6E04AD}" type="slidenum">
              <a:rPr lang="en-US"/>
              <a:pPr/>
              <a:t>38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72785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18D9BD-91AE-4325-87B6-D225623A9647}" type="slidenum">
              <a:rPr lang="en-US"/>
              <a:pPr/>
              <a:t>39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890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362319-2BCE-43D8-82BB-3E9F567E4D4E}" type="slidenum">
              <a:rPr lang="en-US"/>
              <a:pPr/>
              <a:t>40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603146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26060-07E6-4598-92D3-9799ECA286F4}" type="slidenum">
              <a:rPr lang="en-US"/>
              <a:pPr/>
              <a:t>45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03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FD3B0-BA2E-46AD-8FED-AED2B780B491}" type="slidenum">
              <a:rPr lang="en-US"/>
              <a:pPr/>
              <a:t>4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7380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AEA7C3-B649-4CFB-AB98-9409DA9310A1}" type="slidenum">
              <a:rPr lang="en-US"/>
              <a:pPr/>
              <a:t>46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55320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DA8556-4435-4E13-B7AA-E803B92987D4}" type="slidenum">
              <a:rPr lang="en-US"/>
              <a:pPr/>
              <a:t>47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70355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14FC6-D34A-41AB-8F7B-567C11659E7E}" type="slidenum">
              <a:rPr lang="en-US"/>
              <a:pPr/>
              <a:t>48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7513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313947-C957-427C-AD98-203610EE45A9}" type="slidenum">
              <a:rPr lang="en-US"/>
              <a:pPr/>
              <a:t>49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14718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101F36-4337-4FA6-88F5-56E09D55F7ED}" type="slidenum">
              <a:rPr lang="en-US"/>
              <a:pPr/>
              <a:t>50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05834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0C7102-37AE-44C5-92E4-E45667D918B1}" type="slidenum">
              <a:rPr lang="en-US"/>
              <a:pPr/>
              <a:t>51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57369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0FA696-3D0C-4F3B-A50E-9296BA039EE3}" type="slidenum">
              <a:rPr lang="en-US"/>
              <a:pPr/>
              <a:t>52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40274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49CA3C-9E34-4DA8-8DE0-70A70D8FDD6E}" type="slidenum">
              <a:rPr lang="en-US"/>
              <a:pPr/>
              <a:t>53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98434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284FA-1A4E-463E-B529-952959BCBDF2}" type="slidenum">
              <a:rPr lang="en-US"/>
              <a:pPr/>
              <a:t>54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48834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4329C-1C1F-4D1D-8180-B1651082396A}" type="slidenum">
              <a:rPr lang="en-US"/>
              <a:pPr/>
              <a:t>55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3593E-5990-4C0F-AB23-3D5AB926A79D}" type="slidenum">
              <a:rPr lang="en-US"/>
              <a:pPr/>
              <a:t>5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7632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DE0A2A-4F4D-41EE-883B-EEE00245B75A}" type="slidenum">
              <a:rPr lang="en-US"/>
              <a:pPr/>
              <a:t>56</a:t>
            </a:fld>
            <a:endParaRPr lang="en-US"/>
          </a:p>
        </p:txBody>
      </p:sp>
      <p:sp>
        <p:nvSpPr>
          <p:cNvPr id="1105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105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85160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3E05AB-DDDE-43C2-8B2A-3971F8B7C1B6}" type="slidenum">
              <a:rPr lang="en-US"/>
              <a:pPr/>
              <a:t>57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64524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C3629B-2195-4B01-A2B4-5E9F5DE75BA3}" type="slidenum">
              <a:rPr lang="en-US"/>
              <a:pPr/>
              <a:t>58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116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D14471-653C-43DB-93A1-18E77FFE2799}" type="slidenum">
              <a:rPr lang="en-US"/>
              <a:pPr/>
              <a:t>6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003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14792C-BD37-4542-BE95-D9A1E2C879CD}" type="slidenum">
              <a:rPr lang="en-US"/>
              <a:pPr/>
              <a:t>7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47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426EBB-3660-4263-85C4-70270160A267}" type="slidenum">
              <a:rPr lang="en-US"/>
              <a:pPr/>
              <a:t>8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093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B667F3-7736-410A-AAE7-A00D92EB317D}" type="slidenum">
              <a:rPr lang="en-US"/>
              <a:pPr/>
              <a:t>9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89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381000"/>
            <a:ext cx="1981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7912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s-IS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s-IS" noProof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s-I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FFFFF5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39825" y="6470650"/>
            <a:ext cx="2357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s-I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96963" y="6451600"/>
            <a:ext cx="2265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9A0E"/>
        </a:buClr>
        <a:buSzPct val="69000"/>
        <a:buFont typeface="Monotype Sorts" pitchFamily="2" charset="2"/>
        <a:buChar char="u"/>
        <a:tabLst>
          <a:tab pos="333375" algn="l"/>
          <a:tab pos="857250" algn="l"/>
        </a:tabLst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ä"/>
        <a:tabLst>
          <a:tab pos="333375" algn="l"/>
          <a:tab pos="857250" algn="l"/>
        </a:tabLst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tabLst>
          <a:tab pos="333375" algn="l"/>
          <a:tab pos="857250" algn="l"/>
        </a:tabLst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notendur.hi.is/gylfason/Minimum%20wages.html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s-I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124200" y="1752600"/>
            <a:ext cx="5638800" cy="1143000"/>
          </a:xfrm>
        </p:spPr>
        <p:txBody>
          <a:bodyPr/>
          <a:lstStyle/>
          <a:p>
            <a:pPr algn="l">
              <a:defRPr/>
            </a:pPr>
            <a:r>
              <a:rPr lang="is-IS" sz="8800" dirty="0">
                <a:latin typeface="Bernard MT Condensed" panose="02050806060905020404" pitchFamily="18" charset="0"/>
              </a:rPr>
              <a:t>Atvinnuleysi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733800"/>
            <a:ext cx="5715000" cy="762000"/>
          </a:xfrm>
          <a:noFill/>
        </p:spPr>
        <p:txBody>
          <a:bodyPr/>
          <a:lstStyle/>
          <a:p>
            <a:pPr marL="342900" indent="-342900" algn="l"/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22. kafli</a:t>
            </a:r>
          </a:p>
        </p:txBody>
      </p:sp>
      <p:pic>
        <p:nvPicPr>
          <p:cNvPr id="4104" name="Picture 10" descr="chap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4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6025" y="2816225"/>
            <a:ext cx="7016750" cy="1116831"/>
          </a:xfrm>
          <a:noFill/>
          <a:ln w="50800" cap="flat">
            <a:solidFill>
              <a:srgbClr val="474A81"/>
            </a:solidFill>
          </a:ln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Mannaflinn er summa starfandi manna og atvinnulausra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 rot="21420000">
            <a:off x="2209800" y="5418138"/>
            <a:ext cx="6484938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s-IS" sz="320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Mannafli = vinnuafl (e. </a:t>
            </a:r>
            <a:r>
              <a:rPr lang="is-IS" sz="3200" i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labor</a:t>
            </a:r>
            <a:r>
              <a:rPr lang="is-IS" sz="320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i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force</a:t>
            </a:r>
            <a:r>
              <a:rPr lang="is-IS" sz="320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51520" y="626282"/>
            <a:ext cx="86409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Hvernig er atvinnuleysi mælt?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  <p:bldP spid="2663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auto">
          <a:xfrm>
            <a:off x="2895600" y="4419600"/>
            <a:ext cx="3124200" cy="381000"/>
          </a:xfrm>
          <a:prstGeom prst="rect">
            <a:avLst/>
          </a:prstGeom>
          <a:solidFill>
            <a:srgbClr val="EFF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auto">
          <a:xfrm>
            <a:off x="3124200" y="44196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is-IS" sz="1800" b="1" i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Atvinnulausir (5.600)</a:t>
            </a:r>
          </a:p>
          <a:p>
            <a:endParaRPr lang="is-IS" sz="1800" b="1" i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186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251520" y="457200"/>
            <a:ext cx="8712968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Ísland: Skipting mannfjöldans 2018</a:t>
            </a:r>
          </a:p>
        </p:txBody>
      </p:sp>
      <p:sp>
        <p:nvSpPr>
          <p:cNvPr id="14341" name="Rectangle 1029"/>
          <p:cNvSpPr>
            <a:spLocks noChangeArrowheads="1"/>
          </p:cNvSpPr>
          <p:nvPr/>
        </p:nvSpPr>
        <p:spPr bwMode="auto">
          <a:xfrm>
            <a:off x="2895600" y="4800600"/>
            <a:ext cx="3124200" cy="1828800"/>
          </a:xfrm>
          <a:prstGeom prst="rect">
            <a:avLst/>
          </a:prstGeom>
          <a:solidFill>
            <a:srgbClr val="474A81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342" name="Rectangle 1030"/>
          <p:cNvSpPr>
            <a:spLocks noChangeArrowheads="1"/>
          </p:cNvSpPr>
          <p:nvPr/>
        </p:nvSpPr>
        <p:spPr bwMode="auto">
          <a:xfrm>
            <a:off x="2895600" y="1828800"/>
            <a:ext cx="3124200" cy="25908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1863" name="Rectangle 1031"/>
          <p:cNvSpPr>
            <a:spLocks noChangeArrowheads="1"/>
          </p:cNvSpPr>
          <p:nvPr/>
        </p:nvSpPr>
        <p:spPr bwMode="auto">
          <a:xfrm>
            <a:off x="3228975" y="5105400"/>
            <a:ext cx="2438400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s-IS" b="1" i="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Utan mannafla</a:t>
            </a:r>
            <a:br>
              <a:rPr lang="is-IS" b="1" i="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b="1" i="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(45.900)</a:t>
            </a:r>
          </a:p>
        </p:txBody>
      </p:sp>
      <p:sp>
        <p:nvSpPr>
          <p:cNvPr id="14344" name="Rectangle 1032"/>
          <p:cNvSpPr>
            <a:spLocks noChangeArrowheads="1"/>
          </p:cNvSpPr>
          <p:nvPr/>
        </p:nvSpPr>
        <p:spPr bwMode="auto">
          <a:xfrm>
            <a:off x="3276600" y="2667000"/>
            <a:ext cx="24384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is-IS" sz="2400" i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345" name="Rectangle 1033"/>
          <p:cNvSpPr>
            <a:spLocks noChangeArrowheads="1"/>
          </p:cNvSpPr>
          <p:nvPr/>
        </p:nvSpPr>
        <p:spPr bwMode="auto">
          <a:xfrm>
            <a:off x="3400425" y="2895600"/>
            <a:ext cx="2133600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s-IS" b="1" i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Starfandi</a:t>
            </a:r>
            <a:br>
              <a:rPr lang="is-IS" b="1" i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b="1" i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(198.400)</a:t>
            </a:r>
          </a:p>
        </p:txBody>
      </p:sp>
      <p:grpSp>
        <p:nvGrpSpPr>
          <p:cNvPr id="2" name="Group 1034"/>
          <p:cNvGrpSpPr>
            <a:grpSpLocks/>
          </p:cNvGrpSpPr>
          <p:nvPr/>
        </p:nvGrpSpPr>
        <p:grpSpPr bwMode="auto">
          <a:xfrm>
            <a:off x="6175375" y="1828800"/>
            <a:ext cx="2663825" cy="2974975"/>
            <a:chOff x="3890" y="1152"/>
            <a:chExt cx="1678" cy="1874"/>
          </a:xfrm>
        </p:grpSpPr>
        <p:sp>
          <p:nvSpPr>
            <p:cNvPr id="14350" name="Freeform 1035"/>
            <p:cNvSpPr>
              <a:spLocks/>
            </p:cNvSpPr>
            <p:nvPr/>
          </p:nvSpPr>
          <p:spPr bwMode="auto">
            <a:xfrm>
              <a:off x="3890" y="1152"/>
              <a:ext cx="288" cy="1874"/>
            </a:xfrm>
            <a:custGeom>
              <a:avLst/>
              <a:gdLst>
                <a:gd name="T0" fmla="*/ 0 w 288"/>
                <a:gd name="T1" fmla="*/ 0 h 1874"/>
                <a:gd name="T2" fmla="*/ 26 w 288"/>
                <a:gd name="T3" fmla="*/ 5 h 1874"/>
                <a:gd name="T4" fmla="*/ 53 w 288"/>
                <a:gd name="T5" fmla="*/ 14 h 1874"/>
                <a:gd name="T6" fmla="*/ 80 w 288"/>
                <a:gd name="T7" fmla="*/ 24 h 1874"/>
                <a:gd name="T8" fmla="*/ 100 w 288"/>
                <a:gd name="T9" fmla="*/ 43 h 1874"/>
                <a:gd name="T10" fmla="*/ 127 w 288"/>
                <a:gd name="T11" fmla="*/ 92 h 1874"/>
                <a:gd name="T12" fmla="*/ 140 w 288"/>
                <a:gd name="T13" fmla="*/ 155 h 1874"/>
                <a:gd name="T14" fmla="*/ 140 w 288"/>
                <a:gd name="T15" fmla="*/ 779 h 1874"/>
                <a:gd name="T16" fmla="*/ 153 w 288"/>
                <a:gd name="T17" fmla="*/ 842 h 1874"/>
                <a:gd name="T18" fmla="*/ 187 w 288"/>
                <a:gd name="T19" fmla="*/ 890 h 1874"/>
                <a:gd name="T20" fmla="*/ 207 w 288"/>
                <a:gd name="T21" fmla="*/ 910 h 1874"/>
                <a:gd name="T22" fmla="*/ 234 w 288"/>
                <a:gd name="T23" fmla="*/ 924 h 1874"/>
                <a:gd name="T24" fmla="*/ 260 w 288"/>
                <a:gd name="T25" fmla="*/ 929 h 1874"/>
                <a:gd name="T26" fmla="*/ 287 w 288"/>
                <a:gd name="T27" fmla="*/ 934 h 1874"/>
                <a:gd name="T28" fmla="*/ 260 w 288"/>
                <a:gd name="T29" fmla="*/ 939 h 1874"/>
                <a:gd name="T30" fmla="*/ 234 w 288"/>
                <a:gd name="T31" fmla="*/ 949 h 1874"/>
                <a:gd name="T32" fmla="*/ 207 w 288"/>
                <a:gd name="T33" fmla="*/ 963 h 1874"/>
                <a:gd name="T34" fmla="*/ 187 w 288"/>
                <a:gd name="T35" fmla="*/ 982 h 1874"/>
                <a:gd name="T36" fmla="*/ 153 w 288"/>
                <a:gd name="T37" fmla="*/ 1031 h 1874"/>
                <a:gd name="T38" fmla="*/ 140 w 288"/>
                <a:gd name="T39" fmla="*/ 1094 h 1874"/>
                <a:gd name="T40" fmla="*/ 140 w 288"/>
                <a:gd name="T41" fmla="*/ 1718 h 1874"/>
                <a:gd name="T42" fmla="*/ 127 w 288"/>
                <a:gd name="T43" fmla="*/ 1776 h 1874"/>
                <a:gd name="T44" fmla="*/ 100 w 288"/>
                <a:gd name="T45" fmla="*/ 1825 h 1874"/>
                <a:gd name="T46" fmla="*/ 80 w 288"/>
                <a:gd name="T47" fmla="*/ 1844 h 1874"/>
                <a:gd name="T48" fmla="*/ 53 w 288"/>
                <a:gd name="T49" fmla="*/ 1858 h 1874"/>
                <a:gd name="T50" fmla="*/ 26 w 288"/>
                <a:gd name="T51" fmla="*/ 1868 h 1874"/>
                <a:gd name="T52" fmla="*/ 0 w 288"/>
                <a:gd name="T53" fmla="*/ 1873 h 187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88"/>
                <a:gd name="T82" fmla="*/ 0 h 1874"/>
                <a:gd name="T83" fmla="*/ 288 w 288"/>
                <a:gd name="T84" fmla="*/ 1874 h 187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88" h="1874">
                  <a:moveTo>
                    <a:pt x="0" y="0"/>
                  </a:moveTo>
                  <a:lnTo>
                    <a:pt x="26" y="5"/>
                  </a:lnTo>
                  <a:lnTo>
                    <a:pt x="53" y="14"/>
                  </a:lnTo>
                  <a:lnTo>
                    <a:pt x="80" y="24"/>
                  </a:lnTo>
                  <a:lnTo>
                    <a:pt x="100" y="43"/>
                  </a:lnTo>
                  <a:lnTo>
                    <a:pt x="127" y="92"/>
                  </a:lnTo>
                  <a:lnTo>
                    <a:pt x="140" y="155"/>
                  </a:lnTo>
                  <a:lnTo>
                    <a:pt x="140" y="779"/>
                  </a:lnTo>
                  <a:lnTo>
                    <a:pt x="153" y="842"/>
                  </a:lnTo>
                  <a:lnTo>
                    <a:pt x="187" y="890"/>
                  </a:lnTo>
                  <a:lnTo>
                    <a:pt x="207" y="910"/>
                  </a:lnTo>
                  <a:lnTo>
                    <a:pt x="234" y="924"/>
                  </a:lnTo>
                  <a:lnTo>
                    <a:pt x="260" y="929"/>
                  </a:lnTo>
                  <a:lnTo>
                    <a:pt x="287" y="934"/>
                  </a:lnTo>
                  <a:lnTo>
                    <a:pt x="260" y="939"/>
                  </a:lnTo>
                  <a:lnTo>
                    <a:pt x="234" y="949"/>
                  </a:lnTo>
                  <a:lnTo>
                    <a:pt x="207" y="963"/>
                  </a:lnTo>
                  <a:lnTo>
                    <a:pt x="187" y="982"/>
                  </a:lnTo>
                  <a:lnTo>
                    <a:pt x="153" y="1031"/>
                  </a:lnTo>
                  <a:lnTo>
                    <a:pt x="140" y="1094"/>
                  </a:lnTo>
                  <a:lnTo>
                    <a:pt x="140" y="1718"/>
                  </a:lnTo>
                  <a:lnTo>
                    <a:pt x="127" y="1776"/>
                  </a:lnTo>
                  <a:lnTo>
                    <a:pt x="100" y="1825"/>
                  </a:lnTo>
                  <a:lnTo>
                    <a:pt x="80" y="1844"/>
                  </a:lnTo>
                  <a:lnTo>
                    <a:pt x="53" y="1858"/>
                  </a:lnTo>
                  <a:lnTo>
                    <a:pt x="26" y="1868"/>
                  </a:lnTo>
                  <a:lnTo>
                    <a:pt x="0" y="187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4351" name="Rectangle 1036"/>
            <p:cNvSpPr>
              <a:spLocks noChangeArrowheads="1"/>
            </p:cNvSpPr>
            <p:nvPr/>
          </p:nvSpPr>
          <p:spPr bwMode="auto">
            <a:xfrm>
              <a:off x="4128" y="1872"/>
              <a:ext cx="144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/>
              <a:r>
                <a:rPr lang="is-IS" b="1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Mannafli*</a:t>
              </a:r>
            </a:p>
            <a:p>
              <a:pPr algn="ctr"/>
              <a:r>
                <a:rPr lang="is-IS" b="1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(204.000)</a:t>
              </a:r>
            </a:p>
          </p:txBody>
        </p:sp>
      </p:grpSp>
      <p:grpSp>
        <p:nvGrpSpPr>
          <p:cNvPr id="3" name="Group 1037"/>
          <p:cNvGrpSpPr>
            <a:grpSpLocks/>
          </p:cNvGrpSpPr>
          <p:nvPr/>
        </p:nvGrpSpPr>
        <p:grpSpPr bwMode="auto">
          <a:xfrm>
            <a:off x="381000" y="1825625"/>
            <a:ext cx="2365375" cy="4806950"/>
            <a:chOff x="240" y="1150"/>
            <a:chExt cx="1490" cy="3028"/>
          </a:xfrm>
        </p:grpSpPr>
        <p:sp>
          <p:nvSpPr>
            <p:cNvPr id="14348" name="Freeform 1038"/>
            <p:cNvSpPr>
              <a:spLocks/>
            </p:cNvSpPr>
            <p:nvPr/>
          </p:nvSpPr>
          <p:spPr bwMode="auto">
            <a:xfrm>
              <a:off x="1488" y="1150"/>
              <a:ext cx="242" cy="3028"/>
            </a:xfrm>
            <a:custGeom>
              <a:avLst/>
              <a:gdLst>
                <a:gd name="T0" fmla="*/ 241 w 242"/>
                <a:gd name="T1" fmla="*/ 0 h 3028"/>
                <a:gd name="T2" fmla="*/ 216 w 242"/>
                <a:gd name="T3" fmla="*/ 6 h 3028"/>
                <a:gd name="T4" fmla="*/ 194 w 242"/>
                <a:gd name="T5" fmla="*/ 20 h 3028"/>
                <a:gd name="T6" fmla="*/ 175 w 242"/>
                <a:gd name="T7" fmla="*/ 46 h 3028"/>
                <a:gd name="T8" fmla="*/ 155 w 242"/>
                <a:gd name="T9" fmla="*/ 73 h 3028"/>
                <a:gd name="T10" fmla="*/ 141 w 242"/>
                <a:gd name="T11" fmla="*/ 113 h 3028"/>
                <a:gd name="T12" fmla="*/ 130 w 242"/>
                <a:gd name="T13" fmla="*/ 153 h 3028"/>
                <a:gd name="T14" fmla="*/ 122 w 242"/>
                <a:gd name="T15" fmla="*/ 200 h 3028"/>
                <a:gd name="T16" fmla="*/ 119 w 242"/>
                <a:gd name="T17" fmla="*/ 253 h 3028"/>
                <a:gd name="T18" fmla="*/ 119 w 242"/>
                <a:gd name="T19" fmla="*/ 1263 h 3028"/>
                <a:gd name="T20" fmla="*/ 117 w 242"/>
                <a:gd name="T21" fmla="*/ 1316 h 3028"/>
                <a:gd name="T22" fmla="*/ 111 w 242"/>
                <a:gd name="T23" fmla="*/ 1363 h 3028"/>
                <a:gd name="T24" fmla="*/ 100 w 242"/>
                <a:gd name="T25" fmla="*/ 1403 h 3028"/>
                <a:gd name="T26" fmla="*/ 86 w 242"/>
                <a:gd name="T27" fmla="*/ 1443 h 3028"/>
                <a:gd name="T28" fmla="*/ 67 w 242"/>
                <a:gd name="T29" fmla="*/ 1476 h 3028"/>
                <a:gd name="T30" fmla="*/ 47 w 242"/>
                <a:gd name="T31" fmla="*/ 1497 h 3028"/>
                <a:gd name="T32" fmla="*/ 25 w 242"/>
                <a:gd name="T33" fmla="*/ 1510 h 3028"/>
                <a:gd name="T34" fmla="*/ 0 w 242"/>
                <a:gd name="T35" fmla="*/ 1517 h 3028"/>
                <a:gd name="T36" fmla="*/ 25 w 242"/>
                <a:gd name="T37" fmla="*/ 1523 h 3028"/>
                <a:gd name="T38" fmla="*/ 47 w 242"/>
                <a:gd name="T39" fmla="*/ 1537 h 3028"/>
                <a:gd name="T40" fmla="*/ 67 w 242"/>
                <a:gd name="T41" fmla="*/ 1557 h 3028"/>
                <a:gd name="T42" fmla="*/ 86 w 242"/>
                <a:gd name="T43" fmla="*/ 1590 h 3028"/>
                <a:gd name="T44" fmla="*/ 100 w 242"/>
                <a:gd name="T45" fmla="*/ 1630 h 3028"/>
                <a:gd name="T46" fmla="*/ 111 w 242"/>
                <a:gd name="T47" fmla="*/ 1670 h 3028"/>
                <a:gd name="T48" fmla="*/ 117 w 242"/>
                <a:gd name="T49" fmla="*/ 1717 h 3028"/>
                <a:gd name="T50" fmla="*/ 119 w 242"/>
                <a:gd name="T51" fmla="*/ 1764 h 3028"/>
                <a:gd name="T52" fmla="*/ 119 w 242"/>
                <a:gd name="T53" fmla="*/ 2773 h 3028"/>
                <a:gd name="T54" fmla="*/ 122 w 242"/>
                <a:gd name="T55" fmla="*/ 2827 h 3028"/>
                <a:gd name="T56" fmla="*/ 130 w 242"/>
                <a:gd name="T57" fmla="*/ 2873 h 3028"/>
                <a:gd name="T58" fmla="*/ 141 w 242"/>
                <a:gd name="T59" fmla="*/ 2913 h 3028"/>
                <a:gd name="T60" fmla="*/ 155 w 242"/>
                <a:gd name="T61" fmla="*/ 2953 h 3028"/>
                <a:gd name="T62" fmla="*/ 175 w 242"/>
                <a:gd name="T63" fmla="*/ 2987 h 3028"/>
                <a:gd name="T64" fmla="*/ 194 w 242"/>
                <a:gd name="T65" fmla="*/ 3007 h 3028"/>
                <a:gd name="T66" fmla="*/ 216 w 242"/>
                <a:gd name="T67" fmla="*/ 3020 h 3028"/>
                <a:gd name="T68" fmla="*/ 241 w 242"/>
                <a:gd name="T69" fmla="*/ 3027 h 302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2"/>
                <a:gd name="T106" fmla="*/ 0 h 3028"/>
                <a:gd name="T107" fmla="*/ 242 w 242"/>
                <a:gd name="T108" fmla="*/ 3028 h 302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2" h="3028">
                  <a:moveTo>
                    <a:pt x="241" y="0"/>
                  </a:moveTo>
                  <a:lnTo>
                    <a:pt x="216" y="6"/>
                  </a:lnTo>
                  <a:lnTo>
                    <a:pt x="194" y="20"/>
                  </a:lnTo>
                  <a:lnTo>
                    <a:pt x="175" y="46"/>
                  </a:lnTo>
                  <a:lnTo>
                    <a:pt x="155" y="73"/>
                  </a:lnTo>
                  <a:lnTo>
                    <a:pt x="141" y="113"/>
                  </a:lnTo>
                  <a:lnTo>
                    <a:pt x="130" y="153"/>
                  </a:lnTo>
                  <a:lnTo>
                    <a:pt x="122" y="200"/>
                  </a:lnTo>
                  <a:lnTo>
                    <a:pt x="119" y="253"/>
                  </a:lnTo>
                  <a:lnTo>
                    <a:pt x="119" y="1263"/>
                  </a:lnTo>
                  <a:lnTo>
                    <a:pt x="117" y="1316"/>
                  </a:lnTo>
                  <a:lnTo>
                    <a:pt x="111" y="1363"/>
                  </a:lnTo>
                  <a:lnTo>
                    <a:pt x="100" y="1403"/>
                  </a:lnTo>
                  <a:lnTo>
                    <a:pt x="86" y="1443"/>
                  </a:lnTo>
                  <a:lnTo>
                    <a:pt x="67" y="1476"/>
                  </a:lnTo>
                  <a:lnTo>
                    <a:pt x="47" y="1497"/>
                  </a:lnTo>
                  <a:lnTo>
                    <a:pt x="25" y="1510"/>
                  </a:lnTo>
                  <a:lnTo>
                    <a:pt x="0" y="1517"/>
                  </a:lnTo>
                  <a:lnTo>
                    <a:pt x="25" y="1523"/>
                  </a:lnTo>
                  <a:lnTo>
                    <a:pt x="47" y="1537"/>
                  </a:lnTo>
                  <a:lnTo>
                    <a:pt x="67" y="1557"/>
                  </a:lnTo>
                  <a:lnTo>
                    <a:pt x="86" y="1590"/>
                  </a:lnTo>
                  <a:lnTo>
                    <a:pt x="100" y="1630"/>
                  </a:lnTo>
                  <a:lnTo>
                    <a:pt x="111" y="1670"/>
                  </a:lnTo>
                  <a:lnTo>
                    <a:pt x="117" y="1717"/>
                  </a:lnTo>
                  <a:lnTo>
                    <a:pt x="119" y="1764"/>
                  </a:lnTo>
                  <a:lnTo>
                    <a:pt x="119" y="2773"/>
                  </a:lnTo>
                  <a:lnTo>
                    <a:pt x="122" y="2827"/>
                  </a:lnTo>
                  <a:lnTo>
                    <a:pt x="130" y="2873"/>
                  </a:lnTo>
                  <a:lnTo>
                    <a:pt x="141" y="2913"/>
                  </a:lnTo>
                  <a:lnTo>
                    <a:pt x="155" y="2953"/>
                  </a:lnTo>
                  <a:lnTo>
                    <a:pt x="175" y="2987"/>
                  </a:lnTo>
                  <a:lnTo>
                    <a:pt x="194" y="3007"/>
                  </a:lnTo>
                  <a:lnTo>
                    <a:pt x="216" y="3020"/>
                  </a:lnTo>
                  <a:lnTo>
                    <a:pt x="241" y="3027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4349" name="Rectangle 1039"/>
            <p:cNvSpPr>
              <a:spLocks noChangeArrowheads="1"/>
            </p:cNvSpPr>
            <p:nvPr/>
          </p:nvSpPr>
          <p:spPr bwMode="auto">
            <a:xfrm>
              <a:off x="240" y="2400"/>
              <a:ext cx="139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s-IS" b="1" i="0" dirty="0">
                  <a:latin typeface="Cambria" panose="02040503050406030204" pitchFamily="18" charset="0"/>
                  <a:ea typeface="Cambria" panose="02040503050406030204" pitchFamily="18" charset="0"/>
                </a:rPr>
                <a:t>Mannfjöldi</a:t>
              </a:r>
              <a:br>
                <a:rPr lang="is-IS" b="1" i="0" dirty="0"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b="1" i="0" dirty="0">
                  <a:latin typeface="Cambria" panose="02040503050406030204" pitchFamily="18" charset="0"/>
                  <a:ea typeface="Cambria" panose="02040503050406030204" pitchFamily="18" charset="0"/>
                </a:rPr>
                <a:t>(249.900)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346484" y="3810000"/>
            <a:ext cx="1361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b="1" i="0">
                <a:latin typeface="Cambria" panose="02040503050406030204" pitchFamily="18" charset="0"/>
                <a:ea typeface="Cambria" panose="02040503050406030204" pitchFamily="18" charset="0"/>
              </a:rPr>
              <a:t>* Vinnuafl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44915" y="6269250"/>
            <a:ext cx="2419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>
                <a:latin typeface="Cambria" panose="02040503050406030204" pitchFamily="18" charset="0"/>
                <a:ea typeface="Cambria" panose="02040503050406030204" pitchFamily="18" charset="0"/>
              </a:rPr>
              <a:t>Heimild: Hagstofan.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6025" y="2359025"/>
            <a:ext cx="6638925" cy="1755775"/>
          </a:xfrm>
          <a:noFill/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Atvinnuleysisstigið er það hlutfall mannaflans sem er án vinnu og er mælt í prósentum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931863" y="4572000"/>
            <a:ext cx="2878137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Atvinnuleysi = 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733800" y="4306888"/>
            <a:ext cx="3687763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Fjöldi atvinnulausra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662488" y="4906963"/>
            <a:ext cx="25304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Mannafli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7339013" y="4562475"/>
            <a:ext cx="1073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*100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657600" y="5478463"/>
            <a:ext cx="18129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fontAlgn="b"/>
            <a:r>
              <a:rPr lang="en-US" sz="3200" i="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5.600</a:t>
            </a:r>
            <a:endParaRPr lang="is-IS" sz="3200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3749675" y="6078538"/>
            <a:ext cx="21177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fontAlgn="b"/>
            <a:r>
              <a:rPr lang="en-US" sz="3200" i="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204.000</a:t>
            </a:r>
            <a:endParaRPr lang="is-IS" sz="3200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700463" y="6048375"/>
            <a:ext cx="1828800" cy="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6629400" y="5819775"/>
            <a:ext cx="1407758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 i="0" dirty="0">
                <a:latin typeface="Cambria" panose="02040503050406030204" pitchFamily="18" charset="0"/>
                <a:ea typeface="Cambria" panose="02040503050406030204" pitchFamily="18" charset="0"/>
              </a:rPr>
              <a:t>= 2,7%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5562600" y="5807075"/>
            <a:ext cx="1073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*100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914400" y="5745163"/>
            <a:ext cx="2878138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Atvinnuleysi = </a:t>
            </a: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3792538" y="4906963"/>
            <a:ext cx="3546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51520" y="626282"/>
            <a:ext cx="86409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Hvernig er atvinnuleysi mælt?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8" grpId="0" autoUpdateAnimBg="0"/>
      <p:bldP spid="30729" grpId="0" autoUpdateAnimBg="0"/>
      <p:bldP spid="30730" grpId="0" autoUpdateAnimBg="0"/>
      <p:bldP spid="30731" grpId="0" autoUpdateAnimBg="0"/>
      <p:bldP spid="30734" grpId="0" autoUpdateAnimBg="0"/>
      <p:bldP spid="30735" grpId="0" autoUpdateAnimBg="0"/>
      <p:bldP spid="30736" grpId="0" animBg="1"/>
      <p:bldP spid="30737" grpId="0" autoUpdateAnimBg="0"/>
      <p:bldP spid="30738" grpId="0" autoUpdateAnimBg="0"/>
      <p:bldP spid="30739" grpId="0" autoUpdateAnimBg="0"/>
      <p:bldP spid="307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39825" y="2362200"/>
            <a:ext cx="6940550" cy="2328863"/>
          </a:xfrm>
          <a:noFill/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Vinnuþátttökustigið er það hlutfall mannfjöldans sem er í mannaflanum (þ.e. langar að vinna) og er mælt í prósentum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143000" y="5105400"/>
            <a:ext cx="3094309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Vinnuþátttaka = 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511675" y="4840288"/>
            <a:ext cx="1935163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Mannafli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4354513" y="5440363"/>
            <a:ext cx="25304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Mannfjöldi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351588" y="5095875"/>
            <a:ext cx="1073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*100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V="1">
            <a:off x="4354513" y="5435600"/>
            <a:ext cx="1997075" cy="4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51520" y="626282"/>
            <a:ext cx="86409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Hvernig er atvinnuleysi mælt?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5" grpId="0" autoUpdateAnimBg="0"/>
      <p:bldP spid="32776" grpId="0" autoUpdateAnimBg="0"/>
      <p:bldP spid="32777" grpId="0" autoUpdateAnimBg="0"/>
      <p:bldP spid="32778" grpId="0" autoUpdateAnimBg="0"/>
      <p:bldP spid="327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39825" y="2362200"/>
            <a:ext cx="6940550" cy="2328863"/>
          </a:xfrm>
          <a:noFill/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Vinnuþátttökustigið er það hlutfall mannfjöldans sem er í mannaflanum (þ.e. langar að vinna) og er mælt í prósentum</a:t>
            </a: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3657600" y="5181600"/>
            <a:ext cx="18129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fontAlgn="b"/>
            <a:r>
              <a:rPr lang="en-US" sz="3200" i="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204.000</a:t>
            </a:r>
            <a:endParaRPr lang="is-IS" sz="3200" i="0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3749675" y="5781675"/>
            <a:ext cx="21177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fontAlgn="b"/>
            <a:r>
              <a:rPr lang="en-US" sz="3200" i="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249.900</a:t>
            </a:r>
            <a:endParaRPr lang="is-IS" sz="3200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>
            <a:off x="3700463" y="5751513"/>
            <a:ext cx="1770062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2892" name="Text Box 12"/>
          <p:cNvSpPr txBox="1">
            <a:spLocks noChangeArrowheads="1"/>
          </p:cNvSpPr>
          <p:nvPr/>
        </p:nvSpPr>
        <p:spPr bwMode="auto">
          <a:xfrm>
            <a:off x="6553200" y="5522913"/>
            <a:ext cx="163538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 i="0" dirty="0">
                <a:latin typeface="Cambria" panose="02040503050406030204" pitchFamily="18" charset="0"/>
                <a:ea typeface="Cambria" panose="02040503050406030204" pitchFamily="18" charset="0"/>
              </a:rPr>
              <a:t>= 81,6%</a:t>
            </a:r>
          </a:p>
        </p:txBody>
      </p:sp>
      <p:sp>
        <p:nvSpPr>
          <p:cNvPr id="122893" name="Text Box 13"/>
          <p:cNvSpPr txBox="1">
            <a:spLocks noChangeArrowheads="1"/>
          </p:cNvSpPr>
          <p:nvPr/>
        </p:nvSpPr>
        <p:spPr bwMode="auto">
          <a:xfrm>
            <a:off x="5486400" y="5510213"/>
            <a:ext cx="107315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*100</a:t>
            </a:r>
          </a:p>
        </p:txBody>
      </p:sp>
      <p:sp>
        <p:nvSpPr>
          <p:cNvPr id="122894" name="Text Box 14"/>
          <p:cNvSpPr txBox="1">
            <a:spLocks noChangeArrowheads="1"/>
          </p:cNvSpPr>
          <p:nvPr/>
        </p:nvSpPr>
        <p:spPr bwMode="auto">
          <a:xfrm>
            <a:off x="609600" y="5448300"/>
            <a:ext cx="3094309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Vinnuþátttaka = 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51520" y="626282"/>
            <a:ext cx="86409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Hvernig er atvinnuleysi mælt?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9" grpId="0" autoUpdateAnimBg="0"/>
      <p:bldP spid="122890" grpId="0" autoUpdateAnimBg="0"/>
      <p:bldP spid="122891" grpId="0" animBg="1"/>
      <p:bldP spid="122892" grpId="0" autoUpdateAnimBg="0"/>
      <p:bldP spid="122893" grpId="0" autoUpdateAnimBg="0"/>
      <p:bldP spid="12289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457200"/>
            <a:ext cx="83058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Bandaríkin: Vinnureynsla ýmissa samfélagshópa (1998)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571500" y="1828800"/>
            <a:ext cx="7932738" cy="4732338"/>
            <a:chOff x="360" y="1152"/>
            <a:chExt cx="4997" cy="2981"/>
          </a:xfrm>
        </p:grpSpPr>
        <p:sp>
          <p:nvSpPr>
            <p:cNvPr id="18436" name="Rectangle 70"/>
            <p:cNvSpPr>
              <a:spLocks noChangeArrowheads="1"/>
            </p:cNvSpPr>
            <p:nvPr/>
          </p:nvSpPr>
          <p:spPr bwMode="auto">
            <a:xfrm>
              <a:off x="384" y="1152"/>
              <a:ext cx="4957" cy="296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37" name="Rectangle 38"/>
            <p:cNvSpPr>
              <a:spLocks noChangeArrowheads="1"/>
            </p:cNvSpPr>
            <p:nvPr/>
          </p:nvSpPr>
          <p:spPr bwMode="auto">
            <a:xfrm>
              <a:off x="809" y="1200"/>
              <a:ext cx="57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is-IS" sz="2400" b="1" i="0" dirty="0">
                  <a:latin typeface="Cambria" panose="02040503050406030204" pitchFamily="18" charset="0"/>
                  <a:ea typeface="Cambria" panose="02040503050406030204" pitchFamily="18" charset="0"/>
                </a:rPr>
                <a:t>Hópur</a:t>
              </a:r>
              <a:endParaRPr lang="is-I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38" name="Rectangle 40"/>
            <p:cNvSpPr>
              <a:spLocks noChangeArrowheads="1"/>
            </p:cNvSpPr>
            <p:nvPr/>
          </p:nvSpPr>
          <p:spPr bwMode="auto">
            <a:xfrm>
              <a:off x="2279" y="1200"/>
              <a:ext cx="111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is-IS" sz="2400" b="1" i="0">
                  <a:latin typeface="Cambria" panose="02040503050406030204" pitchFamily="18" charset="0"/>
                  <a:ea typeface="Cambria" panose="02040503050406030204" pitchFamily="18" charset="0"/>
                </a:rPr>
                <a:t>Atvinnuleysi</a:t>
              </a:r>
            </a:p>
            <a:p>
              <a:pPr algn="ctr"/>
              <a:r>
                <a:rPr lang="is-IS" sz="2400" b="1" i="0">
                  <a:latin typeface="Cambria" panose="02040503050406030204" pitchFamily="18" charset="0"/>
                  <a:ea typeface="Cambria" panose="02040503050406030204" pitchFamily="18" charset="0"/>
                </a:rPr>
                <a:t>(%)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39" name="Rectangle 42"/>
            <p:cNvSpPr>
              <a:spLocks noChangeArrowheads="1"/>
            </p:cNvSpPr>
            <p:nvPr/>
          </p:nvSpPr>
          <p:spPr bwMode="auto">
            <a:xfrm>
              <a:off x="3696" y="1200"/>
              <a:ext cx="1632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is-IS" sz="2400" b="1" i="0">
                  <a:latin typeface="Cambria" panose="02040503050406030204" pitchFamily="18" charset="0"/>
                  <a:ea typeface="Cambria" panose="02040503050406030204" pitchFamily="18" charset="0"/>
                </a:rPr>
                <a:t>Vinnuþátttaka</a:t>
              </a:r>
            </a:p>
            <a:p>
              <a:pPr algn="ctr"/>
              <a:r>
                <a:rPr lang="is-IS" sz="2400" b="1" i="0">
                  <a:latin typeface="Cambria" panose="02040503050406030204" pitchFamily="18" charset="0"/>
                  <a:ea typeface="Cambria" panose="02040503050406030204" pitchFamily="18" charset="0"/>
                </a:rPr>
                <a:t>(%)</a:t>
              </a:r>
              <a:endParaRPr lang="is-IS" sz="2400" b="1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40" name="Rectangle 44"/>
            <p:cNvSpPr>
              <a:spLocks noChangeArrowheads="1"/>
            </p:cNvSpPr>
            <p:nvPr/>
          </p:nvSpPr>
          <p:spPr bwMode="auto">
            <a:xfrm>
              <a:off x="431" y="1680"/>
              <a:ext cx="13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200" b="1" i="0" dirty="0">
                  <a:latin typeface="Cambria" panose="02040503050406030204" pitchFamily="18" charset="0"/>
                  <a:ea typeface="Cambria" panose="02040503050406030204" pitchFamily="18" charset="0"/>
                </a:rPr>
                <a:t>Fullorðnir (20+)</a:t>
              </a:r>
              <a:endParaRPr lang="is-IS" sz="22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41" name="Rectangle 45"/>
            <p:cNvSpPr>
              <a:spLocks noChangeArrowheads="1"/>
            </p:cNvSpPr>
            <p:nvPr/>
          </p:nvSpPr>
          <p:spPr bwMode="auto">
            <a:xfrm>
              <a:off x="615" y="1873"/>
              <a:ext cx="109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Hvítir, karlar</a:t>
              </a:r>
              <a:endParaRPr lang="is-I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42" name="Rectangle 46"/>
            <p:cNvSpPr>
              <a:spLocks noChangeArrowheads="1"/>
            </p:cNvSpPr>
            <p:nvPr/>
          </p:nvSpPr>
          <p:spPr bwMode="auto">
            <a:xfrm>
              <a:off x="2760" y="1873"/>
              <a:ext cx="26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3,2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43" name="Rectangle 47"/>
            <p:cNvSpPr>
              <a:spLocks noChangeArrowheads="1"/>
            </p:cNvSpPr>
            <p:nvPr/>
          </p:nvSpPr>
          <p:spPr bwMode="auto">
            <a:xfrm>
              <a:off x="4359" y="1873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77,2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44" name="Rectangle 48"/>
            <p:cNvSpPr>
              <a:spLocks noChangeArrowheads="1"/>
            </p:cNvSpPr>
            <p:nvPr/>
          </p:nvSpPr>
          <p:spPr bwMode="auto">
            <a:xfrm>
              <a:off x="615" y="2113"/>
              <a:ext cx="1090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Hvítir, konur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45" name="Rectangle 49"/>
            <p:cNvSpPr>
              <a:spLocks noChangeArrowheads="1"/>
            </p:cNvSpPr>
            <p:nvPr/>
          </p:nvSpPr>
          <p:spPr bwMode="auto">
            <a:xfrm>
              <a:off x="2760" y="2113"/>
              <a:ext cx="26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3,4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46" name="Rectangle 50"/>
            <p:cNvSpPr>
              <a:spLocks noChangeArrowheads="1"/>
            </p:cNvSpPr>
            <p:nvPr/>
          </p:nvSpPr>
          <p:spPr bwMode="auto">
            <a:xfrm>
              <a:off x="4359" y="2113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59,7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47" name="Rectangle 51"/>
            <p:cNvSpPr>
              <a:spLocks noChangeArrowheads="1"/>
            </p:cNvSpPr>
            <p:nvPr/>
          </p:nvSpPr>
          <p:spPr bwMode="auto">
            <a:xfrm>
              <a:off x="615" y="2353"/>
              <a:ext cx="1175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Svartir, karlar</a:t>
              </a:r>
            </a:p>
          </p:txBody>
        </p:sp>
        <p:sp>
          <p:nvSpPr>
            <p:cNvPr id="18448" name="Rectangle 52"/>
            <p:cNvSpPr>
              <a:spLocks noChangeArrowheads="1"/>
            </p:cNvSpPr>
            <p:nvPr/>
          </p:nvSpPr>
          <p:spPr bwMode="auto">
            <a:xfrm>
              <a:off x="2760" y="2353"/>
              <a:ext cx="26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7,4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49" name="Rectangle 53"/>
            <p:cNvSpPr>
              <a:spLocks noChangeArrowheads="1"/>
            </p:cNvSpPr>
            <p:nvPr/>
          </p:nvSpPr>
          <p:spPr bwMode="auto">
            <a:xfrm>
              <a:off x="4359" y="2353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72,5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50" name="Rectangle 54"/>
            <p:cNvSpPr>
              <a:spLocks noChangeArrowheads="1"/>
            </p:cNvSpPr>
            <p:nvPr/>
          </p:nvSpPr>
          <p:spPr bwMode="auto">
            <a:xfrm>
              <a:off x="615" y="2634"/>
              <a:ext cx="1169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Svartir, konur</a:t>
              </a:r>
            </a:p>
          </p:txBody>
        </p:sp>
        <p:sp>
          <p:nvSpPr>
            <p:cNvPr id="18451" name="Rectangle 55"/>
            <p:cNvSpPr>
              <a:spLocks noChangeArrowheads="1"/>
            </p:cNvSpPr>
            <p:nvPr/>
          </p:nvSpPr>
          <p:spPr bwMode="auto">
            <a:xfrm>
              <a:off x="2760" y="2634"/>
              <a:ext cx="26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7,9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52" name="Rectangle 56"/>
            <p:cNvSpPr>
              <a:spLocks noChangeArrowheads="1"/>
            </p:cNvSpPr>
            <p:nvPr/>
          </p:nvSpPr>
          <p:spPr bwMode="auto">
            <a:xfrm>
              <a:off x="4359" y="2634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64,8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53" name="Rectangle 57"/>
            <p:cNvSpPr>
              <a:spLocks noChangeArrowheads="1"/>
            </p:cNvSpPr>
            <p:nvPr/>
          </p:nvSpPr>
          <p:spPr bwMode="auto">
            <a:xfrm>
              <a:off x="431" y="2929"/>
              <a:ext cx="146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200" b="1" i="0" dirty="0">
                  <a:latin typeface="Cambria" panose="02040503050406030204" pitchFamily="18" charset="0"/>
                  <a:ea typeface="Cambria" panose="02040503050406030204" pitchFamily="18" charset="0"/>
                </a:rPr>
                <a:t>Unglingar (16-19)</a:t>
              </a:r>
              <a:endParaRPr lang="is-IS" sz="22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54" name="Rectangle 58"/>
            <p:cNvSpPr>
              <a:spLocks noChangeArrowheads="1"/>
            </p:cNvSpPr>
            <p:nvPr/>
          </p:nvSpPr>
          <p:spPr bwMode="auto">
            <a:xfrm>
              <a:off x="635" y="3121"/>
              <a:ext cx="109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Hvítir, karlar</a:t>
              </a:r>
            </a:p>
          </p:txBody>
        </p:sp>
        <p:sp>
          <p:nvSpPr>
            <p:cNvPr id="18455" name="Rectangle 59"/>
            <p:cNvSpPr>
              <a:spLocks noChangeArrowheads="1"/>
            </p:cNvSpPr>
            <p:nvPr/>
          </p:nvSpPr>
          <p:spPr bwMode="auto">
            <a:xfrm>
              <a:off x="2727" y="3121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14,1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56" name="Rectangle 60"/>
            <p:cNvSpPr>
              <a:spLocks noChangeArrowheads="1"/>
            </p:cNvSpPr>
            <p:nvPr/>
          </p:nvSpPr>
          <p:spPr bwMode="auto">
            <a:xfrm>
              <a:off x="4379" y="3121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56,6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57" name="Rectangle 61"/>
            <p:cNvSpPr>
              <a:spLocks noChangeArrowheads="1"/>
            </p:cNvSpPr>
            <p:nvPr/>
          </p:nvSpPr>
          <p:spPr bwMode="auto">
            <a:xfrm>
              <a:off x="635" y="3361"/>
              <a:ext cx="1090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Hvítir, konur</a:t>
              </a:r>
            </a:p>
          </p:txBody>
        </p:sp>
        <p:sp>
          <p:nvSpPr>
            <p:cNvPr id="18458" name="Rectangle 62"/>
            <p:cNvSpPr>
              <a:spLocks noChangeArrowheads="1"/>
            </p:cNvSpPr>
            <p:nvPr/>
          </p:nvSpPr>
          <p:spPr bwMode="auto">
            <a:xfrm>
              <a:off x="2727" y="3361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10,9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59" name="Rectangle 63"/>
            <p:cNvSpPr>
              <a:spLocks noChangeArrowheads="1"/>
            </p:cNvSpPr>
            <p:nvPr/>
          </p:nvSpPr>
          <p:spPr bwMode="auto">
            <a:xfrm>
              <a:off x="4379" y="3361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55,4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60" name="Rectangle 64"/>
            <p:cNvSpPr>
              <a:spLocks noChangeArrowheads="1"/>
            </p:cNvSpPr>
            <p:nvPr/>
          </p:nvSpPr>
          <p:spPr bwMode="auto">
            <a:xfrm>
              <a:off x="635" y="3601"/>
              <a:ext cx="1175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Svartir, karlar</a:t>
              </a:r>
            </a:p>
          </p:txBody>
        </p:sp>
        <p:sp>
          <p:nvSpPr>
            <p:cNvPr id="18461" name="Rectangle 65"/>
            <p:cNvSpPr>
              <a:spLocks noChangeArrowheads="1"/>
            </p:cNvSpPr>
            <p:nvPr/>
          </p:nvSpPr>
          <p:spPr bwMode="auto">
            <a:xfrm>
              <a:off x="2727" y="3601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30,1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62" name="Rectangle 66"/>
            <p:cNvSpPr>
              <a:spLocks noChangeArrowheads="1"/>
            </p:cNvSpPr>
            <p:nvPr/>
          </p:nvSpPr>
          <p:spPr bwMode="auto">
            <a:xfrm>
              <a:off x="4379" y="3601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40,7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63" name="Rectangle 67"/>
            <p:cNvSpPr>
              <a:spLocks noChangeArrowheads="1"/>
            </p:cNvSpPr>
            <p:nvPr/>
          </p:nvSpPr>
          <p:spPr bwMode="auto">
            <a:xfrm>
              <a:off x="624" y="3840"/>
              <a:ext cx="1169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Svartir, konur</a:t>
              </a:r>
            </a:p>
          </p:txBody>
        </p:sp>
        <p:sp>
          <p:nvSpPr>
            <p:cNvPr id="18464" name="Rectangle 68"/>
            <p:cNvSpPr>
              <a:spLocks noChangeArrowheads="1"/>
            </p:cNvSpPr>
            <p:nvPr/>
          </p:nvSpPr>
          <p:spPr bwMode="auto">
            <a:xfrm>
              <a:off x="2716" y="3840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25,3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8465" name="Rectangle 69"/>
            <p:cNvSpPr>
              <a:spLocks noChangeArrowheads="1"/>
            </p:cNvSpPr>
            <p:nvPr/>
          </p:nvSpPr>
          <p:spPr bwMode="auto">
            <a:xfrm>
              <a:off x="4368" y="3840"/>
              <a:ext cx="37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sz="2500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42,5</a:t>
              </a:r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cxnSp>
          <p:nvCxnSpPr>
            <p:cNvPr id="18466" name="AutoShape 73"/>
            <p:cNvCxnSpPr>
              <a:cxnSpLocks noChangeShapeType="1"/>
            </p:cNvCxnSpPr>
            <p:nvPr/>
          </p:nvCxnSpPr>
          <p:spPr bwMode="auto">
            <a:xfrm flipH="1">
              <a:off x="360" y="2113"/>
              <a:ext cx="497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8467" name="AutoShape 74"/>
            <p:cNvCxnSpPr>
              <a:cxnSpLocks noChangeShapeType="1"/>
            </p:cNvCxnSpPr>
            <p:nvPr/>
          </p:nvCxnSpPr>
          <p:spPr bwMode="auto">
            <a:xfrm flipH="1">
              <a:off x="375" y="2353"/>
              <a:ext cx="497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8468" name="AutoShape 75"/>
            <p:cNvCxnSpPr>
              <a:cxnSpLocks noChangeShapeType="1"/>
            </p:cNvCxnSpPr>
            <p:nvPr/>
          </p:nvCxnSpPr>
          <p:spPr bwMode="auto">
            <a:xfrm flipH="1">
              <a:off x="375" y="2593"/>
              <a:ext cx="497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8469" name="AutoShape 76"/>
            <p:cNvCxnSpPr>
              <a:cxnSpLocks noChangeShapeType="1"/>
            </p:cNvCxnSpPr>
            <p:nvPr/>
          </p:nvCxnSpPr>
          <p:spPr bwMode="auto">
            <a:xfrm flipH="1">
              <a:off x="375" y="2881"/>
              <a:ext cx="497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8470" name="AutoShape 77"/>
            <p:cNvCxnSpPr>
              <a:cxnSpLocks noChangeShapeType="1"/>
            </p:cNvCxnSpPr>
            <p:nvPr/>
          </p:nvCxnSpPr>
          <p:spPr bwMode="auto">
            <a:xfrm flipH="1">
              <a:off x="375" y="3361"/>
              <a:ext cx="497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8471" name="AutoShape 78"/>
            <p:cNvCxnSpPr>
              <a:cxnSpLocks noChangeShapeType="1"/>
            </p:cNvCxnSpPr>
            <p:nvPr/>
          </p:nvCxnSpPr>
          <p:spPr bwMode="auto">
            <a:xfrm flipH="1">
              <a:off x="375" y="3601"/>
              <a:ext cx="497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8472" name="AutoShape 79"/>
            <p:cNvCxnSpPr>
              <a:cxnSpLocks noChangeShapeType="1"/>
            </p:cNvCxnSpPr>
            <p:nvPr/>
          </p:nvCxnSpPr>
          <p:spPr bwMode="auto">
            <a:xfrm flipH="1">
              <a:off x="375" y="3841"/>
              <a:ext cx="497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8473" name="AutoShape 80"/>
            <p:cNvCxnSpPr>
              <a:cxnSpLocks noChangeShapeType="1"/>
            </p:cNvCxnSpPr>
            <p:nvPr/>
          </p:nvCxnSpPr>
          <p:spPr bwMode="auto">
            <a:xfrm flipH="1">
              <a:off x="384" y="1680"/>
              <a:ext cx="497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8474" name="AutoShape 81"/>
            <p:cNvCxnSpPr>
              <a:cxnSpLocks noChangeShapeType="1"/>
            </p:cNvCxnSpPr>
            <p:nvPr/>
          </p:nvCxnSpPr>
          <p:spPr bwMode="auto">
            <a:xfrm>
              <a:off x="1920" y="1153"/>
              <a:ext cx="1" cy="298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8475" name="AutoShape 82"/>
            <p:cNvCxnSpPr>
              <a:cxnSpLocks noChangeShapeType="1"/>
            </p:cNvCxnSpPr>
            <p:nvPr/>
          </p:nvCxnSpPr>
          <p:spPr bwMode="auto">
            <a:xfrm>
              <a:off x="3648" y="1153"/>
              <a:ext cx="1" cy="298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496" y="381000"/>
            <a:ext cx="9001000" cy="1143000"/>
          </a:xfrm>
        </p:spPr>
        <p:txBody>
          <a:bodyPr/>
          <a:lstStyle/>
          <a:p>
            <a:r>
              <a:rPr lang="is-IS" sz="5400" dirty="0">
                <a:latin typeface="Bernard MT Condensed" panose="02050806060905020404" pitchFamily="18" charset="0"/>
              </a:rPr>
              <a:t>Bandaríkin: Atvinnuleysi </a:t>
            </a:r>
            <a:br>
              <a:rPr lang="is-IS" sz="5400" dirty="0">
                <a:latin typeface="Bernard MT Condensed" panose="02050806060905020404" pitchFamily="18" charset="0"/>
              </a:rPr>
            </a:br>
            <a:r>
              <a:rPr lang="is-IS" sz="5400" dirty="0">
                <a:latin typeface="Bernard MT Condensed" panose="02050806060905020404" pitchFamily="18" charset="0"/>
              </a:rPr>
              <a:t>1960-2019 (% af mannafla)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4509120"/>
            <a:ext cx="2864117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i="0" dirty="0">
                <a:latin typeface="Cambria" panose="02040503050406030204" pitchFamily="18" charset="0"/>
                <a:ea typeface="Cambria" panose="02040503050406030204" pitchFamily="18" charset="0"/>
              </a:rPr>
              <a:t>Eðlilegt atvinnuleysi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 bwMode="auto">
          <a:xfrm flipV="1">
            <a:off x="3779912" y="4203191"/>
            <a:ext cx="473819" cy="2755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1070680" y="1772806"/>
            <a:ext cx="4232269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Engin leitni upp á við, aðeins sveiflur kringum eðlilegt atvinnuleysi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592F480B-5993-4E3B-BE28-74259A77B7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142289"/>
              </p:ext>
            </p:extLst>
          </p:nvPr>
        </p:nvGraphicFramePr>
        <p:xfrm>
          <a:off x="603176" y="2060848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F2B747-6D64-4C12-9096-2B83E52A7A7F}"/>
              </a:ext>
            </a:extLst>
          </p:cNvPr>
          <p:cNvCxnSpPr>
            <a:cxnSpLocks/>
          </p:cNvCxnSpPr>
          <p:nvPr/>
        </p:nvCxnSpPr>
        <p:spPr bwMode="auto">
          <a:xfrm>
            <a:off x="865998" y="4114415"/>
            <a:ext cx="7547992" cy="335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CAF2CB3-E503-469B-A0EC-F04C1D848DA6}"/>
              </a:ext>
            </a:extLst>
          </p:cNvPr>
          <p:cNvSpPr txBox="1"/>
          <p:nvPr/>
        </p:nvSpPr>
        <p:spPr>
          <a:xfrm rot="21378244">
            <a:off x="3596513" y="6134710"/>
            <a:ext cx="5388142" cy="461665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i="0" dirty="0">
                <a:latin typeface="Cambria" panose="02040503050406030204" pitchFamily="18" charset="0"/>
                <a:ea typeface="Cambria" panose="02040503050406030204" pitchFamily="18" charset="0"/>
              </a:rPr>
              <a:t>Fyrirvari: Uppgefnir eru ekki taldir með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9CD9FD-1C6D-4C46-B97A-ACD5482C11FF}"/>
              </a:ext>
            </a:extLst>
          </p:cNvPr>
          <p:cNvSpPr txBox="1"/>
          <p:nvPr/>
        </p:nvSpPr>
        <p:spPr>
          <a:xfrm rot="21249026">
            <a:off x="6153153" y="1849531"/>
            <a:ext cx="2127637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s-IS" sz="2800" i="0" dirty="0">
                <a:latin typeface="Cambria" panose="02040503050406030204" pitchFamily="18" charset="0"/>
                <a:ea typeface="Cambria" panose="02040503050406030204" pitchFamily="18" charset="0"/>
              </a:rPr>
              <a:t>2020: 12,9%</a:t>
            </a:r>
          </a:p>
          <a:p>
            <a:pPr algn="r"/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(spá OECD)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42454E0-437B-4289-91DB-2D3BD05BE00D}"/>
              </a:ext>
            </a:extLst>
          </p:cNvPr>
          <p:cNvSpPr/>
          <p:nvPr/>
        </p:nvSpPr>
        <p:spPr bwMode="auto">
          <a:xfrm>
            <a:off x="8316416" y="1700808"/>
            <a:ext cx="216024" cy="216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2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9591C8-6241-4A69-8994-6A547722E79D}"/>
              </a:ext>
            </a:extLst>
          </p:cNvPr>
          <p:cNvSpPr txBox="1"/>
          <p:nvPr/>
        </p:nvSpPr>
        <p:spPr>
          <a:xfrm>
            <a:off x="1691680" y="2620912"/>
            <a:ext cx="1831335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i="0" dirty="0"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</a:p>
        </p:txBody>
      </p:sp>
    </p:spTree>
    <p:extLst>
      <p:ext uri="{BB962C8B-B14F-4D97-AF65-F5344CB8AC3E}">
        <p14:creationId xmlns:p14="http://schemas.microsoft.com/office/powerpoint/2010/main" val="31000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1048" cy="1143000"/>
          </a:xfrm>
        </p:spPr>
        <p:txBody>
          <a:bodyPr/>
          <a:lstStyle/>
          <a:p>
            <a:r>
              <a:rPr lang="is-IS" sz="5400" dirty="0">
                <a:latin typeface="Bernard MT Condensed" panose="02050806060905020404" pitchFamily="18" charset="0"/>
              </a:rPr>
              <a:t>Atvinnuleysi í nokkrum Evrópulöndum 1969-2019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0AA466E-FED1-4B76-9F09-E65BEC3DA156}"/>
              </a:ext>
            </a:extLst>
          </p:cNvPr>
          <p:cNvSpPr/>
          <p:nvPr/>
        </p:nvSpPr>
        <p:spPr bwMode="auto">
          <a:xfrm>
            <a:off x="8303641" y="4437112"/>
            <a:ext cx="169603" cy="18709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2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FE8200-AF42-4697-856B-D41305EF133A}"/>
              </a:ext>
            </a:extLst>
          </p:cNvPr>
          <p:cNvCxnSpPr>
            <a:cxnSpLocks/>
          </p:cNvCxnSpPr>
          <p:nvPr/>
        </p:nvCxnSpPr>
        <p:spPr bwMode="auto">
          <a:xfrm flipH="1">
            <a:off x="8458200" y="2542190"/>
            <a:ext cx="216084" cy="18949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CC39011E-FC7F-400F-887A-82AECFDC74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142852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D151849E-208A-4C85-B232-0CD51F1822A8}"/>
              </a:ext>
            </a:extLst>
          </p:cNvPr>
          <p:cNvSpPr txBox="1"/>
          <p:nvPr/>
        </p:nvSpPr>
        <p:spPr>
          <a:xfrm rot="21249026">
            <a:off x="5830163" y="1719155"/>
            <a:ext cx="3195108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s-IS" sz="2800" i="0" dirty="0">
                <a:latin typeface="Cambria" panose="02040503050406030204" pitchFamily="18" charset="0"/>
                <a:ea typeface="Cambria" panose="02040503050406030204" pitchFamily="18" charset="0"/>
              </a:rPr>
              <a:t>Ísland 2020: 7,8%</a:t>
            </a:r>
          </a:p>
          <a:p>
            <a:pPr algn="r"/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(spá OECD)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0A4248-8191-46DE-BEDE-45614FC54A1C}"/>
              </a:ext>
            </a:extLst>
          </p:cNvPr>
          <p:cNvSpPr txBox="1"/>
          <p:nvPr/>
        </p:nvSpPr>
        <p:spPr>
          <a:xfrm>
            <a:off x="6238782" y="2816486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Spánn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A47CAB-EF5F-4969-9A57-4C79336E19C4}"/>
              </a:ext>
            </a:extLst>
          </p:cNvPr>
          <p:cNvSpPr txBox="1"/>
          <p:nvPr/>
        </p:nvSpPr>
        <p:spPr>
          <a:xfrm>
            <a:off x="6876256" y="3429000"/>
            <a:ext cx="85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Írland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93C60E-FA1E-475B-9DBB-1255544D0345}"/>
              </a:ext>
            </a:extLst>
          </p:cNvPr>
          <p:cNvSpPr txBox="1"/>
          <p:nvPr/>
        </p:nvSpPr>
        <p:spPr>
          <a:xfrm>
            <a:off x="7657342" y="4026947"/>
            <a:ext cx="1292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Frakkland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20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100"/>
          <p:cNvSpPr>
            <a:spLocks noGrp="1" noChangeArrowheads="1"/>
          </p:cNvSpPr>
          <p:nvPr>
            <p:ph type="title"/>
          </p:nvPr>
        </p:nvSpPr>
        <p:spPr>
          <a:xfrm>
            <a:off x="323528" y="381000"/>
            <a:ext cx="8431088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Atvinnuleysi í nokkrum öðrum löndum 2019 (% af mannafla)</a:t>
            </a:r>
          </a:p>
        </p:txBody>
      </p:sp>
      <p:graphicFrame>
        <p:nvGraphicFramePr>
          <p:cNvPr id="7" name="Chart Placeholder 6">
            <a:extLst>
              <a:ext uri="{FF2B5EF4-FFF2-40B4-BE49-F238E27FC236}">
                <a16:creationId xmlns:a16="http://schemas.microsoft.com/office/drawing/2014/main" id="{48DDBC11-2940-4E1B-B524-F3CD1E7988D0}"/>
              </a:ext>
            </a:extLst>
          </p:cNvPr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38008737"/>
              </p:ext>
            </p:extLst>
          </p:nvPr>
        </p:nvGraphicFramePr>
        <p:xfrm>
          <a:off x="696913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is-IS" sz="5400" dirty="0">
                <a:latin typeface="Bernard MT Condensed" panose="02050806060905020404" pitchFamily="18" charset="0"/>
              </a:rPr>
              <a:t>Atvinnuþátttaka á Íslandi </a:t>
            </a:r>
            <a:br>
              <a:rPr lang="is-IS" sz="5400" dirty="0">
                <a:latin typeface="Bernard MT Condensed" panose="02050806060905020404" pitchFamily="18" charset="0"/>
              </a:rPr>
            </a:br>
            <a:r>
              <a:rPr lang="is-IS" sz="5400" dirty="0">
                <a:latin typeface="Bernard MT Condensed" panose="02050806060905020404" pitchFamily="18" charset="0"/>
              </a:rPr>
              <a:t>1910-2012  (% af mannfjölda)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684853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Tegundir atvinnuleysis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25600" y="1981200"/>
            <a:ext cx="6604000" cy="4648200"/>
          </a:xfrm>
        </p:spPr>
        <p:txBody>
          <a:bodyPr/>
          <a:lstStyle/>
          <a:p>
            <a:pPr>
              <a:lnSpc>
                <a:spcPct val="90000"/>
              </a:lnSpc>
              <a:buSzPct val="8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Atvinnuleysisvandanum er venjulega skipt í tvo flokka</a:t>
            </a:r>
          </a:p>
          <a:p>
            <a:pPr marL="742950" indent="-742950">
              <a:buSzPct val="100000"/>
              <a:buFont typeface="+mj-lt"/>
              <a:buAutoNum type="arabicParenR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Langtímavandi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Eðlilegt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atvinnuleysi</a:t>
            </a:r>
          </a:p>
          <a:p>
            <a:pPr marL="742950" indent="-742950">
              <a:buClr>
                <a:schemeClr val="bg2"/>
              </a:buClr>
              <a:buSzPct val="100000"/>
              <a:buFont typeface="+mj-lt"/>
              <a:buAutoNum type="arabicParenR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Skammtímavandi 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Sveiflubundið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atvinnuleysi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57"/>
          <p:cNvSpPr>
            <a:spLocks noChangeArrowheads="1"/>
          </p:cNvSpPr>
          <p:nvPr/>
        </p:nvSpPr>
        <p:spPr bwMode="auto">
          <a:xfrm>
            <a:off x="0" y="279400"/>
            <a:ext cx="91440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Atvinnuþátttaka í Bandaríkjunum 1960-2017 (% af mannfjölda)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806372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784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7825" y="1752600"/>
            <a:ext cx="8382000" cy="4876800"/>
          </a:xfrm>
        </p:spPr>
        <p:txBody>
          <a:bodyPr/>
          <a:lstStyle/>
          <a:p>
            <a:pPr>
              <a:lnSpc>
                <a:spcPct val="90000"/>
              </a:lnSpc>
              <a:buSzPct val="70000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Erfitt að greina á milli atvinnuleysingja og óskráðra 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Óskráðir standa utan mannaflans 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Uppgefnir launþegar</a:t>
            </a:r>
            <a:r>
              <a:rPr lang="is-IS" b="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Hverjir eru það?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Fólk sem langar að vinna en hefur gefizt upp á að leita sér að vinnu og kemur því ekki fram í atvinnuleysistölum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Aðrir þykjast vera atvinnulausir til að geta fengið atvinnuleysisbætur enda þótt þeir séu ekki að leita sér að vinnu	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Er atvinnuleysi rétt mælt?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Hversu langvinnt er atvinnuleysi?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057400"/>
            <a:ext cx="8640959" cy="4419600"/>
          </a:xfrm>
          <a:noFill/>
        </p:spPr>
        <p:txBody>
          <a:bodyPr/>
          <a:lstStyle/>
          <a:p>
            <a:pPr>
              <a:lnSpc>
                <a:spcPct val="90000"/>
              </a:lnSpc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Flest atvinnuleysisskeið eru stutt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SzPct val="70000"/>
              <a:buFont typeface="Wingdings" pitchFamily="2" charset="2"/>
              <a:buChar char="q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Flestir eru fljótir að finna sér nýja vinnu</a:t>
            </a:r>
          </a:p>
          <a:p>
            <a:pPr>
              <a:lnSpc>
                <a:spcPct val="90000"/>
              </a:lnSpc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Mestallt atvinnuleysi á hverjum tíma er langtímaatvinnuleysi</a:t>
            </a:r>
          </a:p>
          <a:p>
            <a:pPr>
              <a:lnSpc>
                <a:spcPct val="90000"/>
              </a:lnSpc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Mestur hluti atvinnuleysisvandans stafar af tiltölulega fáu fólki sem er atvinnulaust langtímum saman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Lengd atvinnuleitar og umfang atvinnuleysis: Dæmi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77200" cy="4572000"/>
          </a:xfrm>
          <a:noFill/>
        </p:spPr>
        <p:txBody>
          <a:bodyPr lIns="90488" tIns="44450" rIns="90488" bIns="44450"/>
          <a:lstStyle/>
          <a:p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Vinnuafl (ársverk) eru 100 =&gt; 5.200 vikur</a:t>
            </a:r>
          </a:p>
          <a:p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Langtímaatvinnulausir eru 3 =&gt; 156 vikur</a:t>
            </a:r>
          </a:p>
          <a:p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Skammtímaatvinnulausir eru 52 =&gt; 52 vikur</a:t>
            </a:r>
          </a:p>
          <a:p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Heildarfjöldi atvinnulausra er 52 + 3 = 55</a:t>
            </a:r>
          </a:p>
          <a:p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Hlutdeild langtímaatvinnulausra er 3/55 = 5,5%</a:t>
            </a:r>
          </a:p>
          <a:p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 = (156 + 52)/5.200 = 4%</a:t>
            </a:r>
          </a:p>
          <a:p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Langtímaatvinnuleysi sem hlutfall heildaratvinnuleysis er 156/208 = 3/4 = 75%</a:t>
            </a:r>
            <a:endParaRPr lang="is-IS" b="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209800"/>
            <a:ext cx="7315200" cy="3962400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vinnumarkaðurinn væri eins og aðrir markaðir myndu vinnulaun laga sig að </a:t>
            </a:r>
            <a:r>
              <a:rPr lang="is-IS" sz="3600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jafnvægi milli vinnuframboðs og eftirspurnar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eftir vinnuafli svo að allir launþegar hefðu verk að vinna</a:t>
            </a:r>
          </a:p>
          <a:p>
            <a:pPr lvl="1" algn="l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Full atvinna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væri þá reglan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Af hverju stafar þrálátt atvinnuleysi?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6000" dirty="0">
                <a:latin typeface="Bernard MT Condensed" panose="02050806060905020404" pitchFamily="18" charset="0"/>
              </a:rPr>
              <a:t>Full atvinna á frjálsum vinnumarkaði</a:t>
            </a:r>
          </a:p>
        </p:txBody>
      </p:sp>
      <p:sp>
        <p:nvSpPr>
          <p:cNvPr id="26627" name="Rectangle 1027"/>
          <p:cNvSpPr>
            <a:spLocks noChangeArrowheads="1"/>
          </p:cNvSpPr>
          <p:nvPr/>
        </p:nvSpPr>
        <p:spPr bwMode="auto">
          <a:xfrm>
            <a:off x="952500" y="3749675"/>
            <a:ext cx="3350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</a:t>
            </a:r>
            <a:r>
              <a:rPr lang="is-IS" b="1" baseline="-25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26628" name="Rectangle 1028"/>
          <p:cNvSpPr>
            <a:spLocks noChangeArrowheads="1"/>
          </p:cNvSpPr>
          <p:nvPr/>
        </p:nvSpPr>
        <p:spPr bwMode="auto">
          <a:xfrm>
            <a:off x="7521575" y="5965825"/>
            <a:ext cx="1339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Vinna</a:t>
            </a:r>
          </a:p>
        </p:txBody>
      </p:sp>
      <p:sp>
        <p:nvSpPr>
          <p:cNvPr id="26629" name="Rectangle 1029"/>
          <p:cNvSpPr>
            <a:spLocks noChangeArrowheads="1"/>
          </p:cNvSpPr>
          <p:nvPr/>
        </p:nvSpPr>
        <p:spPr bwMode="auto">
          <a:xfrm>
            <a:off x="5057775" y="5965825"/>
            <a:ext cx="232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  <a:r>
              <a:rPr lang="is-IS" b="1" baseline="-25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26630" name="Rectangle 1030"/>
          <p:cNvSpPr>
            <a:spLocks noChangeArrowheads="1"/>
          </p:cNvSpPr>
          <p:nvPr/>
        </p:nvSpPr>
        <p:spPr bwMode="auto">
          <a:xfrm>
            <a:off x="1100138" y="5965825"/>
            <a:ext cx="1522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grpSp>
        <p:nvGrpSpPr>
          <p:cNvPr id="26631" name="Group 1031"/>
          <p:cNvGrpSpPr>
            <a:grpSpLocks/>
          </p:cNvGrpSpPr>
          <p:nvPr/>
        </p:nvGrpSpPr>
        <p:grpSpPr bwMode="auto">
          <a:xfrm>
            <a:off x="6696075" y="4457700"/>
            <a:ext cx="2000250" cy="615950"/>
            <a:chOff x="4684" y="3143"/>
            <a:chExt cx="3680" cy="388"/>
          </a:xfrm>
        </p:grpSpPr>
        <p:sp>
          <p:nvSpPr>
            <p:cNvPr id="26644" name="Rectangle 1032"/>
            <p:cNvSpPr>
              <a:spLocks noChangeArrowheads="1"/>
            </p:cNvSpPr>
            <p:nvPr/>
          </p:nvSpPr>
          <p:spPr bwMode="auto">
            <a:xfrm>
              <a:off x="4970" y="3143"/>
              <a:ext cx="3394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Eftirspurn eftir </a:t>
              </a:r>
              <a:b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vinnuafli</a:t>
              </a:r>
            </a:p>
          </p:txBody>
        </p:sp>
        <p:sp>
          <p:nvSpPr>
            <p:cNvPr id="26645" name="Rectangle 1033"/>
            <p:cNvSpPr>
              <a:spLocks noChangeArrowheads="1"/>
            </p:cNvSpPr>
            <p:nvPr/>
          </p:nvSpPr>
          <p:spPr bwMode="auto">
            <a:xfrm>
              <a:off x="4684" y="3287"/>
              <a:ext cx="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endPara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6632" name="Rectangle 1034"/>
          <p:cNvSpPr>
            <a:spLocks noChangeArrowheads="1"/>
          </p:cNvSpPr>
          <p:nvPr/>
        </p:nvSpPr>
        <p:spPr bwMode="auto">
          <a:xfrm>
            <a:off x="569913" y="1763713"/>
            <a:ext cx="5883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Laun</a:t>
            </a:r>
          </a:p>
        </p:txBody>
      </p:sp>
      <p:sp>
        <p:nvSpPr>
          <p:cNvPr id="26633" name="Freeform 1035"/>
          <p:cNvSpPr>
            <a:spLocks/>
          </p:cNvSpPr>
          <p:nvPr/>
        </p:nvSpPr>
        <p:spPr bwMode="auto">
          <a:xfrm>
            <a:off x="1347788" y="3868738"/>
            <a:ext cx="3817937" cy="2055812"/>
          </a:xfrm>
          <a:custGeom>
            <a:avLst/>
            <a:gdLst>
              <a:gd name="T0" fmla="*/ 2404 w 2405"/>
              <a:gd name="T1" fmla="*/ 1294 h 1295"/>
              <a:gd name="T2" fmla="*/ 2404 w 2405"/>
              <a:gd name="T3" fmla="*/ 0 h 1295"/>
              <a:gd name="T4" fmla="*/ 0 w 2405"/>
              <a:gd name="T5" fmla="*/ 0 h 1295"/>
              <a:gd name="T6" fmla="*/ 0 60000 65536"/>
              <a:gd name="T7" fmla="*/ 0 60000 65536"/>
              <a:gd name="T8" fmla="*/ 0 60000 65536"/>
              <a:gd name="T9" fmla="*/ 0 w 2405"/>
              <a:gd name="T10" fmla="*/ 0 h 1295"/>
              <a:gd name="T11" fmla="*/ 2405 w 2405"/>
              <a:gd name="T12" fmla="*/ 1295 h 1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5" h="1295">
                <a:moveTo>
                  <a:pt x="2404" y="1294"/>
                </a:moveTo>
                <a:lnTo>
                  <a:pt x="2404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F33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6634" name="Line 1050"/>
          <p:cNvSpPr>
            <a:spLocks noChangeShapeType="1"/>
          </p:cNvSpPr>
          <p:nvPr/>
        </p:nvSpPr>
        <p:spPr bwMode="auto">
          <a:xfrm flipV="1">
            <a:off x="2870200" y="2555875"/>
            <a:ext cx="4560888" cy="26479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6635" name="Line 1051"/>
          <p:cNvSpPr>
            <a:spLocks noChangeShapeType="1"/>
          </p:cNvSpPr>
          <p:nvPr/>
        </p:nvSpPr>
        <p:spPr bwMode="auto">
          <a:xfrm flipH="1" flipV="1">
            <a:off x="2897188" y="2552700"/>
            <a:ext cx="4560887" cy="2651125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6636" name="Freeform 1052"/>
          <p:cNvSpPr>
            <a:spLocks/>
          </p:cNvSpPr>
          <p:nvPr/>
        </p:nvSpPr>
        <p:spPr bwMode="auto">
          <a:xfrm>
            <a:off x="5092700" y="3811588"/>
            <a:ext cx="144463" cy="115887"/>
          </a:xfrm>
          <a:custGeom>
            <a:avLst/>
            <a:gdLst>
              <a:gd name="T0" fmla="*/ 45 w 91"/>
              <a:gd name="T1" fmla="*/ 72 h 73"/>
              <a:gd name="T2" fmla="*/ 67 w 91"/>
              <a:gd name="T3" fmla="*/ 67 h 73"/>
              <a:gd name="T4" fmla="*/ 84 w 91"/>
              <a:gd name="T5" fmla="*/ 55 h 73"/>
              <a:gd name="T6" fmla="*/ 90 w 91"/>
              <a:gd name="T7" fmla="*/ 36 h 73"/>
              <a:gd name="T8" fmla="*/ 84 w 91"/>
              <a:gd name="T9" fmla="*/ 18 h 73"/>
              <a:gd name="T10" fmla="*/ 67 w 91"/>
              <a:gd name="T11" fmla="*/ 5 h 73"/>
              <a:gd name="T12" fmla="*/ 45 w 91"/>
              <a:gd name="T13" fmla="*/ 0 h 73"/>
              <a:gd name="T14" fmla="*/ 22 w 91"/>
              <a:gd name="T15" fmla="*/ 5 h 73"/>
              <a:gd name="T16" fmla="*/ 6 w 91"/>
              <a:gd name="T17" fmla="*/ 18 h 73"/>
              <a:gd name="T18" fmla="*/ 0 w 91"/>
              <a:gd name="T19" fmla="*/ 36 h 73"/>
              <a:gd name="T20" fmla="*/ 6 w 91"/>
              <a:gd name="T21" fmla="*/ 55 h 73"/>
              <a:gd name="T22" fmla="*/ 22 w 91"/>
              <a:gd name="T23" fmla="*/ 67 h 73"/>
              <a:gd name="T24" fmla="*/ 45 w 91"/>
              <a:gd name="T25" fmla="*/ 72 h 7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1"/>
              <a:gd name="T40" fmla="*/ 0 h 73"/>
              <a:gd name="T41" fmla="*/ 91 w 91"/>
              <a:gd name="T42" fmla="*/ 73 h 7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1" h="73">
                <a:moveTo>
                  <a:pt x="45" y="72"/>
                </a:moveTo>
                <a:lnTo>
                  <a:pt x="67" y="67"/>
                </a:lnTo>
                <a:lnTo>
                  <a:pt x="84" y="55"/>
                </a:lnTo>
                <a:lnTo>
                  <a:pt x="90" y="36"/>
                </a:lnTo>
                <a:lnTo>
                  <a:pt x="84" y="18"/>
                </a:lnTo>
                <a:lnTo>
                  <a:pt x="67" y="5"/>
                </a:lnTo>
                <a:lnTo>
                  <a:pt x="45" y="0"/>
                </a:lnTo>
                <a:lnTo>
                  <a:pt x="22" y="5"/>
                </a:lnTo>
                <a:lnTo>
                  <a:pt x="6" y="18"/>
                </a:lnTo>
                <a:lnTo>
                  <a:pt x="0" y="36"/>
                </a:lnTo>
                <a:lnTo>
                  <a:pt x="6" y="55"/>
                </a:lnTo>
                <a:lnTo>
                  <a:pt x="22" y="67"/>
                </a:lnTo>
                <a:lnTo>
                  <a:pt x="45" y="72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6637" name="Freeform 1061"/>
          <p:cNvSpPr>
            <a:spLocks/>
          </p:cNvSpPr>
          <p:nvPr/>
        </p:nvSpPr>
        <p:spPr bwMode="auto">
          <a:xfrm>
            <a:off x="1347788" y="1808163"/>
            <a:ext cx="7640637" cy="4121150"/>
          </a:xfrm>
          <a:custGeom>
            <a:avLst/>
            <a:gdLst>
              <a:gd name="T0" fmla="*/ 0 w 4813"/>
              <a:gd name="T1" fmla="*/ 0 h 2596"/>
              <a:gd name="T2" fmla="*/ 0 w 4813"/>
              <a:gd name="T3" fmla="*/ 2595 h 2596"/>
              <a:gd name="T4" fmla="*/ 4812 w 4813"/>
              <a:gd name="T5" fmla="*/ 2595 h 2596"/>
              <a:gd name="T6" fmla="*/ 0 60000 65536"/>
              <a:gd name="T7" fmla="*/ 0 60000 65536"/>
              <a:gd name="T8" fmla="*/ 0 60000 65536"/>
              <a:gd name="T9" fmla="*/ 0 w 4813"/>
              <a:gd name="T10" fmla="*/ 0 h 2596"/>
              <a:gd name="T11" fmla="*/ 4813 w 4813"/>
              <a:gd name="T12" fmla="*/ 2596 h 2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13" h="2596">
                <a:moveTo>
                  <a:pt x="0" y="0"/>
                </a:moveTo>
                <a:lnTo>
                  <a:pt x="0" y="2595"/>
                </a:lnTo>
                <a:lnTo>
                  <a:pt x="4812" y="2595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6638" name="Group 1062"/>
          <p:cNvGrpSpPr>
            <a:grpSpLocks/>
          </p:cNvGrpSpPr>
          <p:nvPr/>
        </p:nvGrpSpPr>
        <p:grpSpPr bwMode="auto">
          <a:xfrm>
            <a:off x="6742115" y="2211388"/>
            <a:ext cx="1770063" cy="534987"/>
            <a:chOff x="4738" y="1455"/>
            <a:chExt cx="1115" cy="337"/>
          </a:xfrm>
        </p:grpSpPr>
        <p:sp>
          <p:nvSpPr>
            <p:cNvPr id="26641" name="Rectangle 1063"/>
            <p:cNvSpPr>
              <a:spLocks noChangeArrowheads="1"/>
            </p:cNvSpPr>
            <p:nvPr/>
          </p:nvSpPr>
          <p:spPr bwMode="auto">
            <a:xfrm>
              <a:off x="4974" y="1522"/>
              <a:ext cx="3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26642" name="Rectangle 1064"/>
            <p:cNvSpPr>
              <a:spLocks noChangeArrowheads="1"/>
            </p:cNvSpPr>
            <p:nvPr/>
          </p:nvSpPr>
          <p:spPr bwMode="auto">
            <a:xfrm>
              <a:off x="4774" y="1455"/>
              <a:ext cx="107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Vinnuframboð</a:t>
              </a:r>
            </a:p>
          </p:txBody>
        </p:sp>
        <p:sp>
          <p:nvSpPr>
            <p:cNvPr id="26643" name="Rectangle 1065"/>
            <p:cNvSpPr>
              <a:spLocks noChangeArrowheads="1"/>
            </p:cNvSpPr>
            <p:nvPr/>
          </p:nvSpPr>
          <p:spPr bwMode="auto">
            <a:xfrm>
              <a:off x="4738" y="1598"/>
              <a:ext cx="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6639" name="Oval 1066"/>
          <p:cNvSpPr>
            <a:spLocks noChangeArrowheads="1"/>
          </p:cNvSpPr>
          <p:nvPr/>
        </p:nvSpPr>
        <p:spPr bwMode="auto">
          <a:xfrm>
            <a:off x="5029200" y="3748088"/>
            <a:ext cx="247650" cy="2286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7259" name="Text Box 1067"/>
          <p:cNvSpPr txBox="1">
            <a:spLocks noChangeArrowheads="1"/>
          </p:cNvSpPr>
          <p:nvPr/>
        </p:nvSpPr>
        <p:spPr bwMode="auto">
          <a:xfrm rot="-180000">
            <a:off x="5492055" y="3597246"/>
            <a:ext cx="2717603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is-IS" b="1" i="0">
                <a:latin typeface="Cambria" panose="02040503050406030204" pitchFamily="18" charset="0"/>
                <a:ea typeface="Cambria" panose="02040503050406030204" pitchFamily="18" charset="0"/>
              </a:rPr>
              <a:t>Jafnvægi: Full atvinna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59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1224" y="2286000"/>
            <a:ext cx="7909247" cy="4191000"/>
          </a:xfrm>
        </p:spPr>
        <p:txBody>
          <a:bodyPr bIns="914400"/>
          <a:lstStyle/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Tregðubundið atvinnuleysi</a:t>
            </a:r>
            <a:r>
              <a:rPr lang="is-IS" sz="36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það atvinnuleysi kallað sem stafar af því að það getur tekið tíma fyrir fólk að finna sér vinnu við sitt hæfi </a:t>
            </a:r>
          </a:p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Með öðrum orðum: Fólkið og störfin standast ekki alltaf á</a:t>
            </a:r>
          </a:p>
          <a:p>
            <a:pPr lvl="1" algn="l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ü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Laust skipspláss hentar ekki öllum</a:t>
            </a:r>
          </a:p>
          <a:p>
            <a:pPr lvl="1" algn="l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ü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Laust prestakall ekki heldur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is-IS" sz="5400" i="0" kern="0" dirty="0">
                <a:latin typeface="Bernard MT Condensed" panose="02050806060905020404" pitchFamily="18" charset="0"/>
              </a:rPr>
              <a:t>Af hverju stafar þrálátt atvinnuleysi?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Vinnuleit og atvinnuleysi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1973075"/>
            <a:ext cx="8136904" cy="4191000"/>
          </a:xfrm>
        </p:spPr>
        <p:txBody>
          <a:bodyPr/>
          <a:lstStyle/>
          <a:p>
            <a:pPr>
              <a:lnSpc>
                <a:spcPct val="90000"/>
              </a:lnSpc>
              <a:buSzPct val="70000"/>
              <a:defRPr/>
            </a:pP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Vinnuleit</a:t>
            </a:r>
            <a:r>
              <a:rPr lang="is-IS" sz="36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Það tekur tíma að finna vinnu sem hentar smekk og þjálfun hvers og eins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Vinnuleit borgar sig frekar en að taka fyrsta starfið sem býðst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Leitaratvinnuleysi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stafar af því að vinnuleit er tímafrek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buSzPct val="80000"/>
              <a:defRPr/>
            </a:pP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Leitaratvinnuleysi 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frábrugðið öðrum tegundum atvinnuleysis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Stafar </a:t>
            </a:r>
            <a:r>
              <a:rPr lang="is-IS" sz="3200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ekki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aldrei slíku vant! – af því að launum er haldið yfir jafnvægi framboðs og eftirspurnar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Stafar af því að vinnuleit tekur tíma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Það borgar sig stundum að bíða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Vinnuleit og atvinnuleysi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79329"/>
            <a:ext cx="8496944" cy="4114800"/>
          </a:xfrm>
        </p:spPr>
        <p:txBody>
          <a:bodyPr/>
          <a:lstStyle/>
          <a:p>
            <a:pPr>
              <a:lnSpc>
                <a:spcPct val="90000"/>
              </a:lnSpc>
              <a:buSzPct val="70000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Leitaratvinnuleysi er óhjákvæmilegt þar eð hagkerfið tekur stöðugum breytingum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Breytt samsetning eftirspurnar</a:t>
            </a: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veldur því að störf færast milli atvinnuvega og landshluta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Sbr. fólksflutninga úr sveitum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Það tekur tíma að leita að og landa nýju starfi í nýjum atvinnuvegi eða landshluta 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Vinnuleit og atvinnuleysi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4025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Eðlilegt atvinnuleysi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981200"/>
            <a:ext cx="8077200" cy="3505200"/>
          </a:xfrm>
        </p:spPr>
        <p:txBody>
          <a:bodyPr/>
          <a:lstStyle/>
          <a:p>
            <a:pPr>
              <a:lnSpc>
                <a:spcPct val="90000"/>
              </a:lnSpc>
              <a:buSzPct val="70000"/>
              <a:defRPr/>
            </a:pP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Eðlilegt</a:t>
            </a:r>
            <a:r>
              <a:rPr lang="is-IS" sz="3600" b="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(eða 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náttúrulegt</a:t>
            </a:r>
            <a:r>
              <a:rPr lang="is-IS" sz="3600" b="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atvinnuleysi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 þrálátt og hverfur ekki af sjálfu sér, jafnvel ekki til langs tíma litið</a:t>
            </a:r>
            <a:r>
              <a:rPr lang="is-IS" sz="3600" b="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Það er atvinnuleysi sem á sér eðlilegar skýringar og eðlilegt er því að gera ráð fyrir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Hagstjórn og vinnuleit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4" y="1905000"/>
            <a:ext cx="8065839" cy="4419600"/>
          </a:xfrm>
          <a:noFill/>
        </p:spPr>
        <p:txBody>
          <a:bodyPr/>
          <a:lstStyle/>
          <a:p>
            <a:pPr>
              <a:lnSpc>
                <a:spcPct val="90000"/>
              </a:lnSpc>
              <a:buSzPct val="8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Almannavaldið getur haft áhrif á tímann sem það tekur atvinnuleysingja að finna sér nýja vinnu</a:t>
            </a:r>
          </a:p>
          <a:p>
            <a:pPr>
              <a:lnSpc>
                <a:spcPct val="90000"/>
              </a:lnSpc>
              <a:buSzPct val="8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Þrjár leiðir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Vinnumiðlun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Starfsþjálfun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Atvinnuleysistryggingar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286000"/>
            <a:ext cx="7162800" cy="3736975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Vinnumiðlunarskrifstofur</a:t>
            </a:r>
            <a:r>
              <a:rPr lang="is-IS" sz="3600" b="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vegum ríkis og byggða</a:t>
            </a:r>
            <a:r>
              <a:rPr lang="is-IS" sz="36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dreifa upplýsingum um laus störf til að stytta tímann sem það tekur að færa fólkið og störfin saman</a:t>
            </a:r>
          </a:p>
          <a:p>
            <a:pPr lvl="1" algn="l">
              <a:lnSpc>
                <a:spcPct val="90000"/>
              </a:lnSpc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Sbr. t.d. Atvinnumiðstöð stúdenta</a:t>
            </a:r>
          </a:p>
        </p:txBody>
      </p:sp>
      <p:sp>
        <p:nvSpPr>
          <p:cNvPr id="59398" name="Rectangle 1030"/>
          <p:cNvSpPr>
            <a:spLocks noChangeArrowheads="1"/>
          </p:cNvSpPr>
          <p:nvPr/>
        </p:nvSpPr>
        <p:spPr bwMode="auto">
          <a:xfrm>
            <a:off x="838200" y="3810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Hagstjórn og vinnuleit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1225" y="2057400"/>
            <a:ext cx="7324725" cy="3531840"/>
          </a:xfrm>
          <a:ln w="50800" cap="flat">
            <a:solidFill>
              <a:srgbClr val="474A81"/>
            </a:solidFill>
          </a:ln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Starfsþjálfun</a:t>
            </a:r>
            <a:r>
              <a:rPr lang="is-IS" sz="36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vegum ríkis og byggða</a:t>
            </a:r>
            <a:r>
              <a:rPr lang="is-IS" sz="36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veitt til að auðvelda verkafólki flutning úr dvínandi atvinnuvegum eða byggðarlögum í rísandi atvinnuvegi og byggðarlög og til að bægja fátækt frá þeim sem standa höllum fæti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838200" y="3810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Hagstjórn og vinnuleit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51520" y="1981200"/>
            <a:ext cx="8640960" cy="4267200"/>
          </a:xfrm>
        </p:spPr>
        <p:txBody>
          <a:bodyPr/>
          <a:lstStyle/>
          <a:p>
            <a:pPr>
              <a:lnSpc>
                <a:spcPct val="90000"/>
              </a:lnSpc>
              <a:buSzPct val="80000"/>
              <a:defRPr/>
            </a:pP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Atvinnuleysisbætur</a:t>
            </a:r>
            <a:r>
              <a:rPr lang="is-IS" sz="3600" b="0" dirty="0">
                <a:solidFill>
                  <a:srgbClr val="474A8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eru greiddar til að tryggja verkafólk </a:t>
            </a:r>
            <a:r>
              <a:rPr lang="is-IS" sz="3600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að hluta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gegn tekjutapi þegar það missir vinnuna 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Býður starfsmönnum vernd </a:t>
            </a:r>
            <a:r>
              <a:rPr lang="is-IS" sz="3200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að hluta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gegn atvinnumissi 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Býður þeim sem missa vinnuna </a:t>
            </a:r>
            <a:r>
              <a:rPr lang="is-IS" sz="3200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tiltekið hlutfall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af fyrri launum í </a:t>
            </a:r>
            <a:r>
              <a:rPr lang="is-IS" sz="3200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tiltekinn tíma</a:t>
            </a:r>
          </a:p>
        </p:txBody>
      </p:sp>
      <p:sp>
        <p:nvSpPr>
          <p:cNvPr id="63494" name="Rectangle 1030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Hagstjórn og vinnuleit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3" y="1981200"/>
            <a:ext cx="7772400" cy="3505200"/>
          </a:xfrm>
          <a:noFill/>
        </p:spPr>
        <p:txBody>
          <a:bodyPr/>
          <a:lstStyle/>
          <a:p>
            <a:pPr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Atvinnuleysisbætur </a:t>
            </a:r>
          </a:p>
          <a:p>
            <a:pPr lvl="1">
              <a:buClr>
                <a:srgbClr val="A50021"/>
              </a:buClr>
              <a:buSzPct val="70000"/>
              <a:buFont typeface="Wingdings" pitchFamily="2" charset="2"/>
              <a:buChar char="q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Auka leitaratvinnuleysi</a:t>
            </a:r>
          </a:p>
          <a:p>
            <a:pPr lvl="1">
              <a:buClr>
                <a:srgbClr val="A50021"/>
              </a:buClr>
              <a:buSzPct val="70000"/>
              <a:buFont typeface="Wingdings" pitchFamily="2" charset="2"/>
              <a:buChar char="q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Draga úr vinnuleit atvinnuleysingja</a:t>
            </a:r>
          </a:p>
          <a:p>
            <a:pPr lvl="1">
              <a:buClr>
                <a:srgbClr val="A50021"/>
              </a:buClr>
              <a:buSzPct val="70000"/>
              <a:buFont typeface="Wingdings" pitchFamily="2" charset="2"/>
              <a:buChar char="q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Geta aukið líkur atvinnulausra á að finna störf sem henta þeim 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Hagstjórn og vinnuleit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286000"/>
            <a:ext cx="7315200" cy="4038600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is-IS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Skipulagsatvinnuleysi</a:t>
            </a:r>
            <a:r>
              <a:rPr lang="is-IS" b="0" dirty="0">
                <a:solidFill>
                  <a:srgbClr val="474A8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(e. structural unemployment)</a:t>
            </a:r>
            <a:r>
              <a:rPr lang="is-IS" b="0" dirty="0">
                <a:solidFill>
                  <a:srgbClr val="474A8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myndast þegar </a:t>
            </a:r>
            <a:r>
              <a:rPr lang="is-IS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vinnumarkaðsskipulagið</a:t>
            </a: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 þannig að vinnuframboð er umfram eftirspurn eftir vinnuafli við ríkjandi launum</a:t>
            </a:r>
          </a:p>
          <a:p>
            <a:pPr algn="l">
              <a:lnSpc>
                <a:spcPct val="90000"/>
              </a:lnSpc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Skipulagsatvinnuleysi er jafnan talið vera helzta skýringin á þrálátu atvinnuleysi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is-IS" sz="5400" i="0" kern="0" dirty="0">
                <a:latin typeface="Bernard MT Condensed" panose="02050806060905020404" pitchFamily="18" charset="0"/>
              </a:rPr>
              <a:t>Af hverju stafar þrálátt atvinnuleysi?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Laun ofan við markaðsjafnvægi: Þrjár ástæður </a:t>
            </a:r>
          </a:p>
        </p:txBody>
      </p:sp>
      <p:sp>
        <p:nvSpPr>
          <p:cNvPr id="696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43000" y="2362200"/>
            <a:ext cx="6858000" cy="2209800"/>
          </a:xfrm>
          <a:noFill/>
        </p:spPr>
        <p:txBody>
          <a:bodyPr/>
          <a:lstStyle/>
          <a:p>
            <a:pPr marL="609600" indent="-609600">
              <a:buClr>
                <a:srgbClr val="A50021"/>
              </a:buClr>
              <a:buSzTx/>
              <a:buFont typeface="Monotype Sorts" pitchFamily="2" charset="2"/>
              <a:buAutoNum type="arabicParenR"/>
            </a:pPr>
            <a:r>
              <a:rPr lang="is-IS" sz="44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Lágmarkslaun</a:t>
            </a:r>
          </a:p>
          <a:p>
            <a:pPr marL="609600" indent="-609600">
              <a:buClr>
                <a:srgbClr val="A50021"/>
              </a:buClr>
              <a:buSzTx/>
              <a:buFont typeface="Monotype Sorts" pitchFamily="2" charset="2"/>
              <a:buAutoNum type="arabicParenR"/>
            </a:pPr>
            <a:r>
              <a:rPr lang="is-IS" sz="44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Verklýðsfélög</a:t>
            </a:r>
          </a:p>
          <a:p>
            <a:pPr marL="609600" indent="-609600">
              <a:buClr>
                <a:srgbClr val="A50021"/>
              </a:buClr>
              <a:buSzTx/>
              <a:buFont typeface="Monotype Sorts" pitchFamily="2" charset="2"/>
              <a:buAutoNum type="arabicParenR"/>
            </a:pPr>
            <a:r>
              <a:rPr lang="is-IS" sz="44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Afkastalaun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66938"/>
            <a:ext cx="6858000" cy="3200400"/>
          </a:xfrm>
          <a:noFill/>
        </p:spPr>
        <p:txBody>
          <a:bodyPr/>
          <a:lstStyle/>
          <a:p>
            <a:pPr marL="609600" indent="-609600">
              <a:buClr>
                <a:schemeClr val="bg2"/>
              </a:buClr>
              <a:buSzTx/>
            </a:pPr>
            <a:r>
              <a:rPr lang="is-IS" sz="40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Lágmarkslaun</a:t>
            </a:r>
          </a:p>
          <a:p>
            <a:pPr marL="990600" lvl="1" indent="-533400">
              <a:buClr>
                <a:srgbClr val="A50021"/>
              </a:buClr>
              <a:buFont typeface="Monotype Sorts" pitchFamily="2" charset="2"/>
              <a:buChar char="u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Lögbundin</a:t>
            </a:r>
          </a:p>
          <a:p>
            <a:pPr marL="1371600" lvl="2" indent="-457200">
              <a:buClr>
                <a:srgbClr val="A50021"/>
              </a:buClr>
              <a:buFont typeface="Wingdings" pitchFamily="2" charset="2"/>
              <a:buChar char="q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Bandaríkin, Frakkland, Holland</a:t>
            </a:r>
          </a:p>
          <a:p>
            <a:pPr marL="990600" lvl="1" indent="-533400">
              <a:buClr>
                <a:srgbClr val="A50021"/>
              </a:buClr>
              <a:buFont typeface="Monotype Sorts" pitchFamily="2" charset="2"/>
              <a:buChar char="u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Samningsbundin</a:t>
            </a:r>
          </a:p>
          <a:p>
            <a:pPr marL="1371600" lvl="2" indent="-457200">
              <a:buClr>
                <a:srgbClr val="A50021"/>
              </a:buClr>
              <a:buFont typeface="Wingdings" pitchFamily="2" charset="2"/>
              <a:buChar char="q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Bretland, Ísland</a:t>
            </a:r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Laun ofan við markaðsjafnvægi: Þrjár ástæður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43000" y="2209800"/>
            <a:ext cx="7239000" cy="4495800"/>
          </a:xfrm>
          <a:noFill/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bg2"/>
              </a:buClr>
              <a:buSzTx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Lágmarkslaun</a:t>
            </a:r>
          </a:p>
          <a:p>
            <a:pPr marL="990600" lvl="1" indent="-533400">
              <a:lnSpc>
                <a:spcPct val="90000"/>
              </a:lnSpc>
              <a:buClr>
                <a:srgbClr val="A50021"/>
              </a:buClr>
              <a:buFont typeface="Monotype Sorts" pitchFamily="2" charset="2"/>
              <a:buChar char="u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Tilgangur</a:t>
            </a:r>
          </a:p>
          <a:p>
            <a:pPr marL="1371600" lvl="2" indent="-457200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</a:pPr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Bæta afkomu</a:t>
            </a:r>
          </a:p>
          <a:p>
            <a:pPr marL="1371600" lvl="2" indent="-457200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</a:pPr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Jafna lífskjör</a:t>
            </a:r>
          </a:p>
          <a:p>
            <a:pPr marL="990600" lvl="1" indent="-533400">
              <a:lnSpc>
                <a:spcPct val="90000"/>
              </a:lnSpc>
              <a:buClr>
                <a:srgbClr val="A50021"/>
              </a:buClr>
              <a:buFont typeface="Monotype Sorts" pitchFamily="2" charset="2"/>
              <a:buChar char="u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Afleiðingar</a:t>
            </a:r>
          </a:p>
          <a:p>
            <a:pPr marL="1371600" lvl="2" indent="-457200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</a:pPr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10% hækkun lágmarkslauna eykur atvinnuleysi meðal unglinga í Bandaríkjunum um 1%-3%</a:t>
            </a:r>
          </a:p>
          <a:p>
            <a:pPr marL="1371600" lvl="2" indent="-457200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</a:pPr>
            <a:r>
              <a:rPr lang="is-IS" sz="28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Eykur það jöfnuð?</a:t>
            </a:r>
          </a:p>
        </p:txBody>
      </p:sp>
      <p:sp>
        <p:nvSpPr>
          <p:cNvPr id="2" name="Left Brace 1"/>
          <p:cNvSpPr/>
          <p:nvPr/>
        </p:nvSpPr>
        <p:spPr bwMode="auto">
          <a:xfrm>
            <a:off x="1691680" y="4941168"/>
            <a:ext cx="360040" cy="108012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5235378"/>
            <a:ext cx="14627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200" b="1" i="0" dirty="0">
                <a:latin typeface="Cambria" panose="02040503050406030204" pitchFamily="18" charset="0"/>
                <a:ea typeface="Cambria" panose="02040503050406030204" pitchFamily="18" charset="0"/>
              </a:rPr>
              <a:t>Eða hvað?</a:t>
            </a:r>
            <a:endParaRPr lang="en-US" sz="2200" b="1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Laun ofan við markaðsjafnvægi: Þrjár ástæður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bldLvl="2" autoUpdateAnimBg="0"/>
      <p:bldP spid="2" grpId="0" animBg="1"/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Lágmarkslaunalög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8175" y="2663825"/>
            <a:ext cx="7896225" cy="2133327"/>
          </a:xfrm>
          <a:ln w="50800" cap="flat">
            <a:solidFill>
              <a:srgbClr val="474A81"/>
            </a:solidFill>
          </a:ln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Þegar 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lágmarkslaun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eru höfð of há, þ.e. ofan við þau laun sem jafna metin milli framboðs og eftirspurnar á vinnumarkaði, myndast atvinnuleysi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Sveiflubundið atvinnuleysi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888" y="1981200"/>
            <a:ext cx="8153400" cy="4419600"/>
          </a:xfrm>
        </p:spPr>
        <p:txBody>
          <a:bodyPr/>
          <a:lstStyle/>
          <a:p>
            <a:pPr>
              <a:lnSpc>
                <a:spcPct val="90000"/>
              </a:lnSpc>
              <a:buSzPct val="70000"/>
              <a:defRPr/>
            </a:pP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Sveiflubundið atvinnuleysi</a:t>
            </a:r>
            <a:r>
              <a:rPr lang="is-IS" sz="3600" b="0" i="1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atvinnuleysi sem fylgir hagsveiflunni frá ári til árs og sveiflast í kringum eðlilegt atvinnuleysi 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is-IS" sz="3200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Lítið í uppsveiflum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is-IS" sz="3200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Mikið í niðursveiflum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Frávik frá eðlilegu atvinnuleysi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  <a:ea typeface="Cambria" panose="02040503050406030204" pitchFamily="18" charset="0"/>
              </a:rPr>
              <a:t>Atvinnuleysi af völdum lágmarkslauna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952500" y="3749675"/>
            <a:ext cx="3350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</a:t>
            </a:r>
            <a:r>
              <a:rPr lang="is-IS" b="1" baseline="-25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7521575" y="5965825"/>
            <a:ext cx="1339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90000"/>
              </a:lnSpc>
            </a:pPr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Vinna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057775" y="5965825"/>
            <a:ext cx="232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  <a:r>
              <a:rPr lang="is-IS" b="1" baseline="-25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1100138" y="5965825"/>
            <a:ext cx="1522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grpSp>
        <p:nvGrpSpPr>
          <p:cNvPr id="41991" name="Group 12"/>
          <p:cNvGrpSpPr>
            <a:grpSpLocks/>
          </p:cNvGrpSpPr>
          <p:nvPr/>
        </p:nvGrpSpPr>
        <p:grpSpPr bwMode="auto">
          <a:xfrm>
            <a:off x="6696075" y="4457700"/>
            <a:ext cx="2000250" cy="615950"/>
            <a:chOff x="4684" y="3143"/>
            <a:chExt cx="3680" cy="388"/>
          </a:xfrm>
        </p:grpSpPr>
        <p:sp>
          <p:nvSpPr>
            <p:cNvPr id="42024" name="Rectangle 10"/>
            <p:cNvSpPr>
              <a:spLocks noChangeArrowheads="1"/>
            </p:cNvSpPr>
            <p:nvPr/>
          </p:nvSpPr>
          <p:spPr bwMode="auto">
            <a:xfrm>
              <a:off x="4970" y="3143"/>
              <a:ext cx="3394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Eftirspurn eftir </a:t>
              </a:r>
              <a:b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vinnuafli</a:t>
              </a:r>
            </a:p>
          </p:txBody>
        </p:sp>
        <p:sp>
          <p:nvSpPr>
            <p:cNvPr id="42025" name="Rectangle 11"/>
            <p:cNvSpPr>
              <a:spLocks noChangeArrowheads="1"/>
            </p:cNvSpPr>
            <p:nvPr/>
          </p:nvSpPr>
          <p:spPr bwMode="auto">
            <a:xfrm>
              <a:off x="4684" y="3287"/>
              <a:ext cx="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endPara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1992" name="Rectangle 13"/>
          <p:cNvSpPr>
            <a:spLocks noChangeArrowheads="1"/>
          </p:cNvSpPr>
          <p:nvPr/>
        </p:nvSpPr>
        <p:spPr bwMode="auto">
          <a:xfrm>
            <a:off x="569913" y="1763713"/>
            <a:ext cx="5883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Laun</a:t>
            </a:r>
          </a:p>
        </p:txBody>
      </p:sp>
      <p:sp>
        <p:nvSpPr>
          <p:cNvPr id="41993" name="Freeform 15"/>
          <p:cNvSpPr>
            <a:spLocks/>
          </p:cNvSpPr>
          <p:nvPr/>
        </p:nvSpPr>
        <p:spPr bwMode="auto">
          <a:xfrm>
            <a:off x="1347788" y="3868738"/>
            <a:ext cx="3817937" cy="2055812"/>
          </a:xfrm>
          <a:custGeom>
            <a:avLst/>
            <a:gdLst>
              <a:gd name="T0" fmla="*/ 2404 w 2405"/>
              <a:gd name="T1" fmla="*/ 1294 h 1295"/>
              <a:gd name="T2" fmla="*/ 2404 w 2405"/>
              <a:gd name="T3" fmla="*/ 0 h 1295"/>
              <a:gd name="T4" fmla="*/ 0 w 2405"/>
              <a:gd name="T5" fmla="*/ 0 h 1295"/>
              <a:gd name="T6" fmla="*/ 0 60000 65536"/>
              <a:gd name="T7" fmla="*/ 0 60000 65536"/>
              <a:gd name="T8" fmla="*/ 0 60000 65536"/>
              <a:gd name="T9" fmla="*/ 0 w 2405"/>
              <a:gd name="T10" fmla="*/ 0 h 1295"/>
              <a:gd name="T11" fmla="*/ 2405 w 2405"/>
              <a:gd name="T12" fmla="*/ 1295 h 1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5" h="1295">
                <a:moveTo>
                  <a:pt x="2404" y="1294"/>
                </a:moveTo>
                <a:lnTo>
                  <a:pt x="2404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F33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3860799" y="2209800"/>
            <a:ext cx="2606675" cy="817563"/>
            <a:chOff x="2432" y="1392"/>
            <a:chExt cx="1642" cy="515"/>
          </a:xfrm>
        </p:grpSpPr>
        <p:grpSp>
          <p:nvGrpSpPr>
            <p:cNvPr id="42014" name="Group 9"/>
            <p:cNvGrpSpPr>
              <a:grpSpLocks/>
            </p:cNvGrpSpPr>
            <p:nvPr/>
          </p:nvGrpSpPr>
          <p:grpSpPr bwMode="auto">
            <a:xfrm>
              <a:off x="2544" y="1392"/>
              <a:ext cx="1312" cy="338"/>
              <a:chOff x="2544" y="1392"/>
              <a:chExt cx="1312" cy="338"/>
            </a:xfrm>
          </p:grpSpPr>
          <p:sp>
            <p:nvSpPr>
              <p:cNvPr id="42022" name="Rectangle 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1312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s-IS" b="1" i="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Umframframboð </a:t>
                </a:r>
              </a:p>
            </p:txBody>
          </p:sp>
          <p:sp>
            <p:nvSpPr>
              <p:cNvPr id="42023" name="Rectangle 8"/>
              <p:cNvSpPr>
                <a:spLocks noChangeArrowheads="1"/>
              </p:cNvSpPr>
              <p:nvPr/>
            </p:nvSpPr>
            <p:spPr bwMode="auto">
              <a:xfrm>
                <a:off x="2616" y="1536"/>
                <a:ext cx="106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s-IS" b="1" i="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= Atvinnuleysi</a:t>
                </a:r>
              </a:p>
            </p:txBody>
          </p:sp>
        </p:grpSp>
        <p:grpSp>
          <p:nvGrpSpPr>
            <p:cNvPr id="42015" name="Group 22"/>
            <p:cNvGrpSpPr>
              <a:grpSpLocks/>
            </p:cNvGrpSpPr>
            <p:nvPr/>
          </p:nvGrpSpPr>
          <p:grpSpPr bwMode="auto">
            <a:xfrm>
              <a:off x="2432" y="1728"/>
              <a:ext cx="1642" cy="179"/>
              <a:chOff x="2432" y="1728"/>
              <a:chExt cx="1642" cy="179"/>
            </a:xfrm>
          </p:grpSpPr>
          <p:sp>
            <p:nvSpPr>
              <p:cNvPr id="42016" name="Freeform 16"/>
              <p:cNvSpPr>
                <a:spLocks/>
              </p:cNvSpPr>
              <p:nvPr/>
            </p:nvSpPr>
            <p:spPr bwMode="auto">
              <a:xfrm>
                <a:off x="4000" y="1820"/>
                <a:ext cx="74" cy="87"/>
              </a:xfrm>
              <a:custGeom>
                <a:avLst/>
                <a:gdLst>
                  <a:gd name="T0" fmla="*/ 73 w 74"/>
                  <a:gd name="T1" fmla="*/ 86 h 87"/>
                  <a:gd name="T2" fmla="*/ 61 w 74"/>
                  <a:gd name="T3" fmla="*/ 43 h 87"/>
                  <a:gd name="T4" fmla="*/ 33 w 74"/>
                  <a:gd name="T5" fmla="*/ 10 h 87"/>
                  <a:gd name="T6" fmla="*/ 0 w 74"/>
                  <a:gd name="T7" fmla="*/ 0 h 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87"/>
                  <a:gd name="T14" fmla="*/ 74 w 74"/>
                  <a:gd name="T15" fmla="*/ 87 h 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87">
                    <a:moveTo>
                      <a:pt x="73" y="86"/>
                    </a:moveTo>
                    <a:lnTo>
                      <a:pt x="61" y="43"/>
                    </a:lnTo>
                    <a:lnTo>
                      <a:pt x="33" y="1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2017" name="Freeform 17"/>
              <p:cNvSpPr>
                <a:spLocks/>
              </p:cNvSpPr>
              <p:nvPr/>
            </p:nvSpPr>
            <p:spPr bwMode="auto">
              <a:xfrm>
                <a:off x="3304" y="1820"/>
                <a:ext cx="697" cy="1"/>
              </a:xfrm>
              <a:custGeom>
                <a:avLst/>
                <a:gdLst>
                  <a:gd name="T0" fmla="*/ 696 w 697"/>
                  <a:gd name="T1" fmla="*/ 0 h 1"/>
                  <a:gd name="T2" fmla="*/ 694 w 697"/>
                  <a:gd name="T3" fmla="*/ 0 h 1"/>
                  <a:gd name="T4" fmla="*/ 686 w 697"/>
                  <a:gd name="T5" fmla="*/ 0 h 1"/>
                  <a:gd name="T6" fmla="*/ 674 w 697"/>
                  <a:gd name="T7" fmla="*/ 0 h 1"/>
                  <a:gd name="T8" fmla="*/ 657 w 697"/>
                  <a:gd name="T9" fmla="*/ 0 h 1"/>
                  <a:gd name="T10" fmla="*/ 638 w 697"/>
                  <a:gd name="T11" fmla="*/ 0 h 1"/>
                  <a:gd name="T12" fmla="*/ 614 w 697"/>
                  <a:gd name="T13" fmla="*/ 0 h 1"/>
                  <a:gd name="T14" fmla="*/ 587 w 697"/>
                  <a:gd name="T15" fmla="*/ 0 h 1"/>
                  <a:gd name="T16" fmla="*/ 558 w 697"/>
                  <a:gd name="T17" fmla="*/ 0 h 1"/>
                  <a:gd name="T18" fmla="*/ 527 w 697"/>
                  <a:gd name="T19" fmla="*/ 0 h 1"/>
                  <a:gd name="T20" fmla="*/ 493 w 697"/>
                  <a:gd name="T21" fmla="*/ 0 h 1"/>
                  <a:gd name="T22" fmla="*/ 458 w 697"/>
                  <a:gd name="T23" fmla="*/ 0 h 1"/>
                  <a:gd name="T24" fmla="*/ 423 w 697"/>
                  <a:gd name="T25" fmla="*/ 0 h 1"/>
                  <a:gd name="T26" fmla="*/ 386 w 697"/>
                  <a:gd name="T27" fmla="*/ 0 h 1"/>
                  <a:gd name="T28" fmla="*/ 348 w 697"/>
                  <a:gd name="T29" fmla="*/ 0 h 1"/>
                  <a:gd name="T30" fmla="*/ 311 w 697"/>
                  <a:gd name="T31" fmla="*/ 0 h 1"/>
                  <a:gd name="T32" fmla="*/ 274 w 697"/>
                  <a:gd name="T33" fmla="*/ 0 h 1"/>
                  <a:gd name="T34" fmla="*/ 238 w 697"/>
                  <a:gd name="T35" fmla="*/ 0 h 1"/>
                  <a:gd name="T36" fmla="*/ 203 w 697"/>
                  <a:gd name="T37" fmla="*/ 0 h 1"/>
                  <a:gd name="T38" fmla="*/ 169 w 697"/>
                  <a:gd name="T39" fmla="*/ 0 h 1"/>
                  <a:gd name="T40" fmla="*/ 138 w 697"/>
                  <a:gd name="T41" fmla="*/ 0 h 1"/>
                  <a:gd name="T42" fmla="*/ 109 w 697"/>
                  <a:gd name="T43" fmla="*/ 0 h 1"/>
                  <a:gd name="T44" fmla="*/ 82 w 697"/>
                  <a:gd name="T45" fmla="*/ 0 h 1"/>
                  <a:gd name="T46" fmla="*/ 59 w 697"/>
                  <a:gd name="T47" fmla="*/ 0 h 1"/>
                  <a:gd name="T48" fmla="*/ 39 w 697"/>
                  <a:gd name="T49" fmla="*/ 0 h 1"/>
                  <a:gd name="T50" fmla="*/ 22 w 697"/>
                  <a:gd name="T51" fmla="*/ 0 h 1"/>
                  <a:gd name="T52" fmla="*/ 11 w 697"/>
                  <a:gd name="T53" fmla="*/ 0 h 1"/>
                  <a:gd name="T54" fmla="*/ 3 w 697"/>
                  <a:gd name="T55" fmla="*/ 0 h 1"/>
                  <a:gd name="T56" fmla="*/ 0 w 697"/>
                  <a:gd name="T57" fmla="*/ 0 h 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97"/>
                  <a:gd name="T88" fmla="*/ 0 h 1"/>
                  <a:gd name="T89" fmla="*/ 697 w 697"/>
                  <a:gd name="T90" fmla="*/ 1 h 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97" h="1">
                    <a:moveTo>
                      <a:pt x="696" y="0"/>
                    </a:moveTo>
                    <a:lnTo>
                      <a:pt x="694" y="0"/>
                    </a:lnTo>
                    <a:lnTo>
                      <a:pt x="686" y="0"/>
                    </a:lnTo>
                    <a:lnTo>
                      <a:pt x="674" y="0"/>
                    </a:lnTo>
                    <a:lnTo>
                      <a:pt x="657" y="0"/>
                    </a:lnTo>
                    <a:lnTo>
                      <a:pt x="638" y="0"/>
                    </a:lnTo>
                    <a:lnTo>
                      <a:pt x="614" y="0"/>
                    </a:lnTo>
                    <a:lnTo>
                      <a:pt x="587" y="0"/>
                    </a:lnTo>
                    <a:lnTo>
                      <a:pt x="558" y="0"/>
                    </a:lnTo>
                    <a:lnTo>
                      <a:pt x="527" y="0"/>
                    </a:lnTo>
                    <a:lnTo>
                      <a:pt x="493" y="0"/>
                    </a:lnTo>
                    <a:lnTo>
                      <a:pt x="458" y="0"/>
                    </a:lnTo>
                    <a:lnTo>
                      <a:pt x="423" y="0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11" y="0"/>
                    </a:lnTo>
                    <a:lnTo>
                      <a:pt x="274" y="0"/>
                    </a:lnTo>
                    <a:lnTo>
                      <a:pt x="238" y="0"/>
                    </a:lnTo>
                    <a:lnTo>
                      <a:pt x="203" y="0"/>
                    </a:lnTo>
                    <a:lnTo>
                      <a:pt x="169" y="0"/>
                    </a:lnTo>
                    <a:lnTo>
                      <a:pt x="138" y="0"/>
                    </a:lnTo>
                    <a:lnTo>
                      <a:pt x="109" y="0"/>
                    </a:lnTo>
                    <a:lnTo>
                      <a:pt x="82" y="0"/>
                    </a:lnTo>
                    <a:lnTo>
                      <a:pt x="59" y="0"/>
                    </a:lnTo>
                    <a:lnTo>
                      <a:pt x="39" y="0"/>
                    </a:lnTo>
                    <a:lnTo>
                      <a:pt x="22" y="0"/>
                    </a:lnTo>
                    <a:lnTo>
                      <a:pt x="11" y="0"/>
                    </a:ln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2018" name="Freeform 18"/>
              <p:cNvSpPr>
                <a:spLocks/>
              </p:cNvSpPr>
              <p:nvPr/>
            </p:nvSpPr>
            <p:spPr bwMode="auto">
              <a:xfrm>
                <a:off x="3250" y="1728"/>
                <a:ext cx="55" cy="93"/>
              </a:xfrm>
              <a:custGeom>
                <a:avLst/>
                <a:gdLst>
                  <a:gd name="T0" fmla="*/ 54 w 55"/>
                  <a:gd name="T1" fmla="*/ 92 h 93"/>
                  <a:gd name="T2" fmla="*/ 27 w 55"/>
                  <a:gd name="T3" fmla="*/ 78 h 93"/>
                  <a:gd name="T4" fmla="*/ 8 w 55"/>
                  <a:gd name="T5" fmla="*/ 45 h 93"/>
                  <a:gd name="T6" fmla="*/ 0 w 55"/>
                  <a:gd name="T7" fmla="*/ 0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93"/>
                  <a:gd name="T14" fmla="*/ 55 w 55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93">
                    <a:moveTo>
                      <a:pt x="54" y="92"/>
                    </a:moveTo>
                    <a:lnTo>
                      <a:pt x="27" y="78"/>
                    </a:lnTo>
                    <a:lnTo>
                      <a:pt x="8" y="45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2019" name="Freeform 19"/>
              <p:cNvSpPr>
                <a:spLocks/>
              </p:cNvSpPr>
              <p:nvPr/>
            </p:nvSpPr>
            <p:spPr bwMode="auto">
              <a:xfrm>
                <a:off x="3195" y="1728"/>
                <a:ext cx="56" cy="93"/>
              </a:xfrm>
              <a:custGeom>
                <a:avLst/>
                <a:gdLst>
                  <a:gd name="T0" fmla="*/ 55 w 56"/>
                  <a:gd name="T1" fmla="*/ 0 h 93"/>
                  <a:gd name="T2" fmla="*/ 47 w 56"/>
                  <a:gd name="T3" fmla="*/ 45 h 93"/>
                  <a:gd name="T4" fmla="*/ 28 w 56"/>
                  <a:gd name="T5" fmla="*/ 78 h 93"/>
                  <a:gd name="T6" fmla="*/ 0 w 56"/>
                  <a:gd name="T7" fmla="*/ 92 h 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93"/>
                  <a:gd name="T14" fmla="*/ 56 w 56"/>
                  <a:gd name="T15" fmla="*/ 93 h 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93">
                    <a:moveTo>
                      <a:pt x="55" y="0"/>
                    </a:moveTo>
                    <a:lnTo>
                      <a:pt x="47" y="45"/>
                    </a:lnTo>
                    <a:lnTo>
                      <a:pt x="28" y="78"/>
                    </a:lnTo>
                    <a:lnTo>
                      <a:pt x="0" y="92"/>
                    </a:lnTo>
                  </a:path>
                </a:pathLst>
              </a:custGeom>
              <a:noFill/>
              <a:ln w="254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2020" name="Freeform 20"/>
              <p:cNvSpPr>
                <a:spLocks/>
              </p:cNvSpPr>
              <p:nvPr/>
            </p:nvSpPr>
            <p:spPr bwMode="auto">
              <a:xfrm>
                <a:off x="2504" y="1820"/>
                <a:ext cx="692" cy="1"/>
              </a:xfrm>
              <a:custGeom>
                <a:avLst/>
                <a:gdLst>
                  <a:gd name="T0" fmla="*/ 691 w 692"/>
                  <a:gd name="T1" fmla="*/ 0 h 1"/>
                  <a:gd name="T2" fmla="*/ 688 w 692"/>
                  <a:gd name="T3" fmla="*/ 0 h 1"/>
                  <a:gd name="T4" fmla="*/ 680 w 692"/>
                  <a:gd name="T5" fmla="*/ 0 h 1"/>
                  <a:gd name="T6" fmla="*/ 669 w 692"/>
                  <a:gd name="T7" fmla="*/ 0 h 1"/>
                  <a:gd name="T8" fmla="*/ 652 w 692"/>
                  <a:gd name="T9" fmla="*/ 0 h 1"/>
                  <a:gd name="T10" fmla="*/ 633 w 692"/>
                  <a:gd name="T11" fmla="*/ 0 h 1"/>
                  <a:gd name="T12" fmla="*/ 609 w 692"/>
                  <a:gd name="T13" fmla="*/ 0 h 1"/>
                  <a:gd name="T14" fmla="*/ 583 w 692"/>
                  <a:gd name="T15" fmla="*/ 0 h 1"/>
                  <a:gd name="T16" fmla="*/ 554 w 692"/>
                  <a:gd name="T17" fmla="*/ 0 h 1"/>
                  <a:gd name="T18" fmla="*/ 523 w 692"/>
                  <a:gd name="T19" fmla="*/ 0 h 1"/>
                  <a:gd name="T20" fmla="*/ 489 w 692"/>
                  <a:gd name="T21" fmla="*/ 0 h 1"/>
                  <a:gd name="T22" fmla="*/ 454 w 692"/>
                  <a:gd name="T23" fmla="*/ 0 h 1"/>
                  <a:gd name="T24" fmla="*/ 419 w 692"/>
                  <a:gd name="T25" fmla="*/ 0 h 1"/>
                  <a:gd name="T26" fmla="*/ 383 w 692"/>
                  <a:gd name="T27" fmla="*/ 0 h 1"/>
                  <a:gd name="T28" fmla="*/ 345 w 692"/>
                  <a:gd name="T29" fmla="*/ 0 h 1"/>
                  <a:gd name="T30" fmla="*/ 309 w 692"/>
                  <a:gd name="T31" fmla="*/ 0 h 1"/>
                  <a:gd name="T32" fmla="*/ 272 w 692"/>
                  <a:gd name="T33" fmla="*/ 0 h 1"/>
                  <a:gd name="T34" fmla="*/ 236 w 692"/>
                  <a:gd name="T35" fmla="*/ 0 h 1"/>
                  <a:gd name="T36" fmla="*/ 202 w 692"/>
                  <a:gd name="T37" fmla="*/ 0 h 1"/>
                  <a:gd name="T38" fmla="*/ 168 w 692"/>
                  <a:gd name="T39" fmla="*/ 0 h 1"/>
                  <a:gd name="T40" fmla="*/ 137 w 692"/>
                  <a:gd name="T41" fmla="*/ 0 h 1"/>
                  <a:gd name="T42" fmla="*/ 108 w 692"/>
                  <a:gd name="T43" fmla="*/ 0 h 1"/>
                  <a:gd name="T44" fmla="*/ 82 w 692"/>
                  <a:gd name="T45" fmla="*/ 0 h 1"/>
                  <a:gd name="T46" fmla="*/ 58 w 692"/>
                  <a:gd name="T47" fmla="*/ 0 h 1"/>
                  <a:gd name="T48" fmla="*/ 38 w 692"/>
                  <a:gd name="T49" fmla="*/ 0 h 1"/>
                  <a:gd name="T50" fmla="*/ 22 w 692"/>
                  <a:gd name="T51" fmla="*/ 0 h 1"/>
                  <a:gd name="T52" fmla="*/ 10 w 692"/>
                  <a:gd name="T53" fmla="*/ 0 h 1"/>
                  <a:gd name="T54" fmla="*/ 2 w 692"/>
                  <a:gd name="T55" fmla="*/ 0 h 1"/>
                  <a:gd name="T56" fmla="*/ 0 w 692"/>
                  <a:gd name="T57" fmla="*/ 0 h 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92"/>
                  <a:gd name="T88" fmla="*/ 0 h 1"/>
                  <a:gd name="T89" fmla="*/ 692 w 692"/>
                  <a:gd name="T90" fmla="*/ 1 h 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92" h="1">
                    <a:moveTo>
                      <a:pt x="691" y="0"/>
                    </a:moveTo>
                    <a:lnTo>
                      <a:pt x="688" y="0"/>
                    </a:lnTo>
                    <a:lnTo>
                      <a:pt x="680" y="0"/>
                    </a:lnTo>
                    <a:lnTo>
                      <a:pt x="669" y="0"/>
                    </a:lnTo>
                    <a:lnTo>
                      <a:pt x="652" y="0"/>
                    </a:lnTo>
                    <a:lnTo>
                      <a:pt x="633" y="0"/>
                    </a:lnTo>
                    <a:lnTo>
                      <a:pt x="609" y="0"/>
                    </a:lnTo>
                    <a:lnTo>
                      <a:pt x="583" y="0"/>
                    </a:lnTo>
                    <a:lnTo>
                      <a:pt x="554" y="0"/>
                    </a:lnTo>
                    <a:lnTo>
                      <a:pt x="523" y="0"/>
                    </a:lnTo>
                    <a:lnTo>
                      <a:pt x="489" y="0"/>
                    </a:lnTo>
                    <a:lnTo>
                      <a:pt x="454" y="0"/>
                    </a:lnTo>
                    <a:lnTo>
                      <a:pt x="419" y="0"/>
                    </a:lnTo>
                    <a:lnTo>
                      <a:pt x="383" y="0"/>
                    </a:lnTo>
                    <a:lnTo>
                      <a:pt x="345" y="0"/>
                    </a:lnTo>
                    <a:lnTo>
                      <a:pt x="309" y="0"/>
                    </a:lnTo>
                    <a:lnTo>
                      <a:pt x="272" y="0"/>
                    </a:lnTo>
                    <a:lnTo>
                      <a:pt x="236" y="0"/>
                    </a:lnTo>
                    <a:lnTo>
                      <a:pt x="202" y="0"/>
                    </a:lnTo>
                    <a:lnTo>
                      <a:pt x="168" y="0"/>
                    </a:lnTo>
                    <a:lnTo>
                      <a:pt x="137" y="0"/>
                    </a:lnTo>
                    <a:lnTo>
                      <a:pt x="108" y="0"/>
                    </a:lnTo>
                    <a:lnTo>
                      <a:pt x="82" y="0"/>
                    </a:lnTo>
                    <a:lnTo>
                      <a:pt x="58" y="0"/>
                    </a:lnTo>
                    <a:lnTo>
                      <a:pt x="38" y="0"/>
                    </a:lnTo>
                    <a:lnTo>
                      <a:pt x="22" y="0"/>
                    </a:lnTo>
                    <a:lnTo>
                      <a:pt x="10" y="0"/>
                    </a:ln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2021" name="Freeform 21"/>
              <p:cNvSpPr>
                <a:spLocks/>
              </p:cNvSpPr>
              <p:nvPr/>
            </p:nvSpPr>
            <p:spPr bwMode="auto">
              <a:xfrm>
                <a:off x="2432" y="1820"/>
                <a:ext cx="73" cy="87"/>
              </a:xfrm>
              <a:custGeom>
                <a:avLst/>
                <a:gdLst>
                  <a:gd name="T0" fmla="*/ 72 w 73"/>
                  <a:gd name="T1" fmla="*/ 0 h 87"/>
                  <a:gd name="T2" fmla="*/ 40 w 73"/>
                  <a:gd name="T3" fmla="*/ 10 h 87"/>
                  <a:gd name="T4" fmla="*/ 12 w 73"/>
                  <a:gd name="T5" fmla="*/ 43 h 87"/>
                  <a:gd name="T6" fmla="*/ 0 w 73"/>
                  <a:gd name="T7" fmla="*/ 86 h 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3"/>
                  <a:gd name="T13" fmla="*/ 0 h 87"/>
                  <a:gd name="T14" fmla="*/ 73 w 73"/>
                  <a:gd name="T15" fmla="*/ 87 h 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3" h="87">
                    <a:moveTo>
                      <a:pt x="72" y="0"/>
                    </a:moveTo>
                    <a:lnTo>
                      <a:pt x="40" y="10"/>
                    </a:lnTo>
                    <a:lnTo>
                      <a:pt x="12" y="43"/>
                    </a:lnTo>
                    <a:lnTo>
                      <a:pt x="0" y="86"/>
                    </a:lnTo>
                  </a:path>
                </a:pathLst>
              </a:custGeom>
              <a:noFill/>
              <a:ln w="254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0" y="3022600"/>
            <a:ext cx="7427913" cy="466725"/>
            <a:chOff x="48" y="1904"/>
            <a:chExt cx="4631" cy="294"/>
          </a:xfrm>
        </p:grpSpPr>
        <p:sp>
          <p:nvSpPr>
            <p:cNvPr id="42012" name="Rectangle 14"/>
            <p:cNvSpPr>
              <a:spLocks noChangeArrowheads="1"/>
            </p:cNvSpPr>
            <p:nvPr/>
          </p:nvSpPr>
          <p:spPr bwMode="auto">
            <a:xfrm>
              <a:off x="48" y="1904"/>
              <a:ext cx="75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is-IS" sz="1700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Lágmarks-laun</a:t>
              </a:r>
            </a:p>
          </p:txBody>
        </p:sp>
        <p:sp>
          <p:nvSpPr>
            <p:cNvPr id="42013" name="Line 27"/>
            <p:cNvSpPr>
              <a:spLocks noChangeShapeType="1"/>
            </p:cNvSpPr>
            <p:nvPr/>
          </p:nvSpPr>
          <p:spPr bwMode="auto">
            <a:xfrm>
              <a:off x="857" y="1964"/>
              <a:ext cx="3822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1996" name="Line 28"/>
          <p:cNvSpPr>
            <a:spLocks noChangeShapeType="1"/>
          </p:cNvSpPr>
          <p:nvPr/>
        </p:nvSpPr>
        <p:spPr bwMode="auto">
          <a:xfrm flipV="1">
            <a:off x="2870200" y="2555875"/>
            <a:ext cx="4560888" cy="26479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1997" name="Line 29"/>
          <p:cNvSpPr>
            <a:spLocks noChangeShapeType="1"/>
          </p:cNvSpPr>
          <p:nvPr/>
        </p:nvSpPr>
        <p:spPr bwMode="auto">
          <a:xfrm flipH="1" flipV="1">
            <a:off x="2897188" y="2552700"/>
            <a:ext cx="4560887" cy="2651125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1998" name="Freeform 30"/>
          <p:cNvSpPr>
            <a:spLocks/>
          </p:cNvSpPr>
          <p:nvPr/>
        </p:nvSpPr>
        <p:spPr bwMode="auto">
          <a:xfrm>
            <a:off x="5092700" y="3811588"/>
            <a:ext cx="144463" cy="115887"/>
          </a:xfrm>
          <a:custGeom>
            <a:avLst/>
            <a:gdLst>
              <a:gd name="T0" fmla="*/ 45 w 91"/>
              <a:gd name="T1" fmla="*/ 72 h 73"/>
              <a:gd name="T2" fmla="*/ 67 w 91"/>
              <a:gd name="T3" fmla="*/ 67 h 73"/>
              <a:gd name="T4" fmla="*/ 84 w 91"/>
              <a:gd name="T5" fmla="*/ 55 h 73"/>
              <a:gd name="T6" fmla="*/ 90 w 91"/>
              <a:gd name="T7" fmla="*/ 36 h 73"/>
              <a:gd name="T8" fmla="*/ 84 w 91"/>
              <a:gd name="T9" fmla="*/ 18 h 73"/>
              <a:gd name="T10" fmla="*/ 67 w 91"/>
              <a:gd name="T11" fmla="*/ 5 h 73"/>
              <a:gd name="T12" fmla="*/ 45 w 91"/>
              <a:gd name="T13" fmla="*/ 0 h 73"/>
              <a:gd name="T14" fmla="*/ 22 w 91"/>
              <a:gd name="T15" fmla="*/ 5 h 73"/>
              <a:gd name="T16" fmla="*/ 6 w 91"/>
              <a:gd name="T17" fmla="*/ 18 h 73"/>
              <a:gd name="T18" fmla="*/ 0 w 91"/>
              <a:gd name="T19" fmla="*/ 36 h 73"/>
              <a:gd name="T20" fmla="*/ 6 w 91"/>
              <a:gd name="T21" fmla="*/ 55 h 73"/>
              <a:gd name="T22" fmla="*/ 22 w 91"/>
              <a:gd name="T23" fmla="*/ 67 h 73"/>
              <a:gd name="T24" fmla="*/ 45 w 91"/>
              <a:gd name="T25" fmla="*/ 72 h 7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1"/>
              <a:gd name="T40" fmla="*/ 0 h 73"/>
              <a:gd name="T41" fmla="*/ 91 w 91"/>
              <a:gd name="T42" fmla="*/ 73 h 7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1" h="73">
                <a:moveTo>
                  <a:pt x="45" y="72"/>
                </a:moveTo>
                <a:lnTo>
                  <a:pt x="67" y="67"/>
                </a:lnTo>
                <a:lnTo>
                  <a:pt x="84" y="55"/>
                </a:lnTo>
                <a:lnTo>
                  <a:pt x="90" y="36"/>
                </a:lnTo>
                <a:lnTo>
                  <a:pt x="84" y="18"/>
                </a:lnTo>
                <a:lnTo>
                  <a:pt x="67" y="5"/>
                </a:lnTo>
                <a:lnTo>
                  <a:pt x="45" y="0"/>
                </a:lnTo>
                <a:lnTo>
                  <a:pt x="22" y="5"/>
                </a:lnTo>
                <a:lnTo>
                  <a:pt x="6" y="18"/>
                </a:lnTo>
                <a:lnTo>
                  <a:pt x="0" y="36"/>
                </a:lnTo>
                <a:lnTo>
                  <a:pt x="6" y="55"/>
                </a:lnTo>
                <a:lnTo>
                  <a:pt x="22" y="67"/>
                </a:lnTo>
                <a:lnTo>
                  <a:pt x="45" y="72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3752844" y="3060700"/>
            <a:ext cx="288925" cy="3417888"/>
            <a:chOff x="2364" y="1928"/>
            <a:chExt cx="182" cy="2153"/>
          </a:xfrm>
        </p:grpSpPr>
        <p:sp>
          <p:nvSpPr>
            <p:cNvPr id="42009" name="Rectangle 23"/>
            <p:cNvSpPr>
              <a:spLocks noChangeArrowheads="1"/>
            </p:cNvSpPr>
            <p:nvPr/>
          </p:nvSpPr>
          <p:spPr bwMode="auto">
            <a:xfrm>
              <a:off x="2364" y="3758"/>
              <a:ext cx="182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</a:t>
              </a:r>
              <a:r>
                <a:rPr lang="is-IS" b="1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 </a:t>
              </a:r>
            </a:p>
            <a:p>
              <a:endParaRPr lang="is-IS" b="1" baseline="-25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2010" name="Line 24"/>
            <p:cNvSpPr>
              <a:spLocks noChangeShapeType="1"/>
            </p:cNvSpPr>
            <p:nvPr/>
          </p:nvSpPr>
          <p:spPr bwMode="auto">
            <a:xfrm flipV="1">
              <a:off x="2436" y="1967"/>
              <a:ext cx="0" cy="1762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2011" name="Freeform 31"/>
            <p:cNvSpPr>
              <a:spLocks/>
            </p:cNvSpPr>
            <p:nvPr/>
          </p:nvSpPr>
          <p:spPr bwMode="auto">
            <a:xfrm>
              <a:off x="2390" y="1928"/>
              <a:ext cx="93" cy="71"/>
            </a:xfrm>
            <a:custGeom>
              <a:avLst/>
              <a:gdLst>
                <a:gd name="T0" fmla="*/ 46 w 93"/>
                <a:gd name="T1" fmla="*/ 70 h 71"/>
                <a:gd name="T2" fmla="*/ 69 w 93"/>
                <a:gd name="T3" fmla="*/ 65 h 71"/>
                <a:gd name="T4" fmla="*/ 86 w 93"/>
                <a:gd name="T5" fmla="*/ 53 h 71"/>
                <a:gd name="T6" fmla="*/ 92 w 93"/>
                <a:gd name="T7" fmla="*/ 35 h 71"/>
                <a:gd name="T8" fmla="*/ 86 w 93"/>
                <a:gd name="T9" fmla="*/ 17 h 71"/>
                <a:gd name="T10" fmla="*/ 69 w 93"/>
                <a:gd name="T11" fmla="*/ 5 h 71"/>
                <a:gd name="T12" fmla="*/ 46 w 93"/>
                <a:gd name="T13" fmla="*/ 0 h 71"/>
                <a:gd name="T14" fmla="*/ 23 w 93"/>
                <a:gd name="T15" fmla="*/ 5 h 71"/>
                <a:gd name="T16" fmla="*/ 6 w 93"/>
                <a:gd name="T17" fmla="*/ 17 h 71"/>
                <a:gd name="T18" fmla="*/ 0 w 93"/>
                <a:gd name="T19" fmla="*/ 35 h 71"/>
                <a:gd name="T20" fmla="*/ 6 w 93"/>
                <a:gd name="T21" fmla="*/ 53 h 71"/>
                <a:gd name="T22" fmla="*/ 23 w 93"/>
                <a:gd name="T23" fmla="*/ 65 h 71"/>
                <a:gd name="T24" fmla="*/ 46 w 93"/>
                <a:gd name="T25" fmla="*/ 70 h 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3"/>
                <a:gd name="T40" fmla="*/ 0 h 71"/>
                <a:gd name="T41" fmla="*/ 93 w 93"/>
                <a:gd name="T42" fmla="*/ 71 h 7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3" h="71">
                  <a:moveTo>
                    <a:pt x="46" y="70"/>
                  </a:moveTo>
                  <a:lnTo>
                    <a:pt x="69" y="65"/>
                  </a:lnTo>
                  <a:lnTo>
                    <a:pt x="86" y="53"/>
                  </a:lnTo>
                  <a:lnTo>
                    <a:pt x="92" y="35"/>
                  </a:lnTo>
                  <a:lnTo>
                    <a:pt x="86" y="17"/>
                  </a:lnTo>
                  <a:lnTo>
                    <a:pt x="69" y="5"/>
                  </a:lnTo>
                  <a:lnTo>
                    <a:pt x="46" y="0"/>
                  </a:lnTo>
                  <a:lnTo>
                    <a:pt x="23" y="5"/>
                  </a:lnTo>
                  <a:lnTo>
                    <a:pt x="6" y="17"/>
                  </a:lnTo>
                  <a:lnTo>
                    <a:pt x="0" y="35"/>
                  </a:lnTo>
                  <a:lnTo>
                    <a:pt x="6" y="53"/>
                  </a:lnTo>
                  <a:lnTo>
                    <a:pt x="23" y="65"/>
                  </a:lnTo>
                  <a:lnTo>
                    <a:pt x="46" y="7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6351600" y="3060700"/>
            <a:ext cx="255588" cy="3417888"/>
            <a:chOff x="4001" y="1928"/>
            <a:chExt cx="161" cy="2153"/>
          </a:xfrm>
        </p:grpSpPr>
        <p:sp>
          <p:nvSpPr>
            <p:cNvPr id="42006" name="Rectangle 25"/>
            <p:cNvSpPr>
              <a:spLocks noChangeArrowheads="1"/>
            </p:cNvSpPr>
            <p:nvPr/>
          </p:nvSpPr>
          <p:spPr bwMode="auto">
            <a:xfrm>
              <a:off x="4001" y="3758"/>
              <a:ext cx="161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</a:t>
              </a:r>
              <a:r>
                <a:rPr lang="is-IS" b="1" baseline="-25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 </a:t>
              </a:r>
            </a:p>
            <a:p>
              <a:endParaRPr lang="is-IS" b="1" baseline="-25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2007" name="Line 26"/>
            <p:cNvSpPr>
              <a:spLocks noChangeShapeType="1"/>
            </p:cNvSpPr>
            <p:nvPr/>
          </p:nvSpPr>
          <p:spPr bwMode="auto">
            <a:xfrm flipV="1">
              <a:off x="4071" y="1967"/>
              <a:ext cx="0" cy="1762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2008" name="Freeform 32"/>
            <p:cNvSpPr>
              <a:spLocks/>
            </p:cNvSpPr>
            <p:nvPr/>
          </p:nvSpPr>
          <p:spPr bwMode="auto">
            <a:xfrm>
              <a:off x="4025" y="1928"/>
              <a:ext cx="92" cy="71"/>
            </a:xfrm>
            <a:custGeom>
              <a:avLst/>
              <a:gdLst>
                <a:gd name="T0" fmla="*/ 46 w 92"/>
                <a:gd name="T1" fmla="*/ 70 h 71"/>
                <a:gd name="T2" fmla="*/ 69 w 92"/>
                <a:gd name="T3" fmla="*/ 65 h 71"/>
                <a:gd name="T4" fmla="*/ 85 w 92"/>
                <a:gd name="T5" fmla="*/ 53 h 71"/>
                <a:gd name="T6" fmla="*/ 91 w 92"/>
                <a:gd name="T7" fmla="*/ 35 h 71"/>
                <a:gd name="T8" fmla="*/ 85 w 92"/>
                <a:gd name="T9" fmla="*/ 17 h 71"/>
                <a:gd name="T10" fmla="*/ 69 w 92"/>
                <a:gd name="T11" fmla="*/ 5 h 71"/>
                <a:gd name="T12" fmla="*/ 46 w 92"/>
                <a:gd name="T13" fmla="*/ 0 h 71"/>
                <a:gd name="T14" fmla="*/ 22 w 92"/>
                <a:gd name="T15" fmla="*/ 5 h 71"/>
                <a:gd name="T16" fmla="*/ 6 w 92"/>
                <a:gd name="T17" fmla="*/ 17 h 71"/>
                <a:gd name="T18" fmla="*/ 0 w 92"/>
                <a:gd name="T19" fmla="*/ 35 h 71"/>
                <a:gd name="T20" fmla="*/ 6 w 92"/>
                <a:gd name="T21" fmla="*/ 53 h 71"/>
                <a:gd name="T22" fmla="*/ 22 w 92"/>
                <a:gd name="T23" fmla="*/ 65 h 71"/>
                <a:gd name="T24" fmla="*/ 46 w 92"/>
                <a:gd name="T25" fmla="*/ 70 h 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2"/>
                <a:gd name="T40" fmla="*/ 0 h 71"/>
                <a:gd name="T41" fmla="*/ 92 w 92"/>
                <a:gd name="T42" fmla="*/ 71 h 7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2" h="71">
                  <a:moveTo>
                    <a:pt x="46" y="70"/>
                  </a:moveTo>
                  <a:lnTo>
                    <a:pt x="69" y="65"/>
                  </a:lnTo>
                  <a:lnTo>
                    <a:pt x="85" y="53"/>
                  </a:lnTo>
                  <a:lnTo>
                    <a:pt x="91" y="35"/>
                  </a:lnTo>
                  <a:lnTo>
                    <a:pt x="85" y="17"/>
                  </a:lnTo>
                  <a:lnTo>
                    <a:pt x="69" y="5"/>
                  </a:lnTo>
                  <a:lnTo>
                    <a:pt x="46" y="0"/>
                  </a:lnTo>
                  <a:lnTo>
                    <a:pt x="22" y="5"/>
                  </a:lnTo>
                  <a:lnTo>
                    <a:pt x="6" y="17"/>
                  </a:lnTo>
                  <a:lnTo>
                    <a:pt x="0" y="35"/>
                  </a:lnTo>
                  <a:lnTo>
                    <a:pt x="6" y="53"/>
                  </a:lnTo>
                  <a:lnTo>
                    <a:pt x="22" y="65"/>
                  </a:lnTo>
                  <a:lnTo>
                    <a:pt x="46" y="7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2001" name="Freeform 33"/>
          <p:cNvSpPr>
            <a:spLocks/>
          </p:cNvSpPr>
          <p:nvPr/>
        </p:nvSpPr>
        <p:spPr bwMode="auto">
          <a:xfrm>
            <a:off x="1347788" y="1808163"/>
            <a:ext cx="7640637" cy="4121150"/>
          </a:xfrm>
          <a:custGeom>
            <a:avLst/>
            <a:gdLst>
              <a:gd name="T0" fmla="*/ 0 w 4813"/>
              <a:gd name="T1" fmla="*/ 0 h 2596"/>
              <a:gd name="T2" fmla="*/ 0 w 4813"/>
              <a:gd name="T3" fmla="*/ 2595 h 2596"/>
              <a:gd name="T4" fmla="*/ 4812 w 4813"/>
              <a:gd name="T5" fmla="*/ 2595 h 2596"/>
              <a:gd name="T6" fmla="*/ 0 60000 65536"/>
              <a:gd name="T7" fmla="*/ 0 60000 65536"/>
              <a:gd name="T8" fmla="*/ 0 60000 65536"/>
              <a:gd name="T9" fmla="*/ 0 w 4813"/>
              <a:gd name="T10" fmla="*/ 0 h 2596"/>
              <a:gd name="T11" fmla="*/ 4813 w 4813"/>
              <a:gd name="T12" fmla="*/ 2596 h 25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13" h="2596">
                <a:moveTo>
                  <a:pt x="0" y="0"/>
                </a:moveTo>
                <a:lnTo>
                  <a:pt x="0" y="2595"/>
                </a:lnTo>
                <a:lnTo>
                  <a:pt x="4812" y="2595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42002" name="Group 37"/>
          <p:cNvGrpSpPr>
            <a:grpSpLocks/>
          </p:cNvGrpSpPr>
          <p:nvPr/>
        </p:nvGrpSpPr>
        <p:grpSpPr bwMode="auto">
          <a:xfrm>
            <a:off x="6742115" y="2211388"/>
            <a:ext cx="1770063" cy="534987"/>
            <a:chOff x="4738" y="1455"/>
            <a:chExt cx="1115" cy="337"/>
          </a:xfrm>
        </p:grpSpPr>
        <p:sp>
          <p:nvSpPr>
            <p:cNvPr id="42003" name="Rectangle 34"/>
            <p:cNvSpPr>
              <a:spLocks noChangeArrowheads="1"/>
            </p:cNvSpPr>
            <p:nvPr/>
          </p:nvSpPr>
          <p:spPr bwMode="auto">
            <a:xfrm>
              <a:off x="4974" y="1522"/>
              <a:ext cx="3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42004" name="Rectangle 35"/>
            <p:cNvSpPr>
              <a:spLocks noChangeArrowheads="1"/>
            </p:cNvSpPr>
            <p:nvPr/>
          </p:nvSpPr>
          <p:spPr bwMode="auto">
            <a:xfrm>
              <a:off x="4774" y="1455"/>
              <a:ext cx="107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s-IS" b="1" i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Vinnuframboð</a:t>
              </a:r>
            </a:p>
          </p:txBody>
        </p:sp>
        <p:sp>
          <p:nvSpPr>
            <p:cNvPr id="42005" name="Rectangle 36"/>
            <p:cNvSpPr>
              <a:spLocks noChangeArrowheads="1"/>
            </p:cNvSpPr>
            <p:nvPr/>
          </p:nvSpPr>
          <p:spPr bwMode="auto">
            <a:xfrm>
              <a:off x="4738" y="1598"/>
              <a:ext cx="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s-IS" b="1" i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2" name="Arc 6">
            <a:extLst>
              <a:ext uri="{FF2B5EF4-FFF2-40B4-BE49-F238E27FC236}">
                <a16:creationId xmlns:a16="http://schemas.microsoft.com/office/drawing/2014/main" id="{ACB8AFA6-8F5B-4F95-A70C-E4CE67CF4FD1}"/>
              </a:ext>
            </a:extLst>
          </p:cNvPr>
          <p:cNvSpPr>
            <a:spLocks/>
          </p:cNvSpPr>
          <p:nvPr/>
        </p:nvSpPr>
        <p:spPr bwMode="auto">
          <a:xfrm rot="16885125" flipH="1" flipV="1">
            <a:off x="3553978" y="1719622"/>
            <a:ext cx="1062652" cy="2042599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rgbClr val="00B050"/>
            </a:solidFill>
            <a:round/>
            <a:headEnd type="none" w="sm" len="sm"/>
            <a:tailEnd type="none" w="sm" len="sm"/>
          </a:ln>
          <a:effectLst/>
        </p:spPr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s-IS"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86A6CE-6E13-486B-AB34-9A0ADB8978CD}"/>
              </a:ext>
            </a:extLst>
          </p:cNvPr>
          <p:cNvSpPr txBox="1"/>
          <p:nvPr/>
        </p:nvSpPr>
        <p:spPr>
          <a:xfrm>
            <a:off x="3160632" y="1757303"/>
            <a:ext cx="1932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b="1" i="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Jafngildiskúrfa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z="5400" dirty="0">
                <a:latin typeface="Bernard MT Condensed" panose="02050806060905020404" pitchFamily="18" charset="0"/>
              </a:rPr>
              <a:t>Hækkun lágmarkslauna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1200"/>
            <a:ext cx="8712968" cy="4114800"/>
          </a:xfrm>
        </p:spPr>
        <p:txBody>
          <a:bodyPr/>
          <a:lstStyle/>
          <a:p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Á fákeypismarkaði (e. </a:t>
            </a:r>
            <a:r>
              <a:rPr lang="is-IS" b="0">
                <a:latin typeface="Cambria" panose="02040503050406030204" pitchFamily="18" charset="0"/>
                <a:ea typeface="Cambria" panose="02040503050406030204" pitchFamily="18" charset="0"/>
              </a:rPr>
              <a:t>oligopsony</a:t>
            </a:r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) þar sem fáir vinnuveitendur keppa um vinnuaflið draga bindandi lágmarkslaun úr markaðsvaldi vinnuveitenda, þ.e. úr getu þeirra til að halda launum og atvinnu niðri</a:t>
            </a:r>
          </a:p>
          <a:p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Hækkun lágmarkslauna veldur því minni aukningu atvinnuleysis en áður var talið</a:t>
            </a:r>
          </a:p>
          <a:p>
            <a:pPr lvl="1"/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Ný vitneskja fékk menn til að skipta um skoðun</a:t>
            </a:r>
          </a:p>
          <a:p>
            <a:pPr lvl="2"/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Alan Krueger (1960-2019)</a:t>
            </a:r>
          </a:p>
          <a:p>
            <a:endParaRPr lang="is-IS" b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40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z="5400" dirty="0">
                <a:latin typeface="Bernard MT Condensed" panose="02050806060905020404" pitchFamily="18" charset="0"/>
              </a:rPr>
              <a:t>Hækkun lágmarkslauna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1200"/>
            <a:ext cx="8352928" cy="4114800"/>
          </a:xfrm>
        </p:spPr>
        <p:txBody>
          <a:bodyPr/>
          <a:lstStyle/>
          <a:p>
            <a:r>
              <a:rPr lang="is-IS" sz="3600" b="0" dirty="0">
                <a:latin typeface="Cambria" panose="02040503050406030204" pitchFamily="18" charset="0"/>
                <a:ea typeface="Cambria" panose="02040503050406030204" pitchFamily="18" charset="0"/>
              </a:rPr>
              <a:t>Lágmarkslaun í BNA eru nú $7,25 á tímann</a:t>
            </a:r>
          </a:p>
          <a:p>
            <a:pPr lvl="1"/>
            <a:r>
              <a:rPr lang="is-IS" sz="3200" b="0" dirty="0">
                <a:latin typeface="Cambria" panose="02040503050406030204" pitchFamily="18" charset="0"/>
                <a:ea typeface="Cambria" panose="02040503050406030204" pitchFamily="18" charset="0"/>
              </a:rPr>
              <a:t>Frá $5 í Wyoming í $9,50 í Washington, DC</a:t>
            </a:r>
          </a:p>
          <a:p>
            <a:r>
              <a:rPr lang="is-IS" sz="3600" b="0" dirty="0">
                <a:latin typeface="Cambria" panose="02040503050406030204" pitchFamily="18" charset="0"/>
                <a:ea typeface="Cambria" panose="02040503050406030204" pitchFamily="18" charset="0"/>
              </a:rPr>
              <a:t>Obama forseti mælti með hækkun lágmarkslauna upp í $12 á tímann 2020</a:t>
            </a:r>
          </a:p>
          <a:p>
            <a:pPr lvl="1"/>
            <a:r>
              <a:rPr lang="is-IS" sz="3200" b="0" dirty="0">
                <a:latin typeface="Cambria" panose="02040503050406030204" pitchFamily="18" charset="0"/>
                <a:ea typeface="Cambria" panose="02040503050406030204" pitchFamily="18" charset="0"/>
              </a:rPr>
              <a:t>Jafngildir 275 þkr. á mánuði hér heima ef vinnuvikan er 40 stundir</a:t>
            </a:r>
          </a:p>
        </p:txBody>
      </p:sp>
    </p:spTree>
    <p:extLst>
      <p:ext uri="{BB962C8B-B14F-4D97-AF65-F5344CB8AC3E}">
        <p14:creationId xmlns:p14="http://schemas.microsoft.com/office/powerpoint/2010/main" val="348235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z="5400" dirty="0">
                <a:latin typeface="Bernard MT Condensed" panose="02050806060905020404" pitchFamily="18" charset="0"/>
              </a:rPr>
              <a:t>Hækkun lágmarkslauna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1200"/>
            <a:ext cx="7848872" cy="4114800"/>
          </a:xfrm>
        </p:spPr>
        <p:txBody>
          <a:bodyPr/>
          <a:lstStyle/>
          <a:p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Hækkun lágmarkslauna um meira en þriðjung (úr $7,25 í $10) myndi auka tekjur tíunda hvers vinnandi manns og lyfta 900.000 manns upp úr fátækt, en hafa jafnframt vinnuna af þrem af hverjum þúsund</a:t>
            </a:r>
          </a:p>
          <a:p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Góð skipti?</a:t>
            </a:r>
          </a:p>
          <a:p>
            <a:pPr lvl="1"/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Dæmi hver fyrir sig</a:t>
            </a:r>
          </a:p>
          <a:p>
            <a:pPr lvl="1"/>
            <a:r>
              <a:rPr lang="is-IS" sz="2000" b="0" dirty="0">
                <a:latin typeface="Cambria" panose="02040503050406030204" pitchFamily="18" charset="0"/>
                <a:ea typeface="Cambria" panose="02040503050406030204" pitchFamily="18" charset="0"/>
              </a:rPr>
              <a:t>Sjá </a:t>
            </a:r>
            <a:r>
              <a:rPr lang="is-IS" sz="2000" b="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https://notendur.hi.is/gylfason/Minimum%20wages.html</a:t>
            </a:r>
            <a:endParaRPr lang="is-IS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5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z="5400" dirty="0">
                <a:latin typeface="Bernard MT Condensed" panose="02050806060905020404" pitchFamily="18" charset="0"/>
              </a:rPr>
              <a:t>Hækkun lágmarkslauna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1048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Lágmarkslaun eru lögbundin alls staðar á OECD-svæðinu nema á Norðurlöndum, Ítalíu og Sviss</a:t>
            </a:r>
          </a:p>
          <a:p>
            <a:pPr>
              <a:spcBef>
                <a:spcPts val="0"/>
              </a:spcBef>
            </a:pPr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Þjóðverjar lögleiddu lágmarkslaun 2015</a:t>
            </a:r>
          </a:p>
          <a:p>
            <a:pPr lvl="1">
              <a:spcBef>
                <a:spcPts val="0"/>
              </a:spcBef>
            </a:pPr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8,50 evrur á tímann eða 213.000 kr. á mánuði</a:t>
            </a:r>
          </a:p>
          <a:p>
            <a:pPr>
              <a:spcBef>
                <a:spcPts val="0"/>
              </a:spcBef>
            </a:pPr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Lágmarkslaun sem hlutfall af meðallaunum</a:t>
            </a:r>
          </a:p>
          <a:p>
            <a:pPr lvl="1">
              <a:spcBef>
                <a:spcPts val="0"/>
              </a:spcBef>
            </a:pPr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Bandaríkin, Japan: 38%</a:t>
            </a:r>
          </a:p>
          <a:p>
            <a:pPr lvl="1">
              <a:spcBef>
                <a:spcPts val="0"/>
              </a:spcBef>
            </a:pPr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Bretland: 47%</a:t>
            </a:r>
          </a:p>
          <a:p>
            <a:pPr lvl="1">
              <a:spcBef>
                <a:spcPts val="0"/>
              </a:spcBef>
            </a:pPr>
            <a:r>
              <a:rPr lang="is-IS" b="0" dirty="0">
                <a:latin typeface="Cambria" panose="02040503050406030204" pitchFamily="18" charset="0"/>
                <a:ea typeface="Cambria" panose="02040503050406030204" pitchFamily="18" charset="0"/>
              </a:rPr>
              <a:t>Frakkland: 61%</a:t>
            </a:r>
          </a:p>
        </p:txBody>
      </p:sp>
    </p:spTree>
    <p:extLst>
      <p:ext uri="{BB962C8B-B14F-4D97-AF65-F5344CB8AC3E}">
        <p14:creationId xmlns:p14="http://schemas.microsoft.com/office/powerpoint/2010/main" val="305962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Verklýðsfélög og vinnusamningar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81200"/>
            <a:ext cx="8712967" cy="4648200"/>
          </a:xfrm>
        </p:spPr>
        <p:txBody>
          <a:bodyPr/>
          <a:lstStyle/>
          <a:p>
            <a:pPr>
              <a:buSzPct val="70000"/>
              <a:defRPr/>
            </a:pPr>
            <a:r>
              <a:rPr lang="is-IS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Verklýðsfélög</a:t>
            </a:r>
            <a:r>
              <a:rPr lang="is-IS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semja við vinnuveitendasamtök um kaup og kjör  </a:t>
            </a:r>
          </a:p>
          <a:p>
            <a:pPr>
              <a:buSzPct val="70000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Hlutfall mannaflans í verklýðsfélögum</a:t>
            </a:r>
          </a:p>
          <a:p>
            <a:pPr lvl="1"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sz="2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Bandaríkin: þriðjungur 1940-60, innan við 10% nú</a:t>
            </a:r>
          </a:p>
          <a:p>
            <a:pPr lvl="1"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sz="2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Ísland: 86% 2015. Önnur Norðurlönd: Um 90%</a:t>
            </a:r>
          </a:p>
          <a:p>
            <a:pPr lvl="1"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sz="2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Evrópa að öðru leyti: 20%-95%</a:t>
            </a:r>
          </a:p>
          <a:p>
            <a:pPr lvl="1">
              <a:buClr>
                <a:srgbClr val="A50021"/>
              </a:buClr>
              <a:buSzPct val="70000"/>
              <a:buFont typeface="Wingdings" pitchFamily="2" charset="2"/>
              <a:buChar char="q"/>
              <a:defRPr/>
            </a:pPr>
            <a:r>
              <a:rPr lang="is-IS" sz="2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Þótt aðild að verklýðsfélögum hafi minnkað tekur mikill hluti kjarasamninga eftir sem áður mið af samningum verklýðsfélaga við vinnuveitendur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bldLvl="2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209800"/>
            <a:ext cx="7776863" cy="4038600"/>
          </a:xfrm>
          <a:noFill/>
        </p:spPr>
        <p:txBody>
          <a:bodyPr/>
          <a:lstStyle/>
          <a:p>
            <a:pPr marL="609600" indent="-609600" algn="l">
              <a:lnSpc>
                <a:spcPct val="90000"/>
              </a:lnSpc>
              <a:buClr>
                <a:srgbClr val="A50021"/>
              </a:buClr>
              <a:buSzTx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Ólíkar aðferðir til að ákvarða kaup og kjör</a:t>
            </a:r>
          </a:p>
          <a:p>
            <a:pPr marL="609600" indent="-609600" algn="l">
              <a:lnSpc>
                <a:spcPct val="90000"/>
              </a:lnSpc>
              <a:buClr>
                <a:srgbClr val="A50021"/>
              </a:buClr>
              <a:buSzTx/>
              <a:buFont typeface="Monotype Sorts" pitchFamily="2" charset="2"/>
              <a:buAutoNum type="arabicParenR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Frjáls vinnumarkaður</a:t>
            </a:r>
          </a:p>
          <a:p>
            <a:pPr marL="609600" indent="-609600" algn="l">
              <a:lnSpc>
                <a:spcPct val="90000"/>
              </a:lnSpc>
              <a:buClr>
                <a:srgbClr val="A50021"/>
              </a:buClr>
              <a:buSzTx/>
              <a:buFont typeface="Monotype Sorts" pitchFamily="2" charset="2"/>
              <a:buAutoNum type="arabicParenR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Samningar milli verklýðsfélaga og vinnuveitenda </a:t>
            </a:r>
          </a:p>
          <a:p>
            <a:pPr marL="990600" lvl="1" indent="-533400" algn="l">
              <a:lnSpc>
                <a:spcPct val="90000"/>
              </a:lnSpc>
              <a:buClr>
                <a:srgbClr val="A50021"/>
              </a:buClr>
              <a:buFont typeface="Monotype Sorts" pitchFamily="2" charset="2"/>
              <a:buChar char="u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vinnustöðum</a:t>
            </a:r>
          </a:p>
          <a:p>
            <a:pPr marL="990600" lvl="1" indent="-533400" algn="l">
              <a:lnSpc>
                <a:spcPct val="90000"/>
              </a:lnSpc>
              <a:buClr>
                <a:srgbClr val="A50021"/>
              </a:buClr>
              <a:buFont typeface="Monotype Sorts" pitchFamily="2" charset="2"/>
              <a:buChar char="u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 atvinnuvegum</a:t>
            </a:r>
          </a:p>
          <a:p>
            <a:pPr marL="990600" lvl="1" indent="-533400" algn="l">
              <a:lnSpc>
                <a:spcPct val="90000"/>
              </a:lnSpc>
              <a:buClr>
                <a:srgbClr val="A50021"/>
              </a:buClr>
              <a:buFont typeface="Monotype Sorts" pitchFamily="2" charset="2"/>
              <a:buChar char="u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landsvísu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476672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is-IS" sz="5400" i="0" kern="0" dirty="0">
                <a:latin typeface="Bernard MT Condensed" panose="02050806060905020404" pitchFamily="18" charset="0"/>
              </a:rPr>
              <a:t>Verklýðsfélög og vinnusamningar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134083"/>
            <a:ext cx="7776864" cy="4343400"/>
          </a:xfrm>
        </p:spPr>
        <p:txBody>
          <a:bodyPr/>
          <a:lstStyle/>
          <a:p>
            <a:pPr>
              <a:lnSpc>
                <a:spcPct val="90000"/>
              </a:lnSpc>
              <a:buSzPct val="7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Verklýðsfélag getur boðað</a:t>
            </a:r>
            <a:r>
              <a:rPr lang="is-IS" sz="3600" b="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verkfall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ef kjarasamningar takast ekki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Þá neytir verklýðsfélagið samtakamáttar til að fella niður vinnu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Vinnuveitendasamtök geta með líku lagi neytt samtakamáttar og boðað 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verkbann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Verklýðsfélög og vinnusamningar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056367"/>
            <a:ext cx="7848872" cy="4267200"/>
          </a:xfrm>
        </p:spPr>
        <p:txBody>
          <a:bodyPr/>
          <a:lstStyle/>
          <a:p>
            <a:pPr>
              <a:buSzPct val="7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Verkföll koma sér vel fyrir suma launþega, illa fyrir aðra</a:t>
            </a:r>
          </a:p>
          <a:p>
            <a:pPr>
              <a:buSzPct val="7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Launþegar í verklýðsfélögum (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innherjar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njóta góðs af ,,góðum” kjarasamningum, en launþegar utan verklýðsfélaga (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útherjar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bera hluta kostnaðarins (missa sumir vinnuna)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Verklýðsfélög og vinnusamningar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noFill/>
        </p:spPr>
        <p:txBody>
          <a:bodyPr/>
          <a:lstStyle/>
          <a:p>
            <a:pPr>
              <a:buSzPct val="70000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Verklýðsfélög eru einkasölusamtök og geta farið í verkfall eða lagt mikinn kostnað á vinnuveitendur með öðru móti og þannig þrýst launum upp fyrir jafnvægislaun á vinnumarkaði</a:t>
            </a:r>
          </a:p>
          <a:p>
            <a:pPr>
              <a:buSzPct val="70000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Launþegar í verklýðsfélögum hafa að jafnaði 10%-20% hærra kaup en launþegar utan verklýðsfélaga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Verklýðsfélög og vinnusamningar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Að lýsa atvinnuleysi</a:t>
            </a:r>
          </a:p>
        </p:txBody>
      </p:sp>
      <p:sp>
        <p:nvSpPr>
          <p:cNvPr id="12902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96888" y="1981200"/>
            <a:ext cx="8153400" cy="4419600"/>
          </a:xfrm>
          <a:noFill/>
        </p:spPr>
        <p:txBody>
          <a:bodyPr/>
          <a:lstStyle/>
          <a:p>
            <a:pPr marL="609600" indent="-609600">
              <a:buFont typeface="Monotype Sorts" pitchFamily="2" charset="2"/>
              <a:buNone/>
            </a:pPr>
            <a:r>
              <a:rPr lang="is-IS" sz="40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Þrjár spurningar</a:t>
            </a:r>
          </a:p>
          <a:p>
            <a:pPr marL="990600" lvl="1" indent="-533400">
              <a:buClr>
                <a:schemeClr val="bg2"/>
              </a:buClr>
              <a:buFont typeface="Wingdings" pitchFamily="2" charset="2"/>
              <a:buAutoNum type="arabicParenR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Hvernig er atvinnuleysi mælt?</a:t>
            </a:r>
          </a:p>
          <a:p>
            <a:pPr marL="990600" lvl="1" indent="-533400">
              <a:buClr>
                <a:schemeClr val="bg2"/>
              </a:buClr>
              <a:buFont typeface="Wingdings" pitchFamily="2" charset="2"/>
              <a:buAutoNum type="arabicParenR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Hvernig á að túlka tölur um atvinnuleysi?</a:t>
            </a:r>
          </a:p>
          <a:p>
            <a:pPr marL="990600" lvl="1" indent="-533400">
              <a:buClr>
                <a:schemeClr val="bg2"/>
              </a:buClr>
              <a:buFont typeface="Wingdings" pitchFamily="2" charset="2"/>
              <a:buAutoNum type="arabicParenR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Hversu lengi varir atvinnuleysi yfirleitt?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 bldLvl="2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3" y="1981200"/>
            <a:ext cx="7488832" cy="4572000"/>
          </a:xfrm>
          <a:noFill/>
        </p:spPr>
        <p:txBody>
          <a:bodyPr/>
          <a:lstStyle/>
          <a:p>
            <a:pPr>
              <a:buSzPct val="80000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Gagnrýnendur verklýðsfélaga halda því fram að þau leiði til óhagkvæmrar og óréttlátrar nýtingar vinnuafls </a:t>
            </a:r>
          </a:p>
          <a:p>
            <a:pPr>
              <a:buSzPct val="80000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Laun fyrir ofan jafnvægislaun á vinnumarkaði draga úr vinnueftirspurn og valda þannig atvinnuleysi</a:t>
            </a:r>
          </a:p>
          <a:p>
            <a:pPr lvl="1">
              <a:buClr>
                <a:schemeClr val="bg2"/>
              </a:buClr>
              <a:buSzPct val="70000"/>
              <a:buFont typeface="Wingdings" pitchFamily="2" charset="2"/>
              <a:buChar char="q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Sumir launþegar hagnast á kostnað annarra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Verklýðsfélög og samfélagið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81200"/>
            <a:ext cx="7776864" cy="3657600"/>
          </a:xfrm>
          <a:noFill/>
        </p:spPr>
        <p:txBody>
          <a:bodyPr/>
          <a:lstStyle/>
          <a:p>
            <a:pPr>
              <a:lnSpc>
                <a:spcPct val="90000"/>
              </a:lnSpc>
              <a:buSzPct val="70000"/>
            </a:pPr>
            <a:r>
              <a:rPr lang="is-IS" sz="40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Þeir sem eru hlynntir starfsemi verklýðsfélaga telja að þau 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SzPct val="70000"/>
              <a:buFont typeface="Wingdings" pitchFamily="2" charset="2"/>
              <a:buChar char="q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veiti launþegum nauðsynlega vernd gegn markaðsveldi vinnuveitenda</a:t>
            </a:r>
          </a:p>
          <a:p>
            <a:pPr lvl="1">
              <a:lnSpc>
                <a:spcPct val="90000"/>
              </a:lnSpc>
              <a:buClr>
                <a:srgbClr val="A50021"/>
              </a:buClr>
              <a:buSzPct val="70000"/>
              <a:buFont typeface="Wingdings" pitchFamily="2" charset="2"/>
              <a:buChar char="q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hjálpi vinnuveitendum að bregðast við óskum og þörfum launþega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Verklýðsfélög og samfélagið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bldLvl="2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Kenningin um afkastalaun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981200"/>
            <a:ext cx="7414592" cy="4191000"/>
          </a:xfrm>
        </p:spPr>
        <p:txBody>
          <a:bodyPr/>
          <a:lstStyle/>
          <a:p>
            <a:pPr>
              <a:lnSpc>
                <a:spcPct val="90000"/>
              </a:lnSpc>
              <a:buSzPct val="70000"/>
              <a:defRPr/>
            </a:pPr>
            <a:r>
              <a:rPr lang="is-IS" sz="34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Afkastalaun</a:t>
            </a:r>
            <a:r>
              <a:rPr lang="is-IS" sz="34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4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liggja ofan við jafnvægi á vinnumarkaði þar eð vinnuveitendur reyna að auka afköst vinnuaflsins með því að borga því vel</a:t>
            </a:r>
          </a:p>
          <a:p>
            <a:pPr>
              <a:lnSpc>
                <a:spcPct val="90000"/>
              </a:lnSpc>
              <a:buSzPct val="70000"/>
              <a:defRPr/>
            </a:pPr>
            <a:r>
              <a:rPr lang="is-IS" sz="34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Kenningin um</a:t>
            </a:r>
            <a:r>
              <a:rPr lang="is-IS" sz="34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4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afkastalaun</a:t>
            </a:r>
            <a:r>
              <a:rPr lang="is-IS" sz="3400" b="0" dirty="0">
                <a:solidFill>
                  <a:srgbClr val="474A8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4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segir að fyrirtæki nái meiri hagkvæmni ef launin sem þau greiða starfsmönnum eru yfir jafnvægislaunum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938338"/>
            <a:ext cx="7200800" cy="4572000"/>
          </a:xfrm>
        </p:spPr>
        <p:txBody>
          <a:bodyPr/>
          <a:lstStyle/>
          <a:p>
            <a:pPr>
              <a:lnSpc>
                <a:spcPct val="90000"/>
              </a:lnSpc>
              <a:buSzPct val="8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Fyrirtæki kann að kjósa að greiða starfsfólki sínu laun yfir jafnvægislaunum af því að ...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Heilbrigði:</a:t>
            </a:r>
            <a:r>
              <a:rPr lang="is-IS" sz="32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Betur launað starfsfólk etur og drekkur betur og skilar því meiri afköstum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Vinnuvelta:</a:t>
            </a:r>
            <a:r>
              <a:rPr lang="is-IS" sz="32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Vel launað starfsfólk er síður líklegt til að leita sér að annarri vinnu</a:t>
            </a: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Kenningin um afkastalaun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bldLvl="2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5" y="1947863"/>
            <a:ext cx="7056785" cy="4038600"/>
          </a:xfrm>
        </p:spPr>
        <p:txBody>
          <a:bodyPr/>
          <a:lstStyle/>
          <a:p>
            <a:pPr>
              <a:lnSpc>
                <a:spcPct val="90000"/>
              </a:lnSpc>
              <a:buSzPct val="80000"/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Fyrirtæki kann að kjósa að greiða starfsfólki sínu laun yfir jafnvægislaunum af því að ...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Vinnuframlag:</a:t>
            </a:r>
            <a:r>
              <a:rPr lang="is-IS" sz="32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Hærri laun hvetja starfsfólk til að leggja sig fram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  <a:defRPr/>
            </a:pPr>
            <a:r>
              <a:rPr lang="is-IS" sz="32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Vinnugæði:</a:t>
            </a:r>
            <a:r>
              <a:rPr lang="is-IS" sz="3200" b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Hærri laun laða betra starfsfólk að fyrirtækinu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Kenningin um afkastalaun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bldLvl="2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930589" y="391964"/>
            <a:ext cx="73152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Yfirlit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1524000"/>
            <a:ext cx="7796212" cy="4038600"/>
          </a:xfrm>
          <a:noFill/>
        </p:spPr>
        <p:txBody>
          <a:bodyPr/>
          <a:lstStyle/>
          <a:p>
            <a:pPr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Atvinnuleysisstigið er hlutfall þeirra, sem eru fúsir til að vinna, en fá ekki vinnu</a:t>
            </a:r>
          </a:p>
          <a:p>
            <a:pPr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Atvinnuleysisstigið er ófullkominn mælikvarði á atvinnuleysi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089" y="1524000"/>
            <a:ext cx="8080375" cy="4648200"/>
          </a:xfrm>
          <a:noFill/>
        </p:spPr>
        <p:txBody>
          <a:bodyPr/>
          <a:lstStyle/>
          <a:p>
            <a:pPr>
              <a:lnSpc>
                <a:spcPct val="90000"/>
              </a:lnSpc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Bandaríkjunum finna flestir atvinnuleysingjar sér nýja vinnu fljótlega</a:t>
            </a:r>
          </a:p>
          <a:p>
            <a:pPr>
              <a:lnSpc>
                <a:spcPct val="90000"/>
              </a:lnSpc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mörgum Evrópulöndum tekur vinnuleitin lengri tíma</a:t>
            </a:r>
          </a:p>
          <a:p>
            <a:pPr>
              <a:lnSpc>
                <a:spcPct val="90000"/>
              </a:lnSpc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Mestallt atvinnuleysi á hverjum tíma stafar af tiltölulega fáu fólki sem er atvinnulaust langtímum saman</a:t>
            </a: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3152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Yfirlit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264" y="1447800"/>
            <a:ext cx="8077200" cy="5029200"/>
          </a:xfrm>
          <a:noFill/>
        </p:spPr>
        <p:txBody>
          <a:bodyPr/>
          <a:lstStyle/>
          <a:p>
            <a:pPr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Ein orsök atvinnuleysis er sú að það tekur fólk tíma að finna sér vinnu við hæfi</a:t>
            </a:r>
          </a:p>
          <a:p>
            <a:pPr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Önnur orsök atvinnuleysis er lágmarkslaunalöggjöf</a:t>
            </a:r>
          </a:p>
          <a:p>
            <a:pPr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Lágmarkslaun auka vinnuframboð heimilanna og draga úr eftirspurn fyrirtækja eftir vinnuafli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3152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Yfirlit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4" y="1447800"/>
            <a:ext cx="8251207" cy="4876800"/>
          </a:xfrm>
          <a:noFill/>
        </p:spPr>
        <p:txBody>
          <a:bodyPr/>
          <a:lstStyle/>
          <a:p>
            <a:pPr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Þriðja orsök atvinnuleysis er markaðsveldi verklýðsfélaga</a:t>
            </a:r>
          </a:p>
          <a:p>
            <a:pPr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Fjórða orsökin liggur í kenningunni um afkastalaun</a:t>
            </a:r>
          </a:p>
          <a:p>
            <a:pPr>
              <a:buSzPct val="7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Há laun bæta heilsufar launþega, draga úr vinnuveltu, örva launþega til dáða og bæta vinnuframlag þeirra</a:t>
            </a:r>
          </a:p>
          <a:p>
            <a:pPr lvl="1">
              <a:buClr>
                <a:srgbClr val="A50021"/>
              </a:buClr>
              <a:buFont typeface="Wingdings" pitchFamily="2" charset="2"/>
              <a:buChar char="q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Launalækkun hefði öfug áhrif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315200" cy="1143000"/>
          </a:xfrm>
        </p:spPr>
        <p:txBody>
          <a:bodyPr/>
          <a:lstStyle/>
          <a:p>
            <a:pPr>
              <a:defRPr/>
            </a:pPr>
            <a:r>
              <a:rPr lang="is-IS" sz="5400" dirty="0">
                <a:latin typeface="Bernard MT Condensed" panose="02050806060905020404" pitchFamily="18" charset="0"/>
              </a:rPr>
              <a:t>Yfirlit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 rot="21420000">
            <a:off x="7222053" y="5723752"/>
            <a:ext cx="16498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s-IS" sz="4800" i="0" dirty="0">
                <a:solidFill>
                  <a:srgbClr val="B238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Endir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  <p:bldP spid="10240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578725" cy="4343400"/>
          </a:xfrm>
          <a:noFill/>
        </p:spPr>
        <p:txBody>
          <a:bodyPr/>
          <a:lstStyle/>
          <a:p>
            <a:pPr>
              <a:lnSpc>
                <a:spcPct val="90000"/>
              </a:lnSpc>
              <a:buSzPct val="80000"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Byggt á viðtalskönnunum, fulltíða fólki (yfir 16 ára aldri) er skipað í þrjá flokka: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Starfandi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Atvinnulausir</a:t>
            </a:r>
          </a:p>
          <a:p>
            <a:pPr lvl="1">
              <a:lnSpc>
                <a:spcPct val="90000"/>
              </a:lnSpc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Óskráðir, utan mannaflans</a:t>
            </a:r>
            <a:endParaRPr lang="is-IS" b="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51520" y="626282"/>
            <a:ext cx="86409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Hvernig er atvinnuleysi mælt?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7713" y="2663825"/>
            <a:ext cx="7667625" cy="2898775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Einstaklingur er 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starfandi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ef hann eða hún hefur eytt mestum hluta vikunnar sem leið í launaðri vinnu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1520" y="626282"/>
            <a:ext cx="86409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Hvernig er atvinnuleysi mælt?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1981200"/>
            <a:ext cx="7772400" cy="4572000"/>
          </a:xfrm>
          <a:ln w="50800" cap="flat">
            <a:solidFill>
              <a:srgbClr val="474A81"/>
            </a:solidFill>
          </a:ln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Einstaklingur er 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atvinnulaus</a:t>
            </a: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ef hann eða hún </a:t>
            </a:r>
          </a:p>
          <a:p>
            <a:pPr lvl="1" algn="l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hefur misst starfið sitt </a:t>
            </a:r>
          </a:p>
          <a:p>
            <a:pPr lvl="1" algn="l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hefur verið að leita sér að vinnu </a:t>
            </a:r>
            <a:r>
              <a:rPr lang="is-IS" sz="3200" b="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s.l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is-IS" sz="3200" b="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fjórar</a:t>
            </a: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vikur </a:t>
            </a:r>
          </a:p>
          <a:p>
            <a:pPr lvl="1" algn="l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 tilbúinn að byrja að vinna innan tveggja vikna eða </a:t>
            </a:r>
          </a:p>
          <a:p>
            <a:pPr lvl="1" algn="l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is-IS" sz="32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 að bíða eftir því að hefja störf á nýjum vinnustað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1520" y="626282"/>
            <a:ext cx="86409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Hvernig er atvinnuleysi mælt?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225" y="2057400"/>
            <a:ext cx="7013575" cy="4267200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Einstaklingar sem falla að hvorugum þessara flokka, t.d. </a:t>
            </a:r>
          </a:p>
          <a:p>
            <a:pPr algn="l">
              <a:lnSpc>
                <a:spcPct val="90000"/>
              </a:lnSpc>
              <a:buFont typeface="Monotype Sorts" pitchFamily="2" charset="2"/>
              <a:buChar char="u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Stúdentar </a:t>
            </a:r>
          </a:p>
          <a:p>
            <a:pPr algn="l">
              <a:lnSpc>
                <a:spcPct val="90000"/>
              </a:lnSpc>
              <a:buFont typeface="Monotype Sorts" pitchFamily="2" charset="2"/>
              <a:buChar char="u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Heimavinnandi fólk </a:t>
            </a:r>
          </a:p>
          <a:p>
            <a:pPr algn="l">
              <a:lnSpc>
                <a:spcPct val="90000"/>
              </a:lnSpc>
              <a:buFont typeface="Monotype Sorts" pitchFamily="2" charset="2"/>
              <a:buChar char="u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Eftirlaunaþegar </a:t>
            </a:r>
          </a:p>
          <a:p>
            <a:pPr algn="l">
              <a:lnSpc>
                <a:spcPct val="90000"/>
              </a:lnSpc>
              <a:buFont typeface="Monotype Sorts" pitchFamily="2" charset="2"/>
              <a:buChar char="u"/>
              <a:defRPr/>
            </a:pPr>
            <a:r>
              <a:rPr lang="is-IS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Þeir sem hafa gefizt upp á að leita </a:t>
            </a:r>
          </a:p>
          <a:p>
            <a:pPr algn="l">
              <a:lnSpc>
                <a:spcPct val="90000"/>
              </a:lnSpc>
              <a:defRPr/>
            </a:pPr>
            <a:r>
              <a:rPr lang="is-IS" sz="3600" b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 standa </a:t>
            </a:r>
            <a:r>
              <a:rPr lang="is-IS" sz="3600" b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utan mannaflans</a:t>
            </a:r>
            <a:r>
              <a:rPr lang="is-IS" sz="3600" b="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1520" y="626282"/>
            <a:ext cx="86409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s-IS" sz="54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Hvernig er atvinnuleysi mælt?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theme/theme1.xml><?xml version="1.0" encoding="utf-8"?>
<a:theme xmlns:a="http://schemas.openxmlformats.org/drawingml/2006/main" name="!mankiw">
  <a:themeElements>
    <a:clrScheme name="">
      <a:dk1>
        <a:srgbClr val="790015"/>
      </a:dk1>
      <a:lt1>
        <a:srgbClr val="F6BF69"/>
      </a:lt1>
      <a:dk2>
        <a:srgbClr val="6E0043"/>
      </a:dk2>
      <a:lt2>
        <a:srgbClr val="EF9100"/>
      </a:lt2>
      <a:accent1>
        <a:srgbClr val="00B7A5"/>
      </a:accent1>
      <a:accent2>
        <a:srgbClr val="618FFD"/>
      </a:accent2>
      <a:accent3>
        <a:srgbClr val="FADCB9"/>
      </a:accent3>
      <a:accent4>
        <a:srgbClr val="660010"/>
      </a:accent4>
      <a:accent5>
        <a:srgbClr val="AAD8CF"/>
      </a:accent5>
      <a:accent6>
        <a:srgbClr val="5781E5"/>
      </a:accent6>
      <a:hlink>
        <a:srgbClr val="F76681"/>
      </a:hlink>
      <a:folHlink>
        <a:srgbClr val="FDE3BA"/>
      </a:folHlink>
    </a:clrScheme>
    <a:fontScheme name="!mankiw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!mankiw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mankiw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8ACD5D1977BB41A31F184DBDE400AD" ma:contentTypeVersion="8" ma:contentTypeDescription="Create a new document." ma:contentTypeScope="" ma:versionID="c2c79cefe11e5a3ae110765b6d8bb642">
  <xsd:schema xmlns:xsd="http://www.w3.org/2001/XMLSchema" xmlns:xs="http://www.w3.org/2001/XMLSchema" xmlns:p="http://schemas.microsoft.com/office/2006/metadata/properties" xmlns:ns3="0fc118d9-ad1b-4cbf-b6c2-52dec790812e" targetNamespace="http://schemas.microsoft.com/office/2006/metadata/properties" ma:root="true" ma:fieldsID="1063db7fd87986de3082a5e00cac9675" ns3:_="">
    <xsd:import namespace="0fc118d9-ad1b-4cbf-b6c2-52dec79081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118d9-ad1b-4cbf-b6c2-52dec7908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37FDBE-37B9-4A30-A3CD-C10F7E68EA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5D7CCF-A9A4-46ED-93B9-2FB39598D5A0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fc118d9-ad1b-4cbf-b6c2-52dec790812e"/>
  </ds:schemaRefs>
</ds:datastoreItem>
</file>

<file path=customXml/itemProps3.xml><?xml version="1.0" encoding="utf-8"?>
<ds:datastoreItem xmlns:ds="http://schemas.openxmlformats.org/officeDocument/2006/customXml" ds:itemID="{87A81282-D3DC-445B-87CB-C012597AC1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c118d9-ad1b-4cbf-b6c2-52dec79081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c:\office97\templa~1\presen~2\!mankiw.ppt</Template>
  <TotalTime>772</TotalTime>
  <Pages>64</Pages>
  <Words>2086</Words>
  <Application>Microsoft Office PowerPoint</Application>
  <PresentationFormat>On-screen Show (4:3)</PresentationFormat>
  <Paragraphs>374</Paragraphs>
  <Slides>58</Slides>
  <Notes>52</Notes>
  <HiddenSlides>5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7" baseType="lpstr">
      <vt:lpstr>Arial</vt:lpstr>
      <vt:lpstr>Bernard MT Condensed</vt:lpstr>
      <vt:lpstr>Cambria</vt:lpstr>
      <vt:lpstr>Monotype Sorts</vt:lpstr>
      <vt:lpstr>Tahoma</vt:lpstr>
      <vt:lpstr>Times New Roman</vt:lpstr>
      <vt:lpstr>Trebuchet MS</vt:lpstr>
      <vt:lpstr>Wingdings</vt:lpstr>
      <vt:lpstr>!mankiw</vt:lpstr>
      <vt:lpstr>Atvinnuleysi</vt:lpstr>
      <vt:lpstr>Tegundir atvinnuleysis</vt:lpstr>
      <vt:lpstr>Eðlilegt atvinnuleysi</vt:lpstr>
      <vt:lpstr>Sveiflubundið atvinnuleysi</vt:lpstr>
      <vt:lpstr>Að lýsa atvinnuleysi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Ísland: Skipting mannfjöldans 2018</vt:lpstr>
      <vt:lpstr>PowerPoint Presentation</vt:lpstr>
      <vt:lpstr>PowerPoint Presentation</vt:lpstr>
      <vt:lpstr>PowerPoint Presentation</vt:lpstr>
      <vt:lpstr>Bandaríkin: Vinnureynsla ýmissa samfélagshópa (1998)</vt:lpstr>
      <vt:lpstr>Bandaríkin: Atvinnuleysi  1960-2019 (% af mannafla)</vt:lpstr>
      <vt:lpstr>Atvinnuleysi í nokkrum Evrópulöndum 1969-2019</vt:lpstr>
      <vt:lpstr>Atvinnuleysi í nokkrum öðrum löndum 2019 (% af mannafla)</vt:lpstr>
      <vt:lpstr>Atvinnuþátttaka á Íslandi  1910-2012  (% af mannfjölda)</vt:lpstr>
      <vt:lpstr>PowerPoint Presentation</vt:lpstr>
      <vt:lpstr>Er atvinnuleysi rétt mælt?</vt:lpstr>
      <vt:lpstr>Hversu langvinnt er atvinnuleysi?</vt:lpstr>
      <vt:lpstr>Lengd atvinnuleitar og umfang atvinnuleysis: Dæmi</vt:lpstr>
      <vt:lpstr>Af hverju stafar þrálátt atvinnuleysi?</vt:lpstr>
      <vt:lpstr>Full atvinna á frjálsum vinnumarkaði</vt:lpstr>
      <vt:lpstr>PowerPoint Presentation</vt:lpstr>
      <vt:lpstr>Vinnuleit og atvinnuleysi</vt:lpstr>
      <vt:lpstr>Vinnuleit og atvinnuleysi</vt:lpstr>
      <vt:lpstr>Vinnuleit og atvinnuleysi</vt:lpstr>
      <vt:lpstr>Hagstjórn og vinnuleit</vt:lpstr>
      <vt:lpstr>PowerPoint Presentation</vt:lpstr>
      <vt:lpstr>PowerPoint Presentation</vt:lpstr>
      <vt:lpstr>Hagstjórn og vinnuleit</vt:lpstr>
      <vt:lpstr>Hagstjórn og vinnuleit</vt:lpstr>
      <vt:lpstr>PowerPoint Presentation</vt:lpstr>
      <vt:lpstr>Laun ofan við markaðsjafnvægi: Þrjár ástæður </vt:lpstr>
      <vt:lpstr>Laun ofan við markaðsjafnvægi: Þrjár ástæður </vt:lpstr>
      <vt:lpstr>Laun ofan við markaðsjafnvægi: Þrjár ástæður </vt:lpstr>
      <vt:lpstr>Lágmarkslaunalög</vt:lpstr>
      <vt:lpstr>Atvinnuleysi af völdum lágmarkslauna</vt:lpstr>
      <vt:lpstr>Hækkun lágmarkslauna</vt:lpstr>
      <vt:lpstr>Hækkun lágmarkslauna</vt:lpstr>
      <vt:lpstr>Hækkun lágmarkslauna</vt:lpstr>
      <vt:lpstr>Hækkun lágmarkslauna</vt:lpstr>
      <vt:lpstr>Verklýðsfélög og vinnusamningar</vt:lpstr>
      <vt:lpstr>PowerPoint Presentation</vt:lpstr>
      <vt:lpstr>Verklýðsfélög og vinnusamningar</vt:lpstr>
      <vt:lpstr>Verklýðsfélög og vinnusamningar</vt:lpstr>
      <vt:lpstr>Verklýðsfélög og vinnusamningar</vt:lpstr>
      <vt:lpstr>Verklýðsfélög og samfélagið</vt:lpstr>
      <vt:lpstr>Verklýðsfélög og samfélagið</vt:lpstr>
      <vt:lpstr>Kenningin um afkastalaun</vt:lpstr>
      <vt:lpstr>Kenningin um afkastalaun</vt:lpstr>
      <vt:lpstr>Kenningin um afkastalaun</vt:lpstr>
      <vt:lpstr>Yfirlit</vt:lpstr>
      <vt:lpstr>Yfirlit</vt:lpstr>
      <vt:lpstr>Yfirlit</vt:lpstr>
      <vt:lpstr>Yfirlit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26</dc:title>
  <dc:subject>Unemployment and Natural Rate</dc:subject>
  <dc:creator>Mark P. Karscig</dc:creator>
  <cp:keywords>price elasticity</cp:keywords>
  <cp:lastModifiedBy>Þorvaldur Gylfason</cp:lastModifiedBy>
  <cp:revision>476</cp:revision>
  <cp:lastPrinted>2018-09-21T15:32:57Z</cp:lastPrinted>
  <dcterms:created xsi:type="dcterms:W3CDTF">1998-06-22T00:04:04Z</dcterms:created>
  <dcterms:modified xsi:type="dcterms:W3CDTF">2020-10-05T13:40:53Z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0x010100D58ACD5D1977BB41A31F184DBDE400AD</vt:lpwstr>
  </property>
</Properties>
</file>