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6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7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8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9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20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60" r:id="rId4"/>
  </p:sldMasterIdLst>
  <p:notesMasterIdLst>
    <p:notesMasterId r:id="rId75"/>
  </p:notesMasterIdLst>
  <p:handoutMasterIdLst>
    <p:handoutMasterId r:id="rId76"/>
  </p:handoutMasterIdLst>
  <p:sldIdLst>
    <p:sldId id="1579" r:id="rId5"/>
    <p:sldId id="1498" r:id="rId6"/>
    <p:sldId id="1502" r:id="rId7"/>
    <p:sldId id="1503" r:id="rId8"/>
    <p:sldId id="1625" r:id="rId9"/>
    <p:sldId id="1590" r:id="rId10"/>
    <p:sldId id="1551" r:id="rId11"/>
    <p:sldId id="1550" r:id="rId12"/>
    <p:sldId id="1547" r:id="rId13"/>
    <p:sldId id="1606" r:id="rId14"/>
    <p:sldId id="1555" r:id="rId15"/>
    <p:sldId id="1504" r:id="rId16"/>
    <p:sldId id="1500" r:id="rId17"/>
    <p:sldId id="1506" r:id="rId18"/>
    <p:sldId id="1618" r:id="rId19"/>
    <p:sldId id="1619" r:id="rId20"/>
    <p:sldId id="1620" r:id="rId21"/>
    <p:sldId id="1621" r:id="rId22"/>
    <p:sldId id="1622" r:id="rId23"/>
    <p:sldId id="1623" r:id="rId24"/>
    <p:sldId id="1624" r:id="rId25"/>
    <p:sldId id="1507" r:id="rId26"/>
    <p:sldId id="1508" r:id="rId27"/>
    <p:sldId id="1509" r:id="rId28"/>
    <p:sldId id="1552" r:id="rId29"/>
    <p:sldId id="1510" r:id="rId30"/>
    <p:sldId id="1511" r:id="rId31"/>
    <p:sldId id="1514" r:id="rId32"/>
    <p:sldId id="1512" r:id="rId33"/>
    <p:sldId id="1513" r:id="rId34"/>
    <p:sldId id="1515" r:id="rId35"/>
    <p:sldId id="1516" r:id="rId36"/>
    <p:sldId id="1517" r:id="rId37"/>
    <p:sldId id="1518" r:id="rId38"/>
    <p:sldId id="1519" r:id="rId39"/>
    <p:sldId id="1520" r:id="rId40"/>
    <p:sldId id="1524" r:id="rId41"/>
    <p:sldId id="1521" r:id="rId42"/>
    <p:sldId id="1522" r:id="rId43"/>
    <p:sldId id="1523" r:id="rId44"/>
    <p:sldId id="1525" r:id="rId45"/>
    <p:sldId id="1584" r:id="rId46"/>
    <p:sldId id="1526" r:id="rId47"/>
    <p:sldId id="1534" r:id="rId48"/>
    <p:sldId id="1535" r:id="rId49"/>
    <p:sldId id="1527" r:id="rId50"/>
    <p:sldId id="1530" r:id="rId51"/>
    <p:sldId id="1585" r:id="rId52"/>
    <p:sldId id="1531" r:id="rId53"/>
    <p:sldId id="1617" r:id="rId54"/>
    <p:sldId id="1596" r:id="rId55"/>
    <p:sldId id="1532" r:id="rId56"/>
    <p:sldId id="1528" r:id="rId57"/>
    <p:sldId id="1533" r:id="rId58"/>
    <p:sldId id="1536" r:id="rId59"/>
    <p:sldId id="1537" r:id="rId60"/>
    <p:sldId id="1538" r:id="rId61"/>
    <p:sldId id="1593" r:id="rId62"/>
    <p:sldId id="1594" r:id="rId63"/>
    <p:sldId id="1539" r:id="rId64"/>
    <p:sldId id="1540" r:id="rId65"/>
    <p:sldId id="1576" r:id="rId66"/>
    <p:sldId id="1542" r:id="rId67"/>
    <p:sldId id="1595" r:id="rId68"/>
    <p:sldId id="1558" r:id="rId69"/>
    <p:sldId id="1578" r:id="rId70"/>
    <p:sldId id="1543" r:id="rId71"/>
    <p:sldId id="463" r:id="rId72"/>
    <p:sldId id="737" r:id="rId73"/>
    <p:sldId id="465" r:id="rId74"/>
  </p:sldIdLst>
  <p:sldSz cx="9144000" cy="6858000" type="screen4x3"/>
  <p:notesSz cx="6858000" cy="9144000"/>
  <p:embeddedFontLst>
    <p:embeddedFont>
      <p:font typeface="Bernard MT Condensed" panose="02050806060905020404" pitchFamily="18" charset="0"/>
      <p:regular r:id="rId77"/>
    </p:embeddedFont>
    <p:embeddedFont>
      <p:font typeface="Calibri" panose="020F0502020204030204" pitchFamily="34" charset="0"/>
      <p:regular r:id="rId78"/>
      <p:bold r:id="rId79"/>
      <p:italic r:id="rId80"/>
      <p:boldItalic r:id="rId81"/>
    </p:embeddedFont>
    <p:embeddedFont>
      <p:font typeface="Cambria" panose="02040503050406030204" pitchFamily="18" charset="0"/>
      <p:regular r:id="rId82"/>
      <p:bold r:id="rId83"/>
      <p:italic r:id="rId84"/>
      <p:boldItalic r:id="rId85"/>
    </p:embeddedFont>
    <p:embeddedFont>
      <p:font typeface="Tahoma" panose="020B0604030504040204" pitchFamily="34" charset="0"/>
      <p:regular r:id="rId86"/>
      <p:bold r:id="rId87"/>
    </p:embeddedFont>
    <p:embeddedFont>
      <p:font typeface="Trebuchet MS" panose="020B0603020202020204" pitchFamily="34" charset="0"/>
      <p:regular r:id="rId88"/>
      <p:bold r:id="rId89"/>
      <p:italic r:id="rId90"/>
      <p:boldItalic r:id="rId91"/>
    </p:embeddedFont>
    <p:embeddedFont>
      <p:font typeface="Wingdings 2" panose="05020102010507070707" pitchFamily="18" charset="2"/>
      <p:regular r:id="rId92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000" i="1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000" i="1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000" i="1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000" i="1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968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000099"/>
    <a:srgbClr val="660033"/>
    <a:srgbClr val="A50021"/>
    <a:srgbClr val="474A81"/>
    <a:srgbClr val="CC3300"/>
    <a:srgbClr val="FFFFCC"/>
    <a:srgbClr val="0066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188CC9B-DAFE-4ADA-A923-BF2BA0B3E692}" v="9" dt="2020-09-20T13:08:03.5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622" y="43"/>
      </p:cViewPr>
      <p:guideLst>
        <p:guide orient="horz" pos="1968"/>
        <p:guide pos="384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16339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font" Target="fonts/font8.fntdata"/><Relationship Id="rId89" Type="http://schemas.openxmlformats.org/officeDocument/2006/relationships/font" Target="fonts/font13.fntdata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font" Target="fonts/font3.fntdata"/><Relationship Id="rId5" Type="http://schemas.openxmlformats.org/officeDocument/2006/relationships/slide" Target="slides/slide1.xml"/><Relationship Id="rId90" Type="http://schemas.openxmlformats.org/officeDocument/2006/relationships/font" Target="fonts/font14.fntdata"/><Relationship Id="rId95" Type="http://schemas.openxmlformats.org/officeDocument/2006/relationships/theme" Target="theme/theme1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80" Type="http://schemas.openxmlformats.org/officeDocument/2006/relationships/font" Target="fonts/font4.fntdata"/><Relationship Id="rId85" Type="http://schemas.openxmlformats.org/officeDocument/2006/relationships/font" Target="fonts/font9.fntdata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notesMaster" Target="notesMasters/notesMaster1.xml"/><Relationship Id="rId83" Type="http://schemas.openxmlformats.org/officeDocument/2006/relationships/font" Target="fonts/font7.fntdata"/><Relationship Id="rId88" Type="http://schemas.openxmlformats.org/officeDocument/2006/relationships/font" Target="fonts/font12.fntdata"/><Relationship Id="rId91" Type="http://schemas.openxmlformats.org/officeDocument/2006/relationships/font" Target="fonts/font15.fntdata"/><Relationship Id="rId9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font" Target="fonts/font2.fntdata"/><Relationship Id="rId81" Type="http://schemas.openxmlformats.org/officeDocument/2006/relationships/font" Target="fonts/font5.fntdata"/><Relationship Id="rId86" Type="http://schemas.openxmlformats.org/officeDocument/2006/relationships/font" Target="fonts/font10.fntdata"/><Relationship Id="rId9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handoutMaster" Target="handoutMasters/handoutMaster1.xml"/><Relationship Id="rId97" Type="http://schemas.microsoft.com/office/2015/10/relationships/revisionInfo" Target="revisionInfo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font" Target="fonts/font16.fntdata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font" Target="fonts/font11.fntdata"/><Relationship Id="rId61" Type="http://schemas.openxmlformats.org/officeDocument/2006/relationships/slide" Target="slides/slide57.xml"/><Relationship Id="rId82" Type="http://schemas.openxmlformats.org/officeDocument/2006/relationships/font" Target="fonts/font6.fntdata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font" Target="fonts/font1.fntdata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37.xml"/><Relationship Id="rId13" Type="http://schemas.openxmlformats.org/officeDocument/2006/relationships/slide" Target="slides/slide50.xml"/><Relationship Id="rId18" Type="http://schemas.openxmlformats.org/officeDocument/2006/relationships/slide" Target="slides/slide57.xml"/><Relationship Id="rId3" Type="http://schemas.openxmlformats.org/officeDocument/2006/relationships/slide" Target="slides/slide14.xml"/><Relationship Id="rId7" Type="http://schemas.openxmlformats.org/officeDocument/2006/relationships/slide" Target="slides/slide31.xml"/><Relationship Id="rId12" Type="http://schemas.openxmlformats.org/officeDocument/2006/relationships/slide" Target="slides/slide49.xml"/><Relationship Id="rId17" Type="http://schemas.openxmlformats.org/officeDocument/2006/relationships/slide" Target="slides/slide56.xml"/><Relationship Id="rId2" Type="http://schemas.openxmlformats.org/officeDocument/2006/relationships/slide" Target="slides/slide12.xml"/><Relationship Id="rId16" Type="http://schemas.openxmlformats.org/officeDocument/2006/relationships/slide" Target="slides/slide54.xml"/><Relationship Id="rId20" Type="http://schemas.openxmlformats.org/officeDocument/2006/relationships/slide" Target="slides/slide70.xml"/><Relationship Id="rId1" Type="http://schemas.openxmlformats.org/officeDocument/2006/relationships/slide" Target="slides/slide7.xml"/><Relationship Id="rId6" Type="http://schemas.openxmlformats.org/officeDocument/2006/relationships/slide" Target="slides/slide28.xml"/><Relationship Id="rId11" Type="http://schemas.openxmlformats.org/officeDocument/2006/relationships/slide" Target="slides/slide46.xml"/><Relationship Id="rId5" Type="http://schemas.openxmlformats.org/officeDocument/2006/relationships/slide" Target="slides/slide27.xml"/><Relationship Id="rId15" Type="http://schemas.openxmlformats.org/officeDocument/2006/relationships/slide" Target="slides/slide52.xml"/><Relationship Id="rId10" Type="http://schemas.openxmlformats.org/officeDocument/2006/relationships/slide" Target="slides/slide45.xml"/><Relationship Id="rId19" Type="http://schemas.openxmlformats.org/officeDocument/2006/relationships/slide" Target="slides/slide69.xml"/><Relationship Id="rId4" Type="http://schemas.openxmlformats.org/officeDocument/2006/relationships/slide" Target="slides/slide22.xml"/><Relationship Id="rId9" Type="http://schemas.openxmlformats.org/officeDocument/2006/relationships/slide" Target="slides/slide41.xml"/><Relationship Id="rId14" Type="http://schemas.openxmlformats.org/officeDocument/2006/relationships/slide" Target="slides/slide5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'[VLF 2019.xlsx]Sheet1'!$L$1</c:f>
              <c:strCache>
                <c:ptCount val="1"/>
                <c:pt idx="0">
                  <c:v>Framleiðsla</c:v>
                </c:pt>
              </c:strCache>
            </c:strRef>
          </c:tx>
          <c:spPr>
            <a:ln w="508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'[VLF 2019.xlsx]Sheet1'!$K$2:$K$119</c:f>
              <c:numCache>
                <c:formatCode>General</c:formatCode>
                <c:ptCount val="118"/>
                <c:pt idx="0">
                  <c:v>1901</c:v>
                </c:pt>
                <c:pt idx="1">
                  <c:v>1902</c:v>
                </c:pt>
                <c:pt idx="2">
                  <c:v>1903</c:v>
                </c:pt>
                <c:pt idx="3">
                  <c:v>1904</c:v>
                </c:pt>
                <c:pt idx="4">
                  <c:v>1905</c:v>
                </c:pt>
                <c:pt idx="5">
                  <c:v>1906</c:v>
                </c:pt>
                <c:pt idx="6">
                  <c:v>1907</c:v>
                </c:pt>
                <c:pt idx="7">
                  <c:v>1908</c:v>
                </c:pt>
                <c:pt idx="8">
                  <c:v>1909</c:v>
                </c:pt>
                <c:pt idx="9">
                  <c:v>1910</c:v>
                </c:pt>
                <c:pt idx="10">
                  <c:v>1911</c:v>
                </c:pt>
                <c:pt idx="11">
                  <c:v>1912</c:v>
                </c:pt>
                <c:pt idx="12">
                  <c:v>1913</c:v>
                </c:pt>
                <c:pt idx="13">
                  <c:v>1914</c:v>
                </c:pt>
                <c:pt idx="14">
                  <c:v>1915</c:v>
                </c:pt>
                <c:pt idx="15">
                  <c:v>1916</c:v>
                </c:pt>
                <c:pt idx="16">
                  <c:v>1917</c:v>
                </c:pt>
                <c:pt idx="17">
                  <c:v>1918</c:v>
                </c:pt>
                <c:pt idx="18">
                  <c:v>1919</c:v>
                </c:pt>
                <c:pt idx="19">
                  <c:v>1920</c:v>
                </c:pt>
                <c:pt idx="20">
                  <c:v>1921</c:v>
                </c:pt>
                <c:pt idx="21">
                  <c:v>1922</c:v>
                </c:pt>
                <c:pt idx="22">
                  <c:v>1923</c:v>
                </c:pt>
                <c:pt idx="23">
                  <c:v>1924</c:v>
                </c:pt>
                <c:pt idx="24">
                  <c:v>1925</c:v>
                </c:pt>
                <c:pt idx="25">
                  <c:v>1926</c:v>
                </c:pt>
                <c:pt idx="26">
                  <c:v>1927</c:v>
                </c:pt>
                <c:pt idx="27">
                  <c:v>1928</c:v>
                </c:pt>
                <c:pt idx="28">
                  <c:v>1929</c:v>
                </c:pt>
                <c:pt idx="29">
                  <c:v>1930</c:v>
                </c:pt>
                <c:pt idx="30">
                  <c:v>1931</c:v>
                </c:pt>
                <c:pt idx="31">
                  <c:v>1932</c:v>
                </c:pt>
                <c:pt idx="32">
                  <c:v>1933</c:v>
                </c:pt>
                <c:pt idx="33">
                  <c:v>1934</c:v>
                </c:pt>
                <c:pt idx="34">
                  <c:v>1935</c:v>
                </c:pt>
                <c:pt idx="35">
                  <c:v>1936</c:v>
                </c:pt>
                <c:pt idx="36">
                  <c:v>1937</c:v>
                </c:pt>
                <c:pt idx="37">
                  <c:v>1938</c:v>
                </c:pt>
                <c:pt idx="38">
                  <c:v>1939</c:v>
                </c:pt>
                <c:pt idx="39">
                  <c:v>1940</c:v>
                </c:pt>
                <c:pt idx="40">
                  <c:v>1941</c:v>
                </c:pt>
                <c:pt idx="41">
                  <c:v>1942</c:v>
                </c:pt>
                <c:pt idx="42">
                  <c:v>1943</c:v>
                </c:pt>
                <c:pt idx="43">
                  <c:v>1944</c:v>
                </c:pt>
                <c:pt idx="44">
                  <c:v>1945</c:v>
                </c:pt>
                <c:pt idx="45">
                  <c:v>1946</c:v>
                </c:pt>
                <c:pt idx="46">
                  <c:v>1947</c:v>
                </c:pt>
                <c:pt idx="47">
                  <c:v>1948</c:v>
                </c:pt>
                <c:pt idx="48">
                  <c:v>1949</c:v>
                </c:pt>
                <c:pt idx="49">
                  <c:v>1950</c:v>
                </c:pt>
                <c:pt idx="50">
                  <c:v>1951</c:v>
                </c:pt>
                <c:pt idx="51">
                  <c:v>1952</c:v>
                </c:pt>
                <c:pt idx="52">
                  <c:v>1953</c:v>
                </c:pt>
                <c:pt idx="53">
                  <c:v>1954</c:v>
                </c:pt>
                <c:pt idx="54">
                  <c:v>1955</c:v>
                </c:pt>
                <c:pt idx="55">
                  <c:v>1956</c:v>
                </c:pt>
                <c:pt idx="56">
                  <c:v>1957</c:v>
                </c:pt>
                <c:pt idx="57">
                  <c:v>1958</c:v>
                </c:pt>
                <c:pt idx="58">
                  <c:v>1959</c:v>
                </c:pt>
                <c:pt idx="59">
                  <c:v>1960</c:v>
                </c:pt>
                <c:pt idx="60">
                  <c:v>1961</c:v>
                </c:pt>
                <c:pt idx="61">
                  <c:v>1962</c:v>
                </c:pt>
                <c:pt idx="62">
                  <c:v>1963</c:v>
                </c:pt>
                <c:pt idx="63">
                  <c:v>1964</c:v>
                </c:pt>
                <c:pt idx="64">
                  <c:v>1965</c:v>
                </c:pt>
                <c:pt idx="65">
                  <c:v>1966</c:v>
                </c:pt>
                <c:pt idx="66">
                  <c:v>1967</c:v>
                </c:pt>
                <c:pt idx="67">
                  <c:v>1968</c:v>
                </c:pt>
                <c:pt idx="68">
                  <c:v>1969</c:v>
                </c:pt>
                <c:pt idx="69">
                  <c:v>1970</c:v>
                </c:pt>
                <c:pt idx="70">
                  <c:v>1971</c:v>
                </c:pt>
                <c:pt idx="71">
                  <c:v>1972</c:v>
                </c:pt>
                <c:pt idx="72">
                  <c:v>1973</c:v>
                </c:pt>
                <c:pt idx="73">
                  <c:v>1974</c:v>
                </c:pt>
                <c:pt idx="74">
                  <c:v>1975</c:v>
                </c:pt>
                <c:pt idx="75">
                  <c:v>1976</c:v>
                </c:pt>
                <c:pt idx="76">
                  <c:v>1977</c:v>
                </c:pt>
                <c:pt idx="77">
                  <c:v>1978</c:v>
                </c:pt>
                <c:pt idx="78">
                  <c:v>1979</c:v>
                </c:pt>
                <c:pt idx="79">
                  <c:v>1980</c:v>
                </c:pt>
                <c:pt idx="80">
                  <c:v>1981</c:v>
                </c:pt>
                <c:pt idx="81">
                  <c:v>1982</c:v>
                </c:pt>
                <c:pt idx="82">
                  <c:v>1983</c:v>
                </c:pt>
                <c:pt idx="83">
                  <c:v>1984</c:v>
                </c:pt>
                <c:pt idx="84">
                  <c:v>1985</c:v>
                </c:pt>
                <c:pt idx="85">
                  <c:v>1986</c:v>
                </c:pt>
                <c:pt idx="86">
                  <c:v>1987</c:v>
                </c:pt>
                <c:pt idx="87">
                  <c:v>1988</c:v>
                </c:pt>
                <c:pt idx="88">
                  <c:v>1989</c:v>
                </c:pt>
                <c:pt idx="89">
                  <c:v>1990</c:v>
                </c:pt>
                <c:pt idx="90">
                  <c:v>1991</c:v>
                </c:pt>
                <c:pt idx="91">
                  <c:v>1992</c:v>
                </c:pt>
                <c:pt idx="92">
                  <c:v>1993</c:v>
                </c:pt>
                <c:pt idx="93">
                  <c:v>1994</c:v>
                </c:pt>
                <c:pt idx="94">
                  <c:v>1995</c:v>
                </c:pt>
                <c:pt idx="95">
                  <c:v>1996</c:v>
                </c:pt>
                <c:pt idx="96">
                  <c:v>1997</c:v>
                </c:pt>
                <c:pt idx="97">
                  <c:v>1998</c:v>
                </c:pt>
                <c:pt idx="98">
                  <c:v>1999</c:v>
                </c:pt>
                <c:pt idx="99">
                  <c:v>2000</c:v>
                </c:pt>
                <c:pt idx="100">
                  <c:v>2001</c:v>
                </c:pt>
                <c:pt idx="101">
                  <c:v>2002</c:v>
                </c:pt>
                <c:pt idx="102">
                  <c:v>2003</c:v>
                </c:pt>
                <c:pt idx="103">
                  <c:v>2004</c:v>
                </c:pt>
                <c:pt idx="104">
                  <c:v>2005</c:v>
                </c:pt>
                <c:pt idx="105">
                  <c:v>2006</c:v>
                </c:pt>
                <c:pt idx="106">
                  <c:v>2007</c:v>
                </c:pt>
                <c:pt idx="107">
                  <c:v>2008</c:v>
                </c:pt>
                <c:pt idx="108">
                  <c:v>2009</c:v>
                </c:pt>
                <c:pt idx="109">
                  <c:v>2010</c:v>
                </c:pt>
                <c:pt idx="110">
                  <c:v>2011</c:v>
                </c:pt>
                <c:pt idx="111">
                  <c:v>2012</c:v>
                </c:pt>
                <c:pt idx="112">
                  <c:v>2013</c:v>
                </c:pt>
                <c:pt idx="113">
                  <c:v>2014</c:v>
                </c:pt>
                <c:pt idx="114">
                  <c:v>2015</c:v>
                </c:pt>
                <c:pt idx="115">
                  <c:v>2016</c:v>
                </c:pt>
                <c:pt idx="116">
                  <c:v>2017</c:v>
                </c:pt>
                <c:pt idx="117">
                  <c:v>2018</c:v>
                </c:pt>
              </c:numCache>
            </c:numRef>
          </c:cat>
          <c:val>
            <c:numRef>
              <c:f>'[VLF 2019.xlsx]Sheet1'!$L$2:$L$119</c:f>
              <c:numCache>
                <c:formatCode>General</c:formatCode>
                <c:ptCount val="118"/>
                <c:pt idx="0">
                  <c:v>1.7802999999999998</c:v>
                </c:pt>
                <c:pt idx="1">
                  <c:v>1.8739999999999997</c:v>
                </c:pt>
                <c:pt idx="2">
                  <c:v>1.9021099999999997</c:v>
                </c:pt>
                <c:pt idx="3">
                  <c:v>1.9958099999999999</c:v>
                </c:pt>
                <c:pt idx="4">
                  <c:v>2.2019500000000001</c:v>
                </c:pt>
                <c:pt idx="5">
                  <c:v>2.3237599999999996</c:v>
                </c:pt>
                <c:pt idx="6">
                  <c:v>2.39872</c:v>
                </c:pt>
                <c:pt idx="7">
                  <c:v>2.2769099999999995</c:v>
                </c:pt>
                <c:pt idx="8">
                  <c:v>2.2675399999999994</c:v>
                </c:pt>
                <c:pt idx="9">
                  <c:v>2.4268299999999998</c:v>
                </c:pt>
                <c:pt idx="10">
                  <c:v>2.4736799999999999</c:v>
                </c:pt>
                <c:pt idx="11">
                  <c:v>2.6142299999999996</c:v>
                </c:pt>
                <c:pt idx="12">
                  <c:v>2.8765900000000002</c:v>
                </c:pt>
                <c:pt idx="13">
                  <c:v>2.9328099999999999</c:v>
                </c:pt>
                <c:pt idx="14">
                  <c:v>3.6449299999999996</c:v>
                </c:pt>
                <c:pt idx="15">
                  <c:v>3.6074499999999996</c:v>
                </c:pt>
                <c:pt idx="16">
                  <c:v>2.8859599999999999</c:v>
                </c:pt>
                <c:pt idx="17">
                  <c:v>2.7547799999999993</c:v>
                </c:pt>
                <c:pt idx="18">
                  <c:v>3.5324900000000001</c:v>
                </c:pt>
                <c:pt idx="19">
                  <c:v>2.9421799999999996</c:v>
                </c:pt>
                <c:pt idx="20">
                  <c:v>3.1858</c:v>
                </c:pt>
                <c:pt idx="21">
                  <c:v>3.5043799999999989</c:v>
                </c:pt>
                <c:pt idx="22">
                  <c:v>3.5699699999999996</c:v>
                </c:pt>
                <c:pt idx="23">
                  <c:v>4.3476799999999995</c:v>
                </c:pt>
                <c:pt idx="24">
                  <c:v>4.3383099999999999</c:v>
                </c:pt>
                <c:pt idx="25">
                  <c:v>3.9916199999999993</c:v>
                </c:pt>
                <c:pt idx="26">
                  <c:v>4.5444499999999994</c:v>
                </c:pt>
                <c:pt idx="27">
                  <c:v>5.087909999999999</c:v>
                </c:pt>
                <c:pt idx="28">
                  <c:v>5.2378299999999989</c:v>
                </c:pt>
                <c:pt idx="29">
                  <c:v>5.2378299999999989</c:v>
                </c:pt>
                <c:pt idx="30">
                  <c:v>4.89114</c:v>
                </c:pt>
                <c:pt idx="31">
                  <c:v>4.9661</c:v>
                </c:pt>
                <c:pt idx="32">
                  <c:v>5.4064899999999998</c:v>
                </c:pt>
                <c:pt idx="33">
                  <c:v>5.6594799999999985</c:v>
                </c:pt>
                <c:pt idx="34">
                  <c:v>5.7812900000000003</c:v>
                </c:pt>
                <c:pt idx="35">
                  <c:v>5.9031000000000002</c:v>
                </c:pt>
                <c:pt idx="36">
                  <c:v>6.1467199999999993</c:v>
                </c:pt>
                <c:pt idx="37">
                  <c:v>6.231049999999998</c:v>
                </c:pt>
                <c:pt idx="38">
                  <c:v>6.7745100000000003</c:v>
                </c:pt>
                <c:pt idx="39">
                  <c:v>7.41167</c:v>
                </c:pt>
                <c:pt idx="40">
                  <c:v>7.9738699999999962</c:v>
                </c:pt>
                <c:pt idx="41">
                  <c:v>8.1144200000000009</c:v>
                </c:pt>
                <c:pt idx="42">
                  <c:v>8.3205599999999968</c:v>
                </c:pt>
                <c:pt idx="43">
                  <c:v>8.7890599999999992</c:v>
                </c:pt>
                <c:pt idx="44">
                  <c:v>9.3699999999999992</c:v>
                </c:pt>
                <c:pt idx="45">
                  <c:v>9.7899999999999991</c:v>
                </c:pt>
                <c:pt idx="46">
                  <c:v>10.869999999999997</c:v>
                </c:pt>
                <c:pt idx="47">
                  <c:v>11.09</c:v>
                </c:pt>
                <c:pt idx="48">
                  <c:v>10.869999999999997</c:v>
                </c:pt>
                <c:pt idx="49">
                  <c:v>10.630000000000003</c:v>
                </c:pt>
                <c:pt idx="50">
                  <c:v>10.4</c:v>
                </c:pt>
                <c:pt idx="51">
                  <c:v>10.299999999999999</c:v>
                </c:pt>
                <c:pt idx="52">
                  <c:v>11.879999999999999</c:v>
                </c:pt>
                <c:pt idx="53">
                  <c:v>13</c:v>
                </c:pt>
                <c:pt idx="54">
                  <c:v>14.270000000000001</c:v>
                </c:pt>
                <c:pt idx="55">
                  <c:v>14.600000000000001</c:v>
                </c:pt>
                <c:pt idx="56">
                  <c:v>14.59</c:v>
                </c:pt>
                <c:pt idx="57">
                  <c:v>15.74</c:v>
                </c:pt>
                <c:pt idx="58">
                  <c:v>16.060000000000002</c:v>
                </c:pt>
                <c:pt idx="59">
                  <c:v>16.57</c:v>
                </c:pt>
                <c:pt idx="60">
                  <c:v>16.559999999999999</c:v>
                </c:pt>
                <c:pt idx="61">
                  <c:v>17.930000000000003</c:v>
                </c:pt>
                <c:pt idx="62">
                  <c:v>19.78</c:v>
                </c:pt>
                <c:pt idx="63">
                  <c:v>21.74</c:v>
                </c:pt>
                <c:pt idx="64">
                  <c:v>23.32</c:v>
                </c:pt>
                <c:pt idx="65">
                  <c:v>25.36</c:v>
                </c:pt>
                <c:pt idx="66">
                  <c:v>25.04</c:v>
                </c:pt>
                <c:pt idx="67">
                  <c:v>23.669999999999998</c:v>
                </c:pt>
                <c:pt idx="68">
                  <c:v>24.229999999999997</c:v>
                </c:pt>
                <c:pt idx="69">
                  <c:v>26.039999999999996</c:v>
                </c:pt>
                <c:pt idx="70">
                  <c:v>29.440000000000005</c:v>
                </c:pt>
                <c:pt idx="71">
                  <c:v>31.250000000000007</c:v>
                </c:pt>
                <c:pt idx="72">
                  <c:v>33.380000000000003</c:v>
                </c:pt>
                <c:pt idx="73">
                  <c:v>35.29</c:v>
                </c:pt>
                <c:pt idx="74">
                  <c:v>35.52000000000001</c:v>
                </c:pt>
                <c:pt idx="75">
                  <c:v>37.63000000000001</c:v>
                </c:pt>
                <c:pt idx="76">
                  <c:v>40.950000000000003</c:v>
                </c:pt>
                <c:pt idx="77">
                  <c:v>43.42</c:v>
                </c:pt>
                <c:pt idx="78">
                  <c:v>45.530000000000008</c:v>
                </c:pt>
                <c:pt idx="79">
                  <c:v>48.140000000000008</c:v>
                </c:pt>
                <c:pt idx="80">
                  <c:v>50.199999999999996</c:v>
                </c:pt>
                <c:pt idx="81">
                  <c:v>51.280000000000008</c:v>
                </c:pt>
                <c:pt idx="82">
                  <c:v>50.17</c:v>
                </c:pt>
                <c:pt idx="83">
                  <c:v>52.250000000000007</c:v>
                </c:pt>
                <c:pt idx="84">
                  <c:v>53.969999999999992</c:v>
                </c:pt>
                <c:pt idx="85">
                  <c:v>57.35</c:v>
                </c:pt>
                <c:pt idx="86">
                  <c:v>62.249999999999972</c:v>
                </c:pt>
                <c:pt idx="87">
                  <c:v>62.199999999999982</c:v>
                </c:pt>
                <c:pt idx="88">
                  <c:v>62.359999999999992</c:v>
                </c:pt>
                <c:pt idx="89">
                  <c:v>63.090000000000011</c:v>
                </c:pt>
                <c:pt idx="90">
                  <c:v>62.94</c:v>
                </c:pt>
                <c:pt idx="91">
                  <c:v>60.82</c:v>
                </c:pt>
                <c:pt idx="92">
                  <c:v>61.619999999999969</c:v>
                </c:pt>
                <c:pt idx="93">
                  <c:v>63.840000000000011</c:v>
                </c:pt>
                <c:pt idx="94">
                  <c:v>62.949999999999982</c:v>
                </c:pt>
                <c:pt idx="95">
                  <c:v>65.830000000000027</c:v>
                </c:pt>
                <c:pt idx="96">
                  <c:v>69.62</c:v>
                </c:pt>
                <c:pt idx="97">
                  <c:v>74.559999999999974</c:v>
                </c:pt>
                <c:pt idx="98">
                  <c:v>77.570000000000022</c:v>
                </c:pt>
                <c:pt idx="99">
                  <c:v>81.369999999999976</c:v>
                </c:pt>
                <c:pt idx="100">
                  <c:v>84.540000000000035</c:v>
                </c:pt>
                <c:pt idx="101">
                  <c:v>85.12</c:v>
                </c:pt>
                <c:pt idx="102">
                  <c:v>87.049999999999969</c:v>
                </c:pt>
                <c:pt idx="103">
                  <c:v>94.050000000000026</c:v>
                </c:pt>
                <c:pt idx="104">
                  <c:v>100.00000000000004</c:v>
                </c:pt>
                <c:pt idx="105">
                  <c:v>105.25000000000004</c:v>
                </c:pt>
                <c:pt idx="106">
                  <c:v>115.10999999999996</c:v>
                </c:pt>
                <c:pt idx="107">
                  <c:v>117.40000000000002</c:v>
                </c:pt>
                <c:pt idx="108">
                  <c:v>109.43999999999996</c:v>
                </c:pt>
                <c:pt idx="109">
                  <c:v>105.67999999999998</c:v>
                </c:pt>
                <c:pt idx="110">
                  <c:v>107.67000000000003</c:v>
                </c:pt>
                <c:pt idx="111">
                  <c:v>109.06999999999996</c:v>
                </c:pt>
                <c:pt idx="112">
                  <c:v>113.56999999999996</c:v>
                </c:pt>
                <c:pt idx="113">
                  <c:v>115.93999999999998</c:v>
                </c:pt>
                <c:pt idx="114">
                  <c:v>121.44999999999999</c:v>
                </c:pt>
                <c:pt idx="115">
                  <c:v>129.48999999999998</c:v>
                </c:pt>
                <c:pt idx="116">
                  <c:v>135.20000000000002</c:v>
                </c:pt>
                <c:pt idx="117">
                  <c:v>141.72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285-425C-BAF0-E5C9DBD51965}"/>
            </c:ext>
          </c:extLst>
        </c:ser>
        <c:ser>
          <c:idx val="1"/>
          <c:order val="1"/>
          <c:tx>
            <c:strRef>
              <c:f>'[VLF 2019.xlsx]Sheet1'!$M$1</c:f>
              <c:strCache>
                <c:ptCount val="1"/>
                <c:pt idx="0">
                  <c:v>Framleiðslugeta</c:v>
                </c:pt>
              </c:strCache>
            </c:strRef>
          </c:tx>
          <c:spPr>
            <a:ln w="50800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numRef>
              <c:f>'[VLF 2019.xlsx]Sheet1'!$K$2:$K$119</c:f>
              <c:numCache>
                <c:formatCode>General</c:formatCode>
                <c:ptCount val="118"/>
                <c:pt idx="0">
                  <c:v>1901</c:v>
                </c:pt>
                <c:pt idx="1">
                  <c:v>1902</c:v>
                </c:pt>
                <c:pt idx="2">
                  <c:v>1903</c:v>
                </c:pt>
                <c:pt idx="3">
                  <c:v>1904</c:v>
                </c:pt>
                <c:pt idx="4">
                  <c:v>1905</c:v>
                </c:pt>
                <c:pt idx="5">
                  <c:v>1906</c:v>
                </c:pt>
                <c:pt idx="6">
                  <c:v>1907</c:v>
                </c:pt>
                <c:pt idx="7">
                  <c:v>1908</c:v>
                </c:pt>
                <c:pt idx="8">
                  <c:v>1909</c:v>
                </c:pt>
                <c:pt idx="9">
                  <c:v>1910</c:v>
                </c:pt>
                <c:pt idx="10">
                  <c:v>1911</c:v>
                </c:pt>
                <c:pt idx="11">
                  <c:v>1912</c:v>
                </c:pt>
                <c:pt idx="12">
                  <c:v>1913</c:v>
                </c:pt>
                <c:pt idx="13">
                  <c:v>1914</c:v>
                </c:pt>
                <c:pt idx="14">
                  <c:v>1915</c:v>
                </c:pt>
                <c:pt idx="15">
                  <c:v>1916</c:v>
                </c:pt>
                <c:pt idx="16">
                  <c:v>1917</c:v>
                </c:pt>
                <c:pt idx="17">
                  <c:v>1918</c:v>
                </c:pt>
                <c:pt idx="18">
                  <c:v>1919</c:v>
                </c:pt>
                <c:pt idx="19">
                  <c:v>1920</c:v>
                </c:pt>
                <c:pt idx="20">
                  <c:v>1921</c:v>
                </c:pt>
                <c:pt idx="21">
                  <c:v>1922</c:v>
                </c:pt>
                <c:pt idx="22">
                  <c:v>1923</c:v>
                </c:pt>
                <c:pt idx="23">
                  <c:v>1924</c:v>
                </c:pt>
                <c:pt idx="24">
                  <c:v>1925</c:v>
                </c:pt>
                <c:pt idx="25">
                  <c:v>1926</c:v>
                </c:pt>
                <c:pt idx="26">
                  <c:v>1927</c:v>
                </c:pt>
                <c:pt idx="27">
                  <c:v>1928</c:v>
                </c:pt>
                <c:pt idx="28">
                  <c:v>1929</c:v>
                </c:pt>
                <c:pt idx="29">
                  <c:v>1930</c:v>
                </c:pt>
                <c:pt idx="30">
                  <c:v>1931</c:v>
                </c:pt>
                <c:pt idx="31">
                  <c:v>1932</c:v>
                </c:pt>
                <c:pt idx="32">
                  <c:v>1933</c:v>
                </c:pt>
                <c:pt idx="33">
                  <c:v>1934</c:v>
                </c:pt>
                <c:pt idx="34">
                  <c:v>1935</c:v>
                </c:pt>
                <c:pt idx="35">
                  <c:v>1936</c:v>
                </c:pt>
                <c:pt idx="36">
                  <c:v>1937</c:v>
                </c:pt>
                <c:pt idx="37">
                  <c:v>1938</c:v>
                </c:pt>
                <c:pt idx="38">
                  <c:v>1939</c:v>
                </c:pt>
                <c:pt idx="39">
                  <c:v>1940</c:v>
                </c:pt>
                <c:pt idx="40">
                  <c:v>1941</c:v>
                </c:pt>
                <c:pt idx="41">
                  <c:v>1942</c:v>
                </c:pt>
                <c:pt idx="42">
                  <c:v>1943</c:v>
                </c:pt>
                <c:pt idx="43">
                  <c:v>1944</c:v>
                </c:pt>
                <c:pt idx="44">
                  <c:v>1945</c:v>
                </c:pt>
                <c:pt idx="45">
                  <c:v>1946</c:v>
                </c:pt>
                <c:pt idx="46">
                  <c:v>1947</c:v>
                </c:pt>
                <c:pt idx="47">
                  <c:v>1948</c:v>
                </c:pt>
                <c:pt idx="48">
                  <c:v>1949</c:v>
                </c:pt>
                <c:pt idx="49">
                  <c:v>1950</c:v>
                </c:pt>
                <c:pt idx="50">
                  <c:v>1951</c:v>
                </c:pt>
                <c:pt idx="51">
                  <c:v>1952</c:v>
                </c:pt>
                <c:pt idx="52">
                  <c:v>1953</c:v>
                </c:pt>
                <c:pt idx="53">
                  <c:v>1954</c:v>
                </c:pt>
                <c:pt idx="54">
                  <c:v>1955</c:v>
                </c:pt>
                <c:pt idx="55">
                  <c:v>1956</c:v>
                </c:pt>
                <c:pt idx="56">
                  <c:v>1957</c:v>
                </c:pt>
                <c:pt idx="57">
                  <c:v>1958</c:v>
                </c:pt>
                <c:pt idx="58">
                  <c:v>1959</c:v>
                </c:pt>
                <c:pt idx="59">
                  <c:v>1960</c:v>
                </c:pt>
                <c:pt idx="60">
                  <c:v>1961</c:v>
                </c:pt>
                <c:pt idx="61">
                  <c:v>1962</c:v>
                </c:pt>
                <c:pt idx="62">
                  <c:v>1963</c:v>
                </c:pt>
                <c:pt idx="63">
                  <c:v>1964</c:v>
                </c:pt>
                <c:pt idx="64">
                  <c:v>1965</c:v>
                </c:pt>
                <c:pt idx="65">
                  <c:v>1966</c:v>
                </c:pt>
                <c:pt idx="66">
                  <c:v>1967</c:v>
                </c:pt>
                <c:pt idx="67">
                  <c:v>1968</c:v>
                </c:pt>
                <c:pt idx="68">
                  <c:v>1969</c:v>
                </c:pt>
                <c:pt idx="69">
                  <c:v>1970</c:v>
                </c:pt>
                <c:pt idx="70">
                  <c:v>1971</c:v>
                </c:pt>
                <c:pt idx="71">
                  <c:v>1972</c:v>
                </c:pt>
                <c:pt idx="72">
                  <c:v>1973</c:v>
                </c:pt>
                <c:pt idx="73">
                  <c:v>1974</c:v>
                </c:pt>
                <c:pt idx="74">
                  <c:v>1975</c:v>
                </c:pt>
                <c:pt idx="75">
                  <c:v>1976</c:v>
                </c:pt>
                <c:pt idx="76">
                  <c:v>1977</c:v>
                </c:pt>
                <c:pt idx="77">
                  <c:v>1978</c:v>
                </c:pt>
                <c:pt idx="78">
                  <c:v>1979</c:v>
                </c:pt>
                <c:pt idx="79">
                  <c:v>1980</c:v>
                </c:pt>
                <c:pt idx="80">
                  <c:v>1981</c:v>
                </c:pt>
                <c:pt idx="81">
                  <c:v>1982</c:v>
                </c:pt>
                <c:pt idx="82">
                  <c:v>1983</c:v>
                </c:pt>
                <c:pt idx="83">
                  <c:v>1984</c:v>
                </c:pt>
                <c:pt idx="84">
                  <c:v>1985</c:v>
                </c:pt>
                <c:pt idx="85">
                  <c:v>1986</c:v>
                </c:pt>
                <c:pt idx="86">
                  <c:v>1987</c:v>
                </c:pt>
                <c:pt idx="87">
                  <c:v>1988</c:v>
                </c:pt>
                <c:pt idx="88">
                  <c:v>1989</c:v>
                </c:pt>
                <c:pt idx="89">
                  <c:v>1990</c:v>
                </c:pt>
                <c:pt idx="90">
                  <c:v>1991</c:v>
                </c:pt>
                <c:pt idx="91">
                  <c:v>1992</c:v>
                </c:pt>
                <c:pt idx="92">
                  <c:v>1993</c:v>
                </c:pt>
                <c:pt idx="93">
                  <c:v>1994</c:v>
                </c:pt>
                <c:pt idx="94">
                  <c:v>1995</c:v>
                </c:pt>
                <c:pt idx="95">
                  <c:v>1996</c:v>
                </c:pt>
                <c:pt idx="96">
                  <c:v>1997</c:v>
                </c:pt>
                <c:pt idx="97">
                  <c:v>1998</c:v>
                </c:pt>
                <c:pt idx="98">
                  <c:v>1999</c:v>
                </c:pt>
                <c:pt idx="99">
                  <c:v>2000</c:v>
                </c:pt>
                <c:pt idx="100">
                  <c:v>2001</c:v>
                </c:pt>
                <c:pt idx="101">
                  <c:v>2002</c:v>
                </c:pt>
                <c:pt idx="102">
                  <c:v>2003</c:v>
                </c:pt>
                <c:pt idx="103">
                  <c:v>2004</c:v>
                </c:pt>
                <c:pt idx="104">
                  <c:v>2005</c:v>
                </c:pt>
                <c:pt idx="105">
                  <c:v>2006</c:v>
                </c:pt>
                <c:pt idx="106">
                  <c:v>2007</c:v>
                </c:pt>
                <c:pt idx="107">
                  <c:v>2008</c:v>
                </c:pt>
                <c:pt idx="108">
                  <c:v>2009</c:v>
                </c:pt>
                <c:pt idx="109">
                  <c:v>2010</c:v>
                </c:pt>
                <c:pt idx="110">
                  <c:v>2011</c:v>
                </c:pt>
                <c:pt idx="111">
                  <c:v>2012</c:v>
                </c:pt>
                <c:pt idx="112">
                  <c:v>2013</c:v>
                </c:pt>
                <c:pt idx="113">
                  <c:v>2014</c:v>
                </c:pt>
                <c:pt idx="114">
                  <c:v>2015</c:v>
                </c:pt>
                <c:pt idx="115">
                  <c:v>2016</c:v>
                </c:pt>
                <c:pt idx="116">
                  <c:v>2017</c:v>
                </c:pt>
                <c:pt idx="117">
                  <c:v>2018</c:v>
                </c:pt>
              </c:numCache>
            </c:numRef>
          </c:cat>
          <c:val>
            <c:numRef>
              <c:f>'[VLF 2019.xlsx]Sheet1'!$M$2:$M$119</c:f>
              <c:numCache>
                <c:formatCode>0.000</c:formatCode>
                <c:ptCount val="118"/>
                <c:pt idx="0">
                  <c:v>1.6999842732670576</c:v>
                </c:pt>
                <c:pt idx="1">
                  <c:v>1.7679806153733577</c:v>
                </c:pt>
                <c:pt idx="2">
                  <c:v>1.8386966900163051</c:v>
                </c:pt>
                <c:pt idx="3">
                  <c:v>1.9122412816517302</c:v>
                </c:pt>
                <c:pt idx="4">
                  <c:v>1.9887275259197998</c:v>
                </c:pt>
                <c:pt idx="5">
                  <c:v>2.0682730836847427</c:v>
                </c:pt>
                <c:pt idx="6">
                  <c:v>2.1510003220357223</c:v>
                </c:pt>
                <c:pt idx="7">
                  <c:v>2.2370365025274181</c:v>
                </c:pt>
                <c:pt idx="8">
                  <c:v>2.3265139769500536</c:v>
                </c:pt>
                <c:pt idx="9">
                  <c:v>2.4195703909295574</c:v>
                </c:pt>
                <c:pt idx="10">
                  <c:v>2.5163488956716864</c:v>
                </c:pt>
                <c:pt idx="11">
                  <c:v>2.6169983681753792</c:v>
                </c:pt>
                <c:pt idx="12">
                  <c:v>2.7216736402542421</c:v>
                </c:pt>
                <c:pt idx="13">
                  <c:v>2.8305357367186805</c:v>
                </c:pt>
                <c:pt idx="14">
                  <c:v>2.9437521230845074</c:v>
                </c:pt>
                <c:pt idx="15">
                  <c:v>3.0614969631898354</c:v>
                </c:pt>
                <c:pt idx="16">
                  <c:v>3.1839513871159992</c:v>
                </c:pt>
                <c:pt idx="17">
                  <c:v>3.3113037698248236</c:v>
                </c:pt>
                <c:pt idx="18">
                  <c:v>3.443750020941124</c:v>
                </c:pt>
                <c:pt idx="19">
                  <c:v>3.5814938861255201</c:v>
                </c:pt>
                <c:pt idx="20">
                  <c:v>3.7247472605020944</c:v>
                </c:pt>
                <c:pt idx="21">
                  <c:v>3.8737305146223622</c:v>
                </c:pt>
                <c:pt idx="22">
                  <c:v>4.0286728334672146</c:v>
                </c:pt>
                <c:pt idx="23">
                  <c:v>4.1898125690086161</c:v>
                </c:pt>
                <c:pt idx="24">
                  <c:v>4.3573976068725706</c:v>
                </c:pt>
                <c:pt idx="25">
                  <c:v>4.5316857476685275</c:v>
                </c:pt>
                <c:pt idx="26">
                  <c:v>4.7129451035709975</c:v>
                </c:pt>
                <c:pt idx="27">
                  <c:v>4.9014545107637097</c:v>
                </c:pt>
                <c:pt idx="28">
                  <c:v>5.0975039583811599</c:v>
                </c:pt>
                <c:pt idx="29">
                  <c:v>5.3013950346063421</c:v>
                </c:pt>
                <c:pt idx="30">
                  <c:v>5.5134413906123108</c:v>
                </c:pt>
                <c:pt idx="31">
                  <c:v>5.7339692230602157</c:v>
                </c:pt>
                <c:pt idx="32">
                  <c:v>5.963317775896475</c:v>
                </c:pt>
                <c:pt idx="33">
                  <c:v>6.2018398622208517</c:v>
                </c:pt>
                <c:pt idx="34">
                  <c:v>6.449902407028766</c:v>
                </c:pt>
                <c:pt idx="35">
                  <c:v>6.7078870116614473</c:v>
                </c:pt>
                <c:pt idx="36">
                  <c:v>6.9761905408339722</c:v>
                </c:pt>
                <c:pt idx="37">
                  <c:v>7.2552257331429333</c:v>
                </c:pt>
                <c:pt idx="38">
                  <c:v>7.5454218359933147</c:v>
                </c:pt>
                <c:pt idx="39">
                  <c:v>7.84722526592184</c:v>
                </c:pt>
                <c:pt idx="40">
                  <c:v>8.1611002953310106</c:v>
                </c:pt>
                <c:pt idx="41">
                  <c:v>8.487529766692349</c:v>
                </c:pt>
                <c:pt idx="42">
                  <c:v>8.8270158353159722</c:v>
                </c:pt>
                <c:pt idx="43">
                  <c:v>9.18008074182959</c:v>
                </c:pt>
                <c:pt idx="44">
                  <c:v>9.5472676155559473</c:v>
                </c:pt>
                <c:pt idx="45">
                  <c:v>9.9291413100226258</c:v>
                </c:pt>
                <c:pt idx="46">
                  <c:v>10.326289271892056</c:v>
                </c:pt>
                <c:pt idx="47">
                  <c:v>10.739322444646524</c:v>
                </c:pt>
                <c:pt idx="48">
                  <c:v>11.168876208418943</c:v>
                </c:pt>
                <c:pt idx="49">
                  <c:v>11.615611357415977</c:v>
                </c:pt>
                <c:pt idx="50">
                  <c:v>12.080215116434756</c:v>
                </c:pt>
                <c:pt idx="51">
                  <c:v>12.563402198040047</c:v>
                </c:pt>
                <c:pt idx="52">
                  <c:v>13.065915902025809</c:v>
                </c:pt>
                <c:pt idx="53">
                  <c:v>13.588529258853258</c:v>
                </c:pt>
                <c:pt idx="54">
                  <c:v>14.132046218825339</c:v>
                </c:pt>
                <c:pt idx="55">
                  <c:v>14.697302888824156</c:v>
                </c:pt>
                <c:pt idx="56">
                  <c:v>15.285168818517617</c:v>
                </c:pt>
                <c:pt idx="57">
                  <c:v>15.896548338011092</c:v>
                </c:pt>
                <c:pt idx="58">
                  <c:v>16.532381949002705</c:v>
                </c:pt>
                <c:pt idx="59">
                  <c:v>17.193647771583532</c:v>
                </c:pt>
                <c:pt idx="60">
                  <c:v>17.881363048904902</c:v>
                </c:pt>
                <c:pt idx="61">
                  <c:v>18.596585712032027</c:v>
                </c:pt>
                <c:pt idx="62">
                  <c:v>19.340416007387834</c:v>
                </c:pt>
                <c:pt idx="63">
                  <c:v>20.113998189291603</c:v>
                </c:pt>
                <c:pt idx="64">
                  <c:v>20.918522280197546</c:v>
                </c:pt>
                <c:pt idx="65">
                  <c:v>21.755225901336946</c:v>
                </c:pt>
                <c:pt idx="66">
                  <c:v>22.625396176585582</c:v>
                </c:pt>
                <c:pt idx="67">
                  <c:v>23.530371712481031</c:v>
                </c:pt>
                <c:pt idx="68">
                  <c:v>24.471544657437054</c:v>
                </c:pt>
                <c:pt idx="69">
                  <c:v>25.450362843324648</c:v>
                </c:pt>
                <c:pt idx="70">
                  <c:v>26.468332012709027</c:v>
                </c:pt>
                <c:pt idx="71">
                  <c:v>27.527018135175627</c:v>
                </c:pt>
                <c:pt idx="72">
                  <c:v>28.628049816303243</c:v>
                </c:pt>
                <c:pt idx="73">
                  <c:v>29.773120802991741</c:v>
                </c:pt>
                <c:pt idx="74">
                  <c:v>30.963992589000554</c:v>
                </c:pt>
                <c:pt idx="75">
                  <c:v>32.202497124699796</c:v>
                </c:pt>
                <c:pt idx="76">
                  <c:v>33.490539635210865</c:v>
                </c:pt>
                <c:pt idx="77">
                  <c:v>34.830101551265528</c:v>
                </c:pt>
                <c:pt idx="78">
                  <c:v>36.223243557294531</c:v>
                </c:pt>
                <c:pt idx="79">
                  <c:v>37.672108761433861</c:v>
                </c:pt>
                <c:pt idx="80">
                  <c:v>39.17892599232821</c:v>
                </c:pt>
                <c:pt idx="81">
                  <c:v>40.746013227795402</c:v>
                </c:pt>
                <c:pt idx="82">
                  <c:v>42.375781160636606</c:v>
                </c:pt>
                <c:pt idx="83">
                  <c:v>44.070736907069978</c:v>
                </c:pt>
                <c:pt idx="84">
                  <c:v>45.833487863494874</c:v>
                </c:pt>
                <c:pt idx="85">
                  <c:v>47.666745717523014</c:v>
                </c:pt>
                <c:pt idx="86">
                  <c:v>49.573330619437314</c:v>
                </c:pt>
                <c:pt idx="87">
                  <c:v>51.556175520508027</c:v>
                </c:pt>
                <c:pt idx="88">
                  <c:v>53.618330684830667</c:v>
                </c:pt>
                <c:pt idx="89">
                  <c:v>55.762968381629165</c:v>
                </c:pt>
                <c:pt idx="90">
                  <c:v>57.993387765246851</c:v>
                </c:pt>
                <c:pt idx="91">
                  <c:v>60.313019950320353</c:v>
                </c:pt>
                <c:pt idx="92">
                  <c:v>62.725433289959433</c:v>
                </c:pt>
                <c:pt idx="93">
                  <c:v>65.234338865040584</c:v>
                </c:pt>
                <c:pt idx="94">
                  <c:v>67.843596193062439</c:v>
                </c:pt>
                <c:pt idx="95">
                  <c:v>70.557219165350062</c:v>
                </c:pt>
                <c:pt idx="96">
                  <c:v>73.379382221727155</c:v>
                </c:pt>
                <c:pt idx="97">
                  <c:v>76.314426772173832</c:v>
                </c:pt>
                <c:pt idx="98">
                  <c:v>79.366867875334407</c:v>
                </c:pt>
                <c:pt idx="99">
                  <c:v>82.541401184153443</c:v>
                </c:pt>
                <c:pt idx="100">
                  <c:v>85.842910169330608</c:v>
                </c:pt>
                <c:pt idx="101">
                  <c:v>89.276473631689328</c:v>
                </c:pt>
                <c:pt idx="102">
                  <c:v>92.847373515038313</c:v>
                </c:pt>
                <c:pt idx="103">
                  <c:v>96.561103031527921</c:v>
                </c:pt>
                <c:pt idx="104">
                  <c:v>100.42337511200593</c:v>
                </c:pt>
                <c:pt idx="105">
                  <c:v>104.44013119437975</c:v>
                </c:pt>
                <c:pt idx="106">
                  <c:v>108.61755036348303</c:v>
                </c:pt>
                <c:pt idx="107">
                  <c:v>112.96205885653511</c:v>
                </c:pt>
                <c:pt idx="108">
                  <c:v>117.48033994879457</c:v>
                </c:pt>
                <c:pt idx="109">
                  <c:v>122.17934423462118</c:v>
                </c:pt>
                <c:pt idx="110">
                  <c:v>127.06630031977059</c:v>
                </c:pt>
                <c:pt idx="111">
                  <c:v>132.1487259413444</c:v>
                </c:pt>
                <c:pt idx="112">
                  <c:v>137.43443953253581</c:v>
                </c:pt>
                <c:pt idx="113">
                  <c:v>142.9315722499359</c:v>
                </c:pt>
                <c:pt idx="114">
                  <c:v>148.6485804819101</c:v>
                </c:pt>
                <c:pt idx="115">
                  <c:v>154.59425885729823</c:v>
                </c:pt>
                <c:pt idx="116">
                  <c:v>160.77775377441824</c:v>
                </c:pt>
                <c:pt idx="117">
                  <c:v>167.2085774712269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285-425C-BAF0-E5C9DBD519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1638192"/>
        <c:axId val="1087577439"/>
      </c:lineChart>
      <c:catAx>
        <c:axId val="141638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is-IS"/>
          </a:p>
        </c:txPr>
        <c:crossAx val="1087577439"/>
        <c:crosses val="autoZero"/>
        <c:auto val="1"/>
        <c:lblAlgn val="ctr"/>
        <c:lblOffset val="100"/>
        <c:noMultiLvlLbl val="0"/>
      </c:catAx>
      <c:valAx>
        <c:axId val="10875774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is-IS"/>
          </a:p>
        </c:txPr>
        <c:crossAx val="141638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0485840585716257E-2"/>
          <c:y val="3.5781917279565756E-2"/>
          <c:w val="0.32782939632545932"/>
          <c:h val="0.1568292505103528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defRPr>
          </a:pPr>
          <a:endParaRPr lang="is-I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Iceland!$F$1</c:f>
              <c:strCache>
                <c:ptCount val="1"/>
                <c:pt idx="0">
                  <c:v>Growth</c:v>
                </c:pt>
              </c:strCache>
            </c:strRef>
          </c:tx>
          <c:spPr>
            <a:ln w="508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Iceland!$E$2:$E$116</c:f>
              <c:numCache>
                <c:formatCode>General_)</c:formatCode>
                <c:ptCount val="115"/>
                <c:pt idx="0">
                  <c:v>1901</c:v>
                </c:pt>
                <c:pt idx="1">
                  <c:v>1902</c:v>
                </c:pt>
                <c:pt idx="2">
                  <c:v>1903</c:v>
                </c:pt>
                <c:pt idx="3">
                  <c:v>1904</c:v>
                </c:pt>
                <c:pt idx="4">
                  <c:v>1905</c:v>
                </c:pt>
                <c:pt idx="5">
                  <c:v>1906</c:v>
                </c:pt>
                <c:pt idx="6">
                  <c:v>1907</c:v>
                </c:pt>
                <c:pt idx="7">
                  <c:v>1908</c:v>
                </c:pt>
                <c:pt idx="8">
                  <c:v>1909</c:v>
                </c:pt>
                <c:pt idx="9">
                  <c:v>1910</c:v>
                </c:pt>
                <c:pt idx="10">
                  <c:v>1911</c:v>
                </c:pt>
                <c:pt idx="11">
                  <c:v>1912</c:v>
                </c:pt>
                <c:pt idx="12">
                  <c:v>1913</c:v>
                </c:pt>
                <c:pt idx="13">
                  <c:v>1914</c:v>
                </c:pt>
                <c:pt idx="14">
                  <c:v>1915</c:v>
                </c:pt>
                <c:pt idx="15">
                  <c:v>1916</c:v>
                </c:pt>
                <c:pt idx="16">
                  <c:v>1917</c:v>
                </c:pt>
                <c:pt idx="17">
                  <c:v>1918</c:v>
                </c:pt>
                <c:pt idx="18">
                  <c:v>1919</c:v>
                </c:pt>
                <c:pt idx="19">
                  <c:v>1920</c:v>
                </c:pt>
                <c:pt idx="20">
                  <c:v>1921</c:v>
                </c:pt>
                <c:pt idx="21">
                  <c:v>1922</c:v>
                </c:pt>
                <c:pt idx="22">
                  <c:v>1923</c:v>
                </c:pt>
                <c:pt idx="23">
                  <c:v>1924</c:v>
                </c:pt>
                <c:pt idx="24">
                  <c:v>1925</c:v>
                </c:pt>
                <c:pt idx="25">
                  <c:v>1926</c:v>
                </c:pt>
                <c:pt idx="26">
                  <c:v>1927</c:v>
                </c:pt>
                <c:pt idx="27">
                  <c:v>1928</c:v>
                </c:pt>
                <c:pt idx="28">
                  <c:v>1929</c:v>
                </c:pt>
                <c:pt idx="29">
                  <c:v>1930</c:v>
                </c:pt>
                <c:pt idx="30">
                  <c:v>1931</c:v>
                </c:pt>
                <c:pt idx="31">
                  <c:v>1932</c:v>
                </c:pt>
                <c:pt idx="32">
                  <c:v>1933</c:v>
                </c:pt>
                <c:pt idx="33">
                  <c:v>1934</c:v>
                </c:pt>
                <c:pt idx="34">
                  <c:v>1935</c:v>
                </c:pt>
                <c:pt idx="35">
                  <c:v>1936</c:v>
                </c:pt>
                <c:pt idx="36">
                  <c:v>1937</c:v>
                </c:pt>
                <c:pt idx="37">
                  <c:v>1938</c:v>
                </c:pt>
                <c:pt idx="38">
                  <c:v>1939</c:v>
                </c:pt>
                <c:pt idx="39">
                  <c:v>1940</c:v>
                </c:pt>
                <c:pt idx="40">
                  <c:v>1941</c:v>
                </c:pt>
                <c:pt idx="41">
                  <c:v>1942</c:v>
                </c:pt>
                <c:pt idx="42">
                  <c:v>1943</c:v>
                </c:pt>
                <c:pt idx="43">
                  <c:v>1944</c:v>
                </c:pt>
                <c:pt idx="44">
                  <c:v>1945</c:v>
                </c:pt>
                <c:pt idx="45">
                  <c:v>1946</c:v>
                </c:pt>
                <c:pt idx="46">
                  <c:v>1947</c:v>
                </c:pt>
                <c:pt idx="47">
                  <c:v>1948</c:v>
                </c:pt>
                <c:pt idx="48">
                  <c:v>1949</c:v>
                </c:pt>
                <c:pt idx="49">
                  <c:v>1950</c:v>
                </c:pt>
                <c:pt idx="50">
                  <c:v>1951</c:v>
                </c:pt>
                <c:pt idx="51">
                  <c:v>1952</c:v>
                </c:pt>
                <c:pt idx="52">
                  <c:v>1953</c:v>
                </c:pt>
                <c:pt idx="53">
                  <c:v>1954</c:v>
                </c:pt>
                <c:pt idx="54">
                  <c:v>1955</c:v>
                </c:pt>
                <c:pt idx="55">
                  <c:v>1956</c:v>
                </c:pt>
                <c:pt idx="56">
                  <c:v>1957</c:v>
                </c:pt>
                <c:pt idx="57">
                  <c:v>1958</c:v>
                </c:pt>
                <c:pt idx="58">
                  <c:v>1959</c:v>
                </c:pt>
                <c:pt idx="59">
                  <c:v>1960</c:v>
                </c:pt>
                <c:pt idx="60">
                  <c:v>1961</c:v>
                </c:pt>
                <c:pt idx="61">
                  <c:v>1962</c:v>
                </c:pt>
                <c:pt idx="62">
                  <c:v>1963</c:v>
                </c:pt>
                <c:pt idx="63">
                  <c:v>1964</c:v>
                </c:pt>
                <c:pt idx="64">
                  <c:v>1965</c:v>
                </c:pt>
                <c:pt idx="65">
                  <c:v>1966</c:v>
                </c:pt>
                <c:pt idx="66">
                  <c:v>1967</c:v>
                </c:pt>
                <c:pt idx="67">
                  <c:v>1968</c:v>
                </c:pt>
                <c:pt idx="68">
                  <c:v>1969</c:v>
                </c:pt>
                <c:pt idx="69">
                  <c:v>1970</c:v>
                </c:pt>
                <c:pt idx="70">
                  <c:v>1971</c:v>
                </c:pt>
                <c:pt idx="71">
                  <c:v>1972</c:v>
                </c:pt>
                <c:pt idx="72">
                  <c:v>1973</c:v>
                </c:pt>
                <c:pt idx="73">
                  <c:v>1974</c:v>
                </c:pt>
                <c:pt idx="74">
                  <c:v>1975</c:v>
                </c:pt>
                <c:pt idx="75">
                  <c:v>1976</c:v>
                </c:pt>
                <c:pt idx="76">
                  <c:v>1977</c:v>
                </c:pt>
                <c:pt idx="77">
                  <c:v>1978</c:v>
                </c:pt>
                <c:pt idx="78">
                  <c:v>1979</c:v>
                </c:pt>
                <c:pt idx="79">
                  <c:v>1980</c:v>
                </c:pt>
                <c:pt idx="80">
                  <c:v>1981</c:v>
                </c:pt>
                <c:pt idx="81">
                  <c:v>1982</c:v>
                </c:pt>
                <c:pt idx="82">
                  <c:v>1983</c:v>
                </c:pt>
                <c:pt idx="83">
                  <c:v>1984</c:v>
                </c:pt>
                <c:pt idx="84">
                  <c:v>1985</c:v>
                </c:pt>
                <c:pt idx="85">
                  <c:v>1986</c:v>
                </c:pt>
                <c:pt idx="86">
                  <c:v>1987</c:v>
                </c:pt>
                <c:pt idx="87">
                  <c:v>1988</c:v>
                </c:pt>
                <c:pt idx="88">
                  <c:v>1989</c:v>
                </c:pt>
                <c:pt idx="89">
                  <c:v>1990</c:v>
                </c:pt>
                <c:pt idx="90">
                  <c:v>1991</c:v>
                </c:pt>
                <c:pt idx="91">
                  <c:v>1992</c:v>
                </c:pt>
                <c:pt idx="92">
                  <c:v>1993</c:v>
                </c:pt>
                <c:pt idx="93">
                  <c:v>1994</c:v>
                </c:pt>
                <c:pt idx="94">
                  <c:v>1995</c:v>
                </c:pt>
                <c:pt idx="95">
                  <c:v>1996</c:v>
                </c:pt>
                <c:pt idx="96">
                  <c:v>1997</c:v>
                </c:pt>
                <c:pt idx="97">
                  <c:v>1998</c:v>
                </c:pt>
                <c:pt idx="98">
                  <c:v>1999</c:v>
                </c:pt>
                <c:pt idx="99">
                  <c:v>2000</c:v>
                </c:pt>
                <c:pt idx="100">
                  <c:v>2001</c:v>
                </c:pt>
                <c:pt idx="101">
                  <c:v>2002</c:v>
                </c:pt>
                <c:pt idx="102">
                  <c:v>2003</c:v>
                </c:pt>
                <c:pt idx="103">
                  <c:v>2004</c:v>
                </c:pt>
                <c:pt idx="104">
                  <c:v>2005</c:v>
                </c:pt>
                <c:pt idx="105">
                  <c:v>2006</c:v>
                </c:pt>
                <c:pt idx="106">
                  <c:v>2007</c:v>
                </c:pt>
                <c:pt idx="107">
                  <c:v>2008</c:v>
                </c:pt>
                <c:pt idx="108">
                  <c:v>2009</c:v>
                </c:pt>
                <c:pt idx="109">
                  <c:v>2010</c:v>
                </c:pt>
                <c:pt idx="110">
                  <c:v>2011</c:v>
                </c:pt>
                <c:pt idx="111">
                  <c:v>2012</c:v>
                </c:pt>
                <c:pt idx="112">
                  <c:v>2013</c:v>
                </c:pt>
                <c:pt idx="113">
                  <c:v>2014</c:v>
                </c:pt>
                <c:pt idx="114">
                  <c:v>2015</c:v>
                </c:pt>
              </c:numCache>
            </c:numRef>
          </c:cat>
          <c:val>
            <c:numRef>
              <c:f>Iceland!$F$2:$F$116</c:f>
              <c:numCache>
                <c:formatCode>General_)</c:formatCode>
                <c:ptCount val="115"/>
                <c:pt idx="0">
                  <c:v>4.5</c:v>
                </c:pt>
                <c:pt idx="1">
                  <c:v>2.2999999999999998</c:v>
                </c:pt>
                <c:pt idx="2">
                  <c:v>-0.1</c:v>
                </c:pt>
                <c:pt idx="3">
                  <c:v>0.6</c:v>
                </c:pt>
                <c:pt idx="4">
                  <c:v>6.6</c:v>
                </c:pt>
                <c:pt idx="5">
                  <c:v>2.2000000000000002</c:v>
                </c:pt>
                <c:pt idx="6">
                  <c:v>3.6</c:v>
                </c:pt>
                <c:pt idx="7">
                  <c:v>-0.5</c:v>
                </c:pt>
                <c:pt idx="8">
                  <c:v>-1</c:v>
                </c:pt>
                <c:pt idx="9">
                  <c:v>6.6</c:v>
                </c:pt>
                <c:pt idx="10">
                  <c:v>4</c:v>
                </c:pt>
                <c:pt idx="11">
                  <c:v>1</c:v>
                </c:pt>
                <c:pt idx="12">
                  <c:v>4.7</c:v>
                </c:pt>
                <c:pt idx="13">
                  <c:v>-2.2999999999999998</c:v>
                </c:pt>
                <c:pt idx="14">
                  <c:v>-2</c:v>
                </c:pt>
                <c:pt idx="15">
                  <c:v>-11.7</c:v>
                </c:pt>
                <c:pt idx="16">
                  <c:v>-2</c:v>
                </c:pt>
                <c:pt idx="17">
                  <c:v>-6.2</c:v>
                </c:pt>
                <c:pt idx="18">
                  <c:v>15.7</c:v>
                </c:pt>
                <c:pt idx="19">
                  <c:v>-15.2</c:v>
                </c:pt>
                <c:pt idx="20">
                  <c:v>9.5</c:v>
                </c:pt>
                <c:pt idx="21">
                  <c:v>12.2</c:v>
                </c:pt>
                <c:pt idx="22">
                  <c:v>-5.3</c:v>
                </c:pt>
                <c:pt idx="23">
                  <c:v>6.2</c:v>
                </c:pt>
                <c:pt idx="24">
                  <c:v>0.3</c:v>
                </c:pt>
                <c:pt idx="25">
                  <c:v>7.3</c:v>
                </c:pt>
                <c:pt idx="26">
                  <c:v>9.6999999999999993</c:v>
                </c:pt>
                <c:pt idx="27">
                  <c:v>3.7</c:v>
                </c:pt>
                <c:pt idx="28">
                  <c:v>5.7</c:v>
                </c:pt>
                <c:pt idx="29">
                  <c:v>10.7</c:v>
                </c:pt>
                <c:pt idx="30">
                  <c:v>-2</c:v>
                </c:pt>
                <c:pt idx="31">
                  <c:v>-4.3</c:v>
                </c:pt>
                <c:pt idx="32">
                  <c:v>10</c:v>
                </c:pt>
                <c:pt idx="33">
                  <c:v>0.6</c:v>
                </c:pt>
                <c:pt idx="34">
                  <c:v>-3.7</c:v>
                </c:pt>
                <c:pt idx="35">
                  <c:v>-0.4</c:v>
                </c:pt>
                <c:pt idx="36">
                  <c:v>3.9</c:v>
                </c:pt>
                <c:pt idx="37">
                  <c:v>0.1</c:v>
                </c:pt>
                <c:pt idx="38">
                  <c:v>11.1</c:v>
                </c:pt>
                <c:pt idx="39">
                  <c:v>5.0999999999999996</c:v>
                </c:pt>
                <c:pt idx="40">
                  <c:v>13</c:v>
                </c:pt>
                <c:pt idx="41">
                  <c:v>15.5</c:v>
                </c:pt>
                <c:pt idx="42">
                  <c:v>5.4</c:v>
                </c:pt>
                <c:pt idx="43">
                  <c:v>8</c:v>
                </c:pt>
                <c:pt idx="44">
                  <c:v>6.5</c:v>
                </c:pt>
                <c:pt idx="45" formatCode="General">
                  <c:v>2.5</c:v>
                </c:pt>
                <c:pt idx="46" formatCode="General">
                  <c:v>8.8000000000000007</c:v>
                </c:pt>
                <c:pt idx="47" formatCode="General">
                  <c:v>-0.2</c:v>
                </c:pt>
                <c:pt idx="48" formatCode="General">
                  <c:v>-3.8</c:v>
                </c:pt>
                <c:pt idx="49" formatCode="General">
                  <c:v>-4.2</c:v>
                </c:pt>
                <c:pt idx="50" formatCode="General">
                  <c:v>-3.9</c:v>
                </c:pt>
                <c:pt idx="51" formatCode="General">
                  <c:v>-2.6</c:v>
                </c:pt>
                <c:pt idx="52" formatCode="General">
                  <c:v>13.1</c:v>
                </c:pt>
                <c:pt idx="53" formatCode="General">
                  <c:v>6.7</c:v>
                </c:pt>
                <c:pt idx="54" formatCode="General">
                  <c:v>7.3</c:v>
                </c:pt>
                <c:pt idx="55" formatCode="General">
                  <c:v>0.3</c:v>
                </c:pt>
                <c:pt idx="56" formatCode="General">
                  <c:v>-2.2999999999999998</c:v>
                </c:pt>
                <c:pt idx="57" formatCode="General">
                  <c:v>5.5</c:v>
                </c:pt>
                <c:pt idx="58" formatCode="General">
                  <c:v>-0.1</c:v>
                </c:pt>
                <c:pt idx="59" formatCode="General">
                  <c:v>1.1000000000000001</c:v>
                </c:pt>
                <c:pt idx="60" formatCode="General">
                  <c:v>-1.8</c:v>
                </c:pt>
                <c:pt idx="61" formatCode="General">
                  <c:v>6.4</c:v>
                </c:pt>
                <c:pt idx="62" formatCode="General">
                  <c:v>8.1999999999999993</c:v>
                </c:pt>
                <c:pt idx="63" formatCode="General">
                  <c:v>8</c:v>
                </c:pt>
                <c:pt idx="64" formatCode="General">
                  <c:v>5.4</c:v>
                </c:pt>
                <c:pt idx="65" formatCode="General">
                  <c:v>6.9</c:v>
                </c:pt>
                <c:pt idx="66" formatCode="General">
                  <c:v>-2.8</c:v>
                </c:pt>
                <c:pt idx="67" formatCode="General">
                  <c:v>-6.7</c:v>
                </c:pt>
                <c:pt idx="68" formatCode="General">
                  <c:v>1.5</c:v>
                </c:pt>
                <c:pt idx="69" formatCode="General">
                  <c:v>6.8</c:v>
                </c:pt>
                <c:pt idx="70" formatCode="General">
                  <c:v>12</c:v>
                </c:pt>
                <c:pt idx="71" formatCode="General">
                  <c:v>4.5999999999999996</c:v>
                </c:pt>
                <c:pt idx="72" formatCode="General">
                  <c:v>5.3</c:v>
                </c:pt>
                <c:pt idx="73" formatCode="General">
                  <c:v>4.3</c:v>
                </c:pt>
                <c:pt idx="74" formatCode="General">
                  <c:v>-0.6</c:v>
                </c:pt>
                <c:pt idx="75" formatCode="General">
                  <c:v>4.9000000000000004</c:v>
                </c:pt>
                <c:pt idx="76" formatCode="General">
                  <c:v>8</c:v>
                </c:pt>
                <c:pt idx="77" formatCode="General">
                  <c:v>5.2</c:v>
                </c:pt>
                <c:pt idx="78" formatCode="General">
                  <c:v>3.9</c:v>
                </c:pt>
                <c:pt idx="79" formatCode="General">
                  <c:v>4.5999999999999996</c:v>
                </c:pt>
                <c:pt idx="80" formatCode="General">
                  <c:v>3.1</c:v>
                </c:pt>
                <c:pt idx="81" formatCode="General">
                  <c:v>0.8</c:v>
                </c:pt>
                <c:pt idx="82" formatCode="General">
                  <c:v>-3.4</c:v>
                </c:pt>
                <c:pt idx="83" formatCode="General">
                  <c:v>3.1</c:v>
                </c:pt>
                <c:pt idx="84" formatCode="General">
                  <c:v>2.5</c:v>
                </c:pt>
                <c:pt idx="85" formatCode="General">
                  <c:v>5.5</c:v>
                </c:pt>
                <c:pt idx="86" formatCode="General">
                  <c:v>7.3</c:v>
                </c:pt>
                <c:pt idx="87" formatCode="General">
                  <c:v>-1.7</c:v>
                </c:pt>
                <c:pt idx="88" formatCode="General">
                  <c:v>-0.9</c:v>
                </c:pt>
                <c:pt idx="89" formatCode="General">
                  <c:v>0.4</c:v>
                </c:pt>
                <c:pt idx="90" formatCode="General">
                  <c:v>-1.5</c:v>
                </c:pt>
                <c:pt idx="91" formatCode="General">
                  <c:v>-4.5</c:v>
                </c:pt>
                <c:pt idx="92" formatCode="General">
                  <c:v>0.3</c:v>
                </c:pt>
                <c:pt idx="93" formatCode="General">
                  <c:v>2.7</c:v>
                </c:pt>
                <c:pt idx="94" formatCode="General">
                  <c:v>-0.4</c:v>
                </c:pt>
                <c:pt idx="95" formatCode="General">
                  <c:v>4.2</c:v>
                </c:pt>
                <c:pt idx="96" formatCode="General">
                  <c:v>4.0999999999999996</c:v>
                </c:pt>
                <c:pt idx="97" formatCode="General">
                  <c:v>5.2</c:v>
                </c:pt>
                <c:pt idx="98" formatCode="General">
                  <c:v>2.8</c:v>
                </c:pt>
                <c:pt idx="99" formatCode="General">
                  <c:v>2.8</c:v>
                </c:pt>
                <c:pt idx="100" formatCode="General">
                  <c:v>2.5</c:v>
                </c:pt>
                <c:pt idx="101" formatCode="General">
                  <c:v>-0.7</c:v>
                </c:pt>
                <c:pt idx="102" formatCode="General">
                  <c:v>1.8</c:v>
                </c:pt>
                <c:pt idx="103" formatCode="0.0">
                  <c:v>7.06095593410343</c:v>
                </c:pt>
                <c:pt idx="104" formatCode="0.0">
                  <c:v>6.1288196441360281</c:v>
                </c:pt>
                <c:pt idx="105" formatCode="0.0">
                  <c:v>2.5054025295857514</c:v>
                </c:pt>
                <c:pt idx="106" formatCode="0.0">
                  <c:v>3.3075396566088453</c:v>
                </c:pt>
                <c:pt idx="107" formatCode="0.0">
                  <c:v>-1.3172113234268614</c:v>
                </c:pt>
                <c:pt idx="108" formatCode="0.0">
                  <c:v>-7.7070083438836621</c:v>
                </c:pt>
                <c:pt idx="109" formatCode="0.0">
                  <c:v>-3.5736084308838514</c:v>
                </c:pt>
                <c:pt idx="110" formatCode="0.0">
                  <c:v>2.6264803826914522</c:v>
                </c:pt>
                <c:pt idx="111" formatCode="0.0">
                  <c:v>1.2848617320289002</c:v>
                </c:pt>
                <c:pt idx="112" formatCode="0.0">
                  <c:v>3.6485764294167935</c:v>
                </c:pt>
                <c:pt idx="113" formatCode="0.0">
                  <c:v>0.75987486459442111</c:v>
                </c:pt>
                <c:pt idx="114" formatCode="0.0">
                  <c:v>2.8737048833450363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41B-49A1-93D9-A1611D73E2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41072272"/>
        <c:axId val="241073056"/>
      </c:lineChart>
      <c:catAx>
        <c:axId val="241072272"/>
        <c:scaling>
          <c:orientation val="minMax"/>
        </c:scaling>
        <c:delete val="0"/>
        <c:axPos val="b"/>
        <c:numFmt formatCode="General_)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is-IS"/>
          </a:p>
        </c:txPr>
        <c:crossAx val="241073056"/>
        <c:crosses val="autoZero"/>
        <c:auto val="1"/>
        <c:lblAlgn val="ctr"/>
        <c:lblOffset val="100"/>
        <c:tickLblSkip val="4"/>
        <c:noMultiLvlLbl val="0"/>
      </c:catAx>
      <c:valAx>
        <c:axId val="241073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is-IS"/>
          </a:p>
        </c:txPr>
        <c:crossAx val="241072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Iceland2016!$H$1</c:f>
              <c:strCache>
                <c:ptCount val="1"/>
                <c:pt idx="0">
                  <c:v>Framleiðsla</c:v>
                </c:pt>
              </c:strCache>
            </c:strRef>
          </c:tx>
          <c:spPr>
            <a:ln w="508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Iceland2016!$G$2:$G$117</c:f>
              <c:numCache>
                <c:formatCode>General</c:formatCode>
                <c:ptCount val="116"/>
                <c:pt idx="0">
                  <c:v>1900</c:v>
                </c:pt>
                <c:pt idx="1">
                  <c:v>1901</c:v>
                </c:pt>
                <c:pt idx="2">
                  <c:v>1902</c:v>
                </c:pt>
                <c:pt idx="3">
                  <c:v>1903</c:v>
                </c:pt>
                <c:pt idx="4">
                  <c:v>1904</c:v>
                </c:pt>
                <c:pt idx="5">
                  <c:v>1905</c:v>
                </c:pt>
                <c:pt idx="6">
                  <c:v>1906</c:v>
                </c:pt>
                <c:pt idx="7">
                  <c:v>1907</c:v>
                </c:pt>
                <c:pt idx="8">
                  <c:v>1908</c:v>
                </c:pt>
                <c:pt idx="9">
                  <c:v>1909</c:v>
                </c:pt>
                <c:pt idx="10">
                  <c:v>1910</c:v>
                </c:pt>
                <c:pt idx="11">
                  <c:v>1911</c:v>
                </c:pt>
                <c:pt idx="12">
                  <c:v>1912</c:v>
                </c:pt>
                <c:pt idx="13">
                  <c:v>1913</c:v>
                </c:pt>
                <c:pt idx="14">
                  <c:v>1914</c:v>
                </c:pt>
                <c:pt idx="15">
                  <c:v>1915</c:v>
                </c:pt>
                <c:pt idx="16">
                  <c:v>1916</c:v>
                </c:pt>
                <c:pt idx="17">
                  <c:v>1917</c:v>
                </c:pt>
                <c:pt idx="18">
                  <c:v>1918</c:v>
                </c:pt>
                <c:pt idx="19">
                  <c:v>1919</c:v>
                </c:pt>
                <c:pt idx="20">
                  <c:v>1920</c:v>
                </c:pt>
                <c:pt idx="21">
                  <c:v>1921</c:v>
                </c:pt>
                <c:pt idx="22">
                  <c:v>1922</c:v>
                </c:pt>
                <c:pt idx="23">
                  <c:v>1923</c:v>
                </c:pt>
                <c:pt idx="24">
                  <c:v>1924</c:v>
                </c:pt>
                <c:pt idx="25">
                  <c:v>1925</c:v>
                </c:pt>
                <c:pt idx="26">
                  <c:v>1926</c:v>
                </c:pt>
                <c:pt idx="27">
                  <c:v>1927</c:v>
                </c:pt>
                <c:pt idx="28">
                  <c:v>1928</c:v>
                </c:pt>
                <c:pt idx="29">
                  <c:v>1929</c:v>
                </c:pt>
                <c:pt idx="30">
                  <c:v>1930</c:v>
                </c:pt>
                <c:pt idx="31">
                  <c:v>1931</c:v>
                </c:pt>
                <c:pt idx="32">
                  <c:v>1932</c:v>
                </c:pt>
                <c:pt idx="33">
                  <c:v>1933</c:v>
                </c:pt>
                <c:pt idx="34">
                  <c:v>1934</c:v>
                </c:pt>
                <c:pt idx="35">
                  <c:v>1935</c:v>
                </c:pt>
                <c:pt idx="36">
                  <c:v>1936</c:v>
                </c:pt>
                <c:pt idx="37">
                  <c:v>1937</c:v>
                </c:pt>
                <c:pt idx="38">
                  <c:v>1938</c:v>
                </c:pt>
                <c:pt idx="39">
                  <c:v>1939</c:v>
                </c:pt>
                <c:pt idx="40">
                  <c:v>1940</c:v>
                </c:pt>
                <c:pt idx="41">
                  <c:v>1941</c:v>
                </c:pt>
                <c:pt idx="42">
                  <c:v>1942</c:v>
                </c:pt>
                <c:pt idx="43">
                  <c:v>1943</c:v>
                </c:pt>
                <c:pt idx="44">
                  <c:v>1944</c:v>
                </c:pt>
                <c:pt idx="45">
                  <c:v>1945</c:v>
                </c:pt>
                <c:pt idx="46">
                  <c:v>1946</c:v>
                </c:pt>
                <c:pt idx="47">
                  <c:v>1947</c:v>
                </c:pt>
                <c:pt idx="48">
                  <c:v>1948</c:v>
                </c:pt>
                <c:pt idx="49">
                  <c:v>1949</c:v>
                </c:pt>
                <c:pt idx="50">
                  <c:v>1950</c:v>
                </c:pt>
                <c:pt idx="51">
                  <c:v>1951</c:v>
                </c:pt>
                <c:pt idx="52">
                  <c:v>1952</c:v>
                </c:pt>
                <c:pt idx="53">
                  <c:v>1953</c:v>
                </c:pt>
                <c:pt idx="54">
                  <c:v>1954</c:v>
                </c:pt>
                <c:pt idx="55">
                  <c:v>1955</c:v>
                </c:pt>
                <c:pt idx="56">
                  <c:v>1956</c:v>
                </c:pt>
                <c:pt idx="57">
                  <c:v>1957</c:v>
                </c:pt>
                <c:pt idx="58">
                  <c:v>1958</c:v>
                </c:pt>
                <c:pt idx="59">
                  <c:v>1959</c:v>
                </c:pt>
                <c:pt idx="60">
                  <c:v>1960</c:v>
                </c:pt>
                <c:pt idx="61">
                  <c:v>1961</c:v>
                </c:pt>
                <c:pt idx="62">
                  <c:v>1962</c:v>
                </c:pt>
                <c:pt idx="63">
                  <c:v>1963</c:v>
                </c:pt>
                <c:pt idx="64">
                  <c:v>1964</c:v>
                </c:pt>
                <c:pt idx="65">
                  <c:v>1965</c:v>
                </c:pt>
                <c:pt idx="66">
                  <c:v>1966</c:v>
                </c:pt>
                <c:pt idx="67">
                  <c:v>1967</c:v>
                </c:pt>
                <c:pt idx="68">
                  <c:v>1968</c:v>
                </c:pt>
                <c:pt idx="69">
                  <c:v>1969</c:v>
                </c:pt>
                <c:pt idx="70">
                  <c:v>1970</c:v>
                </c:pt>
                <c:pt idx="71">
                  <c:v>1971</c:v>
                </c:pt>
                <c:pt idx="72">
                  <c:v>1972</c:v>
                </c:pt>
                <c:pt idx="73">
                  <c:v>1973</c:v>
                </c:pt>
                <c:pt idx="74">
                  <c:v>1974</c:v>
                </c:pt>
                <c:pt idx="75">
                  <c:v>1975</c:v>
                </c:pt>
                <c:pt idx="76">
                  <c:v>1976</c:v>
                </c:pt>
                <c:pt idx="77">
                  <c:v>1977</c:v>
                </c:pt>
                <c:pt idx="78">
                  <c:v>1978</c:v>
                </c:pt>
                <c:pt idx="79">
                  <c:v>1979</c:v>
                </c:pt>
                <c:pt idx="80">
                  <c:v>1980</c:v>
                </c:pt>
                <c:pt idx="81">
                  <c:v>1981</c:v>
                </c:pt>
                <c:pt idx="82">
                  <c:v>1982</c:v>
                </c:pt>
                <c:pt idx="83">
                  <c:v>1983</c:v>
                </c:pt>
                <c:pt idx="84">
                  <c:v>1984</c:v>
                </c:pt>
                <c:pt idx="85">
                  <c:v>1985</c:v>
                </c:pt>
                <c:pt idx="86">
                  <c:v>1986</c:v>
                </c:pt>
                <c:pt idx="87">
                  <c:v>1987</c:v>
                </c:pt>
                <c:pt idx="88">
                  <c:v>1988</c:v>
                </c:pt>
                <c:pt idx="89">
                  <c:v>1989</c:v>
                </c:pt>
                <c:pt idx="90">
                  <c:v>1990</c:v>
                </c:pt>
                <c:pt idx="91">
                  <c:v>1991</c:v>
                </c:pt>
                <c:pt idx="92">
                  <c:v>1992</c:v>
                </c:pt>
                <c:pt idx="93">
                  <c:v>1993</c:v>
                </c:pt>
                <c:pt idx="94">
                  <c:v>1994</c:v>
                </c:pt>
                <c:pt idx="95">
                  <c:v>1995</c:v>
                </c:pt>
                <c:pt idx="96">
                  <c:v>1996</c:v>
                </c:pt>
                <c:pt idx="97">
                  <c:v>1997</c:v>
                </c:pt>
                <c:pt idx="98">
                  <c:v>1998</c:v>
                </c:pt>
                <c:pt idx="99">
                  <c:v>1999</c:v>
                </c:pt>
                <c:pt idx="100">
                  <c:v>2000</c:v>
                </c:pt>
                <c:pt idx="101">
                  <c:v>2001</c:v>
                </c:pt>
                <c:pt idx="102">
                  <c:v>2002</c:v>
                </c:pt>
                <c:pt idx="103">
                  <c:v>2003</c:v>
                </c:pt>
                <c:pt idx="104">
                  <c:v>2004</c:v>
                </c:pt>
                <c:pt idx="105">
                  <c:v>2005</c:v>
                </c:pt>
                <c:pt idx="106">
                  <c:v>2006</c:v>
                </c:pt>
                <c:pt idx="107">
                  <c:v>2007</c:v>
                </c:pt>
                <c:pt idx="108">
                  <c:v>2008</c:v>
                </c:pt>
                <c:pt idx="109">
                  <c:v>2009</c:v>
                </c:pt>
                <c:pt idx="110">
                  <c:v>2010</c:v>
                </c:pt>
                <c:pt idx="111">
                  <c:v>2011</c:v>
                </c:pt>
                <c:pt idx="112">
                  <c:v>2012</c:v>
                </c:pt>
                <c:pt idx="113">
                  <c:v>2013</c:v>
                </c:pt>
                <c:pt idx="114">
                  <c:v>2014</c:v>
                </c:pt>
                <c:pt idx="115">
                  <c:v>2015</c:v>
                </c:pt>
              </c:numCache>
            </c:numRef>
          </c:cat>
          <c:val>
            <c:numRef>
              <c:f>Iceland2016!$H$2:$H$117</c:f>
              <c:numCache>
                <c:formatCode>General</c:formatCode>
                <c:ptCount val="116"/>
                <c:pt idx="0">
                  <c:v>100</c:v>
                </c:pt>
                <c:pt idx="1">
                  <c:v>104.5</c:v>
                </c:pt>
                <c:pt idx="2">
                  <c:v>106.90349999999999</c:v>
                </c:pt>
                <c:pt idx="3">
                  <c:v>106.79659649999999</c:v>
                </c:pt>
                <c:pt idx="4">
                  <c:v>107.43737607899999</c:v>
                </c:pt>
                <c:pt idx="5">
                  <c:v>114.528242900214</c:v>
                </c:pt>
                <c:pt idx="6">
                  <c:v>117.04786424401871</c:v>
                </c:pt>
                <c:pt idx="7">
                  <c:v>121.26158735680339</c:v>
                </c:pt>
                <c:pt idx="8">
                  <c:v>120.65527942001937</c:v>
                </c:pt>
                <c:pt idx="9">
                  <c:v>119.44872662581918</c:v>
                </c:pt>
                <c:pt idx="10">
                  <c:v>127.33234258312325</c:v>
                </c:pt>
                <c:pt idx="11">
                  <c:v>132.4256362864482</c:v>
                </c:pt>
                <c:pt idx="12">
                  <c:v>133.74989264931267</c:v>
                </c:pt>
                <c:pt idx="13">
                  <c:v>140.03613760383035</c:v>
                </c:pt>
                <c:pt idx="14">
                  <c:v>136.81530643894226</c:v>
                </c:pt>
                <c:pt idx="15">
                  <c:v>134.07900031016342</c:v>
                </c:pt>
                <c:pt idx="16">
                  <c:v>118.3917572738743</c:v>
                </c:pt>
                <c:pt idx="17">
                  <c:v>116.02392212839682</c:v>
                </c:pt>
                <c:pt idx="18">
                  <c:v>108.83043895643621</c:v>
                </c:pt>
                <c:pt idx="19">
                  <c:v>125.9168178725967</c:v>
                </c:pt>
                <c:pt idx="20">
                  <c:v>106.77746155596199</c:v>
                </c:pt>
                <c:pt idx="21">
                  <c:v>116.92132040377838</c:v>
                </c:pt>
                <c:pt idx="22">
                  <c:v>131.18572149303932</c:v>
                </c:pt>
                <c:pt idx="23">
                  <c:v>124.23287825390824</c:v>
                </c:pt>
                <c:pt idx="24">
                  <c:v>131.93531670565056</c:v>
                </c:pt>
                <c:pt idx="25">
                  <c:v>132.3311226557675</c:v>
                </c:pt>
                <c:pt idx="26">
                  <c:v>141.99129460963852</c:v>
                </c:pt>
                <c:pt idx="27">
                  <c:v>155.76445018677344</c:v>
                </c:pt>
                <c:pt idx="28">
                  <c:v>161.52773484368404</c:v>
                </c:pt>
                <c:pt idx="29">
                  <c:v>170.73481572977403</c:v>
                </c:pt>
                <c:pt idx="30">
                  <c:v>189.00344101285984</c:v>
                </c:pt>
                <c:pt idx="31">
                  <c:v>185.22337219260262</c:v>
                </c:pt>
                <c:pt idx="32">
                  <c:v>177.25876718832072</c:v>
                </c:pt>
                <c:pt idx="33">
                  <c:v>194.98464390715282</c:v>
                </c:pt>
                <c:pt idx="34">
                  <c:v>196.15455177059573</c:v>
                </c:pt>
                <c:pt idx="35">
                  <c:v>188.89683335508369</c:v>
                </c:pt>
                <c:pt idx="36">
                  <c:v>188.14124602166336</c:v>
                </c:pt>
                <c:pt idx="37">
                  <c:v>195.47875461650821</c:v>
                </c:pt>
                <c:pt idx="38">
                  <c:v>195.6742333711247</c:v>
                </c:pt>
                <c:pt idx="39">
                  <c:v>217.39407327531953</c:v>
                </c:pt>
                <c:pt idx="40">
                  <c:v>228.48117101236082</c:v>
                </c:pt>
                <c:pt idx="41">
                  <c:v>258.18372324396768</c:v>
                </c:pt>
                <c:pt idx="42">
                  <c:v>298.20220034678266</c:v>
                </c:pt>
                <c:pt idx="43">
                  <c:v>314.30511916550893</c:v>
                </c:pt>
                <c:pt idx="44">
                  <c:v>339.44952869874965</c:v>
                </c:pt>
                <c:pt idx="45">
                  <c:v>361.51374806416834</c:v>
                </c:pt>
                <c:pt idx="46">
                  <c:v>370.55159176577251</c:v>
                </c:pt>
                <c:pt idx="47">
                  <c:v>403.16013184116053</c:v>
                </c:pt>
                <c:pt idx="48">
                  <c:v>402.35381157747821</c:v>
                </c:pt>
                <c:pt idx="49">
                  <c:v>387.06436673753404</c:v>
                </c:pt>
                <c:pt idx="50">
                  <c:v>370.80766333455762</c:v>
                </c:pt>
                <c:pt idx="51">
                  <c:v>356.34616446450985</c:v>
                </c:pt>
                <c:pt idx="52">
                  <c:v>347.08116418843258</c:v>
                </c:pt>
                <c:pt idx="53">
                  <c:v>392.54879669711727</c:v>
                </c:pt>
                <c:pt idx="54">
                  <c:v>418.8495660758241</c:v>
                </c:pt>
                <c:pt idx="55">
                  <c:v>449.42558439935925</c:v>
                </c:pt>
                <c:pt idx="56">
                  <c:v>450.77386115255729</c:v>
                </c:pt>
                <c:pt idx="57">
                  <c:v>440.40606234604849</c:v>
                </c:pt>
                <c:pt idx="58">
                  <c:v>464.62839577508112</c:v>
                </c:pt>
                <c:pt idx="59">
                  <c:v>464.16376737930602</c:v>
                </c:pt>
                <c:pt idx="60">
                  <c:v>469.26956882047836</c:v>
                </c:pt>
                <c:pt idx="61">
                  <c:v>460.82271658170976</c:v>
                </c:pt>
                <c:pt idx="62">
                  <c:v>490.31537044293918</c:v>
                </c:pt>
                <c:pt idx="63">
                  <c:v>530.52123081926027</c:v>
                </c:pt>
                <c:pt idx="64">
                  <c:v>572.96292928480113</c:v>
                </c:pt>
                <c:pt idx="65">
                  <c:v>603.90292746618047</c:v>
                </c:pt>
                <c:pt idx="66">
                  <c:v>645.57222946134686</c:v>
                </c:pt>
                <c:pt idx="67">
                  <c:v>627.49620703642915</c:v>
                </c:pt>
                <c:pt idx="68">
                  <c:v>585.45396116498841</c:v>
                </c:pt>
                <c:pt idx="69">
                  <c:v>594.23577058246315</c:v>
                </c:pt>
                <c:pt idx="70">
                  <c:v>634.64380298207072</c:v>
                </c:pt>
                <c:pt idx="71">
                  <c:v>710.80105933991933</c:v>
                </c:pt>
                <c:pt idx="72">
                  <c:v>743.49790806955571</c:v>
                </c:pt>
                <c:pt idx="73">
                  <c:v>782.90329719724207</c:v>
                </c:pt>
                <c:pt idx="74">
                  <c:v>816.56813897672339</c:v>
                </c:pt>
                <c:pt idx="75">
                  <c:v>811.66873014286307</c:v>
                </c:pt>
                <c:pt idx="76">
                  <c:v>851.44049791986333</c:v>
                </c:pt>
                <c:pt idx="77">
                  <c:v>919.55573775345249</c:v>
                </c:pt>
                <c:pt idx="78">
                  <c:v>967.37263611663207</c:v>
                </c:pt>
                <c:pt idx="79">
                  <c:v>1005.1001689251807</c:v>
                </c:pt>
                <c:pt idx="80">
                  <c:v>1051.334776695739</c:v>
                </c:pt>
                <c:pt idx="81">
                  <c:v>1083.926154773307</c:v>
                </c:pt>
                <c:pt idx="82">
                  <c:v>1092.5975640114934</c:v>
                </c:pt>
                <c:pt idx="83">
                  <c:v>1055.4492468351027</c:v>
                </c:pt>
                <c:pt idx="84">
                  <c:v>1088.1681734869908</c:v>
                </c:pt>
                <c:pt idx="85">
                  <c:v>1115.3723778241654</c:v>
                </c:pt>
                <c:pt idx="86">
                  <c:v>1176.7178586044945</c:v>
                </c:pt>
                <c:pt idx="87">
                  <c:v>1262.6182622826225</c:v>
                </c:pt>
                <c:pt idx="88">
                  <c:v>1241.1537518238179</c:v>
                </c:pt>
                <c:pt idx="89">
                  <c:v>1229.9833680574036</c:v>
                </c:pt>
                <c:pt idx="90">
                  <c:v>1234.9033015296332</c:v>
                </c:pt>
                <c:pt idx="91">
                  <c:v>1216.3797520066887</c:v>
                </c:pt>
                <c:pt idx="92">
                  <c:v>1161.6426631663876</c:v>
                </c:pt>
                <c:pt idx="93">
                  <c:v>1165.1275911558866</c:v>
                </c:pt>
                <c:pt idx="94">
                  <c:v>1196.5860361170955</c:v>
                </c:pt>
                <c:pt idx="95">
                  <c:v>1191.7996919726272</c:v>
                </c:pt>
                <c:pt idx="96">
                  <c:v>1241.8552790354777</c:v>
                </c:pt>
                <c:pt idx="97">
                  <c:v>1292.7713454759321</c:v>
                </c:pt>
                <c:pt idx="98">
                  <c:v>1359.9954554406806</c:v>
                </c:pt>
                <c:pt idx="99">
                  <c:v>1398.0753281930197</c:v>
                </c:pt>
                <c:pt idx="100">
                  <c:v>1437.2214373824243</c:v>
                </c:pt>
                <c:pt idx="101">
                  <c:v>1473.1519733169848</c:v>
                </c:pt>
                <c:pt idx="102">
                  <c:v>1462.839909503766</c:v>
                </c:pt>
                <c:pt idx="103">
                  <c:v>1489.1710278748337</c:v>
                </c:pt>
                <c:pt idx="104">
                  <c:v>1594.3207379365108</c:v>
                </c:pt>
                <c:pt idx="105">
                  <c:v>1692.0337805136983</c:v>
                </c:pt>
                <c:pt idx="106">
                  <c:v>1734.426037652134</c:v>
                </c:pt>
                <c:pt idx="107">
                  <c:v>1791.7928666620278</c:v>
                </c:pt>
                <c:pt idx="108">
                  <c:v>1768.1911681300007</c:v>
                </c:pt>
                <c:pt idx="109">
                  <c:v>1631.9165272664077</c:v>
                </c:pt>
                <c:pt idx="110">
                  <c:v>1573.5982206630283</c:v>
                </c:pt>
                <c:pt idx="111">
                  <c:v>1614.9284692311244</c:v>
                </c:pt>
                <c:pt idx="112">
                  <c:v>1635.6780671319154</c:v>
                </c:pt>
                <c:pt idx="113">
                  <c:v>1695.3570315504305</c:v>
                </c:pt>
                <c:pt idx="114">
                  <c:v>1708.2396234983162</c:v>
                </c:pt>
                <c:pt idx="115">
                  <c:v>1757.3293889780223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36C-45F6-A903-C429373EBD49}"/>
            </c:ext>
          </c:extLst>
        </c:ser>
        <c:ser>
          <c:idx val="1"/>
          <c:order val="1"/>
          <c:tx>
            <c:strRef>
              <c:f>Iceland2016!$I$1</c:f>
              <c:strCache>
                <c:ptCount val="1"/>
                <c:pt idx="0">
                  <c:v>Framleiðslugeta</c:v>
                </c:pt>
              </c:strCache>
            </c:strRef>
          </c:tx>
          <c:spPr>
            <a:ln w="508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Iceland2016!$G$2:$G$117</c:f>
              <c:numCache>
                <c:formatCode>General</c:formatCode>
                <c:ptCount val="116"/>
                <c:pt idx="0">
                  <c:v>1900</c:v>
                </c:pt>
                <c:pt idx="1">
                  <c:v>1901</c:v>
                </c:pt>
                <c:pt idx="2">
                  <c:v>1902</c:v>
                </c:pt>
                <c:pt idx="3">
                  <c:v>1903</c:v>
                </c:pt>
                <c:pt idx="4">
                  <c:v>1904</c:v>
                </c:pt>
                <c:pt idx="5">
                  <c:v>1905</c:v>
                </c:pt>
                <c:pt idx="6">
                  <c:v>1906</c:v>
                </c:pt>
                <c:pt idx="7">
                  <c:v>1907</c:v>
                </c:pt>
                <c:pt idx="8">
                  <c:v>1908</c:v>
                </c:pt>
                <c:pt idx="9">
                  <c:v>1909</c:v>
                </c:pt>
                <c:pt idx="10">
                  <c:v>1910</c:v>
                </c:pt>
                <c:pt idx="11">
                  <c:v>1911</c:v>
                </c:pt>
                <c:pt idx="12">
                  <c:v>1912</c:v>
                </c:pt>
                <c:pt idx="13">
                  <c:v>1913</c:v>
                </c:pt>
                <c:pt idx="14">
                  <c:v>1914</c:v>
                </c:pt>
                <c:pt idx="15">
                  <c:v>1915</c:v>
                </c:pt>
                <c:pt idx="16">
                  <c:v>1916</c:v>
                </c:pt>
                <c:pt idx="17">
                  <c:v>1917</c:v>
                </c:pt>
                <c:pt idx="18">
                  <c:v>1918</c:v>
                </c:pt>
                <c:pt idx="19">
                  <c:v>1919</c:v>
                </c:pt>
                <c:pt idx="20">
                  <c:v>1920</c:v>
                </c:pt>
                <c:pt idx="21">
                  <c:v>1921</c:v>
                </c:pt>
                <c:pt idx="22">
                  <c:v>1922</c:v>
                </c:pt>
                <c:pt idx="23">
                  <c:v>1923</c:v>
                </c:pt>
                <c:pt idx="24">
                  <c:v>1924</c:v>
                </c:pt>
                <c:pt idx="25">
                  <c:v>1925</c:v>
                </c:pt>
                <c:pt idx="26">
                  <c:v>1926</c:v>
                </c:pt>
                <c:pt idx="27">
                  <c:v>1927</c:v>
                </c:pt>
                <c:pt idx="28">
                  <c:v>1928</c:v>
                </c:pt>
                <c:pt idx="29">
                  <c:v>1929</c:v>
                </c:pt>
                <c:pt idx="30">
                  <c:v>1930</c:v>
                </c:pt>
                <c:pt idx="31">
                  <c:v>1931</c:v>
                </c:pt>
                <c:pt idx="32">
                  <c:v>1932</c:v>
                </c:pt>
                <c:pt idx="33">
                  <c:v>1933</c:v>
                </c:pt>
                <c:pt idx="34">
                  <c:v>1934</c:v>
                </c:pt>
                <c:pt idx="35">
                  <c:v>1935</c:v>
                </c:pt>
                <c:pt idx="36">
                  <c:v>1936</c:v>
                </c:pt>
                <c:pt idx="37">
                  <c:v>1937</c:v>
                </c:pt>
                <c:pt idx="38">
                  <c:v>1938</c:v>
                </c:pt>
                <c:pt idx="39">
                  <c:v>1939</c:v>
                </c:pt>
                <c:pt idx="40">
                  <c:v>1940</c:v>
                </c:pt>
                <c:pt idx="41">
                  <c:v>1941</c:v>
                </c:pt>
                <c:pt idx="42">
                  <c:v>1942</c:v>
                </c:pt>
                <c:pt idx="43">
                  <c:v>1943</c:v>
                </c:pt>
                <c:pt idx="44">
                  <c:v>1944</c:v>
                </c:pt>
                <c:pt idx="45">
                  <c:v>1945</c:v>
                </c:pt>
                <c:pt idx="46">
                  <c:v>1946</c:v>
                </c:pt>
                <c:pt idx="47">
                  <c:v>1947</c:v>
                </c:pt>
                <c:pt idx="48">
                  <c:v>1948</c:v>
                </c:pt>
                <c:pt idx="49">
                  <c:v>1949</c:v>
                </c:pt>
                <c:pt idx="50">
                  <c:v>1950</c:v>
                </c:pt>
                <c:pt idx="51">
                  <c:v>1951</c:v>
                </c:pt>
                <c:pt idx="52">
                  <c:v>1952</c:v>
                </c:pt>
                <c:pt idx="53">
                  <c:v>1953</c:v>
                </c:pt>
                <c:pt idx="54">
                  <c:v>1954</c:v>
                </c:pt>
                <c:pt idx="55">
                  <c:v>1955</c:v>
                </c:pt>
                <c:pt idx="56">
                  <c:v>1956</c:v>
                </c:pt>
                <c:pt idx="57">
                  <c:v>1957</c:v>
                </c:pt>
                <c:pt idx="58">
                  <c:v>1958</c:v>
                </c:pt>
                <c:pt idx="59">
                  <c:v>1959</c:v>
                </c:pt>
                <c:pt idx="60">
                  <c:v>1960</c:v>
                </c:pt>
                <c:pt idx="61">
                  <c:v>1961</c:v>
                </c:pt>
                <c:pt idx="62">
                  <c:v>1962</c:v>
                </c:pt>
                <c:pt idx="63">
                  <c:v>1963</c:v>
                </c:pt>
                <c:pt idx="64">
                  <c:v>1964</c:v>
                </c:pt>
                <c:pt idx="65">
                  <c:v>1965</c:v>
                </c:pt>
                <c:pt idx="66">
                  <c:v>1966</c:v>
                </c:pt>
                <c:pt idx="67">
                  <c:v>1967</c:v>
                </c:pt>
                <c:pt idx="68">
                  <c:v>1968</c:v>
                </c:pt>
                <c:pt idx="69">
                  <c:v>1969</c:v>
                </c:pt>
                <c:pt idx="70">
                  <c:v>1970</c:v>
                </c:pt>
                <c:pt idx="71">
                  <c:v>1971</c:v>
                </c:pt>
                <c:pt idx="72">
                  <c:v>1972</c:v>
                </c:pt>
                <c:pt idx="73">
                  <c:v>1973</c:v>
                </c:pt>
                <c:pt idx="74">
                  <c:v>1974</c:v>
                </c:pt>
                <c:pt idx="75">
                  <c:v>1975</c:v>
                </c:pt>
                <c:pt idx="76">
                  <c:v>1976</c:v>
                </c:pt>
                <c:pt idx="77">
                  <c:v>1977</c:v>
                </c:pt>
                <c:pt idx="78">
                  <c:v>1978</c:v>
                </c:pt>
                <c:pt idx="79">
                  <c:v>1979</c:v>
                </c:pt>
                <c:pt idx="80">
                  <c:v>1980</c:v>
                </c:pt>
                <c:pt idx="81">
                  <c:v>1981</c:v>
                </c:pt>
                <c:pt idx="82">
                  <c:v>1982</c:v>
                </c:pt>
                <c:pt idx="83">
                  <c:v>1983</c:v>
                </c:pt>
                <c:pt idx="84">
                  <c:v>1984</c:v>
                </c:pt>
                <c:pt idx="85">
                  <c:v>1985</c:v>
                </c:pt>
                <c:pt idx="86">
                  <c:v>1986</c:v>
                </c:pt>
                <c:pt idx="87">
                  <c:v>1987</c:v>
                </c:pt>
                <c:pt idx="88">
                  <c:v>1988</c:v>
                </c:pt>
                <c:pt idx="89">
                  <c:v>1989</c:v>
                </c:pt>
                <c:pt idx="90">
                  <c:v>1990</c:v>
                </c:pt>
                <c:pt idx="91">
                  <c:v>1991</c:v>
                </c:pt>
                <c:pt idx="92">
                  <c:v>1992</c:v>
                </c:pt>
                <c:pt idx="93">
                  <c:v>1993</c:v>
                </c:pt>
                <c:pt idx="94">
                  <c:v>1994</c:v>
                </c:pt>
                <c:pt idx="95">
                  <c:v>1995</c:v>
                </c:pt>
                <c:pt idx="96">
                  <c:v>1996</c:v>
                </c:pt>
                <c:pt idx="97">
                  <c:v>1997</c:v>
                </c:pt>
                <c:pt idx="98">
                  <c:v>1998</c:v>
                </c:pt>
                <c:pt idx="99">
                  <c:v>1999</c:v>
                </c:pt>
                <c:pt idx="100">
                  <c:v>2000</c:v>
                </c:pt>
                <c:pt idx="101">
                  <c:v>2001</c:v>
                </c:pt>
                <c:pt idx="102">
                  <c:v>2002</c:v>
                </c:pt>
                <c:pt idx="103">
                  <c:v>2003</c:v>
                </c:pt>
                <c:pt idx="104">
                  <c:v>2004</c:v>
                </c:pt>
                <c:pt idx="105">
                  <c:v>2005</c:v>
                </c:pt>
                <c:pt idx="106">
                  <c:v>2006</c:v>
                </c:pt>
                <c:pt idx="107">
                  <c:v>2007</c:v>
                </c:pt>
                <c:pt idx="108">
                  <c:v>2008</c:v>
                </c:pt>
                <c:pt idx="109">
                  <c:v>2009</c:v>
                </c:pt>
                <c:pt idx="110">
                  <c:v>2010</c:v>
                </c:pt>
                <c:pt idx="111">
                  <c:v>2011</c:v>
                </c:pt>
                <c:pt idx="112">
                  <c:v>2012</c:v>
                </c:pt>
                <c:pt idx="113">
                  <c:v>2013</c:v>
                </c:pt>
                <c:pt idx="114">
                  <c:v>2014</c:v>
                </c:pt>
                <c:pt idx="115">
                  <c:v>2015</c:v>
                </c:pt>
              </c:numCache>
            </c:numRef>
          </c:cat>
          <c:val>
            <c:numRef>
              <c:f>Iceland2016!$I$2:$I$117</c:f>
              <c:numCache>
                <c:formatCode>General</c:formatCode>
                <c:ptCount val="116"/>
                <c:pt idx="0">
                  <c:v>84.523533622816231</c:v>
                </c:pt>
                <c:pt idx="1">
                  <c:v>86.96971894805624</c:v>
                </c:pt>
                <c:pt idx="2">
                  <c:v>89.486699025822517</c:v>
                </c:pt>
                <c:pt idx="3">
                  <c:v>92.076522718452026</c:v>
                </c:pt>
                <c:pt idx="4">
                  <c:v>94.741298184160456</c:v>
                </c:pt>
                <c:pt idx="5">
                  <c:v>97.483194593111847</c:v>
                </c:pt>
                <c:pt idx="6">
                  <c:v>100.30444389316331</c:v>
                </c:pt>
                <c:pt idx="7">
                  <c:v>103.20734262670113</c:v>
                </c:pt>
                <c:pt idx="8">
                  <c:v>106.19425380006892</c:v>
                </c:pt>
                <c:pt idx="9">
                  <c:v>109.26760880708699</c:v>
                </c:pt>
                <c:pt idx="10">
                  <c:v>112.42990940825207</c:v>
                </c:pt>
                <c:pt idx="11">
                  <c:v>115.68372976720462</c:v>
                </c:pt>
                <c:pt idx="12">
                  <c:v>119.03171854614571</c:v>
                </c:pt>
                <c:pt idx="13">
                  <c:v>122.47660106188428</c:v>
                </c:pt>
                <c:pt idx="14">
                  <c:v>126.02118150429561</c:v>
                </c:pt>
                <c:pt idx="15">
                  <c:v>129.66834521897025</c:v>
                </c:pt>
                <c:pt idx="16">
                  <c:v>133.42106105593871</c:v>
                </c:pt>
                <c:pt idx="17">
                  <c:v>137.28238378635623</c:v>
                </c:pt>
                <c:pt idx="18">
                  <c:v>141.25545658914291</c:v>
                </c:pt>
                <c:pt idx="19">
                  <c:v>145.34351360957447</c:v>
                </c:pt>
                <c:pt idx="20">
                  <c:v>149.54988259193655</c:v>
                </c:pt>
                <c:pt idx="21">
                  <c:v>153.87798758835501</c:v>
                </c:pt>
                <c:pt idx="22">
                  <c:v>158.33135174603248</c:v>
                </c:pt>
                <c:pt idx="23">
                  <c:v>162.91360017515055</c:v>
                </c:pt>
                <c:pt idx="24">
                  <c:v>167.62846289975977</c:v>
                </c:pt>
                <c:pt idx="25">
                  <c:v>172.47977789408873</c:v>
                </c:pt>
                <c:pt idx="26">
                  <c:v>177.47149420670729</c:v>
                </c:pt>
                <c:pt idx="27">
                  <c:v>182.60767517512559</c:v>
                </c:pt>
                <c:pt idx="28">
                  <c:v>187.89250173340625</c:v>
                </c:pt>
                <c:pt idx="29">
                  <c:v>193.33027581552221</c:v>
                </c:pt>
                <c:pt idx="30">
                  <c:v>198.92542385718991</c:v>
                </c:pt>
                <c:pt idx="31">
                  <c:v>204.68250039906999</c:v>
                </c:pt>
                <c:pt idx="32">
                  <c:v>210.60619179422579</c:v>
                </c:pt>
                <c:pt idx="33">
                  <c:v>216.70132002290151</c:v>
                </c:pt>
                <c:pt idx="34">
                  <c:v>222.97284661768015</c:v>
                </c:pt>
                <c:pt idx="35">
                  <c:v>229.4258767022632</c:v>
                </c:pt>
                <c:pt idx="36">
                  <c:v>236.06566314711083</c:v>
                </c:pt>
                <c:pt idx="37">
                  <c:v>242.89761084537625</c:v>
                </c:pt>
                <c:pt idx="38">
                  <c:v>249.92728111256238</c:v>
                </c:pt>
                <c:pt idx="39">
                  <c:v>257.16039621353593</c:v>
                </c:pt>
                <c:pt idx="40">
                  <c:v>264.60284402052929</c:v>
                </c:pt>
                <c:pt idx="41">
                  <c:v>272.26068280597769</c:v>
                </c:pt>
                <c:pt idx="42">
                  <c:v>280.14014617403581</c:v>
                </c:pt>
                <c:pt idx="43">
                  <c:v>288.24764813484717</c:v>
                </c:pt>
                <c:pt idx="44">
                  <c:v>296.58978832563628</c:v>
                </c:pt>
                <c:pt idx="45">
                  <c:v>305.17335738293548</c:v>
                </c:pt>
                <c:pt idx="46">
                  <c:v>314.00534247025615</c:v>
                </c:pt>
                <c:pt idx="47">
                  <c:v>323.09293296576936</c:v>
                </c:pt>
                <c:pt idx="48">
                  <c:v>332.44352631455803</c:v>
                </c:pt>
                <c:pt idx="49">
                  <c:v>342.06473405027435</c:v>
                </c:pt>
                <c:pt idx="50">
                  <c:v>351.96438799103237</c:v>
                </c:pt>
                <c:pt idx="51">
                  <c:v>362.15054661465331</c:v>
                </c:pt>
                <c:pt idx="52">
                  <c:v>372.63150161837638</c:v>
                </c:pt>
                <c:pt idx="53">
                  <c:v>383.41578466845459</c:v>
                </c:pt>
                <c:pt idx="54">
                  <c:v>394.5121743450473</c:v>
                </c:pt>
                <c:pt idx="55">
                  <c:v>405.92970328814772</c:v>
                </c:pt>
                <c:pt idx="56">
                  <c:v>417.67766555027509</c:v>
                </c:pt>
                <c:pt idx="57">
                  <c:v>429.76562416200596</c:v>
                </c:pt>
                <c:pt idx="58">
                  <c:v>442.20341891641181</c:v>
                </c:pt>
                <c:pt idx="59">
                  <c:v>455.00117437883324</c:v>
                </c:pt>
                <c:pt idx="60">
                  <c:v>468.16930812841451</c:v>
                </c:pt>
                <c:pt idx="61">
                  <c:v>481.71853923820618</c:v>
                </c:pt>
                <c:pt idx="62">
                  <c:v>495.65989700063727</c:v>
                </c:pt>
                <c:pt idx="63">
                  <c:v>510.00472990556381</c:v>
                </c:pt>
                <c:pt idx="64">
                  <c:v>524.76471487809476</c:v>
                </c:pt>
                <c:pt idx="65">
                  <c:v>539.95186678382584</c:v>
                </c:pt>
                <c:pt idx="66">
                  <c:v>555.57854820910404</c:v>
                </c:pt>
                <c:pt idx="67">
                  <c:v>571.65747952440279</c:v>
                </c:pt>
                <c:pt idx="68">
                  <c:v>588.2017492388768</c:v>
                </c:pt>
                <c:pt idx="69">
                  <c:v>605.22482465465191</c:v>
                </c:pt>
                <c:pt idx="70">
                  <c:v>622.74056282939296</c:v>
                </c:pt>
                <c:pt idx="71">
                  <c:v>640.76322185620552</c:v>
                </c:pt>
                <c:pt idx="72">
                  <c:v>659.30747246991916</c:v>
                </c:pt>
                <c:pt idx="73">
                  <c:v>678.38840998933745</c:v>
                </c:pt>
                <c:pt idx="74">
                  <c:v>698.02156660503374</c:v>
                </c:pt>
                <c:pt idx="75">
                  <c:v>718.22292402284268</c:v>
                </c:pt>
                <c:pt idx="76">
                  <c:v>739.00892647318733</c:v>
                </c:pt>
                <c:pt idx="77">
                  <c:v>760.39649409698768</c:v>
                </c:pt>
                <c:pt idx="78">
                  <c:v>782.40303671888648</c:v>
                </c:pt>
                <c:pt idx="79">
                  <c:v>805.04646801916999</c:v>
                </c:pt>
                <c:pt idx="80">
                  <c:v>828.34522011574825</c:v>
                </c:pt>
                <c:pt idx="81">
                  <c:v>852.31825856824116</c:v>
                </c:pt>
                <c:pt idx="82">
                  <c:v>876.98509781620362</c:v>
                </c:pt>
                <c:pt idx="83">
                  <c:v>902.36581706424056</c:v>
                </c:pt>
                <c:pt idx="84">
                  <c:v>928.48107662676148</c:v>
                </c:pt>
                <c:pt idx="85">
                  <c:v>955.35213474582633</c:v>
                </c:pt>
                <c:pt idx="86">
                  <c:v>983.00086489571811</c:v>
                </c:pt>
                <c:pt idx="87">
                  <c:v>1011.4497735882558</c:v>
                </c:pt>
                <c:pt idx="88">
                  <c:v>1040.7220186935133</c:v>
                </c:pt>
                <c:pt idx="89">
                  <c:v>1070.8414282906413</c:v>
                </c:pt>
                <c:pt idx="90">
                  <c:v>1101.8325200643669</c:v>
                </c:pt>
                <c:pt idx="91">
                  <c:v>1133.7205212627232</c:v>
                </c:pt>
                <c:pt idx="92">
                  <c:v>1166.5313892324978</c:v>
                </c:pt>
                <c:pt idx="93">
                  <c:v>1200.2918325488677</c:v>
                </c:pt>
                <c:pt idx="94">
                  <c:v>1235.0293327566753</c:v>
                </c:pt>
                <c:pt idx="95">
                  <c:v>1270.7721667407816</c:v>
                </c:pt>
                <c:pt idx="96">
                  <c:v>1307.5494297439745</c:v>
                </c:pt>
                <c:pt idx="97">
                  <c:v>1345.3910590508951</c:v>
                </c:pt>
                <c:pt idx="98">
                  <c:v>1384.3278583575423</c:v>
                </c:pt>
                <c:pt idx="99">
                  <c:v>1424.3915228459027</c:v>
                </c:pt>
                <c:pt idx="100">
                  <c:v>1465.6146649844163</c:v>
                </c:pt>
                <c:pt idx="101">
                  <c:v>1508.0308410749726</c:v>
                </c:pt>
                <c:pt idx="102">
                  <c:v>1551.6745785683622</c:v>
                </c:pt>
                <c:pt idx="103">
                  <c:v>1596.5814041700937</c:v>
                </c:pt>
                <c:pt idx="104">
                  <c:v>1642.787872759792</c:v>
                </c:pt>
                <c:pt idx="105">
                  <c:v>1690.3315971473687</c:v>
                </c:pt>
                <c:pt idx="106">
                  <c:v>1739.2512786905488</c:v>
                </c:pt>
                <c:pt idx="107">
                  <c:v>1789.5867387983035</c:v>
                </c:pt>
                <c:pt idx="108">
                  <c:v>1841.3789513462175</c:v>
                </c:pt>
                <c:pt idx="109">
                  <c:v>1894.6700760297817</c:v>
                </c:pt>
                <c:pt idx="110">
                  <c:v>1949.5034926831706</c:v>
                </c:pt>
                <c:pt idx="111">
                  <c:v>2005.9238365910171</c:v>
                </c:pt>
                <c:pt idx="112">
                  <c:v>2063.9770348223647</c:v>
                </c:pt>
                <c:pt idx="113">
                  <c:v>2123.7103436159282</c:v>
                </c:pt>
                <c:pt idx="114">
                  <c:v>2185.1723868475506</c:v>
                </c:pt>
                <c:pt idx="115">
                  <c:v>2248.4131956107003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36C-45F6-A903-C429373EBD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98483088"/>
        <c:axId val="498487400"/>
      </c:lineChart>
      <c:catAx>
        <c:axId val="498483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is-IS"/>
          </a:p>
        </c:txPr>
        <c:crossAx val="498487400"/>
        <c:crosses val="autoZero"/>
        <c:auto val="1"/>
        <c:lblAlgn val="ctr"/>
        <c:lblOffset val="100"/>
        <c:noMultiLvlLbl val="0"/>
      </c:catAx>
      <c:valAx>
        <c:axId val="498487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is-IS"/>
          </a:p>
        </c:txPr>
        <c:crossAx val="498483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8704337615692778"/>
          <c:y val="9.5066105617956254E-2"/>
          <c:w val="0.38907114242298652"/>
          <c:h val="0.1607479246438459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defRPr>
          </a:pPr>
          <a:endParaRPr lang="is-I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Iceland2016!$H$1</c:f>
              <c:strCache>
                <c:ptCount val="1"/>
                <c:pt idx="0">
                  <c:v>Framleiðsla</c:v>
                </c:pt>
              </c:strCache>
            </c:strRef>
          </c:tx>
          <c:spPr>
            <a:ln w="508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Iceland2016!$G$2:$G$117</c:f>
              <c:numCache>
                <c:formatCode>General</c:formatCode>
                <c:ptCount val="116"/>
                <c:pt idx="0">
                  <c:v>1900</c:v>
                </c:pt>
                <c:pt idx="1">
                  <c:v>1901</c:v>
                </c:pt>
                <c:pt idx="2">
                  <c:v>1902</c:v>
                </c:pt>
                <c:pt idx="3">
                  <c:v>1903</c:v>
                </c:pt>
                <c:pt idx="4">
                  <c:v>1904</c:v>
                </c:pt>
                <c:pt idx="5">
                  <c:v>1905</c:v>
                </c:pt>
                <c:pt idx="6">
                  <c:v>1906</c:v>
                </c:pt>
                <c:pt idx="7">
                  <c:v>1907</c:v>
                </c:pt>
                <c:pt idx="8">
                  <c:v>1908</c:v>
                </c:pt>
                <c:pt idx="9">
                  <c:v>1909</c:v>
                </c:pt>
                <c:pt idx="10">
                  <c:v>1910</c:v>
                </c:pt>
                <c:pt idx="11">
                  <c:v>1911</c:v>
                </c:pt>
                <c:pt idx="12">
                  <c:v>1912</c:v>
                </c:pt>
                <c:pt idx="13">
                  <c:v>1913</c:v>
                </c:pt>
                <c:pt idx="14">
                  <c:v>1914</c:v>
                </c:pt>
                <c:pt idx="15">
                  <c:v>1915</c:v>
                </c:pt>
                <c:pt idx="16">
                  <c:v>1916</c:v>
                </c:pt>
                <c:pt idx="17">
                  <c:v>1917</c:v>
                </c:pt>
                <c:pt idx="18">
                  <c:v>1918</c:v>
                </c:pt>
                <c:pt idx="19">
                  <c:v>1919</c:v>
                </c:pt>
                <c:pt idx="20">
                  <c:v>1920</c:v>
                </c:pt>
                <c:pt idx="21">
                  <c:v>1921</c:v>
                </c:pt>
                <c:pt idx="22">
                  <c:v>1922</c:v>
                </c:pt>
                <c:pt idx="23">
                  <c:v>1923</c:v>
                </c:pt>
                <c:pt idx="24">
                  <c:v>1924</c:v>
                </c:pt>
                <c:pt idx="25">
                  <c:v>1925</c:v>
                </c:pt>
                <c:pt idx="26">
                  <c:v>1926</c:v>
                </c:pt>
                <c:pt idx="27">
                  <c:v>1927</c:v>
                </c:pt>
                <c:pt idx="28">
                  <c:v>1928</c:v>
                </c:pt>
                <c:pt idx="29">
                  <c:v>1929</c:v>
                </c:pt>
                <c:pt idx="30">
                  <c:v>1930</c:v>
                </c:pt>
                <c:pt idx="31">
                  <c:v>1931</c:v>
                </c:pt>
                <c:pt idx="32">
                  <c:v>1932</c:v>
                </c:pt>
                <c:pt idx="33">
                  <c:v>1933</c:v>
                </c:pt>
                <c:pt idx="34">
                  <c:v>1934</c:v>
                </c:pt>
                <c:pt idx="35">
                  <c:v>1935</c:v>
                </c:pt>
                <c:pt idx="36">
                  <c:v>1936</c:v>
                </c:pt>
                <c:pt idx="37">
                  <c:v>1937</c:v>
                </c:pt>
                <c:pt idx="38">
                  <c:v>1938</c:v>
                </c:pt>
                <c:pt idx="39">
                  <c:v>1939</c:v>
                </c:pt>
                <c:pt idx="40">
                  <c:v>1940</c:v>
                </c:pt>
                <c:pt idx="41">
                  <c:v>1941</c:v>
                </c:pt>
                <c:pt idx="42">
                  <c:v>1942</c:v>
                </c:pt>
                <c:pt idx="43">
                  <c:v>1943</c:v>
                </c:pt>
                <c:pt idx="44">
                  <c:v>1944</c:v>
                </c:pt>
                <c:pt idx="45">
                  <c:v>1945</c:v>
                </c:pt>
                <c:pt idx="46">
                  <c:v>1946</c:v>
                </c:pt>
                <c:pt idx="47">
                  <c:v>1947</c:v>
                </c:pt>
                <c:pt idx="48">
                  <c:v>1948</c:v>
                </c:pt>
                <c:pt idx="49">
                  <c:v>1949</c:v>
                </c:pt>
                <c:pt idx="50">
                  <c:v>1950</c:v>
                </c:pt>
                <c:pt idx="51">
                  <c:v>1951</c:v>
                </c:pt>
                <c:pt idx="52">
                  <c:v>1952</c:v>
                </c:pt>
                <c:pt idx="53">
                  <c:v>1953</c:v>
                </c:pt>
                <c:pt idx="54">
                  <c:v>1954</c:v>
                </c:pt>
                <c:pt idx="55">
                  <c:v>1955</c:v>
                </c:pt>
                <c:pt idx="56">
                  <c:v>1956</c:v>
                </c:pt>
                <c:pt idx="57">
                  <c:v>1957</c:v>
                </c:pt>
                <c:pt idx="58">
                  <c:v>1958</c:v>
                </c:pt>
                <c:pt idx="59">
                  <c:v>1959</c:v>
                </c:pt>
                <c:pt idx="60">
                  <c:v>1960</c:v>
                </c:pt>
                <c:pt idx="61">
                  <c:v>1961</c:v>
                </c:pt>
                <c:pt idx="62">
                  <c:v>1962</c:v>
                </c:pt>
                <c:pt idx="63">
                  <c:v>1963</c:v>
                </c:pt>
                <c:pt idx="64">
                  <c:v>1964</c:v>
                </c:pt>
                <c:pt idx="65">
                  <c:v>1965</c:v>
                </c:pt>
                <c:pt idx="66">
                  <c:v>1966</c:v>
                </c:pt>
                <c:pt idx="67">
                  <c:v>1967</c:v>
                </c:pt>
                <c:pt idx="68">
                  <c:v>1968</c:v>
                </c:pt>
                <c:pt idx="69">
                  <c:v>1969</c:v>
                </c:pt>
                <c:pt idx="70">
                  <c:v>1970</c:v>
                </c:pt>
                <c:pt idx="71">
                  <c:v>1971</c:v>
                </c:pt>
                <c:pt idx="72">
                  <c:v>1972</c:v>
                </c:pt>
                <c:pt idx="73">
                  <c:v>1973</c:v>
                </c:pt>
                <c:pt idx="74">
                  <c:v>1974</c:v>
                </c:pt>
                <c:pt idx="75">
                  <c:v>1975</c:v>
                </c:pt>
                <c:pt idx="76">
                  <c:v>1976</c:v>
                </c:pt>
                <c:pt idx="77">
                  <c:v>1977</c:v>
                </c:pt>
                <c:pt idx="78">
                  <c:v>1978</c:v>
                </c:pt>
                <c:pt idx="79">
                  <c:v>1979</c:v>
                </c:pt>
                <c:pt idx="80">
                  <c:v>1980</c:v>
                </c:pt>
                <c:pt idx="81">
                  <c:v>1981</c:v>
                </c:pt>
                <c:pt idx="82">
                  <c:v>1982</c:v>
                </c:pt>
                <c:pt idx="83">
                  <c:v>1983</c:v>
                </c:pt>
                <c:pt idx="84">
                  <c:v>1984</c:v>
                </c:pt>
                <c:pt idx="85">
                  <c:v>1985</c:v>
                </c:pt>
                <c:pt idx="86">
                  <c:v>1986</c:v>
                </c:pt>
                <c:pt idx="87">
                  <c:v>1987</c:v>
                </c:pt>
                <c:pt idx="88">
                  <c:v>1988</c:v>
                </c:pt>
                <c:pt idx="89">
                  <c:v>1989</c:v>
                </c:pt>
                <c:pt idx="90">
                  <c:v>1990</c:v>
                </c:pt>
                <c:pt idx="91">
                  <c:v>1991</c:v>
                </c:pt>
                <c:pt idx="92">
                  <c:v>1992</c:v>
                </c:pt>
                <c:pt idx="93">
                  <c:v>1993</c:v>
                </c:pt>
                <c:pt idx="94">
                  <c:v>1994</c:v>
                </c:pt>
                <c:pt idx="95">
                  <c:v>1995</c:v>
                </c:pt>
                <c:pt idx="96">
                  <c:v>1996</c:v>
                </c:pt>
                <c:pt idx="97">
                  <c:v>1997</c:v>
                </c:pt>
                <c:pt idx="98">
                  <c:v>1998</c:v>
                </c:pt>
                <c:pt idx="99">
                  <c:v>1999</c:v>
                </c:pt>
                <c:pt idx="100">
                  <c:v>2000</c:v>
                </c:pt>
                <c:pt idx="101">
                  <c:v>2001</c:v>
                </c:pt>
                <c:pt idx="102">
                  <c:v>2002</c:v>
                </c:pt>
                <c:pt idx="103">
                  <c:v>2003</c:v>
                </c:pt>
                <c:pt idx="104">
                  <c:v>2004</c:v>
                </c:pt>
                <c:pt idx="105">
                  <c:v>2005</c:v>
                </c:pt>
                <c:pt idx="106">
                  <c:v>2006</c:v>
                </c:pt>
                <c:pt idx="107">
                  <c:v>2007</c:v>
                </c:pt>
                <c:pt idx="108">
                  <c:v>2008</c:v>
                </c:pt>
                <c:pt idx="109">
                  <c:v>2009</c:v>
                </c:pt>
                <c:pt idx="110">
                  <c:v>2010</c:v>
                </c:pt>
                <c:pt idx="111">
                  <c:v>2011</c:v>
                </c:pt>
                <c:pt idx="112">
                  <c:v>2012</c:v>
                </c:pt>
                <c:pt idx="113">
                  <c:v>2013</c:v>
                </c:pt>
                <c:pt idx="114">
                  <c:v>2014</c:v>
                </c:pt>
                <c:pt idx="115">
                  <c:v>2015</c:v>
                </c:pt>
              </c:numCache>
            </c:numRef>
          </c:cat>
          <c:val>
            <c:numRef>
              <c:f>Iceland2016!$H$2:$H$117</c:f>
              <c:numCache>
                <c:formatCode>General</c:formatCode>
                <c:ptCount val="116"/>
                <c:pt idx="0">
                  <c:v>100</c:v>
                </c:pt>
                <c:pt idx="1">
                  <c:v>104.5</c:v>
                </c:pt>
                <c:pt idx="2">
                  <c:v>106.90349999999999</c:v>
                </c:pt>
                <c:pt idx="3">
                  <c:v>106.79659649999999</c:v>
                </c:pt>
                <c:pt idx="4">
                  <c:v>107.43737607899999</c:v>
                </c:pt>
                <c:pt idx="5">
                  <c:v>114.528242900214</c:v>
                </c:pt>
                <c:pt idx="6">
                  <c:v>117.04786424401871</c:v>
                </c:pt>
                <c:pt idx="7">
                  <c:v>121.26158735680339</c:v>
                </c:pt>
                <c:pt idx="8">
                  <c:v>120.65527942001937</c:v>
                </c:pt>
                <c:pt idx="9">
                  <c:v>119.44872662581918</c:v>
                </c:pt>
                <c:pt idx="10">
                  <c:v>127.33234258312325</c:v>
                </c:pt>
                <c:pt idx="11">
                  <c:v>132.4256362864482</c:v>
                </c:pt>
                <c:pt idx="12">
                  <c:v>133.74989264931267</c:v>
                </c:pt>
                <c:pt idx="13">
                  <c:v>140.03613760383035</c:v>
                </c:pt>
                <c:pt idx="14">
                  <c:v>136.81530643894226</c:v>
                </c:pt>
                <c:pt idx="15">
                  <c:v>134.07900031016342</c:v>
                </c:pt>
                <c:pt idx="16">
                  <c:v>118.3917572738743</c:v>
                </c:pt>
                <c:pt idx="17">
                  <c:v>116.02392212839682</c:v>
                </c:pt>
                <c:pt idx="18">
                  <c:v>108.83043895643621</c:v>
                </c:pt>
                <c:pt idx="19">
                  <c:v>125.9168178725967</c:v>
                </c:pt>
                <c:pt idx="20">
                  <c:v>106.77746155596199</c:v>
                </c:pt>
                <c:pt idx="21">
                  <c:v>116.92132040377838</c:v>
                </c:pt>
                <c:pt idx="22">
                  <c:v>131.18572149303932</c:v>
                </c:pt>
                <c:pt idx="23">
                  <c:v>124.23287825390824</c:v>
                </c:pt>
                <c:pt idx="24">
                  <c:v>131.93531670565056</c:v>
                </c:pt>
                <c:pt idx="25">
                  <c:v>132.3311226557675</c:v>
                </c:pt>
                <c:pt idx="26">
                  <c:v>141.99129460963852</c:v>
                </c:pt>
                <c:pt idx="27">
                  <c:v>155.76445018677344</c:v>
                </c:pt>
                <c:pt idx="28">
                  <c:v>161.52773484368404</c:v>
                </c:pt>
                <c:pt idx="29">
                  <c:v>170.73481572977403</c:v>
                </c:pt>
                <c:pt idx="30">
                  <c:v>189.00344101285984</c:v>
                </c:pt>
                <c:pt idx="31">
                  <c:v>185.22337219260262</c:v>
                </c:pt>
                <c:pt idx="32">
                  <c:v>177.25876718832072</c:v>
                </c:pt>
                <c:pt idx="33">
                  <c:v>194.98464390715282</c:v>
                </c:pt>
                <c:pt idx="34">
                  <c:v>196.15455177059573</c:v>
                </c:pt>
                <c:pt idx="35">
                  <c:v>188.89683335508369</c:v>
                </c:pt>
                <c:pt idx="36">
                  <c:v>188.14124602166336</c:v>
                </c:pt>
                <c:pt idx="37">
                  <c:v>195.47875461650821</c:v>
                </c:pt>
                <c:pt idx="38">
                  <c:v>195.6742333711247</c:v>
                </c:pt>
                <c:pt idx="39">
                  <c:v>217.39407327531953</c:v>
                </c:pt>
                <c:pt idx="40">
                  <c:v>228.48117101236082</c:v>
                </c:pt>
                <c:pt idx="41">
                  <c:v>258.18372324396768</c:v>
                </c:pt>
                <c:pt idx="42">
                  <c:v>298.20220034678266</c:v>
                </c:pt>
                <c:pt idx="43">
                  <c:v>314.30511916550893</c:v>
                </c:pt>
                <c:pt idx="44">
                  <c:v>339.44952869874965</c:v>
                </c:pt>
                <c:pt idx="45">
                  <c:v>361.51374806416834</c:v>
                </c:pt>
                <c:pt idx="46">
                  <c:v>370.55159176577251</c:v>
                </c:pt>
                <c:pt idx="47">
                  <c:v>403.16013184116053</c:v>
                </c:pt>
                <c:pt idx="48">
                  <c:v>402.35381157747821</c:v>
                </c:pt>
                <c:pt idx="49">
                  <c:v>387.06436673753404</c:v>
                </c:pt>
                <c:pt idx="50">
                  <c:v>370.80766333455762</c:v>
                </c:pt>
                <c:pt idx="51">
                  <c:v>356.34616446450985</c:v>
                </c:pt>
                <c:pt idx="52">
                  <c:v>347.08116418843258</c:v>
                </c:pt>
                <c:pt idx="53">
                  <c:v>392.54879669711727</c:v>
                </c:pt>
                <c:pt idx="54">
                  <c:v>418.8495660758241</c:v>
                </c:pt>
                <c:pt idx="55">
                  <c:v>449.42558439935925</c:v>
                </c:pt>
                <c:pt idx="56">
                  <c:v>450.77386115255729</c:v>
                </c:pt>
                <c:pt idx="57">
                  <c:v>440.40606234604849</c:v>
                </c:pt>
                <c:pt idx="58">
                  <c:v>464.62839577508112</c:v>
                </c:pt>
                <c:pt idx="59">
                  <c:v>464.16376737930602</c:v>
                </c:pt>
                <c:pt idx="60">
                  <c:v>469.26956882047836</c:v>
                </c:pt>
                <c:pt idx="61">
                  <c:v>460.82271658170976</c:v>
                </c:pt>
                <c:pt idx="62">
                  <c:v>490.31537044293918</c:v>
                </c:pt>
                <c:pt idx="63">
                  <c:v>530.52123081926027</c:v>
                </c:pt>
                <c:pt idx="64">
                  <c:v>572.96292928480113</c:v>
                </c:pt>
                <c:pt idx="65">
                  <c:v>603.90292746618047</c:v>
                </c:pt>
                <c:pt idx="66">
                  <c:v>645.57222946134686</c:v>
                </c:pt>
                <c:pt idx="67">
                  <c:v>627.49620703642915</c:v>
                </c:pt>
                <c:pt idx="68">
                  <c:v>585.45396116498841</c:v>
                </c:pt>
                <c:pt idx="69">
                  <c:v>594.23577058246315</c:v>
                </c:pt>
                <c:pt idx="70">
                  <c:v>634.64380298207072</c:v>
                </c:pt>
                <c:pt idx="71">
                  <c:v>710.80105933991933</c:v>
                </c:pt>
                <c:pt idx="72">
                  <c:v>743.49790806955571</c:v>
                </c:pt>
                <c:pt idx="73">
                  <c:v>782.90329719724207</c:v>
                </c:pt>
                <c:pt idx="74">
                  <c:v>816.56813897672339</c:v>
                </c:pt>
                <c:pt idx="75">
                  <c:v>811.66873014286307</c:v>
                </c:pt>
                <c:pt idx="76">
                  <c:v>851.44049791986333</c:v>
                </c:pt>
                <c:pt idx="77">
                  <c:v>919.55573775345249</c:v>
                </c:pt>
                <c:pt idx="78">
                  <c:v>967.37263611663207</c:v>
                </c:pt>
                <c:pt idx="79">
                  <c:v>1005.1001689251807</c:v>
                </c:pt>
                <c:pt idx="80">
                  <c:v>1051.334776695739</c:v>
                </c:pt>
                <c:pt idx="81">
                  <c:v>1083.926154773307</c:v>
                </c:pt>
                <c:pt idx="82">
                  <c:v>1092.5975640114934</c:v>
                </c:pt>
                <c:pt idx="83">
                  <c:v>1055.4492468351027</c:v>
                </c:pt>
                <c:pt idx="84">
                  <c:v>1088.1681734869908</c:v>
                </c:pt>
                <c:pt idx="85">
                  <c:v>1115.3723778241654</c:v>
                </c:pt>
                <c:pt idx="86">
                  <c:v>1176.7178586044945</c:v>
                </c:pt>
                <c:pt idx="87">
                  <c:v>1262.6182622826225</c:v>
                </c:pt>
                <c:pt idx="88">
                  <c:v>1241.1537518238179</c:v>
                </c:pt>
                <c:pt idx="89">
                  <c:v>1229.9833680574036</c:v>
                </c:pt>
                <c:pt idx="90">
                  <c:v>1234.9033015296332</c:v>
                </c:pt>
                <c:pt idx="91">
                  <c:v>1216.3797520066887</c:v>
                </c:pt>
                <c:pt idx="92">
                  <c:v>1161.6426631663876</c:v>
                </c:pt>
                <c:pt idx="93">
                  <c:v>1165.1275911558866</c:v>
                </c:pt>
                <c:pt idx="94">
                  <c:v>1196.5860361170955</c:v>
                </c:pt>
                <c:pt idx="95">
                  <c:v>1191.7996919726272</c:v>
                </c:pt>
                <c:pt idx="96">
                  <c:v>1241.8552790354777</c:v>
                </c:pt>
                <c:pt idx="97">
                  <c:v>1292.7713454759321</c:v>
                </c:pt>
                <c:pt idx="98">
                  <c:v>1359.9954554406806</c:v>
                </c:pt>
                <c:pt idx="99">
                  <c:v>1398.0753281930197</c:v>
                </c:pt>
                <c:pt idx="100">
                  <c:v>1437.2214373824243</c:v>
                </c:pt>
                <c:pt idx="101">
                  <c:v>1473.1519733169848</c:v>
                </c:pt>
                <c:pt idx="102">
                  <c:v>1462.839909503766</c:v>
                </c:pt>
                <c:pt idx="103">
                  <c:v>1489.1710278748337</c:v>
                </c:pt>
                <c:pt idx="104">
                  <c:v>1594.3207379365108</c:v>
                </c:pt>
                <c:pt idx="105">
                  <c:v>1692.0337805136983</c:v>
                </c:pt>
                <c:pt idx="106">
                  <c:v>1734.426037652134</c:v>
                </c:pt>
                <c:pt idx="107">
                  <c:v>1791.7928666620278</c:v>
                </c:pt>
                <c:pt idx="108">
                  <c:v>1768.1911681300007</c:v>
                </c:pt>
                <c:pt idx="109">
                  <c:v>1631.9165272664077</c:v>
                </c:pt>
                <c:pt idx="110">
                  <c:v>1573.5982206630283</c:v>
                </c:pt>
                <c:pt idx="111">
                  <c:v>1614.9284692311244</c:v>
                </c:pt>
                <c:pt idx="112">
                  <c:v>1635.6780671319154</c:v>
                </c:pt>
                <c:pt idx="113">
                  <c:v>1695.3570315504305</c:v>
                </c:pt>
                <c:pt idx="114">
                  <c:v>1708.2396234983162</c:v>
                </c:pt>
                <c:pt idx="115">
                  <c:v>1757.3293889780223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92E-40DA-959E-16552D684D38}"/>
            </c:ext>
          </c:extLst>
        </c:ser>
        <c:ser>
          <c:idx val="1"/>
          <c:order val="1"/>
          <c:tx>
            <c:strRef>
              <c:f>Iceland2016!$I$1</c:f>
              <c:strCache>
                <c:ptCount val="1"/>
                <c:pt idx="0">
                  <c:v>Framleiðslugeta</c:v>
                </c:pt>
              </c:strCache>
            </c:strRef>
          </c:tx>
          <c:spPr>
            <a:ln w="508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Iceland2016!$G$2:$G$117</c:f>
              <c:numCache>
                <c:formatCode>General</c:formatCode>
                <c:ptCount val="116"/>
                <c:pt idx="0">
                  <c:v>1900</c:v>
                </c:pt>
                <c:pt idx="1">
                  <c:v>1901</c:v>
                </c:pt>
                <c:pt idx="2">
                  <c:v>1902</c:v>
                </c:pt>
                <c:pt idx="3">
                  <c:v>1903</c:v>
                </c:pt>
                <c:pt idx="4">
                  <c:v>1904</c:v>
                </c:pt>
                <c:pt idx="5">
                  <c:v>1905</c:v>
                </c:pt>
                <c:pt idx="6">
                  <c:v>1906</c:v>
                </c:pt>
                <c:pt idx="7">
                  <c:v>1907</c:v>
                </c:pt>
                <c:pt idx="8">
                  <c:v>1908</c:v>
                </c:pt>
                <c:pt idx="9">
                  <c:v>1909</c:v>
                </c:pt>
                <c:pt idx="10">
                  <c:v>1910</c:v>
                </c:pt>
                <c:pt idx="11">
                  <c:v>1911</c:v>
                </c:pt>
                <c:pt idx="12">
                  <c:v>1912</c:v>
                </c:pt>
                <c:pt idx="13">
                  <c:v>1913</c:v>
                </c:pt>
                <c:pt idx="14">
                  <c:v>1914</c:v>
                </c:pt>
                <c:pt idx="15">
                  <c:v>1915</c:v>
                </c:pt>
                <c:pt idx="16">
                  <c:v>1916</c:v>
                </c:pt>
                <c:pt idx="17">
                  <c:v>1917</c:v>
                </c:pt>
                <c:pt idx="18">
                  <c:v>1918</c:v>
                </c:pt>
                <c:pt idx="19">
                  <c:v>1919</c:v>
                </c:pt>
                <c:pt idx="20">
                  <c:v>1920</c:v>
                </c:pt>
                <c:pt idx="21">
                  <c:v>1921</c:v>
                </c:pt>
                <c:pt idx="22">
                  <c:v>1922</c:v>
                </c:pt>
                <c:pt idx="23">
                  <c:v>1923</c:v>
                </c:pt>
                <c:pt idx="24">
                  <c:v>1924</c:v>
                </c:pt>
                <c:pt idx="25">
                  <c:v>1925</c:v>
                </c:pt>
                <c:pt idx="26">
                  <c:v>1926</c:v>
                </c:pt>
                <c:pt idx="27">
                  <c:v>1927</c:v>
                </c:pt>
                <c:pt idx="28">
                  <c:v>1928</c:v>
                </c:pt>
                <c:pt idx="29">
                  <c:v>1929</c:v>
                </c:pt>
                <c:pt idx="30">
                  <c:v>1930</c:v>
                </c:pt>
                <c:pt idx="31">
                  <c:v>1931</c:v>
                </c:pt>
                <c:pt idx="32">
                  <c:v>1932</c:v>
                </c:pt>
                <c:pt idx="33">
                  <c:v>1933</c:v>
                </c:pt>
                <c:pt idx="34">
                  <c:v>1934</c:v>
                </c:pt>
                <c:pt idx="35">
                  <c:v>1935</c:v>
                </c:pt>
                <c:pt idx="36">
                  <c:v>1936</c:v>
                </c:pt>
                <c:pt idx="37">
                  <c:v>1937</c:v>
                </c:pt>
                <c:pt idx="38">
                  <c:v>1938</c:v>
                </c:pt>
                <c:pt idx="39">
                  <c:v>1939</c:v>
                </c:pt>
                <c:pt idx="40">
                  <c:v>1940</c:v>
                </c:pt>
                <c:pt idx="41">
                  <c:v>1941</c:v>
                </c:pt>
                <c:pt idx="42">
                  <c:v>1942</c:v>
                </c:pt>
                <c:pt idx="43">
                  <c:v>1943</c:v>
                </c:pt>
                <c:pt idx="44">
                  <c:v>1944</c:v>
                </c:pt>
                <c:pt idx="45">
                  <c:v>1945</c:v>
                </c:pt>
                <c:pt idx="46">
                  <c:v>1946</c:v>
                </c:pt>
                <c:pt idx="47">
                  <c:v>1947</c:v>
                </c:pt>
                <c:pt idx="48">
                  <c:v>1948</c:v>
                </c:pt>
                <c:pt idx="49">
                  <c:v>1949</c:v>
                </c:pt>
                <c:pt idx="50">
                  <c:v>1950</c:v>
                </c:pt>
                <c:pt idx="51">
                  <c:v>1951</c:v>
                </c:pt>
                <c:pt idx="52">
                  <c:v>1952</c:v>
                </c:pt>
                <c:pt idx="53">
                  <c:v>1953</c:v>
                </c:pt>
                <c:pt idx="54">
                  <c:v>1954</c:v>
                </c:pt>
                <c:pt idx="55">
                  <c:v>1955</c:v>
                </c:pt>
                <c:pt idx="56">
                  <c:v>1956</c:v>
                </c:pt>
                <c:pt idx="57">
                  <c:v>1957</c:v>
                </c:pt>
                <c:pt idx="58">
                  <c:v>1958</c:v>
                </c:pt>
                <c:pt idx="59">
                  <c:v>1959</c:v>
                </c:pt>
                <c:pt idx="60">
                  <c:v>1960</c:v>
                </c:pt>
                <c:pt idx="61">
                  <c:v>1961</c:v>
                </c:pt>
                <c:pt idx="62">
                  <c:v>1962</c:v>
                </c:pt>
                <c:pt idx="63">
                  <c:v>1963</c:v>
                </c:pt>
                <c:pt idx="64">
                  <c:v>1964</c:v>
                </c:pt>
                <c:pt idx="65">
                  <c:v>1965</c:v>
                </c:pt>
                <c:pt idx="66">
                  <c:v>1966</c:v>
                </c:pt>
                <c:pt idx="67">
                  <c:v>1967</c:v>
                </c:pt>
                <c:pt idx="68">
                  <c:v>1968</c:v>
                </c:pt>
                <c:pt idx="69">
                  <c:v>1969</c:v>
                </c:pt>
                <c:pt idx="70">
                  <c:v>1970</c:v>
                </c:pt>
                <c:pt idx="71">
                  <c:v>1971</c:v>
                </c:pt>
                <c:pt idx="72">
                  <c:v>1972</c:v>
                </c:pt>
                <c:pt idx="73">
                  <c:v>1973</c:v>
                </c:pt>
                <c:pt idx="74">
                  <c:v>1974</c:v>
                </c:pt>
                <c:pt idx="75">
                  <c:v>1975</c:v>
                </c:pt>
                <c:pt idx="76">
                  <c:v>1976</c:v>
                </c:pt>
                <c:pt idx="77">
                  <c:v>1977</c:v>
                </c:pt>
                <c:pt idx="78">
                  <c:v>1978</c:v>
                </c:pt>
                <c:pt idx="79">
                  <c:v>1979</c:v>
                </c:pt>
                <c:pt idx="80">
                  <c:v>1980</c:v>
                </c:pt>
                <c:pt idx="81">
                  <c:v>1981</c:v>
                </c:pt>
                <c:pt idx="82">
                  <c:v>1982</c:v>
                </c:pt>
                <c:pt idx="83">
                  <c:v>1983</c:v>
                </c:pt>
                <c:pt idx="84">
                  <c:v>1984</c:v>
                </c:pt>
                <c:pt idx="85">
                  <c:v>1985</c:v>
                </c:pt>
                <c:pt idx="86">
                  <c:v>1986</c:v>
                </c:pt>
                <c:pt idx="87">
                  <c:v>1987</c:v>
                </c:pt>
                <c:pt idx="88">
                  <c:v>1988</c:v>
                </c:pt>
                <c:pt idx="89">
                  <c:v>1989</c:v>
                </c:pt>
                <c:pt idx="90">
                  <c:v>1990</c:v>
                </c:pt>
                <c:pt idx="91">
                  <c:v>1991</c:v>
                </c:pt>
                <c:pt idx="92">
                  <c:v>1992</c:v>
                </c:pt>
                <c:pt idx="93">
                  <c:v>1993</c:v>
                </c:pt>
                <c:pt idx="94">
                  <c:v>1994</c:v>
                </c:pt>
                <c:pt idx="95">
                  <c:v>1995</c:v>
                </c:pt>
                <c:pt idx="96">
                  <c:v>1996</c:v>
                </c:pt>
                <c:pt idx="97">
                  <c:v>1997</c:v>
                </c:pt>
                <c:pt idx="98">
                  <c:v>1998</c:v>
                </c:pt>
                <c:pt idx="99">
                  <c:v>1999</c:v>
                </c:pt>
                <c:pt idx="100">
                  <c:v>2000</c:v>
                </c:pt>
                <c:pt idx="101">
                  <c:v>2001</c:v>
                </c:pt>
                <c:pt idx="102">
                  <c:v>2002</c:v>
                </c:pt>
                <c:pt idx="103">
                  <c:v>2003</c:v>
                </c:pt>
                <c:pt idx="104">
                  <c:v>2004</c:v>
                </c:pt>
                <c:pt idx="105">
                  <c:v>2005</c:v>
                </c:pt>
                <c:pt idx="106">
                  <c:v>2006</c:v>
                </c:pt>
                <c:pt idx="107">
                  <c:v>2007</c:v>
                </c:pt>
                <c:pt idx="108">
                  <c:v>2008</c:v>
                </c:pt>
                <c:pt idx="109">
                  <c:v>2009</c:v>
                </c:pt>
                <c:pt idx="110">
                  <c:v>2010</c:v>
                </c:pt>
                <c:pt idx="111">
                  <c:v>2011</c:v>
                </c:pt>
                <c:pt idx="112">
                  <c:v>2012</c:v>
                </c:pt>
                <c:pt idx="113">
                  <c:v>2013</c:v>
                </c:pt>
                <c:pt idx="114">
                  <c:v>2014</c:v>
                </c:pt>
                <c:pt idx="115">
                  <c:v>2015</c:v>
                </c:pt>
              </c:numCache>
            </c:numRef>
          </c:cat>
          <c:val>
            <c:numRef>
              <c:f>Iceland2016!$I$2:$I$117</c:f>
              <c:numCache>
                <c:formatCode>General</c:formatCode>
                <c:ptCount val="116"/>
                <c:pt idx="0">
                  <c:v>84.523533622816231</c:v>
                </c:pt>
                <c:pt idx="1">
                  <c:v>86.96971894805624</c:v>
                </c:pt>
                <c:pt idx="2">
                  <c:v>89.486699025822517</c:v>
                </c:pt>
                <c:pt idx="3">
                  <c:v>92.076522718452026</c:v>
                </c:pt>
                <c:pt idx="4">
                  <c:v>94.741298184160456</c:v>
                </c:pt>
                <c:pt idx="5">
                  <c:v>97.483194593111847</c:v>
                </c:pt>
                <c:pt idx="6">
                  <c:v>100.30444389316331</c:v>
                </c:pt>
                <c:pt idx="7">
                  <c:v>103.20734262670113</c:v>
                </c:pt>
                <c:pt idx="8">
                  <c:v>106.19425380006892</c:v>
                </c:pt>
                <c:pt idx="9">
                  <c:v>109.26760880708699</c:v>
                </c:pt>
                <c:pt idx="10">
                  <c:v>112.42990940825207</c:v>
                </c:pt>
                <c:pt idx="11">
                  <c:v>115.68372976720462</c:v>
                </c:pt>
                <c:pt idx="12">
                  <c:v>119.03171854614571</c:v>
                </c:pt>
                <c:pt idx="13">
                  <c:v>122.47660106188428</c:v>
                </c:pt>
                <c:pt idx="14">
                  <c:v>126.02118150429561</c:v>
                </c:pt>
                <c:pt idx="15">
                  <c:v>129.66834521897025</c:v>
                </c:pt>
                <c:pt idx="16">
                  <c:v>133.42106105593871</c:v>
                </c:pt>
                <c:pt idx="17">
                  <c:v>137.28238378635623</c:v>
                </c:pt>
                <c:pt idx="18">
                  <c:v>141.25545658914291</c:v>
                </c:pt>
                <c:pt idx="19">
                  <c:v>145.34351360957447</c:v>
                </c:pt>
                <c:pt idx="20">
                  <c:v>149.54988259193655</c:v>
                </c:pt>
                <c:pt idx="21">
                  <c:v>153.87798758835501</c:v>
                </c:pt>
                <c:pt idx="22">
                  <c:v>158.33135174603248</c:v>
                </c:pt>
                <c:pt idx="23">
                  <c:v>162.91360017515055</c:v>
                </c:pt>
                <c:pt idx="24">
                  <c:v>167.62846289975977</c:v>
                </c:pt>
                <c:pt idx="25">
                  <c:v>172.47977789408873</c:v>
                </c:pt>
                <c:pt idx="26">
                  <c:v>177.47149420670729</c:v>
                </c:pt>
                <c:pt idx="27">
                  <c:v>182.60767517512559</c:v>
                </c:pt>
                <c:pt idx="28">
                  <c:v>187.89250173340625</c:v>
                </c:pt>
                <c:pt idx="29">
                  <c:v>193.33027581552221</c:v>
                </c:pt>
                <c:pt idx="30">
                  <c:v>198.92542385718991</c:v>
                </c:pt>
                <c:pt idx="31">
                  <c:v>204.68250039906999</c:v>
                </c:pt>
                <c:pt idx="32">
                  <c:v>210.60619179422579</c:v>
                </c:pt>
                <c:pt idx="33">
                  <c:v>216.70132002290151</c:v>
                </c:pt>
                <c:pt idx="34">
                  <c:v>222.97284661768015</c:v>
                </c:pt>
                <c:pt idx="35">
                  <c:v>229.4258767022632</c:v>
                </c:pt>
                <c:pt idx="36">
                  <c:v>236.06566314711083</c:v>
                </c:pt>
                <c:pt idx="37">
                  <c:v>242.89761084537625</c:v>
                </c:pt>
                <c:pt idx="38">
                  <c:v>249.92728111256238</c:v>
                </c:pt>
                <c:pt idx="39">
                  <c:v>257.16039621353593</c:v>
                </c:pt>
                <c:pt idx="40">
                  <c:v>264.60284402052929</c:v>
                </c:pt>
                <c:pt idx="41">
                  <c:v>272.26068280597769</c:v>
                </c:pt>
                <c:pt idx="42">
                  <c:v>280.14014617403581</c:v>
                </c:pt>
                <c:pt idx="43">
                  <c:v>288.24764813484717</c:v>
                </c:pt>
                <c:pt idx="44">
                  <c:v>296.58978832563628</c:v>
                </c:pt>
                <c:pt idx="45">
                  <c:v>305.17335738293548</c:v>
                </c:pt>
                <c:pt idx="46">
                  <c:v>314.00534247025615</c:v>
                </c:pt>
                <c:pt idx="47">
                  <c:v>323.09293296576936</c:v>
                </c:pt>
                <c:pt idx="48">
                  <c:v>332.44352631455803</c:v>
                </c:pt>
                <c:pt idx="49">
                  <c:v>342.06473405027435</c:v>
                </c:pt>
                <c:pt idx="50">
                  <c:v>351.96438799103237</c:v>
                </c:pt>
                <c:pt idx="51">
                  <c:v>362.15054661465331</c:v>
                </c:pt>
                <c:pt idx="52">
                  <c:v>372.63150161837638</c:v>
                </c:pt>
                <c:pt idx="53">
                  <c:v>383.41578466845459</c:v>
                </c:pt>
                <c:pt idx="54">
                  <c:v>394.5121743450473</c:v>
                </c:pt>
                <c:pt idx="55">
                  <c:v>405.92970328814772</c:v>
                </c:pt>
                <c:pt idx="56">
                  <c:v>417.67766555027509</c:v>
                </c:pt>
                <c:pt idx="57">
                  <c:v>429.76562416200596</c:v>
                </c:pt>
                <c:pt idx="58">
                  <c:v>442.20341891641181</c:v>
                </c:pt>
                <c:pt idx="59">
                  <c:v>455.00117437883324</c:v>
                </c:pt>
                <c:pt idx="60">
                  <c:v>468.16930812841451</c:v>
                </c:pt>
                <c:pt idx="61">
                  <c:v>481.71853923820618</c:v>
                </c:pt>
                <c:pt idx="62">
                  <c:v>495.65989700063727</c:v>
                </c:pt>
                <c:pt idx="63">
                  <c:v>510.00472990556381</c:v>
                </c:pt>
                <c:pt idx="64">
                  <c:v>524.76471487809476</c:v>
                </c:pt>
                <c:pt idx="65">
                  <c:v>539.95186678382584</c:v>
                </c:pt>
                <c:pt idx="66">
                  <c:v>555.57854820910404</c:v>
                </c:pt>
                <c:pt idx="67">
                  <c:v>571.65747952440279</c:v>
                </c:pt>
                <c:pt idx="68">
                  <c:v>588.2017492388768</c:v>
                </c:pt>
                <c:pt idx="69">
                  <c:v>605.22482465465191</c:v>
                </c:pt>
                <c:pt idx="70">
                  <c:v>622.74056282939296</c:v>
                </c:pt>
                <c:pt idx="71">
                  <c:v>640.76322185620552</c:v>
                </c:pt>
                <c:pt idx="72">
                  <c:v>659.30747246991916</c:v>
                </c:pt>
                <c:pt idx="73">
                  <c:v>678.38840998933745</c:v>
                </c:pt>
                <c:pt idx="74">
                  <c:v>698.02156660503374</c:v>
                </c:pt>
                <c:pt idx="75">
                  <c:v>718.22292402284268</c:v>
                </c:pt>
                <c:pt idx="76">
                  <c:v>739.00892647318733</c:v>
                </c:pt>
                <c:pt idx="77">
                  <c:v>760.39649409698768</c:v>
                </c:pt>
                <c:pt idx="78">
                  <c:v>782.40303671888648</c:v>
                </c:pt>
                <c:pt idx="79">
                  <c:v>805.04646801916999</c:v>
                </c:pt>
                <c:pt idx="80">
                  <c:v>828.34522011574825</c:v>
                </c:pt>
                <c:pt idx="81">
                  <c:v>852.31825856824116</c:v>
                </c:pt>
                <c:pt idx="82">
                  <c:v>876.98509781620362</c:v>
                </c:pt>
                <c:pt idx="83">
                  <c:v>902.36581706424056</c:v>
                </c:pt>
                <c:pt idx="84">
                  <c:v>928.48107662676148</c:v>
                </c:pt>
                <c:pt idx="85">
                  <c:v>955.35213474582633</c:v>
                </c:pt>
                <c:pt idx="86">
                  <c:v>983.00086489571811</c:v>
                </c:pt>
                <c:pt idx="87">
                  <c:v>1011.4497735882558</c:v>
                </c:pt>
                <c:pt idx="88">
                  <c:v>1040.7220186935133</c:v>
                </c:pt>
                <c:pt idx="89">
                  <c:v>1070.8414282906413</c:v>
                </c:pt>
                <c:pt idx="90">
                  <c:v>1101.8325200643669</c:v>
                </c:pt>
                <c:pt idx="91">
                  <c:v>1133.7205212627232</c:v>
                </c:pt>
                <c:pt idx="92">
                  <c:v>1166.5313892324978</c:v>
                </c:pt>
                <c:pt idx="93">
                  <c:v>1200.2918325488677</c:v>
                </c:pt>
                <c:pt idx="94">
                  <c:v>1235.0293327566753</c:v>
                </c:pt>
                <c:pt idx="95">
                  <c:v>1270.7721667407816</c:v>
                </c:pt>
                <c:pt idx="96">
                  <c:v>1307.5494297439745</c:v>
                </c:pt>
                <c:pt idx="97">
                  <c:v>1345.3910590508951</c:v>
                </c:pt>
                <c:pt idx="98">
                  <c:v>1384.3278583575423</c:v>
                </c:pt>
                <c:pt idx="99">
                  <c:v>1424.3915228459027</c:v>
                </c:pt>
                <c:pt idx="100">
                  <c:v>1465.6146649844163</c:v>
                </c:pt>
                <c:pt idx="101">
                  <c:v>1508.0308410749726</c:v>
                </c:pt>
                <c:pt idx="102">
                  <c:v>1551.6745785683622</c:v>
                </c:pt>
                <c:pt idx="103">
                  <c:v>1596.5814041700937</c:v>
                </c:pt>
                <c:pt idx="104">
                  <c:v>1642.787872759792</c:v>
                </c:pt>
                <c:pt idx="105">
                  <c:v>1690.3315971473687</c:v>
                </c:pt>
                <c:pt idx="106">
                  <c:v>1739.2512786905488</c:v>
                </c:pt>
                <c:pt idx="107">
                  <c:v>1789.5867387983035</c:v>
                </c:pt>
                <c:pt idx="108">
                  <c:v>1841.3789513462175</c:v>
                </c:pt>
                <c:pt idx="109">
                  <c:v>1894.6700760297817</c:v>
                </c:pt>
                <c:pt idx="110">
                  <c:v>1949.5034926831706</c:v>
                </c:pt>
                <c:pt idx="111">
                  <c:v>2005.9238365910171</c:v>
                </c:pt>
                <c:pt idx="112">
                  <c:v>2063.9770348223647</c:v>
                </c:pt>
                <c:pt idx="113">
                  <c:v>2123.7103436159282</c:v>
                </c:pt>
                <c:pt idx="114">
                  <c:v>2185.1723868475506</c:v>
                </c:pt>
                <c:pt idx="115">
                  <c:v>2248.4131956107003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92E-40DA-959E-16552D684D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98491320"/>
        <c:axId val="498487792"/>
      </c:lineChart>
      <c:catAx>
        <c:axId val="498491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is-IS"/>
          </a:p>
        </c:txPr>
        <c:crossAx val="498487792"/>
        <c:crosses val="autoZero"/>
        <c:auto val="1"/>
        <c:lblAlgn val="ctr"/>
        <c:lblOffset val="100"/>
        <c:noMultiLvlLbl val="0"/>
      </c:catAx>
      <c:valAx>
        <c:axId val="498487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is-IS"/>
          </a:p>
        </c:txPr>
        <c:crossAx val="498491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8704337615692778"/>
          <c:y val="9.5066105617956254E-2"/>
          <c:w val="0.38907114242298652"/>
          <c:h val="0.1607479246438459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defRPr>
          </a:pPr>
          <a:endParaRPr lang="is-I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Iceland2016!$H$1</c:f>
              <c:strCache>
                <c:ptCount val="1"/>
                <c:pt idx="0">
                  <c:v>Framleiðsla</c:v>
                </c:pt>
              </c:strCache>
            </c:strRef>
          </c:tx>
          <c:spPr>
            <a:ln w="508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Iceland2016!$G$2:$G$117</c:f>
              <c:numCache>
                <c:formatCode>General</c:formatCode>
                <c:ptCount val="116"/>
                <c:pt idx="0">
                  <c:v>1900</c:v>
                </c:pt>
                <c:pt idx="1">
                  <c:v>1901</c:v>
                </c:pt>
                <c:pt idx="2">
                  <c:v>1902</c:v>
                </c:pt>
                <c:pt idx="3">
                  <c:v>1903</c:v>
                </c:pt>
                <c:pt idx="4">
                  <c:v>1904</c:v>
                </c:pt>
                <c:pt idx="5">
                  <c:v>1905</c:v>
                </c:pt>
                <c:pt idx="6">
                  <c:v>1906</c:v>
                </c:pt>
                <c:pt idx="7">
                  <c:v>1907</c:v>
                </c:pt>
                <c:pt idx="8">
                  <c:v>1908</c:v>
                </c:pt>
                <c:pt idx="9">
                  <c:v>1909</c:v>
                </c:pt>
                <c:pt idx="10">
                  <c:v>1910</c:v>
                </c:pt>
                <c:pt idx="11">
                  <c:v>1911</c:v>
                </c:pt>
                <c:pt idx="12">
                  <c:v>1912</c:v>
                </c:pt>
                <c:pt idx="13">
                  <c:v>1913</c:v>
                </c:pt>
                <c:pt idx="14">
                  <c:v>1914</c:v>
                </c:pt>
                <c:pt idx="15">
                  <c:v>1915</c:v>
                </c:pt>
                <c:pt idx="16">
                  <c:v>1916</c:v>
                </c:pt>
                <c:pt idx="17">
                  <c:v>1917</c:v>
                </c:pt>
                <c:pt idx="18">
                  <c:v>1918</c:v>
                </c:pt>
                <c:pt idx="19">
                  <c:v>1919</c:v>
                </c:pt>
                <c:pt idx="20">
                  <c:v>1920</c:v>
                </c:pt>
                <c:pt idx="21">
                  <c:v>1921</c:v>
                </c:pt>
                <c:pt idx="22">
                  <c:v>1922</c:v>
                </c:pt>
                <c:pt idx="23">
                  <c:v>1923</c:v>
                </c:pt>
                <c:pt idx="24">
                  <c:v>1924</c:v>
                </c:pt>
                <c:pt idx="25">
                  <c:v>1925</c:v>
                </c:pt>
                <c:pt idx="26">
                  <c:v>1926</c:v>
                </c:pt>
                <c:pt idx="27">
                  <c:v>1927</c:v>
                </c:pt>
                <c:pt idx="28">
                  <c:v>1928</c:v>
                </c:pt>
                <c:pt idx="29">
                  <c:v>1929</c:v>
                </c:pt>
                <c:pt idx="30">
                  <c:v>1930</c:v>
                </c:pt>
                <c:pt idx="31">
                  <c:v>1931</c:v>
                </c:pt>
                <c:pt idx="32">
                  <c:v>1932</c:v>
                </c:pt>
                <c:pt idx="33">
                  <c:v>1933</c:v>
                </c:pt>
                <c:pt idx="34">
                  <c:v>1934</c:v>
                </c:pt>
                <c:pt idx="35">
                  <c:v>1935</c:v>
                </c:pt>
                <c:pt idx="36">
                  <c:v>1936</c:v>
                </c:pt>
                <c:pt idx="37">
                  <c:v>1937</c:v>
                </c:pt>
                <c:pt idx="38">
                  <c:v>1938</c:v>
                </c:pt>
                <c:pt idx="39">
                  <c:v>1939</c:v>
                </c:pt>
                <c:pt idx="40">
                  <c:v>1940</c:v>
                </c:pt>
                <c:pt idx="41">
                  <c:v>1941</c:v>
                </c:pt>
                <c:pt idx="42">
                  <c:v>1942</c:v>
                </c:pt>
                <c:pt idx="43">
                  <c:v>1943</c:v>
                </c:pt>
                <c:pt idx="44">
                  <c:v>1944</c:v>
                </c:pt>
                <c:pt idx="45">
                  <c:v>1945</c:v>
                </c:pt>
                <c:pt idx="46">
                  <c:v>1946</c:v>
                </c:pt>
                <c:pt idx="47">
                  <c:v>1947</c:v>
                </c:pt>
                <c:pt idx="48">
                  <c:v>1948</c:v>
                </c:pt>
                <c:pt idx="49">
                  <c:v>1949</c:v>
                </c:pt>
                <c:pt idx="50">
                  <c:v>1950</c:v>
                </c:pt>
                <c:pt idx="51">
                  <c:v>1951</c:v>
                </c:pt>
                <c:pt idx="52">
                  <c:v>1952</c:v>
                </c:pt>
                <c:pt idx="53">
                  <c:v>1953</c:v>
                </c:pt>
                <c:pt idx="54">
                  <c:v>1954</c:v>
                </c:pt>
                <c:pt idx="55">
                  <c:v>1955</c:v>
                </c:pt>
                <c:pt idx="56">
                  <c:v>1956</c:v>
                </c:pt>
                <c:pt idx="57">
                  <c:v>1957</c:v>
                </c:pt>
                <c:pt idx="58">
                  <c:v>1958</c:v>
                </c:pt>
                <c:pt idx="59">
                  <c:v>1959</c:v>
                </c:pt>
                <c:pt idx="60">
                  <c:v>1960</c:v>
                </c:pt>
                <c:pt idx="61">
                  <c:v>1961</c:v>
                </c:pt>
                <c:pt idx="62">
                  <c:v>1962</c:v>
                </c:pt>
                <c:pt idx="63">
                  <c:v>1963</c:v>
                </c:pt>
                <c:pt idx="64">
                  <c:v>1964</c:v>
                </c:pt>
                <c:pt idx="65">
                  <c:v>1965</c:v>
                </c:pt>
                <c:pt idx="66">
                  <c:v>1966</c:v>
                </c:pt>
                <c:pt idx="67">
                  <c:v>1967</c:v>
                </c:pt>
                <c:pt idx="68">
                  <c:v>1968</c:v>
                </c:pt>
                <c:pt idx="69">
                  <c:v>1969</c:v>
                </c:pt>
                <c:pt idx="70">
                  <c:v>1970</c:v>
                </c:pt>
                <c:pt idx="71">
                  <c:v>1971</c:v>
                </c:pt>
                <c:pt idx="72">
                  <c:v>1972</c:v>
                </c:pt>
                <c:pt idx="73">
                  <c:v>1973</c:v>
                </c:pt>
                <c:pt idx="74">
                  <c:v>1974</c:v>
                </c:pt>
                <c:pt idx="75">
                  <c:v>1975</c:v>
                </c:pt>
                <c:pt idx="76">
                  <c:v>1976</c:v>
                </c:pt>
                <c:pt idx="77">
                  <c:v>1977</c:v>
                </c:pt>
                <c:pt idx="78">
                  <c:v>1978</c:v>
                </c:pt>
                <c:pt idx="79">
                  <c:v>1979</c:v>
                </c:pt>
                <c:pt idx="80">
                  <c:v>1980</c:v>
                </c:pt>
                <c:pt idx="81">
                  <c:v>1981</c:v>
                </c:pt>
                <c:pt idx="82">
                  <c:v>1982</c:v>
                </c:pt>
                <c:pt idx="83">
                  <c:v>1983</c:v>
                </c:pt>
                <c:pt idx="84">
                  <c:v>1984</c:v>
                </c:pt>
                <c:pt idx="85">
                  <c:v>1985</c:v>
                </c:pt>
                <c:pt idx="86">
                  <c:v>1986</c:v>
                </c:pt>
                <c:pt idx="87">
                  <c:v>1987</c:v>
                </c:pt>
                <c:pt idx="88">
                  <c:v>1988</c:v>
                </c:pt>
                <c:pt idx="89">
                  <c:v>1989</c:v>
                </c:pt>
                <c:pt idx="90">
                  <c:v>1990</c:v>
                </c:pt>
                <c:pt idx="91">
                  <c:v>1991</c:v>
                </c:pt>
                <c:pt idx="92">
                  <c:v>1992</c:v>
                </c:pt>
                <c:pt idx="93">
                  <c:v>1993</c:v>
                </c:pt>
                <c:pt idx="94">
                  <c:v>1994</c:v>
                </c:pt>
                <c:pt idx="95">
                  <c:v>1995</c:v>
                </c:pt>
                <c:pt idx="96">
                  <c:v>1996</c:v>
                </c:pt>
                <c:pt idx="97">
                  <c:v>1997</c:v>
                </c:pt>
                <c:pt idx="98">
                  <c:v>1998</c:v>
                </c:pt>
                <c:pt idx="99">
                  <c:v>1999</c:v>
                </c:pt>
                <c:pt idx="100">
                  <c:v>2000</c:v>
                </c:pt>
                <c:pt idx="101">
                  <c:v>2001</c:v>
                </c:pt>
                <c:pt idx="102">
                  <c:v>2002</c:v>
                </c:pt>
                <c:pt idx="103">
                  <c:v>2003</c:v>
                </c:pt>
                <c:pt idx="104">
                  <c:v>2004</c:v>
                </c:pt>
                <c:pt idx="105">
                  <c:v>2005</c:v>
                </c:pt>
                <c:pt idx="106">
                  <c:v>2006</c:v>
                </c:pt>
                <c:pt idx="107">
                  <c:v>2007</c:v>
                </c:pt>
                <c:pt idx="108">
                  <c:v>2008</c:v>
                </c:pt>
                <c:pt idx="109">
                  <c:v>2009</c:v>
                </c:pt>
                <c:pt idx="110">
                  <c:v>2010</c:v>
                </c:pt>
                <c:pt idx="111">
                  <c:v>2011</c:v>
                </c:pt>
                <c:pt idx="112">
                  <c:v>2012</c:v>
                </c:pt>
                <c:pt idx="113">
                  <c:v>2013</c:v>
                </c:pt>
                <c:pt idx="114">
                  <c:v>2014</c:v>
                </c:pt>
                <c:pt idx="115">
                  <c:v>2015</c:v>
                </c:pt>
              </c:numCache>
            </c:numRef>
          </c:cat>
          <c:val>
            <c:numRef>
              <c:f>Iceland2016!$H$2:$H$117</c:f>
              <c:numCache>
                <c:formatCode>General</c:formatCode>
                <c:ptCount val="116"/>
                <c:pt idx="0">
                  <c:v>100</c:v>
                </c:pt>
                <c:pt idx="1">
                  <c:v>104.5</c:v>
                </c:pt>
                <c:pt idx="2">
                  <c:v>106.90349999999999</c:v>
                </c:pt>
                <c:pt idx="3">
                  <c:v>106.79659649999999</c:v>
                </c:pt>
                <c:pt idx="4">
                  <c:v>107.43737607899999</c:v>
                </c:pt>
                <c:pt idx="5">
                  <c:v>114.528242900214</c:v>
                </c:pt>
                <c:pt idx="6">
                  <c:v>117.04786424401871</c:v>
                </c:pt>
                <c:pt idx="7">
                  <c:v>121.26158735680339</c:v>
                </c:pt>
                <c:pt idx="8">
                  <c:v>120.65527942001937</c:v>
                </c:pt>
                <c:pt idx="9">
                  <c:v>119.44872662581918</c:v>
                </c:pt>
                <c:pt idx="10">
                  <c:v>127.33234258312325</c:v>
                </c:pt>
                <c:pt idx="11">
                  <c:v>132.4256362864482</c:v>
                </c:pt>
                <c:pt idx="12">
                  <c:v>133.74989264931267</c:v>
                </c:pt>
                <c:pt idx="13">
                  <c:v>140.03613760383035</c:v>
                </c:pt>
                <c:pt idx="14">
                  <c:v>136.81530643894226</c:v>
                </c:pt>
                <c:pt idx="15">
                  <c:v>134.07900031016342</c:v>
                </c:pt>
                <c:pt idx="16">
                  <c:v>118.3917572738743</c:v>
                </c:pt>
                <c:pt idx="17">
                  <c:v>116.02392212839682</c:v>
                </c:pt>
                <c:pt idx="18">
                  <c:v>108.83043895643621</c:v>
                </c:pt>
                <c:pt idx="19">
                  <c:v>125.9168178725967</c:v>
                </c:pt>
                <c:pt idx="20">
                  <c:v>106.77746155596199</c:v>
                </c:pt>
                <c:pt idx="21">
                  <c:v>116.92132040377838</c:v>
                </c:pt>
                <c:pt idx="22">
                  <c:v>131.18572149303932</c:v>
                </c:pt>
                <c:pt idx="23">
                  <c:v>124.23287825390824</c:v>
                </c:pt>
                <c:pt idx="24">
                  <c:v>131.93531670565056</c:v>
                </c:pt>
                <c:pt idx="25">
                  <c:v>132.3311226557675</c:v>
                </c:pt>
                <c:pt idx="26">
                  <c:v>141.99129460963852</c:v>
                </c:pt>
                <c:pt idx="27">
                  <c:v>155.76445018677344</c:v>
                </c:pt>
                <c:pt idx="28">
                  <c:v>161.52773484368404</c:v>
                </c:pt>
                <c:pt idx="29">
                  <c:v>170.73481572977403</c:v>
                </c:pt>
                <c:pt idx="30">
                  <c:v>189.00344101285984</c:v>
                </c:pt>
                <c:pt idx="31">
                  <c:v>185.22337219260262</c:v>
                </c:pt>
                <c:pt idx="32">
                  <c:v>177.25876718832072</c:v>
                </c:pt>
                <c:pt idx="33">
                  <c:v>194.98464390715282</c:v>
                </c:pt>
                <c:pt idx="34">
                  <c:v>196.15455177059573</c:v>
                </c:pt>
                <c:pt idx="35">
                  <c:v>188.89683335508369</c:v>
                </c:pt>
                <c:pt idx="36">
                  <c:v>188.14124602166336</c:v>
                </c:pt>
                <c:pt idx="37">
                  <c:v>195.47875461650821</c:v>
                </c:pt>
                <c:pt idx="38">
                  <c:v>195.6742333711247</c:v>
                </c:pt>
                <c:pt idx="39">
                  <c:v>217.39407327531953</c:v>
                </c:pt>
                <c:pt idx="40">
                  <c:v>228.48117101236082</c:v>
                </c:pt>
                <c:pt idx="41">
                  <c:v>258.18372324396768</c:v>
                </c:pt>
                <c:pt idx="42">
                  <c:v>298.20220034678266</c:v>
                </c:pt>
                <c:pt idx="43">
                  <c:v>314.30511916550893</c:v>
                </c:pt>
                <c:pt idx="44">
                  <c:v>339.44952869874965</c:v>
                </c:pt>
                <c:pt idx="45">
                  <c:v>361.51374806416834</c:v>
                </c:pt>
                <c:pt idx="46">
                  <c:v>370.55159176577251</c:v>
                </c:pt>
                <c:pt idx="47">
                  <c:v>403.16013184116053</c:v>
                </c:pt>
                <c:pt idx="48">
                  <c:v>402.35381157747821</c:v>
                </c:pt>
                <c:pt idx="49">
                  <c:v>387.06436673753404</c:v>
                </c:pt>
                <c:pt idx="50">
                  <c:v>370.80766333455762</c:v>
                </c:pt>
                <c:pt idx="51">
                  <c:v>356.34616446450985</c:v>
                </c:pt>
                <c:pt idx="52">
                  <c:v>347.08116418843258</c:v>
                </c:pt>
                <c:pt idx="53">
                  <c:v>392.54879669711727</c:v>
                </c:pt>
                <c:pt idx="54">
                  <c:v>418.8495660758241</c:v>
                </c:pt>
                <c:pt idx="55">
                  <c:v>449.42558439935925</c:v>
                </c:pt>
                <c:pt idx="56">
                  <c:v>450.77386115255729</c:v>
                </c:pt>
                <c:pt idx="57">
                  <c:v>440.40606234604849</c:v>
                </c:pt>
                <c:pt idx="58">
                  <c:v>464.62839577508112</c:v>
                </c:pt>
                <c:pt idx="59">
                  <c:v>464.16376737930602</c:v>
                </c:pt>
                <c:pt idx="60">
                  <c:v>469.26956882047836</c:v>
                </c:pt>
                <c:pt idx="61">
                  <c:v>460.82271658170976</c:v>
                </c:pt>
                <c:pt idx="62">
                  <c:v>490.31537044293918</c:v>
                </c:pt>
                <c:pt idx="63">
                  <c:v>530.52123081926027</c:v>
                </c:pt>
                <c:pt idx="64">
                  <c:v>572.96292928480113</c:v>
                </c:pt>
                <c:pt idx="65">
                  <c:v>603.90292746618047</c:v>
                </c:pt>
                <c:pt idx="66">
                  <c:v>645.57222946134686</c:v>
                </c:pt>
                <c:pt idx="67">
                  <c:v>627.49620703642915</c:v>
                </c:pt>
                <c:pt idx="68">
                  <c:v>585.45396116498841</c:v>
                </c:pt>
                <c:pt idx="69">
                  <c:v>594.23577058246315</c:v>
                </c:pt>
                <c:pt idx="70">
                  <c:v>634.64380298207072</c:v>
                </c:pt>
                <c:pt idx="71">
                  <c:v>710.80105933991933</c:v>
                </c:pt>
                <c:pt idx="72">
                  <c:v>743.49790806955571</c:v>
                </c:pt>
                <c:pt idx="73">
                  <c:v>782.90329719724207</c:v>
                </c:pt>
                <c:pt idx="74">
                  <c:v>816.56813897672339</c:v>
                </c:pt>
                <c:pt idx="75">
                  <c:v>811.66873014286307</c:v>
                </c:pt>
                <c:pt idx="76">
                  <c:v>851.44049791986333</c:v>
                </c:pt>
                <c:pt idx="77">
                  <c:v>919.55573775345249</c:v>
                </c:pt>
                <c:pt idx="78">
                  <c:v>967.37263611663207</c:v>
                </c:pt>
                <c:pt idx="79">
                  <c:v>1005.1001689251807</c:v>
                </c:pt>
                <c:pt idx="80">
                  <c:v>1051.334776695739</c:v>
                </c:pt>
                <c:pt idx="81">
                  <c:v>1083.926154773307</c:v>
                </c:pt>
                <c:pt idx="82">
                  <c:v>1092.5975640114934</c:v>
                </c:pt>
                <c:pt idx="83">
                  <c:v>1055.4492468351027</c:v>
                </c:pt>
                <c:pt idx="84">
                  <c:v>1088.1681734869908</c:v>
                </c:pt>
                <c:pt idx="85">
                  <c:v>1115.3723778241654</c:v>
                </c:pt>
                <c:pt idx="86">
                  <c:v>1176.7178586044945</c:v>
                </c:pt>
                <c:pt idx="87">
                  <c:v>1262.6182622826225</c:v>
                </c:pt>
                <c:pt idx="88">
                  <c:v>1241.1537518238179</c:v>
                </c:pt>
                <c:pt idx="89">
                  <c:v>1229.9833680574036</c:v>
                </c:pt>
                <c:pt idx="90">
                  <c:v>1234.9033015296332</c:v>
                </c:pt>
                <c:pt idx="91">
                  <c:v>1216.3797520066887</c:v>
                </c:pt>
                <c:pt idx="92">
                  <c:v>1161.6426631663876</c:v>
                </c:pt>
                <c:pt idx="93">
                  <c:v>1165.1275911558866</c:v>
                </c:pt>
                <c:pt idx="94">
                  <c:v>1196.5860361170955</c:v>
                </c:pt>
                <c:pt idx="95">
                  <c:v>1191.7996919726272</c:v>
                </c:pt>
                <c:pt idx="96">
                  <c:v>1241.8552790354777</c:v>
                </c:pt>
                <c:pt idx="97">
                  <c:v>1292.7713454759321</c:v>
                </c:pt>
                <c:pt idx="98">
                  <c:v>1359.9954554406806</c:v>
                </c:pt>
                <c:pt idx="99">
                  <c:v>1398.0753281930197</c:v>
                </c:pt>
                <c:pt idx="100">
                  <c:v>1437.2214373824243</c:v>
                </c:pt>
                <c:pt idx="101">
                  <c:v>1473.1519733169848</c:v>
                </c:pt>
                <c:pt idx="102">
                  <c:v>1462.839909503766</c:v>
                </c:pt>
                <c:pt idx="103">
                  <c:v>1489.1710278748337</c:v>
                </c:pt>
                <c:pt idx="104">
                  <c:v>1594.3207379365108</c:v>
                </c:pt>
                <c:pt idx="105">
                  <c:v>1692.0337805136983</c:v>
                </c:pt>
                <c:pt idx="106">
                  <c:v>1734.426037652134</c:v>
                </c:pt>
                <c:pt idx="107">
                  <c:v>1791.7928666620278</c:v>
                </c:pt>
                <c:pt idx="108">
                  <c:v>1768.1911681300007</c:v>
                </c:pt>
                <c:pt idx="109">
                  <c:v>1631.9165272664077</c:v>
                </c:pt>
                <c:pt idx="110">
                  <c:v>1573.5982206630283</c:v>
                </c:pt>
                <c:pt idx="111">
                  <c:v>1614.9284692311244</c:v>
                </c:pt>
                <c:pt idx="112">
                  <c:v>1635.6780671319154</c:v>
                </c:pt>
                <c:pt idx="113">
                  <c:v>1695.3570315504305</c:v>
                </c:pt>
                <c:pt idx="114">
                  <c:v>1708.2396234983162</c:v>
                </c:pt>
                <c:pt idx="115">
                  <c:v>1757.3293889780223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9DE-4683-B931-9A5660CDBB2E}"/>
            </c:ext>
          </c:extLst>
        </c:ser>
        <c:ser>
          <c:idx val="1"/>
          <c:order val="1"/>
          <c:tx>
            <c:strRef>
              <c:f>Iceland2016!$I$1</c:f>
              <c:strCache>
                <c:ptCount val="1"/>
                <c:pt idx="0">
                  <c:v>Framleiðslugeta</c:v>
                </c:pt>
              </c:strCache>
            </c:strRef>
          </c:tx>
          <c:spPr>
            <a:ln w="508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Iceland2016!$G$2:$G$117</c:f>
              <c:numCache>
                <c:formatCode>General</c:formatCode>
                <c:ptCount val="116"/>
                <c:pt idx="0">
                  <c:v>1900</c:v>
                </c:pt>
                <c:pt idx="1">
                  <c:v>1901</c:v>
                </c:pt>
                <c:pt idx="2">
                  <c:v>1902</c:v>
                </c:pt>
                <c:pt idx="3">
                  <c:v>1903</c:v>
                </c:pt>
                <c:pt idx="4">
                  <c:v>1904</c:v>
                </c:pt>
                <c:pt idx="5">
                  <c:v>1905</c:v>
                </c:pt>
                <c:pt idx="6">
                  <c:v>1906</c:v>
                </c:pt>
                <c:pt idx="7">
                  <c:v>1907</c:v>
                </c:pt>
                <c:pt idx="8">
                  <c:v>1908</c:v>
                </c:pt>
                <c:pt idx="9">
                  <c:v>1909</c:v>
                </c:pt>
                <c:pt idx="10">
                  <c:v>1910</c:v>
                </c:pt>
                <c:pt idx="11">
                  <c:v>1911</c:v>
                </c:pt>
                <c:pt idx="12">
                  <c:v>1912</c:v>
                </c:pt>
                <c:pt idx="13">
                  <c:v>1913</c:v>
                </c:pt>
                <c:pt idx="14">
                  <c:v>1914</c:v>
                </c:pt>
                <c:pt idx="15">
                  <c:v>1915</c:v>
                </c:pt>
                <c:pt idx="16">
                  <c:v>1916</c:v>
                </c:pt>
                <c:pt idx="17">
                  <c:v>1917</c:v>
                </c:pt>
                <c:pt idx="18">
                  <c:v>1918</c:v>
                </c:pt>
                <c:pt idx="19">
                  <c:v>1919</c:v>
                </c:pt>
                <c:pt idx="20">
                  <c:v>1920</c:v>
                </c:pt>
                <c:pt idx="21">
                  <c:v>1921</c:v>
                </c:pt>
                <c:pt idx="22">
                  <c:v>1922</c:v>
                </c:pt>
                <c:pt idx="23">
                  <c:v>1923</c:v>
                </c:pt>
                <c:pt idx="24">
                  <c:v>1924</c:v>
                </c:pt>
                <c:pt idx="25">
                  <c:v>1925</c:v>
                </c:pt>
                <c:pt idx="26">
                  <c:v>1926</c:v>
                </c:pt>
                <c:pt idx="27">
                  <c:v>1927</c:v>
                </c:pt>
                <c:pt idx="28">
                  <c:v>1928</c:v>
                </c:pt>
                <c:pt idx="29">
                  <c:v>1929</c:v>
                </c:pt>
                <c:pt idx="30">
                  <c:v>1930</c:v>
                </c:pt>
                <c:pt idx="31">
                  <c:v>1931</c:v>
                </c:pt>
                <c:pt idx="32">
                  <c:v>1932</c:v>
                </c:pt>
                <c:pt idx="33">
                  <c:v>1933</c:v>
                </c:pt>
                <c:pt idx="34">
                  <c:v>1934</c:v>
                </c:pt>
                <c:pt idx="35">
                  <c:v>1935</c:v>
                </c:pt>
                <c:pt idx="36">
                  <c:v>1936</c:v>
                </c:pt>
                <c:pt idx="37">
                  <c:v>1937</c:v>
                </c:pt>
                <c:pt idx="38">
                  <c:v>1938</c:v>
                </c:pt>
                <c:pt idx="39">
                  <c:v>1939</c:v>
                </c:pt>
                <c:pt idx="40">
                  <c:v>1940</c:v>
                </c:pt>
                <c:pt idx="41">
                  <c:v>1941</c:v>
                </c:pt>
                <c:pt idx="42">
                  <c:v>1942</c:v>
                </c:pt>
                <c:pt idx="43">
                  <c:v>1943</c:v>
                </c:pt>
                <c:pt idx="44">
                  <c:v>1944</c:v>
                </c:pt>
                <c:pt idx="45">
                  <c:v>1945</c:v>
                </c:pt>
                <c:pt idx="46">
                  <c:v>1946</c:v>
                </c:pt>
                <c:pt idx="47">
                  <c:v>1947</c:v>
                </c:pt>
                <c:pt idx="48">
                  <c:v>1948</c:v>
                </c:pt>
                <c:pt idx="49">
                  <c:v>1949</c:v>
                </c:pt>
                <c:pt idx="50">
                  <c:v>1950</c:v>
                </c:pt>
                <c:pt idx="51">
                  <c:v>1951</c:v>
                </c:pt>
                <c:pt idx="52">
                  <c:v>1952</c:v>
                </c:pt>
                <c:pt idx="53">
                  <c:v>1953</c:v>
                </c:pt>
                <c:pt idx="54">
                  <c:v>1954</c:v>
                </c:pt>
                <c:pt idx="55">
                  <c:v>1955</c:v>
                </c:pt>
                <c:pt idx="56">
                  <c:v>1956</c:v>
                </c:pt>
                <c:pt idx="57">
                  <c:v>1957</c:v>
                </c:pt>
                <c:pt idx="58">
                  <c:v>1958</c:v>
                </c:pt>
                <c:pt idx="59">
                  <c:v>1959</c:v>
                </c:pt>
                <c:pt idx="60">
                  <c:v>1960</c:v>
                </c:pt>
                <c:pt idx="61">
                  <c:v>1961</c:v>
                </c:pt>
                <c:pt idx="62">
                  <c:v>1962</c:v>
                </c:pt>
                <c:pt idx="63">
                  <c:v>1963</c:v>
                </c:pt>
                <c:pt idx="64">
                  <c:v>1964</c:v>
                </c:pt>
                <c:pt idx="65">
                  <c:v>1965</c:v>
                </c:pt>
                <c:pt idx="66">
                  <c:v>1966</c:v>
                </c:pt>
                <c:pt idx="67">
                  <c:v>1967</c:v>
                </c:pt>
                <c:pt idx="68">
                  <c:v>1968</c:v>
                </c:pt>
                <c:pt idx="69">
                  <c:v>1969</c:v>
                </c:pt>
                <c:pt idx="70">
                  <c:v>1970</c:v>
                </c:pt>
                <c:pt idx="71">
                  <c:v>1971</c:v>
                </c:pt>
                <c:pt idx="72">
                  <c:v>1972</c:v>
                </c:pt>
                <c:pt idx="73">
                  <c:v>1973</c:v>
                </c:pt>
                <c:pt idx="74">
                  <c:v>1974</c:v>
                </c:pt>
                <c:pt idx="75">
                  <c:v>1975</c:v>
                </c:pt>
                <c:pt idx="76">
                  <c:v>1976</c:v>
                </c:pt>
                <c:pt idx="77">
                  <c:v>1977</c:v>
                </c:pt>
                <c:pt idx="78">
                  <c:v>1978</c:v>
                </c:pt>
                <c:pt idx="79">
                  <c:v>1979</c:v>
                </c:pt>
                <c:pt idx="80">
                  <c:v>1980</c:v>
                </c:pt>
                <c:pt idx="81">
                  <c:v>1981</c:v>
                </c:pt>
                <c:pt idx="82">
                  <c:v>1982</c:v>
                </c:pt>
                <c:pt idx="83">
                  <c:v>1983</c:v>
                </c:pt>
                <c:pt idx="84">
                  <c:v>1984</c:v>
                </c:pt>
                <c:pt idx="85">
                  <c:v>1985</c:v>
                </c:pt>
                <c:pt idx="86">
                  <c:v>1986</c:v>
                </c:pt>
                <c:pt idx="87">
                  <c:v>1987</c:v>
                </c:pt>
                <c:pt idx="88">
                  <c:v>1988</c:v>
                </c:pt>
                <c:pt idx="89">
                  <c:v>1989</c:v>
                </c:pt>
                <c:pt idx="90">
                  <c:v>1990</c:v>
                </c:pt>
                <c:pt idx="91">
                  <c:v>1991</c:v>
                </c:pt>
                <c:pt idx="92">
                  <c:v>1992</c:v>
                </c:pt>
                <c:pt idx="93">
                  <c:v>1993</c:v>
                </c:pt>
                <c:pt idx="94">
                  <c:v>1994</c:v>
                </c:pt>
                <c:pt idx="95">
                  <c:v>1995</c:v>
                </c:pt>
                <c:pt idx="96">
                  <c:v>1996</c:v>
                </c:pt>
                <c:pt idx="97">
                  <c:v>1997</c:v>
                </c:pt>
                <c:pt idx="98">
                  <c:v>1998</c:v>
                </c:pt>
                <c:pt idx="99">
                  <c:v>1999</c:v>
                </c:pt>
                <c:pt idx="100">
                  <c:v>2000</c:v>
                </c:pt>
                <c:pt idx="101">
                  <c:v>2001</c:v>
                </c:pt>
                <c:pt idx="102">
                  <c:v>2002</c:v>
                </c:pt>
                <c:pt idx="103">
                  <c:v>2003</c:v>
                </c:pt>
                <c:pt idx="104">
                  <c:v>2004</c:v>
                </c:pt>
                <c:pt idx="105">
                  <c:v>2005</c:v>
                </c:pt>
                <c:pt idx="106">
                  <c:v>2006</c:v>
                </c:pt>
                <c:pt idx="107">
                  <c:v>2007</c:v>
                </c:pt>
                <c:pt idx="108">
                  <c:v>2008</c:v>
                </c:pt>
                <c:pt idx="109">
                  <c:v>2009</c:v>
                </c:pt>
                <c:pt idx="110">
                  <c:v>2010</c:v>
                </c:pt>
                <c:pt idx="111">
                  <c:v>2011</c:v>
                </c:pt>
                <c:pt idx="112">
                  <c:v>2012</c:v>
                </c:pt>
                <c:pt idx="113">
                  <c:v>2013</c:v>
                </c:pt>
                <c:pt idx="114">
                  <c:v>2014</c:v>
                </c:pt>
                <c:pt idx="115">
                  <c:v>2015</c:v>
                </c:pt>
              </c:numCache>
            </c:numRef>
          </c:cat>
          <c:val>
            <c:numRef>
              <c:f>Iceland2016!$I$2:$I$117</c:f>
              <c:numCache>
                <c:formatCode>General</c:formatCode>
                <c:ptCount val="116"/>
                <c:pt idx="0">
                  <c:v>84.523533622816231</c:v>
                </c:pt>
                <c:pt idx="1">
                  <c:v>86.96971894805624</c:v>
                </c:pt>
                <c:pt idx="2">
                  <c:v>89.486699025822517</c:v>
                </c:pt>
                <c:pt idx="3">
                  <c:v>92.076522718452026</c:v>
                </c:pt>
                <c:pt idx="4">
                  <c:v>94.741298184160456</c:v>
                </c:pt>
                <c:pt idx="5">
                  <c:v>97.483194593111847</c:v>
                </c:pt>
                <c:pt idx="6">
                  <c:v>100.30444389316331</c:v>
                </c:pt>
                <c:pt idx="7">
                  <c:v>103.20734262670113</c:v>
                </c:pt>
                <c:pt idx="8">
                  <c:v>106.19425380006892</c:v>
                </c:pt>
                <c:pt idx="9">
                  <c:v>109.26760880708699</c:v>
                </c:pt>
                <c:pt idx="10">
                  <c:v>112.42990940825207</c:v>
                </c:pt>
                <c:pt idx="11">
                  <c:v>115.68372976720462</c:v>
                </c:pt>
                <c:pt idx="12">
                  <c:v>119.03171854614571</c:v>
                </c:pt>
                <c:pt idx="13">
                  <c:v>122.47660106188428</c:v>
                </c:pt>
                <c:pt idx="14">
                  <c:v>126.02118150429561</c:v>
                </c:pt>
                <c:pt idx="15">
                  <c:v>129.66834521897025</c:v>
                </c:pt>
                <c:pt idx="16">
                  <c:v>133.42106105593871</c:v>
                </c:pt>
                <c:pt idx="17">
                  <c:v>137.28238378635623</c:v>
                </c:pt>
                <c:pt idx="18">
                  <c:v>141.25545658914291</c:v>
                </c:pt>
                <c:pt idx="19">
                  <c:v>145.34351360957447</c:v>
                </c:pt>
                <c:pt idx="20">
                  <c:v>149.54988259193655</c:v>
                </c:pt>
                <c:pt idx="21">
                  <c:v>153.87798758835501</c:v>
                </c:pt>
                <c:pt idx="22">
                  <c:v>158.33135174603248</c:v>
                </c:pt>
                <c:pt idx="23">
                  <c:v>162.91360017515055</c:v>
                </c:pt>
                <c:pt idx="24">
                  <c:v>167.62846289975977</c:v>
                </c:pt>
                <c:pt idx="25">
                  <c:v>172.47977789408873</c:v>
                </c:pt>
                <c:pt idx="26">
                  <c:v>177.47149420670729</c:v>
                </c:pt>
                <c:pt idx="27">
                  <c:v>182.60767517512559</c:v>
                </c:pt>
                <c:pt idx="28">
                  <c:v>187.89250173340625</c:v>
                </c:pt>
                <c:pt idx="29">
                  <c:v>193.33027581552221</c:v>
                </c:pt>
                <c:pt idx="30">
                  <c:v>198.92542385718991</c:v>
                </c:pt>
                <c:pt idx="31">
                  <c:v>204.68250039906999</c:v>
                </c:pt>
                <c:pt idx="32">
                  <c:v>210.60619179422579</c:v>
                </c:pt>
                <c:pt idx="33">
                  <c:v>216.70132002290151</c:v>
                </c:pt>
                <c:pt idx="34">
                  <c:v>222.97284661768015</c:v>
                </c:pt>
                <c:pt idx="35">
                  <c:v>229.4258767022632</c:v>
                </c:pt>
                <c:pt idx="36">
                  <c:v>236.06566314711083</c:v>
                </c:pt>
                <c:pt idx="37">
                  <c:v>242.89761084537625</c:v>
                </c:pt>
                <c:pt idx="38">
                  <c:v>249.92728111256238</c:v>
                </c:pt>
                <c:pt idx="39">
                  <c:v>257.16039621353593</c:v>
                </c:pt>
                <c:pt idx="40">
                  <c:v>264.60284402052929</c:v>
                </c:pt>
                <c:pt idx="41">
                  <c:v>272.26068280597769</c:v>
                </c:pt>
                <c:pt idx="42">
                  <c:v>280.14014617403581</c:v>
                </c:pt>
                <c:pt idx="43">
                  <c:v>288.24764813484717</c:v>
                </c:pt>
                <c:pt idx="44">
                  <c:v>296.58978832563628</c:v>
                </c:pt>
                <c:pt idx="45">
                  <c:v>305.17335738293548</c:v>
                </c:pt>
                <c:pt idx="46">
                  <c:v>314.00534247025615</c:v>
                </c:pt>
                <c:pt idx="47">
                  <c:v>323.09293296576936</c:v>
                </c:pt>
                <c:pt idx="48">
                  <c:v>332.44352631455803</c:v>
                </c:pt>
                <c:pt idx="49">
                  <c:v>342.06473405027435</c:v>
                </c:pt>
                <c:pt idx="50">
                  <c:v>351.96438799103237</c:v>
                </c:pt>
                <c:pt idx="51">
                  <c:v>362.15054661465331</c:v>
                </c:pt>
                <c:pt idx="52">
                  <c:v>372.63150161837638</c:v>
                </c:pt>
                <c:pt idx="53">
                  <c:v>383.41578466845459</c:v>
                </c:pt>
                <c:pt idx="54">
                  <c:v>394.5121743450473</c:v>
                </c:pt>
                <c:pt idx="55">
                  <c:v>405.92970328814772</c:v>
                </c:pt>
                <c:pt idx="56">
                  <c:v>417.67766555027509</c:v>
                </c:pt>
                <c:pt idx="57">
                  <c:v>429.76562416200596</c:v>
                </c:pt>
                <c:pt idx="58">
                  <c:v>442.20341891641181</c:v>
                </c:pt>
                <c:pt idx="59">
                  <c:v>455.00117437883324</c:v>
                </c:pt>
                <c:pt idx="60">
                  <c:v>468.16930812841451</c:v>
                </c:pt>
                <c:pt idx="61">
                  <c:v>481.71853923820618</c:v>
                </c:pt>
                <c:pt idx="62">
                  <c:v>495.65989700063727</c:v>
                </c:pt>
                <c:pt idx="63">
                  <c:v>510.00472990556381</c:v>
                </c:pt>
                <c:pt idx="64">
                  <c:v>524.76471487809476</c:v>
                </c:pt>
                <c:pt idx="65">
                  <c:v>539.95186678382584</c:v>
                </c:pt>
                <c:pt idx="66">
                  <c:v>555.57854820910404</c:v>
                </c:pt>
                <c:pt idx="67">
                  <c:v>571.65747952440279</c:v>
                </c:pt>
                <c:pt idx="68">
                  <c:v>588.2017492388768</c:v>
                </c:pt>
                <c:pt idx="69">
                  <c:v>605.22482465465191</c:v>
                </c:pt>
                <c:pt idx="70">
                  <c:v>622.74056282939296</c:v>
                </c:pt>
                <c:pt idx="71">
                  <c:v>640.76322185620552</c:v>
                </c:pt>
                <c:pt idx="72">
                  <c:v>659.30747246991916</c:v>
                </c:pt>
                <c:pt idx="73">
                  <c:v>678.38840998933745</c:v>
                </c:pt>
                <c:pt idx="74">
                  <c:v>698.02156660503374</c:v>
                </c:pt>
                <c:pt idx="75">
                  <c:v>718.22292402284268</c:v>
                </c:pt>
                <c:pt idx="76">
                  <c:v>739.00892647318733</c:v>
                </c:pt>
                <c:pt idx="77">
                  <c:v>760.39649409698768</c:v>
                </c:pt>
                <c:pt idx="78">
                  <c:v>782.40303671888648</c:v>
                </c:pt>
                <c:pt idx="79">
                  <c:v>805.04646801916999</c:v>
                </c:pt>
                <c:pt idx="80">
                  <c:v>828.34522011574825</c:v>
                </c:pt>
                <c:pt idx="81">
                  <c:v>852.31825856824116</c:v>
                </c:pt>
                <c:pt idx="82">
                  <c:v>876.98509781620362</c:v>
                </c:pt>
                <c:pt idx="83">
                  <c:v>902.36581706424056</c:v>
                </c:pt>
                <c:pt idx="84">
                  <c:v>928.48107662676148</c:v>
                </c:pt>
                <c:pt idx="85">
                  <c:v>955.35213474582633</c:v>
                </c:pt>
                <c:pt idx="86">
                  <c:v>983.00086489571811</c:v>
                </c:pt>
                <c:pt idx="87">
                  <c:v>1011.4497735882558</c:v>
                </c:pt>
                <c:pt idx="88">
                  <c:v>1040.7220186935133</c:v>
                </c:pt>
                <c:pt idx="89">
                  <c:v>1070.8414282906413</c:v>
                </c:pt>
                <c:pt idx="90">
                  <c:v>1101.8325200643669</c:v>
                </c:pt>
                <c:pt idx="91">
                  <c:v>1133.7205212627232</c:v>
                </c:pt>
                <c:pt idx="92">
                  <c:v>1166.5313892324978</c:v>
                </c:pt>
                <c:pt idx="93">
                  <c:v>1200.2918325488677</c:v>
                </c:pt>
                <c:pt idx="94">
                  <c:v>1235.0293327566753</c:v>
                </c:pt>
                <c:pt idx="95">
                  <c:v>1270.7721667407816</c:v>
                </c:pt>
                <c:pt idx="96">
                  <c:v>1307.5494297439745</c:v>
                </c:pt>
                <c:pt idx="97">
                  <c:v>1345.3910590508951</c:v>
                </c:pt>
                <c:pt idx="98">
                  <c:v>1384.3278583575423</c:v>
                </c:pt>
                <c:pt idx="99">
                  <c:v>1424.3915228459027</c:v>
                </c:pt>
                <c:pt idx="100">
                  <c:v>1465.6146649844163</c:v>
                </c:pt>
                <c:pt idx="101">
                  <c:v>1508.0308410749726</c:v>
                </c:pt>
                <c:pt idx="102">
                  <c:v>1551.6745785683622</c:v>
                </c:pt>
                <c:pt idx="103">
                  <c:v>1596.5814041700937</c:v>
                </c:pt>
                <c:pt idx="104">
                  <c:v>1642.787872759792</c:v>
                </c:pt>
                <c:pt idx="105">
                  <c:v>1690.3315971473687</c:v>
                </c:pt>
                <c:pt idx="106">
                  <c:v>1739.2512786905488</c:v>
                </c:pt>
                <c:pt idx="107">
                  <c:v>1789.5867387983035</c:v>
                </c:pt>
                <c:pt idx="108">
                  <c:v>1841.3789513462175</c:v>
                </c:pt>
                <c:pt idx="109">
                  <c:v>1894.6700760297817</c:v>
                </c:pt>
                <c:pt idx="110">
                  <c:v>1949.5034926831706</c:v>
                </c:pt>
                <c:pt idx="111">
                  <c:v>2005.9238365910171</c:v>
                </c:pt>
                <c:pt idx="112">
                  <c:v>2063.9770348223647</c:v>
                </c:pt>
                <c:pt idx="113">
                  <c:v>2123.7103436159282</c:v>
                </c:pt>
                <c:pt idx="114">
                  <c:v>2185.1723868475506</c:v>
                </c:pt>
                <c:pt idx="115">
                  <c:v>2248.4131956107003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9DE-4683-B931-9A5660CDBB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98487008"/>
        <c:axId val="498481128"/>
      </c:lineChart>
      <c:catAx>
        <c:axId val="498487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is-IS"/>
          </a:p>
        </c:txPr>
        <c:crossAx val="498481128"/>
        <c:crosses val="autoZero"/>
        <c:auto val="1"/>
        <c:lblAlgn val="ctr"/>
        <c:lblOffset val="100"/>
        <c:noMultiLvlLbl val="0"/>
      </c:catAx>
      <c:valAx>
        <c:axId val="498481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is-IS"/>
          </a:p>
        </c:txPr>
        <c:crossAx val="498487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8704337615692778"/>
          <c:y val="9.5066105617956254E-2"/>
          <c:w val="0.38907114242298652"/>
          <c:h val="0.1607479246438459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defRPr>
          </a:pPr>
          <a:endParaRPr lang="is-I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Iceland2016!$H$1</c:f>
              <c:strCache>
                <c:ptCount val="1"/>
                <c:pt idx="0">
                  <c:v>Framleiðsla</c:v>
                </c:pt>
              </c:strCache>
            </c:strRef>
          </c:tx>
          <c:spPr>
            <a:ln w="508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Iceland2016!$G$2:$G$117</c:f>
              <c:numCache>
                <c:formatCode>General</c:formatCode>
                <c:ptCount val="116"/>
                <c:pt idx="0">
                  <c:v>1900</c:v>
                </c:pt>
                <c:pt idx="1">
                  <c:v>1901</c:v>
                </c:pt>
                <c:pt idx="2">
                  <c:v>1902</c:v>
                </c:pt>
                <c:pt idx="3">
                  <c:v>1903</c:v>
                </c:pt>
                <c:pt idx="4">
                  <c:v>1904</c:v>
                </c:pt>
                <c:pt idx="5">
                  <c:v>1905</c:v>
                </c:pt>
                <c:pt idx="6">
                  <c:v>1906</c:v>
                </c:pt>
                <c:pt idx="7">
                  <c:v>1907</c:v>
                </c:pt>
                <c:pt idx="8">
                  <c:v>1908</c:v>
                </c:pt>
                <c:pt idx="9">
                  <c:v>1909</c:v>
                </c:pt>
                <c:pt idx="10">
                  <c:v>1910</c:v>
                </c:pt>
                <c:pt idx="11">
                  <c:v>1911</c:v>
                </c:pt>
                <c:pt idx="12">
                  <c:v>1912</c:v>
                </c:pt>
                <c:pt idx="13">
                  <c:v>1913</c:v>
                </c:pt>
                <c:pt idx="14">
                  <c:v>1914</c:v>
                </c:pt>
                <c:pt idx="15">
                  <c:v>1915</c:v>
                </c:pt>
                <c:pt idx="16">
                  <c:v>1916</c:v>
                </c:pt>
                <c:pt idx="17">
                  <c:v>1917</c:v>
                </c:pt>
                <c:pt idx="18">
                  <c:v>1918</c:v>
                </c:pt>
                <c:pt idx="19">
                  <c:v>1919</c:v>
                </c:pt>
                <c:pt idx="20">
                  <c:v>1920</c:v>
                </c:pt>
                <c:pt idx="21">
                  <c:v>1921</c:v>
                </c:pt>
                <c:pt idx="22">
                  <c:v>1922</c:v>
                </c:pt>
                <c:pt idx="23">
                  <c:v>1923</c:v>
                </c:pt>
                <c:pt idx="24">
                  <c:v>1924</c:v>
                </c:pt>
                <c:pt idx="25">
                  <c:v>1925</c:v>
                </c:pt>
                <c:pt idx="26">
                  <c:v>1926</c:v>
                </c:pt>
                <c:pt idx="27">
                  <c:v>1927</c:v>
                </c:pt>
                <c:pt idx="28">
                  <c:v>1928</c:v>
                </c:pt>
                <c:pt idx="29">
                  <c:v>1929</c:v>
                </c:pt>
                <c:pt idx="30">
                  <c:v>1930</c:v>
                </c:pt>
                <c:pt idx="31">
                  <c:v>1931</c:v>
                </c:pt>
                <c:pt idx="32">
                  <c:v>1932</c:v>
                </c:pt>
                <c:pt idx="33">
                  <c:v>1933</c:v>
                </c:pt>
                <c:pt idx="34">
                  <c:v>1934</c:v>
                </c:pt>
                <c:pt idx="35">
                  <c:v>1935</c:v>
                </c:pt>
                <c:pt idx="36">
                  <c:v>1936</c:v>
                </c:pt>
                <c:pt idx="37">
                  <c:v>1937</c:v>
                </c:pt>
                <c:pt idx="38">
                  <c:v>1938</c:v>
                </c:pt>
                <c:pt idx="39">
                  <c:v>1939</c:v>
                </c:pt>
                <c:pt idx="40">
                  <c:v>1940</c:v>
                </c:pt>
                <c:pt idx="41">
                  <c:v>1941</c:v>
                </c:pt>
                <c:pt idx="42">
                  <c:v>1942</c:v>
                </c:pt>
                <c:pt idx="43">
                  <c:v>1943</c:v>
                </c:pt>
                <c:pt idx="44">
                  <c:v>1944</c:v>
                </c:pt>
                <c:pt idx="45">
                  <c:v>1945</c:v>
                </c:pt>
                <c:pt idx="46">
                  <c:v>1946</c:v>
                </c:pt>
                <c:pt idx="47">
                  <c:v>1947</c:v>
                </c:pt>
                <c:pt idx="48">
                  <c:v>1948</c:v>
                </c:pt>
                <c:pt idx="49">
                  <c:v>1949</c:v>
                </c:pt>
                <c:pt idx="50">
                  <c:v>1950</c:v>
                </c:pt>
                <c:pt idx="51">
                  <c:v>1951</c:v>
                </c:pt>
                <c:pt idx="52">
                  <c:v>1952</c:v>
                </c:pt>
                <c:pt idx="53">
                  <c:v>1953</c:v>
                </c:pt>
                <c:pt idx="54">
                  <c:v>1954</c:v>
                </c:pt>
                <c:pt idx="55">
                  <c:v>1955</c:v>
                </c:pt>
                <c:pt idx="56">
                  <c:v>1956</c:v>
                </c:pt>
                <c:pt idx="57">
                  <c:v>1957</c:v>
                </c:pt>
                <c:pt idx="58">
                  <c:v>1958</c:v>
                </c:pt>
                <c:pt idx="59">
                  <c:v>1959</c:v>
                </c:pt>
                <c:pt idx="60">
                  <c:v>1960</c:v>
                </c:pt>
                <c:pt idx="61">
                  <c:v>1961</c:v>
                </c:pt>
                <c:pt idx="62">
                  <c:v>1962</c:v>
                </c:pt>
                <c:pt idx="63">
                  <c:v>1963</c:v>
                </c:pt>
                <c:pt idx="64">
                  <c:v>1964</c:v>
                </c:pt>
                <c:pt idx="65">
                  <c:v>1965</c:v>
                </c:pt>
                <c:pt idx="66">
                  <c:v>1966</c:v>
                </c:pt>
                <c:pt idx="67">
                  <c:v>1967</c:v>
                </c:pt>
                <c:pt idx="68">
                  <c:v>1968</c:v>
                </c:pt>
                <c:pt idx="69">
                  <c:v>1969</c:v>
                </c:pt>
                <c:pt idx="70">
                  <c:v>1970</c:v>
                </c:pt>
                <c:pt idx="71">
                  <c:v>1971</c:v>
                </c:pt>
                <c:pt idx="72">
                  <c:v>1972</c:v>
                </c:pt>
                <c:pt idx="73">
                  <c:v>1973</c:v>
                </c:pt>
                <c:pt idx="74">
                  <c:v>1974</c:v>
                </c:pt>
                <c:pt idx="75">
                  <c:v>1975</c:v>
                </c:pt>
                <c:pt idx="76">
                  <c:v>1976</c:v>
                </c:pt>
                <c:pt idx="77">
                  <c:v>1977</c:v>
                </c:pt>
                <c:pt idx="78">
                  <c:v>1978</c:v>
                </c:pt>
                <c:pt idx="79">
                  <c:v>1979</c:v>
                </c:pt>
                <c:pt idx="80">
                  <c:v>1980</c:v>
                </c:pt>
                <c:pt idx="81">
                  <c:v>1981</c:v>
                </c:pt>
                <c:pt idx="82">
                  <c:v>1982</c:v>
                </c:pt>
                <c:pt idx="83">
                  <c:v>1983</c:v>
                </c:pt>
                <c:pt idx="84">
                  <c:v>1984</c:v>
                </c:pt>
                <c:pt idx="85">
                  <c:v>1985</c:v>
                </c:pt>
                <c:pt idx="86">
                  <c:v>1986</c:v>
                </c:pt>
                <c:pt idx="87">
                  <c:v>1987</c:v>
                </c:pt>
                <c:pt idx="88">
                  <c:v>1988</c:v>
                </c:pt>
                <c:pt idx="89">
                  <c:v>1989</c:v>
                </c:pt>
                <c:pt idx="90">
                  <c:v>1990</c:v>
                </c:pt>
                <c:pt idx="91">
                  <c:v>1991</c:v>
                </c:pt>
                <c:pt idx="92">
                  <c:v>1992</c:v>
                </c:pt>
                <c:pt idx="93">
                  <c:v>1993</c:v>
                </c:pt>
                <c:pt idx="94">
                  <c:v>1994</c:v>
                </c:pt>
                <c:pt idx="95">
                  <c:v>1995</c:v>
                </c:pt>
                <c:pt idx="96">
                  <c:v>1996</c:v>
                </c:pt>
                <c:pt idx="97">
                  <c:v>1997</c:v>
                </c:pt>
                <c:pt idx="98">
                  <c:v>1998</c:v>
                </c:pt>
                <c:pt idx="99">
                  <c:v>1999</c:v>
                </c:pt>
                <c:pt idx="100">
                  <c:v>2000</c:v>
                </c:pt>
                <c:pt idx="101">
                  <c:v>2001</c:v>
                </c:pt>
                <c:pt idx="102">
                  <c:v>2002</c:v>
                </c:pt>
                <c:pt idx="103">
                  <c:v>2003</c:v>
                </c:pt>
                <c:pt idx="104">
                  <c:v>2004</c:v>
                </c:pt>
                <c:pt idx="105">
                  <c:v>2005</c:v>
                </c:pt>
                <c:pt idx="106">
                  <c:v>2006</c:v>
                </c:pt>
                <c:pt idx="107">
                  <c:v>2007</c:v>
                </c:pt>
                <c:pt idx="108">
                  <c:v>2008</c:v>
                </c:pt>
                <c:pt idx="109">
                  <c:v>2009</c:v>
                </c:pt>
                <c:pt idx="110">
                  <c:v>2010</c:v>
                </c:pt>
                <c:pt idx="111">
                  <c:v>2011</c:v>
                </c:pt>
                <c:pt idx="112">
                  <c:v>2012</c:v>
                </c:pt>
                <c:pt idx="113">
                  <c:v>2013</c:v>
                </c:pt>
                <c:pt idx="114">
                  <c:v>2014</c:v>
                </c:pt>
                <c:pt idx="115">
                  <c:v>2015</c:v>
                </c:pt>
              </c:numCache>
            </c:numRef>
          </c:cat>
          <c:val>
            <c:numRef>
              <c:f>Iceland2016!$H$2:$H$117</c:f>
              <c:numCache>
                <c:formatCode>General</c:formatCode>
                <c:ptCount val="116"/>
                <c:pt idx="0">
                  <c:v>100</c:v>
                </c:pt>
                <c:pt idx="1">
                  <c:v>104.5</c:v>
                </c:pt>
                <c:pt idx="2">
                  <c:v>106.90349999999999</c:v>
                </c:pt>
                <c:pt idx="3">
                  <c:v>106.79659649999999</c:v>
                </c:pt>
                <c:pt idx="4">
                  <c:v>107.43737607899999</c:v>
                </c:pt>
                <c:pt idx="5">
                  <c:v>114.528242900214</c:v>
                </c:pt>
                <c:pt idx="6">
                  <c:v>117.04786424401871</c:v>
                </c:pt>
                <c:pt idx="7">
                  <c:v>121.26158735680339</c:v>
                </c:pt>
                <c:pt idx="8">
                  <c:v>120.65527942001937</c:v>
                </c:pt>
                <c:pt idx="9">
                  <c:v>119.44872662581918</c:v>
                </c:pt>
                <c:pt idx="10">
                  <c:v>127.33234258312325</c:v>
                </c:pt>
                <c:pt idx="11">
                  <c:v>132.4256362864482</c:v>
                </c:pt>
                <c:pt idx="12">
                  <c:v>133.74989264931267</c:v>
                </c:pt>
                <c:pt idx="13">
                  <c:v>140.03613760383035</c:v>
                </c:pt>
                <c:pt idx="14">
                  <c:v>136.81530643894226</c:v>
                </c:pt>
                <c:pt idx="15">
                  <c:v>134.07900031016342</c:v>
                </c:pt>
                <c:pt idx="16">
                  <c:v>118.3917572738743</c:v>
                </c:pt>
                <c:pt idx="17">
                  <c:v>116.02392212839682</c:v>
                </c:pt>
                <c:pt idx="18">
                  <c:v>108.83043895643621</c:v>
                </c:pt>
                <c:pt idx="19">
                  <c:v>125.9168178725967</c:v>
                </c:pt>
                <c:pt idx="20">
                  <c:v>106.77746155596199</c:v>
                </c:pt>
                <c:pt idx="21">
                  <c:v>116.92132040377838</c:v>
                </c:pt>
                <c:pt idx="22">
                  <c:v>131.18572149303932</c:v>
                </c:pt>
                <c:pt idx="23">
                  <c:v>124.23287825390824</c:v>
                </c:pt>
                <c:pt idx="24">
                  <c:v>131.93531670565056</c:v>
                </c:pt>
                <c:pt idx="25">
                  <c:v>132.3311226557675</c:v>
                </c:pt>
                <c:pt idx="26">
                  <c:v>141.99129460963852</c:v>
                </c:pt>
                <c:pt idx="27">
                  <c:v>155.76445018677344</c:v>
                </c:pt>
                <c:pt idx="28">
                  <c:v>161.52773484368404</c:v>
                </c:pt>
                <c:pt idx="29">
                  <c:v>170.73481572977403</c:v>
                </c:pt>
                <c:pt idx="30">
                  <c:v>189.00344101285984</c:v>
                </c:pt>
                <c:pt idx="31">
                  <c:v>185.22337219260262</c:v>
                </c:pt>
                <c:pt idx="32">
                  <c:v>177.25876718832072</c:v>
                </c:pt>
                <c:pt idx="33">
                  <c:v>194.98464390715282</c:v>
                </c:pt>
                <c:pt idx="34">
                  <c:v>196.15455177059573</c:v>
                </c:pt>
                <c:pt idx="35">
                  <c:v>188.89683335508369</c:v>
                </c:pt>
                <c:pt idx="36">
                  <c:v>188.14124602166336</c:v>
                </c:pt>
                <c:pt idx="37">
                  <c:v>195.47875461650821</c:v>
                </c:pt>
                <c:pt idx="38">
                  <c:v>195.6742333711247</c:v>
                </c:pt>
                <c:pt idx="39">
                  <c:v>217.39407327531953</c:v>
                </c:pt>
                <c:pt idx="40">
                  <c:v>228.48117101236082</c:v>
                </c:pt>
                <c:pt idx="41">
                  <c:v>258.18372324396768</c:v>
                </c:pt>
                <c:pt idx="42">
                  <c:v>298.20220034678266</c:v>
                </c:pt>
                <c:pt idx="43">
                  <c:v>314.30511916550893</c:v>
                </c:pt>
                <c:pt idx="44">
                  <c:v>339.44952869874965</c:v>
                </c:pt>
                <c:pt idx="45">
                  <c:v>361.51374806416834</c:v>
                </c:pt>
                <c:pt idx="46">
                  <c:v>370.55159176577251</c:v>
                </c:pt>
                <c:pt idx="47">
                  <c:v>403.16013184116053</c:v>
                </c:pt>
                <c:pt idx="48">
                  <c:v>402.35381157747821</c:v>
                </c:pt>
                <c:pt idx="49">
                  <c:v>387.06436673753404</c:v>
                </c:pt>
                <c:pt idx="50">
                  <c:v>370.80766333455762</c:v>
                </c:pt>
                <c:pt idx="51">
                  <c:v>356.34616446450985</c:v>
                </c:pt>
                <c:pt idx="52">
                  <c:v>347.08116418843258</c:v>
                </c:pt>
                <c:pt idx="53">
                  <c:v>392.54879669711727</c:v>
                </c:pt>
                <c:pt idx="54">
                  <c:v>418.8495660758241</c:v>
                </c:pt>
                <c:pt idx="55">
                  <c:v>449.42558439935925</c:v>
                </c:pt>
                <c:pt idx="56">
                  <c:v>450.77386115255729</c:v>
                </c:pt>
                <c:pt idx="57">
                  <c:v>440.40606234604849</c:v>
                </c:pt>
                <c:pt idx="58">
                  <c:v>464.62839577508112</c:v>
                </c:pt>
                <c:pt idx="59">
                  <c:v>464.16376737930602</c:v>
                </c:pt>
                <c:pt idx="60">
                  <c:v>469.26956882047836</c:v>
                </c:pt>
                <c:pt idx="61">
                  <c:v>460.82271658170976</c:v>
                </c:pt>
                <c:pt idx="62">
                  <c:v>490.31537044293918</c:v>
                </c:pt>
                <c:pt idx="63">
                  <c:v>530.52123081926027</c:v>
                </c:pt>
                <c:pt idx="64">
                  <c:v>572.96292928480113</c:v>
                </c:pt>
                <c:pt idx="65">
                  <c:v>603.90292746618047</c:v>
                </c:pt>
                <c:pt idx="66">
                  <c:v>645.57222946134686</c:v>
                </c:pt>
                <c:pt idx="67">
                  <c:v>627.49620703642915</c:v>
                </c:pt>
                <c:pt idx="68">
                  <c:v>585.45396116498841</c:v>
                </c:pt>
                <c:pt idx="69">
                  <c:v>594.23577058246315</c:v>
                </c:pt>
                <c:pt idx="70">
                  <c:v>634.64380298207072</c:v>
                </c:pt>
                <c:pt idx="71">
                  <c:v>710.80105933991933</c:v>
                </c:pt>
                <c:pt idx="72">
                  <c:v>743.49790806955571</c:v>
                </c:pt>
                <c:pt idx="73">
                  <c:v>782.90329719724207</c:v>
                </c:pt>
                <c:pt idx="74">
                  <c:v>816.56813897672339</c:v>
                </c:pt>
                <c:pt idx="75">
                  <c:v>811.66873014286307</c:v>
                </c:pt>
                <c:pt idx="76">
                  <c:v>851.44049791986333</c:v>
                </c:pt>
                <c:pt idx="77">
                  <c:v>919.55573775345249</c:v>
                </c:pt>
                <c:pt idx="78">
                  <c:v>967.37263611663207</c:v>
                </c:pt>
                <c:pt idx="79">
                  <c:v>1005.1001689251807</c:v>
                </c:pt>
                <c:pt idx="80">
                  <c:v>1051.334776695739</c:v>
                </c:pt>
                <c:pt idx="81">
                  <c:v>1083.926154773307</c:v>
                </c:pt>
                <c:pt idx="82">
                  <c:v>1092.5975640114934</c:v>
                </c:pt>
                <c:pt idx="83">
                  <c:v>1055.4492468351027</c:v>
                </c:pt>
                <c:pt idx="84">
                  <c:v>1088.1681734869908</c:v>
                </c:pt>
                <c:pt idx="85">
                  <c:v>1115.3723778241654</c:v>
                </c:pt>
                <c:pt idx="86">
                  <c:v>1176.7178586044945</c:v>
                </c:pt>
                <c:pt idx="87">
                  <c:v>1262.6182622826225</c:v>
                </c:pt>
                <c:pt idx="88">
                  <c:v>1241.1537518238179</c:v>
                </c:pt>
                <c:pt idx="89">
                  <c:v>1229.9833680574036</c:v>
                </c:pt>
                <c:pt idx="90">
                  <c:v>1234.9033015296332</c:v>
                </c:pt>
                <c:pt idx="91">
                  <c:v>1216.3797520066887</c:v>
                </c:pt>
                <c:pt idx="92">
                  <c:v>1161.6426631663876</c:v>
                </c:pt>
                <c:pt idx="93">
                  <c:v>1165.1275911558866</c:v>
                </c:pt>
                <c:pt idx="94">
                  <c:v>1196.5860361170955</c:v>
                </c:pt>
                <c:pt idx="95">
                  <c:v>1191.7996919726272</c:v>
                </c:pt>
                <c:pt idx="96">
                  <c:v>1241.8552790354777</c:v>
                </c:pt>
                <c:pt idx="97">
                  <c:v>1292.7713454759321</c:v>
                </c:pt>
                <c:pt idx="98">
                  <c:v>1359.9954554406806</c:v>
                </c:pt>
                <c:pt idx="99">
                  <c:v>1398.0753281930197</c:v>
                </c:pt>
                <c:pt idx="100">
                  <c:v>1437.2214373824243</c:v>
                </c:pt>
                <c:pt idx="101">
                  <c:v>1473.1519733169848</c:v>
                </c:pt>
                <c:pt idx="102">
                  <c:v>1462.839909503766</c:v>
                </c:pt>
                <c:pt idx="103">
                  <c:v>1489.1710278748337</c:v>
                </c:pt>
                <c:pt idx="104">
                  <c:v>1594.3207379365108</c:v>
                </c:pt>
                <c:pt idx="105">
                  <c:v>1692.0337805136983</c:v>
                </c:pt>
                <c:pt idx="106">
                  <c:v>1734.426037652134</c:v>
                </c:pt>
                <c:pt idx="107">
                  <c:v>1791.7928666620278</c:v>
                </c:pt>
                <c:pt idx="108">
                  <c:v>1768.1911681300007</c:v>
                </c:pt>
                <c:pt idx="109">
                  <c:v>1631.9165272664077</c:v>
                </c:pt>
                <c:pt idx="110">
                  <c:v>1573.5982206630283</c:v>
                </c:pt>
                <c:pt idx="111">
                  <c:v>1614.9284692311244</c:v>
                </c:pt>
                <c:pt idx="112">
                  <c:v>1635.6780671319154</c:v>
                </c:pt>
                <c:pt idx="113">
                  <c:v>1695.3570315504305</c:v>
                </c:pt>
                <c:pt idx="114">
                  <c:v>1708.2396234983162</c:v>
                </c:pt>
                <c:pt idx="115">
                  <c:v>1757.3293889780223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682-410D-B33A-E48C29BF2C0E}"/>
            </c:ext>
          </c:extLst>
        </c:ser>
        <c:ser>
          <c:idx val="1"/>
          <c:order val="1"/>
          <c:tx>
            <c:strRef>
              <c:f>Iceland2016!$I$1</c:f>
              <c:strCache>
                <c:ptCount val="1"/>
                <c:pt idx="0">
                  <c:v>Framleiðslugeta</c:v>
                </c:pt>
              </c:strCache>
            </c:strRef>
          </c:tx>
          <c:spPr>
            <a:ln w="508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Iceland2016!$G$2:$G$117</c:f>
              <c:numCache>
                <c:formatCode>General</c:formatCode>
                <c:ptCount val="116"/>
                <c:pt idx="0">
                  <c:v>1900</c:v>
                </c:pt>
                <c:pt idx="1">
                  <c:v>1901</c:v>
                </c:pt>
                <c:pt idx="2">
                  <c:v>1902</c:v>
                </c:pt>
                <c:pt idx="3">
                  <c:v>1903</c:v>
                </c:pt>
                <c:pt idx="4">
                  <c:v>1904</c:v>
                </c:pt>
                <c:pt idx="5">
                  <c:v>1905</c:v>
                </c:pt>
                <c:pt idx="6">
                  <c:v>1906</c:v>
                </c:pt>
                <c:pt idx="7">
                  <c:v>1907</c:v>
                </c:pt>
                <c:pt idx="8">
                  <c:v>1908</c:v>
                </c:pt>
                <c:pt idx="9">
                  <c:v>1909</c:v>
                </c:pt>
                <c:pt idx="10">
                  <c:v>1910</c:v>
                </c:pt>
                <c:pt idx="11">
                  <c:v>1911</c:v>
                </c:pt>
                <c:pt idx="12">
                  <c:v>1912</c:v>
                </c:pt>
                <c:pt idx="13">
                  <c:v>1913</c:v>
                </c:pt>
                <c:pt idx="14">
                  <c:v>1914</c:v>
                </c:pt>
                <c:pt idx="15">
                  <c:v>1915</c:v>
                </c:pt>
                <c:pt idx="16">
                  <c:v>1916</c:v>
                </c:pt>
                <c:pt idx="17">
                  <c:v>1917</c:v>
                </c:pt>
                <c:pt idx="18">
                  <c:v>1918</c:v>
                </c:pt>
                <c:pt idx="19">
                  <c:v>1919</c:v>
                </c:pt>
                <c:pt idx="20">
                  <c:v>1920</c:v>
                </c:pt>
                <c:pt idx="21">
                  <c:v>1921</c:v>
                </c:pt>
                <c:pt idx="22">
                  <c:v>1922</c:v>
                </c:pt>
                <c:pt idx="23">
                  <c:v>1923</c:v>
                </c:pt>
                <c:pt idx="24">
                  <c:v>1924</c:v>
                </c:pt>
                <c:pt idx="25">
                  <c:v>1925</c:v>
                </c:pt>
                <c:pt idx="26">
                  <c:v>1926</c:v>
                </c:pt>
                <c:pt idx="27">
                  <c:v>1927</c:v>
                </c:pt>
                <c:pt idx="28">
                  <c:v>1928</c:v>
                </c:pt>
                <c:pt idx="29">
                  <c:v>1929</c:v>
                </c:pt>
                <c:pt idx="30">
                  <c:v>1930</c:v>
                </c:pt>
                <c:pt idx="31">
                  <c:v>1931</c:v>
                </c:pt>
                <c:pt idx="32">
                  <c:v>1932</c:v>
                </c:pt>
                <c:pt idx="33">
                  <c:v>1933</c:v>
                </c:pt>
                <c:pt idx="34">
                  <c:v>1934</c:v>
                </c:pt>
                <c:pt idx="35">
                  <c:v>1935</c:v>
                </c:pt>
                <c:pt idx="36">
                  <c:v>1936</c:v>
                </c:pt>
                <c:pt idx="37">
                  <c:v>1937</c:v>
                </c:pt>
                <c:pt idx="38">
                  <c:v>1938</c:v>
                </c:pt>
                <c:pt idx="39">
                  <c:v>1939</c:v>
                </c:pt>
                <c:pt idx="40">
                  <c:v>1940</c:v>
                </c:pt>
                <c:pt idx="41">
                  <c:v>1941</c:v>
                </c:pt>
                <c:pt idx="42">
                  <c:v>1942</c:v>
                </c:pt>
                <c:pt idx="43">
                  <c:v>1943</c:v>
                </c:pt>
                <c:pt idx="44">
                  <c:v>1944</c:v>
                </c:pt>
                <c:pt idx="45">
                  <c:v>1945</c:v>
                </c:pt>
                <c:pt idx="46">
                  <c:v>1946</c:v>
                </c:pt>
                <c:pt idx="47">
                  <c:v>1947</c:v>
                </c:pt>
                <c:pt idx="48">
                  <c:v>1948</c:v>
                </c:pt>
                <c:pt idx="49">
                  <c:v>1949</c:v>
                </c:pt>
                <c:pt idx="50">
                  <c:v>1950</c:v>
                </c:pt>
                <c:pt idx="51">
                  <c:v>1951</c:v>
                </c:pt>
                <c:pt idx="52">
                  <c:v>1952</c:v>
                </c:pt>
                <c:pt idx="53">
                  <c:v>1953</c:v>
                </c:pt>
                <c:pt idx="54">
                  <c:v>1954</c:v>
                </c:pt>
                <c:pt idx="55">
                  <c:v>1955</c:v>
                </c:pt>
                <c:pt idx="56">
                  <c:v>1956</c:v>
                </c:pt>
                <c:pt idx="57">
                  <c:v>1957</c:v>
                </c:pt>
                <c:pt idx="58">
                  <c:v>1958</c:v>
                </c:pt>
                <c:pt idx="59">
                  <c:v>1959</c:v>
                </c:pt>
                <c:pt idx="60">
                  <c:v>1960</c:v>
                </c:pt>
                <c:pt idx="61">
                  <c:v>1961</c:v>
                </c:pt>
                <c:pt idx="62">
                  <c:v>1962</c:v>
                </c:pt>
                <c:pt idx="63">
                  <c:v>1963</c:v>
                </c:pt>
                <c:pt idx="64">
                  <c:v>1964</c:v>
                </c:pt>
                <c:pt idx="65">
                  <c:v>1965</c:v>
                </c:pt>
                <c:pt idx="66">
                  <c:v>1966</c:v>
                </c:pt>
                <c:pt idx="67">
                  <c:v>1967</c:v>
                </c:pt>
                <c:pt idx="68">
                  <c:v>1968</c:v>
                </c:pt>
                <c:pt idx="69">
                  <c:v>1969</c:v>
                </c:pt>
                <c:pt idx="70">
                  <c:v>1970</c:v>
                </c:pt>
                <c:pt idx="71">
                  <c:v>1971</c:v>
                </c:pt>
                <c:pt idx="72">
                  <c:v>1972</c:v>
                </c:pt>
                <c:pt idx="73">
                  <c:v>1973</c:v>
                </c:pt>
                <c:pt idx="74">
                  <c:v>1974</c:v>
                </c:pt>
                <c:pt idx="75">
                  <c:v>1975</c:v>
                </c:pt>
                <c:pt idx="76">
                  <c:v>1976</c:v>
                </c:pt>
                <c:pt idx="77">
                  <c:v>1977</c:v>
                </c:pt>
                <c:pt idx="78">
                  <c:v>1978</c:v>
                </c:pt>
                <c:pt idx="79">
                  <c:v>1979</c:v>
                </c:pt>
                <c:pt idx="80">
                  <c:v>1980</c:v>
                </c:pt>
                <c:pt idx="81">
                  <c:v>1981</c:v>
                </c:pt>
                <c:pt idx="82">
                  <c:v>1982</c:v>
                </c:pt>
                <c:pt idx="83">
                  <c:v>1983</c:v>
                </c:pt>
                <c:pt idx="84">
                  <c:v>1984</c:v>
                </c:pt>
                <c:pt idx="85">
                  <c:v>1985</c:v>
                </c:pt>
                <c:pt idx="86">
                  <c:v>1986</c:v>
                </c:pt>
                <c:pt idx="87">
                  <c:v>1987</c:v>
                </c:pt>
                <c:pt idx="88">
                  <c:v>1988</c:v>
                </c:pt>
                <c:pt idx="89">
                  <c:v>1989</c:v>
                </c:pt>
                <c:pt idx="90">
                  <c:v>1990</c:v>
                </c:pt>
                <c:pt idx="91">
                  <c:v>1991</c:v>
                </c:pt>
                <c:pt idx="92">
                  <c:v>1992</c:v>
                </c:pt>
                <c:pt idx="93">
                  <c:v>1993</c:v>
                </c:pt>
                <c:pt idx="94">
                  <c:v>1994</c:v>
                </c:pt>
                <c:pt idx="95">
                  <c:v>1995</c:v>
                </c:pt>
                <c:pt idx="96">
                  <c:v>1996</c:v>
                </c:pt>
                <c:pt idx="97">
                  <c:v>1997</c:v>
                </c:pt>
                <c:pt idx="98">
                  <c:v>1998</c:v>
                </c:pt>
                <c:pt idx="99">
                  <c:v>1999</c:v>
                </c:pt>
                <c:pt idx="100">
                  <c:v>2000</c:v>
                </c:pt>
                <c:pt idx="101">
                  <c:v>2001</c:v>
                </c:pt>
                <c:pt idx="102">
                  <c:v>2002</c:v>
                </c:pt>
                <c:pt idx="103">
                  <c:v>2003</c:v>
                </c:pt>
                <c:pt idx="104">
                  <c:v>2004</c:v>
                </c:pt>
                <c:pt idx="105">
                  <c:v>2005</c:v>
                </c:pt>
                <c:pt idx="106">
                  <c:v>2006</c:v>
                </c:pt>
                <c:pt idx="107">
                  <c:v>2007</c:v>
                </c:pt>
                <c:pt idx="108">
                  <c:v>2008</c:v>
                </c:pt>
                <c:pt idx="109">
                  <c:v>2009</c:v>
                </c:pt>
                <c:pt idx="110">
                  <c:v>2010</c:v>
                </c:pt>
                <c:pt idx="111">
                  <c:v>2011</c:v>
                </c:pt>
                <c:pt idx="112">
                  <c:v>2012</c:v>
                </c:pt>
                <c:pt idx="113">
                  <c:v>2013</c:v>
                </c:pt>
                <c:pt idx="114">
                  <c:v>2014</c:v>
                </c:pt>
                <c:pt idx="115">
                  <c:v>2015</c:v>
                </c:pt>
              </c:numCache>
            </c:numRef>
          </c:cat>
          <c:val>
            <c:numRef>
              <c:f>Iceland2016!$I$2:$I$117</c:f>
              <c:numCache>
                <c:formatCode>General</c:formatCode>
                <c:ptCount val="116"/>
                <c:pt idx="0">
                  <c:v>84.523533622816231</c:v>
                </c:pt>
                <c:pt idx="1">
                  <c:v>86.96971894805624</c:v>
                </c:pt>
                <c:pt idx="2">
                  <c:v>89.486699025822517</c:v>
                </c:pt>
                <c:pt idx="3">
                  <c:v>92.076522718452026</c:v>
                </c:pt>
                <c:pt idx="4">
                  <c:v>94.741298184160456</c:v>
                </c:pt>
                <c:pt idx="5">
                  <c:v>97.483194593111847</c:v>
                </c:pt>
                <c:pt idx="6">
                  <c:v>100.30444389316331</c:v>
                </c:pt>
                <c:pt idx="7">
                  <c:v>103.20734262670113</c:v>
                </c:pt>
                <c:pt idx="8">
                  <c:v>106.19425380006892</c:v>
                </c:pt>
                <c:pt idx="9">
                  <c:v>109.26760880708699</c:v>
                </c:pt>
                <c:pt idx="10">
                  <c:v>112.42990940825207</c:v>
                </c:pt>
                <c:pt idx="11">
                  <c:v>115.68372976720462</c:v>
                </c:pt>
                <c:pt idx="12">
                  <c:v>119.03171854614571</c:v>
                </c:pt>
                <c:pt idx="13">
                  <c:v>122.47660106188428</c:v>
                </c:pt>
                <c:pt idx="14">
                  <c:v>126.02118150429561</c:v>
                </c:pt>
                <c:pt idx="15">
                  <c:v>129.66834521897025</c:v>
                </c:pt>
                <c:pt idx="16">
                  <c:v>133.42106105593871</c:v>
                </c:pt>
                <c:pt idx="17">
                  <c:v>137.28238378635623</c:v>
                </c:pt>
                <c:pt idx="18">
                  <c:v>141.25545658914291</c:v>
                </c:pt>
                <c:pt idx="19">
                  <c:v>145.34351360957447</c:v>
                </c:pt>
                <c:pt idx="20">
                  <c:v>149.54988259193655</c:v>
                </c:pt>
                <c:pt idx="21">
                  <c:v>153.87798758835501</c:v>
                </c:pt>
                <c:pt idx="22">
                  <c:v>158.33135174603248</c:v>
                </c:pt>
                <c:pt idx="23">
                  <c:v>162.91360017515055</c:v>
                </c:pt>
                <c:pt idx="24">
                  <c:v>167.62846289975977</c:v>
                </c:pt>
                <c:pt idx="25">
                  <c:v>172.47977789408873</c:v>
                </c:pt>
                <c:pt idx="26">
                  <c:v>177.47149420670729</c:v>
                </c:pt>
                <c:pt idx="27">
                  <c:v>182.60767517512559</c:v>
                </c:pt>
                <c:pt idx="28">
                  <c:v>187.89250173340625</c:v>
                </c:pt>
                <c:pt idx="29">
                  <c:v>193.33027581552221</c:v>
                </c:pt>
                <c:pt idx="30">
                  <c:v>198.92542385718991</c:v>
                </c:pt>
                <c:pt idx="31">
                  <c:v>204.68250039906999</c:v>
                </c:pt>
                <c:pt idx="32">
                  <c:v>210.60619179422579</c:v>
                </c:pt>
                <c:pt idx="33">
                  <c:v>216.70132002290151</c:v>
                </c:pt>
                <c:pt idx="34">
                  <c:v>222.97284661768015</c:v>
                </c:pt>
                <c:pt idx="35">
                  <c:v>229.4258767022632</c:v>
                </c:pt>
                <c:pt idx="36">
                  <c:v>236.06566314711083</c:v>
                </c:pt>
                <c:pt idx="37">
                  <c:v>242.89761084537625</c:v>
                </c:pt>
                <c:pt idx="38">
                  <c:v>249.92728111256238</c:v>
                </c:pt>
                <c:pt idx="39">
                  <c:v>257.16039621353593</c:v>
                </c:pt>
                <c:pt idx="40">
                  <c:v>264.60284402052929</c:v>
                </c:pt>
                <c:pt idx="41">
                  <c:v>272.26068280597769</c:v>
                </c:pt>
                <c:pt idx="42">
                  <c:v>280.14014617403581</c:v>
                </c:pt>
                <c:pt idx="43">
                  <c:v>288.24764813484717</c:v>
                </c:pt>
                <c:pt idx="44">
                  <c:v>296.58978832563628</c:v>
                </c:pt>
                <c:pt idx="45">
                  <c:v>305.17335738293548</c:v>
                </c:pt>
                <c:pt idx="46">
                  <c:v>314.00534247025615</c:v>
                </c:pt>
                <c:pt idx="47">
                  <c:v>323.09293296576936</c:v>
                </c:pt>
                <c:pt idx="48">
                  <c:v>332.44352631455803</c:v>
                </c:pt>
                <c:pt idx="49">
                  <c:v>342.06473405027435</c:v>
                </c:pt>
                <c:pt idx="50">
                  <c:v>351.96438799103237</c:v>
                </c:pt>
                <c:pt idx="51">
                  <c:v>362.15054661465331</c:v>
                </c:pt>
                <c:pt idx="52">
                  <c:v>372.63150161837638</c:v>
                </c:pt>
                <c:pt idx="53">
                  <c:v>383.41578466845459</c:v>
                </c:pt>
                <c:pt idx="54">
                  <c:v>394.5121743450473</c:v>
                </c:pt>
                <c:pt idx="55">
                  <c:v>405.92970328814772</c:v>
                </c:pt>
                <c:pt idx="56">
                  <c:v>417.67766555027509</c:v>
                </c:pt>
                <c:pt idx="57">
                  <c:v>429.76562416200596</c:v>
                </c:pt>
                <c:pt idx="58">
                  <c:v>442.20341891641181</c:v>
                </c:pt>
                <c:pt idx="59">
                  <c:v>455.00117437883324</c:v>
                </c:pt>
                <c:pt idx="60">
                  <c:v>468.16930812841451</c:v>
                </c:pt>
                <c:pt idx="61">
                  <c:v>481.71853923820618</c:v>
                </c:pt>
                <c:pt idx="62">
                  <c:v>495.65989700063727</c:v>
                </c:pt>
                <c:pt idx="63">
                  <c:v>510.00472990556381</c:v>
                </c:pt>
                <c:pt idx="64">
                  <c:v>524.76471487809476</c:v>
                </c:pt>
                <c:pt idx="65">
                  <c:v>539.95186678382584</c:v>
                </c:pt>
                <c:pt idx="66">
                  <c:v>555.57854820910404</c:v>
                </c:pt>
                <c:pt idx="67">
                  <c:v>571.65747952440279</c:v>
                </c:pt>
                <c:pt idx="68">
                  <c:v>588.2017492388768</c:v>
                </c:pt>
                <c:pt idx="69">
                  <c:v>605.22482465465191</c:v>
                </c:pt>
                <c:pt idx="70">
                  <c:v>622.74056282939296</c:v>
                </c:pt>
                <c:pt idx="71">
                  <c:v>640.76322185620552</c:v>
                </c:pt>
                <c:pt idx="72">
                  <c:v>659.30747246991916</c:v>
                </c:pt>
                <c:pt idx="73">
                  <c:v>678.38840998933745</c:v>
                </c:pt>
                <c:pt idx="74">
                  <c:v>698.02156660503374</c:v>
                </c:pt>
                <c:pt idx="75">
                  <c:v>718.22292402284268</c:v>
                </c:pt>
                <c:pt idx="76">
                  <c:v>739.00892647318733</c:v>
                </c:pt>
                <c:pt idx="77">
                  <c:v>760.39649409698768</c:v>
                </c:pt>
                <c:pt idx="78">
                  <c:v>782.40303671888648</c:v>
                </c:pt>
                <c:pt idx="79">
                  <c:v>805.04646801916999</c:v>
                </c:pt>
                <c:pt idx="80">
                  <c:v>828.34522011574825</c:v>
                </c:pt>
                <c:pt idx="81">
                  <c:v>852.31825856824116</c:v>
                </c:pt>
                <c:pt idx="82">
                  <c:v>876.98509781620362</c:v>
                </c:pt>
                <c:pt idx="83">
                  <c:v>902.36581706424056</c:v>
                </c:pt>
                <c:pt idx="84">
                  <c:v>928.48107662676148</c:v>
                </c:pt>
                <c:pt idx="85">
                  <c:v>955.35213474582633</c:v>
                </c:pt>
                <c:pt idx="86">
                  <c:v>983.00086489571811</c:v>
                </c:pt>
                <c:pt idx="87">
                  <c:v>1011.4497735882558</c:v>
                </c:pt>
                <c:pt idx="88">
                  <c:v>1040.7220186935133</c:v>
                </c:pt>
                <c:pt idx="89">
                  <c:v>1070.8414282906413</c:v>
                </c:pt>
                <c:pt idx="90">
                  <c:v>1101.8325200643669</c:v>
                </c:pt>
                <c:pt idx="91">
                  <c:v>1133.7205212627232</c:v>
                </c:pt>
                <c:pt idx="92">
                  <c:v>1166.5313892324978</c:v>
                </c:pt>
                <c:pt idx="93">
                  <c:v>1200.2918325488677</c:v>
                </c:pt>
                <c:pt idx="94">
                  <c:v>1235.0293327566753</c:v>
                </c:pt>
                <c:pt idx="95">
                  <c:v>1270.7721667407816</c:v>
                </c:pt>
                <c:pt idx="96">
                  <c:v>1307.5494297439745</c:v>
                </c:pt>
                <c:pt idx="97">
                  <c:v>1345.3910590508951</c:v>
                </c:pt>
                <c:pt idx="98">
                  <c:v>1384.3278583575423</c:v>
                </c:pt>
                <c:pt idx="99">
                  <c:v>1424.3915228459027</c:v>
                </c:pt>
                <c:pt idx="100">
                  <c:v>1465.6146649844163</c:v>
                </c:pt>
                <c:pt idx="101">
                  <c:v>1508.0308410749726</c:v>
                </c:pt>
                <c:pt idx="102">
                  <c:v>1551.6745785683622</c:v>
                </c:pt>
                <c:pt idx="103">
                  <c:v>1596.5814041700937</c:v>
                </c:pt>
                <c:pt idx="104">
                  <c:v>1642.787872759792</c:v>
                </c:pt>
                <c:pt idx="105">
                  <c:v>1690.3315971473687</c:v>
                </c:pt>
                <c:pt idx="106">
                  <c:v>1739.2512786905488</c:v>
                </c:pt>
                <c:pt idx="107">
                  <c:v>1789.5867387983035</c:v>
                </c:pt>
                <c:pt idx="108">
                  <c:v>1841.3789513462175</c:v>
                </c:pt>
                <c:pt idx="109">
                  <c:v>1894.6700760297817</c:v>
                </c:pt>
                <c:pt idx="110">
                  <c:v>1949.5034926831706</c:v>
                </c:pt>
                <c:pt idx="111">
                  <c:v>2005.9238365910171</c:v>
                </c:pt>
                <c:pt idx="112">
                  <c:v>2063.9770348223647</c:v>
                </c:pt>
                <c:pt idx="113">
                  <c:v>2123.7103436159282</c:v>
                </c:pt>
                <c:pt idx="114">
                  <c:v>2185.1723868475506</c:v>
                </c:pt>
                <c:pt idx="115">
                  <c:v>2248.4131956107003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682-410D-B33A-E48C29BF2C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98479560"/>
        <c:axId val="498481520"/>
      </c:lineChart>
      <c:catAx>
        <c:axId val="498479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is-IS"/>
          </a:p>
        </c:txPr>
        <c:crossAx val="498481520"/>
        <c:crosses val="autoZero"/>
        <c:auto val="1"/>
        <c:lblAlgn val="ctr"/>
        <c:lblOffset val="100"/>
        <c:noMultiLvlLbl val="0"/>
      </c:catAx>
      <c:valAx>
        <c:axId val="498481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is-IS"/>
          </a:p>
        </c:txPr>
        <c:crossAx val="498479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8704337615692778"/>
          <c:y val="9.5066105617956254E-2"/>
          <c:w val="0.38907114242298652"/>
          <c:h val="0.1607479246438459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defRPr>
          </a:pPr>
          <a:endParaRPr lang="is-I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Iceland2016!$H$1</c:f>
              <c:strCache>
                <c:ptCount val="1"/>
                <c:pt idx="0">
                  <c:v>Framleiðsla</c:v>
                </c:pt>
              </c:strCache>
            </c:strRef>
          </c:tx>
          <c:spPr>
            <a:ln w="508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Iceland2016!$G$2:$G$117</c:f>
              <c:numCache>
                <c:formatCode>General</c:formatCode>
                <c:ptCount val="116"/>
                <c:pt idx="0">
                  <c:v>1900</c:v>
                </c:pt>
                <c:pt idx="1">
                  <c:v>1901</c:v>
                </c:pt>
                <c:pt idx="2">
                  <c:v>1902</c:v>
                </c:pt>
                <c:pt idx="3">
                  <c:v>1903</c:v>
                </c:pt>
                <c:pt idx="4">
                  <c:v>1904</c:v>
                </c:pt>
                <c:pt idx="5">
                  <c:v>1905</c:v>
                </c:pt>
                <c:pt idx="6">
                  <c:v>1906</c:v>
                </c:pt>
                <c:pt idx="7">
                  <c:v>1907</c:v>
                </c:pt>
                <c:pt idx="8">
                  <c:v>1908</c:v>
                </c:pt>
                <c:pt idx="9">
                  <c:v>1909</c:v>
                </c:pt>
                <c:pt idx="10">
                  <c:v>1910</c:v>
                </c:pt>
                <c:pt idx="11">
                  <c:v>1911</c:v>
                </c:pt>
                <c:pt idx="12">
                  <c:v>1912</c:v>
                </c:pt>
                <c:pt idx="13">
                  <c:v>1913</c:v>
                </c:pt>
                <c:pt idx="14">
                  <c:v>1914</c:v>
                </c:pt>
                <c:pt idx="15">
                  <c:v>1915</c:v>
                </c:pt>
                <c:pt idx="16">
                  <c:v>1916</c:v>
                </c:pt>
                <c:pt idx="17">
                  <c:v>1917</c:v>
                </c:pt>
                <c:pt idx="18">
                  <c:v>1918</c:v>
                </c:pt>
                <c:pt idx="19">
                  <c:v>1919</c:v>
                </c:pt>
                <c:pt idx="20">
                  <c:v>1920</c:v>
                </c:pt>
                <c:pt idx="21">
                  <c:v>1921</c:v>
                </c:pt>
                <c:pt idx="22">
                  <c:v>1922</c:v>
                </c:pt>
                <c:pt idx="23">
                  <c:v>1923</c:v>
                </c:pt>
                <c:pt idx="24">
                  <c:v>1924</c:v>
                </c:pt>
                <c:pt idx="25">
                  <c:v>1925</c:v>
                </c:pt>
                <c:pt idx="26">
                  <c:v>1926</c:v>
                </c:pt>
                <c:pt idx="27">
                  <c:v>1927</c:v>
                </c:pt>
                <c:pt idx="28">
                  <c:v>1928</c:v>
                </c:pt>
                <c:pt idx="29">
                  <c:v>1929</c:v>
                </c:pt>
                <c:pt idx="30">
                  <c:v>1930</c:v>
                </c:pt>
                <c:pt idx="31">
                  <c:v>1931</c:v>
                </c:pt>
                <c:pt idx="32">
                  <c:v>1932</c:v>
                </c:pt>
                <c:pt idx="33">
                  <c:v>1933</c:v>
                </c:pt>
                <c:pt idx="34">
                  <c:v>1934</c:v>
                </c:pt>
                <c:pt idx="35">
                  <c:v>1935</c:v>
                </c:pt>
                <c:pt idx="36">
                  <c:v>1936</c:v>
                </c:pt>
                <c:pt idx="37">
                  <c:v>1937</c:v>
                </c:pt>
                <c:pt idx="38">
                  <c:v>1938</c:v>
                </c:pt>
                <c:pt idx="39">
                  <c:v>1939</c:v>
                </c:pt>
                <c:pt idx="40">
                  <c:v>1940</c:v>
                </c:pt>
                <c:pt idx="41">
                  <c:v>1941</c:v>
                </c:pt>
                <c:pt idx="42">
                  <c:v>1942</c:v>
                </c:pt>
                <c:pt idx="43">
                  <c:v>1943</c:v>
                </c:pt>
                <c:pt idx="44">
                  <c:v>1944</c:v>
                </c:pt>
                <c:pt idx="45">
                  <c:v>1945</c:v>
                </c:pt>
                <c:pt idx="46">
                  <c:v>1946</c:v>
                </c:pt>
                <c:pt idx="47">
                  <c:v>1947</c:v>
                </c:pt>
                <c:pt idx="48">
                  <c:v>1948</c:v>
                </c:pt>
                <c:pt idx="49">
                  <c:v>1949</c:v>
                </c:pt>
                <c:pt idx="50">
                  <c:v>1950</c:v>
                </c:pt>
                <c:pt idx="51">
                  <c:v>1951</c:v>
                </c:pt>
                <c:pt idx="52">
                  <c:v>1952</c:v>
                </c:pt>
                <c:pt idx="53">
                  <c:v>1953</c:v>
                </c:pt>
                <c:pt idx="54">
                  <c:v>1954</c:v>
                </c:pt>
                <c:pt idx="55">
                  <c:v>1955</c:v>
                </c:pt>
                <c:pt idx="56">
                  <c:v>1956</c:v>
                </c:pt>
                <c:pt idx="57">
                  <c:v>1957</c:v>
                </c:pt>
                <c:pt idx="58">
                  <c:v>1958</c:v>
                </c:pt>
                <c:pt idx="59">
                  <c:v>1959</c:v>
                </c:pt>
                <c:pt idx="60">
                  <c:v>1960</c:v>
                </c:pt>
                <c:pt idx="61">
                  <c:v>1961</c:v>
                </c:pt>
                <c:pt idx="62">
                  <c:v>1962</c:v>
                </c:pt>
                <c:pt idx="63">
                  <c:v>1963</c:v>
                </c:pt>
                <c:pt idx="64">
                  <c:v>1964</c:v>
                </c:pt>
                <c:pt idx="65">
                  <c:v>1965</c:v>
                </c:pt>
                <c:pt idx="66">
                  <c:v>1966</c:v>
                </c:pt>
                <c:pt idx="67">
                  <c:v>1967</c:v>
                </c:pt>
                <c:pt idx="68">
                  <c:v>1968</c:v>
                </c:pt>
                <c:pt idx="69">
                  <c:v>1969</c:v>
                </c:pt>
                <c:pt idx="70">
                  <c:v>1970</c:v>
                </c:pt>
                <c:pt idx="71">
                  <c:v>1971</c:v>
                </c:pt>
                <c:pt idx="72">
                  <c:v>1972</c:v>
                </c:pt>
                <c:pt idx="73">
                  <c:v>1973</c:v>
                </c:pt>
                <c:pt idx="74">
                  <c:v>1974</c:v>
                </c:pt>
                <c:pt idx="75">
                  <c:v>1975</c:v>
                </c:pt>
                <c:pt idx="76">
                  <c:v>1976</c:v>
                </c:pt>
                <c:pt idx="77">
                  <c:v>1977</c:v>
                </c:pt>
                <c:pt idx="78">
                  <c:v>1978</c:v>
                </c:pt>
                <c:pt idx="79">
                  <c:v>1979</c:v>
                </c:pt>
                <c:pt idx="80">
                  <c:v>1980</c:v>
                </c:pt>
                <c:pt idx="81">
                  <c:v>1981</c:v>
                </c:pt>
                <c:pt idx="82">
                  <c:v>1982</c:v>
                </c:pt>
                <c:pt idx="83">
                  <c:v>1983</c:v>
                </c:pt>
                <c:pt idx="84">
                  <c:v>1984</c:v>
                </c:pt>
                <c:pt idx="85">
                  <c:v>1985</c:v>
                </c:pt>
                <c:pt idx="86">
                  <c:v>1986</c:v>
                </c:pt>
                <c:pt idx="87">
                  <c:v>1987</c:v>
                </c:pt>
                <c:pt idx="88">
                  <c:v>1988</c:v>
                </c:pt>
                <c:pt idx="89">
                  <c:v>1989</c:v>
                </c:pt>
                <c:pt idx="90">
                  <c:v>1990</c:v>
                </c:pt>
                <c:pt idx="91">
                  <c:v>1991</c:v>
                </c:pt>
                <c:pt idx="92">
                  <c:v>1992</c:v>
                </c:pt>
                <c:pt idx="93">
                  <c:v>1993</c:v>
                </c:pt>
                <c:pt idx="94">
                  <c:v>1994</c:v>
                </c:pt>
                <c:pt idx="95">
                  <c:v>1995</c:v>
                </c:pt>
                <c:pt idx="96">
                  <c:v>1996</c:v>
                </c:pt>
                <c:pt idx="97">
                  <c:v>1997</c:v>
                </c:pt>
                <c:pt idx="98">
                  <c:v>1998</c:v>
                </c:pt>
                <c:pt idx="99">
                  <c:v>1999</c:v>
                </c:pt>
                <c:pt idx="100">
                  <c:v>2000</c:v>
                </c:pt>
                <c:pt idx="101">
                  <c:v>2001</c:v>
                </c:pt>
                <c:pt idx="102">
                  <c:v>2002</c:v>
                </c:pt>
                <c:pt idx="103">
                  <c:v>2003</c:v>
                </c:pt>
                <c:pt idx="104">
                  <c:v>2004</c:v>
                </c:pt>
                <c:pt idx="105">
                  <c:v>2005</c:v>
                </c:pt>
                <c:pt idx="106">
                  <c:v>2006</c:v>
                </c:pt>
                <c:pt idx="107">
                  <c:v>2007</c:v>
                </c:pt>
                <c:pt idx="108">
                  <c:v>2008</c:v>
                </c:pt>
                <c:pt idx="109">
                  <c:v>2009</c:v>
                </c:pt>
                <c:pt idx="110">
                  <c:v>2010</c:v>
                </c:pt>
                <c:pt idx="111">
                  <c:v>2011</c:v>
                </c:pt>
                <c:pt idx="112">
                  <c:v>2012</c:v>
                </c:pt>
                <c:pt idx="113">
                  <c:v>2013</c:v>
                </c:pt>
                <c:pt idx="114">
                  <c:v>2014</c:v>
                </c:pt>
                <c:pt idx="115">
                  <c:v>2015</c:v>
                </c:pt>
              </c:numCache>
            </c:numRef>
          </c:cat>
          <c:val>
            <c:numRef>
              <c:f>Iceland2016!$H$2:$H$117</c:f>
              <c:numCache>
                <c:formatCode>General</c:formatCode>
                <c:ptCount val="116"/>
                <c:pt idx="0">
                  <c:v>100</c:v>
                </c:pt>
                <c:pt idx="1">
                  <c:v>104.5</c:v>
                </c:pt>
                <c:pt idx="2">
                  <c:v>106.90349999999999</c:v>
                </c:pt>
                <c:pt idx="3">
                  <c:v>106.79659649999999</c:v>
                </c:pt>
                <c:pt idx="4">
                  <c:v>107.43737607899999</c:v>
                </c:pt>
                <c:pt idx="5">
                  <c:v>114.528242900214</c:v>
                </c:pt>
                <c:pt idx="6">
                  <c:v>117.04786424401871</c:v>
                </c:pt>
                <c:pt idx="7">
                  <c:v>121.26158735680339</c:v>
                </c:pt>
                <c:pt idx="8">
                  <c:v>120.65527942001937</c:v>
                </c:pt>
                <c:pt idx="9">
                  <c:v>119.44872662581918</c:v>
                </c:pt>
                <c:pt idx="10">
                  <c:v>127.33234258312325</c:v>
                </c:pt>
                <c:pt idx="11">
                  <c:v>132.4256362864482</c:v>
                </c:pt>
                <c:pt idx="12">
                  <c:v>133.74989264931267</c:v>
                </c:pt>
                <c:pt idx="13">
                  <c:v>140.03613760383035</c:v>
                </c:pt>
                <c:pt idx="14">
                  <c:v>136.81530643894226</c:v>
                </c:pt>
                <c:pt idx="15">
                  <c:v>134.07900031016342</c:v>
                </c:pt>
                <c:pt idx="16">
                  <c:v>118.3917572738743</c:v>
                </c:pt>
                <c:pt idx="17">
                  <c:v>116.02392212839682</c:v>
                </c:pt>
                <c:pt idx="18">
                  <c:v>108.83043895643621</c:v>
                </c:pt>
                <c:pt idx="19">
                  <c:v>125.9168178725967</c:v>
                </c:pt>
                <c:pt idx="20">
                  <c:v>106.77746155596199</c:v>
                </c:pt>
                <c:pt idx="21">
                  <c:v>116.92132040377838</c:v>
                </c:pt>
                <c:pt idx="22">
                  <c:v>131.18572149303932</c:v>
                </c:pt>
                <c:pt idx="23">
                  <c:v>124.23287825390824</c:v>
                </c:pt>
                <c:pt idx="24">
                  <c:v>131.93531670565056</c:v>
                </c:pt>
                <c:pt idx="25">
                  <c:v>132.3311226557675</c:v>
                </c:pt>
                <c:pt idx="26">
                  <c:v>141.99129460963852</c:v>
                </c:pt>
                <c:pt idx="27">
                  <c:v>155.76445018677344</c:v>
                </c:pt>
                <c:pt idx="28">
                  <c:v>161.52773484368404</c:v>
                </c:pt>
                <c:pt idx="29">
                  <c:v>170.73481572977403</c:v>
                </c:pt>
                <c:pt idx="30">
                  <c:v>189.00344101285984</c:v>
                </c:pt>
                <c:pt idx="31">
                  <c:v>185.22337219260262</c:v>
                </c:pt>
                <c:pt idx="32">
                  <c:v>177.25876718832072</c:v>
                </c:pt>
                <c:pt idx="33">
                  <c:v>194.98464390715282</c:v>
                </c:pt>
                <c:pt idx="34">
                  <c:v>196.15455177059573</c:v>
                </c:pt>
                <c:pt idx="35">
                  <c:v>188.89683335508369</c:v>
                </c:pt>
                <c:pt idx="36">
                  <c:v>188.14124602166336</c:v>
                </c:pt>
                <c:pt idx="37">
                  <c:v>195.47875461650821</c:v>
                </c:pt>
                <c:pt idx="38">
                  <c:v>195.6742333711247</c:v>
                </c:pt>
                <c:pt idx="39">
                  <c:v>217.39407327531953</c:v>
                </c:pt>
                <c:pt idx="40">
                  <c:v>228.48117101236082</c:v>
                </c:pt>
                <c:pt idx="41">
                  <c:v>258.18372324396768</c:v>
                </c:pt>
                <c:pt idx="42">
                  <c:v>298.20220034678266</c:v>
                </c:pt>
                <c:pt idx="43">
                  <c:v>314.30511916550893</c:v>
                </c:pt>
                <c:pt idx="44">
                  <c:v>339.44952869874965</c:v>
                </c:pt>
                <c:pt idx="45">
                  <c:v>361.51374806416834</c:v>
                </c:pt>
                <c:pt idx="46">
                  <c:v>370.55159176577251</c:v>
                </c:pt>
                <c:pt idx="47">
                  <c:v>403.16013184116053</c:v>
                </c:pt>
                <c:pt idx="48">
                  <c:v>402.35381157747821</c:v>
                </c:pt>
                <c:pt idx="49">
                  <c:v>387.06436673753404</c:v>
                </c:pt>
                <c:pt idx="50">
                  <c:v>370.80766333455762</c:v>
                </c:pt>
                <c:pt idx="51">
                  <c:v>356.34616446450985</c:v>
                </c:pt>
                <c:pt idx="52">
                  <c:v>347.08116418843258</c:v>
                </c:pt>
                <c:pt idx="53">
                  <c:v>392.54879669711727</c:v>
                </c:pt>
                <c:pt idx="54">
                  <c:v>418.8495660758241</c:v>
                </c:pt>
                <c:pt idx="55">
                  <c:v>449.42558439935925</c:v>
                </c:pt>
                <c:pt idx="56">
                  <c:v>450.77386115255729</c:v>
                </c:pt>
                <c:pt idx="57">
                  <c:v>440.40606234604849</c:v>
                </c:pt>
                <c:pt idx="58">
                  <c:v>464.62839577508112</c:v>
                </c:pt>
                <c:pt idx="59">
                  <c:v>464.16376737930602</c:v>
                </c:pt>
                <c:pt idx="60">
                  <c:v>469.26956882047836</c:v>
                </c:pt>
                <c:pt idx="61">
                  <c:v>460.82271658170976</c:v>
                </c:pt>
                <c:pt idx="62">
                  <c:v>490.31537044293918</c:v>
                </c:pt>
                <c:pt idx="63">
                  <c:v>530.52123081926027</c:v>
                </c:pt>
                <c:pt idx="64">
                  <c:v>572.96292928480113</c:v>
                </c:pt>
                <c:pt idx="65">
                  <c:v>603.90292746618047</c:v>
                </c:pt>
                <c:pt idx="66">
                  <c:v>645.57222946134686</c:v>
                </c:pt>
                <c:pt idx="67">
                  <c:v>627.49620703642915</c:v>
                </c:pt>
                <c:pt idx="68">
                  <c:v>585.45396116498841</c:v>
                </c:pt>
                <c:pt idx="69">
                  <c:v>594.23577058246315</c:v>
                </c:pt>
                <c:pt idx="70">
                  <c:v>634.64380298207072</c:v>
                </c:pt>
                <c:pt idx="71">
                  <c:v>710.80105933991933</c:v>
                </c:pt>
                <c:pt idx="72">
                  <c:v>743.49790806955571</c:v>
                </c:pt>
                <c:pt idx="73">
                  <c:v>782.90329719724207</c:v>
                </c:pt>
                <c:pt idx="74">
                  <c:v>816.56813897672339</c:v>
                </c:pt>
                <c:pt idx="75">
                  <c:v>811.66873014286307</c:v>
                </c:pt>
                <c:pt idx="76">
                  <c:v>851.44049791986333</c:v>
                </c:pt>
                <c:pt idx="77">
                  <c:v>919.55573775345249</c:v>
                </c:pt>
                <c:pt idx="78">
                  <c:v>967.37263611663207</c:v>
                </c:pt>
                <c:pt idx="79">
                  <c:v>1005.1001689251807</c:v>
                </c:pt>
                <c:pt idx="80">
                  <c:v>1051.334776695739</c:v>
                </c:pt>
                <c:pt idx="81">
                  <c:v>1083.926154773307</c:v>
                </c:pt>
                <c:pt idx="82">
                  <c:v>1092.5975640114934</c:v>
                </c:pt>
                <c:pt idx="83">
                  <c:v>1055.4492468351027</c:v>
                </c:pt>
                <c:pt idx="84">
                  <c:v>1088.1681734869908</c:v>
                </c:pt>
                <c:pt idx="85">
                  <c:v>1115.3723778241654</c:v>
                </c:pt>
                <c:pt idx="86">
                  <c:v>1176.7178586044945</c:v>
                </c:pt>
                <c:pt idx="87">
                  <c:v>1262.6182622826225</c:v>
                </c:pt>
                <c:pt idx="88">
                  <c:v>1241.1537518238179</c:v>
                </c:pt>
                <c:pt idx="89">
                  <c:v>1229.9833680574036</c:v>
                </c:pt>
                <c:pt idx="90">
                  <c:v>1234.9033015296332</c:v>
                </c:pt>
                <c:pt idx="91">
                  <c:v>1216.3797520066887</c:v>
                </c:pt>
                <c:pt idx="92">
                  <c:v>1161.6426631663876</c:v>
                </c:pt>
                <c:pt idx="93">
                  <c:v>1165.1275911558866</c:v>
                </c:pt>
                <c:pt idx="94">
                  <c:v>1196.5860361170955</c:v>
                </c:pt>
                <c:pt idx="95">
                  <c:v>1191.7996919726272</c:v>
                </c:pt>
                <c:pt idx="96">
                  <c:v>1241.8552790354777</c:v>
                </c:pt>
                <c:pt idx="97">
                  <c:v>1292.7713454759321</c:v>
                </c:pt>
                <c:pt idx="98">
                  <c:v>1359.9954554406806</c:v>
                </c:pt>
                <c:pt idx="99">
                  <c:v>1398.0753281930197</c:v>
                </c:pt>
                <c:pt idx="100">
                  <c:v>1437.2214373824243</c:v>
                </c:pt>
                <c:pt idx="101">
                  <c:v>1473.1519733169848</c:v>
                </c:pt>
                <c:pt idx="102">
                  <c:v>1462.839909503766</c:v>
                </c:pt>
                <c:pt idx="103">
                  <c:v>1489.1710278748337</c:v>
                </c:pt>
                <c:pt idx="104">
                  <c:v>1594.3207379365108</c:v>
                </c:pt>
                <c:pt idx="105">
                  <c:v>1692.0337805136983</c:v>
                </c:pt>
                <c:pt idx="106">
                  <c:v>1734.426037652134</c:v>
                </c:pt>
                <c:pt idx="107">
                  <c:v>1791.7928666620278</c:v>
                </c:pt>
                <c:pt idx="108">
                  <c:v>1768.1911681300007</c:v>
                </c:pt>
                <c:pt idx="109">
                  <c:v>1631.9165272664077</c:v>
                </c:pt>
                <c:pt idx="110">
                  <c:v>1573.5982206630283</c:v>
                </c:pt>
                <c:pt idx="111">
                  <c:v>1614.9284692311244</c:v>
                </c:pt>
                <c:pt idx="112">
                  <c:v>1635.6780671319154</c:v>
                </c:pt>
                <c:pt idx="113">
                  <c:v>1695.3570315504305</c:v>
                </c:pt>
                <c:pt idx="114">
                  <c:v>1708.2396234983162</c:v>
                </c:pt>
                <c:pt idx="115">
                  <c:v>1757.3293889780223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FA6-452A-9285-5563594910E0}"/>
            </c:ext>
          </c:extLst>
        </c:ser>
        <c:ser>
          <c:idx val="1"/>
          <c:order val="1"/>
          <c:tx>
            <c:strRef>
              <c:f>Iceland2016!$I$1</c:f>
              <c:strCache>
                <c:ptCount val="1"/>
                <c:pt idx="0">
                  <c:v>Framleiðslugeta</c:v>
                </c:pt>
              </c:strCache>
            </c:strRef>
          </c:tx>
          <c:spPr>
            <a:ln w="508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Iceland2016!$G$2:$G$117</c:f>
              <c:numCache>
                <c:formatCode>General</c:formatCode>
                <c:ptCount val="116"/>
                <c:pt idx="0">
                  <c:v>1900</c:v>
                </c:pt>
                <c:pt idx="1">
                  <c:v>1901</c:v>
                </c:pt>
                <c:pt idx="2">
                  <c:v>1902</c:v>
                </c:pt>
                <c:pt idx="3">
                  <c:v>1903</c:v>
                </c:pt>
                <c:pt idx="4">
                  <c:v>1904</c:v>
                </c:pt>
                <c:pt idx="5">
                  <c:v>1905</c:v>
                </c:pt>
                <c:pt idx="6">
                  <c:v>1906</c:v>
                </c:pt>
                <c:pt idx="7">
                  <c:v>1907</c:v>
                </c:pt>
                <c:pt idx="8">
                  <c:v>1908</c:v>
                </c:pt>
                <c:pt idx="9">
                  <c:v>1909</c:v>
                </c:pt>
                <c:pt idx="10">
                  <c:v>1910</c:v>
                </c:pt>
                <c:pt idx="11">
                  <c:v>1911</c:v>
                </c:pt>
                <c:pt idx="12">
                  <c:v>1912</c:v>
                </c:pt>
                <c:pt idx="13">
                  <c:v>1913</c:v>
                </c:pt>
                <c:pt idx="14">
                  <c:v>1914</c:v>
                </c:pt>
                <c:pt idx="15">
                  <c:v>1915</c:v>
                </c:pt>
                <c:pt idx="16">
                  <c:v>1916</c:v>
                </c:pt>
                <c:pt idx="17">
                  <c:v>1917</c:v>
                </c:pt>
                <c:pt idx="18">
                  <c:v>1918</c:v>
                </c:pt>
                <c:pt idx="19">
                  <c:v>1919</c:v>
                </c:pt>
                <c:pt idx="20">
                  <c:v>1920</c:v>
                </c:pt>
                <c:pt idx="21">
                  <c:v>1921</c:v>
                </c:pt>
                <c:pt idx="22">
                  <c:v>1922</c:v>
                </c:pt>
                <c:pt idx="23">
                  <c:v>1923</c:v>
                </c:pt>
                <c:pt idx="24">
                  <c:v>1924</c:v>
                </c:pt>
                <c:pt idx="25">
                  <c:v>1925</c:v>
                </c:pt>
                <c:pt idx="26">
                  <c:v>1926</c:v>
                </c:pt>
                <c:pt idx="27">
                  <c:v>1927</c:v>
                </c:pt>
                <c:pt idx="28">
                  <c:v>1928</c:v>
                </c:pt>
                <c:pt idx="29">
                  <c:v>1929</c:v>
                </c:pt>
                <c:pt idx="30">
                  <c:v>1930</c:v>
                </c:pt>
                <c:pt idx="31">
                  <c:v>1931</c:v>
                </c:pt>
                <c:pt idx="32">
                  <c:v>1932</c:v>
                </c:pt>
                <c:pt idx="33">
                  <c:v>1933</c:v>
                </c:pt>
                <c:pt idx="34">
                  <c:v>1934</c:v>
                </c:pt>
                <c:pt idx="35">
                  <c:v>1935</c:v>
                </c:pt>
                <c:pt idx="36">
                  <c:v>1936</c:v>
                </c:pt>
                <c:pt idx="37">
                  <c:v>1937</c:v>
                </c:pt>
                <c:pt idx="38">
                  <c:v>1938</c:v>
                </c:pt>
                <c:pt idx="39">
                  <c:v>1939</c:v>
                </c:pt>
                <c:pt idx="40">
                  <c:v>1940</c:v>
                </c:pt>
                <c:pt idx="41">
                  <c:v>1941</c:v>
                </c:pt>
                <c:pt idx="42">
                  <c:v>1942</c:v>
                </c:pt>
                <c:pt idx="43">
                  <c:v>1943</c:v>
                </c:pt>
                <c:pt idx="44">
                  <c:v>1944</c:v>
                </c:pt>
                <c:pt idx="45">
                  <c:v>1945</c:v>
                </c:pt>
                <c:pt idx="46">
                  <c:v>1946</c:v>
                </c:pt>
                <c:pt idx="47">
                  <c:v>1947</c:v>
                </c:pt>
                <c:pt idx="48">
                  <c:v>1948</c:v>
                </c:pt>
                <c:pt idx="49">
                  <c:v>1949</c:v>
                </c:pt>
                <c:pt idx="50">
                  <c:v>1950</c:v>
                </c:pt>
                <c:pt idx="51">
                  <c:v>1951</c:v>
                </c:pt>
                <c:pt idx="52">
                  <c:v>1952</c:v>
                </c:pt>
                <c:pt idx="53">
                  <c:v>1953</c:v>
                </c:pt>
                <c:pt idx="54">
                  <c:v>1954</c:v>
                </c:pt>
                <c:pt idx="55">
                  <c:v>1955</c:v>
                </c:pt>
                <c:pt idx="56">
                  <c:v>1956</c:v>
                </c:pt>
                <c:pt idx="57">
                  <c:v>1957</c:v>
                </c:pt>
                <c:pt idx="58">
                  <c:v>1958</c:v>
                </c:pt>
                <c:pt idx="59">
                  <c:v>1959</c:v>
                </c:pt>
                <c:pt idx="60">
                  <c:v>1960</c:v>
                </c:pt>
                <c:pt idx="61">
                  <c:v>1961</c:v>
                </c:pt>
                <c:pt idx="62">
                  <c:v>1962</c:v>
                </c:pt>
                <c:pt idx="63">
                  <c:v>1963</c:v>
                </c:pt>
                <c:pt idx="64">
                  <c:v>1964</c:v>
                </c:pt>
                <c:pt idx="65">
                  <c:v>1965</c:v>
                </c:pt>
                <c:pt idx="66">
                  <c:v>1966</c:v>
                </c:pt>
                <c:pt idx="67">
                  <c:v>1967</c:v>
                </c:pt>
                <c:pt idx="68">
                  <c:v>1968</c:v>
                </c:pt>
                <c:pt idx="69">
                  <c:v>1969</c:v>
                </c:pt>
                <c:pt idx="70">
                  <c:v>1970</c:v>
                </c:pt>
                <c:pt idx="71">
                  <c:v>1971</c:v>
                </c:pt>
                <c:pt idx="72">
                  <c:v>1972</c:v>
                </c:pt>
                <c:pt idx="73">
                  <c:v>1973</c:v>
                </c:pt>
                <c:pt idx="74">
                  <c:v>1974</c:v>
                </c:pt>
                <c:pt idx="75">
                  <c:v>1975</c:v>
                </c:pt>
                <c:pt idx="76">
                  <c:v>1976</c:v>
                </c:pt>
                <c:pt idx="77">
                  <c:v>1977</c:v>
                </c:pt>
                <c:pt idx="78">
                  <c:v>1978</c:v>
                </c:pt>
                <c:pt idx="79">
                  <c:v>1979</c:v>
                </c:pt>
                <c:pt idx="80">
                  <c:v>1980</c:v>
                </c:pt>
                <c:pt idx="81">
                  <c:v>1981</c:v>
                </c:pt>
                <c:pt idx="82">
                  <c:v>1982</c:v>
                </c:pt>
                <c:pt idx="83">
                  <c:v>1983</c:v>
                </c:pt>
                <c:pt idx="84">
                  <c:v>1984</c:v>
                </c:pt>
                <c:pt idx="85">
                  <c:v>1985</c:v>
                </c:pt>
                <c:pt idx="86">
                  <c:v>1986</c:v>
                </c:pt>
                <c:pt idx="87">
                  <c:v>1987</c:v>
                </c:pt>
                <c:pt idx="88">
                  <c:v>1988</c:v>
                </c:pt>
                <c:pt idx="89">
                  <c:v>1989</c:v>
                </c:pt>
                <c:pt idx="90">
                  <c:v>1990</c:v>
                </c:pt>
                <c:pt idx="91">
                  <c:v>1991</c:v>
                </c:pt>
                <c:pt idx="92">
                  <c:v>1992</c:v>
                </c:pt>
                <c:pt idx="93">
                  <c:v>1993</c:v>
                </c:pt>
                <c:pt idx="94">
                  <c:v>1994</c:v>
                </c:pt>
                <c:pt idx="95">
                  <c:v>1995</c:v>
                </c:pt>
                <c:pt idx="96">
                  <c:v>1996</c:v>
                </c:pt>
                <c:pt idx="97">
                  <c:v>1997</c:v>
                </c:pt>
                <c:pt idx="98">
                  <c:v>1998</c:v>
                </c:pt>
                <c:pt idx="99">
                  <c:v>1999</c:v>
                </c:pt>
                <c:pt idx="100">
                  <c:v>2000</c:v>
                </c:pt>
                <c:pt idx="101">
                  <c:v>2001</c:v>
                </c:pt>
                <c:pt idx="102">
                  <c:v>2002</c:v>
                </c:pt>
                <c:pt idx="103">
                  <c:v>2003</c:v>
                </c:pt>
                <c:pt idx="104">
                  <c:v>2004</c:v>
                </c:pt>
                <c:pt idx="105">
                  <c:v>2005</c:v>
                </c:pt>
                <c:pt idx="106">
                  <c:v>2006</c:v>
                </c:pt>
                <c:pt idx="107">
                  <c:v>2007</c:v>
                </c:pt>
                <c:pt idx="108">
                  <c:v>2008</c:v>
                </c:pt>
                <c:pt idx="109">
                  <c:v>2009</c:v>
                </c:pt>
                <c:pt idx="110">
                  <c:v>2010</c:v>
                </c:pt>
                <c:pt idx="111">
                  <c:v>2011</c:v>
                </c:pt>
                <c:pt idx="112">
                  <c:v>2012</c:v>
                </c:pt>
                <c:pt idx="113">
                  <c:v>2013</c:v>
                </c:pt>
                <c:pt idx="114">
                  <c:v>2014</c:v>
                </c:pt>
                <c:pt idx="115">
                  <c:v>2015</c:v>
                </c:pt>
              </c:numCache>
            </c:numRef>
          </c:cat>
          <c:val>
            <c:numRef>
              <c:f>Iceland2016!$I$2:$I$117</c:f>
              <c:numCache>
                <c:formatCode>General</c:formatCode>
                <c:ptCount val="116"/>
                <c:pt idx="0">
                  <c:v>84.523533622816231</c:v>
                </c:pt>
                <c:pt idx="1">
                  <c:v>86.96971894805624</c:v>
                </c:pt>
                <c:pt idx="2">
                  <c:v>89.486699025822517</c:v>
                </c:pt>
                <c:pt idx="3">
                  <c:v>92.076522718452026</c:v>
                </c:pt>
                <c:pt idx="4">
                  <c:v>94.741298184160456</c:v>
                </c:pt>
                <c:pt idx="5">
                  <c:v>97.483194593111847</c:v>
                </c:pt>
                <c:pt idx="6">
                  <c:v>100.30444389316331</c:v>
                </c:pt>
                <c:pt idx="7">
                  <c:v>103.20734262670113</c:v>
                </c:pt>
                <c:pt idx="8">
                  <c:v>106.19425380006892</c:v>
                </c:pt>
                <c:pt idx="9">
                  <c:v>109.26760880708699</c:v>
                </c:pt>
                <c:pt idx="10">
                  <c:v>112.42990940825207</c:v>
                </c:pt>
                <c:pt idx="11">
                  <c:v>115.68372976720462</c:v>
                </c:pt>
                <c:pt idx="12">
                  <c:v>119.03171854614571</c:v>
                </c:pt>
                <c:pt idx="13">
                  <c:v>122.47660106188428</c:v>
                </c:pt>
                <c:pt idx="14">
                  <c:v>126.02118150429561</c:v>
                </c:pt>
                <c:pt idx="15">
                  <c:v>129.66834521897025</c:v>
                </c:pt>
                <c:pt idx="16">
                  <c:v>133.42106105593871</c:v>
                </c:pt>
                <c:pt idx="17">
                  <c:v>137.28238378635623</c:v>
                </c:pt>
                <c:pt idx="18">
                  <c:v>141.25545658914291</c:v>
                </c:pt>
                <c:pt idx="19">
                  <c:v>145.34351360957447</c:v>
                </c:pt>
                <c:pt idx="20">
                  <c:v>149.54988259193655</c:v>
                </c:pt>
                <c:pt idx="21">
                  <c:v>153.87798758835501</c:v>
                </c:pt>
                <c:pt idx="22">
                  <c:v>158.33135174603248</c:v>
                </c:pt>
                <c:pt idx="23">
                  <c:v>162.91360017515055</c:v>
                </c:pt>
                <c:pt idx="24">
                  <c:v>167.62846289975977</c:v>
                </c:pt>
                <c:pt idx="25">
                  <c:v>172.47977789408873</c:v>
                </c:pt>
                <c:pt idx="26">
                  <c:v>177.47149420670729</c:v>
                </c:pt>
                <c:pt idx="27">
                  <c:v>182.60767517512559</c:v>
                </c:pt>
                <c:pt idx="28">
                  <c:v>187.89250173340625</c:v>
                </c:pt>
                <c:pt idx="29">
                  <c:v>193.33027581552221</c:v>
                </c:pt>
                <c:pt idx="30">
                  <c:v>198.92542385718991</c:v>
                </c:pt>
                <c:pt idx="31">
                  <c:v>204.68250039906999</c:v>
                </c:pt>
                <c:pt idx="32">
                  <c:v>210.60619179422579</c:v>
                </c:pt>
                <c:pt idx="33">
                  <c:v>216.70132002290151</c:v>
                </c:pt>
                <c:pt idx="34">
                  <c:v>222.97284661768015</c:v>
                </c:pt>
                <c:pt idx="35">
                  <c:v>229.4258767022632</c:v>
                </c:pt>
                <c:pt idx="36">
                  <c:v>236.06566314711083</c:v>
                </c:pt>
                <c:pt idx="37">
                  <c:v>242.89761084537625</c:v>
                </c:pt>
                <c:pt idx="38">
                  <c:v>249.92728111256238</c:v>
                </c:pt>
                <c:pt idx="39">
                  <c:v>257.16039621353593</c:v>
                </c:pt>
                <c:pt idx="40">
                  <c:v>264.60284402052929</c:v>
                </c:pt>
                <c:pt idx="41">
                  <c:v>272.26068280597769</c:v>
                </c:pt>
                <c:pt idx="42">
                  <c:v>280.14014617403581</c:v>
                </c:pt>
                <c:pt idx="43">
                  <c:v>288.24764813484717</c:v>
                </c:pt>
                <c:pt idx="44">
                  <c:v>296.58978832563628</c:v>
                </c:pt>
                <c:pt idx="45">
                  <c:v>305.17335738293548</c:v>
                </c:pt>
                <c:pt idx="46">
                  <c:v>314.00534247025615</c:v>
                </c:pt>
                <c:pt idx="47">
                  <c:v>323.09293296576936</c:v>
                </c:pt>
                <c:pt idx="48">
                  <c:v>332.44352631455803</c:v>
                </c:pt>
                <c:pt idx="49">
                  <c:v>342.06473405027435</c:v>
                </c:pt>
                <c:pt idx="50">
                  <c:v>351.96438799103237</c:v>
                </c:pt>
                <c:pt idx="51">
                  <c:v>362.15054661465331</c:v>
                </c:pt>
                <c:pt idx="52">
                  <c:v>372.63150161837638</c:v>
                </c:pt>
                <c:pt idx="53">
                  <c:v>383.41578466845459</c:v>
                </c:pt>
                <c:pt idx="54">
                  <c:v>394.5121743450473</c:v>
                </c:pt>
                <c:pt idx="55">
                  <c:v>405.92970328814772</c:v>
                </c:pt>
                <c:pt idx="56">
                  <c:v>417.67766555027509</c:v>
                </c:pt>
                <c:pt idx="57">
                  <c:v>429.76562416200596</c:v>
                </c:pt>
                <c:pt idx="58">
                  <c:v>442.20341891641181</c:v>
                </c:pt>
                <c:pt idx="59">
                  <c:v>455.00117437883324</c:v>
                </c:pt>
                <c:pt idx="60">
                  <c:v>468.16930812841451</c:v>
                </c:pt>
                <c:pt idx="61">
                  <c:v>481.71853923820618</c:v>
                </c:pt>
                <c:pt idx="62">
                  <c:v>495.65989700063727</c:v>
                </c:pt>
                <c:pt idx="63">
                  <c:v>510.00472990556381</c:v>
                </c:pt>
                <c:pt idx="64">
                  <c:v>524.76471487809476</c:v>
                </c:pt>
                <c:pt idx="65">
                  <c:v>539.95186678382584</c:v>
                </c:pt>
                <c:pt idx="66">
                  <c:v>555.57854820910404</c:v>
                </c:pt>
                <c:pt idx="67">
                  <c:v>571.65747952440279</c:v>
                </c:pt>
                <c:pt idx="68">
                  <c:v>588.2017492388768</c:v>
                </c:pt>
                <c:pt idx="69">
                  <c:v>605.22482465465191</c:v>
                </c:pt>
                <c:pt idx="70">
                  <c:v>622.74056282939296</c:v>
                </c:pt>
                <c:pt idx="71">
                  <c:v>640.76322185620552</c:v>
                </c:pt>
                <c:pt idx="72">
                  <c:v>659.30747246991916</c:v>
                </c:pt>
                <c:pt idx="73">
                  <c:v>678.38840998933745</c:v>
                </c:pt>
                <c:pt idx="74">
                  <c:v>698.02156660503374</c:v>
                </c:pt>
                <c:pt idx="75">
                  <c:v>718.22292402284268</c:v>
                </c:pt>
                <c:pt idx="76">
                  <c:v>739.00892647318733</c:v>
                </c:pt>
                <c:pt idx="77">
                  <c:v>760.39649409698768</c:v>
                </c:pt>
                <c:pt idx="78">
                  <c:v>782.40303671888648</c:v>
                </c:pt>
                <c:pt idx="79">
                  <c:v>805.04646801916999</c:v>
                </c:pt>
                <c:pt idx="80">
                  <c:v>828.34522011574825</c:v>
                </c:pt>
                <c:pt idx="81">
                  <c:v>852.31825856824116</c:v>
                </c:pt>
                <c:pt idx="82">
                  <c:v>876.98509781620362</c:v>
                </c:pt>
                <c:pt idx="83">
                  <c:v>902.36581706424056</c:v>
                </c:pt>
                <c:pt idx="84">
                  <c:v>928.48107662676148</c:v>
                </c:pt>
                <c:pt idx="85">
                  <c:v>955.35213474582633</c:v>
                </c:pt>
                <c:pt idx="86">
                  <c:v>983.00086489571811</c:v>
                </c:pt>
                <c:pt idx="87">
                  <c:v>1011.4497735882558</c:v>
                </c:pt>
                <c:pt idx="88">
                  <c:v>1040.7220186935133</c:v>
                </c:pt>
                <c:pt idx="89">
                  <c:v>1070.8414282906413</c:v>
                </c:pt>
                <c:pt idx="90">
                  <c:v>1101.8325200643669</c:v>
                </c:pt>
                <c:pt idx="91">
                  <c:v>1133.7205212627232</c:v>
                </c:pt>
                <c:pt idx="92">
                  <c:v>1166.5313892324978</c:v>
                </c:pt>
                <c:pt idx="93">
                  <c:v>1200.2918325488677</c:v>
                </c:pt>
                <c:pt idx="94">
                  <c:v>1235.0293327566753</c:v>
                </c:pt>
                <c:pt idx="95">
                  <c:v>1270.7721667407816</c:v>
                </c:pt>
                <c:pt idx="96">
                  <c:v>1307.5494297439745</c:v>
                </c:pt>
                <c:pt idx="97">
                  <c:v>1345.3910590508951</c:v>
                </c:pt>
                <c:pt idx="98">
                  <c:v>1384.3278583575423</c:v>
                </c:pt>
                <c:pt idx="99">
                  <c:v>1424.3915228459027</c:v>
                </c:pt>
                <c:pt idx="100">
                  <c:v>1465.6146649844163</c:v>
                </c:pt>
                <c:pt idx="101">
                  <c:v>1508.0308410749726</c:v>
                </c:pt>
                <c:pt idx="102">
                  <c:v>1551.6745785683622</c:v>
                </c:pt>
                <c:pt idx="103">
                  <c:v>1596.5814041700937</c:v>
                </c:pt>
                <c:pt idx="104">
                  <c:v>1642.787872759792</c:v>
                </c:pt>
                <c:pt idx="105">
                  <c:v>1690.3315971473687</c:v>
                </c:pt>
                <c:pt idx="106">
                  <c:v>1739.2512786905488</c:v>
                </c:pt>
                <c:pt idx="107">
                  <c:v>1789.5867387983035</c:v>
                </c:pt>
                <c:pt idx="108">
                  <c:v>1841.3789513462175</c:v>
                </c:pt>
                <c:pt idx="109">
                  <c:v>1894.6700760297817</c:v>
                </c:pt>
                <c:pt idx="110">
                  <c:v>1949.5034926831706</c:v>
                </c:pt>
                <c:pt idx="111">
                  <c:v>2005.9238365910171</c:v>
                </c:pt>
                <c:pt idx="112">
                  <c:v>2063.9770348223647</c:v>
                </c:pt>
                <c:pt idx="113">
                  <c:v>2123.7103436159282</c:v>
                </c:pt>
                <c:pt idx="114">
                  <c:v>2185.1723868475506</c:v>
                </c:pt>
                <c:pt idx="115">
                  <c:v>2248.4131956107003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FA6-452A-9285-5563594910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98489360"/>
        <c:axId val="498489752"/>
      </c:lineChart>
      <c:catAx>
        <c:axId val="498489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is-IS"/>
          </a:p>
        </c:txPr>
        <c:crossAx val="498489752"/>
        <c:crosses val="autoZero"/>
        <c:auto val="1"/>
        <c:lblAlgn val="ctr"/>
        <c:lblOffset val="100"/>
        <c:noMultiLvlLbl val="0"/>
      </c:catAx>
      <c:valAx>
        <c:axId val="498489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is-IS"/>
          </a:p>
        </c:txPr>
        <c:crossAx val="498489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8704337615692778"/>
          <c:y val="9.5066105617956254E-2"/>
          <c:w val="0.38907114242298652"/>
          <c:h val="0.1607479246438459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defRPr>
          </a:pPr>
          <a:endParaRPr lang="is-I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Iceland2016!$H$1</c:f>
              <c:strCache>
                <c:ptCount val="1"/>
                <c:pt idx="0">
                  <c:v>Framleiðsla</c:v>
                </c:pt>
              </c:strCache>
            </c:strRef>
          </c:tx>
          <c:spPr>
            <a:ln w="508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Iceland2016!$G$2:$G$117</c:f>
              <c:numCache>
                <c:formatCode>General</c:formatCode>
                <c:ptCount val="116"/>
                <c:pt idx="0">
                  <c:v>1900</c:v>
                </c:pt>
                <c:pt idx="1">
                  <c:v>1901</c:v>
                </c:pt>
                <c:pt idx="2">
                  <c:v>1902</c:v>
                </c:pt>
                <c:pt idx="3">
                  <c:v>1903</c:v>
                </c:pt>
                <c:pt idx="4">
                  <c:v>1904</c:v>
                </c:pt>
                <c:pt idx="5">
                  <c:v>1905</c:v>
                </c:pt>
                <c:pt idx="6">
                  <c:v>1906</c:v>
                </c:pt>
                <c:pt idx="7">
                  <c:v>1907</c:v>
                </c:pt>
                <c:pt idx="8">
                  <c:v>1908</c:v>
                </c:pt>
                <c:pt idx="9">
                  <c:v>1909</c:v>
                </c:pt>
                <c:pt idx="10">
                  <c:v>1910</c:v>
                </c:pt>
                <c:pt idx="11">
                  <c:v>1911</c:v>
                </c:pt>
                <c:pt idx="12">
                  <c:v>1912</c:v>
                </c:pt>
                <c:pt idx="13">
                  <c:v>1913</c:v>
                </c:pt>
                <c:pt idx="14">
                  <c:v>1914</c:v>
                </c:pt>
                <c:pt idx="15">
                  <c:v>1915</c:v>
                </c:pt>
                <c:pt idx="16">
                  <c:v>1916</c:v>
                </c:pt>
                <c:pt idx="17">
                  <c:v>1917</c:v>
                </c:pt>
                <c:pt idx="18">
                  <c:v>1918</c:v>
                </c:pt>
                <c:pt idx="19">
                  <c:v>1919</c:v>
                </c:pt>
                <c:pt idx="20">
                  <c:v>1920</c:v>
                </c:pt>
                <c:pt idx="21">
                  <c:v>1921</c:v>
                </c:pt>
                <c:pt idx="22">
                  <c:v>1922</c:v>
                </c:pt>
                <c:pt idx="23">
                  <c:v>1923</c:v>
                </c:pt>
                <c:pt idx="24">
                  <c:v>1924</c:v>
                </c:pt>
                <c:pt idx="25">
                  <c:v>1925</c:v>
                </c:pt>
                <c:pt idx="26">
                  <c:v>1926</c:v>
                </c:pt>
                <c:pt idx="27">
                  <c:v>1927</c:v>
                </c:pt>
                <c:pt idx="28">
                  <c:v>1928</c:v>
                </c:pt>
                <c:pt idx="29">
                  <c:v>1929</c:v>
                </c:pt>
                <c:pt idx="30">
                  <c:v>1930</c:v>
                </c:pt>
                <c:pt idx="31">
                  <c:v>1931</c:v>
                </c:pt>
                <c:pt idx="32">
                  <c:v>1932</c:v>
                </c:pt>
                <c:pt idx="33">
                  <c:v>1933</c:v>
                </c:pt>
                <c:pt idx="34">
                  <c:v>1934</c:v>
                </c:pt>
                <c:pt idx="35">
                  <c:v>1935</c:v>
                </c:pt>
                <c:pt idx="36">
                  <c:v>1936</c:v>
                </c:pt>
                <c:pt idx="37">
                  <c:v>1937</c:v>
                </c:pt>
                <c:pt idx="38">
                  <c:v>1938</c:v>
                </c:pt>
                <c:pt idx="39">
                  <c:v>1939</c:v>
                </c:pt>
                <c:pt idx="40">
                  <c:v>1940</c:v>
                </c:pt>
                <c:pt idx="41">
                  <c:v>1941</c:v>
                </c:pt>
                <c:pt idx="42">
                  <c:v>1942</c:v>
                </c:pt>
                <c:pt idx="43">
                  <c:v>1943</c:v>
                </c:pt>
                <c:pt idx="44">
                  <c:v>1944</c:v>
                </c:pt>
                <c:pt idx="45">
                  <c:v>1945</c:v>
                </c:pt>
                <c:pt idx="46">
                  <c:v>1946</c:v>
                </c:pt>
                <c:pt idx="47">
                  <c:v>1947</c:v>
                </c:pt>
                <c:pt idx="48">
                  <c:v>1948</c:v>
                </c:pt>
                <c:pt idx="49">
                  <c:v>1949</c:v>
                </c:pt>
                <c:pt idx="50">
                  <c:v>1950</c:v>
                </c:pt>
                <c:pt idx="51">
                  <c:v>1951</c:v>
                </c:pt>
                <c:pt idx="52">
                  <c:v>1952</c:v>
                </c:pt>
                <c:pt idx="53">
                  <c:v>1953</c:v>
                </c:pt>
                <c:pt idx="54">
                  <c:v>1954</c:v>
                </c:pt>
                <c:pt idx="55">
                  <c:v>1955</c:v>
                </c:pt>
                <c:pt idx="56">
                  <c:v>1956</c:v>
                </c:pt>
                <c:pt idx="57">
                  <c:v>1957</c:v>
                </c:pt>
                <c:pt idx="58">
                  <c:v>1958</c:v>
                </c:pt>
                <c:pt idx="59">
                  <c:v>1959</c:v>
                </c:pt>
                <c:pt idx="60">
                  <c:v>1960</c:v>
                </c:pt>
                <c:pt idx="61">
                  <c:v>1961</c:v>
                </c:pt>
                <c:pt idx="62">
                  <c:v>1962</c:v>
                </c:pt>
                <c:pt idx="63">
                  <c:v>1963</c:v>
                </c:pt>
                <c:pt idx="64">
                  <c:v>1964</c:v>
                </c:pt>
                <c:pt idx="65">
                  <c:v>1965</c:v>
                </c:pt>
                <c:pt idx="66">
                  <c:v>1966</c:v>
                </c:pt>
                <c:pt idx="67">
                  <c:v>1967</c:v>
                </c:pt>
                <c:pt idx="68">
                  <c:v>1968</c:v>
                </c:pt>
                <c:pt idx="69">
                  <c:v>1969</c:v>
                </c:pt>
                <c:pt idx="70">
                  <c:v>1970</c:v>
                </c:pt>
                <c:pt idx="71">
                  <c:v>1971</c:v>
                </c:pt>
                <c:pt idx="72">
                  <c:v>1972</c:v>
                </c:pt>
                <c:pt idx="73">
                  <c:v>1973</c:v>
                </c:pt>
                <c:pt idx="74">
                  <c:v>1974</c:v>
                </c:pt>
                <c:pt idx="75">
                  <c:v>1975</c:v>
                </c:pt>
                <c:pt idx="76">
                  <c:v>1976</c:v>
                </c:pt>
                <c:pt idx="77">
                  <c:v>1977</c:v>
                </c:pt>
                <c:pt idx="78">
                  <c:v>1978</c:v>
                </c:pt>
                <c:pt idx="79">
                  <c:v>1979</c:v>
                </c:pt>
                <c:pt idx="80">
                  <c:v>1980</c:v>
                </c:pt>
                <c:pt idx="81">
                  <c:v>1981</c:v>
                </c:pt>
                <c:pt idx="82">
                  <c:v>1982</c:v>
                </c:pt>
                <c:pt idx="83">
                  <c:v>1983</c:v>
                </c:pt>
                <c:pt idx="84">
                  <c:v>1984</c:v>
                </c:pt>
                <c:pt idx="85">
                  <c:v>1985</c:v>
                </c:pt>
                <c:pt idx="86">
                  <c:v>1986</c:v>
                </c:pt>
                <c:pt idx="87">
                  <c:v>1987</c:v>
                </c:pt>
                <c:pt idx="88">
                  <c:v>1988</c:v>
                </c:pt>
                <c:pt idx="89">
                  <c:v>1989</c:v>
                </c:pt>
                <c:pt idx="90">
                  <c:v>1990</c:v>
                </c:pt>
                <c:pt idx="91">
                  <c:v>1991</c:v>
                </c:pt>
                <c:pt idx="92">
                  <c:v>1992</c:v>
                </c:pt>
                <c:pt idx="93">
                  <c:v>1993</c:v>
                </c:pt>
                <c:pt idx="94">
                  <c:v>1994</c:v>
                </c:pt>
                <c:pt idx="95">
                  <c:v>1995</c:v>
                </c:pt>
                <c:pt idx="96">
                  <c:v>1996</c:v>
                </c:pt>
                <c:pt idx="97">
                  <c:v>1997</c:v>
                </c:pt>
                <c:pt idx="98">
                  <c:v>1998</c:v>
                </c:pt>
                <c:pt idx="99">
                  <c:v>1999</c:v>
                </c:pt>
                <c:pt idx="100">
                  <c:v>2000</c:v>
                </c:pt>
                <c:pt idx="101">
                  <c:v>2001</c:v>
                </c:pt>
                <c:pt idx="102">
                  <c:v>2002</c:v>
                </c:pt>
                <c:pt idx="103">
                  <c:v>2003</c:v>
                </c:pt>
                <c:pt idx="104">
                  <c:v>2004</c:v>
                </c:pt>
                <c:pt idx="105">
                  <c:v>2005</c:v>
                </c:pt>
                <c:pt idx="106">
                  <c:v>2006</c:v>
                </c:pt>
                <c:pt idx="107">
                  <c:v>2007</c:v>
                </c:pt>
                <c:pt idx="108">
                  <c:v>2008</c:v>
                </c:pt>
                <c:pt idx="109">
                  <c:v>2009</c:v>
                </c:pt>
                <c:pt idx="110">
                  <c:v>2010</c:v>
                </c:pt>
                <c:pt idx="111">
                  <c:v>2011</c:v>
                </c:pt>
                <c:pt idx="112">
                  <c:v>2012</c:v>
                </c:pt>
                <c:pt idx="113">
                  <c:v>2013</c:v>
                </c:pt>
                <c:pt idx="114">
                  <c:v>2014</c:v>
                </c:pt>
                <c:pt idx="115">
                  <c:v>2015</c:v>
                </c:pt>
              </c:numCache>
            </c:numRef>
          </c:cat>
          <c:val>
            <c:numRef>
              <c:f>Iceland2016!$H$2:$H$117</c:f>
              <c:numCache>
                <c:formatCode>General</c:formatCode>
                <c:ptCount val="116"/>
                <c:pt idx="0">
                  <c:v>100</c:v>
                </c:pt>
                <c:pt idx="1">
                  <c:v>104.5</c:v>
                </c:pt>
                <c:pt idx="2">
                  <c:v>106.90349999999999</c:v>
                </c:pt>
                <c:pt idx="3">
                  <c:v>106.79659649999999</c:v>
                </c:pt>
                <c:pt idx="4">
                  <c:v>107.43737607899999</c:v>
                </c:pt>
                <c:pt idx="5">
                  <c:v>114.528242900214</c:v>
                </c:pt>
                <c:pt idx="6">
                  <c:v>117.04786424401871</c:v>
                </c:pt>
                <c:pt idx="7">
                  <c:v>121.26158735680339</c:v>
                </c:pt>
                <c:pt idx="8">
                  <c:v>120.65527942001937</c:v>
                </c:pt>
                <c:pt idx="9">
                  <c:v>119.44872662581918</c:v>
                </c:pt>
                <c:pt idx="10">
                  <c:v>127.33234258312325</c:v>
                </c:pt>
                <c:pt idx="11">
                  <c:v>132.4256362864482</c:v>
                </c:pt>
                <c:pt idx="12">
                  <c:v>133.74989264931267</c:v>
                </c:pt>
                <c:pt idx="13">
                  <c:v>140.03613760383035</c:v>
                </c:pt>
                <c:pt idx="14">
                  <c:v>136.81530643894226</c:v>
                </c:pt>
                <c:pt idx="15">
                  <c:v>134.07900031016342</c:v>
                </c:pt>
                <c:pt idx="16">
                  <c:v>118.3917572738743</c:v>
                </c:pt>
                <c:pt idx="17">
                  <c:v>116.02392212839682</c:v>
                </c:pt>
                <c:pt idx="18">
                  <c:v>108.83043895643621</c:v>
                </c:pt>
                <c:pt idx="19">
                  <c:v>125.9168178725967</c:v>
                </c:pt>
                <c:pt idx="20">
                  <c:v>106.77746155596199</c:v>
                </c:pt>
                <c:pt idx="21">
                  <c:v>116.92132040377838</c:v>
                </c:pt>
                <c:pt idx="22">
                  <c:v>131.18572149303932</c:v>
                </c:pt>
                <c:pt idx="23">
                  <c:v>124.23287825390824</c:v>
                </c:pt>
                <c:pt idx="24">
                  <c:v>131.93531670565056</c:v>
                </c:pt>
                <c:pt idx="25">
                  <c:v>132.3311226557675</c:v>
                </c:pt>
                <c:pt idx="26">
                  <c:v>141.99129460963852</c:v>
                </c:pt>
                <c:pt idx="27">
                  <c:v>155.76445018677344</c:v>
                </c:pt>
                <c:pt idx="28">
                  <c:v>161.52773484368404</c:v>
                </c:pt>
                <c:pt idx="29">
                  <c:v>170.73481572977403</c:v>
                </c:pt>
                <c:pt idx="30">
                  <c:v>189.00344101285984</c:v>
                </c:pt>
                <c:pt idx="31">
                  <c:v>185.22337219260262</c:v>
                </c:pt>
                <c:pt idx="32">
                  <c:v>177.25876718832072</c:v>
                </c:pt>
                <c:pt idx="33">
                  <c:v>194.98464390715282</c:v>
                </c:pt>
                <c:pt idx="34">
                  <c:v>196.15455177059573</c:v>
                </c:pt>
                <c:pt idx="35">
                  <c:v>188.89683335508369</c:v>
                </c:pt>
                <c:pt idx="36">
                  <c:v>188.14124602166336</c:v>
                </c:pt>
                <c:pt idx="37">
                  <c:v>195.47875461650821</c:v>
                </c:pt>
                <c:pt idx="38">
                  <c:v>195.6742333711247</c:v>
                </c:pt>
                <c:pt idx="39">
                  <c:v>217.39407327531953</c:v>
                </c:pt>
                <c:pt idx="40">
                  <c:v>228.48117101236082</c:v>
                </c:pt>
                <c:pt idx="41">
                  <c:v>258.18372324396768</c:v>
                </c:pt>
                <c:pt idx="42">
                  <c:v>298.20220034678266</c:v>
                </c:pt>
                <c:pt idx="43">
                  <c:v>314.30511916550893</c:v>
                </c:pt>
                <c:pt idx="44">
                  <c:v>339.44952869874965</c:v>
                </c:pt>
                <c:pt idx="45">
                  <c:v>361.51374806416834</c:v>
                </c:pt>
                <c:pt idx="46">
                  <c:v>370.55159176577251</c:v>
                </c:pt>
                <c:pt idx="47">
                  <c:v>403.16013184116053</c:v>
                </c:pt>
                <c:pt idx="48">
                  <c:v>402.35381157747821</c:v>
                </c:pt>
                <c:pt idx="49">
                  <c:v>387.06436673753404</c:v>
                </c:pt>
                <c:pt idx="50">
                  <c:v>370.80766333455762</c:v>
                </c:pt>
                <c:pt idx="51">
                  <c:v>356.34616446450985</c:v>
                </c:pt>
                <c:pt idx="52">
                  <c:v>347.08116418843258</c:v>
                </c:pt>
                <c:pt idx="53">
                  <c:v>392.54879669711727</c:v>
                </c:pt>
                <c:pt idx="54">
                  <c:v>418.8495660758241</c:v>
                </c:pt>
                <c:pt idx="55">
                  <c:v>449.42558439935925</c:v>
                </c:pt>
                <c:pt idx="56">
                  <c:v>450.77386115255729</c:v>
                </c:pt>
                <c:pt idx="57">
                  <c:v>440.40606234604849</c:v>
                </c:pt>
                <c:pt idx="58">
                  <c:v>464.62839577508112</c:v>
                </c:pt>
                <c:pt idx="59">
                  <c:v>464.16376737930602</c:v>
                </c:pt>
                <c:pt idx="60">
                  <c:v>469.26956882047836</c:v>
                </c:pt>
                <c:pt idx="61">
                  <c:v>460.82271658170976</c:v>
                </c:pt>
                <c:pt idx="62">
                  <c:v>490.31537044293918</c:v>
                </c:pt>
                <c:pt idx="63">
                  <c:v>530.52123081926027</c:v>
                </c:pt>
                <c:pt idx="64">
                  <c:v>572.96292928480113</c:v>
                </c:pt>
                <c:pt idx="65">
                  <c:v>603.90292746618047</c:v>
                </c:pt>
                <c:pt idx="66">
                  <c:v>645.57222946134686</c:v>
                </c:pt>
                <c:pt idx="67">
                  <c:v>627.49620703642915</c:v>
                </c:pt>
                <c:pt idx="68">
                  <c:v>585.45396116498841</c:v>
                </c:pt>
                <c:pt idx="69">
                  <c:v>594.23577058246315</c:v>
                </c:pt>
                <c:pt idx="70">
                  <c:v>634.64380298207072</c:v>
                </c:pt>
                <c:pt idx="71">
                  <c:v>710.80105933991933</c:v>
                </c:pt>
                <c:pt idx="72">
                  <c:v>743.49790806955571</c:v>
                </c:pt>
                <c:pt idx="73">
                  <c:v>782.90329719724207</c:v>
                </c:pt>
                <c:pt idx="74">
                  <c:v>816.56813897672339</c:v>
                </c:pt>
                <c:pt idx="75">
                  <c:v>811.66873014286307</c:v>
                </c:pt>
                <c:pt idx="76">
                  <c:v>851.44049791986333</c:v>
                </c:pt>
                <c:pt idx="77">
                  <c:v>919.55573775345249</c:v>
                </c:pt>
                <c:pt idx="78">
                  <c:v>967.37263611663207</c:v>
                </c:pt>
                <c:pt idx="79">
                  <c:v>1005.1001689251807</c:v>
                </c:pt>
                <c:pt idx="80">
                  <c:v>1051.334776695739</c:v>
                </c:pt>
                <c:pt idx="81">
                  <c:v>1083.926154773307</c:v>
                </c:pt>
                <c:pt idx="82">
                  <c:v>1092.5975640114934</c:v>
                </c:pt>
                <c:pt idx="83">
                  <c:v>1055.4492468351027</c:v>
                </c:pt>
                <c:pt idx="84">
                  <c:v>1088.1681734869908</c:v>
                </c:pt>
                <c:pt idx="85">
                  <c:v>1115.3723778241654</c:v>
                </c:pt>
                <c:pt idx="86">
                  <c:v>1176.7178586044945</c:v>
                </c:pt>
                <c:pt idx="87">
                  <c:v>1262.6182622826225</c:v>
                </c:pt>
                <c:pt idx="88">
                  <c:v>1241.1537518238179</c:v>
                </c:pt>
                <c:pt idx="89">
                  <c:v>1229.9833680574036</c:v>
                </c:pt>
                <c:pt idx="90">
                  <c:v>1234.9033015296332</c:v>
                </c:pt>
                <c:pt idx="91">
                  <c:v>1216.3797520066887</c:v>
                </c:pt>
                <c:pt idx="92">
                  <c:v>1161.6426631663876</c:v>
                </c:pt>
                <c:pt idx="93">
                  <c:v>1165.1275911558866</c:v>
                </c:pt>
                <c:pt idx="94">
                  <c:v>1196.5860361170955</c:v>
                </c:pt>
                <c:pt idx="95">
                  <c:v>1191.7996919726272</c:v>
                </c:pt>
                <c:pt idx="96">
                  <c:v>1241.8552790354777</c:v>
                </c:pt>
                <c:pt idx="97">
                  <c:v>1292.7713454759321</c:v>
                </c:pt>
                <c:pt idx="98">
                  <c:v>1359.9954554406806</c:v>
                </c:pt>
                <c:pt idx="99">
                  <c:v>1398.0753281930197</c:v>
                </c:pt>
                <c:pt idx="100">
                  <c:v>1437.2214373824243</c:v>
                </c:pt>
                <c:pt idx="101">
                  <c:v>1473.1519733169848</c:v>
                </c:pt>
                <c:pt idx="102">
                  <c:v>1462.839909503766</c:v>
                </c:pt>
                <c:pt idx="103">
                  <c:v>1489.1710278748337</c:v>
                </c:pt>
                <c:pt idx="104">
                  <c:v>1594.3207379365108</c:v>
                </c:pt>
                <c:pt idx="105">
                  <c:v>1692.0337805136983</c:v>
                </c:pt>
                <c:pt idx="106">
                  <c:v>1734.426037652134</c:v>
                </c:pt>
                <c:pt idx="107">
                  <c:v>1791.7928666620278</c:v>
                </c:pt>
                <c:pt idx="108">
                  <c:v>1768.1911681300007</c:v>
                </c:pt>
                <c:pt idx="109">
                  <c:v>1631.9165272664077</c:v>
                </c:pt>
                <c:pt idx="110">
                  <c:v>1573.5982206630283</c:v>
                </c:pt>
                <c:pt idx="111">
                  <c:v>1614.9284692311244</c:v>
                </c:pt>
                <c:pt idx="112">
                  <c:v>1635.6780671319154</c:v>
                </c:pt>
                <c:pt idx="113">
                  <c:v>1695.3570315504305</c:v>
                </c:pt>
                <c:pt idx="114">
                  <c:v>1708.2396234983162</c:v>
                </c:pt>
                <c:pt idx="115">
                  <c:v>1757.3293889780223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1FF-4BE6-BF72-D77813AF1C53}"/>
            </c:ext>
          </c:extLst>
        </c:ser>
        <c:ser>
          <c:idx val="1"/>
          <c:order val="1"/>
          <c:tx>
            <c:strRef>
              <c:f>Iceland2016!$I$1</c:f>
              <c:strCache>
                <c:ptCount val="1"/>
                <c:pt idx="0">
                  <c:v>Framleiðslugeta</c:v>
                </c:pt>
              </c:strCache>
            </c:strRef>
          </c:tx>
          <c:spPr>
            <a:ln w="508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Iceland2016!$G$2:$G$117</c:f>
              <c:numCache>
                <c:formatCode>General</c:formatCode>
                <c:ptCount val="116"/>
                <c:pt idx="0">
                  <c:v>1900</c:v>
                </c:pt>
                <c:pt idx="1">
                  <c:v>1901</c:v>
                </c:pt>
                <c:pt idx="2">
                  <c:v>1902</c:v>
                </c:pt>
                <c:pt idx="3">
                  <c:v>1903</c:v>
                </c:pt>
                <c:pt idx="4">
                  <c:v>1904</c:v>
                </c:pt>
                <c:pt idx="5">
                  <c:v>1905</c:v>
                </c:pt>
                <c:pt idx="6">
                  <c:v>1906</c:v>
                </c:pt>
                <c:pt idx="7">
                  <c:v>1907</c:v>
                </c:pt>
                <c:pt idx="8">
                  <c:v>1908</c:v>
                </c:pt>
                <c:pt idx="9">
                  <c:v>1909</c:v>
                </c:pt>
                <c:pt idx="10">
                  <c:v>1910</c:v>
                </c:pt>
                <c:pt idx="11">
                  <c:v>1911</c:v>
                </c:pt>
                <c:pt idx="12">
                  <c:v>1912</c:v>
                </c:pt>
                <c:pt idx="13">
                  <c:v>1913</c:v>
                </c:pt>
                <c:pt idx="14">
                  <c:v>1914</c:v>
                </c:pt>
                <c:pt idx="15">
                  <c:v>1915</c:v>
                </c:pt>
                <c:pt idx="16">
                  <c:v>1916</c:v>
                </c:pt>
                <c:pt idx="17">
                  <c:v>1917</c:v>
                </c:pt>
                <c:pt idx="18">
                  <c:v>1918</c:v>
                </c:pt>
                <c:pt idx="19">
                  <c:v>1919</c:v>
                </c:pt>
                <c:pt idx="20">
                  <c:v>1920</c:v>
                </c:pt>
                <c:pt idx="21">
                  <c:v>1921</c:v>
                </c:pt>
                <c:pt idx="22">
                  <c:v>1922</c:v>
                </c:pt>
                <c:pt idx="23">
                  <c:v>1923</c:v>
                </c:pt>
                <c:pt idx="24">
                  <c:v>1924</c:v>
                </c:pt>
                <c:pt idx="25">
                  <c:v>1925</c:v>
                </c:pt>
                <c:pt idx="26">
                  <c:v>1926</c:v>
                </c:pt>
                <c:pt idx="27">
                  <c:v>1927</c:v>
                </c:pt>
                <c:pt idx="28">
                  <c:v>1928</c:v>
                </c:pt>
                <c:pt idx="29">
                  <c:v>1929</c:v>
                </c:pt>
                <c:pt idx="30">
                  <c:v>1930</c:v>
                </c:pt>
                <c:pt idx="31">
                  <c:v>1931</c:v>
                </c:pt>
                <c:pt idx="32">
                  <c:v>1932</c:v>
                </c:pt>
                <c:pt idx="33">
                  <c:v>1933</c:v>
                </c:pt>
                <c:pt idx="34">
                  <c:v>1934</c:v>
                </c:pt>
                <c:pt idx="35">
                  <c:v>1935</c:v>
                </c:pt>
                <c:pt idx="36">
                  <c:v>1936</c:v>
                </c:pt>
                <c:pt idx="37">
                  <c:v>1937</c:v>
                </c:pt>
                <c:pt idx="38">
                  <c:v>1938</c:v>
                </c:pt>
                <c:pt idx="39">
                  <c:v>1939</c:v>
                </c:pt>
                <c:pt idx="40">
                  <c:v>1940</c:v>
                </c:pt>
                <c:pt idx="41">
                  <c:v>1941</c:v>
                </c:pt>
                <c:pt idx="42">
                  <c:v>1942</c:v>
                </c:pt>
                <c:pt idx="43">
                  <c:v>1943</c:v>
                </c:pt>
                <c:pt idx="44">
                  <c:v>1944</c:v>
                </c:pt>
                <c:pt idx="45">
                  <c:v>1945</c:v>
                </c:pt>
                <c:pt idx="46">
                  <c:v>1946</c:v>
                </c:pt>
                <c:pt idx="47">
                  <c:v>1947</c:v>
                </c:pt>
                <c:pt idx="48">
                  <c:v>1948</c:v>
                </c:pt>
                <c:pt idx="49">
                  <c:v>1949</c:v>
                </c:pt>
                <c:pt idx="50">
                  <c:v>1950</c:v>
                </c:pt>
                <c:pt idx="51">
                  <c:v>1951</c:v>
                </c:pt>
                <c:pt idx="52">
                  <c:v>1952</c:v>
                </c:pt>
                <c:pt idx="53">
                  <c:v>1953</c:v>
                </c:pt>
                <c:pt idx="54">
                  <c:v>1954</c:v>
                </c:pt>
                <c:pt idx="55">
                  <c:v>1955</c:v>
                </c:pt>
                <c:pt idx="56">
                  <c:v>1956</c:v>
                </c:pt>
                <c:pt idx="57">
                  <c:v>1957</c:v>
                </c:pt>
                <c:pt idx="58">
                  <c:v>1958</c:v>
                </c:pt>
                <c:pt idx="59">
                  <c:v>1959</c:v>
                </c:pt>
                <c:pt idx="60">
                  <c:v>1960</c:v>
                </c:pt>
                <c:pt idx="61">
                  <c:v>1961</c:v>
                </c:pt>
                <c:pt idx="62">
                  <c:v>1962</c:v>
                </c:pt>
                <c:pt idx="63">
                  <c:v>1963</c:v>
                </c:pt>
                <c:pt idx="64">
                  <c:v>1964</c:v>
                </c:pt>
                <c:pt idx="65">
                  <c:v>1965</c:v>
                </c:pt>
                <c:pt idx="66">
                  <c:v>1966</c:v>
                </c:pt>
                <c:pt idx="67">
                  <c:v>1967</c:v>
                </c:pt>
                <c:pt idx="68">
                  <c:v>1968</c:v>
                </c:pt>
                <c:pt idx="69">
                  <c:v>1969</c:v>
                </c:pt>
                <c:pt idx="70">
                  <c:v>1970</c:v>
                </c:pt>
                <c:pt idx="71">
                  <c:v>1971</c:v>
                </c:pt>
                <c:pt idx="72">
                  <c:v>1972</c:v>
                </c:pt>
                <c:pt idx="73">
                  <c:v>1973</c:v>
                </c:pt>
                <c:pt idx="74">
                  <c:v>1974</c:v>
                </c:pt>
                <c:pt idx="75">
                  <c:v>1975</c:v>
                </c:pt>
                <c:pt idx="76">
                  <c:v>1976</c:v>
                </c:pt>
                <c:pt idx="77">
                  <c:v>1977</c:v>
                </c:pt>
                <c:pt idx="78">
                  <c:v>1978</c:v>
                </c:pt>
                <c:pt idx="79">
                  <c:v>1979</c:v>
                </c:pt>
                <c:pt idx="80">
                  <c:v>1980</c:v>
                </c:pt>
                <c:pt idx="81">
                  <c:v>1981</c:v>
                </c:pt>
                <c:pt idx="82">
                  <c:v>1982</c:v>
                </c:pt>
                <c:pt idx="83">
                  <c:v>1983</c:v>
                </c:pt>
                <c:pt idx="84">
                  <c:v>1984</c:v>
                </c:pt>
                <c:pt idx="85">
                  <c:v>1985</c:v>
                </c:pt>
                <c:pt idx="86">
                  <c:v>1986</c:v>
                </c:pt>
                <c:pt idx="87">
                  <c:v>1987</c:v>
                </c:pt>
                <c:pt idx="88">
                  <c:v>1988</c:v>
                </c:pt>
                <c:pt idx="89">
                  <c:v>1989</c:v>
                </c:pt>
                <c:pt idx="90">
                  <c:v>1990</c:v>
                </c:pt>
                <c:pt idx="91">
                  <c:v>1991</c:v>
                </c:pt>
                <c:pt idx="92">
                  <c:v>1992</c:v>
                </c:pt>
                <c:pt idx="93">
                  <c:v>1993</c:v>
                </c:pt>
                <c:pt idx="94">
                  <c:v>1994</c:v>
                </c:pt>
                <c:pt idx="95">
                  <c:v>1995</c:v>
                </c:pt>
                <c:pt idx="96">
                  <c:v>1996</c:v>
                </c:pt>
                <c:pt idx="97">
                  <c:v>1997</c:v>
                </c:pt>
                <c:pt idx="98">
                  <c:v>1998</c:v>
                </c:pt>
                <c:pt idx="99">
                  <c:v>1999</c:v>
                </c:pt>
                <c:pt idx="100">
                  <c:v>2000</c:v>
                </c:pt>
                <c:pt idx="101">
                  <c:v>2001</c:v>
                </c:pt>
                <c:pt idx="102">
                  <c:v>2002</c:v>
                </c:pt>
                <c:pt idx="103">
                  <c:v>2003</c:v>
                </c:pt>
                <c:pt idx="104">
                  <c:v>2004</c:v>
                </c:pt>
                <c:pt idx="105">
                  <c:v>2005</c:v>
                </c:pt>
                <c:pt idx="106">
                  <c:v>2006</c:v>
                </c:pt>
                <c:pt idx="107">
                  <c:v>2007</c:v>
                </c:pt>
                <c:pt idx="108">
                  <c:v>2008</c:v>
                </c:pt>
                <c:pt idx="109">
                  <c:v>2009</c:v>
                </c:pt>
                <c:pt idx="110">
                  <c:v>2010</c:v>
                </c:pt>
                <c:pt idx="111">
                  <c:v>2011</c:v>
                </c:pt>
                <c:pt idx="112">
                  <c:v>2012</c:v>
                </c:pt>
                <c:pt idx="113">
                  <c:v>2013</c:v>
                </c:pt>
                <c:pt idx="114">
                  <c:v>2014</c:v>
                </c:pt>
                <c:pt idx="115">
                  <c:v>2015</c:v>
                </c:pt>
              </c:numCache>
            </c:numRef>
          </c:cat>
          <c:val>
            <c:numRef>
              <c:f>Iceland2016!$I$2:$I$117</c:f>
              <c:numCache>
                <c:formatCode>General</c:formatCode>
                <c:ptCount val="116"/>
                <c:pt idx="0">
                  <c:v>84.523533622816231</c:v>
                </c:pt>
                <c:pt idx="1">
                  <c:v>86.96971894805624</c:v>
                </c:pt>
                <c:pt idx="2">
                  <c:v>89.486699025822517</c:v>
                </c:pt>
                <c:pt idx="3">
                  <c:v>92.076522718452026</c:v>
                </c:pt>
                <c:pt idx="4">
                  <c:v>94.741298184160456</c:v>
                </c:pt>
                <c:pt idx="5">
                  <c:v>97.483194593111847</c:v>
                </c:pt>
                <c:pt idx="6">
                  <c:v>100.30444389316331</c:v>
                </c:pt>
                <c:pt idx="7">
                  <c:v>103.20734262670113</c:v>
                </c:pt>
                <c:pt idx="8">
                  <c:v>106.19425380006892</c:v>
                </c:pt>
                <c:pt idx="9">
                  <c:v>109.26760880708699</c:v>
                </c:pt>
                <c:pt idx="10">
                  <c:v>112.42990940825207</c:v>
                </c:pt>
                <c:pt idx="11">
                  <c:v>115.68372976720462</c:v>
                </c:pt>
                <c:pt idx="12">
                  <c:v>119.03171854614571</c:v>
                </c:pt>
                <c:pt idx="13">
                  <c:v>122.47660106188428</c:v>
                </c:pt>
                <c:pt idx="14">
                  <c:v>126.02118150429561</c:v>
                </c:pt>
                <c:pt idx="15">
                  <c:v>129.66834521897025</c:v>
                </c:pt>
                <c:pt idx="16">
                  <c:v>133.42106105593871</c:v>
                </c:pt>
                <c:pt idx="17">
                  <c:v>137.28238378635623</c:v>
                </c:pt>
                <c:pt idx="18">
                  <c:v>141.25545658914291</c:v>
                </c:pt>
                <c:pt idx="19">
                  <c:v>145.34351360957447</c:v>
                </c:pt>
                <c:pt idx="20">
                  <c:v>149.54988259193655</c:v>
                </c:pt>
                <c:pt idx="21">
                  <c:v>153.87798758835501</c:v>
                </c:pt>
                <c:pt idx="22">
                  <c:v>158.33135174603248</c:v>
                </c:pt>
                <c:pt idx="23">
                  <c:v>162.91360017515055</c:v>
                </c:pt>
                <c:pt idx="24">
                  <c:v>167.62846289975977</c:v>
                </c:pt>
                <c:pt idx="25">
                  <c:v>172.47977789408873</c:v>
                </c:pt>
                <c:pt idx="26">
                  <c:v>177.47149420670729</c:v>
                </c:pt>
                <c:pt idx="27">
                  <c:v>182.60767517512559</c:v>
                </c:pt>
                <c:pt idx="28">
                  <c:v>187.89250173340625</c:v>
                </c:pt>
                <c:pt idx="29">
                  <c:v>193.33027581552221</c:v>
                </c:pt>
                <c:pt idx="30">
                  <c:v>198.92542385718991</c:v>
                </c:pt>
                <c:pt idx="31">
                  <c:v>204.68250039906999</c:v>
                </c:pt>
                <c:pt idx="32">
                  <c:v>210.60619179422579</c:v>
                </c:pt>
                <c:pt idx="33">
                  <c:v>216.70132002290151</c:v>
                </c:pt>
                <c:pt idx="34">
                  <c:v>222.97284661768015</c:v>
                </c:pt>
                <c:pt idx="35">
                  <c:v>229.4258767022632</c:v>
                </c:pt>
                <c:pt idx="36">
                  <c:v>236.06566314711083</c:v>
                </c:pt>
                <c:pt idx="37">
                  <c:v>242.89761084537625</c:v>
                </c:pt>
                <c:pt idx="38">
                  <c:v>249.92728111256238</c:v>
                </c:pt>
                <c:pt idx="39">
                  <c:v>257.16039621353593</c:v>
                </c:pt>
                <c:pt idx="40">
                  <c:v>264.60284402052929</c:v>
                </c:pt>
                <c:pt idx="41">
                  <c:v>272.26068280597769</c:v>
                </c:pt>
                <c:pt idx="42">
                  <c:v>280.14014617403581</c:v>
                </c:pt>
                <c:pt idx="43">
                  <c:v>288.24764813484717</c:v>
                </c:pt>
                <c:pt idx="44">
                  <c:v>296.58978832563628</c:v>
                </c:pt>
                <c:pt idx="45">
                  <c:v>305.17335738293548</c:v>
                </c:pt>
                <c:pt idx="46">
                  <c:v>314.00534247025615</c:v>
                </c:pt>
                <c:pt idx="47">
                  <c:v>323.09293296576936</c:v>
                </c:pt>
                <c:pt idx="48">
                  <c:v>332.44352631455803</c:v>
                </c:pt>
                <c:pt idx="49">
                  <c:v>342.06473405027435</c:v>
                </c:pt>
                <c:pt idx="50">
                  <c:v>351.96438799103237</c:v>
                </c:pt>
                <c:pt idx="51">
                  <c:v>362.15054661465331</c:v>
                </c:pt>
                <c:pt idx="52">
                  <c:v>372.63150161837638</c:v>
                </c:pt>
                <c:pt idx="53">
                  <c:v>383.41578466845459</c:v>
                </c:pt>
                <c:pt idx="54">
                  <c:v>394.5121743450473</c:v>
                </c:pt>
                <c:pt idx="55">
                  <c:v>405.92970328814772</c:v>
                </c:pt>
                <c:pt idx="56">
                  <c:v>417.67766555027509</c:v>
                </c:pt>
                <c:pt idx="57">
                  <c:v>429.76562416200596</c:v>
                </c:pt>
                <c:pt idx="58">
                  <c:v>442.20341891641181</c:v>
                </c:pt>
                <c:pt idx="59">
                  <c:v>455.00117437883324</c:v>
                </c:pt>
                <c:pt idx="60">
                  <c:v>468.16930812841451</c:v>
                </c:pt>
                <c:pt idx="61">
                  <c:v>481.71853923820618</c:v>
                </c:pt>
                <c:pt idx="62">
                  <c:v>495.65989700063727</c:v>
                </c:pt>
                <c:pt idx="63">
                  <c:v>510.00472990556381</c:v>
                </c:pt>
                <c:pt idx="64">
                  <c:v>524.76471487809476</c:v>
                </c:pt>
                <c:pt idx="65">
                  <c:v>539.95186678382584</c:v>
                </c:pt>
                <c:pt idx="66">
                  <c:v>555.57854820910404</c:v>
                </c:pt>
                <c:pt idx="67">
                  <c:v>571.65747952440279</c:v>
                </c:pt>
                <c:pt idx="68">
                  <c:v>588.2017492388768</c:v>
                </c:pt>
                <c:pt idx="69">
                  <c:v>605.22482465465191</c:v>
                </c:pt>
                <c:pt idx="70">
                  <c:v>622.74056282939296</c:v>
                </c:pt>
                <c:pt idx="71">
                  <c:v>640.76322185620552</c:v>
                </c:pt>
                <c:pt idx="72">
                  <c:v>659.30747246991916</c:v>
                </c:pt>
                <c:pt idx="73">
                  <c:v>678.38840998933745</c:v>
                </c:pt>
                <c:pt idx="74">
                  <c:v>698.02156660503374</c:v>
                </c:pt>
                <c:pt idx="75">
                  <c:v>718.22292402284268</c:v>
                </c:pt>
                <c:pt idx="76">
                  <c:v>739.00892647318733</c:v>
                </c:pt>
                <c:pt idx="77">
                  <c:v>760.39649409698768</c:v>
                </c:pt>
                <c:pt idx="78">
                  <c:v>782.40303671888648</c:v>
                </c:pt>
                <c:pt idx="79">
                  <c:v>805.04646801916999</c:v>
                </c:pt>
                <c:pt idx="80">
                  <c:v>828.34522011574825</c:v>
                </c:pt>
                <c:pt idx="81">
                  <c:v>852.31825856824116</c:v>
                </c:pt>
                <c:pt idx="82">
                  <c:v>876.98509781620362</c:v>
                </c:pt>
                <c:pt idx="83">
                  <c:v>902.36581706424056</c:v>
                </c:pt>
                <c:pt idx="84">
                  <c:v>928.48107662676148</c:v>
                </c:pt>
                <c:pt idx="85">
                  <c:v>955.35213474582633</c:v>
                </c:pt>
                <c:pt idx="86">
                  <c:v>983.00086489571811</c:v>
                </c:pt>
                <c:pt idx="87">
                  <c:v>1011.4497735882558</c:v>
                </c:pt>
                <c:pt idx="88">
                  <c:v>1040.7220186935133</c:v>
                </c:pt>
                <c:pt idx="89">
                  <c:v>1070.8414282906413</c:v>
                </c:pt>
                <c:pt idx="90">
                  <c:v>1101.8325200643669</c:v>
                </c:pt>
                <c:pt idx="91">
                  <c:v>1133.7205212627232</c:v>
                </c:pt>
                <c:pt idx="92">
                  <c:v>1166.5313892324978</c:v>
                </c:pt>
                <c:pt idx="93">
                  <c:v>1200.2918325488677</c:v>
                </c:pt>
                <c:pt idx="94">
                  <c:v>1235.0293327566753</c:v>
                </c:pt>
                <c:pt idx="95">
                  <c:v>1270.7721667407816</c:v>
                </c:pt>
                <c:pt idx="96">
                  <c:v>1307.5494297439745</c:v>
                </c:pt>
                <c:pt idx="97">
                  <c:v>1345.3910590508951</c:v>
                </c:pt>
                <c:pt idx="98">
                  <c:v>1384.3278583575423</c:v>
                </c:pt>
                <c:pt idx="99">
                  <c:v>1424.3915228459027</c:v>
                </c:pt>
                <c:pt idx="100">
                  <c:v>1465.6146649844163</c:v>
                </c:pt>
                <c:pt idx="101">
                  <c:v>1508.0308410749726</c:v>
                </c:pt>
                <c:pt idx="102">
                  <c:v>1551.6745785683622</c:v>
                </c:pt>
                <c:pt idx="103">
                  <c:v>1596.5814041700937</c:v>
                </c:pt>
                <c:pt idx="104">
                  <c:v>1642.787872759792</c:v>
                </c:pt>
                <c:pt idx="105">
                  <c:v>1690.3315971473687</c:v>
                </c:pt>
                <c:pt idx="106">
                  <c:v>1739.2512786905488</c:v>
                </c:pt>
                <c:pt idx="107">
                  <c:v>1789.5867387983035</c:v>
                </c:pt>
                <c:pt idx="108">
                  <c:v>1841.3789513462175</c:v>
                </c:pt>
                <c:pt idx="109">
                  <c:v>1894.6700760297817</c:v>
                </c:pt>
                <c:pt idx="110">
                  <c:v>1949.5034926831706</c:v>
                </c:pt>
                <c:pt idx="111">
                  <c:v>2005.9238365910171</c:v>
                </c:pt>
                <c:pt idx="112">
                  <c:v>2063.9770348223647</c:v>
                </c:pt>
                <c:pt idx="113">
                  <c:v>2123.7103436159282</c:v>
                </c:pt>
                <c:pt idx="114">
                  <c:v>2185.1723868475506</c:v>
                </c:pt>
                <c:pt idx="115">
                  <c:v>2248.4131956107003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1FF-4BE6-BF72-D77813AF1C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98490928"/>
        <c:axId val="498494848"/>
      </c:lineChart>
      <c:catAx>
        <c:axId val="498490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is-IS"/>
          </a:p>
        </c:txPr>
        <c:crossAx val="498494848"/>
        <c:crosses val="autoZero"/>
        <c:auto val="1"/>
        <c:lblAlgn val="ctr"/>
        <c:lblOffset val="100"/>
        <c:noMultiLvlLbl val="0"/>
      </c:catAx>
      <c:valAx>
        <c:axId val="498494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is-IS"/>
          </a:p>
        </c:txPr>
        <c:crossAx val="498490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8704337615692778"/>
          <c:y val="9.5066105617956254E-2"/>
          <c:w val="0.38907114242298652"/>
          <c:h val="0.1607479246438459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defRPr>
          </a:pPr>
          <a:endParaRPr lang="is-I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Iceland2016!$H$1</c:f>
              <c:strCache>
                <c:ptCount val="1"/>
                <c:pt idx="0">
                  <c:v>Framleiðsla</c:v>
                </c:pt>
              </c:strCache>
            </c:strRef>
          </c:tx>
          <c:spPr>
            <a:ln w="508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Iceland2016!$G$2:$G$117</c:f>
              <c:numCache>
                <c:formatCode>General</c:formatCode>
                <c:ptCount val="116"/>
                <c:pt idx="0">
                  <c:v>1900</c:v>
                </c:pt>
                <c:pt idx="1">
                  <c:v>1901</c:v>
                </c:pt>
                <c:pt idx="2">
                  <c:v>1902</c:v>
                </c:pt>
                <c:pt idx="3">
                  <c:v>1903</c:v>
                </c:pt>
                <c:pt idx="4">
                  <c:v>1904</c:v>
                </c:pt>
                <c:pt idx="5">
                  <c:v>1905</c:v>
                </c:pt>
                <c:pt idx="6">
                  <c:v>1906</c:v>
                </c:pt>
                <c:pt idx="7">
                  <c:v>1907</c:v>
                </c:pt>
                <c:pt idx="8">
                  <c:v>1908</c:v>
                </c:pt>
                <c:pt idx="9">
                  <c:v>1909</c:v>
                </c:pt>
                <c:pt idx="10">
                  <c:v>1910</c:v>
                </c:pt>
                <c:pt idx="11">
                  <c:v>1911</c:v>
                </c:pt>
                <c:pt idx="12">
                  <c:v>1912</c:v>
                </c:pt>
                <c:pt idx="13">
                  <c:v>1913</c:v>
                </c:pt>
                <c:pt idx="14">
                  <c:v>1914</c:v>
                </c:pt>
                <c:pt idx="15">
                  <c:v>1915</c:v>
                </c:pt>
                <c:pt idx="16">
                  <c:v>1916</c:v>
                </c:pt>
                <c:pt idx="17">
                  <c:v>1917</c:v>
                </c:pt>
                <c:pt idx="18">
                  <c:v>1918</c:v>
                </c:pt>
                <c:pt idx="19">
                  <c:v>1919</c:v>
                </c:pt>
                <c:pt idx="20">
                  <c:v>1920</c:v>
                </c:pt>
                <c:pt idx="21">
                  <c:v>1921</c:v>
                </c:pt>
                <c:pt idx="22">
                  <c:v>1922</c:v>
                </c:pt>
                <c:pt idx="23">
                  <c:v>1923</c:v>
                </c:pt>
                <c:pt idx="24">
                  <c:v>1924</c:v>
                </c:pt>
                <c:pt idx="25">
                  <c:v>1925</c:v>
                </c:pt>
                <c:pt idx="26">
                  <c:v>1926</c:v>
                </c:pt>
                <c:pt idx="27">
                  <c:v>1927</c:v>
                </c:pt>
                <c:pt idx="28">
                  <c:v>1928</c:v>
                </c:pt>
                <c:pt idx="29">
                  <c:v>1929</c:v>
                </c:pt>
                <c:pt idx="30">
                  <c:v>1930</c:v>
                </c:pt>
                <c:pt idx="31">
                  <c:v>1931</c:v>
                </c:pt>
                <c:pt idx="32">
                  <c:v>1932</c:v>
                </c:pt>
                <c:pt idx="33">
                  <c:v>1933</c:v>
                </c:pt>
                <c:pt idx="34">
                  <c:v>1934</c:v>
                </c:pt>
                <c:pt idx="35">
                  <c:v>1935</c:v>
                </c:pt>
                <c:pt idx="36">
                  <c:v>1936</c:v>
                </c:pt>
                <c:pt idx="37">
                  <c:v>1937</c:v>
                </c:pt>
                <c:pt idx="38">
                  <c:v>1938</c:v>
                </c:pt>
                <c:pt idx="39">
                  <c:v>1939</c:v>
                </c:pt>
                <c:pt idx="40">
                  <c:v>1940</c:v>
                </c:pt>
                <c:pt idx="41">
                  <c:v>1941</c:v>
                </c:pt>
                <c:pt idx="42">
                  <c:v>1942</c:v>
                </c:pt>
                <c:pt idx="43">
                  <c:v>1943</c:v>
                </c:pt>
                <c:pt idx="44">
                  <c:v>1944</c:v>
                </c:pt>
                <c:pt idx="45">
                  <c:v>1945</c:v>
                </c:pt>
                <c:pt idx="46">
                  <c:v>1946</c:v>
                </c:pt>
                <c:pt idx="47">
                  <c:v>1947</c:v>
                </c:pt>
                <c:pt idx="48">
                  <c:v>1948</c:v>
                </c:pt>
                <c:pt idx="49">
                  <c:v>1949</c:v>
                </c:pt>
                <c:pt idx="50">
                  <c:v>1950</c:v>
                </c:pt>
                <c:pt idx="51">
                  <c:v>1951</c:v>
                </c:pt>
                <c:pt idx="52">
                  <c:v>1952</c:v>
                </c:pt>
                <c:pt idx="53">
                  <c:v>1953</c:v>
                </c:pt>
                <c:pt idx="54">
                  <c:v>1954</c:v>
                </c:pt>
                <c:pt idx="55">
                  <c:v>1955</c:v>
                </c:pt>
                <c:pt idx="56">
                  <c:v>1956</c:v>
                </c:pt>
                <c:pt idx="57">
                  <c:v>1957</c:v>
                </c:pt>
                <c:pt idx="58">
                  <c:v>1958</c:v>
                </c:pt>
                <c:pt idx="59">
                  <c:v>1959</c:v>
                </c:pt>
                <c:pt idx="60">
                  <c:v>1960</c:v>
                </c:pt>
                <c:pt idx="61">
                  <c:v>1961</c:v>
                </c:pt>
                <c:pt idx="62">
                  <c:v>1962</c:v>
                </c:pt>
                <c:pt idx="63">
                  <c:v>1963</c:v>
                </c:pt>
                <c:pt idx="64">
                  <c:v>1964</c:v>
                </c:pt>
                <c:pt idx="65">
                  <c:v>1965</c:v>
                </c:pt>
                <c:pt idx="66">
                  <c:v>1966</c:v>
                </c:pt>
                <c:pt idx="67">
                  <c:v>1967</c:v>
                </c:pt>
                <c:pt idx="68">
                  <c:v>1968</c:v>
                </c:pt>
                <c:pt idx="69">
                  <c:v>1969</c:v>
                </c:pt>
                <c:pt idx="70">
                  <c:v>1970</c:v>
                </c:pt>
                <c:pt idx="71">
                  <c:v>1971</c:v>
                </c:pt>
                <c:pt idx="72">
                  <c:v>1972</c:v>
                </c:pt>
                <c:pt idx="73">
                  <c:v>1973</c:v>
                </c:pt>
                <c:pt idx="74">
                  <c:v>1974</c:v>
                </c:pt>
                <c:pt idx="75">
                  <c:v>1975</c:v>
                </c:pt>
                <c:pt idx="76">
                  <c:v>1976</c:v>
                </c:pt>
                <c:pt idx="77">
                  <c:v>1977</c:v>
                </c:pt>
                <c:pt idx="78">
                  <c:v>1978</c:v>
                </c:pt>
                <c:pt idx="79">
                  <c:v>1979</c:v>
                </c:pt>
                <c:pt idx="80">
                  <c:v>1980</c:v>
                </c:pt>
                <c:pt idx="81">
                  <c:v>1981</c:v>
                </c:pt>
                <c:pt idx="82">
                  <c:v>1982</c:v>
                </c:pt>
                <c:pt idx="83">
                  <c:v>1983</c:v>
                </c:pt>
                <c:pt idx="84">
                  <c:v>1984</c:v>
                </c:pt>
                <c:pt idx="85">
                  <c:v>1985</c:v>
                </c:pt>
                <c:pt idx="86">
                  <c:v>1986</c:v>
                </c:pt>
                <c:pt idx="87">
                  <c:v>1987</c:v>
                </c:pt>
                <c:pt idx="88">
                  <c:v>1988</c:v>
                </c:pt>
                <c:pt idx="89">
                  <c:v>1989</c:v>
                </c:pt>
                <c:pt idx="90">
                  <c:v>1990</c:v>
                </c:pt>
                <c:pt idx="91">
                  <c:v>1991</c:v>
                </c:pt>
                <c:pt idx="92">
                  <c:v>1992</c:v>
                </c:pt>
                <c:pt idx="93">
                  <c:v>1993</c:v>
                </c:pt>
                <c:pt idx="94">
                  <c:v>1994</c:v>
                </c:pt>
                <c:pt idx="95">
                  <c:v>1995</c:v>
                </c:pt>
                <c:pt idx="96">
                  <c:v>1996</c:v>
                </c:pt>
                <c:pt idx="97">
                  <c:v>1997</c:v>
                </c:pt>
                <c:pt idx="98">
                  <c:v>1998</c:v>
                </c:pt>
                <c:pt idx="99">
                  <c:v>1999</c:v>
                </c:pt>
                <c:pt idx="100">
                  <c:v>2000</c:v>
                </c:pt>
                <c:pt idx="101">
                  <c:v>2001</c:v>
                </c:pt>
                <c:pt idx="102">
                  <c:v>2002</c:v>
                </c:pt>
                <c:pt idx="103">
                  <c:v>2003</c:v>
                </c:pt>
                <c:pt idx="104">
                  <c:v>2004</c:v>
                </c:pt>
                <c:pt idx="105">
                  <c:v>2005</c:v>
                </c:pt>
                <c:pt idx="106">
                  <c:v>2006</c:v>
                </c:pt>
                <c:pt idx="107">
                  <c:v>2007</c:v>
                </c:pt>
                <c:pt idx="108">
                  <c:v>2008</c:v>
                </c:pt>
                <c:pt idx="109">
                  <c:v>2009</c:v>
                </c:pt>
                <c:pt idx="110">
                  <c:v>2010</c:v>
                </c:pt>
                <c:pt idx="111">
                  <c:v>2011</c:v>
                </c:pt>
                <c:pt idx="112">
                  <c:v>2012</c:v>
                </c:pt>
                <c:pt idx="113">
                  <c:v>2013</c:v>
                </c:pt>
                <c:pt idx="114">
                  <c:v>2014</c:v>
                </c:pt>
                <c:pt idx="115">
                  <c:v>2015</c:v>
                </c:pt>
              </c:numCache>
            </c:numRef>
          </c:cat>
          <c:val>
            <c:numRef>
              <c:f>Iceland2016!$H$2:$H$117</c:f>
              <c:numCache>
                <c:formatCode>General</c:formatCode>
                <c:ptCount val="116"/>
                <c:pt idx="0">
                  <c:v>100</c:v>
                </c:pt>
                <c:pt idx="1">
                  <c:v>104.5</c:v>
                </c:pt>
                <c:pt idx="2">
                  <c:v>106.90349999999999</c:v>
                </c:pt>
                <c:pt idx="3">
                  <c:v>106.79659649999999</c:v>
                </c:pt>
                <c:pt idx="4">
                  <c:v>107.43737607899999</c:v>
                </c:pt>
                <c:pt idx="5">
                  <c:v>114.528242900214</c:v>
                </c:pt>
                <c:pt idx="6">
                  <c:v>117.04786424401871</c:v>
                </c:pt>
                <c:pt idx="7">
                  <c:v>121.26158735680339</c:v>
                </c:pt>
                <c:pt idx="8">
                  <c:v>120.65527942001937</c:v>
                </c:pt>
                <c:pt idx="9">
                  <c:v>119.44872662581918</c:v>
                </c:pt>
                <c:pt idx="10">
                  <c:v>127.33234258312325</c:v>
                </c:pt>
                <c:pt idx="11">
                  <c:v>132.4256362864482</c:v>
                </c:pt>
                <c:pt idx="12">
                  <c:v>133.74989264931267</c:v>
                </c:pt>
                <c:pt idx="13">
                  <c:v>140.03613760383035</c:v>
                </c:pt>
                <c:pt idx="14">
                  <c:v>136.81530643894226</c:v>
                </c:pt>
                <c:pt idx="15">
                  <c:v>134.07900031016342</c:v>
                </c:pt>
                <c:pt idx="16">
                  <c:v>118.3917572738743</c:v>
                </c:pt>
                <c:pt idx="17">
                  <c:v>116.02392212839682</c:v>
                </c:pt>
                <c:pt idx="18">
                  <c:v>108.83043895643621</c:v>
                </c:pt>
                <c:pt idx="19">
                  <c:v>125.9168178725967</c:v>
                </c:pt>
                <c:pt idx="20">
                  <c:v>106.77746155596199</c:v>
                </c:pt>
                <c:pt idx="21">
                  <c:v>116.92132040377838</c:v>
                </c:pt>
                <c:pt idx="22">
                  <c:v>131.18572149303932</c:v>
                </c:pt>
                <c:pt idx="23">
                  <c:v>124.23287825390824</c:v>
                </c:pt>
                <c:pt idx="24">
                  <c:v>131.93531670565056</c:v>
                </c:pt>
                <c:pt idx="25">
                  <c:v>132.3311226557675</c:v>
                </c:pt>
                <c:pt idx="26">
                  <c:v>141.99129460963852</c:v>
                </c:pt>
                <c:pt idx="27">
                  <c:v>155.76445018677344</c:v>
                </c:pt>
                <c:pt idx="28">
                  <c:v>161.52773484368404</c:v>
                </c:pt>
                <c:pt idx="29">
                  <c:v>170.73481572977403</c:v>
                </c:pt>
                <c:pt idx="30">
                  <c:v>189.00344101285984</c:v>
                </c:pt>
                <c:pt idx="31">
                  <c:v>185.22337219260262</c:v>
                </c:pt>
                <c:pt idx="32">
                  <c:v>177.25876718832072</c:v>
                </c:pt>
                <c:pt idx="33">
                  <c:v>194.98464390715282</c:v>
                </c:pt>
                <c:pt idx="34">
                  <c:v>196.15455177059573</c:v>
                </c:pt>
                <c:pt idx="35">
                  <c:v>188.89683335508369</c:v>
                </c:pt>
                <c:pt idx="36">
                  <c:v>188.14124602166336</c:v>
                </c:pt>
                <c:pt idx="37">
                  <c:v>195.47875461650821</c:v>
                </c:pt>
                <c:pt idx="38">
                  <c:v>195.6742333711247</c:v>
                </c:pt>
                <c:pt idx="39">
                  <c:v>217.39407327531953</c:v>
                </c:pt>
                <c:pt idx="40">
                  <c:v>228.48117101236082</c:v>
                </c:pt>
                <c:pt idx="41">
                  <c:v>258.18372324396768</c:v>
                </c:pt>
                <c:pt idx="42">
                  <c:v>298.20220034678266</c:v>
                </c:pt>
                <c:pt idx="43">
                  <c:v>314.30511916550893</c:v>
                </c:pt>
                <c:pt idx="44">
                  <c:v>339.44952869874965</c:v>
                </c:pt>
                <c:pt idx="45">
                  <c:v>361.51374806416834</c:v>
                </c:pt>
                <c:pt idx="46">
                  <c:v>370.55159176577251</c:v>
                </c:pt>
                <c:pt idx="47">
                  <c:v>403.16013184116053</c:v>
                </c:pt>
                <c:pt idx="48">
                  <c:v>402.35381157747821</c:v>
                </c:pt>
                <c:pt idx="49">
                  <c:v>387.06436673753404</c:v>
                </c:pt>
                <c:pt idx="50">
                  <c:v>370.80766333455762</c:v>
                </c:pt>
                <c:pt idx="51">
                  <c:v>356.34616446450985</c:v>
                </c:pt>
                <c:pt idx="52">
                  <c:v>347.08116418843258</c:v>
                </c:pt>
                <c:pt idx="53">
                  <c:v>392.54879669711727</c:v>
                </c:pt>
                <c:pt idx="54">
                  <c:v>418.8495660758241</c:v>
                </c:pt>
                <c:pt idx="55">
                  <c:v>449.42558439935925</c:v>
                </c:pt>
                <c:pt idx="56">
                  <c:v>450.77386115255729</c:v>
                </c:pt>
                <c:pt idx="57">
                  <c:v>440.40606234604849</c:v>
                </c:pt>
                <c:pt idx="58">
                  <c:v>464.62839577508112</c:v>
                </c:pt>
                <c:pt idx="59">
                  <c:v>464.16376737930602</c:v>
                </c:pt>
                <c:pt idx="60">
                  <c:v>469.26956882047836</c:v>
                </c:pt>
                <c:pt idx="61">
                  <c:v>460.82271658170976</c:v>
                </c:pt>
                <c:pt idx="62">
                  <c:v>490.31537044293918</c:v>
                </c:pt>
                <c:pt idx="63">
                  <c:v>530.52123081926027</c:v>
                </c:pt>
                <c:pt idx="64">
                  <c:v>572.96292928480113</c:v>
                </c:pt>
                <c:pt idx="65">
                  <c:v>603.90292746618047</c:v>
                </c:pt>
                <c:pt idx="66">
                  <c:v>645.57222946134686</c:v>
                </c:pt>
                <c:pt idx="67">
                  <c:v>627.49620703642915</c:v>
                </c:pt>
                <c:pt idx="68">
                  <c:v>585.45396116498841</c:v>
                </c:pt>
                <c:pt idx="69">
                  <c:v>594.23577058246315</c:v>
                </c:pt>
                <c:pt idx="70">
                  <c:v>634.64380298207072</c:v>
                </c:pt>
                <c:pt idx="71">
                  <c:v>710.80105933991933</c:v>
                </c:pt>
                <c:pt idx="72">
                  <c:v>743.49790806955571</c:v>
                </c:pt>
                <c:pt idx="73">
                  <c:v>782.90329719724207</c:v>
                </c:pt>
                <c:pt idx="74">
                  <c:v>816.56813897672339</c:v>
                </c:pt>
                <c:pt idx="75">
                  <c:v>811.66873014286307</c:v>
                </c:pt>
                <c:pt idx="76">
                  <c:v>851.44049791986333</c:v>
                </c:pt>
                <c:pt idx="77">
                  <c:v>919.55573775345249</c:v>
                </c:pt>
                <c:pt idx="78">
                  <c:v>967.37263611663207</c:v>
                </c:pt>
                <c:pt idx="79">
                  <c:v>1005.1001689251807</c:v>
                </c:pt>
                <c:pt idx="80">
                  <c:v>1051.334776695739</c:v>
                </c:pt>
                <c:pt idx="81">
                  <c:v>1083.926154773307</c:v>
                </c:pt>
                <c:pt idx="82">
                  <c:v>1092.5975640114934</c:v>
                </c:pt>
                <c:pt idx="83">
                  <c:v>1055.4492468351027</c:v>
                </c:pt>
                <c:pt idx="84">
                  <c:v>1088.1681734869908</c:v>
                </c:pt>
                <c:pt idx="85">
                  <c:v>1115.3723778241654</c:v>
                </c:pt>
                <c:pt idx="86">
                  <c:v>1176.7178586044945</c:v>
                </c:pt>
                <c:pt idx="87">
                  <c:v>1262.6182622826225</c:v>
                </c:pt>
                <c:pt idx="88">
                  <c:v>1241.1537518238179</c:v>
                </c:pt>
                <c:pt idx="89">
                  <c:v>1229.9833680574036</c:v>
                </c:pt>
                <c:pt idx="90">
                  <c:v>1234.9033015296332</c:v>
                </c:pt>
                <c:pt idx="91">
                  <c:v>1216.3797520066887</c:v>
                </c:pt>
                <c:pt idx="92">
                  <c:v>1161.6426631663876</c:v>
                </c:pt>
                <c:pt idx="93">
                  <c:v>1165.1275911558866</c:v>
                </c:pt>
                <c:pt idx="94">
                  <c:v>1196.5860361170955</c:v>
                </c:pt>
                <c:pt idx="95">
                  <c:v>1191.7996919726272</c:v>
                </c:pt>
                <c:pt idx="96">
                  <c:v>1241.8552790354777</c:v>
                </c:pt>
                <c:pt idx="97">
                  <c:v>1292.7713454759321</c:v>
                </c:pt>
                <c:pt idx="98">
                  <c:v>1359.9954554406806</c:v>
                </c:pt>
                <c:pt idx="99">
                  <c:v>1398.0753281930197</c:v>
                </c:pt>
                <c:pt idx="100">
                  <c:v>1437.2214373824243</c:v>
                </c:pt>
                <c:pt idx="101">
                  <c:v>1473.1519733169848</c:v>
                </c:pt>
                <c:pt idx="102">
                  <c:v>1462.839909503766</c:v>
                </c:pt>
                <c:pt idx="103">
                  <c:v>1489.1710278748337</c:v>
                </c:pt>
                <c:pt idx="104">
                  <c:v>1594.3207379365108</c:v>
                </c:pt>
                <c:pt idx="105">
                  <c:v>1692.0337805136983</c:v>
                </c:pt>
                <c:pt idx="106">
                  <c:v>1734.426037652134</c:v>
                </c:pt>
                <c:pt idx="107">
                  <c:v>1791.7928666620278</c:v>
                </c:pt>
                <c:pt idx="108">
                  <c:v>1768.1911681300007</c:v>
                </c:pt>
                <c:pt idx="109">
                  <c:v>1631.9165272664077</c:v>
                </c:pt>
                <c:pt idx="110">
                  <c:v>1573.5982206630283</c:v>
                </c:pt>
                <c:pt idx="111">
                  <c:v>1614.9284692311244</c:v>
                </c:pt>
                <c:pt idx="112">
                  <c:v>1635.6780671319154</c:v>
                </c:pt>
                <c:pt idx="113">
                  <c:v>1695.3570315504305</c:v>
                </c:pt>
                <c:pt idx="114">
                  <c:v>1708.2396234983162</c:v>
                </c:pt>
                <c:pt idx="115">
                  <c:v>1757.3293889780223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49D-422E-BB85-601ACB80A62F}"/>
            </c:ext>
          </c:extLst>
        </c:ser>
        <c:ser>
          <c:idx val="1"/>
          <c:order val="1"/>
          <c:tx>
            <c:strRef>
              <c:f>Iceland2016!$I$1</c:f>
              <c:strCache>
                <c:ptCount val="1"/>
                <c:pt idx="0">
                  <c:v>Framleiðslugeta</c:v>
                </c:pt>
              </c:strCache>
            </c:strRef>
          </c:tx>
          <c:spPr>
            <a:ln w="508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Iceland2016!$G$2:$G$117</c:f>
              <c:numCache>
                <c:formatCode>General</c:formatCode>
                <c:ptCount val="116"/>
                <c:pt idx="0">
                  <c:v>1900</c:v>
                </c:pt>
                <c:pt idx="1">
                  <c:v>1901</c:v>
                </c:pt>
                <c:pt idx="2">
                  <c:v>1902</c:v>
                </c:pt>
                <c:pt idx="3">
                  <c:v>1903</c:v>
                </c:pt>
                <c:pt idx="4">
                  <c:v>1904</c:v>
                </c:pt>
                <c:pt idx="5">
                  <c:v>1905</c:v>
                </c:pt>
                <c:pt idx="6">
                  <c:v>1906</c:v>
                </c:pt>
                <c:pt idx="7">
                  <c:v>1907</c:v>
                </c:pt>
                <c:pt idx="8">
                  <c:v>1908</c:v>
                </c:pt>
                <c:pt idx="9">
                  <c:v>1909</c:v>
                </c:pt>
                <c:pt idx="10">
                  <c:v>1910</c:v>
                </c:pt>
                <c:pt idx="11">
                  <c:v>1911</c:v>
                </c:pt>
                <c:pt idx="12">
                  <c:v>1912</c:v>
                </c:pt>
                <c:pt idx="13">
                  <c:v>1913</c:v>
                </c:pt>
                <c:pt idx="14">
                  <c:v>1914</c:v>
                </c:pt>
                <c:pt idx="15">
                  <c:v>1915</c:v>
                </c:pt>
                <c:pt idx="16">
                  <c:v>1916</c:v>
                </c:pt>
                <c:pt idx="17">
                  <c:v>1917</c:v>
                </c:pt>
                <c:pt idx="18">
                  <c:v>1918</c:v>
                </c:pt>
                <c:pt idx="19">
                  <c:v>1919</c:v>
                </c:pt>
                <c:pt idx="20">
                  <c:v>1920</c:v>
                </c:pt>
                <c:pt idx="21">
                  <c:v>1921</c:v>
                </c:pt>
                <c:pt idx="22">
                  <c:v>1922</c:v>
                </c:pt>
                <c:pt idx="23">
                  <c:v>1923</c:v>
                </c:pt>
                <c:pt idx="24">
                  <c:v>1924</c:v>
                </c:pt>
                <c:pt idx="25">
                  <c:v>1925</c:v>
                </c:pt>
                <c:pt idx="26">
                  <c:v>1926</c:v>
                </c:pt>
                <c:pt idx="27">
                  <c:v>1927</c:v>
                </c:pt>
                <c:pt idx="28">
                  <c:v>1928</c:v>
                </c:pt>
                <c:pt idx="29">
                  <c:v>1929</c:v>
                </c:pt>
                <c:pt idx="30">
                  <c:v>1930</c:v>
                </c:pt>
                <c:pt idx="31">
                  <c:v>1931</c:v>
                </c:pt>
                <c:pt idx="32">
                  <c:v>1932</c:v>
                </c:pt>
                <c:pt idx="33">
                  <c:v>1933</c:v>
                </c:pt>
                <c:pt idx="34">
                  <c:v>1934</c:v>
                </c:pt>
                <c:pt idx="35">
                  <c:v>1935</c:v>
                </c:pt>
                <c:pt idx="36">
                  <c:v>1936</c:v>
                </c:pt>
                <c:pt idx="37">
                  <c:v>1937</c:v>
                </c:pt>
                <c:pt idx="38">
                  <c:v>1938</c:v>
                </c:pt>
                <c:pt idx="39">
                  <c:v>1939</c:v>
                </c:pt>
                <c:pt idx="40">
                  <c:v>1940</c:v>
                </c:pt>
                <c:pt idx="41">
                  <c:v>1941</c:v>
                </c:pt>
                <c:pt idx="42">
                  <c:v>1942</c:v>
                </c:pt>
                <c:pt idx="43">
                  <c:v>1943</c:v>
                </c:pt>
                <c:pt idx="44">
                  <c:v>1944</c:v>
                </c:pt>
                <c:pt idx="45">
                  <c:v>1945</c:v>
                </c:pt>
                <c:pt idx="46">
                  <c:v>1946</c:v>
                </c:pt>
                <c:pt idx="47">
                  <c:v>1947</c:v>
                </c:pt>
                <c:pt idx="48">
                  <c:v>1948</c:v>
                </c:pt>
                <c:pt idx="49">
                  <c:v>1949</c:v>
                </c:pt>
                <c:pt idx="50">
                  <c:v>1950</c:v>
                </c:pt>
                <c:pt idx="51">
                  <c:v>1951</c:v>
                </c:pt>
                <c:pt idx="52">
                  <c:v>1952</c:v>
                </c:pt>
                <c:pt idx="53">
                  <c:v>1953</c:v>
                </c:pt>
                <c:pt idx="54">
                  <c:v>1954</c:v>
                </c:pt>
                <c:pt idx="55">
                  <c:v>1955</c:v>
                </c:pt>
                <c:pt idx="56">
                  <c:v>1956</c:v>
                </c:pt>
                <c:pt idx="57">
                  <c:v>1957</c:v>
                </c:pt>
                <c:pt idx="58">
                  <c:v>1958</c:v>
                </c:pt>
                <c:pt idx="59">
                  <c:v>1959</c:v>
                </c:pt>
                <c:pt idx="60">
                  <c:v>1960</c:v>
                </c:pt>
                <c:pt idx="61">
                  <c:v>1961</c:v>
                </c:pt>
                <c:pt idx="62">
                  <c:v>1962</c:v>
                </c:pt>
                <c:pt idx="63">
                  <c:v>1963</c:v>
                </c:pt>
                <c:pt idx="64">
                  <c:v>1964</c:v>
                </c:pt>
                <c:pt idx="65">
                  <c:v>1965</c:v>
                </c:pt>
                <c:pt idx="66">
                  <c:v>1966</c:v>
                </c:pt>
                <c:pt idx="67">
                  <c:v>1967</c:v>
                </c:pt>
                <c:pt idx="68">
                  <c:v>1968</c:v>
                </c:pt>
                <c:pt idx="69">
                  <c:v>1969</c:v>
                </c:pt>
                <c:pt idx="70">
                  <c:v>1970</c:v>
                </c:pt>
                <c:pt idx="71">
                  <c:v>1971</c:v>
                </c:pt>
                <c:pt idx="72">
                  <c:v>1972</c:v>
                </c:pt>
                <c:pt idx="73">
                  <c:v>1973</c:v>
                </c:pt>
                <c:pt idx="74">
                  <c:v>1974</c:v>
                </c:pt>
                <c:pt idx="75">
                  <c:v>1975</c:v>
                </c:pt>
                <c:pt idx="76">
                  <c:v>1976</c:v>
                </c:pt>
                <c:pt idx="77">
                  <c:v>1977</c:v>
                </c:pt>
                <c:pt idx="78">
                  <c:v>1978</c:v>
                </c:pt>
                <c:pt idx="79">
                  <c:v>1979</c:v>
                </c:pt>
                <c:pt idx="80">
                  <c:v>1980</c:v>
                </c:pt>
                <c:pt idx="81">
                  <c:v>1981</c:v>
                </c:pt>
                <c:pt idx="82">
                  <c:v>1982</c:v>
                </c:pt>
                <c:pt idx="83">
                  <c:v>1983</c:v>
                </c:pt>
                <c:pt idx="84">
                  <c:v>1984</c:v>
                </c:pt>
                <c:pt idx="85">
                  <c:v>1985</c:v>
                </c:pt>
                <c:pt idx="86">
                  <c:v>1986</c:v>
                </c:pt>
                <c:pt idx="87">
                  <c:v>1987</c:v>
                </c:pt>
                <c:pt idx="88">
                  <c:v>1988</c:v>
                </c:pt>
                <c:pt idx="89">
                  <c:v>1989</c:v>
                </c:pt>
                <c:pt idx="90">
                  <c:v>1990</c:v>
                </c:pt>
                <c:pt idx="91">
                  <c:v>1991</c:v>
                </c:pt>
                <c:pt idx="92">
                  <c:v>1992</c:v>
                </c:pt>
                <c:pt idx="93">
                  <c:v>1993</c:v>
                </c:pt>
                <c:pt idx="94">
                  <c:v>1994</c:v>
                </c:pt>
                <c:pt idx="95">
                  <c:v>1995</c:v>
                </c:pt>
                <c:pt idx="96">
                  <c:v>1996</c:v>
                </c:pt>
                <c:pt idx="97">
                  <c:v>1997</c:v>
                </c:pt>
                <c:pt idx="98">
                  <c:v>1998</c:v>
                </c:pt>
                <c:pt idx="99">
                  <c:v>1999</c:v>
                </c:pt>
                <c:pt idx="100">
                  <c:v>2000</c:v>
                </c:pt>
                <c:pt idx="101">
                  <c:v>2001</c:v>
                </c:pt>
                <c:pt idx="102">
                  <c:v>2002</c:v>
                </c:pt>
                <c:pt idx="103">
                  <c:v>2003</c:v>
                </c:pt>
                <c:pt idx="104">
                  <c:v>2004</c:v>
                </c:pt>
                <c:pt idx="105">
                  <c:v>2005</c:v>
                </c:pt>
                <c:pt idx="106">
                  <c:v>2006</c:v>
                </c:pt>
                <c:pt idx="107">
                  <c:v>2007</c:v>
                </c:pt>
                <c:pt idx="108">
                  <c:v>2008</c:v>
                </c:pt>
                <c:pt idx="109">
                  <c:v>2009</c:v>
                </c:pt>
                <c:pt idx="110">
                  <c:v>2010</c:v>
                </c:pt>
                <c:pt idx="111">
                  <c:v>2011</c:v>
                </c:pt>
                <c:pt idx="112">
                  <c:v>2012</c:v>
                </c:pt>
                <c:pt idx="113">
                  <c:v>2013</c:v>
                </c:pt>
                <c:pt idx="114">
                  <c:v>2014</c:v>
                </c:pt>
                <c:pt idx="115">
                  <c:v>2015</c:v>
                </c:pt>
              </c:numCache>
            </c:numRef>
          </c:cat>
          <c:val>
            <c:numRef>
              <c:f>Iceland2016!$I$2:$I$117</c:f>
              <c:numCache>
                <c:formatCode>General</c:formatCode>
                <c:ptCount val="116"/>
                <c:pt idx="0">
                  <c:v>84.523533622816231</c:v>
                </c:pt>
                <c:pt idx="1">
                  <c:v>86.96971894805624</c:v>
                </c:pt>
                <c:pt idx="2">
                  <c:v>89.486699025822517</c:v>
                </c:pt>
                <c:pt idx="3">
                  <c:v>92.076522718452026</c:v>
                </c:pt>
                <c:pt idx="4">
                  <c:v>94.741298184160456</c:v>
                </c:pt>
                <c:pt idx="5">
                  <c:v>97.483194593111847</c:v>
                </c:pt>
                <c:pt idx="6">
                  <c:v>100.30444389316331</c:v>
                </c:pt>
                <c:pt idx="7">
                  <c:v>103.20734262670113</c:v>
                </c:pt>
                <c:pt idx="8">
                  <c:v>106.19425380006892</c:v>
                </c:pt>
                <c:pt idx="9">
                  <c:v>109.26760880708699</c:v>
                </c:pt>
                <c:pt idx="10">
                  <c:v>112.42990940825207</c:v>
                </c:pt>
                <c:pt idx="11">
                  <c:v>115.68372976720462</c:v>
                </c:pt>
                <c:pt idx="12">
                  <c:v>119.03171854614571</c:v>
                </c:pt>
                <c:pt idx="13">
                  <c:v>122.47660106188428</c:v>
                </c:pt>
                <c:pt idx="14">
                  <c:v>126.02118150429561</c:v>
                </c:pt>
                <c:pt idx="15">
                  <c:v>129.66834521897025</c:v>
                </c:pt>
                <c:pt idx="16">
                  <c:v>133.42106105593871</c:v>
                </c:pt>
                <c:pt idx="17">
                  <c:v>137.28238378635623</c:v>
                </c:pt>
                <c:pt idx="18">
                  <c:v>141.25545658914291</c:v>
                </c:pt>
                <c:pt idx="19">
                  <c:v>145.34351360957447</c:v>
                </c:pt>
                <c:pt idx="20">
                  <c:v>149.54988259193655</c:v>
                </c:pt>
                <c:pt idx="21">
                  <c:v>153.87798758835501</c:v>
                </c:pt>
                <c:pt idx="22">
                  <c:v>158.33135174603248</c:v>
                </c:pt>
                <c:pt idx="23">
                  <c:v>162.91360017515055</c:v>
                </c:pt>
                <c:pt idx="24">
                  <c:v>167.62846289975977</c:v>
                </c:pt>
                <c:pt idx="25">
                  <c:v>172.47977789408873</c:v>
                </c:pt>
                <c:pt idx="26">
                  <c:v>177.47149420670729</c:v>
                </c:pt>
                <c:pt idx="27">
                  <c:v>182.60767517512559</c:v>
                </c:pt>
                <c:pt idx="28">
                  <c:v>187.89250173340625</c:v>
                </c:pt>
                <c:pt idx="29">
                  <c:v>193.33027581552221</c:v>
                </c:pt>
                <c:pt idx="30">
                  <c:v>198.92542385718991</c:v>
                </c:pt>
                <c:pt idx="31">
                  <c:v>204.68250039906999</c:v>
                </c:pt>
                <c:pt idx="32">
                  <c:v>210.60619179422579</c:v>
                </c:pt>
                <c:pt idx="33">
                  <c:v>216.70132002290151</c:v>
                </c:pt>
                <c:pt idx="34">
                  <c:v>222.97284661768015</c:v>
                </c:pt>
                <c:pt idx="35">
                  <c:v>229.4258767022632</c:v>
                </c:pt>
                <c:pt idx="36">
                  <c:v>236.06566314711083</c:v>
                </c:pt>
                <c:pt idx="37">
                  <c:v>242.89761084537625</c:v>
                </c:pt>
                <c:pt idx="38">
                  <c:v>249.92728111256238</c:v>
                </c:pt>
                <c:pt idx="39">
                  <c:v>257.16039621353593</c:v>
                </c:pt>
                <c:pt idx="40">
                  <c:v>264.60284402052929</c:v>
                </c:pt>
                <c:pt idx="41">
                  <c:v>272.26068280597769</c:v>
                </c:pt>
                <c:pt idx="42">
                  <c:v>280.14014617403581</c:v>
                </c:pt>
                <c:pt idx="43">
                  <c:v>288.24764813484717</c:v>
                </c:pt>
                <c:pt idx="44">
                  <c:v>296.58978832563628</c:v>
                </c:pt>
                <c:pt idx="45">
                  <c:v>305.17335738293548</c:v>
                </c:pt>
                <c:pt idx="46">
                  <c:v>314.00534247025615</c:v>
                </c:pt>
                <c:pt idx="47">
                  <c:v>323.09293296576936</c:v>
                </c:pt>
                <c:pt idx="48">
                  <c:v>332.44352631455803</c:v>
                </c:pt>
                <c:pt idx="49">
                  <c:v>342.06473405027435</c:v>
                </c:pt>
                <c:pt idx="50">
                  <c:v>351.96438799103237</c:v>
                </c:pt>
                <c:pt idx="51">
                  <c:v>362.15054661465331</c:v>
                </c:pt>
                <c:pt idx="52">
                  <c:v>372.63150161837638</c:v>
                </c:pt>
                <c:pt idx="53">
                  <c:v>383.41578466845459</c:v>
                </c:pt>
                <c:pt idx="54">
                  <c:v>394.5121743450473</c:v>
                </c:pt>
                <c:pt idx="55">
                  <c:v>405.92970328814772</c:v>
                </c:pt>
                <c:pt idx="56">
                  <c:v>417.67766555027509</c:v>
                </c:pt>
                <c:pt idx="57">
                  <c:v>429.76562416200596</c:v>
                </c:pt>
                <c:pt idx="58">
                  <c:v>442.20341891641181</c:v>
                </c:pt>
                <c:pt idx="59">
                  <c:v>455.00117437883324</c:v>
                </c:pt>
                <c:pt idx="60">
                  <c:v>468.16930812841451</c:v>
                </c:pt>
                <c:pt idx="61">
                  <c:v>481.71853923820618</c:v>
                </c:pt>
                <c:pt idx="62">
                  <c:v>495.65989700063727</c:v>
                </c:pt>
                <c:pt idx="63">
                  <c:v>510.00472990556381</c:v>
                </c:pt>
                <c:pt idx="64">
                  <c:v>524.76471487809476</c:v>
                </c:pt>
                <c:pt idx="65">
                  <c:v>539.95186678382584</c:v>
                </c:pt>
                <c:pt idx="66">
                  <c:v>555.57854820910404</c:v>
                </c:pt>
                <c:pt idx="67">
                  <c:v>571.65747952440279</c:v>
                </c:pt>
                <c:pt idx="68">
                  <c:v>588.2017492388768</c:v>
                </c:pt>
                <c:pt idx="69">
                  <c:v>605.22482465465191</c:v>
                </c:pt>
                <c:pt idx="70">
                  <c:v>622.74056282939296</c:v>
                </c:pt>
                <c:pt idx="71">
                  <c:v>640.76322185620552</c:v>
                </c:pt>
                <c:pt idx="72">
                  <c:v>659.30747246991916</c:v>
                </c:pt>
                <c:pt idx="73">
                  <c:v>678.38840998933745</c:v>
                </c:pt>
                <c:pt idx="74">
                  <c:v>698.02156660503374</c:v>
                </c:pt>
                <c:pt idx="75">
                  <c:v>718.22292402284268</c:v>
                </c:pt>
                <c:pt idx="76">
                  <c:v>739.00892647318733</c:v>
                </c:pt>
                <c:pt idx="77">
                  <c:v>760.39649409698768</c:v>
                </c:pt>
                <c:pt idx="78">
                  <c:v>782.40303671888648</c:v>
                </c:pt>
                <c:pt idx="79">
                  <c:v>805.04646801916999</c:v>
                </c:pt>
                <c:pt idx="80">
                  <c:v>828.34522011574825</c:v>
                </c:pt>
                <c:pt idx="81">
                  <c:v>852.31825856824116</c:v>
                </c:pt>
                <c:pt idx="82">
                  <c:v>876.98509781620362</c:v>
                </c:pt>
                <c:pt idx="83">
                  <c:v>902.36581706424056</c:v>
                </c:pt>
                <c:pt idx="84">
                  <c:v>928.48107662676148</c:v>
                </c:pt>
                <c:pt idx="85">
                  <c:v>955.35213474582633</c:v>
                </c:pt>
                <c:pt idx="86">
                  <c:v>983.00086489571811</c:v>
                </c:pt>
                <c:pt idx="87">
                  <c:v>1011.4497735882558</c:v>
                </c:pt>
                <c:pt idx="88">
                  <c:v>1040.7220186935133</c:v>
                </c:pt>
                <c:pt idx="89">
                  <c:v>1070.8414282906413</c:v>
                </c:pt>
                <c:pt idx="90">
                  <c:v>1101.8325200643669</c:v>
                </c:pt>
                <c:pt idx="91">
                  <c:v>1133.7205212627232</c:v>
                </c:pt>
                <c:pt idx="92">
                  <c:v>1166.5313892324978</c:v>
                </c:pt>
                <c:pt idx="93">
                  <c:v>1200.2918325488677</c:v>
                </c:pt>
                <c:pt idx="94">
                  <c:v>1235.0293327566753</c:v>
                </c:pt>
                <c:pt idx="95">
                  <c:v>1270.7721667407816</c:v>
                </c:pt>
                <c:pt idx="96">
                  <c:v>1307.5494297439745</c:v>
                </c:pt>
                <c:pt idx="97">
                  <c:v>1345.3910590508951</c:v>
                </c:pt>
                <c:pt idx="98">
                  <c:v>1384.3278583575423</c:v>
                </c:pt>
                <c:pt idx="99">
                  <c:v>1424.3915228459027</c:v>
                </c:pt>
                <c:pt idx="100">
                  <c:v>1465.6146649844163</c:v>
                </c:pt>
                <c:pt idx="101">
                  <c:v>1508.0308410749726</c:v>
                </c:pt>
                <c:pt idx="102">
                  <c:v>1551.6745785683622</c:v>
                </c:pt>
                <c:pt idx="103">
                  <c:v>1596.5814041700937</c:v>
                </c:pt>
                <c:pt idx="104">
                  <c:v>1642.787872759792</c:v>
                </c:pt>
                <c:pt idx="105">
                  <c:v>1690.3315971473687</c:v>
                </c:pt>
                <c:pt idx="106">
                  <c:v>1739.2512786905488</c:v>
                </c:pt>
                <c:pt idx="107">
                  <c:v>1789.5867387983035</c:v>
                </c:pt>
                <c:pt idx="108">
                  <c:v>1841.3789513462175</c:v>
                </c:pt>
                <c:pt idx="109">
                  <c:v>1894.6700760297817</c:v>
                </c:pt>
                <c:pt idx="110">
                  <c:v>1949.5034926831706</c:v>
                </c:pt>
                <c:pt idx="111">
                  <c:v>2005.9238365910171</c:v>
                </c:pt>
                <c:pt idx="112">
                  <c:v>2063.9770348223647</c:v>
                </c:pt>
                <c:pt idx="113">
                  <c:v>2123.7103436159282</c:v>
                </c:pt>
                <c:pt idx="114">
                  <c:v>2185.1723868475506</c:v>
                </c:pt>
                <c:pt idx="115">
                  <c:v>2248.4131956107003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49D-422E-BB85-601ACB80A6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98491712"/>
        <c:axId val="498492104"/>
      </c:lineChart>
      <c:catAx>
        <c:axId val="498491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is-IS"/>
          </a:p>
        </c:txPr>
        <c:crossAx val="498492104"/>
        <c:crosses val="autoZero"/>
        <c:auto val="1"/>
        <c:lblAlgn val="ctr"/>
        <c:lblOffset val="100"/>
        <c:noMultiLvlLbl val="0"/>
      </c:catAx>
      <c:valAx>
        <c:axId val="498492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is-IS"/>
          </a:p>
        </c:txPr>
        <c:crossAx val="498491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8704337615692778"/>
          <c:y val="9.5066105617956254E-2"/>
          <c:w val="0.38907114242298652"/>
          <c:h val="0.1607479246438459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defRPr>
          </a:pPr>
          <a:endParaRPr lang="is-I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image" Target="../media/image11.wmf"/><Relationship Id="rId7" Type="http://schemas.openxmlformats.org/officeDocument/2006/relationships/image" Target="../media/image15.wmf"/><Relationship Id="rId2" Type="http://schemas.openxmlformats.org/officeDocument/2006/relationships/image" Target="../media/image8.wmf"/><Relationship Id="rId1" Type="http://schemas.openxmlformats.org/officeDocument/2006/relationships/image" Target="../media/image10.wmf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56ABB2FE-E161-409A-9401-43670A4108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0340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E5C7C8AA-3192-42EE-94FB-5DD670DD38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7830" name="Rectangle 6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5" name="Rectangle 7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74899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8E6912-72CB-41F5-A559-C333D777D0A9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6954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01BCCA-E358-4E6F-B234-F3CE94E9C65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285078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F25BBA-BB12-4BE5-A8C9-F568FEE1EF5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>
            <a:solidFill>
              <a:schemeClr val="tx1"/>
            </a:solidFill>
          </a:ln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2490675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E1A635-73D4-4609-9512-0EC1242CAD3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>
            <a:solidFill>
              <a:schemeClr val="tx1"/>
            </a:solidFill>
          </a:ln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2494721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CEEE8C-89C2-4F82-A0E8-C239DB521AE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>
            <a:solidFill>
              <a:schemeClr val="tx1"/>
            </a:solidFill>
          </a:ln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2808429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C7C8AA-3192-42EE-94FB-5DD670DD3820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5622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C7C8AA-3192-42EE-94FB-5DD670DD3820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833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C7C8AA-3192-42EE-94FB-5DD670DD3820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6094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C7C8AA-3192-42EE-94FB-5DD670DD3820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5273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C7C8AA-3192-42EE-94FB-5DD670DD3820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4084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C7C8AA-3192-42EE-94FB-5DD670DD3820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799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7CD4F7-EC40-4454-AFAA-C3CFE29FC13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>
            <a:solidFill>
              <a:schemeClr val="tx1"/>
            </a:solidFill>
          </a:ln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429447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C7C8AA-3192-42EE-94FB-5DD670DD3820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0502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48B5717-EBDC-43BD-936D-675E9B1600EA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>
            <a:solidFill>
              <a:schemeClr val="tx1"/>
            </a:solidFill>
          </a:ln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7431485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E28C6A-63C8-4D0D-AB1D-E567336706E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>
            <a:solidFill>
              <a:schemeClr val="tx1"/>
            </a:solidFill>
          </a:ln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7434682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826A46-D0E5-4405-A233-5C10D6E643DD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>
            <a:solidFill>
              <a:schemeClr val="tx1"/>
            </a:solidFill>
          </a:ln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7912451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84F86D-E718-4022-9656-5260378B036A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10445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>
            <a:solidFill>
              <a:schemeClr val="tx1"/>
            </a:solidFill>
          </a:ln>
        </p:spPr>
      </p:sp>
      <p:sp>
        <p:nvSpPr>
          <p:cNvPr id="10445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9524056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07550E-506B-4C9D-A36F-0A2737041A87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4501045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AF31C7-0672-4285-AF82-8F4B6AC0DB58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>
            <a:solidFill>
              <a:schemeClr val="tx1"/>
            </a:solidFill>
          </a:ln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46995402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BC19083-31DC-4046-9324-6CA14D0652AD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>
            <a:solidFill>
              <a:schemeClr val="tx1"/>
            </a:solidFill>
          </a:ln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09475068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05D87D-5D3A-435A-853D-DD5020605821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>
            <a:solidFill>
              <a:schemeClr val="tx1"/>
            </a:solidFill>
          </a:ln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3113317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E93873-B10C-4D0E-8B3E-B1B24F18E262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>
            <a:solidFill>
              <a:schemeClr val="tx1"/>
            </a:solidFill>
          </a:ln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8883023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43E8297-1221-4E98-905C-12686BF04EB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>
            <a:solidFill>
              <a:schemeClr val="tx1"/>
            </a:solidFill>
          </a:ln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42355443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9EC0B2-E128-44A1-89AE-C7E11E776476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>
            <a:solidFill>
              <a:schemeClr val="tx1"/>
            </a:solidFill>
          </a:ln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74468639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97276B-C500-40FD-B089-4C0C715C485B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>
            <a:solidFill>
              <a:schemeClr val="tx1"/>
            </a:solidFill>
          </a:ln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57065092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DF86FB-3953-49A0-A60A-44195BF89623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>
            <a:solidFill>
              <a:schemeClr val="tx1"/>
            </a:solidFill>
          </a:ln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72601828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A7581E-344F-4443-9F23-B3221BF9F6D1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>
            <a:solidFill>
              <a:schemeClr val="tx1"/>
            </a:solidFill>
          </a:ln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0014206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69EBB7-C78B-48AF-B8C5-AE566108792E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>
            <a:solidFill>
              <a:schemeClr val="tx1"/>
            </a:solidFill>
          </a:ln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71773777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D2AA19-7751-4149-9FB5-53E5241545C4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>
            <a:solidFill>
              <a:schemeClr val="tx1"/>
            </a:solidFill>
          </a:ln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72907603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C0F273-4909-414A-9CE4-80C0194370BF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05300374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C616EDF-BB8D-42F5-9733-DAD9D9725023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>
            <a:solidFill>
              <a:schemeClr val="tx1"/>
            </a:solidFill>
          </a:ln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63334102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27157E-B3E2-4994-952B-6CD1915000BC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>
            <a:solidFill>
              <a:schemeClr val="tx1"/>
            </a:solidFill>
          </a:ln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9973062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007C19-4943-4B2E-BE6E-D4C256114DE1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>
            <a:solidFill>
              <a:schemeClr val="tx1"/>
            </a:solidFill>
          </a:ln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0578029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226A08-B60F-4F2E-9BDA-BAB553D7FA5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>
            <a:solidFill>
              <a:schemeClr val="tx1"/>
            </a:solidFill>
          </a:ln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7380415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4D6ED20-EC75-43ED-948B-2FA43C42C94B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9593360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E3CBB8-FC96-4C4B-8D4D-0667E8A086F9}" type="slidenum">
              <a:rPr lang="en-GB" smtClean="0"/>
              <a:pPr>
                <a:defRPr/>
              </a:pPr>
              <a:t>42</a:t>
            </a:fld>
            <a:endParaRPr lang="en-GB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67119837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75BC0BE-C98E-4422-BE12-4BD2000C4762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>
            <a:solidFill>
              <a:schemeClr val="tx1"/>
            </a:solidFill>
          </a:ln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80537780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92044E4-E6AD-4A26-9073-8061806F24BE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>
            <a:solidFill>
              <a:schemeClr val="tx1"/>
            </a:solidFill>
          </a:ln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43571482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922A4F-A5F5-43B7-A840-6D9A127C89E2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>
            <a:solidFill>
              <a:schemeClr val="tx1"/>
            </a:solidFill>
          </a:ln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81633567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2AD13E5-206D-441F-ACFA-4BD4CB3B1D90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>
            <a:solidFill>
              <a:schemeClr val="tx1"/>
            </a:solidFill>
          </a:ln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83883720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9E6537-814C-4881-A6CC-CDF420A7AB60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>
            <a:solidFill>
              <a:schemeClr val="tx1"/>
            </a:solidFill>
          </a:ln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48234026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C849AE-51BC-4B59-B8F6-23E7A15418D8}" type="slidenum">
              <a:rPr lang="en-GB" smtClean="0"/>
              <a:pPr>
                <a:defRPr/>
              </a:pPr>
              <a:t>48</a:t>
            </a:fld>
            <a:endParaRPr lang="en-GB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45995060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71210A0-9E45-42F0-9A57-E770AE145DAA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44668913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71210A0-9E45-42F0-9A57-E770AE145DAA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5784512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C7C8AA-3192-42EE-94FB-5DD670DD3820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84472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71210A0-9E45-42F0-9A57-E770AE145DAA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73480962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FBA7A5-8786-4210-976C-DEEB78141D6F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64713243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C807EB-7926-4B00-9053-8130BD94BD05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>
            <a:solidFill>
              <a:schemeClr val="tx1"/>
            </a:solidFill>
          </a:ln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64244308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AAF8BB-DD8E-46C6-9FE6-058C0B4FF79E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965502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40B4ABC-03A3-4821-96E9-0F84AAC64748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>
            <a:solidFill>
              <a:schemeClr val="tx1"/>
            </a:solidFill>
          </a:ln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03226621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08DD18-6F69-4B55-8A8B-7457F0327CC3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67539407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27F17B-7314-4828-88DA-C1789774D19E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93903827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C7C8AA-3192-42EE-94FB-5DD670DD3820}" type="slidenum">
              <a:rPr lang="en-US" smtClean="0"/>
              <a:pPr>
                <a:defRPr/>
              </a:pPr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37313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C7C8AA-3192-42EE-94FB-5DD670DD3820}" type="slidenum">
              <a:rPr lang="en-US" smtClean="0"/>
              <a:pPr>
                <a:defRPr/>
              </a:pPr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535014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BE6E7E-DA2F-48F6-81A9-5AFFA14F628C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>
            <a:solidFill>
              <a:schemeClr val="tx1"/>
            </a:solidFill>
          </a:ln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444413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105092-179D-4DBD-9053-3C7578BD061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83700854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25901A-109F-4304-9463-F0F5C4799152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>
            <a:solidFill>
              <a:schemeClr val="tx1"/>
            </a:solidFill>
          </a:ln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49534377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323E1-5501-4B0A-8756-3D2DB97E1C35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>
            <a:solidFill>
              <a:schemeClr val="tx1"/>
            </a:solidFill>
          </a:ln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336694349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37E3F6-D9A4-4192-AD7C-38C2D5BBE150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>
            <a:solidFill>
              <a:schemeClr val="tx1"/>
            </a:solidFill>
          </a:ln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269169699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61EFEA-0072-4E47-B9C7-DBA428BD92A6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>
            <a:solidFill>
              <a:schemeClr val="tx1"/>
            </a:solidFill>
          </a:ln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859482814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61EFEA-0072-4E47-B9C7-DBA428BD92A6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>
            <a:solidFill>
              <a:schemeClr val="tx1"/>
            </a:solidFill>
          </a:ln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165722310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423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is-IS"/>
          </a:p>
        </p:txBody>
      </p:sp>
      <p:sp>
        <p:nvSpPr>
          <p:cNvPr id="13824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4E8F50-EDA5-4CA6-B0ED-FC5D7DC82731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86616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529871-9266-42EB-93CC-BBB2A0780699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>
            <a:solidFill>
              <a:schemeClr val="tx1"/>
            </a:solidFill>
          </a:ln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857421078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B42F30-E3F0-4986-9A41-41C19665E901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945104217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8F666E3-AD45-4289-9B4A-2E0E8B3D4B7B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930802754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4E3A63-526E-4C65-84F4-1444A82EF9A8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4207016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F136CD-BBC2-4E41-9A70-976759E512D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5808345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E808AB-6578-4FD2-9B29-00578252C19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87043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>
            <a:solidFill>
              <a:schemeClr val="tx1"/>
            </a:solidFill>
          </a:ln>
        </p:spPr>
      </p:sp>
      <p:sp>
        <p:nvSpPr>
          <p:cNvPr id="87044" name="Rectangle 205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4045525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C7C8AA-3192-42EE-94FB-5DD670DD3820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855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5AB18CA5-B999-4658-AB8B-63DD87B01475}" type="datetimeFigureOut">
              <a:rPr lang="en-US"/>
              <a:pPr>
                <a:defRPr/>
              </a:pPr>
              <a:t>9/20/2020</a:t>
            </a:fld>
            <a:endParaRPr dirty="0"/>
          </a:p>
        </p:txBody>
      </p:sp>
      <p:sp>
        <p:nvSpPr>
          <p:cNvPr id="7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8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19B3DE9E-4453-461C-83F8-695250F5F8F2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23A3D-747F-4ECF-BFB1-23FAE147A7E0}" type="datetimeFigureOut">
              <a:rPr lang="en-US"/>
              <a:pPr>
                <a:defRPr/>
              </a:pPr>
              <a:t>9/20/2020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90949-090E-47F8-BFB8-94FBB6684C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8BEBE73-D6A4-4DD6-B038-C06000645187}" type="datetimeFigureOut">
              <a:rPr lang="en-US"/>
              <a:pPr>
                <a:defRPr/>
              </a:pPr>
              <a:t>9/20/2020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BB039756-8451-48A5-A952-F37EDC490C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33362-1751-4206-9596-59F4CDBEA044}" type="datetimeFigureOut">
              <a:rPr lang="en-US"/>
              <a:pPr>
                <a:defRPr/>
              </a:pPr>
              <a:t>9/20/2020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FA02B-EF83-40B2-9872-F917C38D25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722897E8-FB50-492A-AB21-9A7A80C7BE69}" type="datetimeFigureOut">
              <a:rPr lang="en-US"/>
              <a:pPr>
                <a:defRPr/>
              </a:pPr>
              <a:t>9/20/2020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DDC5466-7293-4D0E-842B-E63953FDA0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61208-EA81-40F9-AEBB-D8E2AD54FEF1}" type="datetimeFigureOut">
              <a:rPr lang="en-US"/>
              <a:pPr>
                <a:defRPr/>
              </a:pPr>
              <a:t>9/20/2020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AC0F8-15E8-4DD1-B969-74FC905F2A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9F3C4-F7DC-4E07-A854-91FAF5F8D56C}" type="datetimeFigureOut">
              <a:rPr lang="en-US"/>
              <a:pPr>
                <a:defRPr/>
              </a:pPr>
              <a:t>9/20/2020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B444F-6A95-4189-A985-7104E11E1B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D661B-82E7-48E8-B229-94A650366C4D}" type="datetimeFigureOut">
              <a:rPr lang="en-US"/>
              <a:pPr>
                <a:defRPr/>
              </a:pPr>
              <a:t>9/20/2020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3907F-2198-4787-B792-1BE1198B76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69BAC-031C-44A5-9080-8CFE7316B11F}" type="datetimeFigureOut">
              <a:rPr lang="en-US"/>
              <a:pPr>
                <a:defRPr/>
              </a:pPr>
              <a:t>9/20/2020</a:t>
            </a:fld>
            <a:endParaRPr lang="en-US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90C76-DA03-4B25-8261-5D734A94BD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6D675-03C1-4D06-92EB-86F6C360CE15}" type="datetimeFigureOut">
              <a:rPr lang="en-US"/>
              <a:pPr>
                <a:defRPr/>
              </a:pPr>
              <a:t>9/20/2020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935EC-22E4-4AFF-82EE-3A11BB6636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16DC77E-DD97-4973-A199-2E82225032E6}" type="datetimeFigureOut">
              <a:rPr lang="en-US"/>
              <a:pPr>
                <a:defRPr/>
              </a:pPr>
              <a:t>9/20/2020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D4AE78E-48A9-45C0-9F7A-30080D373F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  <a:cs typeface="+mn-cs"/>
              </a:defRPr>
            </a:lvl1pPr>
            <a:extLst/>
          </a:lstStyle>
          <a:p>
            <a:pPr>
              <a:defRPr/>
            </a:pPr>
            <a:fld id="{9CFFD1D5-B266-4E2D-8F91-EC24E6E09FF2}" type="datetimeFigureOut">
              <a:rPr lang="en-US"/>
              <a:pPr>
                <a:defRPr/>
              </a:pPr>
              <a:t>9/20/2020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  <a:cs typeface="+mn-cs"/>
              </a:defRPr>
            </a:lvl1pPr>
            <a:extLst/>
          </a:lstStyle>
          <a:p>
            <a:pPr>
              <a:defRPr/>
            </a:pPr>
            <a:fld id="{2CF2BA64-6277-4D7C-A919-C64594C20C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36" r:id="rId2"/>
    <p:sldLayoutId id="2147483744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5" r:id="rId9"/>
    <p:sldLayoutId id="2147483742" r:id="rId10"/>
    <p:sldLayoutId id="2147483746" r:id="rId11"/>
  </p:sldLayoutIdLst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uild="p" autoUpdateAnimBg="0"/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4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5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otendur.hi.is/gylfason/slide1006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41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9.wmf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13.wmf"/><Relationship Id="rId18" Type="http://schemas.openxmlformats.org/officeDocument/2006/relationships/oleObject" Target="../embeddings/oleObject16.bin"/><Relationship Id="rId3" Type="http://schemas.openxmlformats.org/officeDocument/2006/relationships/notesSlide" Target="../notesSlides/notesSlide47.xml"/><Relationship Id="rId7" Type="http://schemas.openxmlformats.org/officeDocument/2006/relationships/image" Target="../media/image8.wmf"/><Relationship Id="rId12" Type="http://schemas.openxmlformats.org/officeDocument/2006/relationships/oleObject" Target="../embeddings/oleObject13.bin"/><Relationship Id="rId17" Type="http://schemas.openxmlformats.org/officeDocument/2006/relationships/image" Target="../media/image15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5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12.wmf"/><Relationship Id="rId5" Type="http://schemas.openxmlformats.org/officeDocument/2006/relationships/image" Target="../media/image10.wmf"/><Relationship Id="rId15" Type="http://schemas.openxmlformats.org/officeDocument/2006/relationships/image" Target="../media/image14.wmf"/><Relationship Id="rId10" Type="http://schemas.openxmlformats.org/officeDocument/2006/relationships/oleObject" Target="../embeddings/oleObject12.bin"/><Relationship Id="rId19" Type="http://schemas.openxmlformats.org/officeDocument/2006/relationships/image" Target="../media/image16.wmf"/><Relationship Id="rId4" Type="http://schemas.openxmlformats.org/officeDocument/2006/relationships/oleObject" Target="../embeddings/oleObject9.bin"/><Relationship Id="rId9" Type="http://schemas.openxmlformats.org/officeDocument/2006/relationships/image" Target="../media/image11.wmf"/><Relationship Id="rId14" Type="http://schemas.openxmlformats.org/officeDocument/2006/relationships/oleObject" Target="../embeddings/oleObject14.bin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7.png"/><Relationship Id="rId4" Type="http://schemas.openxmlformats.org/officeDocument/2006/relationships/oleObject" Target="../embeddings/oleObject17.bin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7.png"/><Relationship Id="rId4" Type="http://schemas.openxmlformats.org/officeDocument/2006/relationships/oleObject" Target="../embeddings/oleObject18.bin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7.png"/><Relationship Id="rId4" Type="http://schemas.openxmlformats.org/officeDocument/2006/relationships/oleObject" Target="../embeddings/oleObject19.bin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s-IS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s-I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s-IS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s-I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3200400" y="1142984"/>
            <a:ext cx="5638800" cy="1752616"/>
          </a:xfrm>
        </p:spPr>
        <p:txBody>
          <a:bodyPr/>
          <a:lstStyle/>
          <a:p>
            <a:pPr algn="l" eaLnBrk="1" hangingPunct="1">
              <a:defRPr/>
            </a:pPr>
            <a:r>
              <a:rPr lang="is-IS" sz="6600" dirty="0"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anose="02050806060905020404" pitchFamily="18" charset="0"/>
              </a:rPr>
              <a:t>Framleiðsla og hagvöxtur</a:t>
            </a:r>
          </a:p>
        </p:txBody>
      </p:sp>
      <p:pic>
        <p:nvPicPr>
          <p:cNvPr id="14343" name="Picture 11" descr="chap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04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8" name="Text Box 12"/>
          <p:cNvSpPr txBox="1">
            <a:spLocks noChangeArrowheads="1"/>
          </p:cNvSpPr>
          <p:nvPr/>
        </p:nvSpPr>
        <p:spPr bwMode="auto">
          <a:xfrm rot="21420000">
            <a:off x="3774885" y="4895214"/>
            <a:ext cx="4543928" cy="1077218"/>
          </a:xfrm>
          <a:prstGeom prst="rect">
            <a:avLst/>
          </a:prstGeom>
          <a:ln>
            <a:headEnd type="none" w="sm" len="sm"/>
            <a:tailEnd type="none" w="sm" len="sm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is-IS" sz="3200" i="0" dirty="0"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ctr" rotWithShape="0">
                    <a:srgbClr val="00000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Tvær umferðir, grunnum fyrst og málum síðan yfir </a:t>
            </a:r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3200400" y="3789040"/>
            <a:ext cx="5943600" cy="762000"/>
          </a:xfrm>
        </p:spPr>
        <p:txBody>
          <a:bodyPr/>
          <a:lstStyle/>
          <a:p>
            <a:pPr marL="342900" indent="-342900" algn="l" eaLnBrk="1" hangingPunct="1">
              <a:defRPr/>
            </a:pPr>
            <a:r>
              <a:rPr lang="is-IS" sz="3600" dirty="0"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anose="02050806060905020404" pitchFamily="18" charset="0"/>
              </a:rPr>
              <a:t>21. kafli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7931224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sz="4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Ísland: VLF á mann 1901-2015 (breyting á ári, %)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1672881"/>
              </p:ext>
            </p:extLst>
          </p:nvPr>
        </p:nvGraphicFramePr>
        <p:xfrm>
          <a:off x="466491" y="1628800"/>
          <a:ext cx="7239000" cy="4846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 rot="21381324">
            <a:off x="6098310" y="5234829"/>
            <a:ext cx="2459328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is-IS" sz="2800" i="0" dirty="0">
                <a:latin typeface="Cambria" panose="02040503050406030204" pitchFamily="18" charset="0"/>
                <a:ea typeface="Cambria" panose="02040503050406030204" pitchFamily="18" charset="0"/>
              </a:rPr>
              <a:t>Miklar sveiflur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4475" y="1463675"/>
            <a:ext cx="8435975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 Box 8"/>
          <p:cNvSpPr txBox="1">
            <a:spLocks noChangeArrowheads="1"/>
          </p:cNvSpPr>
          <p:nvPr/>
        </p:nvSpPr>
        <p:spPr bwMode="auto">
          <a:xfrm>
            <a:off x="688975" y="1708150"/>
            <a:ext cx="83502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is-IS" sz="2400" i="0"/>
              <a:t>Land</a:t>
            </a:r>
          </a:p>
        </p:txBody>
      </p:sp>
      <p:sp>
        <p:nvSpPr>
          <p:cNvPr id="23556" name="Text Box 9"/>
          <p:cNvSpPr txBox="1">
            <a:spLocks noChangeArrowheads="1"/>
          </p:cNvSpPr>
          <p:nvPr/>
        </p:nvSpPr>
        <p:spPr bwMode="auto">
          <a:xfrm>
            <a:off x="2057400" y="1733550"/>
            <a:ext cx="1257300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/>
            <a:r>
              <a:rPr lang="is-IS" sz="2400" i="0"/>
              <a:t>Tímabil</a:t>
            </a:r>
          </a:p>
        </p:txBody>
      </p:sp>
      <p:sp>
        <p:nvSpPr>
          <p:cNvPr id="23557" name="Text Box 10"/>
          <p:cNvSpPr txBox="1">
            <a:spLocks noChangeArrowheads="1"/>
          </p:cNvSpPr>
          <p:nvPr/>
        </p:nvSpPr>
        <p:spPr bwMode="auto">
          <a:xfrm>
            <a:off x="3302000" y="1428750"/>
            <a:ext cx="1993900" cy="7620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/>
            <a:r>
              <a:rPr lang="is-IS" sz="2200" i="0"/>
              <a:t>VLF á mann í upphafi</a:t>
            </a:r>
          </a:p>
        </p:txBody>
      </p:sp>
      <p:sp>
        <p:nvSpPr>
          <p:cNvPr id="23558" name="Text Box 11"/>
          <p:cNvSpPr txBox="1">
            <a:spLocks noChangeArrowheads="1"/>
          </p:cNvSpPr>
          <p:nvPr/>
        </p:nvSpPr>
        <p:spPr bwMode="auto">
          <a:xfrm>
            <a:off x="5168900" y="1428750"/>
            <a:ext cx="1790700" cy="7620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/>
            <a:r>
              <a:rPr lang="is-IS" sz="2200" i="0"/>
              <a:t>VLF á mann í lok tímabils</a:t>
            </a:r>
          </a:p>
        </p:txBody>
      </p:sp>
      <p:sp>
        <p:nvSpPr>
          <p:cNvPr id="23559" name="Text Box 12"/>
          <p:cNvSpPr txBox="1">
            <a:spLocks noChangeArrowheads="1"/>
          </p:cNvSpPr>
          <p:nvPr/>
        </p:nvSpPr>
        <p:spPr bwMode="auto">
          <a:xfrm>
            <a:off x="6896100" y="1428750"/>
            <a:ext cx="1485900" cy="7620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/>
            <a:r>
              <a:rPr lang="is-IS" sz="2200" i="0"/>
              <a:t>Hagvöxtur á mann</a:t>
            </a:r>
          </a:p>
        </p:txBody>
      </p:sp>
      <p:sp>
        <p:nvSpPr>
          <p:cNvPr id="23560" name="Text Box 13"/>
          <p:cNvSpPr txBox="1">
            <a:spLocks noChangeArrowheads="1"/>
          </p:cNvSpPr>
          <p:nvPr/>
        </p:nvSpPr>
        <p:spPr bwMode="auto">
          <a:xfrm>
            <a:off x="533400" y="2228850"/>
            <a:ext cx="1371600" cy="3208338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lnSpc>
                <a:spcPct val="105000"/>
              </a:lnSpc>
            </a:pPr>
            <a:r>
              <a:rPr lang="is-IS" sz="1500" i="0"/>
              <a:t>Japan</a:t>
            </a:r>
          </a:p>
          <a:p>
            <a:pPr eaLnBrk="0" hangingPunct="0">
              <a:lnSpc>
                <a:spcPct val="105000"/>
              </a:lnSpc>
            </a:pPr>
            <a:r>
              <a:rPr lang="is-IS" sz="1500" i="0"/>
              <a:t>Brasilía</a:t>
            </a:r>
          </a:p>
          <a:p>
            <a:pPr eaLnBrk="0" hangingPunct="0">
              <a:lnSpc>
                <a:spcPct val="105000"/>
              </a:lnSpc>
            </a:pPr>
            <a:r>
              <a:rPr lang="is-IS" sz="1500" i="0"/>
              <a:t>Mexíkó</a:t>
            </a:r>
          </a:p>
          <a:p>
            <a:pPr eaLnBrk="0" hangingPunct="0">
              <a:lnSpc>
                <a:spcPct val="105000"/>
              </a:lnSpc>
            </a:pPr>
            <a:r>
              <a:rPr lang="is-IS" sz="1500" i="0"/>
              <a:t>Kanada Þýzkaland</a:t>
            </a:r>
          </a:p>
          <a:p>
            <a:pPr eaLnBrk="0" hangingPunct="0">
              <a:lnSpc>
                <a:spcPct val="105000"/>
              </a:lnSpc>
            </a:pPr>
            <a:r>
              <a:rPr lang="is-IS" sz="1500" i="0"/>
              <a:t>Kína</a:t>
            </a:r>
          </a:p>
          <a:p>
            <a:pPr eaLnBrk="0" hangingPunct="0">
              <a:lnSpc>
                <a:spcPct val="105000"/>
              </a:lnSpc>
            </a:pPr>
            <a:r>
              <a:rPr lang="is-IS" sz="1500" i="0"/>
              <a:t>Argentína</a:t>
            </a:r>
          </a:p>
          <a:p>
            <a:pPr eaLnBrk="0" hangingPunct="0">
              <a:lnSpc>
                <a:spcPct val="105000"/>
              </a:lnSpc>
            </a:pPr>
            <a:r>
              <a:rPr lang="is-IS" sz="1500" i="0"/>
              <a:t>Bandaríkin</a:t>
            </a:r>
          </a:p>
          <a:p>
            <a:pPr eaLnBrk="0" hangingPunct="0">
              <a:lnSpc>
                <a:spcPct val="105000"/>
              </a:lnSpc>
            </a:pPr>
            <a:r>
              <a:rPr lang="is-IS" sz="1500" i="0"/>
              <a:t>Indland</a:t>
            </a:r>
          </a:p>
          <a:p>
            <a:pPr eaLnBrk="0" hangingPunct="0">
              <a:lnSpc>
                <a:spcPct val="105000"/>
              </a:lnSpc>
            </a:pPr>
            <a:r>
              <a:rPr lang="is-IS" sz="1500" i="0"/>
              <a:t>Indónesía</a:t>
            </a:r>
          </a:p>
          <a:p>
            <a:pPr eaLnBrk="0" hangingPunct="0">
              <a:lnSpc>
                <a:spcPct val="105000"/>
              </a:lnSpc>
            </a:pPr>
            <a:r>
              <a:rPr lang="is-IS" sz="1500" i="0"/>
              <a:t>Bretland</a:t>
            </a:r>
          </a:p>
          <a:p>
            <a:pPr eaLnBrk="0" hangingPunct="0">
              <a:lnSpc>
                <a:spcPct val="105000"/>
              </a:lnSpc>
            </a:pPr>
            <a:r>
              <a:rPr lang="is-IS" sz="1500" i="0"/>
              <a:t>Pakistan</a:t>
            </a:r>
          </a:p>
          <a:p>
            <a:pPr eaLnBrk="0" hangingPunct="0">
              <a:lnSpc>
                <a:spcPct val="105000"/>
              </a:lnSpc>
            </a:pPr>
            <a:r>
              <a:rPr lang="is-IS" sz="1500" i="0"/>
              <a:t>Bangladess</a:t>
            </a:r>
          </a:p>
        </p:txBody>
      </p:sp>
      <p:sp>
        <p:nvSpPr>
          <p:cNvPr id="23561" name="Text Box 14"/>
          <p:cNvSpPr txBox="1">
            <a:spLocks noChangeArrowheads="1"/>
          </p:cNvSpPr>
          <p:nvPr/>
        </p:nvSpPr>
        <p:spPr bwMode="auto">
          <a:xfrm>
            <a:off x="525463" y="5543550"/>
            <a:ext cx="4224337" cy="39687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is-IS" i="0"/>
              <a:t>VLF er mæld á verðlagi ársins 2000.</a:t>
            </a: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Hagvöxtur um heiminn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29190" y="260648"/>
            <a:ext cx="1022524" cy="4001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i="0" dirty="0">
                <a:latin typeface="Cambria" panose="02040503050406030204" pitchFamily="18" charset="0"/>
                <a:ea typeface="Cambria" panose="02040503050406030204" pitchFamily="18" charset="0"/>
              </a:rPr>
              <a:t>Senegal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4429125" y="692696"/>
            <a:ext cx="718939" cy="17361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429256" y="5572140"/>
            <a:ext cx="890885" cy="4001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is-IS" i="0">
                <a:latin typeface="Cambria" panose="02040503050406030204" pitchFamily="18" charset="0"/>
                <a:ea typeface="Cambria" panose="02040503050406030204" pitchFamily="18" charset="0"/>
              </a:rPr>
              <a:t>Kongó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rot="16200000" flipV="1">
            <a:off x="3929063" y="3929062"/>
            <a:ext cx="2071688" cy="10715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072066" y="6215082"/>
            <a:ext cx="1120820" cy="4001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is-IS" i="0">
                <a:latin typeface="Cambria" panose="02040503050406030204" pitchFamily="18" charset="0"/>
                <a:ea typeface="Cambria" panose="02040503050406030204" pitchFamily="18" charset="0"/>
              </a:rPr>
              <a:t>Namibía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rot="16200000" flipV="1">
            <a:off x="3714750" y="4857750"/>
            <a:ext cx="2000250" cy="571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714375" y="1714500"/>
            <a:ext cx="7086600" cy="4714875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is-IS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Framleiðni</a:t>
            </a:r>
            <a:r>
              <a:rPr lang="is-IS" sz="3600" dirty="0">
                <a:solidFill>
                  <a:srgbClr val="474A8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is-IS" sz="36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er það magn af vörum og þjónustu sem menn framleiða </a:t>
            </a:r>
            <a:r>
              <a:rPr lang="is-I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á einni vinnustund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is-IS" sz="36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Lífskjör þjóðar ráðast af framleiðni mannaflans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is-IS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VLF á vinnustund </a:t>
            </a:r>
            <a:r>
              <a:rPr lang="is-IS" sz="36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er skárri lífskjarakvarði en </a:t>
            </a:r>
            <a:r>
              <a:rPr lang="is-IS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VLF á mann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859216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Framleiðsla og hagvöxtur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Hagvöxtur um heiminn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683568" y="1700808"/>
            <a:ext cx="6324600" cy="4786313"/>
          </a:xfrm>
        </p:spPr>
        <p:txBody>
          <a:bodyPr>
            <a:noAutofit/>
          </a:bodyPr>
          <a:lstStyle/>
          <a:p>
            <a:pPr marL="360000" indent="-36000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is-IS" sz="36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Mælum lífskjör yfirleitt með </a:t>
            </a:r>
            <a:r>
              <a:rPr lang="is-IS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VLF á mann </a:t>
            </a:r>
            <a:r>
              <a:rPr lang="is-IS" sz="36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frekar en </a:t>
            </a:r>
            <a:r>
              <a:rPr lang="is-IS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VLF á vinnustund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is-IS" sz="33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Auðveldara að telja fólk en vinnustundir</a:t>
            </a:r>
          </a:p>
          <a:p>
            <a:pPr marL="360000" indent="-36000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is-IS" sz="36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Lífskjör eru mismunandi í ólíkum löndum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is-IS" sz="33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Afköst eru ólík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Hagvöxtur um heiminn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28688" y="1857375"/>
            <a:ext cx="6316662" cy="4143375"/>
          </a:xfrm>
        </p:spPr>
        <p:txBody>
          <a:bodyPr/>
          <a:lstStyle/>
          <a:p>
            <a:pPr marL="358775" indent="-358775" eaLnBrk="1" hangingPunct="1"/>
            <a:r>
              <a:rPr lang="is-IS" sz="44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Fátækustu löndin búa við meðaltekjur á mann sem hafa verið óþekktar í ríkum löndum um margra áratuga skeið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931224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sz="5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Hagþróun íslands 1901-2015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3827842"/>
              </p:ext>
            </p:extLst>
          </p:nvPr>
        </p:nvGraphicFramePr>
        <p:xfrm>
          <a:off x="457200" y="1609725"/>
          <a:ext cx="7239000" cy="4846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971600" y="1772816"/>
            <a:ext cx="15494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i="0" dirty="0">
                <a:latin typeface="Cambria" panose="02040503050406030204" pitchFamily="18" charset="0"/>
                <a:ea typeface="Cambria" panose="02040503050406030204" pitchFamily="18" charset="0"/>
              </a:rPr>
              <a:t>1900 = 100</a:t>
            </a:r>
          </a:p>
          <a:p>
            <a:r>
              <a:rPr lang="is-IS" i="0" dirty="0">
                <a:latin typeface="Cambria" panose="02040503050406030204" pitchFamily="18" charset="0"/>
                <a:ea typeface="Cambria" panose="02040503050406030204" pitchFamily="18" charset="0"/>
              </a:rPr>
              <a:t>Fast </a:t>
            </a:r>
            <a:r>
              <a:rPr lang="is-IS" i="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verðlag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87624" y="2819556"/>
            <a:ext cx="2428875" cy="1323975"/>
          </a:xfrm>
          <a:prstGeom prst="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is-IS" i="0">
                <a:latin typeface="Cambria" panose="02040503050406030204" pitchFamily="18" charset="0"/>
                <a:ea typeface="Cambria" panose="02040503050406030204" pitchFamily="18" charset="0"/>
              </a:rPr>
              <a:t>1904: VLF á mann á Íslandi var svipuð og í Keníu nú á kaupmáttarkvarða</a:t>
            </a:r>
          </a:p>
        </p:txBody>
      </p:sp>
      <p:sp>
        <p:nvSpPr>
          <p:cNvPr id="13" name="Oval Callout 12"/>
          <p:cNvSpPr/>
          <p:nvPr/>
        </p:nvSpPr>
        <p:spPr>
          <a:xfrm>
            <a:off x="899592" y="4599662"/>
            <a:ext cx="1224136" cy="504056"/>
          </a:xfrm>
          <a:prstGeom prst="wedgeEllipseCallou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is-IS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Kenía</a:t>
            </a:r>
          </a:p>
        </p:txBody>
      </p:sp>
    </p:spTree>
    <p:extLst>
      <p:ext uri="{BB962C8B-B14F-4D97-AF65-F5344CB8AC3E}">
        <p14:creationId xmlns:p14="http://schemas.microsoft.com/office/powerpoint/2010/main" val="530326668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931224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sz="5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Hagþróun íslands 1901-2015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1687311"/>
              </p:ext>
            </p:extLst>
          </p:nvPr>
        </p:nvGraphicFramePr>
        <p:xfrm>
          <a:off x="457200" y="1609725"/>
          <a:ext cx="7239000" cy="4846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971600" y="1772816"/>
            <a:ext cx="15494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i="0" dirty="0">
                <a:latin typeface="Cambria" panose="02040503050406030204" pitchFamily="18" charset="0"/>
                <a:ea typeface="Cambria" panose="02040503050406030204" pitchFamily="18" charset="0"/>
              </a:rPr>
              <a:t>1900 = 100</a:t>
            </a:r>
          </a:p>
          <a:p>
            <a:r>
              <a:rPr lang="is-IS" i="0" dirty="0">
                <a:latin typeface="Cambria" panose="02040503050406030204" pitchFamily="18" charset="0"/>
                <a:ea typeface="Cambria" panose="02040503050406030204" pitchFamily="18" charset="0"/>
              </a:rPr>
              <a:t>Fast verðlag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87624" y="2819556"/>
            <a:ext cx="2428875" cy="1323975"/>
          </a:xfrm>
          <a:prstGeom prst="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is-IS" i="0">
                <a:latin typeface="Cambria" panose="02040503050406030204" pitchFamily="18" charset="0"/>
                <a:ea typeface="Cambria" panose="02040503050406030204" pitchFamily="18" charset="0"/>
              </a:rPr>
              <a:t>1918: VLF á mann á Íslandi var svipuð og í Gönu nú á kaupmáttarkvarða</a:t>
            </a:r>
          </a:p>
        </p:txBody>
      </p:sp>
      <p:sp>
        <p:nvSpPr>
          <p:cNvPr id="7" name="Oval Callout 6"/>
          <p:cNvSpPr/>
          <p:nvPr/>
        </p:nvSpPr>
        <p:spPr>
          <a:xfrm>
            <a:off x="1681452" y="4521476"/>
            <a:ext cx="1224136" cy="504056"/>
          </a:xfrm>
          <a:prstGeom prst="wedgeEllipseCallou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is-IS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Gana</a:t>
            </a:r>
          </a:p>
        </p:txBody>
      </p:sp>
    </p:spTree>
    <p:extLst>
      <p:ext uri="{BB962C8B-B14F-4D97-AF65-F5344CB8AC3E}">
        <p14:creationId xmlns:p14="http://schemas.microsoft.com/office/powerpoint/2010/main" val="2873491118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22206"/>
            <a:ext cx="8147248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Hagþróun íslands 1901-2015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587386"/>
              </p:ext>
            </p:extLst>
          </p:nvPr>
        </p:nvGraphicFramePr>
        <p:xfrm>
          <a:off x="457200" y="1609725"/>
          <a:ext cx="7239000" cy="4846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971600" y="1772816"/>
            <a:ext cx="15494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i="0" dirty="0">
                <a:latin typeface="Cambria" panose="02040503050406030204" pitchFamily="18" charset="0"/>
                <a:ea typeface="Cambria" panose="02040503050406030204" pitchFamily="18" charset="0"/>
              </a:rPr>
              <a:t>1900 = 100</a:t>
            </a:r>
          </a:p>
          <a:p>
            <a:r>
              <a:rPr lang="is-IS" i="0" dirty="0">
                <a:latin typeface="Cambria" panose="02040503050406030204" pitchFamily="18" charset="0"/>
                <a:ea typeface="Cambria" panose="02040503050406030204" pitchFamily="18" charset="0"/>
              </a:rPr>
              <a:t>Fast verðlag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87624" y="2819556"/>
            <a:ext cx="2428875" cy="1323975"/>
          </a:xfrm>
          <a:prstGeom prst="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is-IS" i="0" dirty="0">
                <a:latin typeface="Cambria" panose="02040503050406030204" pitchFamily="18" charset="0"/>
                <a:ea typeface="Cambria" panose="02040503050406030204" pitchFamily="18" charset="0"/>
              </a:rPr>
              <a:t>1930: VLF á mann á Íslandi var svipuð og í Indlandi nú á kaupmáttarkvarða</a:t>
            </a:r>
          </a:p>
        </p:txBody>
      </p:sp>
      <p:sp>
        <p:nvSpPr>
          <p:cNvPr id="8" name="Oval Callout 7"/>
          <p:cNvSpPr/>
          <p:nvPr/>
        </p:nvSpPr>
        <p:spPr>
          <a:xfrm>
            <a:off x="2195736" y="4365104"/>
            <a:ext cx="1656184" cy="504056"/>
          </a:xfrm>
          <a:prstGeom prst="wedgeEllipseCallou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is-IS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Indland</a:t>
            </a:r>
          </a:p>
        </p:txBody>
      </p:sp>
    </p:spTree>
    <p:extLst>
      <p:ext uri="{BB962C8B-B14F-4D97-AF65-F5344CB8AC3E}">
        <p14:creationId xmlns:p14="http://schemas.microsoft.com/office/powerpoint/2010/main" val="568901562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003232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Hagþróun </a:t>
            </a:r>
            <a:r>
              <a:rPr lang="is-I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íslands</a:t>
            </a:r>
            <a:r>
              <a:rPr lang="is-I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 1901-2015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6292571"/>
              </p:ext>
            </p:extLst>
          </p:nvPr>
        </p:nvGraphicFramePr>
        <p:xfrm>
          <a:off x="457200" y="1609725"/>
          <a:ext cx="7239000" cy="4846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971600" y="1772816"/>
            <a:ext cx="15494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i="0" dirty="0">
                <a:latin typeface="Cambria" panose="02040503050406030204" pitchFamily="18" charset="0"/>
                <a:ea typeface="Cambria" panose="02040503050406030204" pitchFamily="18" charset="0"/>
              </a:rPr>
              <a:t>1900 = 100</a:t>
            </a:r>
          </a:p>
          <a:p>
            <a:r>
              <a:rPr lang="is-IS" i="0" dirty="0">
                <a:latin typeface="Cambria" panose="02040503050406030204" pitchFamily="18" charset="0"/>
                <a:ea typeface="Cambria" panose="02040503050406030204" pitchFamily="18" charset="0"/>
              </a:rPr>
              <a:t>Fast verðlag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87624" y="2819556"/>
            <a:ext cx="2428875" cy="1323975"/>
          </a:xfrm>
          <a:prstGeom prst="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is-IS" i="0" dirty="0">
                <a:latin typeface="Cambria" panose="02040503050406030204" pitchFamily="18" charset="0"/>
                <a:ea typeface="Cambria" panose="02040503050406030204" pitchFamily="18" charset="0"/>
              </a:rPr>
              <a:t>1944: VLF á mann á Íslandi var svipuð og í Marokkó nú á kaupmáttarkvarða</a:t>
            </a:r>
          </a:p>
        </p:txBody>
      </p:sp>
      <p:sp>
        <p:nvSpPr>
          <p:cNvPr id="7" name="Oval Callout 6"/>
          <p:cNvSpPr/>
          <p:nvPr/>
        </p:nvSpPr>
        <p:spPr>
          <a:xfrm>
            <a:off x="3059832" y="4184020"/>
            <a:ext cx="1656184" cy="504056"/>
          </a:xfrm>
          <a:prstGeom prst="wedgeEllipseCallou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is-IS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Marokkó</a:t>
            </a:r>
          </a:p>
        </p:txBody>
      </p:sp>
    </p:spTree>
    <p:extLst>
      <p:ext uri="{BB962C8B-B14F-4D97-AF65-F5344CB8AC3E}">
        <p14:creationId xmlns:p14="http://schemas.microsoft.com/office/powerpoint/2010/main" val="934158763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003232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sz="5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Hagþróun íslands 1901-2015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0641457"/>
              </p:ext>
            </p:extLst>
          </p:nvPr>
        </p:nvGraphicFramePr>
        <p:xfrm>
          <a:off x="457200" y="1609725"/>
          <a:ext cx="7239000" cy="4846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971600" y="1772816"/>
            <a:ext cx="15494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i="0" dirty="0">
                <a:latin typeface="Cambria" panose="02040503050406030204" pitchFamily="18" charset="0"/>
                <a:ea typeface="Cambria" panose="02040503050406030204" pitchFamily="18" charset="0"/>
              </a:rPr>
              <a:t>1900 = 100</a:t>
            </a:r>
          </a:p>
          <a:p>
            <a:r>
              <a:rPr lang="is-IS" i="0" dirty="0">
                <a:latin typeface="Cambria" panose="02040503050406030204" pitchFamily="18" charset="0"/>
                <a:ea typeface="Cambria" panose="02040503050406030204" pitchFamily="18" charset="0"/>
              </a:rPr>
              <a:t>Fast verðlag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87624" y="2819556"/>
            <a:ext cx="2428875" cy="1323975"/>
          </a:xfrm>
          <a:prstGeom prst="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is-IS" i="0" dirty="0">
                <a:latin typeface="Cambria" panose="02040503050406030204" pitchFamily="18" charset="0"/>
                <a:ea typeface="Cambria" panose="02040503050406030204" pitchFamily="18" charset="0"/>
              </a:rPr>
              <a:t>1968: VLF á mann á Íslandi var svipuð og í Kína nú á kaupmáttarkvarða</a:t>
            </a:r>
          </a:p>
        </p:txBody>
      </p:sp>
      <p:sp>
        <p:nvSpPr>
          <p:cNvPr id="8" name="Oval Callout 7"/>
          <p:cNvSpPr/>
          <p:nvPr/>
        </p:nvSpPr>
        <p:spPr>
          <a:xfrm>
            <a:off x="4427984" y="3645024"/>
            <a:ext cx="1656184" cy="504056"/>
          </a:xfrm>
          <a:prstGeom prst="wedgeEllipseCallou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is-IS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Kína</a:t>
            </a:r>
          </a:p>
        </p:txBody>
      </p:sp>
    </p:spTree>
    <p:extLst>
      <p:ext uri="{BB962C8B-B14F-4D97-AF65-F5344CB8AC3E}">
        <p14:creationId xmlns:p14="http://schemas.microsoft.com/office/powerpoint/2010/main" val="273219998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787208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Framleiðsla og hagvöxtur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071563" y="2511425"/>
            <a:ext cx="6181725" cy="30607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is-IS" sz="44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Lífskjör þjóðar ráðast af getu hennar til að framleiða vörur og þjónustu</a:t>
            </a:r>
          </a:p>
        </p:txBody>
      </p:sp>
      <p:sp>
        <p:nvSpPr>
          <p:cNvPr id="4" name="TextBox 3"/>
          <p:cNvSpPr txBox="1"/>
          <p:nvPr/>
        </p:nvSpPr>
        <p:spPr>
          <a:xfrm rot="21301701">
            <a:off x="3656546" y="5304332"/>
            <a:ext cx="4665060" cy="76944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44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Y = C + I + G + X - Z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003232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sz="5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Hagþróun íslands 1901-2015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9667479"/>
              </p:ext>
            </p:extLst>
          </p:nvPr>
        </p:nvGraphicFramePr>
        <p:xfrm>
          <a:off x="457200" y="1609725"/>
          <a:ext cx="7239000" cy="4846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971600" y="1772816"/>
            <a:ext cx="15494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i="0" dirty="0">
                <a:latin typeface="Cambria" panose="02040503050406030204" pitchFamily="18" charset="0"/>
                <a:ea typeface="Cambria" panose="02040503050406030204" pitchFamily="18" charset="0"/>
              </a:rPr>
              <a:t>1900 = 100</a:t>
            </a:r>
          </a:p>
          <a:p>
            <a:r>
              <a:rPr lang="is-IS" i="0" dirty="0">
                <a:latin typeface="Cambria" panose="02040503050406030204" pitchFamily="18" charset="0"/>
                <a:ea typeface="Cambria" panose="02040503050406030204" pitchFamily="18" charset="0"/>
              </a:rPr>
              <a:t>Fast verðlag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87624" y="2819556"/>
            <a:ext cx="2428875" cy="1323975"/>
          </a:xfrm>
          <a:prstGeom prst="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is-IS" i="0" dirty="0">
                <a:latin typeface="Cambria" panose="02040503050406030204" pitchFamily="18" charset="0"/>
                <a:ea typeface="Cambria" panose="02040503050406030204" pitchFamily="18" charset="0"/>
              </a:rPr>
              <a:t>1994: VLF á mann á Íslandi var svipuð og í Grikklandi nú á kaupmáttarkvarða</a:t>
            </a:r>
          </a:p>
        </p:txBody>
      </p:sp>
      <p:sp>
        <p:nvSpPr>
          <p:cNvPr id="7" name="Oval Callout 6"/>
          <p:cNvSpPr/>
          <p:nvPr/>
        </p:nvSpPr>
        <p:spPr>
          <a:xfrm>
            <a:off x="5796136" y="2924944"/>
            <a:ext cx="1877862" cy="504056"/>
          </a:xfrm>
          <a:prstGeom prst="wedgeEllipseCallou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is-IS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Grikkland</a:t>
            </a:r>
          </a:p>
        </p:txBody>
      </p:sp>
    </p:spTree>
    <p:extLst>
      <p:ext uri="{BB962C8B-B14F-4D97-AF65-F5344CB8AC3E}">
        <p14:creationId xmlns:p14="http://schemas.microsoft.com/office/powerpoint/2010/main" val="2059852767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07524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sz="5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Hagþróun íslands 1901-2015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8386667"/>
              </p:ext>
            </p:extLst>
          </p:nvPr>
        </p:nvGraphicFramePr>
        <p:xfrm>
          <a:off x="457200" y="1609725"/>
          <a:ext cx="7239000" cy="4846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971600" y="1772816"/>
            <a:ext cx="15494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i="0" dirty="0">
                <a:latin typeface="Cambria" panose="02040503050406030204" pitchFamily="18" charset="0"/>
                <a:ea typeface="Cambria" panose="02040503050406030204" pitchFamily="18" charset="0"/>
              </a:rPr>
              <a:t>1900 = 100</a:t>
            </a:r>
          </a:p>
          <a:p>
            <a:r>
              <a:rPr lang="is-IS" i="0" dirty="0">
                <a:latin typeface="Cambria" panose="02040503050406030204" pitchFamily="18" charset="0"/>
                <a:ea typeface="Cambria" panose="02040503050406030204" pitchFamily="18" charset="0"/>
              </a:rPr>
              <a:t>Fast verðlag</a:t>
            </a:r>
          </a:p>
        </p:txBody>
      </p:sp>
      <p:sp>
        <p:nvSpPr>
          <p:cNvPr id="7" name="Oval Callout 6"/>
          <p:cNvSpPr/>
          <p:nvPr/>
        </p:nvSpPr>
        <p:spPr>
          <a:xfrm>
            <a:off x="5796136" y="2924944"/>
            <a:ext cx="1877862" cy="504056"/>
          </a:xfrm>
          <a:prstGeom prst="wedgeEllipseCallou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is-IS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Grikkland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87624" y="2780928"/>
            <a:ext cx="2428875" cy="1631950"/>
          </a:xfrm>
          <a:prstGeom prst="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is-IS" i="0" dirty="0">
                <a:latin typeface="Cambria" panose="02040503050406030204" pitchFamily="18" charset="0"/>
                <a:ea typeface="Cambria" panose="02040503050406030204" pitchFamily="18" charset="0"/>
              </a:rPr>
              <a:t>VLF á mann á Íslandi óx um 2,5% á ári 1901-2015</a:t>
            </a:r>
          </a:p>
          <a:p>
            <a:pPr eaLnBrk="0" hangingPunct="0">
              <a:defRPr/>
            </a:pPr>
            <a:r>
              <a:rPr lang="is-IS" i="0" dirty="0">
                <a:latin typeface="Cambria" panose="02040503050406030204" pitchFamily="18" charset="0"/>
                <a:ea typeface="Cambria" panose="02040503050406030204" pitchFamily="18" charset="0"/>
              </a:rPr>
              <a:t>Afríka getur gert betur á 21. öld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08044" y="4149080"/>
            <a:ext cx="3714776" cy="12003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73600" lvl="1" indent="-273600" eaLnBrk="0" hangingPunct="0">
              <a:buClr>
                <a:schemeClr val="tx2"/>
              </a:buClr>
              <a:defRPr/>
            </a:pPr>
            <a:r>
              <a:rPr lang="is-IS" sz="1800" i="0" dirty="0">
                <a:latin typeface="Cambria" panose="02040503050406030204" pitchFamily="18" charset="0"/>
                <a:ea typeface="Cambria" panose="02040503050406030204" pitchFamily="18" charset="0"/>
              </a:rPr>
              <a:t>Einn mikilvægur munur: </a:t>
            </a:r>
          </a:p>
          <a:p>
            <a:pPr marL="273600" lvl="1" indent="-273600" eaLnBrk="0" hangingPunct="0">
              <a:buClr>
                <a:schemeClr val="tx2"/>
              </a:buClr>
              <a:buFont typeface="Courier New" pitchFamily="49" charset="0"/>
              <a:buChar char="o"/>
              <a:defRPr/>
            </a:pPr>
            <a:r>
              <a:rPr lang="is-IS" sz="1800" i="0" dirty="0">
                <a:latin typeface="Cambria" panose="02040503050406030204" pitchFamily="18" charset="0"/>
                <a:ea typeface="Cambria" panose="02040503050406030204" pitchFamily="18" charset="0"/>
              </a:rPr>
              <a:t>Íslendingar voru flestir læsir um 1800 og höfðu sumir verið það síðan í fornöld (sögur og rímur)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965635" y="6237312"/>
            <a:ext cx="6382941" cy="409290"/>
            <a:chOff x="965635" y="6237312"/>
            <a:chExt cx="6382941" cy="409290"/>
          </a:xfrm>
        </p:grpSpPr>
        <p:sp>
          <p:nvSpPr>
            <p:cNvPr id="2" name="TextBox 1"/>
            <p:cNvSpPr txBox="1"/>
            <p:nvPr/>
          </p:nvSpPr>
          <p:spPr>
            <a:xfrm>
              <a:off x="965635" y="6246492"/>
              <a:ext cx="192392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s-IS" i="0" dirty="0">
                  <a:latin typeface="Cambria" panose="02040503050406030204" pitchFamily="18" charset="0"/>
                  <a:ea typeface="Cambria" panose="02040503050406030204" pitchFamily="18" charset="0"/>
                </a:rPr>
                <a:t>(1+g)</a:t>
              </a:r>
              <a:r>
                <a:rPr lang="is-IS" i="0" baseline="30000" dirty="0">
                  <a:latin typeface="Cambria" panose="02040503050406030204" pitchFamily="18" charset="0"/>
                  <a:ea typeface="Cambria" panose="02040503050406030204" pitchFamily="18" charset="0"/>
                </a:rPr>
                <a:t>115</a:t>
              </a:r>
              <a:r>
                <a:rPr lang="is-IS" i="0" dirty="0">
                  <a:latin typeface="Cambria" panose="02040503050406030204" pitchFamily="18" charset="0"/>
                  <a:ea typeface="Cambria" panose="02040503050406030204" pitchFamily="18" charset="0"/>
                </a:rPr>
                <a:t> = 17,6  </a:t>
              </a:r>
              <a:endParaRPr lang="en-US" i="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" name="Right Arrow 2"/>
            <p:cNvSpPr/>
            <p:nvPr/>
          </p:nvSpPr>
          <p:spPr>
            <a:xfrm>
              <a:off x="2981859" y="6397717"/>
              <a:ext cx="360040" cy="14098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557923" y="6237312"/>
              <a:ext cx="379065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s-IS" i="0" dirty="0">
                  <a:latin typeface="Cambria" panose="02040503050406030204" pitchFamily="18" charset="0"/>
                  <a:ea typeface="Cambria" panose="02040503050406030204" pitchFamily="18" charset="0"/>
                </a:rPr>
                <a:t>g = 0,025% eða 2,5% vöxtur á ári</a:t>
              </a:r>
              <a:endParaRPr lang="en-US" i="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7524328" y="2452826"/>
            <a:ext cx="755335" cy="4001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s-IS" i="0" dirty="0">
                <a:latin typeface="Cambria" panose="02040503050406030204" pitchFamily="18" charset="0"/>
                <a:ea typeface="Cambria" panose="02040503050406030204" pitchFamily="18" charset="0"/>
              </a:rPr>
              <a:t>1757</a:t>
            </a:r>
            <a:endParaRPr lang="en-US" i="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9546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947738" y="2105025"/>
            <a:ext cx="6858000" cy="4071938"/>
          </a:xfrm>
        </p:spPr>
        <p:txBody>
          <a:bodyPr>
            <a:noAutofit/>
          </a:bodyPr>
          <a:lstStyle/>
          <a:p>
            <a:pPr marL="360000" indent="-360000" eaLnBrk="1" fontAlgn="auto" hangingPunct="1">
              <a:lnSpc>
                <a:spcPct val="90000"/>
              </a:lnSpc>
              <a:spcAft>
                <a:spcPts val="0"/>
              </a:spcAft>
              <a:buSzPct val="70000"/>
              <a:buFont typeface="Wingdings 2"/>
              <a:buChar char=""/>
              <a:defRPr/>
            </a:pPr>
            <a:r>
              <a:rPr lang="is-IS" sz="40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Árlegur vöxtur sem virðist lítill verður </a:t>
            </a:r>
            <a:r>
              <a:rPr lang="is-IS" sz="4000" dirty="0" err="1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þó</a:t>
            </a:r>
            <a:r>
              <a:rPr lang="is-IS" sz="40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mikill ef hann heldur áfram yfir langt árabil </a:t>
            </a:r>
          </a:p>
          <a:p>
            <a:pPr marL="360000" indent="-360000" eaLnBrk="1" fontAlgn="auto" hangingPunct="1">
              <a:lnSpc>
                <a:spcPct val="90000"/>
              </a:lnSpc>
              <a:spcAft>
                <a:spcPts val="0"/>
              </a:spcAft>
              <a:buSzPct val="70000"/>
              <a:buFont typeface="Wingdings 2"/>
              <a:buChar char=""/>
              <a:defRPr/>
            </a:pPr>
            <a:r>
              <a:rPr lang="is-I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Veldisvöxt</a:t>
            </a:r>
            <a:r>
              <a:rPr lang="is-IS" sz="4000" dirty="0">
                <a:solidFill>
                  <a:srgbClr val="474A8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is-IS" sz="40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köllum við uppsafnaðan vöxt yfir langan tíma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title"/>
          </p:nvPr>
        </p:nvSpPr>
        <p:spPr>
          <a:xfrm>
            <a:off x="323528" y="548680"/>
            <a:ext cx="864096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sz="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veldisvöxtur og sjötugsreglan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28688" y="2071688"/>
            <a:ext cx="6248400" cy="3479800"/>
          </a:xfrm>
        </p:spPr>
        <p:txBody>
          <a:bodyPr>
            <a:noAutofit/>
          </a:bodyPr>
          <a:lstStyle/>
          <a:p>
            <a:pPr marL="360000" indent="-36000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is-I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Sjötugsreglan</a:t>
            </a:r>
            <a:r>
              <a:rPr lang="is-IS" sz="4000" dirty="0">
                <a:solidFill>
                  <a:srgbClr val="A5002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is-IS" sz="40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felur í sér að breyta sem vex um x% á ári tvöfaldast eða því sem næst á </a:t>
            </a:r>
            <a:r>
              <a:rPr lang="is-IS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70/x</a:t>
            </a:r>
            <a:r>
              <a:rPr lang="is-IS" sz="40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árum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title"/>
          </p:nvPr>
        </p:nvSpPr>
        <p:spPr>
          <a:xfrm>
            <a:off x="323528" y="548680"/>
            <a:ext cx="864096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sz="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veldisvöxtur og sjötugsreglan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557808"/>
            <a:ext cx="77724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Dæmi um sjötugsregluna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28625" y="2166069"/>
            <a:ext cx="7883525" cy="4114800"/>
          </a:xfrm>
        </p:spPr>
        <p:txBody>
          <a:bodyPr>
            <a:normAutofit/>
          </a:bodyPr>
          <a:lstStyle/>
          <a:p>
            <a:pPr marL="360000" indent="-360000" eaLnBrk="1" fontAlgn="auto" hangingPunct="1">
              <a:spcAft>
                <a:spcPts val="0"/>
              </a:spcAft>
              <a:buSzPct val="80000"/>
              <a:buFont typeface="Wingdings 2"/>
              <a:buChar char=""/>
              <a:defRPr/>
            </a:pPr>
            <a:r>
              <a:rPr lang="is-IS" sz="36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Ein milljón króna á 7% ársvöxtum tvöfaldast á </a:t>
            </a:r>
            <a:r>
              <a:rPr lang="is-IS" sz="36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10</a:t>
            </a:r>
            <a:r>
              <a:rPr lang="is-IS" sz="36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árum</a:t>
            </a:r>
            <a:r>
              <a:rPr lang="is-IS" sz="3600" dirty="0"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     </a:t>
            </a:r>
          </a:p>
          <a:p>
            <a:pPr marL="274320" indent="-274320" eaLnBrk="1" fontAlgn="auto" hangingPunct="1">
              <a:spcAft>
                <a:spcPts val="0"/>
              </a:spcAft>
              <a:buSzPct val="80000"/>
              <a:buFont typeface="Wingdings 2"/>
              <a:buNone/>
              <a:defRPr/>
            </a:pPr>
            <a:endParaRPr lang="is-IS" sz="36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SzPct val="80000"/>
              <a:buFont typeface="Wingdings 2"/>
              <a:buNone/>
              <a:defRPr/>
            </a:pPr>
            <a:r>
              <a:rPr lang="is-I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			</a:t>
            </a:r>
            <a:r>
              <a:rPr lang="is-IS" sz="4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70/7 = 10</a:t>
            </a:r>
          </a:p>
        </p:txBody>
      </p:sp>
      <p:graphicFrame>
        <p:nvGraphicFramePr>
          <p:cNvPr id="2050" name="Objec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5479239"/>
              </p:ext>
            </p:extLst>
          </p:nvPr>
        </p:nvGraphicFramePr>
        <p:xfrm>
          <a:off x="4800600" y="3690069"/>
          <a:ext cx="3530600" cy="283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Clip" r:id="rId4" imgW="3530520" imgH="2835000" progId="">
                  <p:embed/>
                </p:oleObj>
              </mc:Choice>
              <mc:Fallback>
                <p:oleObj name="Clip" r:id="rId4" imgW="3530520" imgH="2835000" progId="">
                  <p:embed/>
                  <p:pic>
                    <p:nvPicPr>
                      <p:cNvPr id="205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3690069"/>
                        <a:ext cx="3530600" cy="283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00034" y="542035"/>
            <a:ext cx="77724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Dæmi um sjötugsregluna</a:t>
            </a:r>
          </a:p>
        </p:txBody>
      </p:sp>
      <p:sp>
        <p:nvSpPr>
          <p:cNvPr id="176131" name="Rectangle 1027"/>
          <p:cNvSpPr>
            <a:spLocks noGrp="1" noChangeArrowheads="1"/>
          </p:cNvSpPr>
          <p:nvPr>
            <p:ph idx="1"/>
          </p:nvPr>
        </p:nvSpPr>
        <p:spPr>
          <a:xfrm>
            <a:off x="428625" y="2166069"/>
            <a:ext cx="7883525" cy="4114800"/>
          </a:xfrm>
        </p:spPr>
        <p:txBody>
          <a:bodyPr>
            <a:normAutofit/>
          </a:bodyPr>
          <a:lstStyle/>
          <a:p>
            <a:pPr marL="360000" indent="-360000" eaLnBrk="1" fontAlgn="auto" hangingPunct="1">
              <a:spcAft>
                <a:spcPts val="0"/>
              </a:spcAft>
              <a:buSzPct val="80000"/>
              <a:buFont typeface="Wingdings 2"/>
              <a:buChar char=""/>
              <a:defRPr/>
            </a:pPr>
            <a:r>
              <a:rPr lang="is-IS" sz="36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Ein milljón króna á 3,5% ársvöxtum tvöfaldast á </a:t>
            </a:r>
            <a:r>
              <a:rPr lang="is-IS" sz="36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20</a:t>
            </a:r>
            <a:r>
              <a:rPr lang="is-IS" sz="36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árum</a:t>
            </a:r>
            <a:r>
              <a:rPr lang="is-IS" sz="3600" dirty="0"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     </a:t>
            </a:r>
          </a:p>
          <a:p>
            <a:pPr marL="274320" indent="-274320" eaLnBrk="1" fontAlgn="auto" hangingPunct="1">
              <a:spcAft>
                <a:spcPts val="0"/>
              </a:spcAft>
              <a:buSzPct val="80000"/>
              <a:buFont typeface="Wingdings 2"/>
              <a:buNone/>
              <a:defRPr/>
            </a:pPr>
            <a:endParaRPr lang="is-IS" sz="36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SzPct val="80000"/>
              <a:buFont typeface="Wingdings 2"/>
              <a:buNone/>
              <a:defRPr/>
            </a:pPr>
            <a:r>
              <a:rPr lang="is-I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			</a:t>
            </a:r>
            <a:r>
              <a:rPr lang="is-IS" sz="4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70/3,5 = 20</a:t>
            </a:r>
          </a:p>
        </p:txBody>
      </p:sp>
      <p:graphicFrame>
        <p:nvGraphicFramePr>
          <p:cNvPr id="3074" name="Object 10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4073963"/>
              </p:ext>
            </p:extLst>
          </p:nvPr>
        </p:nvGraphicFramePr>
        <p:xfrm>
          <a:off x="4800600" y="3690069"/>
          <a:ext cx="3530600" cy="283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Clip" r:id="rId4" imgW="3530520" imgH="2835000" progId="">
                  <p:embed/>
                </p:oleObj>
              </mc:Choice>
              <mc:Fallback>
                <p:oleObj name="Clip" r:id="rId4" imgW="3530520" imgH="2835000" progId="">
                  <p:embed/>
                  <p:pic>
                    <p:nvPicPr>
                      <p:cNvPr id="3074" name="Object 102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3690069"/>
                        <a:ext cx="3530600" cy="283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528638" y="507143"/>
            <a:ext cx="76867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Framleiðni er lykilatriði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71550" y="2007344"/>
            <a:ext cx="6029325" cy="2717800"/>
          </a:xfrm>
        </p:spPr>
        <p:txBody>
          <a:bodyPr/>
          <a:lstStyle/>
          <a:p>
            <a:pPr marL="358775" indent="-358775" eaLnBrk="1" hangingPunct="1"/>
            <a:r>
              <a:rPr lang="is-IS" sz="44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Framleiðni hefur úrslitaáhrif á lífskjör alls staðar um heiminn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Rectangle 5"/>
          <p:cNvSpPr>
            <a:spLocks noGrp="1" noChangeArrowheads="1"/>
          </p:cNvSpPr>
          <p:nvPr>
            <p:ph type="title"/>
          </p:nvPr>
        </p:nvSpPr>
        <p:spPr>
          <a:xfrm>
            <a:off x="528638" y="527259"/>
            <a:ext cx="7758138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Framleiðni er lykilatriði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73666" y="2017935"/>
            <a:ext cx="6334125" cy="3643313"/>
          </a:xfrm>
        </p:spPr>
        <p:txBody>
          <a:bodyPr>
            <a:noAutofit/>
          </a:bodyPr>
          <a:lstStyle/>
          <a:p>
            <a:pPr marL="360000" indent="-360000" eaLnBrk="1" fontAlgn="auto" hangingPunct="1">
              <a:spcAft>
                <a:spcPts val="0"/>
              </a:spcAft>
              <a:buSzPct val="70000"/>
              <a:buFont typeface="Wingdings 2"/>
              <a:buChar char=""/>
              <a:defRPr/>
            </a:pPr>
            <a:r>
              <a:rPr lang="is-IS" sz="4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Framleiðni</a:t>
            </a:r>
            <a:r>
              <a:rPr lang="is-IS" sz="4400" dirty="0">
                <a:solidFill>
                  <a:srgbClr val="474A8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is-IS" sz="44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köllum við það magn af vörum og þjónustu sem menn framleiða á einni vinnustund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Rectangle 5"/>
          <p:cNvSpPr>
            <a:spLocks noGrp="1" noChangeArrowheads="1"/>
          </p:cNvSpPr>
          <p:nvPr>
            <p:ph type="title"/>
          </p:nvPr>
        </p:nvSpPr>
        <p:spPr>
          <a:xfrm>
            <a:off x="528638" y="523439"/>
            <a:ext cx="7758138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Framleiðni er lykilatriði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000125" y="2023640"/>
            <a:ext cx="6324600" cy="4357688"/>
          </a:xfrm>
        </p:spPr>
        <p:txBody>
          <a:bodyPr/>
          <a:lstStyle/>
          <a:p>
            <a:pPr marL="358775" indent="-358775" eaLnBrk="1" hangingPunct="1"/>
            <a:r>
              <a:rPr lang="is-IS" sz="44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Til að átta sig á miklum lífskjaramun milli landa er nauðsynlegt að skoða framleiðslu á vörum og þjónustu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995363" y="2069554"/>
            <a:ext cx="6505575" cy="4095750"/>
          </a:xfrm>
        </p:spPr>
        <p:txBody>
          <a:bodyPr>
            <a:normAutofit/>
          </a:bodyPr>
          <a:lstStyle/>
          <a:p>
            <a:pPr marL="360000" indent="-360000" eaLnBrk="1" fontAlgn="auto" hangingPunct="1">
              <a:spcAft>
                <a:spcPts val="0"/>
              </a:spcAft>
              <a:buSzPct val="70000"/>
              <a:buFont typeface="Wingdings 2"/>
              <a:buChar char=""/>
              <a:defRPr/>
            </a:pPr>
            <a:r>
              <a:rPr lang="is-IS" sz="40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Aðföngin sem við notum til að framleiða vörur og þjónustu köllum við</a:t>
            </a:r>
            <a:r>
              <a:rPr lang="is-IS" sz="4000" dirty="0">
                <a:solidFill>
                  <a:srgbClr val="474A8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is-I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framleiðsluþætti</a:t>
            </a:r>
          </a:p>
          <a:p>
            <a:pPr marL="360000" indent="-360000" eaLnBrk="1" fontAlgn="auto" hangingPunct="1">
              <a:spcAft>
                <a:spcPts val="0"/>
              </a:spcAft>
              <a:buSzPct val="70000"/>
              <a:buFont typeface="Wingdings 2"/>
              <a:buChar char=""/>
              <a:defRPr/>
            </a:pPr>
            <a:r>
              <a:rPr lang="is-IS" sz="40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Framleiðsluþættirnir ákvarða framleiðni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title"/>
          </p:nvPr>
        </p:nvSpPr>
        <p:spPr>
          <a:xfrm>
            <a:off x="539552" y="544835"/>
            <a:ext cx="7758138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Hvað ræður Framleiðni?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787208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Framleiðsla og hagvöxtur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071563" y="2511425"/>
            <a:ext cx="5800725" cy="2132013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is-IS" sz="44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Lífskjör þjóðar breytast mjög með tímanum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Framleiðsluþættir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1357313" y="2071688"/>
            <a:ext cx="6096000" cy="2971800"/>
          </a:xfrm>
        </p:spPr>
        <p:txBody>
          <a:bodyPr/>
          <a:lstStyle/>
          <a:p>
            <a:pPr marL="358775" indent="-358775" eaLnBrk="1" hangingPunct="1">
              <a:buSzPct val="70000"/>
            </a:pPr>
            <a:r>
              <a:rPr lang="is-IS" sz="44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Fjármagn</a:t>
            </a:r>
          </a:p>
          <a:p>
            <a:pPr marL="358775" indent="-358775" eaLnBrk="1" hangingPunct="1">
              <a:buSzPct val="70000"/>
            </a:pPr>
            <a:r>
              <a:rPr lang="is-IS" sz="44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Mannauður</a:t>
            </a:r>
          </a:p>
          <a:p>
            <a:pPr marL="358775" indent="-358775" eaLnBrk="1" hangingPunct="1">
              <a:buSzPct val="70000"/>
            </a:pPr>
            <a:r>
              <a:rPr lang="is-IS" sz="44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Náttúruauðlindir</a:t>
            </a:r>
          </a:p>
          <a:p>
            <a:pPr marL="358775" indent="-358775" eaLnBrk="1" hangingPunct="1">
              <a:buSzPct val="70000"/>
            </a:pPr>
            <a:r>
              <a:rPr lang="is-IS" sz="44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Tækniþekking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 rot="21420000">
            <a:off x="3524590" y="5403298"/>
            <a:ext cx="5194250" cy="604837"/>
          </a:xfrm>
          <a:prstGeom prst="rect">
            <a:avLst/>
          </a:prstGeom>
          <a:ln>
            <a:headEnd type="none" w="sm" len="sm"/>
            <a:tailEnd type="none" w="sm" len="sm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s-IS" sz="3200" i="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Skoðum hvern þátt fyrir sig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Framleiðsluþættir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1371600" y="2071688"/>
            <a:ext cx="6435725" cy="3705225"/>
          </a:xfrm>
        </p:spPr>
        <p:txBody>
          <a:bodyPr>
            <a:noAutofit/>
          </a:bodyPr>
          <a:lstStyle/>
          <a:p>
            <a:pPr marL="360000" indent="-360000" eaLnBrk="1" fontAlgn="auto" hangingPunct="1">
              <a:spcAft>
                <a:spcPts val="0"/>
              </a:spcAft>
              <a:buSzPct val="70000"/>
              <a:buFont typeface="Wingdings 2"/>
              <a:buChar char=""/>
              <a:defRPr/>
            </a:pPr>
            <a:r>
              <a:rPr lang="is-IS" sz="4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Fjármagn</a:t>
            </a:r>
            <a:r>
              <a:rPr lang="is-IS" sz="4400" dirty="0">
                <a:solidFill>
                  <a:srgbClr val="474A8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is-IS" sz="44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er tilbúinn framleiðsluþáttur</a:t>
            </a:r>
          </a:p>
          <a:p>
            <a:pPr marL="360000" indent="-360000" eaLnBrk="1" fontAlgn="auto" hangingPunct="1">
              <a:spcAft>
                <a:spcPts val="0"/>
              </a:spcAft>
              <a:buSzPct val="70000"/>
              <a:buFont typeface="Wingdings 2"/>
              <a:buChar char=""/>
              <a:defRPr/>
            </a:pPr>
            <a:r>
              <a:rPr lang="is-IS" sz="44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Fjármagn er aðfang og var áður afurð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Fjármagn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667165" y="2204864"/>
            <a:ext cx="7215187" cy="3657600"/>
          </a:xfrm>
        </p:spPr>
        <p:txBody>
          <a:bodyPr>
            <a:noAutofit/>
          </a:bodyPr>
          <a:lstStyle/>
          <a:p>
            <a:pPr marL="360000" indent="-360000" eaLnBrk="1" fontAlgn="auto" hangingPunct="1">
              <a:lnSpc>
                <a:spcPct val="90000"/>
              </a:lnSpc>
              <a:spcAft>
                <a:spcPts val="0"/>
              </a:spcAft>
              <a:buSzPct val="80000"/>
              <a:buFont typeface="Wingdings 2"/>
              <a:buChar char=""/>
              <a:defRPr/>
            </a:pPr>
            <a:r>
              <a:rPr lang="is-IS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Fjármagn</a:t>
            </a:r>
            <a:r>
              <a:rPr lang="is-IS" sz="3600" dirty="0">
                <a:solidFill>
                  <a:srgbClr val="474A8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is-IS" sz="36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er verksmiðjur, vélar og tæki sem eru notuð til að framleiða vörur og þjónustu</a:t>
            </a:r>
          </a:p>
          <a:p>
            <a:pPr marL="521208" lvl="1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2"/>
              </a:buClr>
              <a:buSzPct val="75000"/>
              <a:buFont typeface="Wingdings" pitchFamily="2" charset="2"/>
              <a:buChar char="q"/>
              <a:defRPr/>
            </a:pPr>
            <a:r>
              <a:rPr lang="is-IS" sz="32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Tæki til að byggja og gera við bíla</a:t>
            </a:r>
          </a:p>
          <a:p>
            <a:pPr marL="521208" lvl="1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2"/>
              </a:buClr>
              <a:buSzPct val="75000"/>
              <a:buFont typeface="Wingdings" pitchFamily="2" charset="2"/>
              <a:buChar char="q"/>
              <a:defRPr/>
            </a:pPr>
            <a:r>
              <a:rPr lang="is-IS" sz="32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Tæki til að smíða húsgögn</a:t>
            </a:r>
          </a:p>
          <a:p>
            <a:pPr marL="521208" lvl="1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2"/>
              </a:buClr>
              <a:buSzPct val="75000"/>
              <a:buFont typeface="Wingdings" pitchFamily="2" charset="2"/>
              <a:buChar char="q"/>
              <a:defRPr/>
            </a:pPr>
            <a:r>
              <a:rPr lang="is-IS" sz="32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Skrifstofubyggingar, brýr, skólar, spítalar o.s.frv.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 bldLvl="2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692696"/>
            <a:ext cx="77724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Mannauður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638175" y="2209800"/>
            <a:ext cx="6934200" cy="3505200"/>
          </a:xfrm>
        </p:spPr>
        <p:txBody>
          <a:bodyPr>
            <a:normAutofit/>
          </a:bodyPr>
          <a:lstStyle/>
          <a:p>
            <a:pPr marL="360000" indent="-360000" eaLnBrk="1" fontAlgn="auto" hangingPunct="1">
              <a:spcAft>
                <a:spcPts val="0"/>
              </a:spcAft>
              <a:buSzPct val="80000"/>
              <a:buFont typeface="Wingdings 2"/>
              <a:buChar char=""/>
              <a:defRPr/>
            </a:pPr>
            <a:r>
              <a:rPr lang="is-IS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Mannauður</a:t>
            </a:r>
            <a:r>
              <a:rPr lang="is-IS" sz="3600" dirty="0">
                <a:solidFill>
                  <a:srgbClr val="474A8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is-IS" sz="36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felst í þekkingu og þjálfun sem vinnandi fólk öðlast með menntun og starfsreynslu 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tx2"/>
              </a:buClr>
              <a:buSzPct val="75000"/>
              <a:buFont typeface="Wingdings" pitchFamily="2" charset="2"/>
              <a:buChar char="q"/>
              <a:defRPr/>
            </a:pPr>
            <a:r>
              <a:rPr lang="is-IS" sz="32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Líkt og fjármagn eykur mannauðurinn getu þjóðar til að framleiða vörur og þjónustu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 bldLvl="2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Náttúruauðlindir</a:t>
            </a:r>
          </a:p>
        </p:txBody>
      </p:sp>
      <p:sp>
        <p:nvSpPr>
          <p:cNvPr id="43010" name="Rectangle 2"/>
          <p:cNvSpPr>
            <a:spLocks noGrp="1" noChangeArrowheads="1"/>
          </p:cNvSpPr>
          <p:nvPr>
            <p:ph idx="1"/>
          </p:nvPr>
        </p:nvSpPr>
        <p:spPr>
          <a:xfrm>
            <a:off x="628650" y="2138363"/>
            <a:ext cx="6934200" cy="3962400"/>
          </a:xfrm>
        </p:spPr>
        <p:txBody>
          <a:bodyPr>
            <a:normAutofit/>
          </a:bodyPr>
          <a:lstStyle/>
          <a:p>
            <a:pPr marL="360000" indent="-360000" eaLnBrk="1" fontAlgn="auto" hangingPunct="1">
              <a:spcAft>
                <a:spcPts val="0"/>
              </a:spcAft>
              <a:buSzPct val="80000"/>
              <a:buFont typeface="Wingdings 2"/>
              <a:buChar char=""/>
              <a:defRPr/>
            </a:pPr>
            <a:r>
              <a:rPr lang="is-IS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Náttúruauðlindir</a:t>
            </a:r>
            <a:r>
              <a:rPr lang="is-IS" sz="3600" dirty="0">
                <a:solidFill>
                  <a:srgbClr val="474A8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is-IS" sz="36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eru aðföng úr náttúrunni svo sem land, fiskimið og málmar í jörðu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tx2"/>
              </a:buClr>
              <a:buSzPct val="75000"/>
              <a:buFont typeface="Wingdings" pitchFamily="2" charset="2"/>
              <a:buChar char="q"/>
              <a:defRPr/>
            </a:pPr>
            <a:r>
              <a:rPr lang="is-IS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Endurnýjanlegar</a:t>
            </a:r>
            <a:r>
              <a:rPr lang="is-IS" sz="32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auðlindir eru t.d. skógar og tré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tx2"/>
              </a:buClr>
              <a:buSzPct val="75000"/>
              <a:buFont typeface="Wingdings" pitchFamily="2" charset="2"/>
              <a:buChar char="q"/>
              <a:defRPr/>
            </a:pPr>
            <a:r>
              <a:rPr lang="is-IS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Óendurnýjanlegar</a:t>
            </a:r>
            <a:r>
              <a:rPr lang="is-IS" sz="32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auðlindir eru t.d. kol og olía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 build="p" bldLvl="2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642957" y="2143116"/>
            <a:ext cx="6715125" cy="4454236"/>
          </a:xfr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60000" indent="-36000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is-IS" sz="36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Náttúruauðlindir geta verið mikilvægar, en þær eru ekki nauðsynleg forsenda mikillar framleiðni, þ.e. getunnar til að framleiða mikið af vörum og þjónustu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is-IS" sz="28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Japan á engar auðlindir nema fólk!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is-IS" sz="2800" dirty="0" err="1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Hong</a:t>
            </a:r>
            <a:r>
              <a:rPr lang="is-IS" sz="28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is-IS" sz="2800" dirty="0" err="1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Kong</a:t>
            </a:r>
            <a:r>
              <a:rPr lang="is-IS" sz="28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og Singapúr: bara malbik!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Náttúruauðlindir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Tækniþekking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619597" y="2143116"/>
            <a:ext cx="6705600" cy="4038600"/>
          </a:xfr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60000" indent="-360000" eaLnBrk="1" fontAlgn="auto" hangingPunct="1">
              <a:spcAft>
                <a:spcPts val="0"/>
              </a:spcAft>
              <a:buSzPct val="70000"/>
              <a:buFont typeface="Wingdings 2"/>
              <a:buChar char=""/>
              <a:defRPr/>
            </a:pPr>
            <a:r>
              <a:rPr lang="is-IS" sz="36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Tækniþekking</a:t>
            </a:r>
            <a:r>
              <a:rPr lang="is-IS" sz="3600" dirty="0">
                <a:solidFill>
                  <a:srgbClr val="474A8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is-IS" sz="36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er skilningur á beztu aðferðum til að framleiða vörur og þjónustu</a:t>
            </a:r>
            <a:r>
              <a:rPr lang="is-IS" sz="3600" dirty="0">
                <a:solidFill>
                  <a:srgbClr val="474A8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360000" indent="-360000" eaLnBrk="1" fontAlgn="auto" hangingPunct="1">
              <a:spcAft>
                <a:spcPts val="0"/>
              </a:spcAft>
              <a:buSzPct val="70000"/>
              <a:buFont typeface="Wingdings 2"/>
              <a:buChar char=""/>
              <a:defRPr/>
            </a:pPr>
            <a:r>
              <a:rPr lang="is-IS" sz="36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Mannauður er auðmagnið sem er notað til að miðla þessum skilningi til mannaflans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857250" y="1903586"/>
            <a:ext cx="5791200" cy="2749550"/>
          </a:xfrm>
        </p:spPr>
        <p:txBody>
          <a:bodyPr/>
          <a:lstStyle/>
          <a:p>
            <a:pPr marL="358775" indent="-358775" eaLnBrk="1" hangingPunct="1"/>
            <a:r>
              <a:rPr lang="is-IS" sz="36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Framleiðslufall lýsir sambandinu milli aðfanga og afurða</a:t>
            </a:r>
          </a:p>
        </p:txBody>
      </p:sp>
      <p:sp>
        <p:nvSpPr>
          <p:cNvPr id="2" name="Line 6"/>
          <p:cNvSpPr>
            <a:spLocks noChangeShapeType="1"/>
          </p:cNvSpPr>
          <p:nvPr/>
        </p:nvSpPr>
        <p:spPr bwMode="auto">
          <a:xfrm flipV="1">
            <a:off x="4286250" y="3505200"/>
            <a:ext cx="0" cy="2362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9156" name="Line 7"/>
          <p:cNvSpPr>
            <a:spLocks noChangeShapeType="1"/>
          </p:cNvSpPr>
          <p:nvPr/>
        </p:nvSpPr>
        <p:spPr bwMode="auto">
          <a:xfrm>
            <a:off x="4286250" y="5867400"/>
            <a:ext cx="2438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9157" name="Arc 9"/>
          <p:cNvSpPr>
            <a:spLocks/>
          </p:cNvSpPr>
          <p:nvPr/>
        </p:nvSpPr>
        <p:spPr bwMode="auto">
          <a:xfrm flipH="1">
            <a:off x="4286250" y="4191000"/>
            <a:ext cx="1828800" cy="16764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000066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62" name="Text Box 10"/>
          <p:cNvSpPr txBox="1">
            <a:spLocks noChangeArrowheads="1"/>
          </p:cNvSpPr>
          <p:nvPr/>
        </p:nvSpPr>
        <p:spPr bwMode="auto">
          <a:xfrm>
            <a:off x="3714750" y="3371850"/>
            <a:ext cx="436563" cy="584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is-IS" sz="3200" b="1" i="0" dirty="0">
                <a:solidFill>
                  <a:srgbClr val="000066"/>
                </a:solidFill>
                <a:latin typeface="+mj-lt"/>
                <a:cs typeface="+mn-cs"/>
              </a:rPr>
              <a:t>Y</a:t>
            </a:r>
          </a:p>
        </p:txBody>
      </p:sp>
      <p:sp>
        <p:nvSpPr>
          <p:cNvPr id="49163" name="Text Box 11"/>
          <p:cNvSpPr txBox="1">
            <a:spLocks noChangeArrowheads="1"/>
          </p:cNvSpPr>
          <p:nvPr/>
        </p:nvSpPr>
        <p:spPr bwMode="auto">
          <a:xfrm>
            <a:off x="6191250" y="5943600"/>
            <a:ext cx="412750" cy="584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is-IS" sz="3200" b="1" i="0" dirty="0">
                <a:solidFill>
                  <a:srgbClr val="000066"/>
                </a:solidFill>
                <a:latin typeface="+mj-lt"/>
                <a:cs typeface="+mn-cs"/>
              </a:rPr>
              <a:t>L</a:t>
            </a:r>
          </a:p>
        </p:txBody>
      </p:sp>
      <p:sp>
        <p:nvSpPr>
          <p:cNvPr id="49164" name="Text Box 12"/>
          <p:cNvSpPr txBox="1">
            <a:spLocks noChangeArrowheads="1"/>
          </p:cNvSpPr>
          <p:nvPr/>
        </p:nvSpPr>
        <p:spPr bwMode="auto">
          <a:xfrm rot="21420000">
            <a:off x="5733967" y="4179920"/>
            <a:ext cx="2482305" cy="15684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is-IS" sz="2400" i="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Jákvæð en </a:t>
            </a:r>
            <a:r>
              <a:rPr lang="is-IS" sz="2400" i="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minnkandi markaframleiðni </a:t>
            </a:r>
            <a:r>
              <a:rPr lang="is-IS" sz="2400" i="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vinnuafls</a:t>
            </a:r>
          </a:p>
        </p:txBody>
      </p:sp>
      <p:sp>
        <p:nvSpPr>
          <p:cNvPr id="49161" name="Line 13"/>
          <p:cNvSpPr>
            <a:spLocks noChangeShapeType="1"/>
          </p:cNvSpPr>
          <p:nvPr/>
        </p:nvSpPr>
        <p:spPr bwMode="auto">
          <a:xfrm>
            <a:off x="4362450" y="5486400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Line 14"/>
          <p:cNvSpPr>
            <a:spLocks noChangeShapeType="1"/>
          </p:cNvSpPr>
          <p:nvPr/>
        </p:nvSpPr>
        <p:spPr bwMode="auto">
          <a:xfrm flipV="1">
            <a:off x="4641850" y="4889500"/>
            <a:ext cx="0" cy="6096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Line 15"/>
          <p:cNvSpPr>
            <a:spLocks noChangeShapeType="1"/>
          </p:cNvSpPr>
          <p:nvPr/>
        </p:nvSpPr>
        <p:spPr bwMode="auto">
          <a:xfrm>
            <a:off x="4806950" y="4724400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" name="Line 16"/>
          <p:cNvSpPr>
            <a:spLocks noChangeShapeType="1"/>
          </p:cNvSpPr>
          <p:nvPr/>
        </p:nvSpPr>
        <p:spPr bwMode="auto">
          <a:xfrm flipV="1">
            <a:off x="5086350" y="4508500"/>
            <a:ext cx="0" cy="228600"/>
          </a:xfrm>
          <a:prstGeom prst="line">
            <a:avLst/>
          </a:prstGeom>
          <a:noFill/>
          <a:ln w="31750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9165" name="Line 17"/>
          <p:cNvSpPr>
            <a:spLocks noChangeShapeType="1"/>
          </p:cNvSpPr>
          <p:nvPr/>
        </p:nvSpPr>
        <p:spPr bwMode="auto">
          <a:xfrm>
            <a:off x="5276850" y="4394200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9166" name="Line 18"/>
          <p:cNvSpPr>
            <a:spLocks noChangeShapeType="1"/>
          </p:cNvSpPr>
          <p:nvPr/>
        </p:nvSpPr>
        <p:spPr bwMode="auto">
          <a:xfrm flipV="1">
            <a:off x="5581650" y="4254500"/>
            <a:ext cx="0" cy="152400"/>
          </a:xfrm>
          <a:prstGeom prst="line">
            <a:avLst/>
          </a:prstGeom>
          <a:noFill/>
          <a:ln w="31750">
            <a:solidFill>
              <a:srgbClr val="008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85800"/>
            <a:ext cx="77724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Framleiðslufall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85800"/>
            <a:ext cx="77724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Framleiðslufall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714375" y="1752600"/>
            <a:ext cx="7000875" cy="4343400"/>
          </a:xfrm>
        </p:spPr>
        <p:txBody>
          <a:bodyPr>
            <a:noAutofit/>
          </a:bodyPr>
          <a:lstStyle/>
          <a:p>
            <a:pPr marL="274320" indent="-274320" algn="ctr" eaLnBrk="1" fontAlgn="auto" hangingPunct="1">
              <a:spcBef>
                <a:spcPct val="42000"/>
              </a:spcBef>
              <a:spcAft>
                <a:spcPts val="0"/>
              </a:spcAft>
              <a:buFont typeface="Monotype Sorts" pitchFamily="2" charset="2"/>
              <a:buNone/>
              <a:defRPr/>
            </a:pPr>
            <a:r>
              <a:rPr lang="is-IS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Y = A F(L, K, H, N)</a:t>
            </a:r>
            <a:r>
              <a:rPr lang="is-IS" sz="44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521208" lvl="1" eaLnBrk="1" fontAlgn="auto" hangingPunct="1">
              <a:spcBef>
                <a:spcPct val="8000"/>
              </a:spcBef>
              <a:spcAft>
                <a:spcPts val="0"/>
              </a:spcAft>
              <a:buClr>
                <a:schemeClr val="accent4"/>
              </a:buClr>
              <a:buFont typeface="Monotype Sorts" pitchFamily="2" charset="2"/>
              <a:buNone/>
              <a:defRPr/>
            </a:pPr>
            <a:r>
              <a:rPr lang="is-IS" sz="28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is-IS" sz="2800" b="1" dirty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</a:t>
            </a:r>
            <a:r>
              <a:rPr lang="is-IS" sz="2800" dirty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is-IS" sz="2800" dirty="0">
                <a:solidFill>
                  <a:schemeClr val="tx1">
                    <a:tint val="8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</a:t>
            </a:r>
            <a:r>
              <a:rPr lang="is-IS" sz="2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framleiðsla</a:t>
            </a:r>
          </a:p>
          <a:p>
            <a:pPr marL="521208" lvl="1" eaLnBrk="1" fontAlgn="auto" hangingPunct="1">
              <a:spcBef>
                <a:spcPct val="8000"/>
              </a:spcBef>
              <a:spcAft>
                <a:spcPts val="0"/>
              </a:spcAft>
              <a:buClr>
                <a:schemeClr val="accent4"/>
              </a:buClr>
              <a:buFont typeface="Monotype Sorts" pitchFamily="2" charset="2"/>
              <a:buNone/>
              <a:defRPr/>
            </a:pPr>
            <a:r>
              <a:rPr lang="is-IS" sz="2800" i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is-IS" sz="2800" b="1" dirty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r>
              <a:rPr lang="is-IS" sz="2800" dirty="0">
                <a:solidFill>
                  <a:schemeClr val="tx1">
                    <a:tint val="8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</a:t>
            </a:r>
            <a:r>
              <a:rPr lang="is-IS" sz="2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tækni, </a:t>
            </a:r>
            <a:r>
              <a:rPr lang="is-IS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hagkvæmni</a:t>
            </a:r>
          </a:p>
          <a:p>
            <a:pPr marL="521208" lvl="1" eaLnBrk="1" fontAlgn="auto" hangingPunct="1">
              <a:spcBef>
                <a:spcPct val="8000"/>
              </a:spcBef>
              <a:spcAft>
                <a:spcPts val="0"/>
              </a:spcAft>
              <a:buClr>
                <a:schemeClr val="accent4"/>
              </a:buClr>
              <a:buFont typeface="Monotype Sorts" pitchFamily="2" charset="2"/>
              <a:buNone/>
              <a:defRPr/>
            </a:pPr>
            <a:r>
              <a:rPr lang="is-IS" sz="2800" i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is-IS" sz="2800" b="1" dirty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is-IS" sz="2800" dirty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is-IS" sz="2800" dirty="0">
                <a:solidFill>
                  <a:schemeClr val="tx1">
                    <a:tint val="8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</a:t>
            </a:r>
            <a:r>
              <a:rPr lang="is-IS" sz="2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vinnuafl</a:t>
            </a:r>
          </a:p>
          <a:p>
            <a:pPr marL="521208" lvl="1" eaLnBrk="1" fontAlgn="auto" hangingPunct="1">
              <a:spcBef>
                <a:spcPct val="8000"/>
              </a:spcBef>
              <a:spcAft>
                <a:spcPts val="0"/>
              </a:spcAft>
              <a:buClr>
                <a:schemeClr val="accent4"/>
              </a:buClr>
              <a:buFont typeface="Monotype Sorts" pitchFamily="2" charset="2"/>
              <a:buNone/>
              <a:defRPr/>
            </a:pPr>
            <a:r>
              <a:rPr lang="is-IS" sz="2800" i="1" dirty="0">
                <a:solidFill>
                  <a:schemeClr val="tx1">
                    <a:tint val="8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is-IS" sz="2800" b="1" dirty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</a:t>
            </a:r>
            <a:r>
              <a:rPr lang="is-IS" sz="2800" dirty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is-IS" sz="2800" dirty="0">
                <a:solidFill>
                  <a:schemeClr val="tx1">
                    <a:tint val="8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</a:t>
            </a:r>
            <a:r>
              <a:rPr lang="is-IS" sz="2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fjármagn</a:t>
            </a:r>
          </a:p>
          <a:p>
            <a:pPr marL="521208" lvl="1" eaLnBrk="1" fontAlgn="auto" hangingPunct="1">
              <a:spcBef>
                <a:spcPct val="8000"/>
              </a:spcBef>
              <a:spcAft>
                <a:spcPts val="0"/>
              </a:spcAft>
              <a:buClr>
                <a:schemeClr val="accent4"/>
              </a:buClr>
              <a:buFont typeface="Monotype Sorts" pitchFamily="2" charset="2"/>
              <a:buNone/>
              <a:defRPr/>
            </a:pPr>
            <a:r>
              <a:rPr lang="is-IS" sz="2800" i="1" dirty="0">
                <a:solidFill>
                  <a:schemeClr val="tx1">
                    <a:tint val="8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is-IS" sz="2800" b="1" dirty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  <a:r>
              <a:rPr lang="is-IS" sz="2800" dirty="0">
                <a:solidFill>
                  <a:schemeClr val="tx1">
                    <a:tint val="8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</a:t>
            </a:r>
            <a:r>
              <a:rPr lang="is-IS" sz="2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mannauður</a:t>
            </a:r>
          </a:p>
          <a:p>
            <a:pPr marL="521208" lvl="1" eaLnBrk="1" fontAlgn="auto" hangingPunct="1">
              <a:spcBef>
                <a:spcPct val="8000"/>
              </a:spcBef>
              <a:spcAft>
                <a:spcPts val="0"/>
              </a:spcAft>
              <a:buClr>
                <a:schemeClr val="accent4"/>
              </a:buClr>
              <a:buFont typeface="Monotype Sorts" pitchFamily="2" charset="2"/>
              <a:buNone/>
              <a:defRPr/>
            </a:pPr>
            <a:r>
              <a:rPr lang="is-IS" sz="2800" i="1" dirty="0">
                <a:solidFill>
                  <a:schemeClr val="tx1">
                    <a:tint val="8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is-IS" sz="2800" b="1" dirty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r>
              <a:rPr lang="is-IS" sz="2800" dirty="0">
                <a:solidFill>
                  <a:schemeClr val="tx1">
                    <a:tint val="8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</a:t>
            </a:r>
            <a:r>
              <a:rPr lang="is-IS" sz="2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náttúruauður</a:t>
            </a:r>
          </a:p>
          <a:p>
            <a:pPr marL="521208" lvl="1" eaLnBrk="1" fontAlgn="auto" hangingPunct="1">
              <a:spcBef>
                <a:spcPct val="8000"/>
              </a:spcBef>
              <a:spcAft>
                <a:spcPts val="0"/>
              </a:spcAft>
              <a:buClr>
                <a:schemeClr val="accent4"/>
              </a:buClr>
              <a:buFont typeface="Monotype Sorts" pitchFamily="2" charset="2"/>
              <a:buNone/>
              <a:defRPr/>
            </a:pPr>
            <a:r>
              <a:rPr lang="is-IS" sz="2800" i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is-IS" sz="2800" b="1" dirty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F( )</a:t>
            </a:r>
            <a:r>
              <a:rPr lang="is-IS" sz="2800" b="1" dirty="0">
                <a:solidFill>
                  <a:schemeClr val="tx1">
                    <a:tint val="8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is-IS" sz="2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er fall og sýnir hvernig afurðunum er blandað saman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 bldLvl="2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85800"/>
            <a:ext cx="77724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Framleiðslufall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834356"/>
            <a:ext cx="7015163" cy="3898900"/>
          </a:xfrm>
        </p:spPr>
        <p:txBody>
          <a:bodyPr/>
          <a:lstStyle/>
          <a:p>
            <a:pPr marL="360000" indent="-360000" eaLnBrk="1" hangingPunct="1">
              <a:lnSpc>
                <a:spcPct val="90000"/>
              </a:lnSpc>
              <a:buSzPct val="70000"/>
              <a:defRPr/>
            </a:pPr>
            <a:r>
              <a:rPr lang="is-IS" sz="36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Framleiðslufall sýnir fasta stærðarhagkvæmni, ef fyrir öll jákvæð gildi tölunnar </a:t>
            </a:r>
            <a:r>
              <a:rPr lang="is-IS" sz="3600" i="1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</a:t>
            </a:r>
            <a:r>
              <a:rPr lang="is-IS" sz="36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</a:p>
          <a:p>
            <a:pPr algn="ctr" eaLnBrk="1" hangingPunct="1">
              <a:lnSpc>
                <a:spcPct val="90000"/>
              </a:lnSpc>
              <a:spcBef>
                <a:spcPct val="67000"/>
              </a:spcBef>
              <a:buFont typeface="Monotype Sorts"/>
              <a:buNone/>
              <a:defRPr/>
            </a:pPr>
            <a:r>
              <a:rPr lang="is-IS" sz="3600" b="1" dirty="0" err="1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</a:t>
            </a:r>
            <a:r>
              <a:rPr lang="is-IS" sz="3600" b="1" dirty="0" err="1">
                <a:solidFill>
                  <a:srgbClr val="A5002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</a:t>
            </a:r>
            <a:r>
              <a:rPr lang="is-IS" sz="3600" b="1" dirty="0">
                <a:solidFill>
                  <a:srgbClr val="A5002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A F(</a:t>
            </a:r>
            <a:r>
              <a:rPr lang="is-IS" sz="3600" b="1" dirty="0" err="1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</a:t>
            </a:r>
            <a:r>
              <a:rPr lang="is-IS" sz="3600" b="1" dirty="0" err="1">
                <a:solidFill>
                  <a:srgbClr val="A5002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is-IS" sz="3600" b="1" dirty="0">
                <a:solidFill>
                  <a:srgbClr val="A5002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is-IS" sz="3600" b="1" dirty="0" err="1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</a:t>
            </a:r>
            <a:r>
              <a:rPr lang="is-IS" sz="3600" b="1" dirty="0" err="1">
                <a:solidFill>
                  <a:srgbClr val="A5002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</a:t>
            </a:r>
            <a:r>
              <a:rPr lang="is-IS" sz="3600" b="1" dirty="0">
                <a:solidFill>
                  <a:srgbClr val="A5002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is-IS" sz="3600" b="1" dirty="0" err="1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</a:t>
            </a:r>
            <a:r>
              <a:rPr lang="is-IS" sz="3600" b="1" dirty="0" err="1">
                <a:solidFill>
                  <a:srgbClr val="A5002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  <a:r>
              <a:rPr lang="is-IS" sz="3600" b="1" dirty="0">
                <a:solidFill>
                  <a:srgbClr val="A5002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is-IS" sz="3600" b="1" dirty="0" err="1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</a:t>
            </a:r>
            <a:r>
              <a:rPr lang="is-IS" sz="3600" b="1" dirty="0" err="1">
                <a:solidFill>
                  <a:srgbClr val="A5002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r>
              <a:rPr lang="is-IS" sz="3600" b="1" dirty="0">
                <a:solidFill>
                  <a:srgbClr val="A5002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is-IS" sz="3600" b="1" dirty="0">
              <a:solidFill>
                <a:srgbClr val="000099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60000" indent="-360000" eaLnBrk="1" hangingPunct="1">
              <a:lnSpc>
                <a:spcPct val="90000"/>
              </a:lnSpc>
              <a:spcBef>
                <a:spcPct val="67000"/>
              </a:spcBef>
              <a:buSzPct val="70000"/>
              <a:defRPr/>
            </a:pPr>
            <a:r>
              <a:rPr lang="is-IS" sz="36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Tvöföldun allra aðfanga tvöfaldar einnig framleiðsluna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7152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sz="5400" dirty="0">
                <a:effectLst>
                  <a:outerShdw blurRad="38100" dist="38100" dir="2700000" algn="ctr" rotWithShape="0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Framleiðsla og hagvöxtur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57188" y="1714500"/>
            <a:ext cx="8001000" cy="4572000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is-IS" sz="32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Raunveruleg landsframleiðsla á mann í Bandaríkjunum jókst um 2% á ári síðast liðna öld og í Bretlandi um 1,3% á ári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is-IS" sz="32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Til samanburðar:</a:t>
            </a:r>
          </a:p>
          <a:p>
            <a:pPr marL="274320" indent="-274320" eaLnBrk="1" fontAlgn="auto" hangingPunct="1">
              <a:spcAft>
                <a:spcPts val="0"/>
              </a:spcAft>
              <a:buFont typeface="Monotype Sorts" pitchFamily="2" charset="2"/>
              <a:buChar char="u"/>
              <a:defRPr/>
            </a:pPr>
            <a:r>
              <a:rPr lang="is-IS" sz="28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is-IS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2,6% á Íslandi </a:t>
            </a:r>
            <a:r>
              <a:rPr lang="is-IS" sz="31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(þrettánföldun 1900-2000)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tx2"/>
              </a:buClr>
              <a:buSzPct val="75000"/>
              <a:buFont typeface="Wingdings" pitchFamily="2" charset="2"/>
              <a:buChar char="q"/>
              <a:defRPr/>
            </a:pPr>
            <a:r>
              <a:rPr lang="is-IS" sz="28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1,026</a:t>
            </a:r>
            <a:r>
              <a:rPr lang="is-IS" sz="2800" baseline="300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100</a:t>
            </a:r>
            <a:r>
              <a:rPr lang="is-IS" sz="28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13</a:t>
            </a:r>
          </a:p>
          <a:p>
            <a:pPr marL="274320" indent="-274320" eaLnBrk="1" fontAlgn="auto" hangingPunct="1">
              <a:spcAft>
                <a:spcPts val="0"/>
              </a:spcAft>
              <a:buFont typeface="Monotype Sorts" pitchFamily="2" charset="2"/>
              <a:buChar char="u"/>
              <a:defRPr/>
            </a:pPr>
            <a:r>
              <a:rPr lang="is-IS" sz="28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is-IS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1,9% í Danmörku </a:t>
            </a:r>
            <a:r>
              <a:rPr lang="is-IS" sz="32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(sjöföldun 1900-2000)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tx2"/>
              </a:buClr>
              <a:buSzPct val="75000"/>
              <a:buFont typeface="Wingdings" pitchFamily="2" charset="2"/>
              <a:buChar char="q"/>
              <a:defRPr/>
            </a:pPr>
            <a:r>
              <a:rPr lang="is-IS" sz="28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1,019</a:t>
            </a:r>
            <a:r>
              <a:rPr lang="is-IS" sz="2800" baseline="300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100</a:t>
            </a:r>
            <a:r>
              <a:rPr lang="is-IS" sz="28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7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 rot="21420000">
            <a:off x="5583429" y="5752813"/>
            <a:ext cx="3085717" cy="584775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is-IS" sz="3200" i="0" dirty="0">
                <a:latin typeface="Cambria" panose="02040503050406030204" pitchFamily="18" charset="0"/>
                <a:ea typeface="Cambria" panose="02040503050406030204" pitchFamily="18" charset="0"/>
              </a:rPr>
              <a:t>Sjá </a:t>
            </a:r>
            <a:r>
              <a:rPr lang="is-IS" sz="3200" i="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hlinkClick r:id="rId3"/>
              </a:rPr>
              <a:t>Krítartöfluna</a:t>
            </a:r>
            <a:endParaRPr lang="is-IS" sz="3200" i="0" dirty="0">
              <a:solidFill>
                <a:srgbClr val="00006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autoUpdateAnimBg="0"/>
      <p:bldP spid="10244" grpId="0" animBg="1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85800"/>
            <a:ext cx="77724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  <a:ea typeface="Cambria" panose="02040503050406030204" pitchFamily="18" charset="0"/>
              </a:rPr>
              <a:t>Framleiðslufall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500063" y="1703784"/>
            <a:ext cx="8001000" cy="51816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SzPct val="70000"/>
              <a:buFont typeface="Wingdings 2"/>
              <a:buChar char=""/>
              <a:defRPr/>
            </a:pPr>
            <a:r>
              <a:rPr lang="is-IS" sz="28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Framleiðsluföll með fasta stærðarhagkvæmni leiða það af sér að sé x = 1/L, þá höfum við</a:t>
            </a:r>
          </a:p>
          <a:p>
            <a:pPr marL="274320" indent="-274320" eaLnBrk="1" fontAlgn="auto" hangingPunct="1">
              <a:spcAft>
                <a:spcPts val="0"/>
              </a:spcAft>
              <a:buSzPct val="70000"/>
              <a:buFont typeface="Wingdings 2"/>
              <a:buChar char=""/>
              <a:defRPr/>
            </a:pPr>
            <a:endParaRPr lang="is-IS" sz="2800" b="1" dirty="0">
              <a:solidFill>
                <a:srgbClr val="A5002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SzPct val="70000"/>
              <a:buFont typeface="Wingdings 2"/>
              <a:buNone/>
              <a:defRPr/>
            </a:pPr>
            <a:r>
              <a:rPr lang="is-IS" sz="4000" b="1" dirty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Y/</a:t>
            </a:r>
            <a:r>
              <a:rPr lang="is-IS" sz="2000" b="1" dirty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is-IS" sz="40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is-IS" sz="4000" b="1" dirty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A F(1, K/</a:t>
            </a:r>
            <a:r>
              <a:rPr lang="is-IS" sz="2000" b="1" dirty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is-IS" sz="40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is-IS" sz="4000" b="1" dirty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H/</a:t>
            </a:r>
            <a:r>
              <a:rPr lang="is-IS" sz="2000" b="1" dirty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is-IS" sz="40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is-IS" sz="4000" b="1" dirty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N/</a:t>
            </a:r>
            <a:r>
              <a:rPr lang="is-IS" sz="2000" b="1" dirty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is-IS" sz="40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is-IS" sz="4000" b="1" dirty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is-IS" sz="4000" b="1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74320" indent="-274320" eaLnBrk="1" fontAlgn="auto" hangingPunct="1">
              <a:spcBef>
                <a:spcPct val="53000"/>
              </a:spcBef>
              <a:spcAft>
                <a:spcPts val="0"/>
              </a:spcAft>
              <a:buFont typeface="Monotype Sorts" pitchFamily="2" charset="2"/>
              <a:buNone/>
              <a:defRPr/>
            </a:pPr>
            <a:r>
              <a:rPr lang="is-IS" sz="3200" dirty="0">
                <a:latin typeface="Cambria" panose="02040503050406030204" pitchFamily="18" charset="0"/>
                <a:ea typeface="Cambria" panose="02040503050406030204" pitchFamily="18" charset="0"/>
              </a:rPr>
              <a:t>		</a:t>
            </a:r>
            <a:r>
              <a:rPr lang="is-IS" sz="32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þar sem</a:t>
            </a:r>
          </a:p>
          <a:p>
            <a:pPr marL="521208" lvl="1" eaLnBrk="1" fontAlgn="auto" hangingPunct="1">
              <a:spcBef>
                <a:spcPct val="8000"/>
              </a:spcBef>
              <a:spcAft>
                <a:spcPts val="0"/>
              </a:spcAft>
              <a:buClr>
                <a:schemeClr val="accent4"/>
              </a:buClr>
              <a:buFont typeface="Monotype Sorts" pitchFamily="2" charset="2"/>
              <a:buNone/>
              <a:defRPr/>
            </a:pPr>
            <a:r>
              <a:rPr lang="is-IS" sz="24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is-IS" sz="2800" b="1" dirty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Y/L</a:t>
            </a:r>
            <a:r>
              <a:rPr lang="is-IS" sz="2800" dirty="0">
                <a:solidFill>
                  <a:schemeClr val="tx1">
                    <a:tint val="8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</a:t>
            </a:r>
            <a:r>
              <a:rPr lang="is-IS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framleiðsla á mann</a:t>
            </a:r>
          </a:p>
          <a:p>
            <a:pPr marL="521208" lvl="1" eaLnBrk="1" fontAlgn="auto" hangingPunct="1">
              <a:spcBef>
                <a:spcPct val="8000"/>
              </a:spcBef>
              <a:spcAft>
                <a:spcPts val="0"/>
              </a:spcAft>
              <a:buClr>
                <a:schemeClr val="accent4"/>
              </a:buClr>
              <a:buFont typeface="Monotype Sorts" pitchFamily="2" charset="2"/>
              <a:buNone/>
              <a:defRPr/>
            </a:pPr>
            <a:r>
              <a:rPr lang="is-IS" sz="2800" i="1" dirty="0">
                <a:solidFill>
                  <a:schemeClr val="tx1">
                    <a:tint val="8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is-IS" sz="2800" b="1" dirty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K/L</a:t>
            </a:r>
            <a:r>
              <a:rPr lang="is-IS" sz="2800" dirty="0">
                <a:solidFill>
                  <a:schemeClr val="tx1">
                    <a:tint val="8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</a:t>
            </a:r>
            <a:r>
              <a:rPr lang="is-IS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fjármagn á mann</a:t>
            </a:r>
          </a:p>
          <a:p>
            <a:pPr marL="521208" lvl="1" eaLnBrk="1" fontAlgn="auto" hangingPunct="1">
              <a:spcBef>
                <a:spcPct val="8000"/>
              </a:spcBef>
              <a:spcAft>
                <a:spcPts val="0"/>
              </a:spcAft>
              <a:buClr>
                <a:schemeClr val="accent4"/>
              </a:buClr>
              <a:buFont typeface="Monotype Sorts" pitchFamily="2" charset="2"/>
              <a:buNone/>
              <a:defRPr/>
            </a:pPr>
            <a:r>
              <a:rPr lang="is-IS" sz="2800" i="1" dirty="0">
                <a:solidFill>
                  <a:schemeClr val="tx1">
                    <a:tint val="8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is-IS" sz="2800" b="1" dirty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H/L</a:t>
            </a:r>
            <a:r>
              <a:rPr lang="is-IS" sz="2800" dirty="0">
                <a:solidFill>
                  <a:schemeClr val="tx1">
                    <a:tint val="8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</a:t>
            </a:r>
            <a:r>
              <a:rPr lang="is-IS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mannauður á mann</a:t>
            </a:r>
          </a:p>
          <a:p>
            <a:pPr marL="521208" lvl="1" eaLnBrk="1" fontAlgn="auto" hangingPunct="1">
              <a:spcBef>
                <a:spcPct val="8000"/>
              </a:spcBef>
              <a:spcAft>
                <a:spcPts val="0"/>
              </a:spcAft>
              <a:buClr>
                <a:schemeClr val="accent4"/>
              </a:buClr>
              <a:buFont typeface="Monotype Sorts" pitchFamily="2" charset="2"/>
              <a:buNone/>
              <a:defRPr/>
            </a:pPr>
            <a:r>
              <a:rPr lang="is-IS" sz="2800" i="1" dirty="0">
                <a:solidFill>
                  <a:schemeClr val="tx1">
                    <a:tint val="8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is-IS" sz="2800" b="1" dirty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N/L</a:t>
            </a:r>
            <a:r>
              <a:rPr lang="is-IS" sz="2800" dirty="0">
                <a:solidFill>
                  <a:schemeClr val="tx1">
                    <a:tint val="8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</a:t>
            </a:r>
            <a:r>
              <a:rPr lang="is-IS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náttúruauður á mann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 bldLvl="2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688998" y="2118320"/>
            <a:ext cx="7169150" cy="4191000"/>
          </a:xfrm>
          <a:noFill/>
          <a:ln w="50800" cap="flat">
            <a:solidFill>
              <a:srgbClr val="474A8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marL="360000" indent="-36000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is-IS" sz="36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Jafnan að framan segir okkur að framleiðsla á mann</a:t>
            </a:r>
            <a:r>
              <a:rPr lang="is-IS" sz="3600" dirty="0">
                <a:solidFill>
                  <a:srgbClr val="474A8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is-IS" sz="36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(Y/L) </a:t>
            </a:r>
            <a:r>
              <a:rPr lang="is-IS" sz="36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fari eftir fjármagni á mann</a:t>
            </a:r>
            <a:r>
              <a:rPr lang="is-IS" sz="3600" dirty="0">
                <a:solidFill>
                  <a:srgbClr val="474A8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is-IS" sz="36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(K/L)</a:t>
            </a:r>
            <a:r>
              <a:rPr lang="is-IS" sz="36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  <a:r>
              <a:rPr lang="is-IS" sz="3600" dirty="0">
                <a:solidFill>
                  <a:srgbClr val="474A8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is-IS" sz="36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mannauði á mann</a:t>
            </a:r>
            <a:r>
              <a:rPr lang="is-IS" sz="3600" dirty="0">
                <a:solidFill>
                  <a:srgbClr val="474A8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is-IS" sz="36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(H/L) </a:t>
            </a:r>
            <a:r>
              <a:rPr lang="is-IS" sz="36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og náttúruauði á mann</a:t>
            </a:r>
            <a:r>
              <a:rPr lang="is-IS" sz="3600" dirty="0">
                <a:solidFill>
                  <a:srgbClr val="474A8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is-IS" sz="36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(N/L) </a:t>
            </a:r>
            <a:r>
              <a:rPr lang="is-IS" sz="36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og einnig eftir tækni eða hagkvæmni</a:t>
            </a:r>
            <a:r>
              <a:rPr lang="is-IS" sz="3600" dirty="0">
                <a:solidFill>
                  <a:srgbClr val="474A8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is-IS" sz="36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(A)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85800"/>
            <a:ext cx="77724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Framleiðslufall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0703" name="Object 15"/>
          <p:cNvGraphicFramePr>
            <a:graphicFrameLocks noChangeAspect="1"/>
          </p:cNvGraphicFramePr>
          <p:nvPr/>
        </p:nvGraphicFramePr>
        <p:xfrm>
          <a:off x="323850" y="1628775"/>
          <a:ext cx="3276600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Equation" r:id="rId4" imgW="799920" imgH="190440" progId="Equation.3">
                  <p:embed/>
                </p:oleObj>
              </mc:Choice>
              <mc:Fallback>
                <p:oleObj name="Equation" r:id="rId4" imgW="799920" imgH="190440" progId="Equation.3">
                  <p:embed/>
                  <p:pic>
                    <p:nvPicPr>
                      <p:cNvPr id="370703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628775"/>
                        <a:ext cx="3276600" cy="776288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18"/>
          <p:cNvGraphicFramePr>
            <a:graphicFrameLocks noChangeAspect="1"/>
          </p:cNvGraphicFramePr>
          <p:nvPr/>
        </p:nvGraphicFramePr>
        <p:xfrm>
          <a:off x="3970338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Equation" r:id="rId6" imgW="114120" imgH="215640" progId="Equation.3">
                  <p:embed/>
                </p:oleObj>
              </mc:Choice>
              <mc:Fallback>
                <p:oleObj name="Equation" r:id="rId6" imgW="114120" imgH="215640" progId="Equation.3">
                  <p:embed/>
                  <p:pic>
                    <p:nvPicPr>
                      <p:cNvPr id="4099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0338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0707" name="Object 19"/>
          <p:cNvGraphicFramePr>
            <a:graphicFrameLocks noChangeAspect="1"/>
          </p:cNvGraphicFramePr>
          <p:nvPr/>
        </p:nvGraphicFramePr>
        <p:xfrm>
          <a:off x="4214813" y="1589088"/>
          <a:ext cx="3176587" cy="170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r:id="rId8" imgW="863225" imgH="469696" progId="Equation.3">
                  <p:embed/>
                </p:oleObj>
              </mc:Choice>
              <mc:Fallback>
                <p:oleObj r:id="rId8" imgW="863225" imgH="469696" progId="Equation.3">
                  <p:embed/>
                  <p:pic>
                    <p:nvPicPr>
                      <p:cNvPr id="370707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4813" y="1589088"/>
                        <a:ext cx="3176587" cy="1709737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9" name="Line 21"/>
          <p:cNvSpPr>
            <a:spLocks noChangeShapeType="1"/>
          </p:cNvSpPr>
          <p:nvPr/>
        </p:nvSpPr>
        <p:spPr bwMode="auto">
          <a:xfrm flipV="1">
            <a:off x="4953000" y="3505200"/>
            <a:ext cx="0" cy="2362200"/>
          </a:xfrm>
          <a:prstGeom prst="line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pPr eaLnBrk="0" hangingPunct="0">
              <a:defRPr/>
            </a:pPr>
            <a:endParaRPr lang="is-IS" dirty="0">
              <a:solidFill>
                <a:schemeClr val="tx1">
                  <a:lumMod val="65000"/>
                  <a:lumOff val="35000"/>
                </a:schemeClr>
              </a:solidFill>
              <a:latin typeface="Times New Roman" charset="0"/>
            </a:endParaRPr>
          </a:p>
        </p:txBody>
      </p:sp>
      <p:sp>
        <p:nvSpPr>
          <p:cNvPr id="18440" name="Line 22"/>
          <p:cNvSpPr>
            <a:spLocks noChangeShapeType="1"/>
          </p:cNvSpPr>
          <p:nvPr/>
        </p:nvSpPr>
        <p:spPr bwMode="auto">
          <a:xfrm>
            <a:off x="4953000" y="5867400"/>
            <a:ext cx="2438400" cy="0"/>
          </a:xfrm>
          <a:prstGeom prst="line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pPr eaLnBrk="0" hangingPunct="0">
              <a:defRPr/>
            </a:pPr>
            <a:endParaRPr lang="is-IS" dirty="0">
              <a:latin typeface="Times New Roman" charset="0"/>
            </a:endParaRPr>
          </a:p>
        </p:txBody>
      </p:sp>
      <p:sp>
        <p:nvSpPr>
          <p:cNvPr id="18441" name="Arc 23"/>
          <p:cNvSpPr>
            <a:spLocks/>
          </p:cNvSpPr>
          <p:nvPr/>
        </p:nvSpPr>
        <p:spPr bwMode="auto">
          <a:xfrm flipH="1">
            <a:off x="4953000" y="4191000"/>
            <a:ext cx="1828800" cy="1676400"/>
          </a:xfrm>
          <a:custGeom>
            <a:avLst/>
            <a:gdLst>
              <a:gd name="T0" fmla="*/ 0 w 21600"/>
              <a:gd name="T1" fmla="*/ 0 h 21600"/>
              <a:gd name="T2" fmla="*/ 1828800 w 21600"/>
              <a:gd name="T3" fmla="*/ 1676400 h 21600"/>
              <a:gd name="T4" fmla="*/ 0 w 21600"/>
              <a:gd name="T5" fmla="*/ 167640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tx1">
                <a:lumMod val="65000"/>
                <a:lumOff val="35000"/>
              </a:schemeClr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>
              <a:defRPr/>
            </a:pPr>
            <a:endParaRPr lang="is-IS" dirty="0">
              <a:latin typeface="Times New Roman" charset="0"/>
            </a:endParaRPr>
          </a:p>
        </p:txBody>
      </p:sp>
      <p:sp>
        <p:nvSpPr>
          <p:cNvPr id="18442" name="Text Box 24"/>
          <p:cNvSpPr txBox="1">
            <a:spLocks noChangeArrowheads="1"/>
          </p:cNvSpPr>
          <p:nvPr/>
        </p:nvSpPr>
        <p:spPr bwMode="auto">
          <a:xfrm>
            <a:off x="4038600" y="3371850"/>
            <a:ext cx="823913" cy="584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is-I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Y/L</a:t>
            </a:r>
          </a:p>
        </p:txBody>
      </p:sp>
      <p:sp>
        <p:nvSpPr>
          <p:cNvPr id="18443" name="Text Box 25"/>
          <p:cNvSpPr txBox="1">
            <a:spLocks noChangeArrowheads="1"/>
          </p:cNvSpPr>
          <p:nvPr/>
        </p:nvSpPr>
        <p:spPr bwMode="auto">
          <a:xfrm>
            <a:off x="6858000" y="5943600"/>
            <a:ext cx="825500" cy="584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is-IS" sz="3200" b="1" dirty="0">
                <a:latin typeface="+mn-lt"/>
              </a:rPr>
              <a:t>K/L</a:t>
            </a:r>
          </a:p>
        </p:txBody>
      </p:sp>
      <p:sp>
        <p:nvSpPr>
          <p:cNvPr id="370714" name="Text Box 26"/>
          <p:cNvSpPr txBox="1">
            <a:spLocks noChangeArrowheads="1"/>
          </p:cNvSpPr>
          <p:nvPr/>
        </p:nvSpPr>
        <p:spPr bwMode="auto">
          <a:xfrm rot="21420000">
            <a:off x="511190" y="3947513"/>
            <a:ext cx="3426464" cy="1815882"/>
          </a:xfrm>
          <a:prstGeom prst="rect">
            <a:avLst/>
          </a:prstGeom>
          <a:ln>
            <a:headEnd type="none" w="sm" len="sm"/>
            <a:tailEnd type="none" w="sm" len="sm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is-IS" sz="28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 &lt; 1</a:t>
            </a:r>
            <a:r>
              <a:rPr lang="is-IS" sz="28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þýðir jákvæða en minnkandi markaframleiðni fjármagns</a:t>
            </a:r>
          </a:p>
        </p:txBody>
      </p:sp>
      <p:sp>
        <p:nvSpPr>
          <p:cNvPr id="4109" name="Line 27"/>
          <p:cNvSpPr>
            <a:spLocks noChangeShapeType="1"/>
          </p:cNvSpPr>
          <p:nvPr/>
        </p:nvSpPr>
        <p:spPr bwMode="auto">
          <a:xfrm>
            <a:off x="5029200" y="5486400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110" name="Line 28"/>
          <p:cNvSpPr>
            <a:spLocks noChangeShapeType="1"/>
          </p:cNvSpPr>
          <p:nvPr/>
        </p:nvSpPr>
        <p:spPr bwMode="auto">
          <a:xfrm flipV="1">
            <a:off x="5308600" y="4889500"/>
            <a:ext cx="0" cy="6096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111" name="Line 29"/>
          <p:cNvSpPr>
            <a:spLocks noChangeShapeType="1"/>
          </p:cNvSpPr>
          <p:nvPr/>
        </p:nvSpPr>
        <p:spPr bwMode="auto">
          <a:xfrm>
            <a:off x="5473700" y="4724400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112" name="Line 30"/>
          <p:cNvSpPr>
            <a:spLocks noChangeShapeType="1"/>
          </p:cNvSpPr>
          <p:nvPr/>
        </p:nvSpPr>
        <p:spPr bwMode="auto">
          <a:xfrm flipV="1">
            <a:off x="5753100" y="4508500"/>
            <a:ext cx="0" cy="228600"/>
          </a:xfrm>
          <a:prstGeom prst="line">
            <a:avLst/>
          </a:prstGeom>
          <a:noFill/>
          <a:ln w="31750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113" name="Line 31"/>
          <p:cNvSpPr>
            <a:spLocks noChangeShapeType="1"/>
          </p:cNvSpPr>
          <p:nvPr/>
        </p:nvSpPr>
        <p:spPr bwMode="auto">
          <a:xfrm>
            <a:off x="5943600" y="4394200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114" name="Line 32"/>
          <p:cNvSpPr>
            <a:spLocks noChangeShapeType="1"/>
          </p:cNvSpPr>
          <p:nvPr/>
        </p:nvSpPr>
        <p:spPr bwMode="auto">
          <a:xfrm flipV="1">
            <a:off x="6248400" y="4254500"/>
            <a:ext cx="0" cy="152400"/>
          </a:xfrm>
          <a:prstGeom prst="line">
            <a:avLst/>
          </a:prstGeom>
          <a:noFill/>
          <a:ln w="31750">
            <a:solidFill>
              <a:srgbClr val="008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70721" name="Text Box 33"/>
          <p:cNvSpPr txBox="1">
            <a:spLocks noChangeArrowheads="1"/>
          </p:cNvSpPr>
          <p:nvPr/>
        </p:nvSpPr>
        <p:spPr bwMode="auto">
          <a:xfrm rot="21420000">
            <a:off x="290790" y="2616656"/>
            <a:ext cx="3585725" cy="430887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 eaLnBrk="0" hangingPunct="0">
              <a:defRPr/>
            </a:pPr>
            <a:r>
              <a:rPr lang="is-IS" sz="22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Cobb-Douglas framleiðslufall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107504" y="629816"/>
            <a:ext cx="8928992" cy="11430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s-IS" sz="4600" b="1" i="0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  <a:ea typeface="+mj-ea"/>
                <a:cs typeface="+mj-cs"/>
              </a:rPr>
              <a:t>Framleiðslufall: framleiðsla á mann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0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0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0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0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7538" y="379414"/>
            <a:ext cx="7242048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Hagvöxtur og hagstjórn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823913" y="2374924"/>
            <a:ext cx="6627812" cy="3862388"/>
          </a:xfrm>
        </p:spPr>
        <p:txBody>
          <a:bodyPr/>
          <a:lstStyle/>
          <a:p>
            <a:pPr marL="358775" indent="-358775" eaLnBrk="1" hangingPunct="1">
              <a:defRPr/>
            </a:pPr>
            <a:r>
              <a:rPr lang="is-IS" sz="44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Almannavaldið getur gert ýmislegt til að auka framleiðni og bæta lífskjör með því að örva </a:t>
            </a:r>
            <a:r>
              <a:rPr lang="is-IS" sz="4400" i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K/L</a:t>
            </a:r>
            <a:r>
              <a:rPr lang="is-IS" sz="44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og </a:t>
            </a:r>
            <a:r>
              <a:rPr lang="is-IS" sz="4400" i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059160"/>
            <a:ext cx="81534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Hagstjórnaraðgerðir sem auka framleiðni og bæta lífskjör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571500" y="2423120"/>
            <a:ext cx="7597775" cy="3886200"/>
          </a:xfrm>
        </p:spPr>
        <p:txBody>
          <a:bodyPr/>
          <a:lstStyle/>
          <a:p>
            <a:pPr marL="358775" indent="-358775" eaLnBrk="1" hangingPunct="1">
              <a:buSzPct val="70000"/>
            </a:pPr>
            <a:r>
              <a:rPr lang="is-IS" sz="40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Örva sparnað og fjárfestingu</a:t>
            </a:r>
          </a:p>
          <a:p>
            <a:pPr marL="606425" lvl="1" indent="-358775" eaLnBrk="1" hangingPunct="1">
              <a:buSzPct val="70000"/>
            </a:pPr>
            <a:r>
              <a:rPr lang="is-IS" sz="37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Örva fjárfestingu erlendis frá</a:t>
            </a:r>
          </a:p>
          <a:p>
            <a:pPr marL="358775" indent="-358775" eaLnBrk="1" hangingPunct="1">
              <a:buSzPct val="70000"/>
            </a:pPr>
            <a:r>
              <a:rPr lang="is-IS" sz="40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Örva menntun og starfsþjálfun</a:t>
            </a:r>
          </a:p>
          <a:p>
            <a:pPr marL="358775" indent="-358775" eaLnBrk="1" hangingPunct="1">
              <a:buSzPct val="70000"/>
            </a:pPr>
            <a:r>
              <a:rPr lang="is-IS" sz="40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Treysta eignarrétt og tryggja stöðugt verðlag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576263" y="2384648"/>
            <a:ext cx="6881812" cy="3276600"/>
          </a:xfrm>
        </p:spPr>
        <p:txBody>
          <a:bodyPr>
            <a:noAutofit/>
          </a:bodyPr>
          <a:lstStyle/>
          <a:p>
            <a:pPr marL="360000" indent="-360000" eaLnBrk="1" fontAlgn="auto" hangingPunct="1">
              <a:spcAft>
                <a:spcPts val="0"/>
              </a:spcAft>
              <a:buSzPct val="70000"/>
              <a:buFont typeface="Wingdings 2"/>
              <a:buChar char=""/>
              <a:defRPr/>
            </a:pPr>
            <a:r>
              <a:rPr lang="is-IS" sz="40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Ýta undir fríverzlun</a:t>
            </a:r>
          </a:p>
          <a:p>
            <a:pPr marL="360000" indent="-360000" eaLnBrk="1" fontAlgn="auto" hangingPunct="1">
              <a:spcAft>
                <a:spcPts val="0"/>
              </a:spcAft>
              <a:buSzPct val="70000"/>
              <a:buFont typeface="Wingdings 2"/>
              <a:buChar char=""/>
              <a:defRPr/>
            </a:pPr>
            <a:r>
              <a:rPr lang="is-IS" sz="40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Ýta undir rannsóknir og þróunarstarf (</a:t>
            </a:r>
            <a:r>
              <a:rPr lang="is-I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R&amp;Þ</a:t>
            </a:r>
            <a:r>
              <a:rPr lang="is-IS" sz="40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marL="360000" indent="-360000" eaLnBrk="1" fontAlgn="auto" hangingPunct="1">
              <a:spcAft>
                <a:spcPts val="0"/>
              </a:spcAft>
              <a:buSzPct val="70000"/>
              <a:buFont typeface="Wingdings 2"/>
              <a:buChar char=""/>
              <a:defRPr/>
            </a:pPr>
            <a:r>
              <a:rPr lang="is-IS" sz="40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Hafa hemil á fólksfjölgun</a:t>
            </a:r>
          </a:p>
          <a:p>
            <a:pPr marL="607650" lvl="1" indent="-360000" eaLnBrk="1" fontAlgn="auto" hangingPunct="1">
              <a:spcAft>
                <a:spcPts val="0"/>
              </a:spcAft>
              <a:buSzPct val="70000"/>
              <a:buFont typeface="Wingdings 2"/>
              <a:buChar char=""/>
              <a:defRPr/>
            </a:pPr>
            <a:r>
              <a:rPr lang="is-IS" sz="36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Skoðum það á eftir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034975"/>
            <a:ext cx="81534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Hagstjórnaraðgerðir sem auka framleiðni og bæta lífskjör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build="p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857224" y="2761440"/>
            <a:ext cx="6357982" cy="2971816"/>
          </a:xfr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60000" indent="-36000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is-IS" sz="40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Ein leið til að auka framleiðni í framtíðinni er að fjárfesta, þ.e. að byggja upp fjármagn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9DB3C38A-316B-4715-A008-D2741268E2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2938" y="1249850"/>
            <a:ext cx="77724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Mikilvægi sparnaðar og fjárfestingar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8" y="1030452"/>
            <a:ext cx="77724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Mikilvægi sparnaðar og fjárfestingar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642938" y="2173452"/>
            <a:ext cx="7215187" cy="4114800"/>
          </a:xfrm>
        </p:spPr>
        <p:txBody>
          <a:bodyPr>
            <a:noAutofit/>
          </a:bodyPr>
          <a:lstStyle/>
          <a:p>
            <a:pPr marL="360000" indent="-360000" eaLnBrk="1" fontAlgn="auto" hangingPunct="1">
              <a:spcAft>
                <a:spcPts val="0"/>
              </a:spcAft>
              <a:buSzPct val="70000"/>
              <a:buFont typeface="Wingdings 2"/>
              <a:buChar char=""/>
              <a:defRPr/>
            </a:pPr>
            <a:r>
              <a:rPr lang="is-IS" sz="36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Þegar fjármagnsstofninn vex, þá minnkar framleiðsluaukinn af völdum meiri fjárfestingar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SzPct val="70000"/>
              <a:buFont typeface="Wingdings 2"/>
              <a:buChar char=""/>
              <a:defRPr/>
            </a:pPr>
            <a:r>
              <a:rPr lang="is-IS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Minnkandi stærðarhagkvæmni</a:t>
            </a:r>
          </a:p>
          <a:p>
            <a:pPr marL="360000" indent="-360000" eaLnBrk="1" fontAlgn="auto" hangingPunct="1">
              <a:spcAft>
                <a:spcPts val="0"/>
              </a:spcAft>
              <a:buSzPct val="70000"/>
              <a:buFont typeface="Wingdings 2"/>
              <a:buChar char=""/>
              <a:defRPr/>
            </a:pPr>
            <a:r>
              <a:rPr lang="is-IS" sz="36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Því kann aukning sparnaðar að leiða til aukins hagvaxtar um skeið, en ekki til langframa</a:t>
            </a:r>
          </a:p>
        </p:txBody>
      </p:sp>
      <p:sp>
        <p:nvSpPr>
          <p:cNvPr id="4" name="TextBox 3"/>
          <p:cNvSpPr txBox="1"/>
          <p:nvPr/>
        </p:nvSpPr>
        <p:spPr>
          <a:xfrm rot="21417468">
            <a:off x="4600606" y="6135424"/>
            <a:ext cx="4315108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is-IS" sz="2800" i="0" dirty="0"/>
              <a:t>Skoðum þetta betur síðar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build="p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0703" name="Object 15"/>
          <p:cNvGraphicFramePr>
            <a:graphicFrameLocks noChangeAspect="1"/>
          </p:cNvGraphicFramePr>
          <p:nvPr/>
        </p:nvGraphicFramePr>
        <p:xfrm>
          <a:off x="114300" y="1616075"/>
          <a:ext cx="3743325" cy="982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Equation" r:id="rId4" imgW="914400" imgH="241200" progId="Equation.3">
                  <p:embed/>
                </p:oleObj>
              </mc:Choice>
              <mc:Fallback>
                <p:oleObj name="Equation" r:id="rId4" imgW="914400" imgH="241200" progId="Equation.3">
                  <p:embed/>
                  <p:pic>
                    <p:nvPicPr>
                      <p:cNvPr id="370703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" y="1616075"/>
                        <a:ext cx="3743325" cy="982663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18"/>
          <p:cNvGraphicFramePr>
            <a:graphicFrameLocks noChangeAspect="1"/>
          </p:cNvGraphicFramePr>
          <p:nvPr/>
        </p:nvGraphicFramePr>
        <p:xfrm>
          <a:off x="3970338" y="3482975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Equation" r:id="rId6" imgW="114120" imgH="215640" progId="Equation.3">
                  <p:embed/>
                </p:oleObj>
              </mc:Choice>
              <mc:Fallback>
                <p:oleObj name="Equation" r:id="rId6" imgW="114120" imgH="215640" progId="Equation.3">
                  <p:embed/>
                  <p:pic>
                    <p:nvPicPr>
                      <p:cNvPr id="5123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0338" y="3482975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0707" name="Object 19"/>
          <p:cNvGraphicFramePr>
            <a:graphicFrameLocks noChangeAspect="1"/>
          </p:cNvGraphicFramePr>
          <p:nvPr/>
        </p:nvGraphicFramePr>
        <p:xfrm>
          <a:off x="4211638" y="1589088"/>
          <a:ext cx="3409950" cy="170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Equation" r:id="rId8" imgW="927000" imgH="469800" progId="Equation.3">
                  <p:embed/>
                </p:oleObj>
              </mc:Choice>
              <mc:Fallback>
                <p:oleObj name="Equation" r:id="rId8" imgW="927000" imgH="469800" progId="Equation.3">
                  <p:embed/>
                  <p:pic>
                    <p:nvPicPr>
                      <p:cNvPr id="370707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638" y="1589088"/>
                        <a:ext cx="3409950" cy="1709737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itle 1"/>
          <p:cNvSpPr txBox="1">
            <a:spLocks/>
          </p:cNvSpPr>
          <p:nvPr/>
        </p:nvSpPr>
        <p:spPr>
          <a:xfrm>
            <a:off x="238125" y="197768"/>
            <a:ext cx="7239000" cy="11430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s-IS" sz="4400" b="1" i="0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Framleiðslufall: </a:t>
            </a:r>
            <a:br>
              <a:rPr lang="is-IS" sz="4400" b="1" i="0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</a:br>
            <a:r>
              <a:rPr lang="is-IS" sz="4400" b="1" i="0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framleiðsla á mann</a:t>
            </a:r>
          </a:p>
        </p:txBody>
      </p:sp>
      <p:graphicFrame>
        <p:nvGraphicFramePr>
          <p:cNvPr id="2" name="Object 5"/>
          <p:cNvGraphicFramePr>
            <a:graphicFrameLocks noChangeAspect="1"/>
          </p:cNvGraphicFramePr>
          <p:nvPr/>
        </p:nvGraphicFramePr>
        <p:xfrm>
          <a:off x="123825" y="2724150"/>
          <a:ext cx="3768725" cy="164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Equation" r:id="rId10" imgW="1066680" imgH="469800" progId="Equation.3">
                  <p:embed/>
                </p:oleObj>
              </mc:Choice>
              <mc:Fallback>
                <p:oleObj name="Equation" r:id="rId10" imgW="1066680" imgH="469800" progId="Equation.3">
                  <p:embed/>
                  <p:pic>
                    <p:nvPicPr>
                      <p:cNvPr id="2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825" y="2724150"/>
                        <a:ext cx="3768725" cy="1641475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6"/>
          <p:cNvGraphicFramePr>
            <a:graphicFrameLocks noChangeAspect="1"/>
          </p:cNvGraphicFramePr>
          <p:nvPr/>
        </p:nvGraphicFramePr>
        <p:xfrm>
          <a:off x="4197350" y="3357563"/>
          <a:ext cx="4754563" cy="164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Equation" r:id="rId12" imgW="1346040" imgH="469800" progId="Equation.3">
                  <p:embed/>
                </p:oleObj>
              </mc:Choice>
              <mc:Fallback>
                <p:oleObj name="Equation" r:id="rId12" imgW="1346040" imgH="469800" progId="Equation.3">
                  <p:embed/>
                  <p:pic>
                    <p:nvPicPr>
                      <p:cNvPr id="3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7350" y="3357563"/>
                        <a:ext cx="4754563" cy="1641475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7"/>
          <p:cNvGraphicFramePr>
            <a:graphicFrameLocks noChangeAspect="1"/>
          </p:cNvGraphicFramePr>
          <p:nvPr/>
        </p:nvGraphicFramePr>
        <p:xfrm>
          <a:off x="103188" y="4454525"/>
          <a:ext cx="4027487" cy="163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Equation" r:id="rId14" imgW="1143000" imgH="469800" progId="Equation.3">
                  <p:embed/>
                </p:oleObj>
              </mc:Choice>
              <mc:Fallback>
                <p:oleObj name="Equation" r:id="rId14" imgW="1143000" imgH="469800" progId="Equation.3">
                  <p:embed/>
                  <p:pic>
                    <p:nvPicPr>
                      <p:cNvPr id="4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188" y="4454525"/>
                        <a:ext cx="4027487" cy="163830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8"/>
          <p:cNvGraphicFramePr>
            <a:graphicFrameLocks noChangeAspect="1"/>
          </p:cNvGraphicFramePr>
          <p:nvPr/>
        </p:nvGraphicFramePr>
        <p:xfrm>
          <a:off x="4205288" y="5100638"/>
          <a:ext cx="2987675" cy="175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Equation" r:id="rId16" imgW="876240" imgH="520560" progId="Equation.3">
                  <p:embed/>
                </p:oleObj>
              </mc:Choice>
              <mc:Fallback>
                <p:oleObj name="Equation" r:id="rId16" imgW="876240" imgH="520560" progId="Equation.3">
                  <p:embed/>
                  <p:pic>
                    <p:nvPicPr>
                      <p:cNvPr id="5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5288" y="5100638"/>
                        <a:ext cx="2987675" cy="1757362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9"/>
          <p:cNvGraphicFramePr>
            <a:graphicFrameLocks noChangeAspect="1"/>
          </p:cNvGraphicFramePr>
          <p:nvPr/>
        </p:nvGraphicFramePr>
        <p:xfrm>
          <a:off x="5851525" y="260350"/>
          <a:ext cx="2968625" cy="108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Equation" r:id="rId18" imgW="622080" imgH="228600" progId="Equation.3">
                  <p:embed/>
                </p:oleObj>
              </mc:Choice>
              <mc:Fallback>
                <p:oleObj name="Equation" r:id="rId18" imgW="622080" imgH="228600" progId="Equation.3">
                  <p:embed/>
                  <p:pic>
                    <p:nvPicPr>
                      <p:cNvPr id="6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1525" y="260350"/>
                        <a:ext cx="2968625" cy="1081088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6973622" y="1221466"/>
            <a:ext cx="1990866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is-IS" sz="2400" i="0" dirty="0">
                <a:latin typeface="Cambria" panose="02040503050406030204" pitchFamily="18" charset="0"/>
                <a:ea typeface="Cambria" panose="02040503050406030204" pitchFamily="18" charset="0"/>
              </a:rPr>
              <a:t>ef K/Y er fasti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0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0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642938" y="2071688"/>
            <a:ext cx="7313438" cy="4093616"/>
          </a:xfrm>
        </p:spPr>
        <p:txBody>
          <a:bodyPr>
            <a:normAutofit/>
          </a:bodyPr>
          <a:lstStyle/>
          <a:p>
            <a:pPr marL="360000" indent="-36000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is-IS" sz="3600" i="1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Y/L</a:t>
            </a:r>
            <a:r>
              <a:rPr lang="is-IS" sz="36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fer eftir </a:t>
            </a:r>
            <a:r>
              <a:rPr lang="is-IS" sz="3600" i="1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r>
              <a:rPr lang="is-IS" sz="36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og </a:t>
            </a:r>
            <a:r>
              <a:rPr lang="is-IS" sz="3600" i="1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K/L</a:t>
            </a:r>
          </a:p>
          <a:p>
            <a:pPr marL="607650" lvl="1" indent="-36000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is-IS" sz="33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Aukin hagkvæmni og betri tækni (</a:t>
            </a:r>
            <a:r>
              <a:rPr lang="is-IS" sz="33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r>
              <a:rPr lang="is-IS" sz="33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 eykur framleiðslu á mann (</a:t>
            </a:r>
            <a:r>
              <a:rPr lang="is-IS" sz="33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Y/L</a:t>
            </a:r>
            <a:r>
              <a:rPr lang="is-IS" sz="33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marL="360000" indent="-36000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is-IS" sz="3600" i="1" dirty="0" err="1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</a:t>
            </a:r>
            <a:r>
              <a:rPr lang="is-IS" sz="3600" i="1" baseline="-25000" dirty="0" err="1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</a:t>
            </a:r>
            <a:r>
              <a:rPr lang="is-IS" sz="3600" i="1" baseline="-250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/L</a:t>
            </a:r>
            <a:r>
              <a:rPr lang="is-IS" sz="36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fer eingöngu eftir </a:t>
            </a:r>
            <a:r>
              <a:rPr lang="is-IS" sz="3600" i="1" dirty="0" err="1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</a:t>
            </a:r>
            <a:r>
              <a:rPr lang="is-IS" sz="3600" i="1" baseline="-25000" dirty="0" err="1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r>
              <a:rPr lang="is-IS" sz="3600" i="1" baseline="-250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is-IS" sz="36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ef </a:t>
            </a:r>
            <a:r>
              <a:rPr lang="is-IS" sz="3600" i="1" dirty="0" err="1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</a:t>
            </a:r>
            <a:r>
              <a:rPr lang="is-IS" sz="3600" i="1" baseline="-25000" dirty="0" err="1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</a:t>
            </a:r>
            <a:r>
              <a:rPr lang="is-IS" sz="3600" i="1" baseline="-250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is-IS" sz="36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</a:t>
            </a:r>
            <a:r>
              <a:rPr lang="is-IS" sz="3600" i="1" dirty="0" err="1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</a:t>
            </a:r>
            <a:r>
              <a:rPr lang="is-IS" sz="3600" i="1" baseline="-25000" dirty="0" err="1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</a:t>
            </a:r>
            <a:r>
              <a:rPr lang="is-IS" sz="3600" i="1" baseline="-250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607650" lvl="1" indent="-36000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is-IS" sz="33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Örari vöxtur hagkvæmni og örari tækniframfarir (</a:t>
            </a:r>
            <a:r>
              <a:rPr lang="is-IS" sz="32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</a:t>
            </a:r>
            <a:r>
              <a:rPr lang="is-IS" sz="3200" i="1" baseline="-25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r>
              <a:rPr lang="is-I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lang="is-IS" sz="33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örva hagvöxt á mann (</a:t>
            </a:r>
            <a:r>
              <a:rPr lang="is-IS" sz="32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</a:t>
            </a:r>
            <a:r>
              <a:rPr lang="is-IS" sz="3200" i="1" baseline="-25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</a:t>
            </a:r>
            <a:r>
              <a:rPr lang="is-IS" sz="3200" i="1" baseline="-250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/L</a:t>
            </a:r>
            <a:r>
              <a:rPr lang="is-I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is-IS" sz="3300" dirty="0">
              <a:solidFill>
                <a:schemeClr val="tx1">
                  <a:lumMod val="50000"/>
                  <a:lumOff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845775" lvl="2" indent="-36000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is-IS" sz="3000" baseline="-25000" dirty="0">
              <a:solidFill>
                <a:srgbClr val="00006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7724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Tvær lykilniðurstöður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818C9-7D2C-4374-8451-26C4101F8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401637"/>
            <a:ext cx="8568952" cy="1143000"/>
          </a:xfrm>
        </p:spPr>
        <p:txBody>
          <a:bodyPr>
            <a:noAutofit/>
          </a:bodyPr>
          <a:lstStyle/>
          <a:p>
            <a:r>
              <a:rPr lang="is-I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Ísland: Landsframleiðsla 1901-2018 </a:t>
            </a:r>
            <a:r>
              <a:rPr lang="is-I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(magnvísitölur, 2005 = 100)</a:t>
            </a:r>
            <a:endParaRPr lang="is-I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anose="02050806060905020404" pitchFamily="18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F79FF16-3D9C-48DC-AD04-0E4AB81FE6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6511179"/>
              </p:ext>
            </p:extLst>
          </p:nvPr>
        </p:nvGraphicFramePr>
        <p:xfrm>
          <a:off x="457200" y="1609725"/>
          <a:ext cx="7239000" cy="4846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60152454"/>
      </p:ext>
    </p:extLst>
  </p:cSld>
  <p:clrMapOvr>
    <a:masterClrMapping/>
  </p:clrMapOvr>
  <p:transition spd="med">
    <p:wipe dir="r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611560" y="2060848"/>
            <a:ext cx="7169422" cy="4093616"/>
          </a:xfrm>
        </p:spPr>
        <p:txBody>
          <a:bodyPr>
            <a:normAutofit/>
          </a:bodyPr>
          <a:lstStyle/>
          <a:p>
            <a:pPr marL="360000" indent="-36000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is-IS" sz="3600" i="1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Y/L</a:t>
            </a:r>
            <a:r>
              <a:rPr lang="is-IS" sz="36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fer eftir </a:t>
            </a:r>
            <a:r>
              <a:rPr lang="is-IS" sz="3600" i="1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r>
              <a:rPr lang="is-IS" sz="36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og </a:t>
            </a:r>
            <a:r>
              <a:rPr lang="is-IS" sz="3600" i="1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K/L</a:t>
            </a:r>
          </a:p>
          <a:p>
            <a:pPr marL="607650" lvl="1" indent="-36000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is-IS" sz="33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Hagkvæmni eflir framleiðni</a:t>
            </a:r>
          </a:p>
          <a:p>
            <a:pPr marL="607650" lvl="1" indent="-36000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is-IS" sz="33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Allt sem eykur </a:t>
            </a:r>
            <a:r>
              <a:rPr lang="is-IS" sz="33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r>
              <a:rPr lang="is-IS" sz="33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eykur einnig </a:t>
            </a:r>
            <a:r>
              <a:rPr lang="is-IS" sz="33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Y/L</a:t>
            </a:r>
          </a:p>
          <a:p>
            <a:pPr marL="845775" lvl="2" indent="-36000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is-IS" sz="30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Menntun</a:t>
            </a:r>
          </a:p>
          <a:p>
            <a:pPr marL="845775" lvl="2" indent="-36000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is-IS" sz="30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Heilbrigði</a:t>
            </a:r>
          </a:p>
          <a:p>
            <a:pPr marL="845775" lvl="2" indent="-36000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is-IS" sz="30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Tækni</a:t>
            </a:r>
          </a:p>
          <a:p>
            <a:pPr marL="845775" lvl="2" indent="-36000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is-IS" sz="30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Viðskipti</a:t>
            </a:r>
          </a:p>
          <a:p>
            <a:pPr marL="845775" lvl="2" indent="-36000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is-IS" sz="3000" baseline="-25000" dirty="0">
              <a:solidFill>
                <a:srgbClr val="00006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7724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Tvær lykilniðurstöður</a:t>
            </a:r>
          </a:p>
        </p:txBody>
      </p:sp>
    </p:spTree>
    <p:extLst>
      <p:ext uri="{BB962C8B-B14F-4D97-AF65-F5344CB8AC3E}">
        <p14:creationId xmlns:p14="http://schemas.microsoft.com/office/powerpoint/2010/main" val="1107535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build="p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642938" y="2605881"/>
            <a:ext cx="6781800" cy="3127375"/>
          </a:xfrm>
        </p:spPr>
        <p:txBody>
          <a:bodyPr>
            <a:normAutofit/>
          </a:bodyPr>
          <a:lstStyle/>
          <a:p>
            <a:pPr marL="360000" indent="-36000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is-IS" sz="36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Aftur: Til langs tíma litið leiðir aukning sparnaðar til aukinnar framleiðni og tekna, en </a:t>
            </a:r>
            <a:r>
              <a:rPr lang="is-IS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ekki</a:t>
            </a:r>
            <a:r>
              <a:rPr lang="is-IS" sz="36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til aukins hagvaxtar sé minnkandi stærðarhagkvæmni til að dreifa</a:t>
            </a:r>
          </a:p>
        </p:txBody>
      </p:sp>
      <p:sp>
        <p:nvSpPr>
          <p:cNvPr id="71686" name="Text Box 6"/>
          <p:cNvSpPr txBox="1">
            <a:spLocks noChangeArrowheads="1"/>
          </p:cNvSpPr>
          <p:nvPr/>
        </p:nvSpPr>
        <p:spPr bwMode="auto">
          <a:xfrm rot="21420000">
            <a:off x="3921372" y="5725031"/>
            <a:ext cx="4611583" cy="584775"/>
          </a:xfrm>
          <a:prstGeom prst="rect">
            <a:avLst/>
          </a:prstGeom>
          <a:ln>
            <a:headEnd type="none" w="sm" len="sm"/>
            <a:tailEnd type="none" w="sm" len="sm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is-IS" sz="3200" i="0" dirty="0">
                <a:latin typeface="Cambria" panose="02040503050406030204" pitchFamily="18" charset="0"/>
                <a:ea typeface="Cambria" panose="02040503050406030204" pitchFamily="18" charset="0"/>
              </a:rPr>
              <a:t>Skoðum þetta betur síðar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296193"/>
            <a:ext cx="77724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Mikilvægi sparnaðar og fjárfestingar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build="p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642938" y="2537296"/>
            <a:ext cx="6400800" cy="3556000"/>
          </a:xfrm>
        </p:spPr>
        <p:txBody>
          <a:bodyPr>
            <a:noAutofit/>
          </a:bodyPr>
          <a:lstStyle/>
          <a:p>
            <a:pPr marL="360000" indent="-36000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is-IS" sz="36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Með </a:t>
            </a:r>
            <a:r>
              <a:rPr lang="is-IS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samrunaáhrifum</a:t>
            </a:r>
            <a:r>
              <a:rPr lang="is-IS" sz="3600" dirty="0">
                <a:solidFill>
                  <a:srgbClr val="474A8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is-IS" sz="3600" i="1" dirty="0">
                <a:solidFill>
                  <a:srgbClr val="474A8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e. </a:t>
            </a:r>
            <a:r>
              <a:rPr lang="en-US" sz="3600" i="1" dirty="0">
                <a:solidFill>
                  <a:srgbClr val="474A8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convergence</a:t>
            </a:r>
            <a:r>
              <a:rPr lang="is-IS" sz="3600" dirty="0">
                <a:solidFill>
                  <a:srgbClr val="474A8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lang="is-IS" sz="36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er átt við að það er að öðru jöfnu auðveldara fyrir hagkerfi að vaxa hratt ef það er tiltölulega fátækt í upphafi</a:t>
            </a:r>
          </a:p>
        </p:txBody>
      </p:sp>
      <p:sp>
        <p:nvSpPr>
          <p:cNvPr id="73734" name="Text Box 6"/>
          <p:cNvSpPr txBox="1">
            <a:spLocks noChangeArrowheads="1"/>
          </p:cNvSpPr>
          <p:nvPr/>
        </p:nvSpPr>
        <p:spPr bwMode="auto">
          <a:xfrm rot="21420000">
            <a:off x="3083993" y="5493991"/>
            <a:ext cx="5307873" cy="604838"/>
          </a:xfrm>
          <a:prstGeom prst="rect">
            <a:avLst/>
          </a:prstGeom>
          <a:ln>
            <a:headEnd type="none" w="sm" len="sm"/>
            <a:tailEnd type="none" w="sm" len="sm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is-IS" sz="3200" i="0" dirty="0">
                <a:latin typeface="Cambria" panose="02040503050406030204" pitchFamily="18" charset="0"/>
                <a:ea typeface="Cambria" panose="02040503050406030204" pitchFamily="18" charset="0"/>
              </a:rPr>
              <a:t>Skoðum þetta líka betur síðar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283171"/>
            <a:ext cx="77724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Mikilvægi sparnaðar og fjárfestingar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3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uild="p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616100" y="320040"/>
            <a:ext cx="7242048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Erlend fjárfesting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714348" y="2285992"/>
            <a:ext cx="6705600" cy="3214710"/>
          </a:xfr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60000" indent="-36000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is-IS" sz="36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Almannavaldið getur aukið fjárfestingu og hagvöxt til langs tíma litið með því að ýta undir fjárfestingu erlendis frá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build="p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>
          <a:xfrm>
            <a:off x="571500" y="1752600"/>
            <a:ext cx="7462838" cy="4572000"/>
          </a:xfrm>
        </p:spPr>
        <p:txBody>
          <a:bodyPr>
            <a:normAutofit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Monotype Sorts" pitchFamily="2" charset="2"/>
              <a:buNone/>
              <a:tabLst>
                <a:tab pos="114300" algn="l"/>
                <a:tab pos="857250" algn="l"/>
              </a:tabLst>
              <a:defRPr/>
            </a:pPr>
            <a:r>
              <a:rPr lang="is-IS" sz="40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Erlend fjárfesting er einkum tvenns konar:</a:t>
            </a:r>
          </a:p>
          <a:p>
            <a:pPr marL="0" indent="0" eaLnBrk="1" fontAlgn="auto" hangingPunct="1">
              <a:spcAft>
                <a:spcPts val="0"/>
              </a:spcAft>
              <a:buSzPct val="70000"/>
              <a:buFont typeface="Wingdings 2"/>
              <a:buChar char=""/>
              <a:tabLst>
                <a:tab pos="114300" algn="l"/>
                <a:tab pos="857250" algn="l"/>
              </a:tabLst>
              <a:defRPr/>
            </a:pPr>
            <a:r>
              <a:rPr lang="is-IS" sz="36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Bein erlend fjárfesting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tx2"/>
              </a:buClr>
              <a:buSzPct val="75000"/>
              <a:buFont typeface="Wingdings" pitchFamily="2" charset="2"/>
              <a:buChar char="q"/>
              <a:tabLst>
                <a:tab pos="114300" algn="l"/>
                <a:tab pos="857250" algn="l"/>
              </a:tabLst>
              <a:defRPr/>
            </a:pPr>
            <a:r>
              <a:rPr lang="is-IS" sz="32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Fjármagnið er þá í eigu útlendinga og starfrækt af þeim</a:t>
            </a:r>
          </a:p>
          <a:p>
            <a:pPr marL="0" indent="0" eaLnBrk="1" fontAlgn="auto" hangingPunct="1">
              <a:spcAft>
                <a:spcPts val="0"/>
              </a:spcAft>
              <a:buSzPct val="70000"/>
              <a:buFont typeface="Wingdings 2"/>
              <a:buChar char=""/>
              <a:tabLst>
                <a:tab pos="114300" algn="l"/>
                <a:tab pos="857250" algn="l"/>
              </a:tabLst>
              <a:defRPr/>
            </a:pPr>
            <a:r>
              <a:rPr lang="is-IS" sz="36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Óbein erlend fjárfesting</a:t>
            </a:r>
            <a:endParaRPr lang="is-IS" sz="2800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21208" lvl="1" eaLnBrk="1" fontAlgn="auto" hangingPunct="1">
              <a:spcAft>
                <a:spcPts val="0"/>
              </a:spcAft>
              <a:buClr>
                <a:schemeClr val="tx2"/>
              </a:buClr>
              <a:buSzPct val="75000"/>
              <a:buFont typeface="Wingdings" pitchFamily="2" charset="2"/>
              <a:buChar char="q"/>
              <a:tabLst>
                <a:tab pos="114300" algn="l"/>
                <a:tab pos="857250" algn="l"/>
              </a:tabLst>
              <a:defRPr/>
            </a:pPr>
            <a:r>
              <a:rPr lang="is-IS" sz="32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Fjármagnið er í eigu útlendinga, en er starfrækt af innlendum mönnum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616100" y="320040"/>
            <a:ext cx="7242048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Erlend fjárfesting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build="p" bldLvl="2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57166"/>
            <a:ext cx="77724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Menntun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>
          <a:xfrm>
            <a:off x="666750" y="1785938"/>
            <a:ext cx="7548563" cy="4419600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SzPct val="80000"/>
              <a:buFont typeface="Wingdings 2"/>
              <a:buNone/>
              <a:defRPr/>
            </a:pPr>
            <a:r>
              <a:rPr lang="is-IS" sz="36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Menntun skiptir a.m.k. jafnmiklu máli og fjárfesting fyrir hagvöxt til lengdar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tx2"/>
              </a:buClr>
              <a:buSzPct val="75000"/>
              <a:buFont typeface="Wingdings" pitchFamily="2" charset="2"/>
              <a:buChar char="q"/>
              <a:defRPr/>
            </a:pPr>
            <a:r>
              <a:rPr lang="is-IS" sz="32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Hvert</a:t>
            </a:r>
            <a:r>
              <a:rPr lang="is-IS" sz="3200" dirty="0">
                <a:solidFill>
                  <a:srgbClr val="474A8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is-IS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viðbótarár</a:t>
            </a:r>
            <a:r>
              <a:rPr lang="is-IS" sz="3200" dirty="0">
                <a:solidFill>
                  <a:srgbClr val="474A8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is-IS" sz="32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í skóla er talið hækka vinnulaun í Bandaríkjunum um</a:t>
            </a:r>
            <a:r>
              <a:rPr lang="is-IS" sz="3200" dirty="0">
                <a:solidFill>
                  <a:srgbClr val="474A8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is-IS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10%</a:t>
            </a:r>
            <a:r>
              <a:rPr lang="is-IS" sz="3200" dirty="0">
                <a:solidFill>
                  <a:srgbClr val="474A8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tx2"/>
              </a:buClr>
              <a:buSzPct val="75000"/>
              <a:buFont typeface="Wingdings" pitchFamily="2" charset="2"/>
              <a:buChar char="q"/>
              <a:defRPr/>
            </a:pPr>
            <a:r>
              <a:rPr lang="is-IS" sz="32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Þannig getur almannavaldið bætt lífskjörin með því að reisa fleiri og betri skóla og hvetja fólk til að afla sér meiri og betri menntunar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build="p" bldLvl="2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71500" y="1643063"/>
            <a:ext cx="7358063" cy="4643437"/>
          </a:xfrm>
        </p:spPr>
        <p:txBody>
          <a:bodyPr>
            <a:noAutofit/>
          </a:bodyPr>
          <a:lstStyle/>
          <a:p>
            <a:pPr marL="360000" indent="-36000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is-IS" sz="36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Vel menntaður starfsmaður getur kveikt nýjar hugmyndir um það hvernig bezt er að framleiða vörur og þjónustu, og hugmyndirnar verða hluti viðtekinnar þekkingar í samfélaginu og geta þá einnig komið öðrum að gagni:</a:t>
            </a:r>
            <a:r>
              <a:rPr lang="is-IS" sz="3600" dirty="0">
                <a:solidFill>
                  <a:srgbClr val="474A8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is-IS" sz="3600" dirty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Úthrif </a:t>
            </a:r>
            <a:r>
              <a:rPr lang="is-IS" sz="36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eða </a:t>
            </a:r>
            <a:r>
              <a:rPr lang="is-IS" sz="3600" dirty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ytri áhrif </a:t>
            </a:r>
            <a:r>
              <a:rPr lang="is-I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is-IS" sz="36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e. </a:t>
            </a:r>
            <a:r>
              <a:rPr lang="en-US" sz="36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externalities</a:t>
            </a:r>
            <a:r>
              <a:rPr lang="is-I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57166"/>
            <a:ext cx="77724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Menntun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build="p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61975" y="1590675"/>
            <a:ext cx="6858000" cy="4214813"/>
          </a:xfrm>
        </p:spPr>
        <p:txBody>
          <a:bodyPr>
            <a:noAutofit/>
          </a:bodyPr>
          <a:lstStyle/>
          <a:p>
            <a:pPr marL="360000" indent="-36000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is-IS" sz="40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Fátæk lönd missa iðulega vel menntað starfsfólk til annarra, ríkari landa (</a:t>
            </a:r>
            <a:r>
              <a:rPr lang="is-IS" sz="4000" dirty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atgervisflótti</a:t>
            </a:r>
            <a:r>
              <a:rPr lang="is-IS" sz="4000" dirty="0">
                <a:solidFill>
                  <a:srgbClr val="474A8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is-IS" sz="4000" dirty="0">
              <a:solidFill>
                <a:srgbClr val="00006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60000" indent="-36000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is-IS" sz="40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Vandamál eða dulbúin blessun?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is-IS" sz="28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Indverskir tölvunarfræðingar í Evrópu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is-IS" sz="4000" dirty="0">
              <a:solidFill>
                <a:srgbClr val="00006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57166"/>
            <a:ext cx="77724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Menntun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build="p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s-I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Heilbrigði og næring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724"/>
            <a:ext cx="7643192" cy="4987627"/>
          </a:xfrm>
        </p:spPr>
        <p:txBody>
          <a:bodyPr/>
          <a:lstStyle/>
          <a:p>
            <a:r>
              <a:rPr lang="is-IS" sz="3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Mannauður vísar bæði til menntunar mannaflans og til heilbrigðis</a:t>
            </a:r>
          </a:p>
          <a:p>
            <a:r>
              <a:rPr lang="is-IS" sz="3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Meiri og betri næring ýtti undir hagvöxt á fyrri tíð og gerir enn</a:t>
            </a:r>
          </a:p>
          <a:p>
            <a:pPr lvl="1"/>
            <a:r>
              <a:rPr lang="is-IS" sz="2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Fimmti hver Breti var svo vannærður 1780 að hann gat ekki unnið líkamlega vinnu</a:t>
            </a:r>
          </a:p>
          <a:p>
            <a:pPr lvl="1"/>
            <a:r>
              <a:rPr lang="is-IS" sz="2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Bandaríkjamenn eru nú 3 cm </a:t>
            </a:r>
            <a:r>
              <a:rPr lang="is-IS" sz="2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styttri</a:t>
            </a:r>
            <a:r>
              <a:rPr lang="is-IS" sz="2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en Þjóðverjar að meðaltali, e.t.v. vegna þess að fátækasta fólkið þar vestra er sumt vannært og nær því ekki fullri líkamshæð</a:t>
            </a:r>
          </a:p>
          <a:p>
            <a:pPr lvl="2"/>
            <a:r>
              <a:rPr lang="is-IS" sz="2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Bandaríkjamenn voru 3 cm </a:t>
            </a:r>
            <a:r>
              <a:rPr lang="is-IS" sz="2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hærri</a:t>
            </a:r>
            <a:r>
              <a:rPr lang="is-IS" sz="2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en Þjóðverjar 1960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s-I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Heilbrigði og næring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Bretland</a:t>
            </a:r>
          </a:p>
          <a:p>
            <a:pPr lvl="1"/>
            <a:r>
              <a:rPr lang="is-I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Neyzla hitaeininga í Bretlandi jókst um fjórðung frá 1775 til 1975</a:t>
            </a:r>
          </a:p>
          <a:p>
            <a:pPr lvl="1"/>
            <a:r>
              <a:rPr lang="is-I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Hæð karlmanna jókst á sama tíma um 10 cm </a:t>
            </a:r>
          </a:p>
          <a:p>
            <a:r>
              <a:rPr lang="is-I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Ísland </a:t>
            </a:r>
          </a:p>
          <a:p>
            <a:pPr lvl="1"/>
            <a:r>
              <a:rPr lang="is-I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“Skyrtur voru þvegnar á hálfsmánaðar- til mánaðarfresti, en nærbuxur miklu sjaldnar. Rúmföt, t.d. rekkjuvoðir, voru þvegin í hæsta lagi einu sinni eða tvisvar á ári.”</a:t>
            </a:r>
          </a:p>
          <a:p>
            <a:pPr lvl="2"/>
            <a:r>
              <a:rPr lang="is-I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Heimild: </a:t>
            </a:r>
            <a:r>
              <a:rPr lang="is-IS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Íslenzkir</a:t>
            </a:r>
            <a:r>
              <a:rPr lang="is-IS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þjóðhættir </a:t>
            </a:r>
            <a:r>
              <a:rPr lang="is-I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eftir séra Jónas Jónasson frá Hrafnagili (3. útg., 1961, bls. 31)</a:t>
            </a:r>
          </a:p>
          <a:p>
            <a:endParaRPr lang="is-I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8291264" cy="1143000"/>
          </a:xfrm>
        </p:spPr>
        <p:txBody>
          <a:bodyPr>
            <a:noAutofit/>
          </a:bodyPr>
          <a:lstStyle/>
          <a:p>
            <a:r>
              <a:rPr lang="is-I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Hagvöxtur hleður utan á sig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sz="3000" dirty="0">
                <a:latin typeface="Cambria" panose="02040503050406030204" pitchFamily="18" charset="0"/>
                <a:ea typeface="Cambria" panose="02040503050406030204" pitchFamily="18" charset="0"/>
              </a:rPr>
              <a:t>Bretland: 1,3% hagvöxtur á ári í 100 ár</a:t>
            </a:r>
          </a:p>
          <a:p>
            <a:pPr lvl="1"/>
            <a:r>
              <a:rPr lang="is-IS" sz="2600" dirty="0">
                <a:latin typeface="Cambria" panose="02040503050406030204" pitchFamily="18" charset="0"/>
                <a:ea typeface="Cambria" panose="02040503050406030204" pitchFamily="18" charset="0"/>
              </a:rPr>
              <a:t>Framleiðsla á mann tvöfaldast á </a:t>
            </a:r>
            <a:r>
              <a:rPr lang="is-I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54</a:t>
            </a:r>
            <a:r>
              <a:rPr lang="is-IS" sz="2600" dirty="0">
                <a:latin typeface="Cambria" panose="02040503050406030204" pitchFamily="18" charset="0"/>
                <a:ea typeface="Cambria" panose="02040503050406030204" pitchFamily="18" charset="0"/>
              </a:rPr>
              <a:t> árum</a:t>
            </a:r>
          </a:p>
          <a:p>
            <a:r>
              <a:rPr lang="is-IS" sz="3000" dirty="0">
                <a:latin typeface="Cambria" panose="02040503050406030204" pitchFamily="18" charset="0"/>
                <a:ea typeface="Cambria" panose="02040503050406030204" pitchFamily="18" charset="0"/>
              </a:rPr>
              <a:t>Danmörk: 1,9% hagvöxtur á ári í 100 ár</a:t>
            </a:r>
          </a:p>
          <a:p>
            <a:pPr lvl="1"/>
            <a:r>
              <a:rPr lang="is-IS" sz="2600" dirty="0">
                <a:latin typeface="Cambria" panose="02040503050406030204" pitchFamily="18" charset="0"/>
                <a:ea typeface="Cambria" panose="02040503050406030204" pitchFamily="18" charset="0"/>
              </a:rPr>
              <a:t>Framleiðsla á mann tvöfaldast á </a:t>
            </a:r>
            <a:r>
              <a:rPr lang="is-I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37</a:t>
            </a:r>
            <a:r>
              <a:rPr lang="is-IS" sz="2600" dirty="0">
                <a:latin typeface="Cambria" panose="02040503050406030204" pitchFamily="18" charset="0"/>
                <a:ea typeface="Cambria" panose="02040503050406030204" pitchFamily="18" charset="0"/>
              </a:rPr>
              <a:t> árum</a:t>
            </a:r>
          </a:p>
          <a:p>
            <a:r>
              <a:rPr lang="is-IS" sz="3000" dirty="0">
                <a:latin typeface="Cambria" panose="02040503050406030204" pitchFamily="18" charset="0"/>
                <a:ea typeface="Cambria" panose="02040503050406030204" pitchFamily="18" charset="0"/>
              </a:rPr>
              <a:t>Ísland: 2,6% hagvöxtur á ári í 100 ár</a:t>
            </a:r>
          </a:p>
          <a:p>
            <a:pPr lvl="1"/>
            <a:r>
              <a:rPr lang="is-IS" sz="2600" dirty="0">
                <a:latin typeface="Cambria" panose="02040503050406030204" pitchFamily="18" charset="0"/>
                <a:ea typeface="Cambria" panose="02040503050406030204" pitchFamily="18" charset="0"/>
              </a:rPr>
              <a:t>Framleiðsla á mann tvöfaldast á </a:t>
            </a:r>
            <a:r>
              <a:rPr lang="is-I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27</a:t>
            </a:r>
            <a:r>
              <a:rPr lang="is-IS" sz="2600" dirty="0">
                <a:latin typeface="Cambria" panose="02040503050406030204" pitchFamily="18" charset="0"/>
                <a:ea typeface="Cambria" panose="02040503050406030204" pitchFamily="18" charset="0"/>
              </a:rPr>
              <a:t> árum</a:t>
            </a:r>
          </a:p>
          <a:p>
            <a:r>
              <a:rPr lang="is-IS" sz="3000" dirty="0">
                <a:latin typeface="Cambria" panose="02040503050406030204" pitchFamily="18" charset="0"/>
                <a:ea typeface="Cambria" panose="02040503050406030204" pitchFamily="18" charset="0"/>
              </a:rPr>
              <a:t>Sum Austur-Asíulönd: 7% hagvöxtur á ári frá 1965</a:t>
            </a:r>
          </a:p>
          <a:p>
            <a:pPr lvl="1"/>
            <a:r>
              <a:rPr lang="is-IS" sz="2600" dirty="0">
                <a:latin typeface="Cambria" panose="02040503050406030204" pitchFamily="18" charset="0"/>
                <a:ea typeface="Cambria" panose="02040503050406030204" pitchFamily="18" charset="0"/>
              </a:rPr>
              <a:t>Framleiðsla á mann tvöfaldast á </a:t>
            </a:r>
            <a:r>
              <a:rPr lang="is-I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10</a:t>
            </a:r>
            <a:r>
              <a:rPr lang="is-IS" sz="2600" dirty="0">
                <a:latin typeface="Cambria" panose="02040503050406030204" pitchFamily="18" charset="0"/>
                <a:ea typeface="Cambria" panose="02040503050406030204" pitchFamily="18" charset="0"/>
              </a:rPr>
              <a:t> árum</a:t>
            </a:r>
          </a:p>
          <a:p>
            <a:endParaRPr lang="is-I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is-I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is-I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is-I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457200"/>
            <a:ext cx="864096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Eignarréttur og stöðugleiki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>
          <a:xfrm>
            <a:off x="638175" y="1905000"/>
            <a:ext cx="7434263" cy="4667250"/>
          </a:xfrm>
        </p:spPr>
        <p:txBody>
          <a:bodyPr>
            <a:normAutofit/>
          </a:bodyPr>
          <a:lstStyle/>
          <a:p>
            <a:pPr marL="360000" indent="-360000" eaLnBrk="1" fontAlgn="auto" hangingPunct="1">
              <a:lnSpc>
                <a:spcPct val="90000"/>
              </a:lnSpc>
              <a:spcAft>
                <a:spcPts val="0"/>
              </a:spcAft>
              <a:buSzPct val="80000"/>
              <a:buFont typeface="Wingdings 2"/>
              <a:buChar char=""/>
              <a:defRPr/>
            </a:pPr>
            <a:r>
              <a:rPr lang="is-IS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Eignarréttur</a:t>
            </a:r>
            <a:r>
              <a:rPr lang="is-IS" sz="3600" dirty="0">
                <a:solidFill>
                  <a:srgbClr val="474A8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is-IS" sz="36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veitir mönnum óskoraðan ráðstöfunarrétt yfir eignum sínum</a:t>
            </a:r>
          </a:p>
          <a:p>
            <a:pPr marL="521208" lvl="1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2"/>
              </a:buClr>
              <a:buSzPct val="75000"/>
              <a:buFont typeface="Wingdings" pitchFamily="2" charset="2"/>
              <a:buChar char="q"/>
              <a:defRPr/>
            </a:pPr>
            <a:r>
              <a:rPr lang="is-IS" sz="32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Eignarréttarákvæði í lögum eru mikilvæg forsenda þess að verðmyndun á markaði geti átt sér stað, þ.e. forsenda markaðsbúskapar</a:t>
            </a:r>
          </a:p>
          <a:p>
            <a:pPr marL="521208" lvl="1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2"/>
              </a:buClr>
              <a:buSzPct val="75000"/>
              <a:buFont typeface="Wingdings" pitchFamily="2" charset="2"/>
              <a:buChar char="q"/>
              <a:defRPr/>
            </a:pPr>
            <a:r>
              <a:rPr lang="is-IS" sz="32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Erlendir fjárfestar þurfa að geta verið vissir um öryggi eigna sinna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9" grpId="0" build="p" bldLvl="2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Fríverzlun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>
          <a:xfrm>
            <a:off x="642938" y="1981200"/>
            <a:ext cx="7546975" cy="3886200"/>
          </a:xfrm>
        </p:spPr>
        <p:txBody>
          <a:bodyPr/>
          <a:lstStyle/>
          <a:p>
            <a:pPr marL="358775" indent="-358775" eaLnBrk="1" hangingPunct="1">
              <a:lnSpc>
                <a:spcPct val="90000"/>
              </a:lnSpc>
              <a:buSzPct val="70000"/>
            </a:pPr>
            <a:r>
              <a:rPr lang="is-IS" sz="36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Viðskipti </a:t>
            </a:r>
            <a:r>
              <a:rPr lang="is-IS" sz="3600" i="1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eru</a:t>
            </a:r>
            <a:r>
              <a:rPr lang="is-IS" sz="36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tækni</a:t>
            </a:r>
          </a:p>
          <a:p>
            <a:pPr marL="358775" indent="-358775" eaLnBrk="1" hangingPunct="1">
              <a:lnSpc>
                <a:spcPct val="90000"/>
              </a:lnSpc>
              <a:buSzPct val="70000"/>
            </a:pPr>
            <a:r>
              <a:rPr lang="is-IS" sz="36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Land sem lyftir </a:t>
            </a:r>
            <a:br>
              <a:rPr lang="is-IS" sz="36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is-IS" sz="36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viðskiptahömlum, uppsker meiri hagvöxt en áður – eins og tækniframfarir hefðu átt sér stað</a:t>
            </a:r>
          </a:p>
          <a:p>
            <a:pPr marL="358775" indent="-358775" eaLnBrk="1" hangingPunct="1">
              <a:lnSpc>
                <a:spcPct val="90000"/>
              </a:lnSpc>
              <a:buSzPct val="70000"/>
            </a:pPr>
            <a:r>
              <a:rPr lang="is-IS" sz="36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Frívæðing viðskipta er ígildi tækniframfara </a:t>
            </a:r>
          </a:p>
        </p:txBody>
      </p:sp>
      <p:sp>
        <p:nvSpPr>
          <p:cNvPr id="88068" name="Text Box 4"/>
          <p:cNvSpPr txBox="1">
            <a:spLocks noChangeArrowheads="1"/>
          </p:cNvSpPr>
          <p:nvPr/>
        </p:nvSpPr>
        <p:spPr bwMode="auto">
          <a:xfrm rot="21420000">
            <a:off x="1046315" y="5803043"/>
            <a:ext cx="7418745" cy="584775"/>
          </a:xfrm>
          <a:prstGeom prst="rect">
            <a:avLst/>
          </a:prstGeom>
          <a:ln>
            <a:headEnd type="none" w="sm" len="sm"/>
            <a:tailEnd type="none" w="sm" len="sm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is-IS" sz="3200" i="0" dirty="0">
                <a:latin typeface="Cambria" panose="02040503050406030204" pitchFamily="18" charset="0"/>
                <a:ea typeface="Cambria" panose="02040503050406030204" pitchFamily="18" charset="0"/>
              </a:rPr>
              <a:t>Á jafnt við um innlend og erlend viðskipti</a:t>
            </a:r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6876256" y="285750"/>
          <a:ext cx="1981994" cy="26791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r:id="rId4" imgW="2057143" imgH="2781688" progId="">
                  <p:embed/>
                </p:oleObj>
              </mc:Choice>
              <mc:Fallback>
                <p:oleObj r:id="rId4" imgW="2057143" imgH="2781688" progId="">
                  <p:embed/>
                  <p:pic>
                    <p:nvPicPr>
                      <p:cNvPr id="614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6256" y="285750"/>
                        <a:ext cx="1981994" cy="267914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 build="p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Fríverzlun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idx="1"/>
          </p:nvPr>
        </p:nvSpPr>
        <p:spPr>
          <a:xfrm>
            <a:off x="642938" y="1981200"/>
            <a:ext cx="7546975" cy="3886200"/>
          </a:xfrm>
        </p:spPr>
        <p:txBody>
          <a:bodyPr/>
          <a:lstStyle/>
          <a:p>
            <a:pPr marL="358775" indent="-358775" eaLnBrk="1" hangingPunct="1">
              <a:lnSpc>
                <a:spcPct val="90000"/>
              </a:lnSpc>
              <a:buSzPct val="70000"/>
            </a:pPr>
            <a:r>
              <a:rPr lang="is-IS" sz="36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Viðskipti </a:t>
            </a:r>
            <a:r>
              <a:rPr lang="is-IS" sz="3600" i="1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eru</a:t>
            </a:r>
            <a:r>
              <a:rPr lang="is-IS" sz="36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tækni</a:t>
            </a:r>
          </a:p>
          <a:p>
            <a:pPr marL="358775" indent="-358775" eaLnBrk="1" hangingPunct="1">
              <a:lnSpc>
                <a:spcPct val="90000"/>
              </a:lnSpc>
              <a:buSzPct val="70000"/>
            </a:pPr>
            <a:r>
              <a:rPr lang="is-IS" sz="36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Land sem lyftir </a:t>
            </a:r>
            <a:br>
              <a:rPr lang="is-IS" sz="36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is-IS" sz="36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viðskiptahömlum, uppsker meiri hagvöxt en áður – eins og tækniframfarir hefðu átt sér stað</a:t>
            </a:r>
          </a:p>
          <a:p>
            <a:pPr marL="358775" indent="-358775" eaLnBrk="1" hangingPunct="1">
              <a:lnSpc>
                <a:spcPct val="90000"/>
              </a:lnSpc>
              <a:buSzPct val="70000"/>
            </a:pPr>
            <a:r>
              <a:rPr lang="is-IS" sz="36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Frívæðing viðskipta er ígildi tækniframfara </a:t>
            </a:r>
          </a:p>
        </p:txBody>
      </p:sp>
      <p:sp>
        <p:nvSpPr>
          <p:cNvPr id="88068" name="Text Box 4"/>
          <p:cNvSpPr txBox="1">
            <a:spLocks noChangeArrowheads="1"/>
          </p:cNvSpPr>
          <p:nvPr/>
        </p:nvSpPr>
        <p:spPr bwMode="auto">
          <a:xfrm rot="21420000">
            <a:off x="1063988" y="5851092"/>
            <a:ext cx="7260107" cy="535531"/>
          </a:xfrm>
          <a:prstGeom prst="rect">
            <a:avLst/>
          </a:prstGeom>
          <a:ln>
            <a:headEnd type="none" w="sm" len="sm"/>
            <a:tailEnd type="none" w="sm" len="sm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tabLst>
                <a:tab pos="333375" algn="l"/>
                <a:tab pos="857250" algn="l"/>
              </a:tabLst>
              <a:defRPr/>
            </a:pPr>
            <a:r>
              <a:rPr lang="is-IS" sz="3200" i="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„Verzlunarfrelsið ætti að vera sem mest“</a:t>
            </a:r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6876256" y="285750"/>
          <a:ext cx="1981994" cy="26791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r:id="rId4" imgW="2057143" imgH="2781688" progId="">
                  <p:embed/>
                </p:oleObj>
              </mc:Choice>
              <mc:Fallback>
                <p:oleObj r:id="rId4" imgW="2057143" imgH="2781688" progId="">
                  <p:embed/>
                  <p:pic>
                    <p:nvPicPr>
                      <p:cNvPr id="717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6256" y="285750"/>
                        <a:ext cx="1981994" cy="267914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8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988840"/>
            <a:ext cx="7462838" cy="4733925"/>
          </a:xfrm>
        </p:spPr>
        <p:txBody>
          <a:bodyPr>
            <a:normAutofit/>
          </a:bodyPr>
          <a:lstStyle/>
          <a:p>
            <a:pPr marL="360000" indent="-360000" eaLnBrk="1" fontAlgn="auto" hangingPunct="1">
              <a:lnSpc>
                <a:spcPct val="90000"/>
              </a:lnSpc>
              <a:spcAft>
                <a:spcPts val="0"/>
              </a:spcAft>
              <a:buSzPct val="80000"/>
              <a:buFont typeface="Wingdings 2"/>
              <a:buChar char=""/>
              <a:defRPr/>
            </a:pPr>
            <a:r>
              <a:rPr lang="is-IS" sz="36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Sumar þjóðir horfa inn á við      og fylgja</a:t>
            </a:r>
            <a:r>
              <a:rPr lang="is-IS" sz="3600" dirty="0">
                <a:solidFill>
                  <a:srgbClr val="474A8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is-IS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innilokunarstefnu</a:t>
            </a:r>
            <a:r>
              <a:rPr lang="is-IS" sz="3600" dirty="0">
                <a:solidFill>
                  <a:srgbClr val="474A8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is-IS" sz="36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í viðskiptum, forðast viðskipti við umheiminn</a:t>
            </a:r>
          </a:p>
          <a:p>
            <a:pPr marL="360000" indent="-360000" eaLnBrk="1" fontAlgn="auto" hangingPunct="1">
              <a:lnSpc>
                <a:spcPct val="90000"/>
              </a:lnSpc>
              <a:spcAft>
                <a:spcPts val="0"/>
              </a:spcAft>
              <a:buSzPct val="80000"/>
              <a:buFont typeface="Wingdings 2"/>
              <a:buChar char=""/>
              <a:defRPr/>
            </a:pPr>
            <a:r>
              <a:rPr lang="is-IS" sz="36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Aðrar þjóðir horfa út á við</a:t>
            </a:r>
            <a:r>
              <a:rPr lang="is-IS" sz="35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is-IS" sz="36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og fylgja</a:t>
            </a:r>
            <a:r>
              <a:rPr lang="is-IS" sz="3600" dirty="0">
                <a:solidFill>
                  <a:srgbClr val="474A8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is-IS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opingáttarstefnu</a:t>
            </a:r>
            <a:r>
              <a:rPr lang="is-IS" sz="36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sækjast eftir viðskiptum við umheiminn</a:t>
            </a:r>
          </a:p>
          <a:p>
            <a:pPr marL="521208" lvl="1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is-IS" sz="33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Eitt helzta ágreiningsefni nútímans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386130"/>
            <a:ext cx="77724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Fríverzlun</a:t>
            </a:r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6876257" y="285749"/>
          <a:ext cx="1981994" cy="26791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r:id="rId4" imgW="2057143" imgH="2781688" progId="">
                  <p:embed/>
                </p:oleObj>
              </mc:Choice>
              <mc:Fallback>
                <p:oleObj r:id="rId4" imgW="2057143" imgH="2781688" progId="">
                  <p:embed/>
                  <p:pic>
                    <p:nvPicPr>
                      <p:cNvPr id="819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6257" y="285749"/>
                        <a:ext cx="1981994" cy="267914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 build="p" bldLvl="2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404664"/>
            <a:ext cx="77724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Hemill á fólksfjölgun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981200"/>
            <a:ext cx="7534275" cy="4648200"/>
          </a:xfrm>
        </p:spPr>
        <p:txBody>
          <a:bodyPr>
            <a:normAutofit lnSpcReduction="10000"/>
          </a:bodyPr>
          <a:lstStyle/>
          <a:p>
            <a:pPr marL="360000" indent="-360000" eaLnBrk="1" fontAlgn="auto" hangingPunct="1">
              <a:lnSpc>
                <a:spcPct val="90000"/>
              </a:lnSpc>
              <a:spcAft>
                <a:spcPts val="0"/>
              </a:spcAft>
              <a:buSzPct val="80000"/>
              <a:buFont typeface="Wingdings 2"/>
              <a:buChar char=""/>
              <a:defRPr/>
            </a:pPr>
            <a:r>
              <a:rPr lang="is-IS" sz="36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Mannfjöldi ræður miklu um mannafla</a:t>
            </a:r>
          </a:p>
          <a:p>
            <a:pPr marL="521208" lvl="1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2"/>
              </a:buClr>
              <a:buSzPct val="75000"/>
              <a:buFont typeface="Wingdings" pitchFamily="2" charset="2"/>
              <a:buChar char="q"/>
              <a:defRPr/>
            </a:pPr>
            <a:r>
              <a:rPr lang="is-IS" sz="32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Mikill mannfjöldi framleiðir jafnan meira af vörum og þjónustu</a:t>
            </a:r>
          </a:p>
          <a:p>
            <a:pPr marL="521208" lvl="1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2"/>
              </a:buClr>
              <a:buSzPct val="75000"/>
              <a:buFont typeface="Wingdings" pitchFamily="2" charset="2"/>
              <a:buChar char="q"/>
              <a:defRPr/>
            </a:pPr>
            <a:r>
              <a:rPr lang="is-IS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Landsframleiðsla á mann </a:t>
            </a:r>
            <a:r>
              <a:rPr lang="is-IS" sz="32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er skárri lífskjarakvarði en landsframleiðsla</a:t>
            </a:r>
          </a:p>
          <a:p>
            <a:pPr marL="521208" lvl="1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2"/>
              </a:buClr>
              <a:buSzPct val="75000"/>
              <a:buFont typeface="Wingdings" pitchFamily="2" charset="2"/>
              <a:buChar char="q"/>
              <a:defRPr/>
            </a:pPr>
            <a:r>
              <a:rPr lang="is-IS" sz="32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Mikill vöxtur mannfjöldans dregur úr vexti landsframleiðslu á mann</a:t>
            </a:r>
          </a:p>
          <a:p>
            <a:pPr marL="521208" lvl="1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2"/>
              </a:buClr>
              <a:buSzPct val="75000"/>
              <a:buFont typeface="Wingdings" pitchFamily="2" charset="2"/>
              <a:buChar char="q"/>
              <a:defRPr/>
            </a:pPr>
            <a:r>
              <a:rPr lang="is-IS" sz="32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Hröð fólksfjölgun hamlar hagvexti á mann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 build="p" bldLvl="2" autoUpdateAnimBg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404664"/>
            <a:ext cx="77724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Hemill á fólksfjölgun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idx="1"/>
          </p:nvPr>
        </p:nvSpPr>
        <p:spPr>
          <a:xfrm>
            <a:off x="609601" y="1981200"/>
            <a:ext cx="7202760" cy="4648200"/>
          </a:xfrm>
        </p:spPr>
        <p:txBody>
          <a:bodyPr>
            <a:normAutofit/>
          </a:bodyPr>
          <a:lstStyle/>
          <a:p>
            <a:pPr marL="360000" indent="-360000" eaLnBrk="1" fontAlgn="auto" hangingPunct="1">
              <a:lnSpc>
                <a:spcPct val="90000"/>
              </a:lnSpc>
              <a:spcAft>
                <a:spcPts val="0"/>
              </a:spcAft>
              <a:buSzPct val="80000"/>
              <a:buFont typeface="Wingdings 2"/>
              <a:buChar char=""/>
              <a:defRPr/>
            </a:pPr>
            <a:r>
              <a:rPr lang="is-IS" sz="40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Fólksfjölgun orkar á aðra framleiðsluþætti</a:t>
            </a:r>
          </a:p>
          <a:p>
            <a:pPr marL="521208" lvl="1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2"/>
              </a:buClr>
              <a:buSzPct val="75000"/>
              <a:buFont typeface="Wingdings" pitchFamily="2" charset="2"/>
              <a:buChar char="q"/>
              <a:defRPr/>
            </a:pPr>
            <a:r>
              <a:rPr lang="is-IS" sz="36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Fólksfjölgun felur í sér að fjármagn á mann dregst saman</a:t>
            </a:r>
          </a:p>
          <a:p>
            <a:pPr marL="521208" lvl="1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2"/>
              </a:buClr>
              <a:buSzPct val="75000"/>
              <a:buFont typeface="Wingdings" pitchFamily="2" charset="2"/>
              <a:buChar char="q"/>
              <a:defRPr/>
            </a:pPr>
            <a:r>
              <a:rPr lang="is-IS" sz="36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Fólksfjölgun felur í sér að náttúruauðlindir skiptast á fleiri hendur</a:t>
            </a:r>
          </a:p>
        </p:txBody>
      </p:sp>
      <p:sp>
        <p:nvSpPr>
          <p:cNvPr id="4" name="TextBox 3"/>
          <p:cNvSpPr txBox="1"/>
          <p:nvPr/>
        </p:nvSpPr>
        <p:spPr>
          <a:xfrm rot="21378103">
            <a:off x="6460410" y="1472045"/>
            <a:ext cx="2552302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s-IS" sz="3200" i="0">
                <a:latin typeface="Cambria" panose="02040503050406030204" pitchFamily="18" charset="0"/>
                <a:ea typeface="Cambria" panose="02040503050406030204" pitchFamily="18" charset="0"/>
              </a:rPr>
              <a:t>Hvers vegna?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 build="p" bldLvl="2" autoUpdateAnimBg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51520" y="320040"/>
            <a:ext cx="864096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Mannfjölgun hamlar hagvexti</a:t>
            </a:r>
          </a:p>
        </p:txBody>
      </p:sp>
      <p:sp>
        <p:nvSpPr>
          <p:cNvPr id="6963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is-IS">
              <a:latin typeface="Calibri" pitchFamily="34" charset="0"/>
            </a:endParaRPr>
          </a:p>
        </p:txBody>
      </p:sp>
      <p:pic>
        <p:nvPicPr>
          <p:cNvPr id="3076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3" y="1500188"/>
            <a:ext cx="255905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7" name="Rectangle 3"/>
          <p:cNvSpPr>
            <a:spLocks noChangeArrowheads="1"/>
          </p:cNvSpPr>
          <p:nvPr/>
        </p:nvSpPr>
        <p:spPr bwMode="auto">
          <a:xfrm>
            <a:off x="0" y="625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is-IS"/>
          </a:p>
        </p:txBody>
      </p:sp>
      <p:sp>
        <p:nvSpPr>
          <p:cNvPr id="6963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is-IS">
              <a:latin typeface="Calibri" pitchFamily="34" charset="0"/>
            </a:endParaRPr>
          </a:p>
        </p:txBody>
      </p:sp>
      <p:pic>
        <p:nvPicPr>
          <p:cNvPr id="3079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3" y="2357438"/>
            <a:ext cx="300037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7688" y="2286000"/>
            <a:ext cx="22860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3" y="3071813"/>
            <a:ext cx="3963987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3" y="4714875"/>
            <a:ext cx="7456487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14535" t="-11522" r="-14535" b="-23044"/>
          <a:stretch>
            <a:fillRect/>
          </a:stretch>
        </p:blipFill>
        <p:spPr bwMode="auto">
          <a:xfrm rot="21290225">
            <a:off x="5837654" y="5533293"/>
            <a:ext cx="1842050" cy="1211242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sp>
        <p:nvSpPr>
          <p:cNvPr id="69644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is-IS"/>
          </a:p>
        </p:txBody>
      </p:sp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44888" y="1643063"/>
            <a:ext cx="19558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46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is-IS"/>
          </a:p>
        </p:txBody>
      </p:sp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5857892"/>
            <a:ext cx="4404919" cy="50006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sp>
        <p:nvSpPr>
          <p:cNvPr id="69648" name="Rectangle 17"/>
          <p:cNvSpPr>
            <a:spLocks noChangeArrowheads="1"/>
          </p:cNvSpPr>
          <p:nvPr/>
        </p:nvSpPr>
        <p:spPr bwMode="auto">
          <a:xfrm>
            <a:off x="0" y="639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s-IS" sz="1800" i="0">
              <a:latin typeface="Calibri" pitchFamily="34" charset="0"/>
            </a:endParaRPr>
          </a:p>
        </p:txBody>
      </p:sp>
      <p:sp>
        <p:nvSpPr>
          <p:cNvPr id="69649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is-IS"/>
          </a:p>
        </p:txBody>
      </p:sp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37263" y="1643063"/>
            <a:ext cx="18923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Oval 19"/>
          <p:cNvSpPr/>
          <p:nvPr/>
        </p:nvSpPr>
        <p:spPr>
          <a:xfrm>
            <a:off x="3524250" y="5500688"/>
            <a:ext cx="1643063" cy="1143000"/>
          </a:xfrm>
          <a:prstGeom prst="ellipse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Rannsóknir og þróun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idx="1"/>
          </p:nvPr>
        </p:nvSpPr>
        <p:spPr>
          <a:xfrm>
            <a:off x="482600" y="1752600"/>
            <a:ext cx="7518400" cy="4605338"/>
          </a:xfrm>
        </p:spPr>
        <p:txBody>
          <a:bodyPr/>
          <a:lstStyle/>
          <a:p>
            <a:pPr marL="358775" indent="-358775" eaLnBrk="1" hangingPunct="1">
              <a:lnSpc>
                <a:spcPct val="90000"/>
              </a:lnSpc>
              <a:buSzPct val="80000"/>
            </a:pPr>
            <a:r>
              <a:rPr lang="is-IS" sz="36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Framrás tækniþekkingar hefur leitt til batnandi lífskjara</a:t>
            </a: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  <a:buSzPct val="75000"/>
              <a:buFont typeface="Wingdings" pitchFamily="2" charset="2"/>
              <a:buChar char="q"/>
            </a:pPr>
            <a:r>
              <a:rPr lang="is-IS" sz="32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Flestar tækninýjungar eru árangur af rannsóknum einkafyrirtækja og einstakra uppfinningamanna</a:t>
            </a: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  <a:buSzPct val="75000"/>
              <a:buFont typeface="Wingdings" pitchFamily="2" charset="2"/>
              <a:buChar char="q"/>
            </a:pPr>
            <a:r>
              <a:rPr lang="is-IS" sz="32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Almannavaldið getur ýtt undir tækniþróun með rannsóknastyrkjum, skattaívilnunum og einkaleyfum</a:t>
            </a:r>
          </a:p>
          <a:p>
            <a:pPr lvl="2" eaLnBrk="1" hangingPunct="1">
              <a:lnSpc>
                <a:spcPct val="90000"/>
              </a:lnSpc>
              <a:buClr>
                <a:schemeClr val="tx2"/>
              </a:buClr>
              <a:buSzPct val="75000"/>
              <a:buFont typeface="Wingdings" pitchFamily="2" charset="2"/>
              <a:buChar char="q"/>
            </a:pPr>
            <a:r>
              <a:rPr lang="is-IS" sz="29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Tölvur! Símar!</a:t>
            </a:r>
            <a:r>
              <a:rPr lang="is-IS" sz="2900" dirty="0">
                <a:solidFill>
                  <a:srgbClr val="474A8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is-IS" sz="2900" dirty="0" err="1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Ipöddur</a:t>
            </a:r>
            <a:r>
              <a:rPr lang="is-IS" sz="29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 build="p" bldLvl="2" autoUpdateAnimBg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Yfirlit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idx="1"/>
          </p:nvPr>
        </p:nvSpPr>
        <p:spPr>
          <a:xfrm>
            <a:off x="616810" y="1395413"/>
            <a:ext cx="7483582" cy="5105400"/>
          </a:xfrm>
        </p:spPr>
        <p:txBody>
          <a:bodyPr/>
          <a:lstStyle/>
          <a:p>
            <a:pPr marL="358775" indent="-358775" eaLnBrk="1" hangingPunct="1">
              <a:lnSpc>
                <a:spcPct val="90000"/>
              </a:lnSpc>
              <a:buSzPct val="70000"/>
            </a:pPr>
            <a:r>
              <a:rPr lang="is-IS" sz="36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Hagsæld, mæld með raunverulegri landsframleiðslu á mann, er breytileg um heiminn</a:t>
            </a:r>
          </a:p>
          <a:p>
            <a:pPr marL="358775" indent="-358775" eaLnBrk="1" hangingPunct="1">
              <a:lnSpc>
                <a:spcPct val="90000"/>
              </a:lnSpc>
              <a:buSzPct val="70000"/>
            </a:pPr>
            <a:r>
              <a:rPr lang="is-IS" sz="36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Meðaltekjur ríkustu landa heims eru meira en tíu sinnum meiri en meðaltekjur fátækustu landanna</a:t>
            </a:r>
          </a:p>
          <a:p>
            <a:pPr marL="358775" indent="-358775" eaLnBrk="1" hangingPunct="1">
              <a:lnSpc>
                <a:spcPct val="90000"/>
              </a:lnSpc>
              <a:buSzPct val="70000"/>
            </a:pPr>
            <a:r>
              <a:rPr lang="is-IS" sz="36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Lífskjör þjóðar fara eftir getu hennar til að framleiða vörur og þjónustu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3" grpId="0" build="p" autoUpdateAnimBg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3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Yfirlit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340768"/>
            <a:ext cx="7223125" cy="3810000"/>
          </a:xfrm>
        </p:spPr>
        <p:txBody>
          <a:bodyPr/>
          <a:lstStyle/>
          <a:p>
            <a:pPr marL="358775" indent="-358775" eaLnBrk="1" hangingPunct="1">
              <a:buSzPct val="70000"/>
            </a:pPr>
            <a:r>
              <a:rPr lang="is-IS" sz="36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Framleiðni fer eftir fjármagni, mannauði, náttúruauðlindum og  tækniþekkingu, sem mannaflinn getur nýtt</a:t>
            </a:r>
          </a:p>
          <a:p>
            <a:pPr marL="606425" lvl="1" indent="-358775" eaLnBrk="1" hangingPunct="1">
              <a:buSzPct val="70000"/>
            </a:pPr>
            <a:r>
              <a:rPr lang="is-IS" sz="33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Auðlindir geta þó verið blendin blessun, sjáum það síðar</a:t>
            </a:r>
          </a:p>
          <a:p>
            <a:pPr marL="358775" indent="-358775" eaLnBrk="1" hangingPunct="1">
              <a:buSzPct val="70000"/>
            </a:pPr>
            <a:r>
              <a:rPr lang="is-IS" sz="36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Hagstjórn orkar með ýmsu móti á hagvöxt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1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Line 2"/>
          <p:cNvSpPr>
            <a:spLocks noChangeShapeType="1"/>
          </p:cNvSpPr>
          <p:nvPr/>
        </p:nvSpPr>
        <p:spPr bwMode="auto">
          <a:xfrm flipV="1">
            <a:off x="838200" y="2209800"/>
            <a:ext cx="0" cy="2667000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 wrap="none"/>
          <a:lstStyle/>
          <a:p>
            <a:pPr eaLnBrk="0" hangingPunct="0">
              <a:defRPr/>
            </a:pPr>
            <a:endParaRPr lang="is-IS" dirty="0">
              <a:latin typeface="+mn-lt"/>
              <a:cs typeface="+mn-cs"/>
            </a:endParaRPr>
          </a:p>
        </p:txBody>
      </p:sp>
      <p:sp>
        <p:nvSpPr>
          <p:cNvPr id="175107" name="Text Box 3"/>
          <p:cNvSpPr txBox="1">
            <a:spLocks noChangeArrowheads="1"/>
          </p:cNvSpPr>
          <p:nvPr/>
        </p:nvSpPr>
        <p:spPr bwMode="auto">
          <a:xfrm>
            <a:off x="642938" y="1490663"/>
            <a:ext cx="419100" cy="5794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is-IS" sz="3200" i="0" dirty="0"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Y</a:t>
            </a:r>
          </a:p>
        </p:txBody>
      </p:sp>
      <p:sp>
        <p:nvSpPr>
          <p:cNvPr id="175108" name="Line 4"/>
          <p:cNvSpPr>
            <a:spLocks noChangeShapeType="1"/>
          </p:cNvSpPr>
          <p:nvPr/>
        </p:nvSpPr>
        <p:spPr bwMode="auto">
          <a:xfrm>
            <a:off x="838200" y="4876800"/>
            <a:ext cx="2590800" cy="0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 wrap="none"/>
          <a:lstStyle/>
          <a:p>
            <a:pPr eaLnBrk="0" hangingPunct="0">
              <a:defRPr/>
            </a:pPr>
            <a:endParaRPr lang="is-IS" dirty="0">
              <a:latin typeface="+mn-lt"/>
              <a:cs typeface="+mn-cs"/>
            </a:endParaRPr>
          </a:p>
        </p:txBody>
      </p:sp>
      <p:sp>
        <p:nvSpPr>
          <p:cNvPr id="175109" name="Text Box 5"/>
          <p:cNvSpPr txBox="1">
            <a:spLocks noChangeArrowheads="1"/>
          </p:cNvSpPr>
          <p:nvPr/>
        </p:nvSpPr>
        <p:spPr bwMode="auto">
          <a:xfrm>
            <a:off x="3565525" y="4538663"/>
            <a:ext cx="923925" cy="584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is-IS" sz="3200" i="0" dirty="0"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tími</a:t>
            </a:r>
          </a:p>
        </p:txBody>
      </p:sp>
      <p:sp>
        <p:nvSpPr>
          <p:cNvPr id="175110" name="Arc 6"/>
          <p:cNvSpPr>
            <a:spLocks/>
          </p:cNvSpPr>
          <p:nvPr/>
        </p:nvSpPr>
        <p:spPr bwMode="auto">
          <a:xfrm flipV="1">
            <a:off x="849313" y="2743200"/>
            <a:ext cx="2057400" cy="17526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50800" cap="sq">
            <a:solidFill>
              <a:srgbClr val="00008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is-IS" dirty="0">
              <a:latin typeface="+mn-lt"/>
              <a:cs typeface="+mn-cs"/>
            </a:endParaRPr>
          </a:p>
        </p:txBody>
      </p:sp>
      <p:sp>
        <p:nvSpPr>
          <p:cNvPr id="175111" name="Text Box 7"/>
          <p:cNvSpPr txBox="1">
            <a:spLocks noChangeArrowheads="1"/>
          </p:cNvSpPr>
          <p:nvPr/>
        </p:nvSpPr>
        <p:spPr bwMode="auto">
          <a:xfrm>
            <a:off x="251520" y="5378450"/>
            <a:ext cx="8143875" cy="8921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is-IS" sz="2600" i="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Veldisvöxtur felur í sér línulegan vöxt lógariþmans</a:t>
            </a:r>
          </a:p>
          <a:p>
            <a:pPr>
              <a:defRPr/>
            </a:pPr>
            <a:r>
              <a:rPr lang="is-IS" sz="2600" i="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þar sem halli vaxtarlínunnar sýnir vaxtarstigið </a:t>
            </a:r>
            <a:r>
              <a:rPr lang="is-IS" sz="2600" b="1" i="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</a:t>
            </a:r>
          </a:p>
        </p:txBody>
      </p:sp>
      <p:sp>
        <p:nvSpPr>
          <p:cNvPr id="175112" name="Line 8"/>
          <p:cNvSpPr>
            <a:spLocks noChangeShapeType="1"/>
          </p:cNvSpPr>
          <p:nvPr/>
        </p:nvSpPr>
        <p:spPr bwMode="auto">
          <a:xfrm flipV="1">
            <a:off x="4572000" y="2286000"/>
            <a:ext cx="0" cy="2590800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 wrap="none"/>
          <a:lstStyle/>
          <a:p>
            <a:pPr eaLnBrk="0" hangingPunct="0">
              <a:defRPr/>
            </a:pPr>
            <a:endParaRPr lang="is-IS" dirty="0">
              <a:latin typeface="+mn-lt"/>
              <a:cs typeface="+mn-cs"/>
            </a:endParaRPr>
          </a:p>
        </p:txBody>
      </p:sp>
      <p:sp>
        <p:nvSpPr>
          <p:cNvPr id="175113" name="Text Box 9"/>
          <p:cNvSpPr txBox="1">
            <a:spLocks noChangeArrowheads="1"/>
          </p:cNvSpPr>
          <p:nvPr/>
        </p:nvSpPr>
        <p:spPr bwMode="auto">
          <a:xfrm>
            <a:off x="4108450" y="1566863"/>
            <a:ext cx="1066800" cy="584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is-IS" sz="3200" i="0" dirty="0"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ln(Y)</a:t>
            </a:r>
          </a:p>
        </p:txBody>
      </p:sp>
      <p:sp>
        <p:nvSpPr>
          <p:cNvPr id="175114" name="Line 10"/>
          <p:cNvSpPr>
            <a:spLocks noChangeShapeType="1"/>
          </p:cNvSpPr>
          <p:nvPr/>
        </p:nvSpPr>
        <p:spPr bwMode="auto">
          <a:xfrm>
            <a:off x="4572000" y="4876800"/>
            <a:ext cx="2362200" cy="0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 wrap="none"/>
          <a:lstStyle/>
          <a:p>
            <a:pPr eaLnBrk="0" hangingPunct="0">
              <a:defRPr/>
            </a:pPr>
            <a:endParaRPr lang="is-IS" dirty="0">
              <a:latin typeface="+mn-lt"/>
              <a:cs typeface="+mn-cs"/>
            </a:endParaRPr>
          </a:p>
        </p:txBody>
      </p:sp>
      <p:sp>
        <p:nvSpPr>
          <p:cNvPr id="175115" name="Text Box 11"/>
          <p:cNvSpPr txBox="1">
            <a:spLocks noChangeArrowheads="1"/>
          </p:cNvSpPr>
          <p:nvPr/>
        </p:nvSpPr>
        <p:spPr bwMode="auto">
          <a:xfrm>
            <a:off x="7070725" y="4538663"/>
            <a:ext cx="923925" cy="584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is-IS" sz="3200" i="0" dirty="0"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tími</a:t>
            </a:r>
          </a:p>
        </p:txBody>
      </p:sp>
      <p:sp>
        <p:nvSpPr>
          <p:cNvPr id="175116" name="Line 12"/>
          <p:cNvSpPr>
            <a:spLocks noChangeShapeType="1"/>
          </p:cNvSpPr>
          <p:nvPr/>
        </p:nvSpPr>
        <p:spPr bwMode="auto">
          <a:xfrm flipV="1">
            <a:off x="4581525" y="3200400"/>
            <a:ext cx="2286000" cy="838200"/>
          </a:xfrm>
          <a:prstGeom prst="line">
            <a:avLst/>
          </a:prstGeom>
          <a:noFill/>
          <a:ln w="50800" cap="sq">
            <a:solidFill>
              <a:srgbClr val="000080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pPr eaLnBrk="0" hangingPunct="0">
              <a:defRPr/>
            </a:pPr>
            <a:endParaRPr lang="is-IS" dirty="0">
              <a:latin typeface="+mn-lt"/>
              <a:cs typeface="+mn-cs"/>
            </a:endParaRPr>
          </a:p>
        </p:txBody>
      </p:sp>
      <p:sp>
        <p:nvSpPr>
          <p:cNvPr id="175117" name="Line 13"/>
          <p:cNvSpPr>
            <a:spLocks noChangeShapeType="1"/>
          </p:cNvSpPr>
          <p:nvPr/>
        </p:nvSpPr>
        <p:spPr bwMode="auto">
          <a:xfrm>
            <a:off x="5181600" y="3810000"/>
            <a:ext cx="1143000" cy="0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pPr eaLnBrk="0" hangingPunct="0">
              <a:defRPr/>
            </a:pPr>
            <a:endParaRPr lang="is-IS" dirty="0">
              <a:latin typeface="+mn-lt"/>
              <a:cs typeface="+mn-cs"/>
            </a:endParaRPr>
          </a:p>
        </p:txBody>
      </p:sp>
      <p:sp>
        <p:nvSpPr>
          <p:cNvPr id="175118" name="Line 14"/>
          <p:cNvSpPr>
            <a:spLocks noChangeShapeType="1"/>
          </p:cNvSpPr>
          <p:nvPr/>
        </p:nvSpPr>
        <p:spPr bwMode="auto">
          <a:xfrm flipV="1">
            <a:off x="6324600" y="3429000"/>
            <a:ext cx="0" cy="381000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pPr eaLnBrk="0" hangingPunct="0">
              <a:defRPr/>
            </a:pPr>
            <a:endParaRPr lang="is-IS" dirty="0">
              <a:latin typeface="+mn-lt"/>
              <a:cs typeface="+mn-cs"/>
            </a:endParaRPr>
          </a:p>
        </p:txBody>
      </p:sp>
      <p:sp>
        <p:nvSpPr>
          <p:cNvPr id="175119" name="Oval 15"/>
          <p:cNvSpPr>
            <a:spLocks noChangeArrowheads="1"/>
          </p:cNvSpPr>
          <p:nvPr/>
        </p:nvSpPr>
        <p:spPr bwMode="auto">
          <a:xfrm>
            <a:off x="5105400" y="3733800"/>
            <a:ext cx="152400" cy="152400"/>
          </a:xfrm>
          <a:prstGeom prst="ellipse">
            <a:avLst/>
          </a:prstGeom>
          <a:solidFill>
            <a:srgbClr val="0080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is-IS" dirty="0">
              <a:latin typeface="+mn-lt"/>
              <a:cs typeface="+mn-cs"/>
            </a:endParaRPr>
          </a:p>
        </p:txBody>
      </p:sp>
      <p:sp>
        <p:nvSpPr>
          <p:cNvPr id="175120" name="Oval 16"/>
          <p:cNvSpPr>
            <a:spLocks noChangeArrowheads="1"/>
          </p:cNvSpPr>
          <p:nvPr/>
        </p:nvSpPr>
        <p:spPr bwMode="auto">
          <a:xfrm>
            <a:off x="6248400" y="3321050"/>
            <a:ext cx="152400" cy="152400"/>
          </a:xfrm>
          <a:prstGeom prst="ellipse">
            <a:avLst/>
          </a:prstGeom>
          <a:solidFill>
            <a:srgbClr val="0080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is-IS" dirty="0">
              <a:latin typeface="+mn-lt"/>
              <a:cs typeface="+mn-cs"/>
            </a:endParaRPr>
          </a:p>
        </p:txBody>
      </p:sp>
      <p:sp>
        <p:nvSpPr>
          <p:cNvPr id="175121" name="Text Box 17"/>
          <p:cNvSpPr txBox="1">
            <a:spLocks noChangeArrowheads="1"/>
          </p:cNvSpPr>
          <p:nvPr/>
        </p:nvSpPr>
        <p:spPr bwMode="auto">
          <a:xfrm>
            <a:off x="5668963" y="3886200"/>
            <a:ext cx="350837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is-IS" sz="2400" i="0" dirty="0">
                <a:latin typeface="+mn-lt"/>
                <a:cs typeface="+mn-cs"/>
              </a:rPr>
              <a:t>1</a:t>
            </a:r>
          </a:p>
        </p:txBody>
      </p:sp>
      <p:sp>
        <p:nvSpPr>
          <p:cNvPr id="175122" name="Text Box 18"/>
          <p:cNvSpPr txBox="1">
            <a:spLocks noChangeArrowheads="1"/>
          </p:cNvSpPr>
          <p:nvPr/>
        </p:nvSpPr>
        <p:spPr bwMode="auto">
          <a:xfrm>
            <a:off x="6429375" y="3332163"/>
            <a:ext cx="338138" cy="4619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is-IS" sz="2400" i="0" dirty="0">
                <a:latin typeface="+mn-lt"/>
                <a:cs typeface="+mn-cs"/>
              </a:rPr>
              <a:t>g</a:t>
            </a: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428625" y="423863"/>
            <a:ext cx="8472679" cy="1143000"/>
          </a:xfrm>
          <a:prstGeom prst="rect">
            <a:avLst/>
          </a:prstGeom>
          <a:noFill/>
          <a:ln/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s-IS" sz="5400" b="1" i="0" cap="all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  <a:ea typeface="+mj-ea"/>
                <a:cs typeface="+mj-cs"/>
              </a:rPr>
              <a:t>veldisvöxtur og línuvöxtur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5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5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5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5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5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5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5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5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5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7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7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75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11" grpId="0" autoUpdateAnimBg="0"/>
      <p:bldP spid="175113" grpId="0" autoUpdateAnimBg="0"/>
      <p:bldP spid="175115" grpId="0" autoUpdateAnimBg="0"/>
      <p:bldP spid="175119" grpId="0" animBg="1"/>
      <p:bldP spid="175120" grpId="0" animBg="1"/>
      <p:bldP spid="175121" grpId="0" autoUpdateAnimBg="0"/>
      <p:bldP spid="175122" grpId="0" autoUpdateAnimBg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1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Yfirlit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 rot="21420000">
            <a:off x="1676400" y="1889125"/>
            <a:ext cx="526415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is-IS" sz="18000" i="0" dirty="0"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Endir</a:t>
            </a:r>
          </a:p>
        </p:txBody>
      </p:sp>
      <p:sp>
        <p:nvSpPr>
          <p:cNvPr id="8" name="Rectangle 8"/>
          <p:cNvSpPr txBox="1">
            <a:spLocks noChangeArrowheads="1"/>
          </p:cNvSpPr>
          <p:nvPr/>
        </p:nvSpPr>
        <p:spPr>
          <a:xfrm>
            <a:off x="676275" y="1390650"/>
            <a:ext cx="7315200" cy="4876800"/>
          </a:xfrm>
          <a:prstGeom prst="rect">
            <a:avLst/>
          </a:prstGeom>
          <a:noFill/>
          <a:ln/>
        </p:spPr>
        <p:txBody>
          <a:bodyPr/>
          <a:lstStyle/>
          <a:p>
            <a:pPr marL="360000" indent="-360000" fontAlgn="auto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 2"/>
              <a:buChar char=""/>
              <a:defRPr/>
            </a:pPr>
            <a:r>
              <a:rPr lang="is-IS" sz="3200" i="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Upphleðsla fjármagns rekur sig á minnkandi stærðarhagkvæmni </a:t>
            </a:r>
          </a:p>
          <a:p>
            <a:pPr marL="360000" indent="-360000" fontAlgn="auto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 2"/>
              <a:buChar char=""/>
              <a:defRPr/>
            </a:pPr>
            <a:r>
              <a:rPr lang="is-IS" sz="3200" i="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Vegna minnkandi stærðarhagkvæmni leiðir aukinn sparnaður til aukins hagvaxtar um hríð, en hagvöxturinn hægir á sér og hverfur á endanum </a:t>
            </a:r>
          </a:p>
          <a:p>
            <a:pPr marL="360000" indent="-360000" fontAlgn="auto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 2"/>
              <a:buChar char=""/>
              <a:defRPr/>
            </a:pPr>
            <a:r>
              <a:rPr lang="is-IS" sz="3200" i="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Minnkandi stærðarhagkvæmni veldur því einnig, að arðsemi fjármagns er sérstaklega mikil í fátækum löndum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ChangeArrowheads="1"/>
          </p:cNvSpPr>
          <p:nvPr/>
        </p:nvSpPr>
        <p:spPr bwMode="auto">
          <a:xfrm>
            <a:off x="1071563" y="1676400"/>
            <a:ext cx="6138862" cy="1905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Monotype Sorts" pitchFamily="2" charset="2"/>
              <a:buNone/>
              <a:defRPr/>
            </a:pPr>
            <a:r>
              <a:rPr kumimoji="1" lang="is-IS" sz="3200" i="0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 = VLF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Monotype Sorts" pitchFamily="2" charset="2"/>
              <a:buNone/>
              <a:defRPr/>
            </a:pPr>
            <a:r>
              <a:rPr kumimoji="1" lang="is-IS" sz="3200" i="0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Symbol" pitchFamily="18" charset="2"/>
              </a:rPr>
              <a:t>x = x – x</a:t>
            </a:r>
            <a:r>
              <a:rPr kumimoji="1" lang="is-IS" sz="3200" i="0" baseline="-25000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Symbol" pitchFamily="18" charset="2"/>
              </a:rPr>
              <a:t>-1</a:t>
            </a:r>
            <a:r>
              <a:rPr kumimoji="1" lang="is-IS" sz="3200" i="0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Symbol" pitchFamily="18" charset="2"/>
              </a:rPr>
              <a:t> er breyting á x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Monotype Sorts" pitchFamily="2" charset="2"/>
              <a:buNone/>
              <a:defRPr/>
            </a:pPr>
            <a:r>
              <a:rPr kumimoji="1" lang="is-IS" sz="3200" i="0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Symbol" pitchFamily="18" charset="2"/>
              </a:rPr>
              <a:t>Hvað er þá </a:t>
            </a:r>
            <a:r>
              <a:rPr kumimoji="1" lang="is-IS" sz="3200" i="0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log(x)? 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Monotype Sorts" pitchFamily="2" charset="2"/>
              <a:buNone/>
              <a:defRPr/>
            </a:pPr>
            <a:endParaRPr kumimoji="1" lang="is-IS" sz="3200" i="0" dirty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174084" name="Object 4"/>
          <p:cNvGraphicFramePr>
            <a:graphicFrameLocks noChangeAspect="1"/>
          </p:cNvGraphicFramePr>
          <p:nvPr/>
        </p:nvGraphicFramePr>
        <p:xfrm>
          <a:off x="1147763" y="3581400"/>
          <a:ext cx="5203825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4" imgW="2019240" imgH="393480" progId="Equation.3">
                  <p:embed/>
                </p:oleObj>
              </mc:Choice>
              <mc:Fallback>
                <p:oleObj name="Equation" r:id="rId4" imgW="2019240" imgH="393480" progId="Equation.3">
                  <p:embed/>
                  <p:pic>
                    <p:nvPicPr>
                      <p:cNvPr id="17408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7763" y="3581400"/>
                        <a:ext cx="5203825" cy="10080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085" name="Object 5"/>
          <p:cNvGraphicFramePr>
            <a:graphicFrameLocks noChangeAspect="1"/>
          </p:cNvGraphicFramePr>
          <p:nvPr/>
        </p:nvGraphicFramePr>
        <p:xfrm>
          <a:off x="6405563" y="2112963"/>
          <a:ext cx="1423987" cy="998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6" imgW="558720" imgH="393480" progId="Equation.3">
                  <p:embed/>
                </p:oleObj>
              </mc:Choice>
              <mc:Fallback>
                <p:oleObj name="Equation" r:id="rId6" imgW="558720" imgH="393480" progId="Equation.3">
                  <p:embed/>
                  <p:pic>
                    <p:nvPicPr>
                      <p:cNvPr id="17408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5563" y="2112963"/>
                        <a:ext cx="1423987" cy="9985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089" name="Text Box 9"/>
          <p:cNvSpPr txBox="1">
            <a:spLocks noChangeArrowheads="1"/>
          </p:cNvSpPr>
          <p:nvPr/>
        </p:nvSpPr>
        <p:spPr bwMode="auto">
          <a:xfrm>
            <a:off x="1111250" y="4964113"/>
            <a:ext cx="6284913" cy="5794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kumimoji="1" lang="is-IS" sz="3200" i="0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kumimoji="1" lang="is-IS" sz="3200" i="0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log(x) er því </a:t>
            </a:r>
            <a:r>
              <a:rPr kumimoji="1" lang="is-IS" sz="3200" i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Symbol" pitchFamily="18" charset="2"/>
              </a:rPr>
              <a:t>hlutfalls</a:t>
            </a:r>
            <a:r>
              <a:rPr kumimoji="1" lang="is-IS" sz="3200" i="0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Symbol" pitchFamily="18" charset="2"/>
              </a:rPr>
              <a:t>breyting á x</a:t>
            </a:r>
            <a:endParaRPr kumimoji="1" lang="is-IS" sz="3200" i="0" dirty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28596" y="476672"/>
            <a:ext cx="7143800" cy="952064"/>
          </a:xfrm>
          <a:prstGeom prst="rect">
            <a:avLst/>
          </a:prstGeom>
          <a:noFill/>
          <a:ln/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s-IS" sz="5400" b="1" i="0" cap="all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  <a:ea typeface="+mj-ea"/>
                <a:cs typeface="+mj-cs"/>
              </a:rPr>
              <a:t>Lógariþmar gera gagn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4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4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4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4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4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2" grpId="0" build="p" autoUpdateAnimBg="0"/>
      <p:bldP spid="174089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07505" y="332656"/>
            <a:ext cx="7242048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Að reikna meðalvöxt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481013" y="1828800"/>
            <a:ext cx="7162800" cy="4600575"/>
          </a:xfrm>
        </p:spPr>
        <p:txBody>
          <a:bodyPr>
            <a:noAutofit/>
          </a:bodyPr>
          <a:lstStyle/>
          <a:p>
            <a:pPr marL="609600" indent="-609600" eaLnBrk="1" fontAlgn="auto" hangingPunct="1">
              <a:spcAft>
                <a:spcPts val="0"/>
              </a:spcAft>
              <a:buSzPct val="75000"/>
              <a:buFont typeface="Wingdings" pitchFamily="2" charset="2"/>
              <a:buChar char="q"/>
              <a:defRPr/>
            </a:pPr>
            <a:r>
              <a:rPr lang="is-IS" sz="32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Ef landsframleiðsla á mann fimmfaldast á 50 árum hver er þá </a:t>
            </a:r>
            <a:r>
              <a:rPr lang="is-IS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meðalvöxtur</a:t>
            </a:r>
            <a:r>
              <a:rPr lang="is-IS" sz="32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hennar á ári?</a:t>
            </a:r>
          </a:p>
          <a:p>
            <a:pPr marL="609600" indent="-609600" eaLnBrk="1" fontAlgn="auto" hangingPunct="1">
              <a:spcAft>
                <a:spcPts val="0"/>
              </a:spcAft>
              <a:buSzPct val="75000"/>
              <a:buFont typeface="Wingdings" pitchFamily="2" charset="2"/>
              <a:buChar char="q"/>
              <a:defRPr/>
            </a:pPr>
            <a:r>
              <a:rPr lang="is-IS" sz="32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Finna g í jöfnunni (1+g)</a:t>
            </a:r>
            <a:r>
              <a:rPr lang="is-IS" sz="3200" baseline="300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50</a:t>
            </a:r>
            <a:r>
              <a:rPr lang="is-IS" sz="32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5</a:t>
            </a:r>
          </a:p>
          <a:p>
            <a:pPr marL="609600" indent="-609600" eaLnBrk="1" fontAlgn="auto" hangingPunct="1">
              <a:spcAft>
                <a:spcPts val="0"/>
              </a:spcAft>
              <a:buSzPct val="75000"/>
              <a:buFont typeface="Wingdings" pitchFamily="2" charset="2"/>
              <a:buChar char="q"/>
              <a:defRPr/>
            </a:pPr>
            <a:r>
              <a:rPr lang="is-IS" sz="32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50ln(1+g) = ln(5) = 1,61</a:t>
            </a:r>
          </a:p>
          <a:p>
            <a:pPr marL="609600" indent="-609600" eaLnBrk="1" fontAlgn="auto" hangingPunct="1">
              <a:spcAft>
                <a:spcPts val="0"/>
              </a:spcAft>
              <a:buSzPct val="75000"/>
              <a:buFont typeface="Wingdings" pitchFamily="2" charset="2"/>
              <a:buChar char="q"/>
              <a:defRPr/>
            </a:pPr>
            <a:r>
              <a:rPr lang="is-IS" sz="32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ln(1+g) = 1,61/50 = 0,032</a:t>
            </a:r>
            <a:r>
              <a:rPr lang="is-IS" sz="3200" dirty="0">
                <a:solidFill>
                  <a:srgbClr val="A5002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  <a:p>
            <a:pPr marL="609600" indent="-609600" eaLnBrk="1" fontAlgn="auto" hangingPunct="1">
              <a:spcAft>
                <a:spcPts val="0"/>
              </a:spcAft>
              <a:buSzPct val="75000"/>
              <a:buFont typeface="Wingdings" pitchFamily="2" charset="2"/>
              <a:buChar char="q"/>
              <a:defRPr/>
            </a:pPr>
            <a:r>
              <a:rPr lang="is-IS" sz="32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1+g = e</a:t>
            </a:r>
            <a:r>
              <a:rPr lang="is-IS" sz="3200" baseline="300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ln(1+g)</a:t>
            </a:r>
            <a:r>
              <a:rPr lang="is-IS" sz="32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e</a:t>
            </a:r>
            <a:r>
              <a:rPr lang="is-IS" sz="3200" baseline="300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0,0322</a:t>
            </a:r>
            <a:r>
              <a:rPr lang="is-IS" sz="32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1,032</a:t>
            </a:r>
            <a:r>
              <a:rPr lang="is-IS" sz="3200" dirty="0">
                <a:solidFill>
                  <a:srgbClr val="A5002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</a:p>
          <a:p>
            <a:pPr marL="609600" indent="-609600" eaLnBrk="1" fontAlgn="auto" hangingPunct="1">
              <a:spcAft>
                <a:spcPts val="0"/>
              </a:spcAft>
              <a:buSzPct val="75000"/>
              <a:buFont typeface="Wingdings" pitchFamily="2" charset="2"/>
              <a:buChar char="q"/>
              <a:defRPr/>
            </a:pPr>
            <a:r>
              <a:rPr lang="is-IS" sz="32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 = 3,3% á ári, </a:t>
            </a:r>
            <a:r>
              <a:rPr lang="is-IS" sz="32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ekki</a:t>
            </a:r>
            <a:r>
              <a:rPr lang="is-IS" sz="32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3,2%</a:t>
            </a:r>
          </a:p>
        </p:txBody>
      </p:sp>
      <p:sp>
        <p:nvSpPr>
          <p:cNvPr id="169988" name="Text Box 4"/>
          <p:cNvSpPr txBox="1">
            <a:spLocks noChangeArrowheads="1"/>
          </p:cNvSpPr>
          <p:nvPr/>
        </p:nvSpPr>
        <p:spPr bwMode="auto">
          <a:xfrm rot="21420000">
            <a:off x="6653870" y="3805863"/>
            <a:ext cx="2227262" cy="2566988"/>
          </a:xfrm>
          <a:prstGeom prst="rect">
            <a:avLst/>
          </a:prstGeom>
          <a:ln>
            <a:headEnd type="none" w="sm" len="sm"/>
            <a:tailEnd type="none" w="sm" len="sm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is-IS" sz="3200" b="1" i="0" dirty="0">
                <a:latin typeface="Cambria" panose="02040503050406030204" pitchFamily="18" charset="0"/>
                <a:ea typeface="Cambria" panose="02040503050406030204" pitchFamily="18" charset="0"/>
              </a:rPr>
              <a:t>g = 3,2% þar eð</a:t>
            </a:r>
          </a:p>
          <a:p>
            <a:pPr eaLnBrk="0" hangingPunct="0">
              <a:defRPr/>
            </a:pPr>
            <a:r>
              <a:rPr lang="is-IS" sz="3200" b="1" i="0" dirty="0">
                <a:latin typeface="Cambria" panose="02040503050406030204" pitchFamily="18" charset="0"/>
                <a:ea typeface="Cambria" panose="02040503050406030204" pitchFamily="18" charset="0"/>
              </a:rPr>
              <a:t>ln(1+g) = g ef g er lág tala</a:t>
            </a:r>
          </a:p>
        </p:txBody>
      </p:sp>
      <p:sp>
        <p:nvSpPr>
          <p:cNvPr id="21511" name="Text Box 6"/>
          <p:cNvSpPr txBox="1">
            <a:spLocks noChangeArrowheads="1"/>
          </p:cNvSpPr>
          <p:nvPr/>
        </p:nvSpPr>
        <p:spPr bwMode="auto">
          <a:xfrm rot="-180000">
            <a:off x="6868506" y="3657172"/>
            <a:ext cx="479425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200" i="0" dirty="0"/>
              <a:t>~</a:t>
            </a:r>
          </a:p>
        </p:txBody>
      </p:sp>
      <p:sp>
        <p:nvSpPr>
          <p:cNvPr id="21512" name="Text Box 7"/>
          <p:cNvSpPr txBox="1">
            <a:spLocks noChangeArrowheads="1"/>
          </p:cNvSpPr>
          <p:nvPr/>
        </p:nvSpPr>
        <p:spPr bwMode="auto">
          <a:xfrm rot="-180000">
            <a:off x="8102871" y="4593277"/>
            <a:ext cx="479425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200" i="0" dirty="0"/>
              <a:t>~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9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9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9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9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9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9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87" grpId="0" build="p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pulent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58ACD5D1977BB41A31F184DBDE400AD" ma:contentTypeVersion="8" ma:contentTypeDescription="Create a new document." ma:contentTypeScope="" ma:versionID="c2c79cefe11e5a3ae110765b6d8bb642">
  <xsd:schema xmlns:xsd="http://www.w3.org/2001/XMLSchema" xmlns:xs="http://www.w3.org/2001/XMLSchema" xmlns:p="http://schemas.microsoft.com/office/2006/metadata/properties" xmlns:ns3="0fc118d9-ad1b-4cbf-b6c2-52dec790812e" targetNamespace="http://schemas.microsoft.com/office/2006/metadata/properties" ma:root="true" ma:fieldsID="1063db7fd87986de3082a5e00cac9675" ns3:_="">
    <xsd:import namespace="0fc118d9-ad1b-4cbf-b6c2-52dec790812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c118d9-ad1b-4cbf-b6c2-52dec79081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5CB5043-7798-439D-B77F-E746744F31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fc118d9-ad1b-4cbf-b6c2-52dec790812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35EE5E6-BDDC-46E4-BEF6-E3C44208745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36397A9-54EC-4C8B-B367-4917EF6FCEE3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4234</TotalTime>
  <Pages>64</Pages>
  <Words>2416</Words>
  <Application>Microsoft Office PowerPoint</Application>
  <PresentationFormat>On-screen Show (4:3)</PresentationFormat>
  <Paragraphs>401</Paragraphs>
  <Slides>70</Slides>
  <Notes>69</Notes>
  <HiddenSlides>24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70</vt:i4>
      </vt:variant>
    </vt:vector>
  </HeadingPairs>
  <TitlesOfParts>
    <vt:vector size="85" baseType="lpstr">
      <vt:lpstr>Tahoma</vt:lpstr>
      <vt:lpstr>Trebuchet MS</vt:lpstr>
      <vt:lpstr>Wingdings 2</vt:lpstr>
      <vt:lpstr>Wingdings</vt:lpstr>
      <vt:lpstr>Courier New</vt:lpstr>
      <vt:lpstr>Bernard MT Condensed</vt:lpstr>
      <vt:lpstr>Monotype Sorts</vt:lpstr>
      <vt:lpstr>Times New Roman</vt:lpstr>
      <vt:lpstr>Cambria</vt:lpstr>
      <vt:lpstr>Calibri</vt:lpstr>
      <vt:lpstr>Arial</vt:lpstr>
      <vt:lpstr>Opulent</vt:lpstr>
      <vt:lpstr>Equation</vt:lpstr>
      <vt:lpstr>Clip</vt:lpstr>
      <vt:lpstr>Equation.3</vt:lpstr>
      <vt:lpstr>Framleiðsla og hagvöxtur</vt:lpstr>
      <vt:lpstr>Framleiðsla og hagvöxtur</vt:lpstr>
      <vt:lpstr>Framleiðsla og hagvöxtur</vt:lpstr>
      <vt:lpstr>Framleiðsla og hagvöxtur</vt:lpstr>
      <vt:lpstr>Ísland: Landsframleiðsla 1901-2018 (magnvísitölur, 2005 = 100)</vt:lpstr>
      <vt:lpstr>Hagvöxtur hleður utan á sig</vt:lpstr>
      <vt:lpstr>PowerPoint Presentation</vt:lpstr>
      <vt:lpstr>PowerPoint Presentation</vt:lpstr>
      <vt:lpstr>Að reikna meðalvöxt</vt:lpstr>
      <vt:lpstr>Ísland: VLF á mann 1901-2015 (breyting á ári, %)</vt:lpstr>
      <vt:lpstr>Hagvöxtur um heiminn</vt:lpstr>
      <vt:lpstr>Framleiðsla og hagvöxtur</vt:lpstr>
      <vt:lpstr>Hagvöxtur um heiminn</vt:lpstr>
      <vt:lpstr>Hagvöxtur um heiminn</vt:lpstr>
      <vt:lpstr>Hagþróun íslands 1901-2015</vt:lpstr>
      <vt:lpstr>Hagþróun íslands 1901-2015</vt:lpstr>
      <vt:lpstr>Hagþróun íslands 1901-2015</vt:lpstr>
      <vt:lpstr>Hagþróun íslands 1901-2015</vt:lpstr>
      <vt:lpstr>Hagþróun íslands 1901-2015</vt:lpstr>
      <vt:lpstr>Hagþróun íslands 1901-2015</vt:lpstr>
      <vt:lpstr>Hagþróun íslands 1901-2015</vt:lpstr>
      <vt:lpstr>veldisvöxtur og sjötugsreglan</vt:lpstr>
      <vt:lpstr>veldisvöxtur og sjötugsreglan</vt:lpstr>
      <vt:lpstr>Dæmi um sjötugsregluna</vt:lpstr>
      <vt:lpstr>Dæmi um sjötugsregluna</vt:lpstr>
      <vt:lpstr>Framleiðni er lykilatriði</vt:lpstr>
      <vt:lpstr>Framleiðni er lykilatriði</vt:lpstr>
      <vt:lpstr>Framleiðni er lykilatriði</vt:lpstr>
      <vt:lpstr>Hvað ræður Framleiðni?</vt:lpstr>
      <vt:lpstr>Framleiðsluþættir</vt:lpstr>
      <vt:lpstr>Framleiðsluþættir</vt:lpstr>
      <vt:lpstr>Fjármagn</vt:lpstr>
      <vt:lpstr>Mannauður</vt:lpstr>
      <vt:lpstr>Náttúruauðlindir</vt:lpstr>
      <vt:lpstr>Náttúruauðlindir</vt:lpstr>
      <vt:lpstr>Tækniþekking</vt:lpstr>
      <vt:lpstr>Framleiðslufall</vt:lpstr>
      <vt:lpstr>Framleiðslufall</vt:lpstr>
      <vt:lpstr>Framleiðslufall</vt:lpstr>
      <vt:lpstr>Framleiðslufall</vt:lpstr>
      <vt:lpstr>Framleiðslufall</vt:lpstr>
      <vt:lpstr>PowerPoint Presentation</vt:lpstr>
      <vt:lpstr>Hagvöxtur og hagstjórn</vt:lpstr>
      <vt:lpstr>Hagstjórnaraðgerðir sem auka framleiðni og bæta lífskjör</vt:lpstr>
      <vt:lpstr>Hagstjórnaraðgerðir sem auka framleiðni og bæta lífskjör</vt:lpstr>
      <vt:lpstr>Mikilvægi sparnaðar og fjárfestingar</vt:lpstr>
      <vt:lpstr>Mikilvægi sparnaðar og fjárfestingar</vt:lpstr>
      <vt:lpstr>PowerPoint Presentation</vt:lpstr>
      <vt:lpstr>Tvær lykilniðurstöður</vt:lpstr>
      <vt:lpstr>Tvær lykilniðurstöður</vt:lpstr>
      <vt:lpstr>Mikilvægi sparnaðar og fjárfestingar</vt:lpstr>
      <vt:lpstr>Mikilvægi sparnaðar og fjárfestingar</vt:lpstr>
      <vt:lpstr>Erlend fjárfesting</vt:lpstr>
      <vt:lpstr>Erlend fjárfesting</vt:lpstr>
      <vt:lpstr>Menntun</vt:lpstr>
      <vt:lpstr>Menntun</vt:lpstr>
      <vt:lpstr>Menntun</vt:lpstr>
      <vt:lpstr>Heilbrigði og næring</vt:lpstr>
      <vt:lpstr>Heilbrigði og næring</vt:lpstr>
      <vt:lpstr>Eignarréttur og stöðugleiki</vt:lpstr>
      <vt:lpstr>Fríverzlun</vt:lpstr>
      <vt:lpstr>Fríverzlun</vt:lpstr>
      <vt:lpstr>Fríverzlun</vt:lpstr>
      <vt:lpstr>Hemill á fólksfjölgun</vt:lpstr>
      <vt:lpstr>Hemill á fólksfjölgun</vt:lpstr>
      <vt:lpstr>Mannfjölgun hamlar hagvexti</vt:lpstr>
      <vt:lpstr>Rannsóknir og þróun</vt:lpstr>
      <vt:lpstr>Yfirlit</vt:lpstr>
      <vt:lpstr>Yfirlit</vt:lpstr>
      <vt:lpstr>Yfirlit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24</dc:title>
  <dc:subject>Production and Growth</dc:subject>
  <dc:creator>Mark P. Karscig</dc:creator>
  <cp:keywords>price elasticity</cp:keywords>
  <cp:lastModifiedBy>Þorvaldur Gylfason</cp:lastModifiedBy>
  <cp:revision>487</cp:revision>
  <cp:lastPrinted>1997-07-28T16:10:48Z</cp:lastPrinted>
  <dcterms:created xsi:type="dcterms:W3CDTF">1998-06-22T00:04:04Z</dcterms:created>
  <dcterms:modified xsi:type="dcterms:W3CDTF">2020-09-20T14:30:10Z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0x010100D58ACD5D1977BB41A31F184DBDE400AD</vt:lpwstr>
  </property>
</Properties>
</file>