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59"/>
  </p:notesMasterIdLst>
  <p:handoutMasterIdLst>
    <p:handoutMasterId r:id="rId60"/>
  </p:handoutMasterIdLst>
  <p:sldIdLst>
    <p:sldId id="256" r:id="rId5"/>
    <p:sldId id="1463" r:id="rId6"/>
    <p:sldId id="1464" r:id="rId7"/>
    <p:sldId id="1501" r:id="rId8"/>
    <p:sldId id="1465" r:id="rId9"/>
    <p:sldId id="1466" r:id="rId10"/>
    <p:sldId id="1467" r:id="rId11"/>
    <p:sldId id="1468" r:id="rId12"/>
    <p:sldId id="1469" r:id="rId13"/>
    <p:sldId id="1470" r:id="rId14"/>
    <p:sldId id="1476" r:id="rId15"/>
    <p:sldId id="1477" r:id="rId16"/>
    <p:sldId id="1505" r:id="rId17"/>
    <p:sldId id="1506" r:id="rId18"/>
    <p:sldId id="1507" r:id="rId19"/>
    <p:sldId id="1508" r:id="rId20"/>
    <p:sldId id="1471" r:id="rId21"/>
    <p:sldId id="1540" r:id="rId22"/>
    <p:sldId id="1509" r:id="rId23"/>
    <p:sldId id="1480" r:id="rId24"/>
    <p:sldId id="1481" r:id="rId25"/>
    <p:sldId id="1482" r:id="rId26"/>
    <p:sldId id="1483" r:id="rId27"/>
    <p:sldId id="1484" r:id="rId28"/>
    <p:sldId id="1485" r:id="rId29"/>
    <p:sldId id="1486" r:id="rId30"/>
    <p:sldId id="1487" r:id="rId31"/>
    <p:sldId id="1488" r:id="rId32"/>
    <p:sldId id="1490" r:id="rId33"/>
    <p:sldId id="1491" r:id="rId34"/>
    <p:sldId id="1518" r:id="rId35"/>
    <p:sldId id="1519" r:id="rId36"/>
    <p:sldId id="1510" r:id="rId37"/>
    <p:sldId id="1523" r:id="rId38"/>
    <p:sldId id="1520" r:id="rId39"/>
    <p:sldId id="1521" r:id="rId40"/>
    <p:sldId id="1522" r:id="rId41"/>
    <p:sldId id="1511" r:id="rId42"/>
    <p:sldId id="1492" r:id="rId43"/>
    <p:sldId id="1542" r:id="rId44"/>
    <p:sldId id="1497" r:id="rId45"/>
    <p:sldId id="1498" r:id="rId46"/>
    <p:sldId id="1502" r:id="rId47"/>
    <p:sldId id="1512" r:id="rId48"/>
    <p:sldId id="1514" r:id="rId49"/>
    <p:sldId id="1513" r:id="rId50"/>
    <p:sldId id="1515" r:id="rId51"/>
    <p:sldId id="1517" r:id="rId52"/>
    <p:sldId id="1516" r:id="rId53"/>
    <p:sldId id="1524" r:id="rId54"/>
    <p:sldId id="1525" r:id="rId55"/>
    <p:sldId id="1499" r:id="rId56"/>
    <p:sldId id="1541" r:id="rId57"/>
    <p:sldId id="1543" r:id="rId5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CC3300"/>
    <a:srgbClr val="A50021"/>
    <a:srgbClr val="FFFFCC"/>
    <a:srgbClr val="0066FF"/>
    <a:srgbClr val="FF3300"/>
    <a:srgbClr val="474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B45858-CE56-4D23-9A33-F323C862005B}" v="21" dt="2020-08-26T16:50:27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22" y="43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handoutMaster" Target="handoutMasters/handoutMaster1.xml"/><Relationship Id="rId65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13" Type="http://schemas.openxmlformats.org/officeDocument/2006/relationships/slide" Target="slides/slide41.xml"/><Relationship Id="rId3" Type="http://schemas.openxmlformats.org/officeDocument/2006/relationships/slide" Target="slides/slide9.xml"/><Relationship Id="rId7" Type="http://schemas.openxmlformats.org/officeDocument/2006/relationships/slide" Target="slides/slide25.xml"/><Relationship Id="rId12" Type="http://schemas.openxmlformats.org/officeDocument/2006/relationships/slide" Target="slides/slide33.xml"/><Relationship Id="rId2" Type="http://schemas.openxmlformats.org/officeDocument/2006/relationships/slide" Target="slides/slide8.xml"/><Relationship Id="rId16" Type="http://schemas.openxmlformats.org/officeDocument/2006/relationships/slide" Target="slides/slide52.xml"/><Relationship Id="rId1" Type="http://schemas.openxmlformats.org/officeDocument/2006/relationships/slide" Target="slides/slide7.xml"/><Relationship Id="rId6" Type="http://schemas.openxmlformats.org/officeDocument/2006/relationships/slide" Target="slides/slide21.xml"/><Relationship Id="rId11" Type="http://schemas.openxmlformats.org/officeDocument/2006/relationships/slide" Target="slides/slide31.xml"/><Relationship Id="rId5" Type="http://schemas.openxmlformats.org/officeDocument/2006/relationships/slide" Target="slides/slide17.xml"/><Relationship Id="rId15" Type="http://schemas.openxmlformats.org/officeDocument/2006/relationships/slide" Target="slides/slide51.xml"/><Relationship Id="rId10" Type="http://schemas.openxmlformats.org/officeDocument/2006/relationships/slide" Target="slides/slide28.xml"/><Relationship Id="rId4" Type="http://schemas.openxmlformats.org/officeDocument/2006/relationships/slide" Target="slides/slide10.xml"/><Relationship Id="rId9" Type="http://schemas.openxmlformats.org/officeDocument/2006/relationships/slide" Target="slides/slide27.xml"/><Relationship Id="rId14" Type="http://schemas.openxmlformats.org/officeDocument/2006/relationships/slide" Target="slides/slide4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cat>
            <c:strRef>
              <c:f>'[Chart in Microsoft Office PowerPoint]Sheet1'!$B$1:$L$1</c:f>
              <c:strCache>
                <c:ptCount val="11"/>
                <c:pt idx="0">
                  <c:v>Matur</c:v>
                </c:pt>
                <c:pt idx="1">
                  <c:v>Vín</c:v>
                </c:pt>
                <c:pt idx="2">
                  <c:v>Föt</c:v>
                </c:pt>
                <c:pt idx="3">
                  <c:v>Húsnæði</c:v>
                </c:pt>
                <c:pt idx="4">
                  <c:v>Heilsa</c:v>
                </c:pt>
                <c:pt idx="5">
                  <c:v>Menntun</c:v>
                </c:pt>
                <c:pt idx="6">
                  <c:v>Ferðir</c:v>
                </c:pt>
                <c:pt idx="7">
                  <c:v>Póstur og sími</c:v>
                </c:pt>
                <c:pt idx="8">
                  <c:v>Tómstundir</c:v>
                </c:pt>
                <c:pt idx="9">
                  <c:v>Hótel og veitingar</c:v>
                </c:pt>
                <c:pt idx="10">
                  <c:v>Önnur þjónusta</c:v>
                </c:pt>
              </c:strCache>
            </c:strRef>
          </c:cat>
          <c:val>
            <c:numRef>
              <c:f>'[Chart in Microsoft Office PowerPoint]Sheet1'!$B$2:$L$2</c:f>
              <c:numCache>
                <c:formatCode>General</c:formatCode>
                <c:ptCount val="11"/>
                <c:pt idx="0">
                  <c:v>12.8</c:v>
                </c:pt>
                <c:pt idx="1">
                  <c:v>2.8</c:v>
                </c:pt>
                <c:pt idx="2">
                  <c:v>4.7</c:v>
                </c:pt>
                <c:pt idx="3">
                  <c:v>32</c:v>
                </c:pt>
                <c:pt idx="4">
                  <c:v>3.4</c:v>
                </c:pt>
                <c:pt idx="5">
                  <c:v>0.60000000000000064</c:v>
                </c:pt>
                <c:pt idx="6">
                  <c:v>16.399999999999999</c:v>
                </c:pt>
                <c:pt idx="7">
                  <c:v>3.2</c:v>
                </c:pt>
                <c:pt idx="8">
                  <c:v>12.6</c:v>
                </c:pt>
                <c:pt idx="9">
                  <c:v>4.8</c:v>
                </c:pt>
                <c:pt idx="1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9-4D4C-B720-82D70CAA5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Útlánsvextir án verðbólgu (raunvextir, %)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Data!$B$1:$AL$1</c:f>
              <c:strCache>
                <c:ptCount val="37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2018</c:v>
                </c:pt>
              </c:strCache>
            </c:strRef>
          </c:cat>
          <c:val>
            <c:numRef>
              <c:f>Data!$B$2:$AL$2</c:f>
              <c:numCache>
                <c:formatCode>General</c:formatCode>
                <c:ptCount val="37"/>
                <c:pt idx="0">
                  <c:v>-4.3257662932751231</c:v>
                </c:pt>
                <c:pt idx="1">
                  <c:v>-19.489046597902686</c:v>
                </c:pt>
                <c:pt idx="2">
                  <c:v>-3.1899456456110697</c:v>
                </c:pt>
                <c:pt idx="3">
                  <c:v>0.39024673120776032</c:v>
                </c:pt>
                <c:pt idx="4">
                  <c:v>-4.6644200499705031</c:v>
                </c:pt>
                <c:pt idx="5">
                  <c:v>5.5540137889379233</c:v>
                </c:pt>
                <c:pt idx="6">
                  <c:v>5.7982619476977026</c:v>
                </c:pt>
                <c:pt idx="7">
                  <c:v>4.1493607002252073</c:v>
                </c:pt>
                <c:pt idx="8">
                  <c:v>0.87849919527016196</c:v>
                </c:pt>
                <c:pt idx="9">
                  <c:v>8.4448812387392529</c:v>
                </c:pt>
                <c:pt idx="10">
                  <c:v>9.2805958998695903</c:v>
                </c:pt>
                <c:pt idx="11">
                  <c:v>12.055644788404523</c:v>
                </c:pt>
                <c:pt idx="12">
                  <c:v>7.7612354655116826</c:v>
                </c:pt>
                <c:pt idx="13">
                  <c:v>8.3358895243829743</c:v>
                </c:pt>
                <c:pt idx="14">
                  <c:v>9.7057158834522195</c:v>
                </c:pt>
                <c:pt idx="15">
                  <c:v>7.6131521910239393</c:v>
                </c:pt>
                <c:pt idx="16">
                  <c:v>7.719549929031615</c:v>
                </c:pt>
                <c:pt idx="17">
                  <c:v>9.4819844513777944</c:v>
                </c:pt>
                <c:pt idx="18">
                  <c:v>12.324660964203593</c:v>
                </c:pt>
                <c:pt idx="19">
                  <c:v>8.5104189253858102</c:v>
                </c:pt>
                <c:pt idx="20">
                  <c:v>8.986748570754898</c:v>
                </c:pt>
                <c:pt idx="21">
                  <c:v>11.403594047155314</c:v>
                </c:pt>
                <c:pt idx="22">
                  <c:v>9.120221522426748</c:v>
                </c:pt>
                <c:pt idx="23">
                  <c:v>11.923781456517453</c:v>
                </c:pt>
                <c:pt idx="24">
                  <c:v>8.7565490830551962</c:v>
                </c:pt>
                <c:pt idx="25">
                  <c:v>14.379752879299371</c:v>
                </c:pt>
                <c:pt idx="26">
                  <c:v>7.2417037249114671</c:v>
                </c:pt>
                <c:pt idx="27">
                  <c:v>7.3166508380606228</c:v>
                </c:pt>
                <c:pt idx="28">
                  <c:v>3.6005050763218511</c:v>
                </c:pt>
                <c:pt idx="29">
                  <c:v>4.4198975463200556</c:v>
                </c:pt>
                <c:pt idx="30">
                  <c:v>4.7220294997095928</c:v>
                </c:pt>
                <c:pt idx="31">
                  <c:v>5.8826993365255476</c:v>
                </c:pt>
                <c:pt idx="32">
                  <c:v>3.9051493104446218</c:v>
                </c:pt>
                <c:pt idx="33">
                  <c:v>1.8809982095703763</c:v>
                </c:pt>
                <c:pt idx="34">
                  <c:v>6.2251529843366011</c:v>
                </c:pt>
                <c:pt idx="35">
                  <c:v>7.3176699231192925</c:v>
                </c:pt>
                <c:pt idx="36">
                  <c:v>4.453863308758204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4B-4C11-87AA-3C4F1854C844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Útlánsvextir (nafnvextir, %)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Data!$B$1:$AL$1</c:f>
              <c:strCache>
                <c:ptCount val="37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2018</c:v>
                </c:pt>
              </c:strCache>
            </c:strRef>
          </c:cat>
          <c:val>
            <c:numRef>
              <c:f>Data!$B$3:$AL$3</c:f>
              <c:numCache>
                <c:formatCode>General</c:formatCode>
                <c:ptCount val="37"/>
                <c:pt idx="0">
                  <c:v>47</c:v>
                </c:pt>
                <c:pt idx="1">
                  <c:v>42.75</c:v>
                </c:pt>
                <c:pt idx="2">
                  <c:v>22.833333332999999</c:v>
                </c:pt>
                <c:pt idx="3">
                  <c:v>32.6</c:v>
                </c:pt>
                <c:pt idx="4">
                  <c:v>18.774999999999999</c:v>
                </c:pt>
                <c:pt idx="5">
                  <c:v>26.608333333333299</c:v>
                </c:pt>
                <c:pt idx="6">
                  <c:v>30.274999999999999</c:v>
                </c:pt>
                <c:pt idx="7">
                  <c:v>27.966666666666701</c:v>
                </c:pt>
                <c:pt idx="8">
                  <c:v>16.183333333333302</c:v>
                </c:pt>
                <c:pt idx="9">
                  <c:v>17.516666666666701</c:v>
                </c:pt>
                <c:pt idx="10">
                  <c:v>13.05</c:v>
                </c:pt>
                <c:pt idx="11">
                  <c:v>14.108333333333301</c:v>
                </c:pt>
                <c:pt idx="12">
                  <c:v>10.5666666666667</c:v>
                </c:pt>
                <c:pt idx="13">
                  <c:v>11.5833333333333</c:v>
                </c:pt>
                <c:pt idx="14">
                  <c:v>12.4333333333333</c:v>
                </c:pt>
                <c:pt idx="15">
                  <c:v>12.891666666666699</c:v>
                </c:pt>
                <c:pt idx="16">
                  <c:v>12.783333333333299</c:v>
                </c:pt>
                <c:pt idx="17">
                  <c:v>13.3</c:v>
                </c:pt>
                <c:pt idx="18">
                  <c:v>16.8</c:v>
                </c:pt>
                <c:pt idx="19">
                  <c:v>17.95</c:v>
                </c:pt>
                <c:pt idx="20">
                  <c:v>15.366666666666699</c:v>
                </c:pt>
                <c:pt idx="21">
                  <c:v>11.95</c:v>
                </c:pt>
                <c:pt idx="22">
                  <c:v>12.016666666666699</c:v>
                </c:pt>
                <c:pt idx="23">
                  <c:v>14.777528662506599</c:v>
                </c:pt>
                <c:pt idx="24">
                  <c:v>17.908979824067899</c:v>
                </c:pt>
                <c:pt idx="25">
                  <c:v>19.290814279032201</c:v>
                </c:pt>
                <c:pt idx="26">
                  <c:v>20.146174779764401</c:v>
                </c:pt>
                <c:pt idx="27">
                  <c:v>18.987658723374501</c:v>
                </c:pt>
                <c:pt idx="28">
                  <c:v>10.257028696684401</c:v>
                </c:pt>
                <c:pt idx="29">
                  <c:v>7.6980724734455803</c:v>
                </c:pt>
                <c:pt idx="30">
                  <c:v>8.3243387717751993</c:v>
                </c:pt>
                <c:pt idx="31">
                  <c:v>8.1516666666666708</c:v>
                </c:pt>
                <c:pt idx="32">
                  <c:v>7.7424999999999997</c:v>
                </c:pt>
                <c:pt idx="33">
                  <c:v>7.61</c:v>
                </c:pt>
                <c:pt idx="34">
                  <c:v>8.2366666666666699</c:v>
                </c:pt>
                <c:pt idx="35">
                  <c:v>7.2558333333333298</c:v>
                </c:pt>
                <c:pt idx="36">
                  <c:v>6.9550000000000001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4B-4C11-87AA-3C4F1854C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5359887"/>
        <c:axId val="1874604687"/>
      </c:lineChart>
      <c:catAx>
        <c:axId val="201535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1874604687"/>
        <c:crosses val="autoZero"/>
        <c:auto val="1"/>
        <c:lblAlgn val="ctr"/>
        <c:lblOffset val="100"/>
        <c:noMultiLvlLbl val="0"/>
      </c:catAx>
      <c:valAx>
        <c:axId val="187460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2015359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729009531703275"/>
          <c:y val="2.6936404163050761E-2"/>
          <c:w val="0.58366542340102223"/>
          <c:h val="0.181710909706893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0.74699</cdr:x>
      <cdr:y>0.14286</cdr:y>
    </cdr:from>
    <cdr:to>
      <cdr:x>0.94548</cdr:x>
      <cdr:y>0.24544</cdr:y>
    </cdr:to>
    <cdr:sp macro="" textlink="">
      <cdr:nvSpPr>
        <cdr:cNvPr id="2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29168" y="642955"/>
          <a:ext cx="1176925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9pPr>
        </a:lstStyle>
        <a:p xmlns:a="http://schemas.openxmlformats.org/drawingml/2006/main">
          <a:r>
            <a:rPr lang="is-IS" sz="2400" i="0" dirty="0"/>
            <a:t>Vín 2%</a:t>
          </a:r>
        </a:p>
      </cdr:txBody>
    </cdr:sp>
  </cdr:relSizeAnchor>
  <cdr:relSizeAnchor xmlns:cdr="http://schemas.openxmlformats.org/drawingml/2006/chartDrawing">
    <cdr:from>
      <cdr:x>0.79518</cdr:x>
      <cdr:y>0.25397</cdr:y>
    </cdr:from>
    <cdr:to>
      <cdr:x>0.99421</cdr:x>
      <cdr:y>0.35655</cdr:y>
    </cdr:to>
    <cdr:sp macro="" textlink="">
      <cdr:nvSpPr>
        <cdr:cNvPr id="3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14904" y="1143016"/>
          <a:ext cx="1180131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9pPr>
        </a:lstStyle>
        <a:p xmlns:a="http://schemas.openxmlformats.org/drawingml/2006/main">
          <a:r>
            <a:rPr lang="is-IS" sz="2400" i="0" dirty="0"/>
            <a:t>Föt 4%</a:t>
          </a:r>
        </a:p>
      </cdr:txBody>
    </cdr:sp>
  </cdr:relSizeAnchor>
  <cdr:relSizeAnchor xmlns:cdr="http://schemas.openxmlformats.org/drawingml/2006/chartDrawing">
    <cdr:from>
      <cdr:x>0.61446</cdr:x>
      <cdr:y>0.68254</cdr:y>
    </cdr:from>
    <cdr:to>
      <cdr:x>0.97165</cdr:x>
      <cdr:y>0.78512</cdr:y>
    </cdr:to>
    <cdr:sp macro="" textlink="">
      <cdr:nvSpPr>
        <cdr:cNvPr id="4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43351" y="3071835"/>
          <a:ext cx="2117906" cy="4616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9pPr>
        </a:lstStyle>
        <a:p xmlns:a="http://schemas.openxmlformats.org/drawingml/2006/main">
          <a:r>
            <a:rPr lang="is-IS" sz="2400" i="0" dirty="0"/>
            <a:t>Húsnæði 38%</a:t>
          </a:r>
        </a:p>
      </cdr:txBody>
    </cdr:sp>
  </cdr:relSizeAnchor>
  <cdr:relSizeAnchor xmlns:cdr="http://schemas.openxmlformats.org/drawingml/2006/chartDrawing">
    <cdr:from>
      <cdr:x>0.04819</cdr:x>
      <cdr:y>0.69841</cdr:y>
    </cdr:from>
    <cdr:to>
      <cdr:x>0.3339</cdr:x>
      <cdr:y>0.80099</cdr:y>
    </cdr:to>
    <cdr:sp macro="" textlink="">
      <cdr:nvSpPr>
        <cdr:cNvPr id="5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5736" y="3143260"/>
          <a:ext cx="1694053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2000" i="1" kern="1200">
              <a:solidFill>
                <a:sysClr val="windowText" lastClr="000000"/>
              </a:solidFill>
              <a:latin typeface="Tahoma" pitchFamily="34" charset="0"/>
            </a:defRPr>
          </a:lvl9pPr>
        </a:lstStyle>
        <a:p xmlns:a="http://schemas.openxmlformats.org/drawingml/2006/main">
          <a:r>
            <a:rPr lang="is-IS" sz="2400" i="0" dirty="0"/>
            <a:t>Ferðir 17%</a:t>
          </a:r>
        </a:p>
      </cdr:txBody>
    </cdr:sp>
  </cdr:relSizeAnchor>
  <cdr:relSizeAnchor xmlns:cdr="http://schemas.openxmlformats.org/drawingml/2006/chartDrawing">
    <cdr:from>
      <cdr:x>0</cdr:x>
      <cdr:y>0.46032</cdr:y>
    </cdr:from>
    <cdr:to>
      <cdr:x>0.43126</cdr:x>
      <cdr:y>0.5629</cdr:y>
    </cdr:to>
    <cdr:sp macro="" textlink="">
      <cdr:nvSpPr>
        <cdr:cNvPr id="6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071713"/>
          <a:ext cx="2557110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  <a:miter lim="800000"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s-IS" sz="2400" i="0" dirty="0"/>
            <a:t>Póstur og sími 2%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14E6AE86-989E-42CA-8895-C0D348753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2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5900AD94-4F1D-436B-8883-2CB60DCBD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0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1501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B00BA-0411-46DE-8206-75497D7271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43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813E16-6B79-4505-9248-6E34B7CF6BE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8</a:t>
            </a:r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783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78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78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61814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3F3EF-CA8F-497E-A7B2-89332BB36D3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19209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B9F8B-755A-4C4E-9B65-7480344C796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20932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6BCCA-DF31-4E2E-B387-9472D0631CF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43503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EAAD8-57C2-4553-9CEE-A9FCF056003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3219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36D210-35BB-41E2-B24C-91AB5197666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30689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372E98-571A-4B1C-B37D-90659C03B4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24631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999F6-38F2-4D05-98E9-260F3214342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9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849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50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2706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23099-FA3B-494C-9B6C-0E3E508CA40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486603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A981DE-524C-4167-AB28-D8A5D1CC8E6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3151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AA4D3-8A57-4336-949E-DED96DE7D21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694684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BA1B-8140-47E3-BC08-AFFC4DB75E2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421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421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12</a:t>
            </a:r>
          </a:p>
        </p:txBody>
      </p:sp>
      <p:sp>
        <p:nvSpPr>
          <p:cNvPr id="9421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421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42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42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269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ADB388-CE71-4F56-BA8E-B5C7FCF34D1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523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523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13</a:t>
            </a:r>
          </a:p>
        </p:txBody>
      </p:sp>
      <p:sp>
        <p:nvSpPr>
          <p:cNvPr id="9523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52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52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80454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1764B-74E9-4907-8F37-19AD6D2137C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625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626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14</a:t>
            </a:r>
          </a:p>
        </p:txBody>
      </p:sp>
      <p:sp>
        <p:nvSpPr>
          <p:cNvPr id="9626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626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62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62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085122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C1265-B5A0-48F0-B267-5C3BDD0C74B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728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728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15</a:t>
            </a:r>
          </a:p>
        </p:txBody>
      </p:sp>
      <p:sp>
        <p:nvSpPr>
          <p:cNvPr id="9728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728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72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72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34563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0AC83-D878-46A3-B7A9-8ABBD625734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830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830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16</a:t>
            </a:r>
          </a:p>
        </p:txBody>
      </p:sp>
      <p:sp>
        <p:nvSpPr>
          <p:cNvPr id="9830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831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83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83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98158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78AE6-4D6E-437A-B8A4-B8CBFD12EB9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933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933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17</a:t>
            </a:r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933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93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993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64706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1FC0C-B5B5-4216-BF2D-ABE547E20C7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035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035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18</a:t>
            </a:r>
          </a:p>
        </p:txBody>
      </p:sp>
      <p:sp>
        <p:nvSpPr>
          <p:cNvPr id="10035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035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03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03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927805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887D9-7B2C-4CCD-B0E9-ACF8521243F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137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138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19</a:t>
            </a:r>
          </a:p>
        </p:txBody>
      </p:sp>
      <p:sp>
        <p:nvSpPr>
          <p:cNvPr id="10138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138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13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13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51966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15954-C5D2-4654-8507-FA4ECE6880A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240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240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20</a:t>
            </a:r>
          </a:p>
        </p:txBody>
      </p:sp>
      <p:sp>
        <p:nvSpPr>
          <p:cNvPr id="10240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240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24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24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096128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550DC-BEE2-4CB7-A5A8-B4818439554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342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342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5" tIns="46988" rIns="95655" bIns="46988" anchor="b"/>
          <a:lstStyle/>
          <a:p>
            <a:pPr algn="r" eaLnBrk="0" hangingPunct="0"/>
            <a:r>
              <a:rPr lang="en-US" sz="1300" i="0">
                <a:latin typeface="Times New Roman" pitchFamily="18" charset="0"/>
              </a:rPr>
              <a:t>2</a:t>
            </a:r>
          </a:p>
        </p:txBody>
      </p:sp>
      <p:sp>
        <p:nvSpPr>
          <p:cNvPr id="10342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343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34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34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8731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A96BD-B2F2-44EA-8C08-0143961F7B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066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</a:t>
            </a:r>
          </a:p>
        </p:txBody>
      </p:sp>
      <p:sp>
        <p:nvSpPr>
          <p:cNvPr id="7066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066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06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06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47996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6167D-6D2F-4017-81C8-E983D23A6C9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588983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53E8F8-AE3A-4E14-B353-0A22851B991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23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909751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3BBA3-3D1A-44AC-8D57-7A9623466C4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23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548342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AD96B-E86B-453F-B87D-2DB9A315184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26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685821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3B038E-EB7A-498D-BFCA-BB90E741ACC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26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35116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53BFE-5983-45EC-9825-89CF548952C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26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708101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26285-C6B5-4CE7-BEF9-6C3A100B70C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26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49169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501CC4-D95D-4125-AD5B-90A1A14B828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26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582010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D645F-8A0F-46C8-985C-FE59A3059E7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291123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FF256-15FB-47E4-977D-C617C2A52DB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24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5609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DB5A5-BA27-49A2-85D5-6041B482821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453363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FF256-15FB-47E4-977D-C617C2A52DB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24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8132755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7D11C-F5D9-4340-B32D-94DD48A264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30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64467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280CD3-8793-405D-A85F-13F3F342940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5058873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0E20C3-2D84-473D-BE1E-0C17D109FF0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1673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674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1674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674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67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67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683572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ACC66-391E-48A5-A247-41959FD6EB8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432438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60ABE-FCF1-41C2-AF6E-D7F089EAADBC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1878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878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1878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879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87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87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295985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773B8-D6C8-4EF7-819B-2ED262F88636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557308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28779-F8ED-486C-9F33-11AE8710AB3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5796404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A2394D-087E-4E0A-8AA9-FABF52CD999C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34975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788B9-6465-447E-8C61-CC3329772F0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2288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288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31</a:t>
            </a:r>
          </a:p>
        </p:txBody>
      </p:sp>
      <p:sp>
        <p:nvSpPr>
          <p:cNvPr id="12288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288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28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28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55262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2CAD5-267E-462A-BCA6-0BBA5E7206F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2708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3</a:t>
            </a:r>
          </a:p>
        </p:txBody>
      </p:sp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27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27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1364083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38AAF2-FFB5-4D8E-AE4F-3F5E9CC51C9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0948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341E8-8957-4899-A922-AA5A84C0B4F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35972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2C30F-91EB-4CCE-BC4B-57239DAFD89C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2595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595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5" tIns="46988" rIns="95655" bIns="46988" anchor="b"/>
          <a:lstStyle/>
          <a:p>
            <a:pPr algn="r" eaLnBrk="0" hangingPunct="0"/>
            <a:r>
              <a:rPr lang="en-US" sz="1300" i="0">
                <a:latin typeface="Times New Roman" pitchFamily="18" charset="0"/>
              </a:rPr>
              <a:t>3</a:t>
            </a:r>
          </a:p>
        </p:txBody>
      </p:sp>
      <p:sp>
        <p:nvSpPr>
          <p:cNvPr id="12595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595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1259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259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150616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0AD94-4F1D-436B-8883-2CB60DCBD459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6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5E4A3-30E4-4A52-B660-041DB979854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4</a:t>
            </a:r>
          </a:p>
        </p:txBody>
      </p:sp>
      <p:sp>
        <p:nvSpPr>
          <p:cNvPr id="73733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3734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37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37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58151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72B03-6DDF-4031-AA38-2571DE446F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4755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4756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5</a:t>
            </a: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4758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47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47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29506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33EAE-3243-4D0A-90EB-87BC5BA4EB4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5779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6</a:t>
            </a: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5782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57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57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73807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C9E7F4-BA18-4417-ACF7-7E7FF9F7426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6803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7</a:t>
            </a:r>
          </a:p>
        </p:txBody>
      </p: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6806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768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68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1120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B3FE72-873A-4404-A990-4CC7CE5356D0}" type="datetimeFigureOut">
              <a:rPr lang="en-US"/>
              <a:pPr>
                <a:defRPr/>
              </a:pPr>
              <a:t>8/26/2020</a:t>
            </a:fld>
            <a:endParaRPr dirty="0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99F63A4-0EB0-4308-A669-69B847D2225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F4CA-CC49-4F1B-868D-A13A90A12C16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37C7-A782-40D2-A991-BFEFCEF2D5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448A74-66A5-40BF-8C59-2B97A694CCCA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A48521B-7051-49B3-886C-200625AF5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is-IS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D444B-58FC-4309-994D-76DC5827CDE4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F7835-9E89-45F8-9263-3DCDDAEC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FD64656-3908-466D-B052-8E960ACF1A96}" type="datetimeFigureOut">
              <a:rPr lang="en-US"/>
              <a:pPr>
                <a:defRPr/>
              </a:pPr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373B4-7735-43D4-BF0F-C053B965E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E198-D4E8-4DAD-BCB2-0F34FC741DEA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CE7C0-B314-4301-823F-4752A4D39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61E7-CBFE-46D4-A7C0-D69C25359F8A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78902-C1F3-439F-8679-779BD11919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8DD4A-60C3-42CA-AB8B-6F8C50D57AD0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8485D-9E76-45EC-84D9-1E575BE69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E53DD-96F9-49D5-A5C4-854C30785283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8A2EB-9EB6-471E-8508-C97612C0A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F659-EC79-48D6-9E2C-B95C2EE91EC5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1AC0-CA77-4851-AE55-14B9B9E87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E481EE-AA89-4232-843B-C65B85FC5416}" type="datetimeFigureOut">
              <a:rPr lang="en-US"/>
              <a:pPr>
                <a:defRPr/>
              </a:pPr>
              <a:t>8/26/2020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FCA765-1B87-4E13-992F-9C1852901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078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93524C1-8383-4B1D-A779-51B1BFE1DAAA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512CDEB-299E-4990-8D31-F18F2ED670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21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2" r:id="rId9"/>
    <p:sldLayoutId id="2147483719" r:id="rId10"/>
    <p:sldLayoutId id="2147483723" r:id="rId11"/>
    <p:sldLayoutId id="2147483724" r:id="rId12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325688" y="1084312"/>
            <a:ext cx="5638800" cy="3352800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is-IS" sz="8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Verðlag og framfærslu-kostnaður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338264" y="4797152"/>
            <a:ext cx="5410200" cy="762000"/>
          </a:xfrm>
        </p:spPr>
        <p:txBody>
          <a:bodyPr>
            <a:normAutofit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00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20. kafli, síðari hluti</a:t>
            </a:r>
          </a:p>
        </p:txBody>
      </p:sp>
      <p:pic>
        <p:nvPicPr>
          <p:cNvPr id="9224" name="Picture 11" descr="chap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680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214563"/>
            <a:ext cx="7429500" cy="2895600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Reikna verðbólguna</a:t>
            </a: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Verðbólgustigið er hlutfallsbreytingin (mæld í %) á verðvísitölunni frá fyrra tímabili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92696"/>
            <a:ext cx="8534400" cy="1143000"/>
          </a:xfrm>
        </p:spPr>
        <p:txBody>
          <a:bodyPr lIns="90488" tIns="44450" rIns="90488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Hvernig neyzluverðsvísitalan </a:t>
            </a:r>
            <a:b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er reiknuð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Verðbólga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idx="1"/>
          </p:nvPr>
        </p:nvSpPr>
        <p:spPr>
          <a:xfrm>
            <a:off x="-71438" y="2209800"/>
            <a:ext cx="8077201" cy="1219200"/>
          </a:xfrm>
        </p:spPr>
        <p:txBody>
          <a:bodyPr/>
          <a:lstStyle/>
          <a:p>
            <a:pPr algn="ctr" eaLnBrk="1" hangingPunct="1">
              <a:buFont typeface="Monotype Sorts"/>
              <a:buNone/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Verðbólgustigið er reiknað þannig: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93700" y="4008438"/>
            <a:ext cx="2483437" cy="4924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600" i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 í ár = 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105150" y="3671888"/>
            <a:ext cx="4343400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2600" i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í ár – NVV í fyrra</a:t>
            </a: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3927475" y="4271963"/>
            <a:ext cx="3597275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2600" i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í fyrra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6429375" y="4000500"/>
            <a:ext cx="880369" cy="49244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600" i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 rot="-60000">
            <a:off x="3143250" y="4244975"/>
            <a:ext cx="3214688" cy="44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útreikning NVV og verðbólgu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71500" y="2133600"/>
            <a:ext cx="7162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3200" b="1" i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skref: Gera neyzlukönnun til að velja í neyzlukörfuna</a:t>
            </a:r>
          </a:p>
        </p:txBody>
      </p:sp>
      <p:graphicFrame>
        <p:nvGraphicFramePr>
          <p:cNvPr id="24590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988608"/>
              </p:ext>
            </p:extLst>
          </p:nvPr>
        </p:nvGraphicFramePr>
        <p:xfrm>
          <a:off x="1676400" y="4114800"/>
          <a:ext cx="6096000" cy="6096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 epli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 appelsínur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714375" y="2133600"/>
            <a:ext cx="7010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3200" b="1" i="0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skref: Finna verð hverrar vöru á hverju ári</a:t>
            </a:r>
          </a:p>
        </p:txBody>
      </p:sp>
      <p:graphicFrame>
        <p:nvGraphicFramePr>
          <p:cNvPr id="10857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748710"/>
              </p:ext>
            </p:extLst>
          </p:nvPr>
        </p:nvGraphicFramePr>
        <p:xfrm>
          <a:off x="1600200" y="3455988"/>
          <a:ext cx="6096000" cy="247269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Ár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Verð á epli (kr.)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Verð á appelsínu (kr.)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útreikning NVV og verðbólgu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57188" y="2071688"/>
            <a:ext cx="777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2800" b="1" i="0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skref: Reikna hvað karfan kostar hvert ár</a:t>
            </a:r>
          </a:p>
        </p:txBody>
      </p:sp>
      <p:graphicFrame>
        <p:nvGraphicFramePr>
          <p:cNvPr id="110637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15742"/>
              </p:ext>
            </p:extLst>
          </p:nvPr>
        </p:nvGraphicFramePr>
        <p:xfrm>
          <a:off x="1524000" y="3962400"/>
          <a:ext cx="6096000" cy="218122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1*4 + 2*2 = 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2*4 + 3*2 = 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3*4 + 4*2 =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46" name="Line 28"/>
          <p:cNvSpPr>
            <a:spLocks noChangeShapeType="1"/>
          </p:cNvSpPr>
          <p:nvPr/>
        </p:nvSpPr>
        <p:spPr bwMode="auto">
          <a:xfrm>
            <a:off x="4140200" y="3505200"/>
            <a:ext cx="342900" cy="558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3429000" y="2928938"/>
            <a:ext cx="1558440" cy="4616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400" i="0">
                <a:latin typeface="Cambria" panose="02040503050406030204" pitchFamily="18" charset="0"/>
                <a:ea typeface="Cambria" panose="02040503050406030204" pitchFamily="18" charset="0"/>
              </a:rPr>
              <a:t>Fjöldi epla</a:t>
            </a:r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 flipH="1">
            <a:off x="5486400" y="3517900"/>
            <a:ext cx="736600" cy="6731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0623" name="Text Box 31"/>
          <p:cNvSpPr txBox="1">
            <a:spLocks noChangeArrowheads="1"/>
          </p:cNvSpPr>
          <p:nvPr/>
        </p:nvSpPr>
        <p:spPr bwMode="auto">
          <a:xfrm>
            <a:off x="6324600" y="3251200"/>
            <a:ext cx="2270173" cy="4616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400" i="0">
                <a:latin typeface="Cambria" panose="02040503050406030204" pitchFamily="18" charset="0"/>
                <a:ea typeface="Cambria" panose="02040503050406030204" pitchFamily="18" charset="0"/>
              </a:rPr>
              <a:t>Fjöldi appelsína</a:t>
            </a:r>
          </a:p>
        </p:txBody>
      </p:sp>
      <p:sp>
        <p:nvSpPr>
          <p:cNvPr id="22550" name="Line 32"/>
          <p:cNvSpPr>
            <a:spLocks noChangeShapeType="1"/>
          </p:cNvSpPr>
          <p:nvPr/>
        </p:nvSpPr>
        <p:spPr bwMode="auto">
          <a:xfrm>
            <a:off x="2590800" y="3429000"/>
            <a:ext cx="1447800" cy="8382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33"/>
          <p:cNvSpPr>
            <a:spLocks noChangeShapeType="1"/>
          </p:cNvSpPr>
          <p:nvPr/>
        </p:nvSpPr>
        <p:spPr bwMode="auto">
          <a:xfrm>
            <a:off x="2362200" y="3429000"/>
            <a:ext cx="1524000" cy="1524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34"/>
          <p:cNvSpPr>
            <a:spLocks noChangeShapeType="1"/>
          </p:cNvSpPr>
          <p:nvPr/>
        </p:nvSpPr>
        <p:spPr bwMode="auto">
          <a:xfrm>
            <a:off x="2209800" y="3429000"/>
            <a:ext cx="1676400" cy="2286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0627" name="Text Box 35"/>
          <p:cNvSpPr txBox="1">
            <a:spLocks noChangeArrowheads="1"/>
          </p:cNvSpPr>
          <p:nvPr/>
        </p:nvSpPr>
        <p:spPr bwMode="auto">
          <a:xfrm>
            <a:off x="1447800" y="2895600"/>
            <a:ext cx="1561774" cy="4616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400" i="0">
                <a:latin typeface="Cambria" panose="02040503050406030204" pitchFamily="18" charset="0"/>
                <a:ea typeface="Cambria" panose="02040503050406030204" pitchFamily="18" charset="0"/>
              </a:rPr>
              <a:t>Verð á epli</a:t>
            </a:r>
          </a:p>
        </p:txBody>
      </p:sp>
      <p:sp>
        <p:nvSpPr>
          <p:cNvPr id="22554" name="Line 36"/>
          <p:cNvSpPr>
            <a:spLocks noChangeShapeType="1"/>
          </p:cNvSpPr>
          <p:nvPr/>
        </p:nvSpPr>
        <p:spPr bwMode="auto">
          <a:xfrm flipH="1">
            <a:off x="5105400" y="3200400"/>
            <a:ext cx="381000" cy="8382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0629" name="Text Box 37"/>
          <p:cNvSpPr txBox="1">
            <a:spLocks noChangeArrowheads="1"/>
          </p:cNvSpPr>
          <p:nvPr/>
        </p:nvSpPr>
        <p:spPr bwMode="auto">
          <a:xfrm>
            <a:off x="5257800" y="2667000"/>
            <a:ext cx="2358466" cy="4616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2400" i="0">
                <a:latin typeface="Cambria" panose="02040503050406030204" pitchFamily="18" charset="0"/>
                <a:ea typeface="Cambria" panose="02040503050406030204" pitchFamily="18" charset="0"/>
              </a:rPr>
              <a:t>Verð á appelsínu</a:t>
            </a:r>
          </a:p>
        </p:txBody>
      </p:sp>
      <p:sp>
        <p:nvSpPr>
          <p:cNvPr id="22556" name="Line 38"/>
          <p:cNvSpPr>
            <a:spLocks noChangeShapeType="1"/>
          </p:cNvSpPr>
          <p:nvPr/>
        </p:nvSpPr>
        <p:spPr bwMode="auto">
          <a:xfrm flipH="1">
            <a:off x="5029200" y="3200400"/>
            <a:ext cx="533400" cy="16002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Line 39"/>
          <p:cNvSpPr>
            <a:spLocks noChangeShapeType="1"/>
          </p:cNvSpPr>
          <p:nvPr/>
        </p:nvSpPr>
        <p:spPr bwMode="auto">
          <a:xfrm flipH="1">
            <a:off x="5029200" y="3200400"/>
            <a:ext cx="685800" cy="23622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útreikning NVV og verðbólgu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642938" y="2301875"/>
            <a:ext cx="70516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3200" b="1" i="0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skref: Velja grunnár (2018) og reikna NVV fyrir hvert ár</a:t>
            </a:r>
          </a:p>
        </p:txBody>
      </p:sp>
      <p:graphicFrame>
        <p:nvGraphicFramePr>
          <p:cNvPr id="112660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281704"/>
              </p:ext>
            </p:extLst>
          </p:nvPr>
        </p:nvGraphicFramePr>
        <p:xfrm>
          <a:off x="1524000" y="3962400"/>
          <a:ext cx="6096000" cy="218122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(8/8)*100 =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(14/8)*100 = 175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(20/8)*100 = 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útreikning NVV og verðbólgu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857250" y="2286000"/>
            <a:ext cx="6553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3200" b="1" i="0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skref: Nota NVV til að reikna verðbólgu frá fyrra ári</a:t>
            </a:r>
          </a:p>
        </p:txBody>
      </p:sp>
      <p:graphicFrame>
        <p:nvGraphicFramePr>
          <p:cNvPr id="114708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7489"/>
              </p:ext>
            </p:extLst>
          </p:nvPr>
        </p:nvGraphicFramePr>
        <p:xfrm>
          <a:off x="1524000" y="3962400"/>
          <a:ext cx="6096000" cy="141922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[(175 - 100)/100]*100 = 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[(250 - 175)/175]*100 = 43%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útreikning NVV og verðbólgu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845840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Annað dæmi um útreikning </a:t>
            </a: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NVV og verðbólgu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362200"/>
            <a:ext cx="7358063" cy="35052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Grunnárið er 2018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Vörukarfan 2018 kostar 1.200 kr.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Sama karfa 2019 kostar 1.236 kr.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= (1.236/1.200)*100 = 103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 hækkaði um 3% frá 2018 til 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357166"/>
            <a:ext cx="8382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Hvað er í körfunni?</a:t>
            </a: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6715140" y="2133600"/>
            <a:ext cx="2124060" cy="3373231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spcAft>
                <a:spcPct val="20000"/>
              </a:spcAft>
              <a:defRPr/>
            </a:pPr>
            <a:r>
              <a:rPr lang="is-IS" sz="2600" i="0" dirty="0">
                <a:latin typeface="Cambria" panose="02040503050406030204" pitchFamily="18" charset="0"/>
                <a:ea typeface="Cambria" panose="02040503050406030204" pitchFamily="18" charset="0"/>
              </a:rPr>
              <a:t>Matur og drykkur fylltu hálfa körfuna 1950</a:t>
            </a:r>
          </a:p>
          <a:p>
            <a:pPr eaLnBrk="0" hangingPunct="0">
              <a:defRPr/>
            </a:pPr>
            <a:r>
              <a:rPr lang="is-IS" sz="2600" i="0" dirty="0">
                <a:latin typeface="Cambria" panose="02040503050406030204" pitchFamily="18" charset="0"/>
                <a:ea typeface="Cambria" panose="02040503050406030204" pitchFamily="18" charset="0"/>
              </a:rPr>
              <a:t>Er nú (2018) 14% líkt og í nálægum löndum</a:t>
            </a: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868541545"/>
              </p:ext>
            </p:extLst>
          </p:nvPr>
        </p:nvGraphicFramePr>
        <p:xfrm>
          <a:off x="357158" y="1785926"/>
          <a:ext cx="592935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1" name="Text Box 16"/>
          <p:cNvSpPr txBox="1">
            <a:spLocks noChangeArrowheads="1"/>
          </p:cNvSpPr>
          <p:nvPr/>
        </p:nvSpPr>
        <p:spPr bwMode="auto">
          <a:xfrm>
            <a:off x="4143375" y="1928813"/>
            <a:ext cx="170271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/>
              <a:t>Matur 12%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643188" y="5857875"/>
            <a:ext cx="156196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/>
              <a:t>Heilsa 4%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85813" y="5715000"/>
            <a:ext cx="1938337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/>
              <a:t>Menntun </a:t>
            </a:r>
            <a:r>
              <a:rPr lang="is-IS" sz="2400" i="0">
                <a:cs typeface="Times New Roman" pitchFamily="18" charset="0"/>
              </a:rPr>
              <a:t>1</a:t>
            </a:r>
            <a:r>
              <a:rPr lang="is-IS" sz="2400" i="0"/>
              <a:t>%</a:t>
            </a:r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214313" y="3214688"/>
            <a:ext cx="2435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/>
              <a:t>Tómstundir 10%</a:t>
            </a:r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950913" y="2249488"/>
            <a:ext cx="192206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/>
              <a:t>Hótel og </a:t>
            </a:r>
            <a:br>
              <a:rPr lang="is-IS" sz="2400" i="0" dirty="0"/>
            </a:br>
            <a:r>
              <a:rPr lang="is-IS" sz="2400" i="0" dirty="0"/>
              <a:t>veitingar 5%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28625" y="1785938"/>
            <a:ext cx="2859088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/>
              <a:t>Önnur þjónusta 6%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77200" cy="914400"/>
          </a:xfrm>
        </p:spPr>
        <p:txBody>
          <a:bodyPr/>
          <a:lstStyle/>
          <a:p>
            <a:pPr eaLnBrk="1" hangingPunct="1">
              <a:buFont typeface="Monotype Sorts"/>
              <a:buNone/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Verðvísitala VLF er reiknuð þannig: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643063" y="3894138"/>
            <a:ext cx="152798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VVLF = 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505200" y="3671888"/>
            <a:ext cx="43434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VLF á nafnvirði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3505200" y="4271963"/>
            <a:ext cx="35972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VLF á raunvirði</a:t>
            </a:r>
          </a:p>
        </p:txBody>
      </p:sp>
      <p:sp>
        <p:nvSpPr>
          <p:cNvPr id="33799" name="Text Box 8"/>
          <p:cNvSpPr txBox="1">
            <a:spLocks noChangeArrowheads="1"/>
          </p:cNvSpPr>
          <p:nvPr/>
        </p:nvSpPr>
        <p:spPr bwMode="auto">
          <a:xfrm>
            <a:off x="6400800" y="3927475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>
            <a:off x="3505200" y="42672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611188" y="5229225"/>
            <a:ext cx="724535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48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 = N/R</a:t>
            </a:r>
            <a:r>
              <a:rPr lang="is-IS" sz="48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800" i="0" dirty="0">
                <a:latin typeface="Cambria" panose="02040503050406030204" pitchFamily="18" charset="0"/>
                <a:ea typeface="Cambria" panose="02040503050406030204" pitchFamily="18" charset="0"/>
              </a:rPr>
              <a:t>af því að </a:t>
            </a:r>
            <a:r>
              <a:rPr lang="is-IS" sz="48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 = N/V</a:t>
            </a:r>
            <a:endParaRPr lang="en-US" sz="4800" b="1" i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042" y="476672"/>
            <a:ext cx="8437413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mæla framfærslukostnað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175500" cy="3810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erðbólga</a:t>
            </a:r>
            <a:r>
              <a:rPr lang="is-IS" sz="40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hækkun almenns verðlags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erðbólgustigið</a:t>
            </a:r>
            <a:r>
              <a:rPr lang="is-IS" sz="40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hækkun verðlags mælt í prósentum frá fyrra tímabili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12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Mælivandkvæði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0034" y="2428868"/>
            <a:ext cx="7473950" cy="2593975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er góður mælikvarði á verð neyzlukörfunnar, en er samt ekki fullkominn mælikvarði á framfærslukostnað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85813" y="2286000"/>
            <a:ext cx="6858000" cy="2209800"/>
          </a:xfrm>
        </p:spPr>
        <p:txBody>
          <a:bodyPr lIns="90488" tIns="44450" rIns="90488" bIns="44450"/>
          <a:lstStyle/>
          <a:p>
            <a:pPr marL="358775" indent="-358775"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Tilfærslubjögun</a:t>
            </a:r>
          </a:p>
          <a:p>
            <a:pPr marL="358775" indent="-358775"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Nýjar vörur</a:t>
            </a:r>
          </a:p>
          <a:p>
            <a:pPr marL="358775" indent="-358775"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Ómældar gæðabreytingar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12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Mælivandkvæði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Tilfærslubjögun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981200"/>
            <a:ext cx="7500937" cy="4419600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Karfan breytist ekki til að taka mið af breyttum verðhlutföllum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Neytendur færa neyzlu sína til með því að kaupa meira af vörum sem eru orðnar hlutfallslega ódýrari en áður og minna af öðrum sem eru orðnar hlutfallslega dýrari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ofmetur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framfærslukostnað með því að taka ekki umsvifalaust mið af tilfærslu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neyzlunnar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milli vörutegunda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Nýjar vörur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175500" cy="4343400"/>
          </a:xfrm>
        </p:spPr>
        <p:txBody>
          <a:bodyPr lIns="90488" tIns="44450" rIns="90488" bIns="44450"/>
          <a:lstStyle/>
          <a:p>
            <a:pPr eaLnBrk="1" hangingPunct="1">
              <a:buSzPct val="8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Karfan endurspeglar ekki breytingu kaupmáttar þegar nýjar vörur koma til sögunnar</a:t>
            </a:r>
          </a:p>
          <a:p>
            <a:pPr eaLnBrk="1" hangingPunct="1">
              <a:buSzPct val="8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Nýjar vörur – farsímar, tölvur! – auka vöruval og bæta hag heimilanna og auka þá um leið kaupmátt þeirra</a:t>
            </a:r>
          </a:p>
          <a:p>
            <a:pPr lvl="1" eaLnBrk="1" hangingPunct="1"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Neytendur þurfa því minna fé til að halda tilteknum lífskjörum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572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Ómældar gæðabreytingar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81200"/>
            <a:ext cx="7772400" cy="4038600"/>
          </a:xfrm>
        </p:spPr>
        <p:txBody>
          <a:bodyPr lIns="90488" tIns="44450" rIns="90488" bIns="44450"/>
          <a:lstStyle/>
          <a:p>
            <a:pPr marL="358775" indent="-358775" eaLnBrk="1" hangingPunct="1">
              <a:buSzPct val="75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vörugæði aukast frá einu ári til annars þá eykst kaupmáttur hverrar krónu enda þótt vöruverð haldist óbreytt</a:t>
            </a:r>
          </a:p>
          <a:p>
            <a:pPr marL="358775" indent="-358775" eaLnBrk="1" hangingPunct="1">
              <a:buSzPct val="75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vörugæði minnka frá einu ári til annars minnkar kaupmáttur hverrar krónu þótt vöruverð haldist óbreytt</a:t>
            </a:r>
          </a:p>
          <a:p>
            <a:pPr marL="358775" indent="-358775" eaLnBrk="1" hangingPunct="1">
              <a:buSzPct val="75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Gæðaaukning er ígildi verðlækkunar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38" y="2209800"/>
            <a:ext cx="6788150" cy="29749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Hagstofan reynir að laga verðmælingar að breyttum vörugæðum, en það er ekki hlaupið að því að </a:t>
            </a:r>
            <a:r>
              <a:rPr lang="is-IS" sz="40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mæla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gæðabreytingar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572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Ómældar gæðabreytingar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523874" y="1828800"/>
            <a:ext cx="7792541" cy="4572000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Tilfærslubjögun, nýjar vörur og ómældar gæðabreytingar valda því að NVV ofmetur hækkun framfærslukostnaðar gegnum tímann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Ýmis önnur verð taka mið af NVV 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Verðtrygging lána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Vextir fylgja verðbólgu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Vísitölubinding launa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Tíðkast ekki lengur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er talin ýkja verðbólgu í Bandaríkjunum um 1% á ári eða þar um bil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16100" y="428612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Mælivandkvæði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>
          <a:xfrm>
            <a:off x="711200" y="5334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 og NVV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7042150" cy="4148138"/>
          </a:xfrm>
        </p:spPr>
        <p:txBody>
          <a:bodyPr lIns="90488" tIns="44450" rIns="90488" bIns="44450"/>
          <a:lstStyle/>
          <a:p>
            <a:pPr marL="358775" indent="-358775" eaLnBrk="1" hangingPunct="1"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Hagfræðingar og hagstjórnendur nota bæði VVLF og NVV til að fylgjast með verðhækkunum, þ.e. verðbólgu</a:t>
            </a:r>
          </a:p>
          <a:p>
            <a:pPr marL="358775" indent="-358775" eaLnBrk="1" hangingPunct="1"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Tvenns konar munur á VVLF og NVV getur valdið því að þeim beri ekki alveg saman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711200" y="5334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 og NVV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73125" y="2133600"/>
            <a:ext cx="6985000" cy="3886200"/>
          </a:xfrm>
        </p:spPr>
        <p:txBody>
          <a:bodyPr lIns="90488" tIns="44450" rIns="90488" bIns="44450">
            <a:noAutofit/>
          </a:bodyPr>
          <a:lstStyle/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VVLF sýnir verð þeirrar vöru og þjónustu sem er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framleidd innan lands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en … </a:t>
            </a:r>
          </a:p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NVV sýnir verð þeirrar vöru og þjónustu sem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neytendur kaupa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Þar á meðal er</a:t>
            </a:r>
            <a:r>
              <a:rPr lang="is-IS" sz="320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innflutt vara og þjónusta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452563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1965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76263" y="1189038"/>
            <a:ext cx="81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% á ári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1285875" y="17653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 dirty="0">
                <a:solidFill>
                  <a:srgbClr val="00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1285875" y="31464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1381125" y="4503738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1381125" y="5884863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44040" name="Freeform 10"/>
          <p:cNvSpPr>
            <a:spLocks/>
          </p:cNvSpPr>
          <p:nvPr/>
        </p:nvSpPr>
        <p:spPr bwMode="auto">
          <a:xfrm>
            <a:off x="1595438" y="1312863"/>
            <a:ext cx="7015162" cy="4692650"/>
          </a:xfrm>
          <a:custGeom>
            <a:avLst/>
            <a:gdLst>
              <a:gd name="T0" fmla="*/ 0 w 4419"/>
              <a:gd name="T1" fmla="*/ 0 h 2956"/>
              <a:gd name="T2" fmla="*/ 0 w 4419"/>
              <a:gd name="T3" fmla="*/ 2147483647 h 2956"/>
              <a:gd name="T4" fmla="*/ 2147483647 w 4419"/>
              <a:gd name="T5" fmla="*/ 2147483647 h 2956"/>
              <a:gd name="T6" fmla="*/ 0 60000 65536"/>
              <a:gd name="T7" fmla="*/ 0 60000 65536"/>
              <a:gd name="T8" fmla="*/ 0 60000 65536"/>
              <a:gd name="T9" fmla="*/ 0 w 4419"/>
              <a:gd name="T10" fmla="*/ 0 h 2956"/>
              <a:gd name="T11" fmla="*/ 4419 w 4419"/>
              <a:gd name="T12" fmla="*/ 2956 h 29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19" h="2956">
                <a:moveTo>
                  <a:pt x="0" y="0"/>
                </a:moveTo>
                <a:lnTo>
                  <a:pt x="0" y="2955"/>
                </a:lnTo>
                <a:lnTo>
                  <a:pt x="4418" y="2955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Line 14"/>
          <p:cNvSpPr>
            <a:spLocks noChangeShapeType="1"/>
          </p:cNvSpPr>
          <p:nvPr/>
        </p:nvSpPr>
        <p:spPr bwMode="auto">
          <a:xfrm flipH="1">
            <a:off x="1589088" y="4625975"/>
            <a:ext cx="1619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5"/>
          <p:cNvSpPr>
            <a:spLocks noChangeShapeType="1"/>
          </p:cNvSpPr>
          <p:nvPr/>
        </p:nvSpPr>
        <p:spPr bwMode="auto">
          <a:xfrm flipH="1">
            <a:off x="1589088" y="3268663"/>
            <a:ext cx="1619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6"/>
          <p:cNvSpPr>
            <a:spLocks noChangeShapeType="1"/>
          </p:cNvSpPr>
          <p:nvPr/>
        </p:nvSpPr>
        <p:spPr bwMode="auto">
          <a:xfrm flipH="1">
            <a:off x="1589088" y="1887538"/>
            <a:ext cx="1619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7"/>
          <p:cNvSpPr>
            <a:spLocks noChangeShapeType="1"/>
          </p:cNvSpPr>
          <p:nvPr/>
        </p:nvSpPr>
        <p:spPr bwMode="auto">
          <a:xfrm>
            <a:off x="1693863" y="5880100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8"/>
          <p:cNvSpPr>
            <a:spLocks noChangeShapeType="1"/>
          </p:cNvSpPr>
          <p:nvPr/>
        </p:nvSpPr>
        <p:spPr bwMode="auto">
          <a:xfrm>
            <a:off x="2670175" y="5880100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9"/>
          <p:cNvSpPr>
            <a:spLocks noChangeArrowheads="1"/>
          </p:cNvSpPr>
          <p:nvPr/>
        </p:nvSpPr>
        <p:spPr bwMode="auto">
          <a:xfrm>
            <a:off x="2428875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1970</a:t>
            </a:r>
          </a:p>
        </p:txBody>
      </p:sp>
      <p:sp>
        <p:nvSpPr>
          <p:cNvPr id="44047" name="Line 20"/>
          <p:cNvSpPr>
            <a:spLocks noChangeShapeType="1"/>
          </p:cNvSpPr>
          <p:nvPr/>
        </p:nvSpPr>
        <p:spPr bwMode="auto">
          <a:xfrm>
            <a:off x="3646488" y="5880100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21"/>
          <p:cNvSpPr>
            <a:spLocks noChangeArrowheads="1"/>
          </p:cNvSpPr>
          <p:nvPr/>
        </p:nvSpPr>
        <p:spPr bwMode="auto">
          <a:xfrm>
            <a:off x="3405188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1975</a:t>
            </a:r>
          </a:p>
        </p:txBody>
      </p:sp>
      <p:sp>
        <p:nvSpPr>
          <p:cNvPr id="44049" name="Rectangle 22"/>
          <p:cNvSpPr>
            <a:spLocks noChangeArrowheads="1"/>
          </p:cNvSpPr>
          <p:nvPr/>
        </p:nvSpPr>
        <p:spPr bwMode="auto">
          <a:xfrm>
            <a:off x="4383088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1980</a:t>
            </a:r>
          </a:p>
        </p:txBody>
      </p:sp>
      <p:sp>
        <p:nvSpPr>
          <p:cNvPr id="44050" name="Rectangle 23"/>
          <p:cNvSpPr>
            <a:spLocks noChangeArrowheads="1"/>
          </p:cNvSpPr>
          <p:nvPr/>
        </p:nvSpPr>
        <p:spPr bwMode="auto">
          <a:xfrm>
            <a:off x="5359400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1985</a:t>
            </a:r>
          </a:p>
        </p:txBody>
      </p:sp>
      <p:sp>
        <p:nvSpPr>
          <p:cNvPr id="44051" name="Rectangle 24"/>
          <p:cNvSpPr>
            <a:spLocks noChangeArrowheads="1"/>
          </p:cNvSpPr>
          <p:nvPr/>
        </p:nvSpPr>
        <p:spPr bwMode="auto">
          <a:xfrm>
            <a:off x="6335713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1990</a:t>
            </a:r>
          </a:p>
        </p:txBody>
      </p:sp>
      <p:sp>
        <p:nvSpPr>
          <p:cNvPr id="44052" name="Rectangle 25"/>
          <p:cNvSpPr>
            <a:spLocks noChangeArrowheads="1"/>
          </p:cNvSpPr>
          <p:nvPr/>
        </p:nvSpPr>
        <p:spPr bwMode="auto">
          <a:xfrm>
            <a:off x="7312025" y="6051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1995</a:t>
            </a:r>
          </a:p>
        </p:txBody>
      </p:sp>
      <p:sp>
        <p:nvSpPr>
          <p:cNvPr id="44053" name="Line 26"/>
          <p:cNvSpPr>
            <a:spLocks noChangeShapeType="1"/>
          </p:cNvSpPr>
          <p:nvPr/>
        </p:nvSpPr>
        <p:spPr bwMode="auto">
          <a:xfrm>
            <a:off x="207486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7"/>
          <p:cNvSpPr>
            <a:spLocks noChangeShapeType="1"/>
          </p:cNvSpPr>
          <p:nvPr/>
        </p:nvSpPr>
        <p:spPr bwMode="auto">
          <a:xfrm>
            <a:off x="228917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8"/>
          <p:cNvSpPr>
            <a:spLocks noChangeShapeType="1"/>
          </p:cNvSpPr>
          <p:nvPr/>
        </p:nvSpPr>
        <p:spPr bwMode="auto">
          <a:xfrm>
            <a:off x="245586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9"/>
          <p:cNvSpPr>
            <a:spLocks noChangeShapeType="1"/>
          </p:cNvSpPr>
          <p:nvPr/>
        </p:nvSpPr>
        <p:spPr bwMode="auto">
          <a:xfrm>
            <a:off x="188436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30"/>
          <p:cNvSpPr>
            <a:spLocks noChangeShapeType="1"/>
          </p:cNvSpPr>
          <p:nvPr/>
        </p:nvSpPr>
        <p:spPr bwMode="auto">
          <a:xfrm>
            <a:off x="1614488" y="5745163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31"/>
          <p:cNvSpPr>
            <a:spLocks noChangeShapeType="1"/>
          </p:cNvSpPr>
          <p:nvPr/>
        </p:nvSpPr>
        <p:spPr bwMode="auto">
          <a:xfrm>
            <a:off x="1614488" y="5459413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Line 32"/>
          <p:cNvSpPr>
            <a:spLocks noChangeShapeType="1"/>
          </p:cNvSpPr>
          <p:nvPr/>
        </p:nvSpPr>
        <p:spPr bwMode="auto">
          <a:xfrm>
            <a:off x="1614488" y="5197475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Line 33"/>
          <p:cNvSpPr>
            <a:spLocks noChangeShapeType="1"/>
          </p:cNvSpPr>
          <p:nvPr/>
        </p:nvSpPr>
        <p:spPr bwMode="auto">
          <a:xfrm>
            <a:off x="1614488" y="4911725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Line 34"/>
          <p:cNvSpPr>
            <a:spLocks noChangeShapeType="1"/>
          </p:cNvSpPr>
          <p:nvPr/>
        </p:nvSpPr>
        <p:spPr bwMode="auto">
          <a:xfrm>
            <a:off x="1614488" y="4364038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Line 35"/>
          <p:cNvSpPr>
            <a:spLocks noChangeShapeType="1"/>
          </p:cNvSpPr>
          <p:nvPr/>
        </p:nvSpPr>
        <p:spPr bwMode="auto">
          <a:xfrm>
            <a:off x="1614488" y="4078288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Line 36"/>
          <p:cNvSpPr>
            <a:spLocks noChangeShapeType="1"/>
          </p:cNvSpPr>
          <p:nvPr/>
        </p:nvSpPr>
        <p:spPr bwMode="auto">
          <a:xfrm>
            <a:off x="1614488" y="3816350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Line 37"/>
          <p:cNvSpPr>
            <a:spLocks noChangeShapeType="1"/>
          </p:cNvSpPr>
          <p:nvPr/>
        </p:nvSpPr>
        <p:spPr bwMode="auto">
          <a:xfrm>
            <a:off x="1614488" y="3530600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Line 38"/>
          <p:cNvSpPr>
            <a:spLocks noChangeShapeType="1"/>
          </p:cNvSpPr>
          <p:nvPr/>
        </p:nvSpPr>
        <p:spPr bwMode="auto">
          <a:xfrm>
            <a:off x="1614488" y="2982913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Line 39"/>
          <p:cNvSpPr>
            <a:spLocks noChangeShapeType="1"/>
          </p:cNvSpPr>
          <p:nvPr/>
        </p:nvSpPr>
        <p:spPr bwMode="auto">
          <a:xfrm>
            <a:off x="1614488" y="2697163"/>
            <a:ext cx="396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Line 40"/>
          <p:cNvSpPr>
            <a:spLocks noChangeShapeType="1"/>
          </p:cNvSpPr>
          <p:nvPr/>
        </p:nvSpPr>
        <p:spPr bwMode="auto">
          <a:xfrm>
            <a:off x="1614488" y="2435225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Line 41"/>
          <p:cNvSpPr>
            <a:spLocks noChangeShapeType="1"/>
          </p:cNvSpPr>
          <p:nvPr/>
        </p:nvSpPr>
        <p:spPr bwMode="auto">
          <a:xfrm>
            <a:off x="1614488" y="2149475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Line 42"/>
          <p:cNvSpPr>
            <a:spLocks noChangeShapeType="1"/>
          </p:cNvSpPr>
          <p:nvPr/>
        </p:nvSpPr>
        <p:spPr bwMode="auto">
          <a:xfrm>
            <a:off x="1614488" y="1577975"/>
            <a:ext cx="396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Line 43"/>
          <p:cNvSpPr>
            <a:spLocks noChangeShapeType="1"/>
          </p:cNvSpPr>
          <p:nvPr/>
        </p:nvSpPr>
        <p:spPr bwMode="auto">
          <a:xfrm>
            <a:off x="305117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Line 44"/>
          <p:cNvSpPr>
            <a:spLocks noChangeShapeType="1"/>
          </p:cNvSpPr>
          <p:nvPr/>
        </p:nvSpPr>
        <p:spPr bwMode="auto">
          <a:xfrm>
            <a:off x="324167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Line 45"/>
          <p:cNvSpPr>
            <a:spLocks noChangeShapeType="1"/>
          </p:cNvSpPr>
          <p:nvPr/>
        </p:nvSpPr>
        <p:spPr bwMode="auto">
          <a:xfrm>
            <a:off x="343217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Line 46"/>
          <p:cNvSpPr>
            <a:spLocks noChangeShapeType="1"/>
          </p:cNvSpPr>
          <p:nvPr/>
        </p:nvSpPr>
        <p:spPr bwMode="auto">
          <a:xfrm>
            <a:off x="286067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Line 47"/>
          <p:cNvSpPr>
            <a:spLocks noChangeShapeType="1"/>
          </p:cNvSpPr>
          <p:nvPr/>
        </p:nvSpPr>
        <p:spPr bwMode="auto">
          <a:xfrm>
            <a:off x="4598988" y="5880100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Line 48"/>
          <p:cNvSpPr>
            <a:spLocks noChangeShapeType="1"/>
          </p:cNvSpPr>
          <p:nvPr/>
        </p:nvSpPr>
        <p:spPr bwMode="auto">
          <a:xfrm>
            <a:off x="4027488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Line 49"/>
          <p:cNvSpPr>
            <a:spLocks noChangeShapeType="1"/>
          </p:cNvSpPr>
          <p:nvPr/>
        </p:nvSpPr>
        <p:spPr bwMode="auto">
          <a:xfrm>
            <a:off x="4217988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Line 50"/>
          <p:cNvSpPr>
            <a:spLocks noChangeShapeType="1"/>
          </p:cNvSpPr>
          <p:nvPr/>
        </p:nvSpPr>
        <p:spPr bwMode="auto">
          <a:xfrm>
            <a:off x="4408488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Line 51"/>
          <p:cNvSpPr>
            <a:spLocks noChangeShapeType="1"/>
          </p:cNvSpPr>
          <p:nvPr/>
        </p:nvSpPr>
        <p:spPr bwMode="auto">
          <a:xfrm>
            <a:off x="3836988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2"/>
          <p:cNvSpPr>
            <a:spLocks noChangeShapeType="1"/>
          </p:cNvSpPr>
          <p:nvPr/>
        </p:nvSpPr>
        <p:spPr bwMode="auto">
          <a:xfrm>
            <a:off x="5575300" y="5880100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Line 53"/>
          <p:cNvSpPr>
            <a:spLocks noChangeShapeType="1"/>
          </p:cNvSpPr>
          <p:nvPr/>
        </p:nvSpPr>
        <p:spPr bwMode="auto">
          <a:xfrm>
            <a:off x="5003800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Line 54"/>
          <p:cNvSpPr>
            <a:spLocks noChangeShapeType="1"/>
          </p:cNvSpPr>
          <p:nvPr/>
        </p:nvSpPr>
        <p:spPr bwMode="auto">
          <a:xfrm>
            <a:off x="5194300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Line 55"/>
          <p:cNvSpPr>
            <a:spLocks noChangeShapeType="1"/>
          </p:cNvSpPr>
          <p:nvPr/>
        </p:nvSpPr>
        <p:spPr bwMode="auto">
          <a:xfrm>
            <a:off x="5384800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Line 56"/>
          <p:cNvSpPr>
            <a:spLocks noChangeShapeType="1"/>
          </p:cNvSpPr>
          <p:nvPr/>
        </p:nvSpPr>
        <p:spPr bwMode="auto">
          <a:xfrm>
            <a:off x="4813300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Line 57"/>
          <p:cNvSpPr>
            <a:spLocks noChangeShapeType="1"/>
          </p:cNvSpPr>
          <p:nvPr/>
        </p:nvSpPr>
        <p:spPr bwMode="auto">
          <a:xfrm>
            <a:off x="6551613" y="5880100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Line 58"/>
          <p:cNvSpPr>
            <a:spLocks noChangeShapeType="1"/>
          </p:cNvSpPr>
          <p:nvPr/>
        </p:nvSpPr>
        <p:spPr bwMode="auto">
          <a:xfrm>
            <a:off x="598011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Line 59"/>
          <p:cNvSpPr>
            <a:spLocks noChangeShapeType="1"/>
          </p:cNvSpPr>
          <p:nvPr/>
        </p:nvSpPr>
        <p:spPr bwMode="auto">
          <a:xfrm>
            <a:off x="617061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Line 60"/>
          <p:cNvSpPr>
            <a:spLocks noChangeShapeType="1"/>
          </p:cNvSpPr>
          <p:nvPr/>
        </p:nvSpPr>
        <p:spPr bwMode="auto">
          <a:xfrm>
            <a:off x="636111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Line 61"/>
          <p:cNvSpPr>
            <a:spLocks noChangeShapeType="1"/>
          </p:cNvSpPr>
          <p:nvPr/>
        </p:nvSpPr>
        <p:spPr bwMode="auto">
          <a:xfrm>
            <a:off x="5789613" y="5951538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Line 62"/>
          <p:cNvSpPr>
            <a:spLocks noChangeShapeType="1"/>
          </p:cNvSpPr>
          <p:nvPr/>
        </p:nvSpPr>
        <p:spPr bwMode="auto">
          <a:xfrm>
            <a:off x="7527925" y="5880100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Line 63"/>
          <p:cNvSpPr>
            <a:spLocks noChangeShapeType="1"/>
          </p:cNvSpPr>
          <p:nvPr/>
        </p:nvSpPr>
        <p:spPr bwMode="auto">
          <a:xfrm>
            <a:off x="695642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Line 64"/>
          <p:cNvSpPr>
            <a:spLocks noChangeShapeType="1"/>
          </p:cNvSpPr>
          <p:nvPr/>
        </p:nvSpPr>
        <p:spPr bwMode="auto">
          <a:xfrm>
            <a:off x="714692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Line 65"/>
          <p:cNvSpPr>
            <a:spLocks noChangeShapeType="1"/>
          </p:cNvSpPr>
          <p:nvPr/>
        </p:nvSpPr>
        <p:spPr bwMode="auto">
          <a:xfrm>
            <a:off x="733742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Line 66"/>
          <p:cNvSpPr>
            <a:spLocks noChangeShapeType="1"/>
          </p:cNvSpPr>
          <p:nvPr/>
        </p:nvSpPr>
        <p:spPr bwMode="auto">
          <a:xfrm>
            <a:off x="6765925" y="595153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Line 71"/>
          <p:cNvSpPr>
            <a:spLocks noChangeShapeType="1"/>
          </p:cNvSpPr>
          <p:nvPr/>
        </p:nvSpPr>
        <p:spPr bwMode="auto">
          <a:xfrm>
            <a:off x="8496300" y="5873750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Line 72"/>
          <p:cNvSpPr>
            <a:spLocks noChangeShapeType="1"/>
          </p:cNvSpPr>
          <p:nvPr/>
        </p:nvSpPr>
        <p:spPr bwMode="auto">
          <a:xfrm>
            <a:off x="7924800" y="594518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Line 73"/>
          <p:cNvSpPr>
            <a:spLocks noChangeShapeType="1"/>
          </p:cNvSpPr>
          <p:nvPr/>
        </p:nvSpPr>
        <p:spPr bwMode="auto">
          <a:xfrm>
            <a:off x="8115300" y="594518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Line 74"/>
          <p:cNvSpPr>
            <a:spLocks noChangeShapeType="1"/>
          </p:cNvSpPr>
          <p:nvPr/>
        </p:nvSpPr>
        <p:spPr bwMode="auto">
          <a:xfrm>
            <a:off x="8305800" y="594518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Line 75"/>
          <p:cNvSpPr>
            <a:spLocks noChangeShapeType="1"/>
          </p:cNvSpPr>
          <p:nvPr/>
        </p:nvSpPr>
        <p:spPr bwMode="auto">
          <a:xfrm>
            <a:off x="7734300" y="5945188"/>
            <a:ext cx="1588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6"/>
          <p:cNvSpPr>
            <a:spLocks noChangeArrowheads="1"/>
          </p:cNvSpPr>
          <p:nvPr/>
        </p:nvSpPr>
        <p:spPr bwMode="auto">
          <a:xfrm>
            <a:off x="8229600" y="60198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2000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1676400" y="1828800"/>
            <a:ext cx="6710363" cy="3776663"/>
            <a:chOff x="1065" y="1152"/>
            <a:chExt cx="4227" cy="2379"/>
          </a:xfrm>
        </p:grpSpPr>
        <p:sp>
          <p:nvSpPr>
            <p:cNvPr id="44111" name="Rectangle 6"/>
            <p:cNvSpPr>
              <a:spLocks noChangeArrowheads="1"/>
            </p:cNvSpPr>
            <p:nvPr/>
          </p:nvSpPr>
          <p:spPr bwMode="auto">
            <a:xfrm>
              <a:off x="2880" y="1152"/>
              <a:ext cx="3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2400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NVV</a:t>
              </a:r>
            </a:p>
          </p:txBody>
        </p:sp>
        <p:grpSp>
          <p:nvGrpSpPr>
            <p:cNvPr id="44112" name="Group 82"/>
            <p:cNvGrpSpPr>
              <a:grpSpLocks/>
            </p:cNvGrpSpPr>
            <p:nvPr/>
          </p:nvGrpSpPr>
          <p:grpSpPr bwMode="auto">
            <a:xfrm>
              <a:off x="1065" y="1452"/>
              <a:ext cx="4227" cy="2079"/>
              <a:chOff x="1065" y="1452"/>
              <a:chExt cx="4227" cy="2079"/>
            </a:xfrm>
          </p:grpSpPr>
          <p:sp>
            <p:nvSpPr>
              <p:cNvPr id="44113" name="Freeform 68"/>
              <p:cNvSpPr>
                <a:spLocks/>
              </p:cNvSpPr>
              <p:nvPr/>
            </p:nvSpPr>
            <p:spPr bwMode="auto">
              <a:xfrm>
                <a:off x="1065" y="1452"/>
                <a:ext cx="3760" cy="2012"/>
              </a:xfrm>
              <a:custGeom>
                <a:avLst/>
                <a:gdLst>
                  <a:gd name="T0" fmla="*/ 31 w 3760"/>
                  <a:gd name="T1" fmla="*/ 1978 h 2012"/>
                  <a:gd name="T2" fmla="*/ 39 w 3760"/>
                  <a:gd name="T3" fmla="*/ 1978 h 2012"/>
                  <a:gd name="T4" fmla="*/ 46 w 3760"/>
                  <a:gd name="T5" fmla="*/ 1945 h 2012"/>
                  <a:gd name="T6" fmla="*/ 147 w 3760"/>
                  <a:gd name="T7" fmla="*/ 1834 h 2012"/>
                  <a:gd name="T8" fmla="*/ 170 w 3760"/>
                  <a:gd name="T9" fmla="*/ 1823 h 2012"/>
                  <a:gd name="T10" fmla="*/ 255 w 3760"/>
                  <a:gd name="T11" fmla="*/ 1867 h 2012"/>
                  <a:gd name="T12" fmla="*/ 301 w 3760"/>
                  <a:gd name="T13" fmla="*/ 1900 h 2012"/>
                  <a:gd name="T14" fmla="*/ 340 w 3760"/>
                  <a:gd name="T15" fmla="*/ 1889 h 2012"/>
                  <a:gd name="T16" fmla="*/ 355 w 3760"/>
                  <a:gd name="T17" fmla="*/ 1839 h 2012"/>
                  <a:gd name="T18" fmla="*/ 378 w 3760"/>
                  <a:gd name="T19" fmla="*/ 1789 h 2012"/>
                  <a:gd name="T20" fmla="*/ 456 w 3760"/>
                  <a:gd name="T21" fmla="*/ 1579 h 2012"/>
                  <a:gd name="T22" fmla="*/ 525 w 3760"/>
                  <a:gd name="T23" fmla="*/ 1413 h 2012"/>
                  <a:gd name="T24" fmla="*/ 579 w 3760"/>
                  <a:gd name="T25" fmla="*/ 1368 h 2012"/>
                  <a:gd name="T26" fmla="*/ 625 w 3760"/>
                  <a:gd name="T27" fmla="*/ 1352 h 2012"/>
                  <a:gd name="T28" fmla="*/ 695 w 3760"/>
                  <a:gd name="T29" fmla="*/ 1523 h 2012"/>
                  <a:gd name="T30" fmla="*/ 757 w 3760"/>
                  <a:gd name="T31" fmla="*/ 1645 h 2012"/>
                  <a:gd name="T32" fmla="*/ 841 w 3760"/>
                  <a:gd name="T33" fmla="*/ 1728 h 2012"/>
                  <a:gd name="T34" fmla="*/ 857 w 3760"/>
                  <a:gd name="T35" fmla="*/ 1762 h 2012"/>
                  <a:gd name="T36" fmla="*/ 888 w 3760"/>
                  <a:gd name="T37" fmla="*/ 1778 h 2012"/>
                  <a:gd name="T38" fmla="*/ 926 w 3760"/>
                  <a:gd name="T39" fmla="*/ 1590 h 2012"/>
                  <a:gd name="T40" fmla="*/ 988 w 3760"/>
                  <a:gd name="T41" fmla="*/ 1274 h 2012"/>
                  <a:gd name="T42" fmla="*/ 1096 w 3760"/>
                  <a:gd name="T43" fmla="*/ 775 h 2012"/>
                  <a:gd name="T44" fmla="*/ 1227 w 3760"/>
                  <a:gd name="T45" fmla="*/ 726 h 2012"/>
                  <a:gd name="T46" fmla="*/ 1297 w 3760"/>
                  <a:gd name="T47" fmla="*/ 991 h 2012"/>
                  <a:gd name="T48" fmla="*/ 1328 w 3760"/>
                  <a:gd name="T49" fmla="*/ 1235 h 2012"/>
                  <a:gd name="T50" fmla="*/ 1366 w 3760"/>
                  <a:gd name="T51" fmla="*/ 1346 h 2012"/>
                  <a:gd name="T52" fmla="*/ 1428 w 3760"/>
                  <a:gd name="T53" fmla="*/ 1346 h 2012"/>
                  <a:gd name="T54" fmla="*/ 1482 w 3760"/>
                  <a:gd name="T55" fmla="*/ 1341 h 2012"/>
                  <a:gd name="T56" fmla="*/ 1528 w 3760"/>
                  <a:gd name="T57" fmla="*/ 1291 h 2012"/>
                  <a:gd name="T58" fmla="*/ 1621 w 3760"/>
                  <a:gd name="T59" fmla="*/ 1069 h 2012"/>
                  <a:gd name="T60" fmla="*/ 1698 w 3760"/>
                  <a:gd name="T61" fmla="*/ 720 h 2012"/>
                  <a:gd name="T62" fmla="*/ 1814 w 3760"/>
                  <a:gd name="T63" fmla="*/ 382 h 2012"/>
                  <a:gd name="T64" fmla="*/ 1914 w 3760"/>
                  <a:gd name="T65" fmla="*/ 66 h 2012"/>
                  <a:gd name="T66" fmla="*/ 1930 w 3760"/>
                  <a:gd name="T67" fmla="*/ 11 h 2012"/>
                  <a:gd name="T68" fmla="*/ 1961 w 3760"/>
                  <a:gd name="T69" fmla="*/ 232 h 2012"/>
                  <a:gd name="T70" fmla="*/ 2046 w 3760"/>
                  <a:gd name="T71" fmla="*/ 931 h 2012"/>
                  <a:gd name="T72" fmla="*/ 2123 w 3760"/>
                  <a:gd name="T73" fmla="*/ 1490 h 2012"/>
                  <a:gd name="T74" fmla="*/ 2262 w 3760"/>
                  <a:gd name="T75" fmla="*/ 1734 h 2012"/>
                  <a:gd name="T76" fmla="*/ 2339 w 3760"/>
                  <a:gd name="T77" fmla="*/ 1618 h 2012"/>
                  <a:gd name="T78" fmla="*/ 2431 w 3760"/>
                  <a:gd name="T79" fmla="*/ 1634 h 2012"/>
                  <a:gd name="T80" fmla="*/ 2478 w 3760"/>
                  <a:gd name="T81" fmla="*/ 1756 h 2012"/>
                  <a:gd name="T82" fmla="*/ 2532 w 3760"/>
                  <a:gd name="T83" fmla="*/ 1861 h 2012"/>
                  <a:gd name="T84" fmla="*/ 2617 w 3760"/>
                  <a:gd name="T85" fmla="*/ 1989 h 2012"/>
                  <a:gd name="T86" fmla="*/ 2663 w 3760"/>
                  <a:gd name="T87" fmla="*/ 1978 h 2012"/>
                  <a:gd name="T88" fmla="*/ 2717 w 3760"/>
                  <a:gd name="T89" fmla="*/ 1889 h 2012"/>
                  <a:gd name="T90" fmla="*/ 2794 w 3760"/>
                  <a:gd name="T91" fmla="*/ 1690 h 2012"/>
                  <a:gd name="T92" fmla="*/ 2833 w 3760"/>
                  <a:gd name="T93" fmla="*/ 1640 h 2012"/>
                  <a:gd name="T94" fmla="*/ 2879 w 3760"/>
                  <a:gd name="T95" fmla="*/ 1612 h 2012"/>
                  <a:gd name="T96" fmla="*/ 2887 w 3760"/>
                  <a:gd name="T97" fmla="*/ 1579 h 2012"/>
                  <a:gd name="T98" fmla="*/ 2910 w 3760"/>
                  <a:gd name="T99" fmla="*/ 1573 h 2012"/>
                  <a:gd name="T100" fmla="*/ 2949 w 3760"/>
                  <a:gd name="T101" fmla="*/ 1546 h 2012"/>
                  <a:gd name="T102" fmla="*/ 3057 w 3760"/>
                  <a:gd name="T103" fmla="*/ 1451 h 2012"/>
                  <a:gd name="T104" fmla="*/ 3087 w 3760"/>
                  <a:gd name="T105" fmla="*/ 1529 h 2012"/>
                  <a:gd name="T106" fmla="*/ 3149 w 3760"/>
                  <a:gd name="T107" fmla="*/ 1623 h 2012"/>
                  <a:gd name="T108" fmla="*/ 3203 w 3760"/>
                  <a:gd name="T109" fmla="*/ 1723 h 2012"/>
                  <a:gd name="T110" fmla="*/ 3226 w 3760"/>
                  <a:gd name="T111" fmla="*/ 1756 h 2012"/>
                  <a:gd name="T112" fmla="*/ 3257 w 3760"/>
                  <a:gd name="T113" fmla="*/ 1823 h 2012"/>
                  <a:gd name="T114" fmla="*/ 3288 w 3760"/>
                  <a:gd name="T115" fmla="*/ 1889 h 2012"/>
                  <a:gd name="T116" fmla="*/ 3365 w 3760"/>
                  <a:gd name="T117" fmla="*/ 1933 h 2012"/>
                  <a:gd name="T118" fmla="*/ 3481 w 3760"/>
                  <a:gd name="T119" fmla="*/ 1978 h 2012"/>
                  <a:gd name="T120" fmla="*/ 3527 w 3760"/>
                  <a:gd name="T121" fmla="*/ 2005 h 2012"/>
                  <a:gd name="T122" fmla="*/ 3682 w 3760"/>
                  <a:gd name="T123" fmla="*/ 2000 h 2012"/>
                  <a:gd name="T124" fmla="*/ 3744 w 3760"/>
                  <a:gd name="T125" fmla="*/ 1994 h 201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760"/>
                  <a:gd name="T190" fmla="*/ 0 h 2012"/>
                  <a:gd name="T191" fmla="*/ 3760 w 3760"/>
                  <a:gd name="T192" fmla="*/ 2012 h 201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760" h="2012">
                    <a:moveTo>
                      <a:pt x="0" y="2000"/>
                    </a:moveTo>
                    <a:lnTo>
                      <a:pt x="23" y="1983"/>
                    </a:lnTo>
                    <a:lnTo>
                      <a:pt x="31" y="1978"/>
                    </a:lnTo>
                    <a:lnTo>
                      <a:pt x="39" y="1978"/>
                    </a:lnTo>
                    <a:lnTo>
                      <a:pt x="31" y="1972"/>
                    </a:lnTo>
                    <a:lnTo>
                      <a:pt x="39" y="1961"/>
                    </a:lnTo>
                    <a:lnTo>
                      <a:pt x="46" y="1945"/>
                    </a:lnTo>
                    <a:lnTo>
                      <a:pt x="85" y="1895"/>
                    </a:lnTo>
                    <a:lnTo>
                      <a:pt x="139" y="1856"/>
                    </a:lnTo>
                    <a:lnTo>
                      <a:pt x="147" y="1834"/>
                    </a:lnTo>
                    <a:lnTo>
                      <a:pt x="147" y="1828"/>
                    </a:lnTo>
                    <a:lnTo>
                      <a:pt x="155" y="1823"/>
                    </a:lnTo>
                    <a:lnTo>
                      <a:pt x="170" y="1823"/>
                    </a:lnTo>
                    <a:lnTo>
                      <a:pt x="185" y="1828"/>
                    </a:lnTo>
                    <a:lnTo>
                      <a:pt x="224" y="1845"/>
                    </a:lnTo>
                    <a:lnTo>
                      <a:pt x="255" y="1867"/>
                    </a:lnTo>
                    <a:lnTo>
                      <a:pt x="270" y="1878"/>
                    </a:lnTo>
                    <a:lnTo>
                      <a:pt x="286" y="1889"/>
                    </a:lnTo>
                    <a:lnTo>
                      <a:pt x="301" y="1900"/>
                    </a:lnTo>
                    <a:lnTo>
                      <a:pt x="324" y="1895"/>
                    </a:lnTo>
                    <a:lnTo>
                      <a:pt x="340" y="1889"/>
                    </a:lnTo>
                    <a:lnTo>
                      <a:pt x="340" y="1884"/>
                    </a:lnTo>
                    <a:lnTo>
                      <a:pt x="347" y="1872"/>
                    </a:lnTo>
                    <a:lnTo>
                      <a:pt x="355" y="1839"/>
                    </a:lnTo>
                    <a:lnTo>
                      <a:pt x="371" y="1812"/>
                    </a:lnTo>
                    <a:lnTo>
                      <a:pt x="378" y="1795"/>
                    </a:lnTo>
                    <a:lnTo>
                      <a:pt x="378" y="1789"/>
                    </a:lnTo>
                    <a:lnTo>
                      <a:pt x="417" y="1701"/>
                    </a:lnTo>
                    <a:lnTo>
                      <a:pt x="448" y="1612"/>
                    </a:lnTo>
                    <a:lnTo>
                      <a:pt x="456" y="1579"/>
                    </a:lnTo>
                    <a:lnTo>
                      <a:pt x="471" y="1546"/>
                    </a:lnTo>
                    <a:lnTo>
                      <a:pt x="502" y="1479"/>
                    </a:lnTo>
                    <a:lnTo>
                      <a:pt x="525" y="1413"/>
                    </a:lnTo>
                    <a:lnTo>
                      <a:pt x="540" y="1390"/>
                    </a:lnTo>
                    <a:lnTo>
                      <a:pt x="556" y="1379"/>
                    </a:lnTo>
                    <a:lnTo>
                      <a:pt x="579" y="1368"/>
                    </a:lnTo>
                    <a:lnTo>
                      <a:pt x="602" y="1357"/>
                    </a:lnTo>
                    <a:lnTo>
                      <a:pt x="618" y="1352"/>
                    </a:lnTo>
                    <a:lnTo>
                      <a:pt x="625" y="1352"/>
                    </a:lnTo>
                    <a:lnTo>
                      <a:pt x="656" y="1402"/>
                    </a:lnTo>
                    <a:lnTo>
                      <a:pt x="679" y="1462"/>
                    </a:lnTo>
                    <a:lnTo>
                      <a:pt x="695" y="1523"/>
                    </a:lnTo>
                    <a:lnTo>
                      <a:pt x="726" y="1579"/>
                    </a:lnTo>
                    <a:lnTo>
                      <a:pt x="741" y="1618"/>
                    </a:lnTo>
                    <a:lnTo>
                      <a:pt x="757" y="1645"/>
                    </a:lnTo>
                    <a:lnTo>
                      <a:pt x="780" y="1673"/>
                    </a:lnTo>
                    <a:lnTo>
                      <a:pt x="811" y="1701"/>
                    </a:lnTo>
                    <a:lnTo>
                      <a:pt x="841" y="1728"/>
                    </a:lnTo>
                    <a:lnTo>
                      <a:pt x="849" y="1745"/>
                    </a:lnTo>
                    <a:lnTo>
                      <a:pt x="857" y="1756"/>
                    </a:lnTo>
                    <a:lnTo>
                      <a:pt x="857" y="1762"/>
                    </a:lnTo>
                    <a:lnTo>
                      <a:pt x="857" y="1767"/>
                    </a:lnTo>
                    <a:lnTo>
                      <a:pt x="872" y="1773"/>
                    </a:lnTo>
                    <a:lnTo>
                      <a:pt x="888" y="1778"/>
                    </a:lnTo>
                    <a:lnTo>
                      <a:pt x="903" y="1728"/>
                    </a:lnTo>
                    <a:lnTo>
                      <a:pt x="911" y="1684"/>
                    </a:lnTo>
                    <a:lnTo>
                      <a:pt x="926" y="1590"/>
                    </a:lnTo>
                    <a:lnTo>
                      <a:pt x="950" y="1474"/>
                    </a:lnTo>
                    <a:lnTo>
                      <a:pt x="973" y="1352"/>
                    </a:lnTo>
                    <a:lnTo>
                      <a:pt x="988" y="1274"/>
                    </a:lnTo>
                    <a:lnTo>
                      <a:pt x="1011" y="1191"/>
                    </a:lnTo>
                    <a:lnTo>
                      <a:pt x="1050" y="1030"/>
                    </a:lnTo>
                    <a:lnTo>
                      <a:pt x="1096" y="775"/>
                    </a:lnTo>
                    <a:lnTo>
                      <a:pt x="1119" y="648"/>
                    </a:lnTo>
                    <a:lnTo>
                      <a:pt x="1158" y="521"/>
                    </a:lnTo>
                    <a:lnTo>
                      <a:pt x="1227" y="726"/>
                    </a:lnTo>
                    <a:lnTo>
                      <a:pt x="1266" y="825"/>
                    </a:lnTo>
                    <a:lnTo>
                      <a:pt x="1289" y="931"/>
                    </a:lnTo>
                    <a:lnTo>
                      <a:pt x="1297" y="991"/>
                    </a:lnTo>
                    <a:lnTo>
                      <a:pt x="1297" y="1047"/>
                    </a:lnTo>
                    <a:lnTo>
                      <a:pt x="1312" y="1147"/>
                    </a:lnTo>
                    <a:lnTo>
                      <a:pt x="1328" y="1235"/>
                    </a:lnTo>
                    <a:lnTo>
                      <a:pt x="1343" y="1285"/>
                    </a:lnTo>
                    <a:lnTo>
                      <a:pt x="1359" y="1341"/>
                    </a:lnTo>
                    <a:lnTo>
                      <a:pt x="1366" y="1346"/>
                    </a:lnTo>
                    <a:lnTo>
                      <a:pt x="1374" y="1352"/>
                    </a:lnTo>
                    <a:lnTo>
                      <a:pt x="1389" y="1352"/>
                    </a:lnTo>
                    <a:lnTo>
                      <a:pt x="1428" y="1346"/>
                    </a:lnTo>
                    <a:lnTo>
                      <a:pt x="1459" y="1346"/>
                    </a:lnTo>
                    <a:lnTo>
                      <a:pt x="1474" y="1346"/>
                    </a:lnTo>
                    <a:lnTo>
                      <a:pt x="1482" y="1341"/>
                    </a:lnTo>
                    <a:lnTo>
                      <a:pt x="1490" y="1329"/>
                    </a:lnTo>
                    <a:lnTo>
                      <a:pt x="1505" y="1313"/>
                    </a:lnTo>
                    <a:lnTo>
                      <a:pt x="1528" y="1291"/>
                    </a:lnTo>
                    <a:lnTo>
                      <a:pt x="1559" y="1224"/>
                    </a:lnTo>
                    <a:lnTo>
                      <a:pt x="1590" y="1152"/>
                    </a:lnTo>
                    <a:lnTo>
                      <a:pt x="1621" y="1069"/>
                    </a:lnTo>
                    <a:lnTo>
                      <a:pt x="1644" y="986"/>
                    </a:lnTo>
                    <a:lnTo>
                      <a:pt x="1675" y="853"/>
                    </a:lnTo>
                    <a:lnTo>
                      <a:pt x="1698" y="720"/>
                    </a:lnTo>
                    <a:lnTo>
                      <a:pt x="1737" y="598"/>
                    </a:lnTo>
                    <a:lnTo>
                      <a:pt x="1783" y="476"/>
                    </a:lnTo>
                    <a:lnTo>
                      <a:pt x="1814" y="382"/>
                    </a:lnTo>
                    <a:lnTo>
                      <a:pt x="1845" y="288"/>
                    </a:lnTo>
                    <a:lnTo>
                      <a:pt x="1883" y="177"/>
                    </a:lnTo>
                    <a:lnTo>
                      <a:pt x="1914" y="66"/>
                    </a:lnTo>
                    <a:lnTo>
                      <a:pt x="1922" y="50"/>
                    </a:lnTo>
                    <a:lnTo>
                      <a:pt x="1922" y="33"/>
                    </a:lnTo>
                    <a:lnTo>
                      <a:pt x="1930" y="11"/>
                    </a:lnTo>
                    <a:lnTo>
                      <a:pt x="1937" y="5"/>
                    </a:lnTo>
                    <a:lnTo>
                      <a:pt x="1937" y="0"/>
                    </a:lnTo>
                    <a:lnTo>
                      <a:pt x="1961" y="232"/>
                    </a:lnTo>
                    <a:lnTo>
                      <a:pt x="1984" y="465"/>
                    </a:lnTo>
                    <a:lnTo>
                      <a:pt x="2015" y="698"/>
                    </a:lnTo>
                    <a:lnTo>
                      <a:pt x="2046" y="931"/>
                    </a:lnTo>
                    <a:lnTo>
                      <a:pt x="2076" y="1213"/>
                    </a:lnTo>
                    <a:lnTo>
                      <a:pt x="2100" y="1352"/>
                    </a:lnTo>
                    <a:lnTo>
                      <a:pt x="2123" y="1490"/>
                    </a:lnTo>
                    <a:lnTo>
                      <a:pt x="2169" y="1634"/>
                    </a:lnTo>
                    <a:lnTo>
                      <a:pt x="2215" y="1778"/>
                    </a:lnTo>
                    <a:lnTo>
                      <a:pt x="2262" y="1734"/>
                    </a:lnTo>
                    <a:lnTo>
                      <a:pt x="2300" y="1690"/>
                    </a:lnTo>
                    <a:lnTo>
                      <a:pt x="2316" y="1651"/>
                    </a:lnTo>
                    <a:lnTo>
                      <a:pt x="2339" y="1618"/>
                    </a:lnTo>
                    <a:lnTo>
                      <a:pt x="2362" y="1595"/>
                    </a:lnTo>
                    <a:lnTo>
                      <a:pt x="2401" y="1579"/>
                    </a:lnTo>
                    <a:lnTo>
                      <a:pt x="2431" y="1634"/>
                    </a:lnTo>
                    <a:lnTo>
                      <a:pt x="2455" y="1690"/>
                    </a:lnTo>
                    <a:lnTo>
                      <a:pt x="2470" y="1723"/>
                    </a:lnTo>
                    <a:lnTo>
                      <a:pt x="2478" y="1756"/>
                    </a:lnTo>
                    <a:lnTo>
                      <a:pt x="2485" y="1789"/>
                    </a:lnTo>
                    <a:lnTo>
                      <a:pt x="2501" y="1823"/>
                    </a:lnTo>
                    <a:lnTo>
                      <a:pt x="2532" y="1861"/>
                    </a:lnTo>
                    <a:lnTo>
                      <a:pt x="2555" y="1900"/>
                    </a:lnTo>
                    <a:lnTo>
                      <a:pt x="2601" y="1967"/>
                    </a:lnTo>
                    <a:lnTo>
                      <a:pt x="2617" y="1989"/>
                    </a:lnTo>
                    <a:lnTo>
                      <a:pt x="2624" y="1994"/>
                    </a:lnTo>
                    <a:lnTo>
                      <a:pt x="2624" y="2000"/>
                    </a:lnTo>
                    <a:lnTo>
                      <a:pt x="2663" y="1978"/>
                    </a:lnTo>
                    <a:lnTo>
                      <a:pt x="2678" y="1956"/>
                    </a:lnTo>
                    <a:lnTo>
                      <a:pt x="2694" y="1922"/>
                    </a:lnTo>
                    <a:lnTo>
                      <a:pt x="2717" y="1889"/>
                    </a:lnTo>
                    <a:lnTo>
                      <a:pt x="2748" y="1784"/>
                    </a:lnTo>
                    <a:lnTo>
                      <a:pt x="2771" y="1734"/>
                    </a:lnTo>
                    <a:lnTo>
                      <a:pt x="2794" y="1690"/>
                    </a:lnTo>
                    <a:lnTo>
                      <a:pt x="2802" y="1673"/>
                    </a:lnTo>
                    <a:lnTo>
                      <a:pt x="2817" y="1656"/>
                    </a:lnTo>
                    <a:lnTo>
                      <a:pt x="2833" y="1640"/>
                    </a:lnTo>
                    <a:lnTo>
                      <a:pt x="2856" y="1629"/>
                    </a:lnTo>
                    <a:lnTo>
                      <a:pt x="2871" y="1618"/>
                    </a:lnTo>
                    <a:lnTo>
                      <a:pt x="2879" y="1612"/>
                    </a:lnTo>
                    <a:lnTo>
                      <a:pt x="2887" y="1595"/>
                    </a:lnTo>
                    <a:lnTo>
                      <a:pt x="2887" y="1584"/>
                    </a:lnTo>
                    <a:lnTo>
                      <a:pt x="2887" y="1579"/>
                    </a:lnTo>
                    <a:lnTo>
                      <a:pt x="2895" y="1579"/>
                    </a:lnTo>
                    <a:lnTo>
                      <a:pt x="2902" y="1579"/>
                    </a:lnTo>
                    <a:lnTo>
                      <a:pt x="2910" y="1573"/>
                    </a:lnTo>
                    <a:lnTo>
                      <a:pt x="2925" y="1568"/>
                    </a:lnTo>
                    <a:lnTo>
                      <a:pt x="2941" y="1557"/>
                    </a:lnTo>
                    <a:lnTo>
                      <a:pt x="2949" y="1546"/>
                    </a:lnTo>
                    <a:lnTo>
                      <a:pt x="3003" y="1501"/>
                    </a:lnTo>
                    <a:lnTo>
                      <a:pt x="3033" y="1479"/>
                    </a:lnTo>
                    <a:lnTo>
                      <a:pt x="3057" y="1451"/>
                    </a:lnTo>
                    <a:lnTo>
                      <a:pt x="3072" y="1479"/>
                    </a:lnTo>
                    <a:lnTo>
                      <a:pt x="3080" y="1501"/>
                    </a:lnTo>
                    <a:lnTo>
                      <a:pt x="3087" y="1529"/>
                    </a:lnTo>
                    <a:lnTo>
                      <a:pt x="3103" y="1557"/>
                    </a:lnTo>
                    <a:lnTo>
                      <a:pt x="3126" y="1590"/>
                    </a:lnTo>
                    <a:lnTo>
                      <a:pt x="3149" y="1623"/>
                    </a:lnTo>
                    <a:lnTo>
                      <a:pt x="3149" y="1640"/>
                    </a:lnTo>
                    <a:lnTo>
                      <a:pt x="3157" y="1656"/>
                    </a:lnTo>
                    <a:lnTo>
                      <a:pt x="3203" y="1723"/>
                    </a:lnTo>
                    <a:lnTo>
                      <a:pt x="3219" y="1745"/>
                    </a:lnTo>
                    <a:lnTo>
                      <a:pt x="3226" y="1751"/>
                    </a:lnTo>
                    <a:lnTo>
                      <a:pt x="3226" y="1756"/>
                    </a:lnTo>
                    <a:lnTo>
                      <a:pt x="3226" y="1773"/>
                    </a:lnTo>
                    <a:lnTo>
                      <a:pt x="3234" y="1789"/>
                    </a:lnTo>
                    <a:lnTo>
                      <a:pt x="3257" y="1823"/>
                    </a:lnTo>
                    <a:lnTo>
                      <a:pt x="3280" y="1856"/>
                    </a:lnTo>
                    <a:lnTo>
                      <a:pt x="3288" y="1872"/>
                    </a:lnTo>
                    <a:lnTo>
                      <a:pt x="3288" y="1889"/>
                    </a:lnTo>
                    <a:lnTo>
                      <a:pt x="3311" y="1922"/>
                    </a:lnTo>
                    <a:lnTo>
                      <a:pt x="3342" y="1928"/>
                    </a:lnTo>
                    <a:lnTo>
                      <a:pt x="3365" y="1933"/>
                    </a:lnTo>
                    <a:lnTo>
                      <a:pt x="3427" y="1956"/>
                    </a:lnTo>
                    <a:lnTo>
                      <a:pt x="3450" y="1967"/>
                    </a:lnTo>
                    <a:lnTo>
                      <a:pt x="3481" y="1978"/>
                    </a:lnTo>
                    <a:lnTo>
                      <a:pt x="3504" y="1994"/>
                    </a:lnTo>
                    <a:lnTo>
                      <a:pt x="3520" y="2000"/>
                    </a:lnTo>
                    <a:lnTo>
                      <a:pt x="3527" y="2005"/>
                    </a:lnTo>
                    <a:lnTo>
                      <a:pt x="3551" y="2011"/>
                    </a:lnTo>
                    <a:lnTo>
                      <a:pt x="3612" y="2005"/>
                    </a:lnTo>
                    <a:lnTo>
                      <a:pt x="3682" y="2000"/>
                    </a:lnTo>
                    <a:lnTo>
                      <a:pt x="3705" y="1994"/>
                    </a:lnTo>
                    <a:lnTo>
                      <a:pt x="3728" y="1989"/>
                    </a:lnTo>
                    <a:lnTo>
                      <a:pt x="3744" y="1994"/>
                    </a:lnTo>
                    <a:lnTo>
                      <a:pt x="3759" y="2000"/>
                    </a:lnTo>
                  </a:path>
                </a:pathLst>
              </a:custGeom>
              <a:noFill/>
              <a:ln w="50800" cap="rnd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Freeform 78"/>
              <p:cNvSpPr>
                <a:spLocks/>
              </p:cNvSpPr>
              <p:nvPr/>
            </p:nvSpPr>
            <p:spPr bwMode="auto">
              <a:xfrm>
                <a:off x="4783" y="3293"/>
                <a:ext cx="509" cy="238"/>
              </a:xfrm>
              <a:custGeom>
                <a:avLst/>
                <a:gdLst>
                  <a:gd name="T0" fmla="*/ 0 w 509"/>
                  <a:gd name="T1" fmla="*/ 169 h 238"/>
                  <a:gd name="T2" fmla="*/ 34 w 509"/>
                  <a:gd name="T3" fmla="*/ 147 h 238"/>
                  <a:gd name="T4" fmla="*/ 59 w 509"/>
                  <a:gd name="T5" fmla="*/ 124 h 238"/>
                  <a:gd name="T6" fmla="*/ 93 w 509"/>
                  <a:gd name="T7" fmla="*/ 101 h 238"/>
                  <a:gd name="T8" fmla="*/ 110 w 509"/>
                  <a:gd name="T9" fmla="*/ 73 h 238"/>
                  <a:gd name="T10" fmla="*/ 136 w 509"/>
                  <a:gd name="T11" fmla="*/ 51 h 238"/>
                  <a:gd name="T12" fmla="*/ 152 w 509"/>
                  <a:gd name="T13" fmla="*/ 34 h 238"/>
                  <a:gd name="T14" fmla="*/ 178 w 509"/>
                  <a:gd name="T15" fmla="*/ 22 h 238"/>
                  <a:gd name="T16" fmla="*/ 195 w 509"/>
                  <a:gd name="T17" fmla="*/ 17 h 238"/>
                  <a:gd name="T18" fmla="*/ 212 w 509"/>
                  <a:gd name="T19" fmla="*/ 11 h 238"/>
                  <a:gd name="T20" fmla="*/ 229 w 509"/>
                  <a:gd name="T21" fmla="*/ 5 h 238"/>
                  <a:gd name="T22" fmla="*/ 237 w 509"/>
                  <a:gd name="T23" fmla="*/ 0 h 238"/>
                  <a:gd name="T24" fmla="*/ 322 w 509"/>
                  <a:gd name="T25" fmla="*/ 62 h 238"/>
                  <a:gd name="T26" fmla="*/ 406 w 509"/>
                  <a:gd name="T27" fmla="*/ 124 h 238"/>
                  <a:gd name="T28" fmla="*/ 423 w 509"/>
                  <a:gd name="T29" fmla="*/ 135 h 238"/>
                  <a:gd name="T30" fmla="*/ 440 w 509"/>
                  <a:gd name="T31" fmla="*/ 147 h 238"/>
                  <a:gd name="T32" fmla="*/ 457 w 509"/>
                  <a:gd name="T33" fmla="*/ 158 h 238"/>
                  <a:gd name="T34" fmla="*/ 474 w 509"/>
                  <a:gd name="T35" fmla="*/ 169 h 238"/>
                  <a:gd name="T36" fmla="*/ 474 w 509"/>
                  <a:gd name="T37" fmla="*/ 169 h 238"/>
                  <a:gd name="T38" fmla="*/ 483 w 509"/>
                  <a:gd name="T39" fmla="*/ 186 h 238"/>
                  <a:gd name="T40" fmla="*/ 483 w 509"/>
                  <a:gd name="T41" fmla="*/ 203 h 238"/>
                  <a:gd name="T42" fmla="*/ 500 w 509"/>
                  <a:gd name="T43" fmla="*/ 226 h 238"/>
                  <a:gd name="T44" fmla="*/ 508 w 509"/>
                  <a:gd name="T45" fmla="*/ 231 h 238"/>
                  <a:gd name="T46" fmla="*/ 508 w 509"/>
                  <a:gd name="T47" fmla="*/ 237 h 23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09"/>
                  <a:gd name="T73" fmla="*/ 0 h 238"/>
                  <a:gd name="T74" fmla="*/ 509 w 509"/>
                  <a:gd name="T75" fmla="*/ 238 h 23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09" h="238">
                    <a:moveTo>
                      <a:pt x="0" y="169"/>
                    </a:moveTo>
                    <a:lnTo>
                      <a:pt x="34" y="147"/>
                    </a:lnTo>
                    <a:lnTo>
                      <a:pt x="59" y="124"/>
                    </a:lnTo>
                    <a:lnTo>
                      <a:pt x="93" y="101"/>
                    </a:lnTo>
                    <a:lnTo>
                      <a:pt x="110" y="73"/>
                    </a:lnTo>
                    <a:lnTo>
                      <a:pt x="136" y="51"/>
                    </a:lnTo>
                    <a:lnTo>
                      <a:pt x="152" y="34"/>
                    </a:lnTo>
                    <a:lnTo>
                      <a:pt x="178" y="22"/>
                    </a:lnTo>
                    <a:lnTo>
                      <a:pt x="195" y="17"/>
                    </a:lnTo>
                    <a:lnTo>
                      <a:pt x="212" y="11"/>
                    </a:lnTo>
                    <a:lnTo>
                      <a:pt x="229" y="5"/>
                    </a:lnTo>
                    <a:lnTo>
                      <a:pt x="237" y="0"/>
                    </a:lnTo>
                    <a:lnTo>
                      <a:pt x="322" y="62"/>
                    </a:lnTo>
                    <a:lnTo>
                      <a:pt x="406" y="124"/>
                    </a:lnTo>
                    <a:lnTo>
                      <a:pt x="423" y="135"/>
                    </a:lnTo>
                    <a:lnTo>
                      <a:pt x="440" y="147"/>
                    </a:lnTo>
                    <a:lnTo>
                      <a:pt x="457" y="158"/>
                    </a:lnTo>
                    <a:lnTo>
                      <a:pt x="474" y="169"/>
                    </a:lnTo>
                    <a:lnTo>
                      <a:pt x="483" y="186"/>
                    </a:lnTo>
                    <a:lnTo>
                      <a:pt x="483" y="203"/>
                    </a:lnTo>
                    <a:lnTo>
                      <a:pt x="500" y="226"/>
                    </a:lnTo>
                    <a:lnTo>
                      <a:pt x="508" y="231"/>
                    </a:lnTo>
                    <a:lnTo>
                      <a:pt x="508" y="237"/>
                    </a:lnTo>
                  </a:path>
                </a:pathLst>
              </a:custGeom>
              <a:noFill/>
              <a:ln w="50800" cap="rnd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85"/>
          <p:cNvGrpSpPr>
            <a:grpSpLocks/>
          </p:cNvGrpSpPr>
          <p:nvPr/>
        </p:nvGrpSpPr>
        <p:grpSpPr bwMode="auto">
          <a:xfrm>
            <a:off x="1676400" y="3536950"/>
            <a:ext cx="6743700" cy="2155825"/>
            <a:chOff x="1055" y="2228"/>
            <a:chExt cx="4248" cy="1358"/>
          </a:xfrm>
        </p:grpSpPr>
        <p:sp>
          <p:nvSpPr>
            <p:cNvPr id="44106" name="Line 67"/>
            <p:cNvSpPr>
              <a:spLocks noChangeShapeType="1"/>
            </p:cNvSpPr>
            <p:nvPr/>
          </p:nvSpPr>
          <p:spPr bwMode="auto">
            <a:xfrm flipV="1">
              <a:off x="2833" y="2401"/>
              <a:ext cx="175" cy="6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07" name="Group 80"/>
            <p:cNvGrpSpPr>
              <a:grpSpLocks/>
            </p:cNvGrpSpPr>
            <p:nvPr/>
          </p:nvGrpSpPr>
          <p:grpSpPr bwMode="auto">
            <a:xfrm>
              <a:off x="1055" y="2228"/>
              <a:ext cx="4248" cy="1358"/>
              <a:chOff x="1055" y="2228"/>
              <a:chExt cx="4248" cy="1358"/>
            </a:xfrm>
          </p:grpSpPr>
          <p:sp>
            <p:nvSpPr>
              <p:cNvPr id="44109" name="Freeform 69"/>
              <p:cNvSpPr>
                <a:spLocks/>
              </p:cNvSpPr>
              <p:nvPr/>
            </p:nvSpPr>
            <p:spPr bwMode="auto">
              <a:xfrm>
                <a:off x="1055" y="2228"/>
                <a:ext cx="3805" cy="1203"/>
              </a:xfrm>
              <a:custGeom>
                <a:avLst/>
                <a:gdLst>
                  <a:gd name="T0" fmla="*/ 46 w 3805"/>
                  <a:gd name="T1" fmla="*/ 1158 h 1203"/>
                  <a:gd name="T2" fmla="*/ 62 w 3805"/>
                  <a:gd name="T3" fmla="*/ 1109 h 1203"/>
                  <a:gd name="T4" fmla="*/ 93 w 3805"/>
                  <a:gd name="T5" fmla="*/ 1065 h 1203"/>
                  <a:gd name="T6" fmla="*/ 132 w 3805"/>
                  <a:gd name="T7" fmla="*/ 1021 h 1203"/>
                  <a:gd name="T8" fmla="*/ 257 w 3805"/>
                  <a:gd name="T9" fmla="*/ 999 h 1203"/>
                  <a:gd name="T10" fmla="*/ 335 w 3805"/>
                  <a:gd name="T11" fmla="*/ 982 h 1203"/>
                  <a:gd name="T12" fmla="*/ 382 w 3805"/>
                  <a:gd name="T13" fmla="*/ 966 h 1203"/>
                  <a:gd name="T14" fmla="*/ 437 w 3805"/>
                  <a:gd name="T15" fmla="*/ 867 h 1203"/>
                  <a:gd name="T16" fmla="*/ 453 w 3805"/>
                  <a:gd name="T17" fmla="*/ 818 h 1203"/>
                  <a:gd name="T18" fmla="*/ 507 w 3805"/>
                  <a:gd name="T19" fmla="*/ 752 h 1203"/>
                  <a:gd name="T20" fmla="*/ 546 w 3805"/>
                  <a:gd name="T21" fmla="*/ 736 h 1203"/>
                  <a:gd name="T22" fmla="*/ 679 w 3805"/>
                  <a:gd name="T23" fmla="*/ 659 h 1203"/>
                  <a:gd name="T24" fmla="*/ 765 w 3805"/>
                  <a:gd name="T25" fmla="*/ 670 h 1203"/>
                  <a:gd name="T26" fmla="*/ 820 w 3805"/>
                  <a:gd name="T27" fmla="*/ 757 h 1203"/>
                  <a:gd name="T28" fmla="*/ 843 w 3805"/>
                  <a:gd name="T29" fmla="*/ 823 h 1203"/>
                  <a:gd name="T30" fmla="*/ 874 w 3805"/>
                  <a:gd name="T31" fmla="*/ 856 h 1203"/>
                  <a:gd name="T32" fmla="*/ 898 w 3805"/>
                  <a:gd name="T33" fmla="*/ 834 h 1203"/>
                  <a:gd name="T34" fmla="*/ 984 w 3805"/>
                  <a:gd name="T35" fmla="*/ 714 h 1203"/>
                  <a:gd name="T36" fmla="*/ 1007 w 3805"/>
                  <a:gd name="T37" fmla="*/ 642 h 1203"/>
                  <a:gd name="T38" fmla="*/ 1031 w 3805"/>
                  <a:gd name="T39" fmla="*/ 615 h 1203"/>
                  <a:gd name="T40" fmla="*/ 1101 w 3805"/>
                  <a:gd name="T41" fmla="*/ 434 h 1203"/>
                  <a:gd name="T42" fmla="*/ 1109 w 3805"/>
                  <a:gd name="T43" fmla="*/ 390 h 1203"/>
                  <a:gd name="T44" fmla="*/ 1117 w 3805"/>
                  <a:gd name="T45" fmla="*/ 390 h 1203"/>
                  <a:gd name="T46" fmla="*/ 1179 w 3805"/>
                  <a:gd name="T47" fmla="*/ 209 h 1203"/>
                  <a:gd name="T48" fmla="*/ 1241 w 3805"/>
                  <a:gd name="T49" fmla="*/ 55 h 1203"/>
                  <a:gd name="T50" fmla="*/ 1273 w 3805"/>
                  <a:gd name="T51" fmla="*/ 176 h 1203"/>
                  <a:gd name="T52" fmla="*/ 1359 w 3805"/>
                  <a:gd name="T53" fmla="*/ 390 h 1203"/>
                  <a:gd name="T54" fmla="*/ 1421 w 3805"/>
                  <a:gd name="T55" fmla="*/ 527 h 1203"/>
                  <a:gd name="T56" fmla="*/ 1491 w 3805"/>
                  <a:gd name="T57" fmla="*/ 439 h 1203"/>
                  <a:gd name="T58" fmla="*/ 1562 w 3805"/>
                  <a:gd name="T59" fmla="*/ 324 h 1203"/>
                  <a:gd name="T60" fmla="*/ 1655 w 3805"/>
                  <a:gd name="T61" fmla="*/ 214 h 1203"/>
                  <a:gd name="T62" fmla="*/ 1702 w 3805"/>
                  <a:gd name="T63" fmla="*/ 143 h 1203"/>
                  <a:gd name="T64" fmla="*/ 1780 w 3805"/>
                  <a:gd name="T65" fmla="*/ 77 h 1203"/>
                  <a:gd name="T66" fmla="*/ 1843 w 3805"/>
                  <a:gd name="T67" fmla="*/ 55 h 1203"/>
                  <a:gd name="T68" fmla="*/ 1976 w 3805"/>
                  <a:gd name="T69" fmla="*/ 93 h 1203"/>
                  <a:gd name="T70" fmla="*/ 2054 w 3805"/>
                  <a:gd name="T71" fmla="*/ 324 h 1203"/>
                  <a:gd name="T72" fmla="*/ 2132 w 3805"/>
                  <a:gd name="T73" fmla="*/ 560 h 1203"/>
                  <a:gd name="T74" fmla="*/ 2234 w 3805"/>
                  <a:gd name="T75" fmla="*/ 845 h 1203"/>
                  <a:gd name="T76" fmla="*/ 2304 w 3805"/>
                  <a:gd name="T77" fmla="*/ 862 h 1203"/>
                  <a:gd name="T78" fmla="*/ 2437 w 3805"/>
                  <a:gd name="T79" fmla="*/ 922 h 1203"/>
                  <a:gd name="T80" fmla="*/ 2468 w 3805"/>
                  <a:gd name="T81" fmla="*/ 982 h 1203"/>
                  <a:gd name="T82" fmla="*/ 2523 w 3805"/>
                  <a:gd name="T83" fmla="*/ 1021 h 1203"/>
                  <a:gd name="T84" fmla="*/ 2601 w 3805"/>
                  <a:gd name="T85" fmla="*/ 1103 h 1203"/>
                  <a:gd name="T86" fmla="*/ 2624 w 3805"/>
                  <a:gd name="T87" fmla="*/ 1125 h 1203"/>
                  <a:gd name="T88" fmla="*/ 2749 w 3805"/>
                  <a:gd name="T89" fmla="*/ 999 h 1203"/>
                  <a:gd name="T90" fmla="*/ 2788 w 3805"/>
                  <a:gd name="T91" fmla="*/ 961 h 1203"/>
                  <a:gd name="T92" fmla="*/ 2843 w 3805"/>
                  <a:gd name="T93" fmla="*/ 922 h 1203"/>
                  <a:gd name="T94" fmla="*/ 2890 w 3805"/>
                  <a:gd name="T95" fmla="*/ 878 h 1203"/>
                  <a:gd name="T96" fmla="*/ 3038 w 3805"/>
                  <a:gd name="T97" fmla="*/ 834 h 1203"/>
                  <a:gd name="T98" fmla="*/ 3101 w 3805"/>
                  <a:gd name="T99" fmla="*/ 867 h 1203"/>
                  <a:gd name="T100" fmla="*/ 3132 w 3805"/>
                  <a:gd name="T101" fmla="*/ 911 h 1203"/>
                  <a:gd name="T102" fmla="*/ 3171 w 3805"/>
                  <a:gd name="T103" fmla="*/ 955 h 1203"/>
                  <a:gd name="T104" fmla="*/ 3226 w 3805"/>
                  <a:gd name="T105" fmla="*/ 982 h 1203"/>
                  <a:gd name="T106" fmla="*/ 3265 w 3805"/>
                  <a:gd name="T107" fmla="*/ 1010 h 1203"/>
                  <a:gd name="T108" fmla="*/ 3374 w 3805"/>
                  <a:gd name="T109" fmla="*/ 1098 h 1203"/>
                  <a:gd name="T110" fmla="*/ 3468 w 3805"/>
                  <a:gd name="T111" fmla="*/ 1147 h 1203"/>
                  <a:gd name="T112" fmla="*/ 3554 w 3805"/>
                  <a:gd name="T113" fmla="*/ 1164 h 1203"/>
                  <a:gd name="T114" fmla="*/ 3710 w 3805"/>
                  <a:gd name="T115" fmla="*/ 1180 h 1203"/>
                  <a:gd name="T116" fmla="*/ 3804 w 3805"/>
                  <a:gd name="T117" fmla="*/ 1186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805"/>
                  <a:gd name="T178" fmla="*/ 0 h 1203"/>
                  <a:gd name="T179" fmla="*/ 3805 w 3805"/>
                  <a:gd name="T180" fmla="*/ 1203 h 120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805" h="1203">
                    <a:moveTo>
                      <a:pt x="0" y="1202"/>
                    </a:moveTo>
                    <a:lnTo>
                      <a:pt x="23" y="1180"/>
                    </a:lnTo>
                    <a:lnTo>
                      <a:pt x="46" y="1158"/>
                    </a:lnTo>
                    <a:lnTo>
                      <a:pt x="54" y="1142"/>
                    </a:lnTo>
                    <a:lnTo>
                      <a:pt x="62" y="1125"/>
                    </a:lnTo>
                    <a:lnTo>
                      <a:pt x="62" y="1109"/>
                    </a:lnTo>
                    <a:lnTo>
                      <a:pt x="70" y="1092"/>
                    </a:lnTo>
                    <a:lnTo>
                      <a:pt x="85" y="1081"/>
                    </a:lnTo>
                    <a:lnTo>
                      <a:pt x="93" y="1065"/>
                    </a:lnTo>
                    <a:lnTo>
                      <a:pt x="93" y="1048"/>
                    </a:lnTo>
                    <a:lnTo>
                      <a:pt x="101" y="1032"/>
                    </a:lnTo>
                    <a:lnTo>
                      <a:pt x="132" y="1021"/>
                    </a:lnTo>
                    <a:lnTo>
                      <a:pt x="179" y="1010"/>
                    </a:lnTo>
                    <a:lnTo>
                      <a:pt x="218" y="1004"/>
                    </a:lnTo>
                    <a:lnTo>
                      <a:pt x="257" y="999"/>
                    </a:lnTo>
                    <a:lnTo>
                      <a:pt x="289" y="993"/>
                    </a:lnTo>
                    <a:lnTo>
                      <a:pt x="312" y="988"/>
                    </a:lnTo>
                    <a:lnTo>
                      <a:pt x="335" y="982"/>
                    </a:lnTo>
                    <a:lnTo>
                      <a:pt x="359" y="977"/>
                    </a:lnTo>
                    <a:lnTo>
                      <a:pt x="374" y="972"/>
                    </a:lnTo>
                    <a:lnTo>
                      <a:pt x="382" y="966"/>
                    </a:lnTo>
                    <a:lnTo>
                      <a:pt x="406" y="933"/>
                    </a:lnTo>
                    <a:lnTo>
                      <a:pt x="421" y="900"/>
                    </a:lnTo>
                    <a:lnTo>
                      <a:pt x="437" y="867"/>
                    </a:lnTo>
                    <a:lnTo>
                      <a:pt x="445" y="834"/>
                    </a:lnTo>
                    <a:lnTo>
                      <a:pt x="445" y="829"/>
                    </a:lnTo>
                    <a:lnTo>
                      <a:pt x="453" y="818"/>
                    </a:lnTo>
                    <a:lnTo>
                      <a:pt x="476" y="790"/>
                    </a:lnTo>
                    <a:lnTo>
                      <a:pt x="499" y="757"/>
                    </a:lnTo>
                    <a:lnTo>
                      <a:pt x="507" y="752"/>
                    </a:lnTo>
                    <a:lnTo>
                      <a:pt x="515" y="746"/>
                    </a:lnTo>
                    <a:lnTo>
                      <a:pt x="531" y="736"/>
                    </a:lnTo>
                    <a:lnTo>
                      <a:pt x="546" y="736"/>
                    </a:lnTo>
                    <a:lnTo>
                      <a:pt x="578" y="714"/>
                    </a:lnTo>
                    <a:lnTo>
                      <a:pt x="617" y="697"/>
                    </a:lnTo>
                    <a:lnTo>
                      <a:pt x="679" y="659"/>
                    </a:lnTo>
                    <a:lnTo>
                      <a:pt x="726" y="659"/>
                    </a:lnTo>
                    <a:lnTo>
                      <a:pt x="749" y="659"/>
                    </a:lnTo>
                    <a:lnTo>
                      <a:pt x="765" y="670"/>
                    </a:lnTo>
                    <a:lnTo>
                      <a:pt x="788" y="697"/>
                    </a:lnTo>
                    <a:lnTo>
                      <a:pt x="804" y="725"/>
                    </a:lnTo>
                    <a:lnTo>
                      <a:pt x="820" y="757"/>
                    </a:lnTo>
                    <a:lnTo>
                      <a:pt x="835" y="790"/>
                    </a:lnTo>
                    <a:lnTo>
                      <a:pt x="835" y="807"/>
                    </a:lnTo>
                    <a:lnTo>
                      <a:pt x="843" y="823"/>
                    </a:lnTo>
                    <a:lnTo>
                      <a:pt x="859" y="845"/>
                    </a:lnTo>
                    <a:lnTo>
                      <a:pt x="867" y="856"/>
                    </a:lnTo>
                    <a:lnTo>
                      <a:pt x="874" y="856"/>
                    </a:lnTo>
                    <a:lnTo>
                      <a:pt x="882" y="851"/>
                    </a:lnTo>
                    <a:lnTo>
                      <a:pt x="890" y="840"/>
                    </a:lnTo>
                    <a:lnTo>
                      <a:pt x="898" y="834"/>
                    </a:lnTo>
                    <a:lnTo>
                      <a:pt x="921" y="790"/>
                    </a:lnTo>
                    <a:lnTo>
                      <a:pt x="952" y="752"/>
                    </a:lnTo>
                    <a:lnTo>
                      <a:pt x="984" y="714"/>
                    </a:lnTo>
                    <a:lnTo>
                      <a:pt x="999" y="670"/>
                    </a:lnTo>
                    <a:lnTo>
                      <a:pt x="1007" y="653"/>
                    </a:lnTo>
                    <a:lnTo>
                      <a:pt x="1007" y="642"/>
                    </a:lnTo>
                    <a:lnTo>
                      <a:pt x="1015" y="631"/>
                    </a:lnTo>
                    <a:lnTo>
                      <a:pt x="1023" y="620"/>
                    </a:lnTo>
                    <a:lnTo>
                      <a:pt x="1031" y="615"/>
                    </a:lnTo>
                    <a:lnTo>
                      <a:pt x="1038" y="598"/>
                    </a:lnTo>
                    <a:lnTo>
                      <a:pt x="1062" y="516"/>
                    </a:lnTo>
                    <a:lnTo>
                      <a:pt x="1101" y="434"/>
                    </a:lnTo>
                    <a:lnTo>
                      <a:pt x="1109" y="406"/>
                    </a:lnTo>
                    <a:lnTo>
                      <a:pt x="1109" y="390"/>
                    </a:lnTo>
                    <a:lnTo>
                      <a:pt x="1117" y="390"/>
                    </a:lnTo>
                    <a:lnTo>
                      <a:pt x="1124" y="373"/>
                    </a:lnTo>
                    <a:lnTo>
                      <a:pt x="1132" y="346"/>
                    </a:lnTo>
                    <a:lnTo>
                      <a:pt x="1179" y="209"/>
                    </a:lnTo>
                    <a:lnTo>
                      <a:pt x="1226" y="66"/>
                    </a:lnTo>
                    <a:lnTo>
                      <a:pt x="1234" y="60"/>
                    </a:lnTo>
                    <a:lnTo>
                      <a:pt x="1241" y="55"/>
                    </a:lnTo>
                    <a:lnTo>
                      <a:pt x="1257" y="44"/>
                    </a:lnTo>
                    <a:lnTo>
                      <a:pt x="1265" y="110"/>
                    </a:lnTo>
                    <a:lnTo>
                      <a:pt x="1273" y="176"/>
                    </a:lnTo>
                    <a:lnTo>
                      <a:pt x="1296" y="242"/>
                    </a:lnTo>
                    <a:lnTo>
                      <a:pt x="1327" y="302"/>
                    </a:lnTo>
                    <a:lnTo>
                      <a:pt x="1359" y="390"/>
                    </a:lnTo>
                    <a:lnTo>
                      <a:pt x="1398" y="478"/>
                    </a:lnTo>
                    <a:lnTo>
                      <a:pt x="1406" y="511"/>
                    </a:lnTo>
                    <a:lnTo>
                      <a:pt x="1421" y="527"/>
                    </a:lnTo>
                    <a:lnTo>
                      <a:pt x="1437" y="532"/>
                    </a:lnTo>
                    <a:lnTo>
                      <a:pt x="1468" y="521"/>
                    </a:lnTo>
                    <a:lnTo>
                      <a:pt x="1491" y="439"/>
                    </a:lnTo>
                    <a:lnTo>
                      <a:pt x="1507" y="401"/>
                    </a:lnTo>
                    <a:lnTo>
                      <a:pt x="1538" y="368"/>
                    </a:lnTo>
                    <a:lnTo>
                      <a:pt x="1562" y="324"/>
                    </a:lnTo>
                    <a:lnTo>
                      <a:pt x="1585" y="286"/>
                    </a:lnTo>
                    <a:lnTo>
                      <a:pt x="1624" y="253"/>
                    </a:lnTo>
                    <a:lnTo>
                      <a:pt x="1655" y="214"/>
                    </a:lnTo>
                    <a:lnTo>
                      <a:pt x="1679" y="181"/>
                    </a:lnTo>
                    <a:lnTo>
                      <a:pt x="1695" y="159"/>
                    </a:lnTo>
                    <a:lnTo>
                      <a:pt x="1702" y="143"/>
                    </a:lnTo>
                    <a:lnTo>
                      <a:pt x="1726" y="121"/>
                    </a:lnTo>
                    <a:lnTo>
                      <a:pt x="1749" y="99"/>
                    </a:lnTo>
                    <a:lnTo>
                      <a:pt x="1780" y="77"/>
                    </a:lnTo>
                    <a:lnTo>
                      <a:pt x="1820" y="60"/>
                    </a:lnTo>
                    <a:lnTo>
                      <a:pt x="1835" y="55"/>
                    </a:lnTo>
                    <a:lnTo>
                      <a:pt x="1843" y="55"/>
                    </a:lnTo>
                    <a:lnTo>
                      <a:pt x="1898" y="28"/>
                    </a:lnTo>
                    <a:lnTo>
                      <a:pt x="1945" y="0"/>
                    </a:lnTo>
                    <a:lnTo>
                      <a:pt x="1976" y="93"/>
                    </a:lnTo>
                    <a:lnTo>
                      <a:pt x="1991" y="137"/>
                    </a:lnTo>
                    <a:lnTo>
                      <a:pt x="2015" y="176"/>
                    </a:lnTo>
                    <a:lnTo>
                      <a:pt x="2054" y="324"/>
                    </a:lnTo>
                    <a:lnTo>
                      <a:pt x="2093" y="467"/>
                    </a:lnTo>
                    <a:lnTo>
                      <a:pt x="2116" y="532"/>
                    </a:lnTo>
                    <a:lnTo>
                      <a:pt x="2132" y="560"/>
                    </a:lnTo>
                    <a:lnTo>
                      <a:pt x="2148" y="587"/>
                    </a:lnTo>
                    <a:lnTo>
                      <a:pt x="2194" y="719"/>
                    </a:lnTo>
                    <a:lnTo>
                      <a:pt x="2234" y="845"/>
                    </a:lnTo>
                    <a:lnTo>
                      <a:pt x="2249" y="856"/>
                    </a:lnTo>
                    <a:lnTo>
                      <a:pt x="2265" y="856"/>
                    </a:lnTo>
                    <a:lnTo>
                      <a:pt x="2304" y="862"/>
                    </a:lnTo>
                    <a:lnTo>
                      <a:pt x="2343" y="867"/>
                    </a:lnTo>
                    <a:lnTo>
                      <a:pt x="2390" y="900"/>
                    </a:lnTo>
                    <a:lnTo>
                      <a:pt x="2437" y="922"/>
                    </a:lnTo>
                    <a:lnTo>
                      <a:pt x="2444" y="950"/>
                    </a:lnTo>
                    <a:lnTo>
                      <a:pt x="2460" y="966"/>
                    </a:lnTo>
                    <a:lnTo>
                      <a:pt x="2468" y="982"/>
                    </a:lnTo>
                    <a:lnTo>
                      <a:pt x="2476" y="988"/>
                    </a:lnTo>
                    <a:lnTo>
                      <a:pt x="2507" y="1004"/>
                    </a:lnTo>
                    <a:lnTo>
                      <a:pt x="2523" y="1021"/>
                    </a:lnTo>
                    <a:lnTo>
                      <a:pt x="2546" y="1043"/>
                    </a:lnTo>
                    <a:lnTo>
                      <a:pt x="2577" y="1076"/>
                    </a:lnTo>
                    <a:lnTo>
                      <a:pt x="2601" y="1103"/>
                    </a:lnTo>
                    <a:lnTo>
                      <a:pt x="2616" y="1114"/>
                    </a:lnTo>
                    <a:lnTo>
                      <a:pt x="2624" y="1125"/>
                    </a:lnTo>
                    <a:lnTo>
                      <a:pt x="2679" y="1054"/>
                    </a:lnTo>
                    <a:lnTo>
                      <a:pt x="2710" y="1021"/>
                    </a:lnTo>
                    <a:lnTo>
                      <a:pt x="2749" y="999"/>
                    </a:lnTo>
                    <a:lnTo>
                      <a:pt x="2765" y="982"/>
                    </a:lnTo>
                    <a:lnTo>
                      <a:pt x="2772" y="972"/>
                    </a:lnTo>
                    <a:lnTo>
                      <a:pt x="2788" y="961"/>
                    </a:lnTo>
                    <a:lnTo>
                      <a:pt x="2804" y="950"/>
                    </a:lnTo>
                    <a:lnTo>
                      <a:pt x="2819" y="939"/>
                    </a:lnTo>
                    <a:lnTo>
                      <a:pt x="2843" y="922"/>
                    </a:lnTo>
                    <a:lnTo>
                      <a:pt x="2858" y="911"/>
                    </a:lnTo>
                    <a:lnTo>
                      <a:pt x="2874" y="895"/>
                    </a:lnTo>
                    <a:lnTo>
                      <a:pt x="2890" y="878"/>
                    </a:lnTo>
                    <a:lnTo>
                      <a:pt x="2905" y="867"/>
                    </a:lnTo>
                    <a:lnTo>
                      <a:pt x="2968" y="851"/>
                    </a:lnTo>
                    <a:lnTo>
                      <a:pt x="3038" y="834"/>
                    </a:lnTo>
                    <a:lnTo>
                      <a:pt x="3069" y="845"/>
                    </a:lnTo>
                    <a:lnTo>
                      <a:pt x="3085" y="856"/>
                    </a:lnTo>
                    <a:lnTo>
                      <a:pt x="3101" y="867"/>
                    </a:lnTo>
                    <a:lnTo>
                      <a:pt x="3108" y="884"/>
                    </a:lnTo>
                    <a:lnTo>
                      <a:pt x="3116" y="900"/>
                    </a:lnTo>
                    <a:lnTo>
                      <a:pt x="3132" y="911"/>
                    </a:lnTo>
                    <a:lnTo>
                      <a:pt x="3147" y="922"/>
                    </a:lnTo>
                    <a:lnTo>
                      <a:pt x="3163" y="939"/>
                    </a:lnTo>
                    <a:lnTo>
                      <a:pt x="3171" y="955"/>
                    </a:lnTo>
                    <a:lnTo>
                      <a:pt x="3186" y="966"/>
                    </a:lnTo>
                    <a:lnTo>
                      <a:pt x="3202" y="977"/>
                    </a:lnTo>
                    <a:lnTo>
                      <a:pt x="3226" y="982"/>
                    </a:lnTo>
                    <a:lnTo>
                      <a:pt x="3233" y="988"/>
                    </a:lnTo>
                    <a:lnTo>
                      <a:pt x="3249" y="999"/>
                    </a:lnTo>
                    <a:lnTo>
                      <a:pt x="3265" y="1010"/>
                    </a:lnTo>
                    <a:lnTo>
                      <a:pt x="3311" y="1054"/>
                    </a:lnTo>
                    <a:lnTo>
                      <a:pt x="3358" y="1092"/>
                    </a:lnTo>
                    <a:lnTo>
                      <a:pt x="3374" y="1098"/>
                    </a:lnTo>
                    <a:lnTo>
                      <a:pt x="3390" y="1103"/>
                    </a:lnTo>
                    <a:lnTo>
                      <a:pt x="3444" y="1131"/>
                    </a:lnTo>
                    <a:lnTo>
                      <a:pt x="3468" y="1147"/>
                    </a:lnTo>
                    <a:lnTo>
                      <a:pt x="3499" y="1158"/>
                    </a:lnTo>
                    <a:lnTo>
                      <a:pt x="3522" y="1164"/>
                    </a:lnTo>
                    <a:lnTo>
                      <a:pt x="3554" y="1164"/>
                    </a:lnTo>
                    <a:lnTo>
                      <a:pt x="3624" y="1169"/>
                    </a:lnTo>
                    <a:lnTo>
                      <a:pt x="3694" y="1175"/>
                    </a:lnTo>
                    <a:lnTo>
                      <a:pt x="3710" y="1180"/>
                    </a:lnTo>
                    <a:lnTo>
                      <a:pt x="3725" y="1180"/>
                    </a:lnTo>
                    <a:lnTo>
                      <a:pt x="3780" y="1186"/>
                    </a:lnTo>
                    <a:lnTo>
                      <a:pt x="3804" y="1186"/>
                    </a:lnTo>
                    <a:lnTo>
                      <a:pt x="3804" y="1191"/>
                    </a:lnTo>
                    <a:lnTo>
                      <a:pt x="3780" y="1202"/>
                    </a:lnTo>
                  </a:path>
                </a:pathLst>
              </a:custGeom>
              <a:noFill/>
              <a:ln w="50800" cap="rnd">
                <a:solidFill>
                  <a:srgbClr val="A5002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Freeform 77"/>
              <p:cNvSpPr>
                <a:spLocks/>
              </p:cNvSpPr>
              <p:nvPr/>
            </p:nvSpPr>
            <p:spPr bwMode="auto">
              <a:xfrm>
                <a:off x="4861" y="3407"/>
                <a:ext cx="442" cy="179"/>
              </a:xfrm>
              <a:custGeom>
                <a:avLst/>
                <a:gdLst>
                  <a:gd name="T0" fmla="*/ 0 w 442"/>
                  <a:gd name="T1" fmla="*/ 0 h 179"/>
                  <a:gd name="T2" fmla="*/ 110 w 442"/>
                  <a:gd name="T3" fmla="*/ 35 h 179"/>
                  <a:gd name="T4" fmla="*/ 161 w 442"/>
                  <a:gd name="T5" fmla="*/ 46 h 179"/>
                  <a:gd name="T6" fmla="*/ 220 w 442"/>
                  <a:gd name="T7" fmla="*/ 58 h 179"/>
                  <a:gd name="T8" fmla="*/ 254 w 442"/>
                  <a:gd name="T9" fmla="*/ 63 h 179"/>
                  <a:gd name="T10" fmla="*/ 271 w 442"/>
                  <a:gd name="T11" fmla="*/ 63 h 179"/>
                  <a:gd name="T12" fmla="*/ 288 w 442"/>
                  <a:gd name="T13" fmla="*/ 75 h 179"/>
                  <a:gd name="T14" fmla="*/ 322 w 442"/>
                  <a:gd name="T15" fmla="*/ 109 h 179"/>
                  <a:gd name="T16" fmla="*/ 365 w 442"/>
                  <a:gd name="T17" fmla="*/ 132 h 179"/>
                  <a:gd name="T18" fmla="*/ 441 w 442"/>
                  <a:gd name="T19" fmla="*/ 178 h 1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2"/>
                  <a:gd name="T31" fmla="*/ 0 h 179"/>
                  <a:gd name="T32" fmla="*/ 442 w 442"/>
                  <a:gd name="T33" fmla="*/ 179 h 17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2" h="179">
                    <a:moveTo>
                      <a:pt x="0" y="0"/>
                    </a:moveTo>
                    <a:lnTo>
                      <a:pt x="110" y="35"/>
                    </a:lnTo>
                    <a:lnTo>
                      <a:pt x="161" y="46"/>
                    </a:lnTo>
                    <a:lnTo>
                      <a:pt x="220" y="58"/>
                    </a:lnTo>
                    <a:lnTo>
                      <a:pt x="254" y="63"/>
                    </a:lnTo>
                    <a:lnTo>
                      <a:pt x="271" y="63"/>
                    </a:lnTo>
                    <a:lnTo>
                      <a:pt x="288" y="75"/>
                    </a:lnTo>
                    <a:lnTo>
                      <a:pt x="322" y="109"/>
                    </a:lnTo>
                    <a:lnTo>
                      <a:pt x="365" y="132"/>
                    </a:lnTo>
                    <a:lnTo>
                      <a:pt x="441" y="178"/>
                    </a:lnTo>
                  </a:path>
                </a:pathLst>
              </a:custGeom>
              <a:noFill/>
              <a:ln w="50800" cap="rnd">
                <a:solidFill>
                  <a:srgbClr val="A5002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08" name="Text Box 84"/>
            <p:cNvSpPr txBox="1">
              <a:spLocks noChangeArrowheads="1"/>
            </p:cNvSpPr>
            <p:nvPr/>
          </p:nvSpPr>
          <p:spPr bwMode="auto">
            <a:xfrm>
              <a:off x="2112" y="3120"/>
              <a:ext cx="15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is-IS" sz="2400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   VVLF</a:t>
              </a:r>
              <a:endParaRPr lang="is-IS" sz="24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4102" name="Line 86"/>
          <p:cNvSpPr>
            <a:spLocks noChangeShapeType="1"/>
          </p:cNvSpPr>
          <p:nvPr/>
        </p:nvSpPr>
        <p:spPr bwMode="auto">
          <a:xfrm>
            <a:off x="3048000" y="2362200"/>
            <a:ext cx="304800" cy="762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103" name="Line 87"/>
          <p:cNvSpPr>
            <a:spLocks noChangeShapeType="1"/>
          </p:cNvSpPr>
          <p:nvPr/>
        </p:nvSpPr>
        <p:spPr bwMode="auto">
          <a:xfrm>
            <a:off x="3124200" y="2286000"/>
            <a:ext cx="1447800" cy="228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3576" name="Text Box 88"/>
          <p:cNvSpPr txBox="1">
            <a:spLocks noChangeArrowheads="1"/>
          </p:cNvSpPr>
          <p:nvPr/>
        </p:nvSpPr>
        <p:spPr bwMode="auto">
          <a:xfrm>
            <a:off x="2133600" y="1447800"/>
            <a:ext cx="1539875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Hækkun olíuverðs</a:t>
            </a:r>
          </a:p>
        </p:txBody>
      </p:sp>
      <p:sp>
        <p:nvSpPr>
          <p:cNvPr id="83" name="Rectangle 5"/>
          <p:cNvSpPr txBox="1">
            <a:spLocks noChangeArrowheads="1"/>
          </p:cNvSpPr>
          <p:nvPr/>
        </p:nvSpPr>
        <p:spPr>
          <a:xfrm>
            <a:off x="251520" y="332656"/>
            <a:ext cx="8732146" cy="1143000"/>
          </a:xfrm>
          <a:prstGeom prst="rect">
            <a:avLst/>
          </a:prstGeom>
          <a:noFill/>
          <a:ln/>
        </p:spPr>
        <p:txBody>
          <a:bodyPr lIns="90488" tIns="44450" rIns="90488" bIns="44450"/>
          <a:lstStyle/>
          <a:p>
            <a:pPr fontAlgn="auto">
              <a:spcAft>
                <a:spcPts val="0"/>
              </a:spcAft>
              <a:defRPr/>
            </a:pPr>
            <a:r>
              <a:rPr lang="is-IS" sz="50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Bandaríkin: tvær verðvísitölur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Neyzluverðsvísitalan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600200"/>
            <a:ext cx="7715250" cy="4876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Neyzluvöruverðsvísitalan … </a:t>
            </a:r>
          </a:p>
          <a:p>
            <a:pPr lvl="1" eaLnBrk="1" hangingPunct="1">
              <a:lnSpc>
                <a:spcPct val="90000"/>
              </a:lnSpc>
              <a:buSzPct val="70000"/>
            </a:pPr>
            <a:r>
              <a:rPr lang="is-IS" sz="29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þ.e. </a:t>
            </a:r>
            <a:r>
              <a:rPr lang="is-IS" sz="29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vísitala framfærslukostnaðar </a:t>
            </a:r>
          </a:p>
          <a:p>
            <a:pPr eaLnBrk="1" hangingPunct="1">
              <a:lnSpc>
                <a:spcPct val="90000"/>
              </a:lnSpc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 sýnir heildarverð þeirrar vöru og þjónustu sem dæmigerður neytandi (vísitölufjölskyldan) kaupir </a:t>
            </a:r>
          </a:p>
          <a:p>
            <a:pPr eaLnBrk="1" hangingPunct="1">
              <a:lnSpc>
                <a:spcPct val="90000"/>
              </a:lnSpc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Hagstofa Íslands birtir neyzluverðsvísitöluna í hverjum mánuði</a:t>
            </a:r>
          </a:p>
          <a:p>
            <a:pPr eaLnBrk="1" hangingPunct="1">
              <a:lnSpc>
                <a:spcPct val="90000"/>
              </a:lnSpc>
              <a:buSzPct val="70000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Neyzluverðsvísitalan (NVV) fylgir þróun framfærslukostnaðar frá einum mánuði til annars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 rot="21420000">
            <a:off x="6029022" y="3563998"/>
            <a:ext cx="2425664" cy="70788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NVV = CPI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Krónur frá ólíkum tímum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2204864"/>
            <a:ext cx="6638925" cy="337467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Verðvísitölur eru notaðar til að leiðrétta fyrir verðbólgu þegar bera þarf saman upphæðir í krónum frá ólíkum tímum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9816"/>
            <a:ext cx="724204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Almenn verðvísitala 1849-1990</a:t>
            </a:r>
          </a:p>
        </p:txBody>
      </p:sp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1257300" y="1714500"/>
          <a:ext cx="46863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4" imgW="11808000" imgH="11808000" progId="Excel.Sheet.8">
                  <p:embed/>
                </p:oleObj>
              </mc:Choice>
              <mc:Fallback>
                <p:oleObj name="Chart" r:id="rId4" imgW="11808000" imgH="11808000" progId="Excel.Sheet.8">
                  <p:embed/>
                  <p:pic>
                    <p:nvPicPr>
                      <p:cNvPr id="137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714500"/>
                        <a:ext cx="4686300" cy="468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6384925" y="2446338"/>
            <a:ext cx="2225675" cy="304698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Ekki mjög gagnleg mynd</a:t>
            </a:r>
          </a:p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Tökum heldur </a:t>
            </a:r>
            <a:r>
              <a:rPr lang="is-IS" sz="3200" i="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lógariþma</a:t>
            </a:r>
            <a:endParaRPr lang="is-IS" sz="3200" i="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574925" y="2774950"/>
            <a:ext cx="14938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0"/>
              <a:t>1914 = 100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7739" y="629816"/>
            <a:ext cx="724204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Almenn verðvísitala 1849-1990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6384925" y="2446338"/>
            <a:ext cx="2225675" cy="3539430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Mun gagnlegri mynd</a:t>
            </a:r>
          </a:p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Hallinn á ferlinum sýnir verðbólgu</a:t>
            </a:r>
          </a:p>
        </p:txBody>
      </p:sp>
      <p:graphicFrame>
        <p:nvGraphicFramePr>
          <p:cNvPr id="162816" name="Object 0"/>
          <p:cNvGraphicFramePr>
            <a:graphicFrameLocks noChangeAspect="1"/>
          </p:cNvGraphicFramePr>
          <p:nvPr/>
        </p:nvGraphicFramePr>
        <p:xfrm>
          <a:off x="1244600" y="1714500"/>
          <a:ext cx="46863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4" imgW="11808000" imgH="11808000" progId="Excel.Sheet.8">
                  <p:embed/>
                </p:oleObj>
              </mc:Choice>
              <mc:Fallback>
                <p:oleObj name="Chart" r:id="rId4" imgW="11808000" imgH="11808000" progId="Excel.Sheet.8">
                  <p:embed/>
                  <p:pic>
                    <p:nvPicPr>
                      <p:cNvPr id="162816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1714500"/>
                        <a:ext cx="4686300" cy="468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6"/>
          <p:cNvSpPr txBox="1">
            <a:spLocks noChangeArrowheads="1"/>
          </p:cNvSpPr>
          <p:nvPr/>
        </p:nvSpPr>
        <p:spPr bwMode="auto">
          <a:xfrm rot="16200000">
            <a:off x="-597143" y="3768875"/>
            <a:ext cx="317548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 err="1">
                <a:latin typeface="Cambria" panose="02040503050406030204" pitchFamily="18" charset="0"/>
                <a:ea typeface="Cambria" panose="02040503050406030204" pitchFamily="18" charset="0"/>
              </a:rPr>
              <a:t>Lógariþmi</a:t>
            </a:r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 verðvísitölu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574925" y="2774950"/>
            <a:ext cx="14938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0"/>
              <a:t>1914 = 100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6" name="Rectangle 12"/>
          <p:cNvSpPr>
            <a:spLocks noGrp="1" noChangeArrowheads="1"/>
          </p:cNvSpPr>
          <p:nvPr>
            <p:ph idx="1"/>
          </p:nvPr>
        </p:nvSpPr>
        <p:spPr>
          <a:xfrm>
            <a:off x="444843" y="1844824"/>
            <a:ext cx="7927975" cy="2133600"/>
          </a:xfrm>
        </p:spPr>
        <p:txBody>
          <a:bodyPr lIns="90488" tIns="44450" rIns="90488" bIns="4445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1983 voru 16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1990 voru 76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 mikið jukust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raunlaunin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frá 1983 til 1990?</a:t>
            </a:r>
          </a:p>
          <a:p>
            <a:pPr marL="52197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s-IS" sz="2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Næstum fimmfalt? Nei!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M.ö.o. hver voru launin 1990 á verðlagi 1983?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Nafnlaun og raunlaun</a:t>
            </a:r>
          </a:p>
        </p:txBody>
      </p:sp>
      <p:sp>
        <p:nvSpPr>
          <p:cNvPr id="5" name="TextBox 4"/>
          <p:cNvSpPr txBox="1"/>
          <p:nvPr/>
        </p:nvSpPr>
        <p:spPr>
          <a:xfrm rot="21212513">
            <a:off x="4668700" y="4796532"/>
            <a:ext cx="25827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Tökum dæmi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8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357188" y="4343400"/>
            <a:ext cx="531018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Raunlaun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= Nafnlaun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5827713" y="4078288"/>
            <a:ext cx="23955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1983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5827713" y="4678363"/>
            <a:ext cx="27590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5395913" y="4414838"/>
            <a:ext cx="3593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5843588" y="47117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7464" name="Rectangle 8"/>
          <p:cNvSpPr>
            <a:spLocks noGrp="1" noChangeArrowheads="1"/>
          </p:cNvSpPr>
          <p:nvPr>
            <p:ph idx="1"/>
          </p:nvPr>
        </p:nvSpPr>
        <p:spPr>
          <a:xfrm>
            <a:off x="453337" y="1847334"/>
            <a:ext cx="7927975" cy="2133600"/>
          </a:xfrm>
        </p:spPr>
        <p:txBody>
          <a:bodyPr lIns="90488" tIns="44450" rIns="90488" bIns="4445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1983 voru 16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1990 voru 76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 mikið jukust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raunlaunin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frá 1983 til 1990?</a:t>
            </a:r>
          </a:p>
          <a:p>
            <a:pPr marL="52197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s-IS" sz="25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Næstum fimmfalt? Nei!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M.ö.o. hver voru launin 1990 á verðlagi 1983?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 rot="21420000">
            <a:off x="1931375" y="5279479"/>
            <a:ext cx="2392001" cy="769441"/>
          </a:xfrm>
          <a:prstGeom prst="rect">
            <a:avLst/>
          </a:prstGeom>
          <a:noFill/>
          <a:ln w="50800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 = W/P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Nafnlaun og raunlaun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357188" y="4343400"/>
            <a:ext cx="531018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Raunlaun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= Nafnlaun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5827713" y="4078288"/>
            <a:ext cx="23955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1983</a:t>
            </a: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5827713" y="4678363"/>
            <a:ext cx="27590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5395913" y="4414838"/>
            <a:ext cx="3593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</a:p>
        </p:txBody>
      </p:sp>
      <p:sp>
        <p:nvSpPr>
          <p:cNvPr id="48134" name="Line 7"/>
          <p:cNvSpPr>
            <a:spLocks noChangeShapeType="1"/>
          </p:cNvSpPr>
          <p:nvPr/>
        </p:nvSpPr>
        <p:spPr bwMode="auto">
          <a:xfrm>
            <a:off x="5843588" y="47117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1320" name="Rectangle 8"/>
          <p:cNvSpPr>
            <a:spLocks noGrp="1" noChangeArrowheads="1"/>
          </p:cNvSpPr>
          <p:nvPr>
            <p:ph idx="1"/>
          </p:nvPr>
        </p:nvSpPr>
        <p:spPr>
          <a:xfrm>
            <a:off x="459515" y="1847333"/>
            <a:ext cx="7927975" cy="1951037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1983 voru 16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1990 voru 76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 mikið jukust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raunlaunin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frá 1983 til 1990?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M.ö.o. hver voru launin 1990 á verðlagi 1983?</a:t>
            </a:r>
          </a:p>
        </p:txBody>
      </p:sp>
      <p:sp>
        <p:nvSpPr>
          <p:cNvPr id="48136" name="Text Box 9"/>
          <p:cNvSpPr txBox="1">
            <a:spLocks noChangeArrowheads="1"/>
          </p:cNvSpPr>
          <p:nvPr/>
        </p:nvSpPr>
        <p:spPr bwMode="auto">
          <a:xfrm>
            <a:off x="1524000" y="5557838"/>
            <a:ext cx="198964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</a:rPr>
              <a:t>= 76.000 *</a:t>
            </a:r>
          </a:p>
        </p:txBody>
      </p:sp>
      <p:sp>
        <p:nvSpPr>
          <p:cNvPr id="48137" name="Text Box 10"/>
          <p:cNvSpPr txBox="1">
            <a:spLocks noChangeArrowheads="1"/>
          </p:cNvSpPr>
          <p:nvPr/>
        </p:nvSpPr>
        <p:spPr bwMode="auto">
          <a:xfrm>
            <a:off x="3825875" y="5221288"/>
            <a:ext cx="18129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648.302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8138" name="Text Box 11"/>
          <p:cNvSpPr txBox="1">
            <a:spLocks noChangeArrowheads="1"/>
          </p:cNvSpPr>
          <p:nvPr/>
        </p:nvSpPr>
        <p:spPr bwMode="auto">
          <a:xfrm>
            <a:off x="3749675" y="5821363"/>
            <a:ext cx="21177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2.849.972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8139" name="Line 14"/>
          <p:cNvSpPr>
            <a:spLocks noChangeShapeType="1"/>
          </p:cNvSpPr>
          <p:nvPr/>
        </p:nvSpPr>
        <p:spPr bwMode="auto">
          <a:xfrm>
            <a:off x="3810000" y="5791200"/>
            <a:ext cx="1905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Nafnlaun og raunlaun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357188" y="4343400"/>
            <a:ext cx="531018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Raunlaun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= Nafnlaun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5819775" y="4078288"/>
            <a:ext cx="239553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1983</a:t>
            </a: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827713" y="4678363"/>
            <a:ext cx="27590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395913" y="4414838"/>
            <a:ext cx="3593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</a:p>
        </p:txBody>
      </p:sp>
      <p:sp>
        <p:nvSpPr>
          <p:cNvPr id="49158" name="Line 7"/>
          <p:cNvSpPr>
            <a:spLocks noChangeShapeType="1"/>
          </p:cNvSpPr>
          <p:nvPr/>
        </p:nvSpPr>
        <p:spPr bwMode="auto">
          <a:xfrm>
            <a:off x="5843588" y="47117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3368" name="Rectangle 8"/>
          <p:cNvSpPr>
            <a:spLocks noGrp="1" noChangeArrowheads="1"/>
          </p:cNvSpPr>
          <p:nvPr>
            <p:ph idx="1"/>
          </p:nvPr>
        </p:nvSpPr>
        <p:spPr>
          <a:xfrm>
            <a:off x="464499" y="1803706"/>
            <a:ext cx="7927975" cy="2133600"/>
          </a:xfrm>
        </p:spPr>
        <p:txBody>
          <a:bodyPr lIns="90488" tIns="44450" rIns="90488" bIns="4445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1983 voru 16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Mánaðarlaun kennara 1990 voru 76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þkr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 mikið jukust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raunlaunin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frá 1983 til 1990?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M.ö.o. hver voru launin 1990 á verðlagi 1983?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1524000" y="5557838"/>
            <a:ext cx="198964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</a:rPr>
              <a:t>= 76.000 *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3825875" y="5221288"/>
            <a:ext cx="18129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648.302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2" name="Text Box 11"/>
          <p:cNvSpPr txBox="1">
            <a:spLocks noChangeArrowheads="1"/>
          </p:cNvSpPr>
          <p:nvPr/>
        </p:nvSpPr>
        <p:spPr bwMode="auto">
          <a:xfrm>
            <a:off x="3749675" y="5821363"/>
            <a:ext cx="21177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2.849.972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3" name="Line 12"/>
          <p:cNvSpPr>
            <a:spLocks noChangeShapeType="1"/>
          </p:cNvSpPr>
          <p:nvPr/>
        </p:nvSpPr>
        <p:spPr bwMode="auto">
          <a:xfrm>
            <a:off x="3810000" y="5791200"/>
            <a:ext cx="1905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164" name="Text Box 13"/>
          <p:cNvSpPr txBox="1">
            <a:spLocks noChangeArrowheads="1"/>
          </p:cNvSpPr>
          <p:nvPr/>
        </p:nvSpPr>
        <p:spPr bwMode="auto">
          <a:xfrm>
            <a:off x="5734050" y="5562600"/>
            <a:ext cx="17251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</a:rPr>
              <a:t>= 17.300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Nafnlaun og raunlaun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357188" y="4343400"/>
            <a:ext cx="531018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Raunlaun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= Nafnlaun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827713" y="4078288"/>
            <a:ext cx="239553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1983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5827713" y="4678363"/>
            <a:ext cx="27590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Verðlag</a:t>
            </a:r>
            <a:r>
              <a:rPr lang="is-IS" sz="3200" i="0" baseline="-25000">
                <a:latin typeface="Cambria" panose="02040503050406030204" pitchFamily="18" charset="0"/>
                <a:ea typeface="Cambria" panose="02040503050406030204" pitchFamily="18" charset="0"/>
              </a:rPr>
              <a:t>1990</a:t>
            </a: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5395913" y="4414838"/>
            <a:ext cx="3593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</a:p>
        </p:txBody>
      </p:sp>
      <p:sp>
        <p:nvSpPr>
          <p:cNvPr id="50182" name="Line 7"/>
          <p:cNvSpPr>
            <a:spLocks noChangeShapeType="1"/>
          </p:cNvSpPr>
          <p:nvPr/>
        </p:nvSpPr>
        <p:spPr bwMode="auto">
          <a:xfrm>
            <a:off x="5843588" y="47117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5416" name="Rectangle 8"/>
          <p:cNvSpPr>
            <a:spLocks noGrp="1" noChangeArrowheads="1"/>
          </p:cNvSpPr>
          <p:nvPr>
            <p:ph idx="1"/>
          </p:nvPr>
        </p:nvSpPr>
        <p:spPr>
          <a:xfrm>
            <a:off x="682625" y="1828800"/>
            <a:ext cx="7246938" cy="2209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SzPct val="80000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Kaupmáttur kennaralauna hækkaði um 8% þessi sjö ár, </a:t>
            </a: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16.000 kr. í 17.300 kr.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gerir 1,1% hækkun á ári þar eð (1,011)</a:t>
            </a:r>
            <a:r>
              <a:rPr lang="is-IS" sz="28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1,08 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1524000" y="5557838"/>
            <a:ext cx="198964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</a:rPr>
              <a:t>= 76.000 *</a:t>
            </a:r>
          </a:p>
        </p:txBody>
      </p:sp>
      <p:sp>
        <p:nvSpPr>
          <p:cNvPr id="50185" name="Text Box 10"/>
          <p:cNvSpPr txBox="1">
            <a:spLocks noChangeArrowheads="1"/>
          </p:cNvSpPr>
          <p:nvPr/>
        </p:nvSpPr>
        <p:spPr bwMode="auto">
          <a:xfrm>
            <a:off x="3825875" y="5221288"/>
            <a:ext cx="18129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648.302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0186" name="Text Box 11"/>
          <p:cNvSpPr txBox="1">
            <a:spLocks noChangeArrowheads="1"/>
          </p:cNvSpPr>
          <p:nvPr/>
        </p:nvSpPr>
        <p:spPr bwMode="auto">
          <a:xfrm>
            <a:off x="3749675" y="5821363"/>
            <a:ext cx="21177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fontAlgn="b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2.849.972</a:t>
            </a:r>
            <a:endParaRPr lang="is-IS" sz="32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0187" name="Line 12"/>
          <p:cNvSpPr>
            <a:spLocks noChangeShapeType="1"/>
          </p:cNvSpPr>
          <p:nvPr/>
        </p:nvSpPr>
        <p:spPr bwMode="auto">
          <a:xfrm>
            <a:off x="3810000" y="5791200"/>
            <a:ext cx="1905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0188" name="Text Box 13"/>
          <p:cNvSpPr txBox="1">
            <a:spLocks noChangeArrowheads="1"/>
          </p:cNvSpPr>
          <p:nvPr/>
        </p:nvSpPr>
        <p:spPr bwMode="auto">
          <a:xfrm>
            <a:off x="5734050" y="5562600"/>
            <a:ext cx="17251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i="0">
                <a:latin typeface="Cambria" panose="02040503050406030204" pitchFamily="18" charset="0"/>
                <a:ea typeface="Cambria" panose="02040503050406030204" pitchFamily="18" charset="0"/>
              </a:rPr>
              <a:t>= 17.300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Nafnlaun og raunlaun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6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486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Vinsælustu kvikmyndir 1939-1997, á verðlagi 1999</a:t>
            </a:r>
            <a:endParaRPr lang="is-I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graphicFrame>
        <p:nvGraphicFramePr>
          <p:cNvPr id="120913" name="Group 81"/>
          <p:cNvGraphicFramePr>
            <a:graphicFrameLocks noGrp="1"/>
          </p:cNvGraphicFramePr>
          <p:nvPr/>
        </p:nvGraphicFramePr>
        <p:xfrm>
          <a:off x="928688" y="1747838"/>
          <a:ext cx="7072338" cy="4785360"/>
        </p:xfrm>
        <a:graphic>
          <a:graphicData uri="http://schemas.openxmlformats.org/drawingml/2006/table">
            <a:tbl>
              <a:tblPr/>
              <a:tblGrid>
                <a:gridCol w="4243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Mynd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Ár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Tekjur (m$)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 Á hverfanda hveli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920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 Stjörnustríð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3. Söngvaseiður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4. Titanic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5. 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6. Boðorðin tíu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7. Skoltar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 Dr. </a:t>
                      </a:r>
                      <a:r>
                        <a:rPr kumimoji="0" lang="is-I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Zhivago</a:t>
                      </a: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9. Frumskógarbókin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10. Mjallhvít og dvergarnir sjö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76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Verðtrygging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1916832"/>
            <a:ext cx="7092950" cy="4310063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Verðtrygging fjárskuldbindingar í krónum skv. lögum eða samningi felur það í sér að skuldbindingin er sjálfkrafa löguð að verðbólgu, þ.e.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leiðrétt fyrir verðbólgu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Fjárskuldbindingin er verðtryggð til að tryggja að hún haldi verðgildi </a:t>
            </a:r>
            <a:r>
              <a:rPr lang="is-IS" sz="32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sínu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eftir einfaldri reglu: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Fáirðu lamb að láni skaltu skila lambi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142844" y="533400"/>
            <a:ext cx="478634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Vísitölufjölskyldan</a:t>
            </a:r>
            <a:b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á förnum vegi</a:t>
            </a:r>
          </a:p>
        </p:txBody>
      </p:sp>
      <p:pic>
        <p:nvPicPr>
          <p:cNvPr id="12291" name="Picture 3076" descr="Einar Jonsson: The Outl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1088" y="228600"/>
            <a:ext cx="4027487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76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Verðtrygging og áhætta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85812" y="1905000"/>
            <a:ext cx="7242571" cy="4310063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Málið snýst m.a. um áhættudreifingu 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Mikil verðbólga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án verðtryggingar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lætur lánveitandann bera áhættuna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Mikil verðbólga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með verðtryggingu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firrir lánveitandann þeirri áhættu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Minni kaupmáttur launa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með fullri verðtryggingu lána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lætur launþegann bera áhættuna 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Minni kaupmáttur launa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án fullrar verðtryggingar lána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dreifir áhættunni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172325" cy="3381375"/>
          </a:xfrm>
        </p:spPr>
        <p:txBody>
          <a:bodyPr lIns="90488" tIns="44450" rIns="90488" bIns="44450">
            <a:noAutofit/>
          </a:bodyPr>
          <a:lstStyle/>
          <a:p>
            <a:pPr marL="360000" indent="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Nafnvextir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eru vextir eins og þeir koma af skepnunni </a:t>
            </a:r>
          </a:p>
          <a:p>
            <a:pPr marL="360000" lvl="1" indent="360000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Þetta eru vextirnir sem bankarnir borga eigendum reikninga</a:t>
            </a:r>
          </a:p>
          <a:p>
            <a:pPr marL="360000" indent="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eru nafnvextir með leiðréttingu fyrir verðbólgu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723900" y="5486400"/>
            <a:ext cx="784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s-I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= Nafnvextir – verðbólga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2" autoUpdateAnimBg="0"/>
      <p:bldP spid="7782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76400"/>
            <a:ext cx="8229600" cy="4191000"/>
          </a:xfrm>
        </p:spPr>
        <p:txBody>
          <a:bodyPr lIns="90488" tIns="44450" rIns="90488" bIns="44450">
            <a:noAutofit/>
          </a:bodyPr>
          <a:lstStyle/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Taktu lán: 1 </a:t>
            </a:r>
            <a:r>
              <a:rPr lang="is-IS" sz="32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mkr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til eins árs</a:t>
            </a:r>
          </a:p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Nafnvextir eru 15% á ári </a:t>
            </a:r>
          </a:p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Verðbólgan er 10% á ári</a:t>
            </a:r>
          </a:p>
          <a:p>
            <a:pPr marL="0" indent="0" algn="ctr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None/>
              <a:tabLst>
                <a:tab pos="738188" algn="l"/>
                <a:tab pos="1085850" algn="l"/>
                <a:tab pos="2619375" algn="l"/>
              </a:tabLst>
              <a:defRPr/>
            </a:pPr>
            <a:endParaRPr lang="is-IS" sz="28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SzPct val="70000"/>
              <a:buFont typeface="Wingdings 2"/>
              <a:buNone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= Nafnvextir – verðbólga</a:t>
            </a:r>
            <a:b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15% - 10% = 5%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 rot="21420000">
            <a:off x="6177302" y="2378144"/>
            <a:ext cx="1804020" cy="707886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0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 = i - </a:t>
            </a:r>
            <a:r>
              <a:rPr lang="is-IS" sz="40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 rot="21420000">
            <a:off x="6363159" y="5070545"/>
            <a:ext cx="2209259" cy="646331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Eða hvað?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676400"/>
            <a:ext cx="7571184" cy="4876800"/>
          </a:xfrm>
        </p:spPr>
        <p:txBody>
          <a:bodyPr lIns="90488" tIns="44450" rIns="90488" bIns="44450">
            <a:normAutofit lnSpcReduction="10000"/>
          </a:bodyPr>
          <a:lstStyle/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Leggðu inn 1 mkr. til eins árs</a:t>
            </a:r>
          </a:p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Nafnvextir eru nú 50% á ári </a:t>
            </a:r>
          </a:p>
          <a:p>
            <a:pPr marL="360000" indent="-360000" eaLnBrk="1" fontAlgn="auto" hangingPunct="1">
              <a:spcAft>
                <a:spcPts val="0"/>
              </a:spcAft>
              <a:buSzPct val="70000"/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Verðbólgan er 200% á ári</a:t>
            </a:r>
          </a:p>
          <a:p>
            <a:pPr marL="0" indent="0" eaLnBrk="1" fontAlgn="auto" hangingPunct="1">
              <a:spcBef>
                <a:spcPct val="93000"/>
              </a:spcBef>
              <a:spcAft>
                <a:spcPts val="0"/>
              </a:spcAft>
              <a:buFont typeface="Monotype Sorts" pitchFamily="2" charset="2"/>
              <a:buNone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= Nafnvextir – verðbólga</a:t>
            </a:r>
            <a:b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= 50% - 200% = -150% ??</a:t>
            </a:r>
          </a:p>
          <a:p>
            <a:pPr marL="360000" indent="-360000" eaLnBrk="1" fontAlgn="auto" hangingPunct="1">
              <a:lnSpc>
                <a:spcPct val="90000"/>
              </a:lnSpc>
              <a:spcBef>
                <a:spcPct val="93000"/>
              </a:spcBef>
              <a:spcAft>
                <a:spcPts val="0"/>
              </a:spcAft>
              <a:buFont typeface="Wingdings 2"/>
              <a:buChar char="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þú leggur 1 mkr. inn í banka 1. janúar þá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skuldar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þú bankanum 0,5 mkr. 31. desember!!</a:t>
            </a:r>
            <a:r>
              <a:rPr lang="is-IS" sz="32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1447800"/>
          </a:xfrm>
        </p:spPr>
        <p:txBody>
          <a:bodyPr lIns="90488" tIns="44450" rIns="90488" bIns="44450"/>
          <a:lstStyle/>
          <a:p>
            <a:pPr marL="360000" indent="-360000" eaLnBrk="1" hangingPunct="1">
              <a:buSzPct val="70000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Hvar liggur feillinn?</a:t>
            </a:r>
          </a:p>
          <a:p>
            <a:pPr marL="360000" indent="-360000" eaLnBrk="1" hangingPunct="1">
              <a:buSzPct val="70000"/>
              <a:tabLst>
                <a:tab pos="738188" algn="l"/>
                <a:tab pos="1085850" algn="l"/>
                <a:tab pos="2619375" algn="l"/>
              </a:tabLst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Rétt formúla er</a:t>
            </a:r>
          </a:p>
          <a:p>
            <a:pPr eaLnBrk="1" hangingPunct="1">
              <a:buSzPct val="70000"/>
              <a:buFont typeface="Monotype Sorts"/>
              <a:buNone/>
              <a:tabLst>
                <a:tab pos="738188" algn="l"/>
                <a:tab pos="1085850" algn="l"/>
                <a:tab pos="2619375" algn="l"/>
              </a:tabLst>
              <a:defRPr/>
            </a:pPr>
            <a:endParaRPr lang="is-IS" sz="36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4356100" y="2781300"/>
            <a:ext cx="1925638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 + r =</a:t>
            </a:r>
            <a:endParaRPr lang="is-IS" sz="4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6343650" y="2486025"/>
            <a:ext cx="13525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 + i</a:t>
            </a:r>
            <a:endParaRPr lang="is-IS" sz="4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6345238" y="3162300"/>
            <a:ext cx="1512887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 + </a:t>
            </a: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827584" y="4343400"/>
            <a:ext cx="6408241" cy="1323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is-IS" sz="40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Ef raunvextir eru 5% á ári þá er r = 0,05</a:t>
            </a:r>
          </a:p>
        </p:txBody>
      </p:sp>
      <p:sp>
        <p:nvSpPr>
          <p:cNvPr id="122905" name="Line 25"/>
          <p:cNvSpPr>
            <a:spLocks noChangeShapeType="1"/>
          </p:cNvSpPr>
          <p:nvPr/>
        </p:nvSpPr>
        <p:spPr bwMode="auto">
          <a:xfrm>
            <a:off x="6261100" y="3171825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is-IS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/>
      <p:bldP spid="122904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62150"/>
            <a:ext cx="8382000" cy="2133600"/>
          </a:xfrm>
        </p:spPr>
        <p:txBody>
          <a:bodyPr lIns="90488" tIns="44450" rIns="90488" bIns="44450"/>
          <a:lstStyle/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Hvar liggur feillinn?</a:t>
            </a:r>
          </a:p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Rétt formúla er</a:t>
            </a:r>
          </a:p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 eru því</a:t>
            </a:r>
          </a:p>
        </p:txBody>
      </p:sp>
      <p:sp>
        <p:nvSpPr>
          <p:cNvPr id="57348" name="Text Box 8"/>
          <p:cNvSpPr txBox="1">
            <a:spLocks noChangeArrowheads="1"/>
          </p:cNvSpPr>
          <p:nvPr/>
        </p:nvSpPr>
        <p:spPr bwMode="auto">
          <a:xfrm>
            <a:off x="228600" y="4398963"/>
            <a:ext cx="1023938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600" b="1" i="0">
                <a:solidFill>
                  <a:schemeClr val="tx2"/>
                </a:solidFill>
              </a:rPr>
              <a:t>r = </a:t>
            </a:r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1219200" y="4191000"/>
            <a:ext cx="1254125" cy="585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i</a:t>
            </a:r>
            <a:endParaRPr lang="is-IS" sz="3600" dirty="0">
              <a:solidFill>
                <a:schemeClr val="tx2"/>
              </a:solidFill>
            </a:endParaRPr>
          </a:p>
        </p:txBody>
      </p:sp>
      <p:sp>
        <p:nvSpPr>
          <p:cNvPr id="57350" name="Text Box 10"/>
          <p:cNvSpPr txBox="1">
            <a:spLocks noChangeArrowheads="1"/>
          </p:cNvSpPr>
          <p:nvPr/>
        </p:nvSpPr>
        <p:spPr bwMode="auto">
          <a:xfrm>
            <a:off x="2667000" y="4411663"/>
            <a:ext cx="10715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600" b="1" i="0">
                <a:solidFill>
                  <a:schemeClr val="tx2"/>
                </a:solidFill>
              </a:rPr>
              <a:t>- 1  </a:t>
            </a:r>
          </a:p>
        </p:txBody>
      </p:sp>
      <p:sp>
        <p:nvSpPr>
          <p:cNvPr id="57351" name="Line 11"/>
          <p:cNvSpPr>
            <a:spLocks noChangeShapeType="1"/>
          </p:cNvSpPr>
          <p:nvPr/>
        </p:nvSpPr>
        <p:spPr bwMode="auto">
          <a:xfrm>
            <a:off x="1143000" y="4748213"/>
            <a:ext cx="152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1219200" y="4751388"/>
            <a:ext cx="1366838" cy="5857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</a:t>
            </a: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4999038" y="2755900"/>
            <a:ext cx="1395412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r =</a:t>
            </a:r>
            <a:endParaRPr lang="is-IS" dirty="0">
              <a:solidFill>
                <a:schemeClr val="tx2"/>
              </a:solidFill>
            </a:endParaRP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6370638" y="2489200"/>
            <a:ext cx="993775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i</a:t>
            </a:r>
            <a:endParaRPr lang="is-IS" dirty="0">
              <a:solidFill>
                <a:schemeClr val="tx2"/>
              </a:solidFill>
            </a:endParaRP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6370638" y="3028950"/>
            <a:ext cx="1106487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</a:t>
            </a:r>
            <a:r>
              <a:rPr lang="is-IS" sz="32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57356" name="Line 16"/>
          <p:cNvSpPr>
            <a:spLocks noChangeShapeType="1"/>
          </p:cNvSpPr>
          <p:nvPr/>
        </p:nvSpPr>
        <p:spPr bwMode="auto">
          <a:xfrm>
            <a:off x="6446838" y="3022600"/>
            <a:ext cx="9906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1876425"/>
          </a:xfrm>
        </p:spPr>
        <p:txBody>
          <a:bodyPr lIns="90488" tIns="44450" rIns="90488" bIns="44450"/>
          <a:lstStyle/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Hvar liggur feillinn?</a:t>
            </a:r>
          </a:p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Rétt formúla er</a:t>
            </a:r>
          </a:p>
          <a:p>
            <a:pPr marL="358775" indent="-358775"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6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r>
              <a:rPr lang="is-IS" sz="32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eru því</a:t>
            </a:r>
          </a:p>
        </p:txBody>
      </p:sp>
      <p:sp>
        <p:nvSpPr>
          <p:cNvPr id="58372" name="Text Box 8"/>
          <p:cNvSpPr txBox="1">
            <a:spLocks noChangeArrowheads="1"/>
          </p:cNvSpPr>
          <p:nvPr/>
        </p:nvSpPr>
        <p:spPr bwMode="auto">
          <a:xfrm>
            <a:off x="71438" y="4400550"/>
            <a:ext cx="1023937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600" b="1" i="0">
                <a:solidFill>
                  <a:schemeClr val="tx2"/>
                </a:solidFill>
              </a:rPr>
              <a:t>r = 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1062038" y="4192588"/>
            <a:ext cx="1254125" cy="5857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i</a:t>
            </a:r>
            <a:endParaRPr lang="is-IS" sz="3600">
              <a:solidFill>
                <a:schemeClr val="tx2"/>
              </a:solidFill>
            </a:endParaRPr>
          </a:p>
        </p:txBody>
      </p:sp>
      <p:sp>
        <p:nvSpPr>
          <p:cNvPr id="58374" name="Text Box 10"/>
          <p:cNvSpPr txBox="1">
            <a:spLocks noChangeArrowheads="1"/>
          </p:cNvSpPr>
          <p:nvPr/>
        </p:nvSpPr>
        <p:spPr bwMode="auto">
          <a:xfrm>
            <a:off x="2509838" y="4413250"/>
            <a:ext cx="144621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600" b="1" i="0">
                <a:solidFill>
                  <a:schemeClr val="tx2"/>
                </a:solidFill>
              </a:rPr>
              <a:t>- 1 = </a:t>
            </a:r>
          </a:p>
        </p:txBody>
      </p:sp>
      <p:sp>
        <p:nvSpPr>
          <p:cNvPr id="58375" name="Line 11"/>
          <p:cNvSpPr>
            <a:spLocks noChangeShapeType="1"/>
          </p:cNvSpPr>
          <p:nvPr/>
        </p:nvSpPr>
        <p:spPr bwMode="auto">
          <a:xfrm>
            <a:off x="985838" y="4749800"/>
            <a:ext cx="152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3786188" y="4191000"/>
            <a:ext cx="1839912" cy="585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+ 0,5</a:t>
            </a:r>
            <a:endParaRPr lang="is-IS" sz="3600">
              <a:solidFill>
                <a:schemeClr val="tx2"/>
              </a:solidFill>
            </a:endParaRPr>
          </a:p>
        </p:txBody>
      </p: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1062038" y="4752975"/>
            <a:ext cx="1366837" cy="585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</a:t>
            </a: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3998913" y="4724400"/>
            <a:ext cx="1406525" cy="585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6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+ 2</a:t>
            </a:r>
          </a:p>
        </p:txBody>
      </p:sp>
      <p:sp>
        <p:nvSpPr>
          <p:cNvPr id="58379" name="Line 15"/>
          <p:cNvSpPr>
            <a:spLocks noChangeShapeType="1"/>
          </p:cNvSpPr>
          <p:nvPr/>
        </p:nvSpPr>
        <p:spPr bwMode="auto">
          <a:xfrm>
            <a:off x="3881438" y="4749800"/>
            <a:ext cx="16764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80" name="Text Box 16"/>
          <p:cNvSpPr txBox="1">
            <a:spLocks noChangeArrowheads="1"/>
          </p:cNvSpPr>
          <p:nvPr/>
        </p:nvSpPr>
        <p:spPr bwMode="auto">
          <a:xfrm>
            <a:off x="5559425" y="4406900"/>
            <a:ext cx="26574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600" b="1" i="0">
                <a:solidFill>
                  <a:schemeClr val="tx2"/>
                </a:solidFill>
              </a:rPr>
              <a:t>- 1 = -0,50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 rot="21420000">
            <a:off x="4207456" y="5268605"/>
            <a:ext cx="4285850" cy="107721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eru -50%</a:t>
            </a:r>
            <a:b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Hálf innstæðan tapast!</a:t>
            </a: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4643438" y="2657475"/>
            <a:ext cx="1833562" cy="695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r =</a:t>
            </a:r>
            <a:endParaRPr lang="is-IS" sz="4400">
              <a:solidFill>
                <a:schemeClr val="tx2"/>
              </a:solidFill>
            </a:endParaRPr>
          </a:p>
        </p:txBody>
      </p:sp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6630988" y="2362200"/>
            <a:ext cx="1289050" cy="695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i</a:t>
            </a:r>
            <a:endParaRPr lang="is-IS" sz="4400">
              <a:solidFill>
                <a:schemeClr val="tx2"/>
              </a:solidFill>
            </a:endParaRPr>
          </a:p>
        </p:txBody>
      </p:sp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6632575" y="3038475"/>
            <a:ext cx="1439863" cy="695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 + </a:t>
            </a:r>
            <a:r>
              <a:rPr lang="is-IS" sz="44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58387" name="Line 25"/>
          <p:cNvSpPr>
            <a:spLocks noChangeShapeType="1"/>
          </p:cNvSpPr>
          <p:nvPr/>
        </p:nvSpPr>
        <p:spPr bwMode="auto">
          <a:xfrm>
            <a:off x="6548438" y="30480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00808"/>
            <a:ext cx="8382000" cy="2362200"/>
          </a:xfrm>
        </p:spPr>
        <p:txBody>
          <a:bodyPr lIns="90488" tIns="44450" rIns="90488" bIns="44450"/>
          <a:lstStyle/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Formúlan r = i – </a:t>
            </a:r>
            <a:r>
              <a:rPr lang="is-IS" sz="3000" dirty="0">
                <a:solidFill>
                  <a:srgbClr val="000066"/>
                </a:solidFill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nálgun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hverfandi þegar verðbólga er lítil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mikil þegar verðbólga er mikil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82870" y="1696338"/>
            <a:ext cx="8382000" cy="2362200"/>
          </a:xfrm>
        </p:spPr>
        <p:txBody>
          <a:bodyPr lIns="90488" tIns="44450" rIns="90488" bIns="44450"/>
          <a:lstStyle/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Formúlan r = i – </a:t>
            </a:r>
            <a:r>
              <a:rPr lang="is-IS" sz="3000" dirty="0">
                <a:solidFill>
                  <a:srgbClr val="000066"/>
                </a:solidFill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nálgun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hverfandi þegar verðbólga er lítil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mikil þegar verðbólga er mikil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28600" y="4452938"/>
            <a:ext cx="9318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>
                <a:solidFill>
                  <a:schemeClr val="tx2"/>
                </a:solidFill>
              </a:rPr>
              <a:t>r = 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19200" y="4238625"/>
            <a:ext cx="1146175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i</a:t>
            </a:r>
            <a:endParaRPr lang="is-IS" sz="3200">
              <a:solidFill>
                <a:schemeClr val="tx2"/>
              </a:solidFill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2590800" y="4465638"/>
            <a:ext cx="13081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>
                <a:solidFill>
                  <a:schemeClr val="tx2"/>
                </a:solidFill>
              </a:rPr>
              <a:t>- 1 = </a:t>
            </a: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1219200" y="4799013"/>
            <a:ext cx="1249363" cy="53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</a:t>
            </a: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60424" name="Line 13"/>
          <p:cNvSpPr>
            <a:spLocks noChangeShapeType="1"/>
          </p:cNvSpPr>
          <p:nvPr/>
        </p:nvSpPr>
        <p:spPr bwMode="auto">
          <a:xfrm>
            <a:off x="1181100" y="4800600"/>
            <a:ext cx="1295400" cy="0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900" y="1688756"/>
            <a:ext cx="8382000" cy="2362200"/>
          </a:xfrm>
        </p:spPr>
        <p:txBody>
          <a:bodyPr lIns="90488" tIns="44450" rIns="90488" bIns="44450"/>
          <a:lstStyle/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Formúlan r = i – </a:t>
            </a:r>
            <a:r>
              <a:rPr lang="is-IS" sz="3000" dirty="0">
                <a:solidFill>
                  <a:srgbClr val="000066"/>
                </a:solidFill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nálgun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hverfandi þegar verðbólga er lítil</a:t>
            </a:r>
          </a:p>
          <a:p>
            <a:pPr eaLnBrk="1" hangingPunct="1">
              <a:buSzPct val="70000"/>
              <a:tabLst>
                <a:tab pos="738188" algn="l"/>
                <a:tab pos="1085850" algn="l"/>
                <a:tab pos="2619375" algn="l"/>
              </a:tabLst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Skekkjan er mikil þegar verðbólga er mikil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1438" y="4452938"/>
            <a:ext cx="9318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>
                <a:solidFill>
                  <a:schemeClr val="tx2"/>
                </a:solidFill>
              </a:rPr>
              <a:t>r = </a:t>
            </a: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1062038" y="4238625"/>
            <a:ext cx="1146175" cy="534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i</a:t>
            </a:r>
            <a:endParaRPr lang="is-IS" sz="3200">
              <a:solidFill>
                <a:schemeClr val="tx2"/>
              </a:solidFill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433638" y="4465638"/>
            <a:ext cx="13081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>
                <a:solidFill>
                  <a:schemeClr val="tx2"/>
                </a:solidFill>
              </a:rPr>
              <a:t>- 1 = </a:t>
            </a:r>
          </a:p>
        </p:txBody>
      </p: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3786188" y="4237038"/>
            <a:ext cx="1935162" cy="53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+ 0,15</a:t>
            </a:r>
            <a:endParaRPr lang="is-IS" sz="3200">
              <a:solidFill>
                <a:schemeClr val="tx2"/>
              </a:solidFill>
            </a:endParaRPr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1062038" y="4799013"/>
            <a:ext cx="1249362" cy="53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</a:t>
            </a: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805238" y="4770438"/>
            <a:ext cx="1935162" cy="534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93000"/>
              </a:spcBef>
              <a:buClr>
                <a:srgbClr val="F09A0E"/>
              </a:buClr>
              <a:buSzPct val="69000"/>
              <a:buFont typeface="Monotype Sorts" pitchFamily="2" charset="2"/>
              <a:buNone/>
              <a:defRPr/>
            </a:pPr>
            <a:r>
              <a:rPr lang="is-IS" sz="3200" b="1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+ 0,10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957638" y="4749800"/>
            <a:ext cx="16764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5689600" y="4459288"/>
            <a:ext cx="258921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>
                <a:solidFill>
                  <a:schemeClr val="tx2"/>
                </a:solidFill>
              </a:rPr>
              <a:t>- 1 = 0,045 </a:t>
            </a:r>
          </a:p>
        </p:txBody>
      </p:sp>
      <p:sp>
        <p:nvSpPr>
          <p:cNvPr id="133132" name="Text Box 12"/>
          <p:cNvSpPr txBox="1">
            <a:spLocks noChangeArrowheads="1"/>
          </p:cNvSpPr>
          <p:nvPr/>
        </p:nvSpPr>
        <p:spPr bwMode="auto">
          <a:xfrm rot="21420000">
            <a:off x="2279494" y="5608982"/>
            <a:ext cx="5817618" cy="584775"/>
          </a:xfrm>
          <a:prstGeom prst="rect">
            <a:avLst/>
          </a:prstGeom>
          <a:noFill/>
          <a:ln w="38100">
            <a:solidFill>
              <a:srgbClr val="FFCC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 eru</a:t>
            </a: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4,5% </a:t>
            </a:r>
            <a:r>
              <a:rPr lang="is-IS" sz="32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en</a:t>
            </a: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ekki 5%</a:t>
            </a:r>
          </a:p>
        </p:txBody>
      </p:sp>
      <p:sp>
        <p:nvSpPr>
          <p:cNvPr id="61455" name="Line 13"/>
          <p:cNvSpPr>
            <a:spLocks noChangeShapeType="1"/>
          </p:cNvSpPr>
          <p:nvPr/>
        </p:nvSpPr>
        <p:spPr bwMode="auto">
          <a:xfrm>
            <a:off x="1023938" y="4800600"/>
            <a:ext cx="1295400" cy="0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42716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Neyzluvöruverðsvísitalan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28662" y="2587625"/>
            <a:ext cx="6715125" cy="2365375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NVV hækkar þarf dæmigerð fjölskylda að verja meira fé en áður til að halda sömu lífskjörum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614488"/>
            <a:ext cx="7429500" cy="4600575"/>
          </a:xfrm>
        </p:spPr>
        <p:txBody>
          <a:bodyPr lIns="90487" tIns="44450" rIns="90487" bIns="44450">
            <a:no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Dæmi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Tökum lán: 1.000 kr. í ár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Nafnvextir eru 15%, eða 150 kr. yfir árið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Verðbólga er 10%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 reiknast þannig: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(115/110)*100 = 4,545%</a:t>
            </a:r>
          </a:p>
          <a:p>
            <a:pPr marL="759333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7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Ekki</a:t>
            </a:r>
            <a:r>
              <a:rPr lang="is-IS" sz="27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15%-10% = 5%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Verðmæti endurgreiðslu í upphaflegum krónum = 1.150*(1/1,1) = 1.045 kr.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315200" cy="4114800"/>
          </a:xfrm>
        </p:spPr>
        <p:txBody>
          <a:bodyPr lIns="90487" tIns="44450" rIns="90487" bIns="44450"/>
          <a:lstStyle/>
          <a:p>
            <a:pPr marL="358775" indent="-358775" eaLnBrk="1" hangingPunct="1">
              <a:lnSpc>
                <a:spcPct val="90000"/>
              </a:lnSpc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Endurgreiðsla að ári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Verðmæti höfuðstóls að ári er           1.000*1,1 = 1.100 kr.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Verðmæti vaxtagreiðslu er        1.100*0,04545 = 50 kr.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Samtals gerir þetta 1.100 + 50 = 1.150 kr. í vexti og afborganir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Verðmæti endurgreiðslu í upphaflegum krónum er 1.150*(1/1,1) = 1.045 kr.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Raunvextir og nafnvextir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928688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1965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738188" y="20097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64516" name="Rectangle 6"/>
          <p:cNvSpPr>
            <a:spLocks noChangeArrowheads="1"/>
          </p:cNvSpPr>
          <p:nvPr/>
        </p:nvSpPr>
        <p:spPr bwMode="auto">
          <a:xfrm>
            <a:off x="738188" y="29860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64517" name="Rectangle 7"/>
          <p:cNvSpPr>
            <a:spLocks noChangeArrowheads="1"/>
          </p:cNvSpPr>
          <p:nvPr/>
        </p:nvSpPr>
        <p:spPr bwMode="auto">
          <a:xfrm>
            <a:off x="857250" y="3962400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64518" name="Rectangle 8"/>
          <p:cNvSpPr>
            <a:spLocks noChangeArrowheads="1"/>
          </p:cNvSpPr>
          <p:nvPr/>
        </p:nvSpPr>
        <p:spPr bwMode="auto">
          <a:xfrm>
            <a:off x="879475" y="4962525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64519" name="Rectangle 9"/>
          <p:cNvSpPr>
            <a:spLocks noChangeArrowheads="1"/>
          </p:cNvSpPr>
          <p:nvPr/>
        </p:nvSpPr>
        <p:spPr bwMode="auto">
          <a:xfrm>
            <a:off x="719138" y="5938838"/>
            <a:ext cx="22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-5</a:t>
            </a:r>
          </a:p>
        </p:txBody>
      </p:sp>
      <p:sp>
        <p:nvSpPr>
          <p:cNvPr id="64520" name="Line 10"/>
          <p:cNvSpPr>
            <a:spLocks noChangeShapeType="1"/>
          </p:cNvSpPr>
          <p:nvPr/>
        </p:nvSpPr>
        <p:spPr bwMode="auto">
          <a:xfrm flipV="1">
            <a:off x="1079500" y="5083175"/>
            <a:ext cx="6859588" cy="1588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Freeform 11"/>
          <p:cNvSpPr>
            <a:spLocks/>
          </p:cNvSpPr>
          <p:nvPr/>
        </p:nvSpPr>
        <p:spPr bwMode="auto">
          <a:xfrm>
            <a:off x="1047750" y="1295400"/>
            <a:ext cx="6053138" cy="4776788"/>
          </a:xfrm>
          <a:custGeom>
            <a:avLst/>
            <a:gdLst>
              <a:gd name="T0" fmla="*/ 2147483647 w 3813"/>
              <a:gd name="T1" fmla="*/ 2147483647 h 3009"/>
              <a:gd name="T2" fmla="*/ 0 w 3813"/>
              <a:gd name="T3" fmla="*/ 2147483647 h 3009"/>
              <a:gd name="T4" fmla="*/ 0 w 3813"/>
              <a:gd name="T5" fmla="*/ 0 h 3009"/>
              <a:gd name="T6" fmla="*/ 0 60000 65536"/>
              <a:gd name="T7" fmla="*/ 0 60000 65536"/>
              <a:gd name="T8" fmla="*/ 0 60000 65536"/>
              <a:gd name="T9" fmla="*/ 0 w 3813"/>
              <a:gd name="T10" fmla="*/ 0 h 3009"/>
              <a:gd name="T11" fmla="*/ 3813 w 3813"/>
              <a:gd name="T12" fmla="*/ 3009 h 30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13" h="3009">
                <a:moveTo>
                  <a:pt x="3812" y="3008"/>
                </a:moveTo>
                <a:lnTo>
                  <a:pt x="0" y="2993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4522" name="Line 12"/>
          <p:cNvSpPr>
            <a:spLocks noChangeShapeType="1"/>
          </p:cNvSpPr>
          <p:nvPr/>
        </p:nvSpPr>
        <p:spPr bwMode="auto">
          <a:xfrm flipH="1">
            <a:off x="1041400" y="4084638"/>
            <a:ext cx="1619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3"/>
          <p:cNvSpPr>
            <a:spLocks noChangeShapeType="1"/>
          </p:cNvSpPr>
          <p:nvPr/>
        </p:nvSpPr>
        <p:spPr bwMode="auto">
          <a:xfrm flipH="1">
            <a:off x="1041400" y="3108325"/>
            <a:ext cx="1619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4"/>
          <p:cNvSpPr>
            <a:spLocks noChangeShapeType="1"/>
          </p:cNvSpPr>
          <p:nvPr/>
        </p:nvSpPr>
        <p:spPr bwMode="auto">
          <a:xfrm flipH="1">
            <a:off x="1041400" y="2132013"/>
            <a:ext cx="1619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5"/>
          <p:cNvSpPr>
            <a:spLocks noChangeShapeType="1"/>
          </p:cNvSpPr>
          <p:nvPr/>
        </p:nvSpPr>
        <p:spPr bwMode="auto">
          <a:xfrm>
            <a:off x="1146175" y="5957888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6"/>
          <p:cNvSpPr>
            <a:spLocks noChangeShapeType="1"/>
          </p:cNvSpPr>
          <p:nvPr/>
        </p:nvSpPr>
        <p:spPr bwMode="auto">
          <a:xfrm>
            <a:off x="2122488" y="5957888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Rectangle 17"/>
          <p:cNvSpPr>
            <a:spLocks noChangeArrowheads="1"/>
          </p:cNvSpPr>
          <p:nvPr/>
        </p:nvSpPr>
        <p:spPr bwMode="auto">
          <a:xfrm>
            <a:off x="1905000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1970</a:t>
            </a:r>
          </a:p>
        </p:txBody>
      </p:sp>
      <p:sp>
        <p:nvSpPr>
          <p:cNvPr id="64528" name="Line 18"/>
          <p:cNvSpPr>
            <a:spLocks noChangeShapeType="1"/>
          </p:cNvSpPr>
          <p:nvPr/>
        </p:nvSpPr>
        <p:spPr bwMode="auto">
          <a:xfrm>
            <a:off x="3098800" y="5957888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Rectangle 19"/>
          <p:cNvSpPr>
            <a:spLocks noChangeArrowheads="1"/>
          </p:cNvSpPr>
          <p:nvPr/>
        </p:nvSpPr>
        <p:spPr bwMode="auto">
          <a:xfrm>
            <a:off x="2857500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1975</a:t>
            </a:r>
          </a:p>
        </p:txBody>
      </p:sp>
      <p:sp>
        <p:nvSpPr>
          <p:cNvPr id="64530" name="Rectangle 20"/>
          <p:cNvSpPr>
            <a:spLocks noChangeArrowheads="1"/>
          </p:cNvSpPr>
          <p:nvPr/>
        </p:nvSpPr>
        <p:spPr bwMode="auto">
          <a:xfrm>
            <a:off x="3833813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1980</a:t>
            </a:r>
          </a:p>
        </p:txBody>
      </p:sp>
      <p:sp>
        <p:nvSpPr>
          <p:cNvPr id="64531" name="Rectangle 21"/>
          <p:cNvSpPr>
            <a:spLocks noChangeArrowheads="1"/>
          </p:cNvSpPr>
          <p:nvPr/>
        </p:nvSpPr>
        <p:spPr bwMode="auto">
          <a:xfrm>
            <a:off x="4810125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1985</a:t>
            </a:r>
          </a:p>
        </p:txBody>
      </p:sp>
      <p:sp>
        <p:nvSpPr>
          <p:cNvPr id="64532" name="Rectangle 22"/>
          <p:cNvSpPr>
            <a:spLocks noChangeArrowheads="1"/>
          </p:cNvSpPr>
          <p:nvPr/>
        </p:nvSpPr>
        <p:spPr bwMode="auto">
          <a:xfrm>
            <a:off x="5786438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1990</a:t>
            </a:r>
          </a:p>
        </p:txBody>
      </p:sp>
      <p:sp>
        <p:nvSpPr>
          <p:cNvPr id="64533" name="Rectangle 23"/>
          <p:cNvSpPr>
            <a:spLocks noChangeArrowheads="1"/>
          </p:cNvSpPr>
          <p:nvPr/>
        </p:nvSpPr>
        <p:spPr bwMode="auto">
          <a:xfrm>
            <a:off x="6762750" y="6105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1995</a:t>
            </a:r>
          </a:p>
        </p:txBody>
      </p:sp>
      <p:sp>
        <p:nvSpPr>
          <p:cNvPr id="64534" name="Line 24"/>
          <p:cNvSpPr>
            <a:spLocks noChangeShapeType="1"/>
          </p:cNvSpPr>
          <p:nvPr/>
        </p:nvSpPr>
        <p:spPr bwMode="auto">
          <a:xfrm>
            <a:off x="152717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Line 25"/>
          <p:cNvSpPr>
            <a:spLocks noChangeShapeType="1"/>
          </p:cNvSpPr>
          <p:nvPr/>
        </p:nvSpPr>
        <p:spPr bwMode="auto">
          <a:xfrm>
            <a:off x="174148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Line 26"/>
          <p:cNvSpPr>
            <a:spLocks noChangeShapeType="1"/>
          </p:cNvSpPr>
          <p:nvPr/>
        </p:nvSpPr>
        <p:spPr bwMode="auto">
          <a:xfrm>
            <a:off x="193198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Line 27"/>
          <p:cNvSpPr>
            <a:spLocks noChangeShapeType="1"/>
          </p:cNvSpPr>
          <p:nvPr/>
        </p:nvSpPr>
        <p:spPr bwMode="auto">
          <a:xfrm>
            <a:off x="133667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Line 28"/>
          <p:cNvSpPr>
            <a:spLocks noChangeShapeType="1"/>
          </p:cNvSpPr>
          <p:nvPr/>
        </p:nvSpPr>
        <p:spPr bwMode="auto">
          <a:xfrm>
            <a:off x="1066800" y="587057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Line 29"/>
          <p:cNvSpPr>
            <a:spLocks noChangeShapeType="1"/>
          </p:cNvSpPr>
          <p:nvPr/>
        </p:nvSpPr>
        <p:spPr bwMode="auto">
          <a:xfrm>
            <a:off x="1066800" y="568007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Line 30"/>
          <p:cNvSpPr>
            <a:spLocks noChangeShapeType="1"/>
          </p:cNvSpPr>
          <p:nvPr/>
        </p:nvSpPr>
        <p:spPr bwMode="auto">
          <a:xfrm>
            <a:off x="1066800" y="548957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1" name="Line 31"/>
          <p:cNvSpPr>
            <a:spLocks noChangeShapeType="1"/>
          </p:cNvSpPr>
          <p:nvPr/>
        </p:nvSpPr>
        <p:spPr bwMode="auto">
          <a:xfrm>
            <a:off x="1066800" y="529907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1066800" y="4894263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>
            <a:off x="1066800" y="467995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>
            <a:off x="1066800" y="448945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>
            <a:off x="1066800" y="4275138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6" name="Line 36"/>
          <p:cNvSpPr>
            <a:spLocks noChangeShapeType="1"/>
          </p:cNvSpPr>
          <p:nvPr/>
        </p:nvSpPr>
        <p:spPr bwMode="auto">
          <a:xfrm>
            <a:off x="1066800" y="3894138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7" name="Line 37"/>
          <p:cNvSpPr>
            <a:spLocks noChangeShapeType="1"/>
          </p:cNvSpPr>
          <p:nvPr/>
        </p:nvSpPr>
        <p:spPr bwMode="auto">
          <a:xfrm>
            <a:off x="1066800" y="367982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Line 38"/>
          <p:cNvSpPr>
            <a:spLocks noChangeShapeType="1"/>
          </p:cNvSpPr>
          <p:nvPr/>
        </p:nvSpPr>
        <p:spPr bwMode="auto">
          <a:xfrm>
            <a:off x="1066800" y="348932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9" name="Line 39"/>
          <p:cNvSpPr>
            <a:spLocks noChangeShapeType="1"/>
          </p:cNvSpPr>
          <p:nvPr/>
        </p:nvSpPr>
        <p:spPr bwMode="auto">
          <a:xfrm>
            <a:off x="1066800" y="3298825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40"/>
          <p:cNvSpPr>
            <a:spLocks noChangeShapeType="1"/>
          </p:cNvSpPr>
          <p:nvPr/>
        </p:nvSpPr>
        <p:spPr bwMode="auto">
          <a:xfrm>
            <a:off x="1066800" y="2322513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41"/>
          <p:cNvSpPr>
            <a:spLocks noChangeShapeType="1"/>
          </p:cNvSpPr>
          <p:nvPr/>
        </p:nvSpPr>
        <p:spPr bwMode="auto">
          <a:xfrm>
            <a:off x="1066800" y="2513013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2"/>
          <p:cNvSpPr>
            <a:spLocks noChangeShapeType="1"/>
          </p:cNvSpPr>
          <p:nvPr/>
        </p:nvSpPr>
        <p:spPr bwMode="auto">
          <a:xfrm>
            <a:off x="1066800" y="2703513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3" name="Line 43"/>
          <p:cNvSpPr>
            <a:spLocks noChangeShapeType="1"/>
          </p:cNvSpPr>
          <p:nvPr/>
        </p:nvSpPr>
        <p:spPr bwMode="auto">
          <a:xfrm>
            <a:off x="1066800" y="2894013"/>
            <a:ext cx="6350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Line 44"/>
          <p:cNvSpPr>
            <a:spLocks noChangeShapeType="1"/>
          </p:cNvSpPr>
          <p:nvPr/>
        </p:nvSpPr>
        <p:spPr bwMode="auto">
          <a:xfrm>
            <a:off x="1066800" y="134620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5" name="Line 45"/>
          <p:cNvSpPr>
            <a:spLocks noChangeShapeType="1"/>
          </p:cNvSpPr>
          <p:nvPr/>
        </p:nvSpPr>
        <p:spPr bwMode="auto">
          <a:xfrm>
            <a:off x="1066800" y="153670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6" name="Line 46"/>
          <p:cNvSpPr>
            <a:spLocks noChangeShapeType="1"/>
          </p:cNvSpPr>
          <p:nvPr/>
        </p:nvSpPr>
        <p:spPr bwMode="auto">
          <a:xfrm>
            <a:off x="1066800" y="172720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1066800" y="1917700"/>
            <a:ext cx="635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8" name="Line 48"/>
          <p:cNvSpPr>
            <a:spLocks noChangeShapeType="1"/>
          </p:cNvSpPr>
          <p:nvPr/>
        </p:nvSpPr>
        <p:spPr bwMode="auto">
          <a:xfrm>
            <a:off x="250348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9" name="Line 49"/>
          <p:cNvSpPr>
            <a:spLocks noChangeShapeType="1"/>
          </p:cNvSpPr>
          <p:nvPr/>
        </p:nvSpPr>
        <p:spPr bwMode="auto">
          <a:xfrm>
            <a:off x="2717800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0" name="Line 50"/>
          <p:cNvSpPr>
            <a:spLocks noChangeShapeType="1"/>
          </p:cNvSpPr>
          <p:nvPr/>
        </p:nvSpPr>
        <p:spPr bwMode="auto">
          <a:xfrm>
            <a:off x="288448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1" name="Line 51"/>
          <p:cNvSpPr>
            <a:spLocks noChangeShapeType="1"/>
          </p:cNvSpPr>
          <p:nvPr/>
        </p:nvSpPr>
        <p:spPr bwMode="auto">
          <a:xfrm>
            <a:off x="231298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2" name="Line 52"/>
          <p:cNvSpPr>
            <a:spLocks noChangeShapeType="1"/>
          </p:cNvSpPr>
          <p:nvPr/>
        </p:nvSpPr>
        <p:spPr bwMode="auto">
          <a:xfrm>
            <a:off x="4075113" y="5957888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3" name="Line 53"/>
          <p:cNvSpPr>
            <a:spLocks noChangeShapeType="1"/>
          </p:cNvSpPr>
          <p:nvPr/>
        </p:nvSpPr>
        <p:spPr bwMode="auto">
          <a:xfrm>
            <a:off x="3479800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4" name="Line 54"/>
          <p:cNvSpPr>
            <a:spLocks noChangeShapeType="1"/>
          </p:cNvSpPr>
          <p:nvPr/>
        </p:nvSpPr>
        <p:spPr bwMode="auto">
          <a:xfrm>
            <a:off x="3670300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5" name="Line 55"/>
          <p:cNvSpPr>
            <a:spLocks noChangeShapeType="1"/>
          </p:cNvSpPr>
          <p:nvPr/>
        </p:nvSpPr>
        <p:spPr bwMode="auto">
          <a:xfrm>
            <a:off x="3860800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6" name="Line 56"/>
          <p:cNvSpPr>
            <a:spLocks noChangeShapeType="1"/>
          </p:cNvSpPr>
          <p:nvPr/>
        </p:nvSpPr>
        <p:spPr bwMode="auto">
          <a:xfrm>
            <a:off x="3289300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7" name="Line 57"/>
          <p:cNvSpPr>
            <a:spLocks noChangeShapeType="1"/>
          </p:cNvSpPr>
          <p:nvPr/>
        </p:nvSpPr>
        <p:spPr bwMode="auto">
          <a:xfrm>
            <a:off x="5051425" y="5957888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8" name="Line 58"/>
          <p:cNvSpPr>
            <a:spLocks noChangeShapeType="1"/>
          </p:cNvSpPr>
          <p:nvPr/>
        </p:nvSpPr>
        <p:spPr bwMode="auto">
          <a:xfrm>
            <a:off x="4456113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9" name="Line 59"/>
          <p:cNvSpPr>
            <a:spLocks noChangeShapeType="1"/>
          </p:cNvSpPr>
          <p:nvPr/>
        </p:nvSpPr>
        <p:spPr bwMode="auto">
          <a:xfrm>
            <a:off x="467042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0" name="Line 60"/>
          <p:cNvSpPr>
            <a:spLocks noChangeShapeType="1"/>
          </p:cNvSpPr>
          <p:nvPr/>
        </p:nvSpPr>
        <p:spPr bwMode="auto">
          <a:xfrm>
            <a:off x="4837113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1" name="Line 61"/>
          <p:cNvSpPr>
            <a:spLocks noChangeShapeType="1"/>
          </p:cNvSpPr>
          <p:nvPr/>
        </p:nvSpPr>
        <p:spPr bwMode="auto">
          <a:xfrm>
            <a:off x="4265613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2" name="Line 62"/>
          <p:cNvSpPr>
            <a:spLocks noChangeShapeType="1"/>
          </p:cNvSpPr>
          <p:nvPr/>
        </p:nvSpPr>
        <p:spPr bwMode="auto">
          <a:xfrm>
            <a:off x="6027738" y="5957888"/>
            <a:ext cx="1587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3" name="Line 63"/>
          <p:cNvSpPr>
            <a:spLocks noChangeShapeType="1"/>
          </p:cNvSpPr>
          <p:nvPr/>
        </p:nvSpPr>
        <p:spPr bwMode="auto">
          <a:xfrm>
            <a:off x="543242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4" name="Line 64"/>
          <p:cNvSpPr>
            <a:spLocks noChangeShapeType="1"/>
          </p:cNvSpPr>
          <p:nvPr/>
        </p:nvSpPr>
        <p:spPr bwMode="auto">
          <a:xfrm>
            <a:off x="562292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5" name="Line 65"/>
          <p:cNvSpPr>
            <a:spLocks noChangeShapeType="1"/>
          </p:cNvSpPr>
          <p:nvPr/>
        </p:nvSpPr>
        <p:spPr bwMode="auto">
          <a:xfrm>
            <a:off x="581342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6" name="Line 66"/>
          <p:cNvSpPr>
            <a:spLocks noChangeShapeType="1"/>
          </p:cNvSpPr>
          <p:nvPr/>
        </p:nvSpPr>
        <p:spPr bwMode="auto">
          <a:xfrm>
            <a:off x="5241925" y="6005513"/>
            <a:ext cx="1588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7" name="Line 67"/>
          <p:cNvSpPr>
            <a:spLocks noChangeShapeType="1"/>
          </p:cNvSpPr>
          <p:nvPr/>
        </p:nvSpPr>
        <p:spPr bwMode="auto">
          <a:xfrm>
            <a:off x="7004050" y="5957888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8" name="Line 68"/>
          <p:cNvSpPr>
            <a:spLocks noChangeShapeType="1"/>
          </p:cNvSpPr>
          <p:nvPr/>
        </p:nvSpPr>
        <p:spPr bwMode="auto">
          <a:xfrm>
            <a:off x="640873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9" name="Line 69"/>
          <p:cNvSpPr>
            <a:spLocks noChangeShapeType="1"/>
          </p:cNvSpPr>
          <p:nvPr/>
        </p:nvSpPr>
        <p:spPr bwMode="auto">
          <a:xfrm>
            <a:off x="659923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0" name="Line 70"/>
          <p:cNvSpPr>
            <a:spLocks noChangeShapeType="1"/>
          </p:cNvSpPr>
          <p:nvPr/>
        </p:nvSpPr>
        <p:spPr bwMode="auto">
          <a:xfrm>
            <a:off x="678973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1" name="Line 71"/>
          <p:cNvSpPr>
            <a:spLocks noChangeShapeType="1"/>
          </p:cNvSpPr>
          <p:nvPr/>
        </p:nvSpPr>
        <p:spPr bwMode="auto">
          <a:xfrm>
            <a:off x="6218238" y="6005513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2" name="Line 78"/>
          <p:cNvSpPr>
            <a:spLocks noChangeShapeType="1"/>
          </p:cNvSpPr>
          <p:nvPr/>
        </p:nvSpPr>
        <p:spPr bwMode="auto">
          <a:xfrm>
            <a:off x="6950075" y="6072188"/>
            <a:ext cx="10652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3" name="Line 79"/>
          <p:cNvSpPr>
            <a:spLocks noChangeShapeType="1"/>
          </p:cNvSpPr>
          <p:nvPr/>
        </p:nvSpPr>
        <p:spPr bwMode="auto">
          <a:xfrm>
            <a:off x="7924800" y="5949950"/>
            <a:ext cx="1588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4" name="Line 80"/>
          <p:cNvSpPr>
            <a:spLocks noChangeShapeType="1"/>
          </p:cNvSpPr>
          <p:nvPr/>
        </p:nvSpPr>
        <p:spPr bwMode="auto">
          <a:xfrm>
            <a:off x="7329488" y="5997575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5" name="Line 81"/>
          <p:cNvSpPr>
            <a:spLocks noChangeShapeType="1"/>
          </p:cNvSpPr>
          <p:nvPr/>
        </p:nvSpPr>
        <p:spPr bwMode="auto">
          <a:xfrm>
            <a:off x="7519988" y="5997575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6" name="Line 82"/>
          <p:cNvSpPr>
            <a:spLocks noChangeShapeType="1"/>
          </p:cNvSpPr>
          <p:nvPr/>
        </p:nvSpPr>
        <p:spPr bwMode="auto">
          <a:xfrm>
            <a:off x="7710488" y="5997575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7" name="Line 83"/>
          <p:cNvSpPr>
            <a:spLocks noChangeShapeType="1"/>
          </p:cNvSpPr>
          <p:nvPr/>
        </p:nvSpPr>
        <p:spPr bwMode="auto">
          <a:xfrm>
            <a:off x="7138988" y="5997575"/>
            <a:ext cx="1587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8" name="Rectangle 84"/>
          <p:cNvSpPr>
            <a:spLocks noChangeArrowheads="1"/>
          </p:cNvSpPr>
          <p:nvPr/>
        </p:nvSpPr>
        <p:spPr bwMode="auto">
          <a:xfrm>
            <a:off x="7481888" y="6072188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b="1" i="0">
                <a:solidFill>
                  <a:srgbClr val="000000"/>
                </a:solidFill>
                <a:latin typeface="Arial" pitchFamily="34" charset="0"/>
              </a:rPr>
              <a:t>1998</a:t>
            </a: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1174750" y="2398713"/>
            <a:ext cx="6578600" cy="2070100"/>
            <a:chOff x="1196" y="1511"/>
            <a:chExt cx="4144" cy="1304"/>
          </a:xfrm>
        </p:grpSpPr>
        <p:sp>
          <p:nvSpPr>
            <p:cNvPr id="81992" name="Rectangle 72"/>
            <p:cNvSpPr>
              <a:spLocks noChangeArrowheads="1"/>
            </p:cNvSpPr>
            <p:nvPr/>
          </p:nvSpPr>
          <p:spPr bwMode="auto">
            <a:xfrm>
              <a:off x="1377" y="1511"/>
              <a:ext cx="11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 eaLnBrk="0" hangingPunct="0">
                <a:defRPr/>
              </a:pPr>
              <a:r>
                <a:rPr lang="is-IS" sz="2400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Nafnvextir</a:t>
              </a:r>
            </a:p>
          </p:txBody>
        </p:sp>
        <p:sp>
          <p:nvSpPr>
            <p:cNvPr id="64597" name="Line 73"/>
            <p:cNvSpPr>
              <a:spLocks noChangeShapeType="1"/>
            </p:cNvSpPr>
            <p:nvPr/>
          </p:nvSpPr>
          <p:spPr bwMode="auto">
            <a:xfrm flipH="1" flipV="1">
              <a:off x="2449" y="1777"/>
              <a:ext cx="409" cy="19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98" name="Freeform 77"/>
            <p:cNvSpPr>
              <a:spLocks/>
            </p:cNvSpPr>
            <p:nvPr/>
          </p:nvSpPr>
          <p:spPr bwMode="auto">
            <a:xfrm>
              <a:off x="1196" y="1511"/>
              <a:ext cx="3788" cy="1304"/>
            </a:xfrm>
            <a:custGeom>
              <a:avLst/>
              <a:gdLst>
                <a:gd name="T0" fmla="*/ 104 w 3788"/>
                <a:gd name="T1" fmla="*/ 1069 h 1304"/>
                <a:gd name="T2" fmla="*/ 295 w 3788"/>
                <a:gd name="T3" fmla="*/ 1114 h 1304"/>
                <a:gd name="T4" fmla="*/ 415 w 3788"/>
                <a:gd name="T5" fmla="*/ 970 h 1304"/>
                <a:gd name="T6" fmla="*/ 582 w 3788"/>
                <a:gd name="T7" fmla="*/ 866 h 1304"/>
                <a:gd name="T8" fmla="*/ 741 w 3788"/>
                <a:gd name="T9" fmla="*/ 1146 h 1304"/>
                <a:gd name="T10" fmla="*/ 837 w 3788"/>
                <a:gd name="T11" fmla="*/ 1204 h 1304"/>
                <a:gd name="T12" fmla="*/ 909 w 3788"/>
                <a:gd name="T13" fmla="*/ 1060 h 1304"/>
                <a:gd name="T14" fmla="*/ 973 w 3788"/>
                <a:gd name="T15" fmla="*/ 893 h 1304"/>
                <a:gd name="T16" fmla="*/ 973 w 3788"/>
                <a:gd name="T17" fmla="*/ 884 h 1304"/>
                <a:gd name="T18" fmla="*/ 1004 w 3788"/>
                <a:gd name="T19" fmla="*/ 830 h 1304"/>
                <a:gd name="T20" fmla="*/ 1044 w 3788"/>
                <a:gd name="T21" fmla="*/ 771 h 1304"/>
                <a:gd name="T22" fmla="*/ 1116 w 3788"/>
                <a:gd name="T23" fmla="*/ 744 h 1304"/>
                <a:gd name="T24" fmla="*/ 1140 w 3788"/>
                <a:gd name="T25" fmla="*/ 803 h 1304"/>
                <a:gd name="T26" fmla="*/ 1323 w 3788"/>
                <a:gd name="T27" fmla="*/ 1069 h 1304"/>
                <a:gd name="T28" fmla="*/ 1411 w 3788"/>
                <a:gd name="T29" fmla="*/ 1096 h 1304"/>
                <a:gd name="T30" fmla="*/ 1467 w 3788"/>
                <a:gd name="T31" fmla="*/ 1051 h 1304"/>
                <a:gd name="T32" fmla="*/ 1523 w 3788"/>
                <a:gd name="T33" fmla="*/ 992 h 1304"/>
                <a:gd name="T34" fmla="*/ 1539 w 3788"/>
                <a:gd name="T35" fmla="*/ 947 h 1304"/>
                <a:gd name="T36" fmla="*/ 1618 w 3788"/>
                <a:gd name="T37" fmla="*/ 834 h 1304"/>
                <a:gd name="T38" fmla="*/ 1682 w 3788"/>
                <a:gd name="T39" fmla="*/ 713 h 1304"/>
                <a:gd name="T40" fmla="*/ 1698 w 3788"/>
                <a:gd name="T41" fmla="*/ 704 h 1304"/>
                <a:gd name="T42" fmla="*/ 1746 w 3788"/>
                <a:gd name="T43" fmla="*/ 573 h 1304"/>
                <a:gd name="T44" fmla="*/ 1874 w 3788"/>
                <a:gd name="T45" fmla="*/ 203 h 1304"/>
                <a:gd name="T46" fmla="*/ 1961 w 3788"/>
                <a:gd name="T47" fmla="*/ 54 h 1304"/>
                <a:gd name="T48" fmla="*/ 1985 w 3788"/>
                <a:gd name="T49" fmla="*/ 0 h 1304"/>
                <a:gd name="T50" fmla="*/ 1993 w 3788"/>
                <a:gd name="T51" fmla="*/ 135 h 1304"/>
                <a:gd name="T52" fmla="*/ 2033 w 3788"/>
                <a:gd name="T53" fmla="*/ 248 h 1304"/>
                <a:gd name="T54" fmla="*/ 2153 w 3788"/>
                <a:gd name="T55" fmla="*/ 501 h 1304"/>
                <a:gd name="T56" fmla="*/ 2248 w 3788"/>
                <a:gd name="T57" fmla="*/ 609 h 1304"/>
                <a:gd name="T58" fmla="*/ 2320 w 3788"/>
                <a:gd name="T59" fmla="*/ 564 h 1304"/>
                <a:gd name="T60" fmla="*/ 2408 w 3788"/>
                <a:gd name="T61" fmla="*/ 649 h 1304"/>
                <a:gd name="T62" fmla="*/ 2456 w 3788"/>
                <a:gd name="T63" fmla="*/ 726 h 1304"/>
                <a:gd name="T64" fmla="*/ 2495 w 3788"/>
                <a:gd name="T65" fmla="*/ 780 h 1304"/>
                <a:gd name="T66" fmla="*/ 2631 w 3788"/>
                <a:gd name="T67" fmla="*/ 934 h 1304"/>
                <a:gd name="T68" fmla="*/ 2679 w 3788"/>
                <a:gd name="T69" fmla="*/ 979 h 1304"/>
                <a:gd name="T70" fmla="*/ 2743 w 3788"/>
                <a:gd name="T71" fmla="*/ 947 h 1304"/>
                <a:gd name="T72" fmla="*/ 2806 w 3788"/>
                <a:gd name="T73" fmla="*/ 925 h 1304"/>
                <a:gd name="T74" fmla="*/ 2838 w 3788"/>
                <a:gd name="T75" fmla="*/ 902 h 1304"/>
                <a:gd name="T76" fmla="*/ 3038 w 3788"/>
                <a:gd name="T77" fmla="*/ 735 h 1304"/>
                <a:gd name="T78" fmla="*/ 3101 w 3788"/>
                <a:gd name="T79" fmla="*/ 861 h 1304"/>
                <a:gd name="T80" fmla="*/ 3197 w 3788"/>
                <a:gd name="T81" fmla="*/ 1078 h 1304"/>
                <a:gd name="T82" fmla="*/ 3285 w 3788"/>
                <a:gd name="T83" fmla="*/ 1227 h 1304"/>
                <a:gd name="T84" fmla="*/ 3325 w 3788"/>
                <a:gd name="T85" fmla="*/ 1254 h 1304"/>
                <a:gd name="T86" fmla="*/ 3388 w 3788"/>
                <a:gd name="T87" fmla="*/ 1276 h 1304"/>
                <a:gd name="T88" fmla="*/ 3452 w 3788"/>
                <a:gd name="T89" fmla="*/ 1294 h 1304"/>
                <a:gd name="T90" fmla="*/ 3556 w 3788"/>
                <a:gd name="T91" fmla="*/ 1168 h 1304"/>
                <a:gd name="T92" fmla="*/ 3628 w 3788"/>
                <a:gd name="T93" fmla="*/ 1114 h 1304"/>
                <a:gd name="T94" fmla="*/ 3731 w 3788"/>
                <a:gd name="T95" fmla="*/ 1055 h 13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88"/>
                <a:gd name="T145" fmla="*/ 0 h 1304"/>
                <a:gd name="T146" fmla="*/ 3788 w 3788"/>
                <a:gd name="T147" fmla="*/ 1304 h 130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88" h="1304">
                  <a:moveTo>
                    <a:pt x="0" y="1168"/>
                  </a:moveTo>
                  <a:lnTo>
                    <a:pt x="32" y="1128"/>
                  </a:lnTo>
                  <a:lnTo>
                    <a:pt x="64" y="1096"/>
                  </a:lnTo>
                  <a:lnTo>
                    <a:pt x="104" y="1069"/>
                  </a:lnTo>
                  <a:lnTo>
                    <a:pt x="151" y="1046"/>
                  </a:lnTo>
                  <a:lnTo>
                    <a:pt x="207" y="1101"/>
                  </a:lnTo>
                  <a:lnTo>
                    <a:pt x="263" y="1146"/>
                  </a:lnTo>
                  <a:lnTo>
                    <a:pt x="295" y="1114"/>
                  </a:lnTo>
                  <a:lnTo>
                    <a:pt x="327" y="1078"/>
                  </a:lnTo>
                  <a:lnTo>
                    <a:pt x="351" y="1042"/>
                  </a:lnTo>
                  <a:lnTo>
                    <a:pt x="383" y="1015"/>
                  </a:lnTo>
                  <a:lnTo>
                    <a:pt x="415" y="970"/>
                  </a:lnTo>
                  <a:lnTo>
                    <a:pt x="454" y="925"/>
                  </a:lnTo>
                  <a:lnTo>
                    <a:pt x="502" y="884"/>
                  </a:lnTo>
                  <a:lnTo>
                    <a:pt x="550" y="857"/>
                  </a:lnTo>
                  <a:lnTo>
                    <a:pt x="582" y="866"/>
                  </a:lnTo>
                  <a:lnTo>
                    <a:pt x="606" y="880"/>
                  </a:lnTo>
                  <a:lnTo>
                    <a:pt x="662" y="902"/>
                  </a:lnTo>
                  <a:lnTo>
                    <a:pt x="694" y="1024"/>
                  </a:lnTo>
                  <a:lnTo>
                    <a:pt x="741" y="1146"/>
                  </a:lnTo>
                  <a:lnTo>
                    <a:pt x="757" y="1168"/>
                  </a:lnTo>
                  <a:lnTo>
                    <a:pt x="789" y="1191"/>
                  </a:lnTo>
                  <a:lnTo>
                    <a:pt x="821" y="1200"/>
                  </a:lnTo>
                  <a:lnTo>
                    <a:pt x="837" y="1204"/>
                  </a:lnTo>
                  <a:lnTo>
                    <a:pt x="861" y="1173"/>
                  </a:lnTo>
                  <a:lnTo>
                    <a:pt x="877" y="1137"/>
                  </a:lnTo>
                  <a:lnTo>
                    <a:pt x="909" y="1060"/>
                  </a:lnTo>
                  <a:lnTo>
                    <a:pt x="933" y="983"/>
                  </a:lnTo>
                  <a:lnTo>
                    <a:pt x="949" y="947"/>
                  </a:lnTo>
                  <a:lnTo>
                    <a:pt x="965" y="916"/>
                  </a:lnTo>
                  <a:lnTo>
                    <a:pt x="973" y="893"/>
                  </a:lnTo>
                  <a:lnTo>
                    <a:pt x="973" y="880"/>
                  </a:lnTo>
                  <a:lnTo>
                    <a:pt x="973" y="884"/>
                  </a:lnTo>
                  <a:lnTo>
                    <a:pt x="981" y="880"/>
                  </a:lnTo>
                  <a:lnTo>
                    <a:pt x="989" y="870"/>
                  </a:lnTo>
                  <a:lnTo>
                    <a:pt x="997" y="848"/>
                  </a:lnTo>
                  <a:lnTo>
                    <a:pt x="1004" y="830"/>
                  </a:lnTo>
                  <a:lnTo>
                    <a:pt x="1012" y="812"/>
                  </a:lnTo>
                  <a:lnTo>
                    <a:pt x="1012" y="798"/>
                  </a:lnTo>
                  <a:lnTo>
                    <a:pt x="1028" y="780"/>
                  </a:lnTo>
                  <a:lnTo>
                    <a:pt x="1044" y="771"/>
                  </a:lnTo>
                  <a:lnTo>
                    <a:pt x="1060" y="767"/>
                  </a:lnTo>
                  <a:lnTo>
                    <a:pt x="1076" y="758"/>
                  </a:lnTo>
                  <a:lnTo>
                    <a:pt x="1100" y="749"/>
                  </a:lnTo>
                  <a:lnTo>
                    <a:pt x="1116" y="744"/>
                  </a:lnTo>
                  <a:lnTo>
                    <a:pt x="1124" y="749"/>
                  </a:lnTo>
                  <a:lnTo>
                    <a:pt x="1132" y="758"/>
                  </a:lnTo>
                  <a:lnTo>
                    <a:pt x="1140" y="780"/>
                  </a:lnTo>
                  <a:lnTo>
                    <a:pt x="1140" y="803"/>
                  </a:lnTo>
                  <a:lnTo>
                    <a:pt x="1172" y="870"/>
                  </a:lnTo>
                  <a:lnTo>
                    <a:pt x="1212" y="934"/>
                  </a:lnTo>
                  <a:lnTo>
                    <a:pt x="1307" y="1046"/>
                  </a:lnTo>
                  <a:lnTo>
                    <a:pt x="1323" y="1069"/>
                  </a:lnTo>
                  <a:lnTo>
                    <a:pt x="1339" y="1087"/>
                  </a:lnTo>
                  <a:lnTo>
                    <a:pt x="1363" y="1101"/>
                  </a:lnTo>
                  <a:lnTo>
                    <a:pt x="1387" y="1114"/>
                  </a:lnTo>
                  <a:lnTo>
                    <a:pt x="1411" y="1096"/>
                  </a:lnTo>
                  <a:lnTo>
                    <a:pt x="1435" y="1082"/>
                  </a:lnTo>
                  <a:lnTo>
                    <a:pt x="1451" y="1069"/>
                  </a:lnTo>
                  <a:lnTo>
                    <a:pt x="1459" y="1064"/>
                  </a:lnTo>
                  <a:lnTo>
                    <a:pt x="1467" y="1051"/>
                  </a:lnTo>
                  <a:lnTo>
                    <a:pt x="1483" y="1037"/>
                  </a:lnTo>
                  <a:lnTo>
                    <a:pt x="1507" y="1015"/>
                  </a:lnTo>
                  <a:lnTo>
                    <a:pt x="1523" y="1001"/>
                  </a:lnTo>
                  <a:lnTo>
                    <a:pt x="1523" y="992"/>
                  </a:lnTo>
                  <a:lnTo>
                    <a:pt x="1531" y="983"/>
                  </a:lnTo>
                  <a:lnTo>
                    <a:pt x="1531" y="970"/>
                  </a:lnTo>
                  <a:lnTo>
                    <a:pt x="1531" y="961"/>
                  </a:lnTo>
                  <a:lnTo>
                    <a:pt x="1539" y="947"/>
                  </a:lnTo>
                  <a:lnTo>
                    <a:pt x="1555" y="938"/>
                  </a:lnTo>
                  <a:lnTo>
                    <a:pt x="1563" y="925"/>
                  </a:lnTo>
                  <a:lnTo>
                    <a:pt x="1594" y="880"/>
                  </a:lnTo>
                  <a:lnTo>
                    <a:pt x="1618" y="834"/>
                  </a:lnTo>
                  <a:lnTo>
                    <a:pt x="1674" y="749"/>
                  </a:lnTo>
                  <a:lnTo>
                    <a:pt x="1682" y="726"/>
                  </a:lnTo>
                  <a:lnTo>
                    <a:pt x="1682" y="713"/>
                  </a:lnTo>
                  <a:lnTo>
                    <a:pt x="1682" y="717"/>
                  </a:lnTo>
                  <a:lnTo>
                    <a:pt x="1690" y="717"/>
                  </a:lnTo>
                  <a:lnTo>
                    <a:pt x="1698" y="704"/>
                  </a:lnTo>
                  <a:lnTo>
                    <a:pt x="1706" y="681"/>
                  </a:lnTo>
                  <a:lnTo>
                    <a:pt x="1722" y="645"/>
                  </a:lnTo>
                  <a:lnTo>
                    <a:pt x="1730" y="609"/>
                  </a:lnTo>
                  <a:lnTo>
                    <a:pt x="1746" y="573"/>
                  </a:lnTo>
                  <a:lnTo>
                    <a:pt x="1762" y="537"/>
                  </a:lnTo>
                  <a:lnTo>
                    <a:pt x="1810" y="365"/>
                  </a:lnTo>
                  <a:lnTo>
                    <a:pt x="1834" y="280"/>
                  </a:lnTo>
                  <a:lnTo>
                    <a:pt x="1874" y="203"/>
                  </a:lnTo>
                  <a:lnTo>
                    <a:pt x="1905" y="131"/>
                  </a:lnTo>
                  <a:lnTo>
                    <a:pt x="1929" y="99"/>
                  </a:lnTo>
                  <a:lnTo>
                    <a:pt x="1953" y="68"/>
                  </a:lnTo>
                  <a:lnTo>
                    <a:pt x="1961" y="54"/>
                  </a:lnTo>
                  <a:lnTo>
                    <a:pt x="1961" y="36"/>
                  </a:lnTo>
                  <a:lnTo>
                    <a:pt x="1969" y="23"/>
                  </a:lnTo>
                  <a:lnTo>
                    <a:pt x="1977" y="9"/>
                  </a:lnTo>
                  <a:lnTo>
                    <a:pt x="1985" y="0"/>
                  </a:lnTo>
                  <a:lnTo>
                    <a:pt x="1985" y="4"/>
                  </a:lnTo>
                  <a:lnTo>
                    <a:pt x="1993" y="36"/>
                  </a:lnTo>
                  <a:lnTo>
                    <a:pt x="1993" y="68"/>
                  </a:lnTo>
                  <a:lnTo>
                    <a:pt x="1993" y="135"/>
                  </a:lnTo>
                  <a:lnTo>
                    <a:pt x="2001" y="162"/>
                  </a:lnTo>
                  <a:lnTo>
                    <a:pt x="2017" y="194"/>
                  </a:lnTo>
                  <a:lnTo>
                    <a:pt x="2025" y="226"/>
                  </a:lnTo>
                  <a:lnTo>
                    <a:pt x="2033" y="248"/>
                  </a:lnTo>
                  <a:lnTo>
                    <a:pt x="2073" y="361"/>
                  </a:lnTo>
                  <a:lnTo>
                    <a:pt x="2097" y="410"/>
                  </a:lnTo>
                  <a:lnTo>
                    <a:pt x="2129" y="460"/>
                  </a:lnTo>
                  <a:lnTo>
                    <a:pt x="2153" y="501"/>
                  </a:lnTo>
                  <a:lnTo>
                    <a:pt x="2184" y="537"/>
                  </a:lnTo>
                  <a:lnTo>
                    <a:pt x="2208" y="568"/>
                  </a:lnTo>
                  <a:lnTo>
                    <a:pt x="2232" y="613"/>
                  </a:lnTo>
                  <a:lnTo>
                    <a:pt x="2248" y="609"/>
                  </a:lnTo>
                  <a:lnTo>
                    <a:pt x="2264" y="604"/>
                  </a:lnTo>
                  <a:lnTo>
                    <a:pt x="2288" y="591"/>
                  </a:lnTo>
                  <a:lnTo>
                    <a:pt x="2304" y="577"/>
                  </a:lnTo>
                  <a:lnTo>
                    <a:pt x="2320" y="564"/>
                  </a:lnTo>
                  <a:lnTo>
                    <a:pt x="2328" y="559"/>
                  </a:lnTo>
                  <a:lnTo>
                    <a:pt x="2360" y="586"/>
                  </a:lnTo>
                  <a:lnTo>
                    <a:pt x="2384" y="618"/>
                  </a:lnTo>
                  <a:lnTo>
                    <a:pt x="2408" y="649"/>
                  </a:lnTo>
                  <a:lnTo>
                    <a:pt x="2440" y="681"/>
                  </a:lnTo>
                  <a:lnTo>
                    <a:pt x="2448" y="699"/>
                  </a:lnTo>
                  <a:lnTo>
                    <a:pt x="2456" y="713"/>
                  </a:lnTo>
                  <a:lnTo>
                    <a:pt x="2456" y="726"/>
                  </a:lnTo>
                  <a:lnTo>
                    <a:pt x="2464" y="731"/>
                  </a:lnTo>
                  <a:lnTo>
                    <a:pt x="2471" y="740"/>
                  </a:lnTo>
                  <a:lnTo>
                    <a:pt x="2479" y="758"/>
                  </a:lnTo>
                  <a:lnTo>
                    <a:pt x="2495" y="780"/>
                  </a:lnTo>
                  <a:lnTo>
                    <a:pt x="2527" y="830"/>
                  </a:lnTo>
                  <a:lnTo>
                    <a:pt x="2559" y="880"/>
                  </a:lnTo>
                  <a:lnTo>
                    <a:pt x="2599" y="920"/>
                  </a:lnTo>
                  <a:lnTo>
                    <a:pt x="2631" y="934"/>
                  </a:lnTo>
                  <a:lnTo>
                    <a:pt x="2655" y="947"/>
                  </a:lnTo>
                  <a:lnTo>
                    <a:pt x="2663" y="965"/>
                  </a:lnTo>
                  <a:lnTo>
                    <a:pt x="2671" y="974"/>
                  </a:lnTo>
                  <a:lnTo>
                    <a:pt x="2679" y="979"/>
                  </a:lnTo>
                  <a:lnTo>
                    <a:pt x="2695" y="979"/>
                  </a:lnTo>
                  <a:lnTo>
                    <a:pt x="2711" y="970"/>
                  </a:lnTo>
                  <a:lnTo>
                    <a:pt x="2735" y="956"/>
                  </a:lnTo>
                  <a:lnTo>
                    <a:pt x="2743" y="947"/>
                  </a:lnTo>
                  <a:lnTo>
                    <a:pt x="2774" y="934"/>
                  </a:lnTo>
                  <a:lnTo>
                    <a:pt x="2798" y="925"/>
                  </a:lnTo>
                  <a:lnTo>
                    <a:pt x="2806" y="920"/>
                  </a:lnTo>
                  <a:lnTo>
                    <a:pt x="2806" y="925"/>
                  </a:lnTo>
                  <a:lnTo>
                    <a:pt x="2822" y="916"/>
                  </a:lnTo>
                  <a:lnTo>
                    <a:pt x="2838" y="902"/>
                  </a:lnTo>
                  <a:lnTo>
                    <a:pt x="2918" y="807"/>
                  </a:lnTo>
                  <a:lnTo>
                    <a:pt x="2958" y="762"/>
                  </a:lnTo>
                  <a:lnTo>
                    <a:pt x="3006" y="726"/>
                  </a:lnTo>
                  <a:lnTo>
                    <a:pt x="3038" y="735"/>
                  </a:lnTo>
                  <a:lnTo>
                    <a:pt x="3061" y="749"/>
                  </a:lnTo>
                  <a:lnTo>
                    <a:pt x="3069" y="767"/>
                  </a:lnTo>
                  <a:lnTo>
                    <a:pt x="3093" y="794"/>
                  </a:lnTo>
                  <a:lnTo>
                    <a:pt x="3101" y="861"/>
                  </a:lnTo>
                  <a:lnTo>
                    <a:pt x="3117" y="925"/>
                  </a:lnTo>
                  <a:lnTo>
                    <a:pt x="3133" y="983"/>
                  </a:lnTo>
                  <a:lnTo>
                    <a:pt x="3173" y="1037"/>
                  </a:lnTo>
                  <a:lnTo>
                    <a:pt x="3197" y="1078"/>
                  </a:lnTo>
                  <a:lnTo>
                    <a:pt x="3221" y="1110"/>
                  </a:lnTo>
                  <a:lnTo>
                    <a:pt x="3277" y="1182"/>
                  </a:lnTo>
                  <a:lnTo>
                    <a:pt x="3285" y="1209"/>
                  </a:lnTo>
                  <a:lnTo>
                    <a:pt x="3285" y="1227"/>
                  </a:lnTo>
                  <a:lnTo>
                    <a:pt x="3293" y="1240"/>
                  </a:lnTo>
                  <a:lnTo>
                    <a:pt x="3293" y="1245"/>
                  </a:lnTo>
                  <a:lnTo>
                    <a:pt x="3309" y="1249"/>
                  </a:lnTo>
                  <a:lnTo>
                    <a:pt x="3325" y="1254"/>
                  </a:lnTo>
                  <a:lnTo>
                    <a:pt x="3341" y="1258"/>
                  </a:lnTo>
                  <a:lnTo>
                    <a:pt x="3356" y="1263"/>
                  </a:lnTo>
                  <a:lnTo>
                    <a:pt x="3372" y="1267"/>
                  </a:lnTo>
                  <a:lnTo>
                    <a:pt x="3388" y="1276"/>
                  </a:lnTo>
                  <a:lnTo>
                    <a:pt x="3404" y="1290"/>
                  </a:lnTo>
                  <a:lnTo>
                    <a:pt x="3428" y="1299"/>
                  </a:lnTo>
                  <a:lnTo>
                    <a:pt x="3444" y="1303"/>
                  </a:lnTo>
                  <a:lnTo>
                    <a:pt x="3452" y="1294"/>
                  </a:lnTo>
                  <a:lnTo>
                    <a:pt x="3460" y="1281"/>
                  </a:lnTo>
                  <a:lnTo>
                    <a:pt x="3508" y="1213"/>
                  </a:lnTo>
                  <a:lnTo>
                    <a:pt x="3532" y="1191"/>
                  </a:lnTo>
                  <a:lnTo>
                    <a:pt x="3556" y="1168"/>
                  </a:lnTo>
                  <a:lnTo>
                    <a:pt x="3564" y="1155"/>
                  </a:lnTo>
                  <a:lnTo>
                    <a:pt x="3572" y="1137"/>
                  </a:lnTo>
                  <a:lnTo>
                    <a:pt x="3596" y="1128"/>
                  </a:lnTo>
                  <a:lnTo>
                    <a:pt x="3628" y="1114"/>
                  </a:lnTo>
                  <a:lnTo>
                    <a:pt x="3651" y="1101"/>
                  </a:lnTo>
                  <a:lnTo>
                    <a:pt x="3675" y="1092"/>
                  </a:lnTo>
                  <a:lnTo>
                    <a:pt x="3699" y="1069"/>
                  </a:lnTo>
                  <a:lnTo>
                    <a:pt x="3731" y="1055"/>
                  </a:lnTo>
                  <a:lnTo>
                    <a:pt x="3763" y="1037"/>
                  </a:lnTo>
                  <a:lnTo>
                    <a:pt x="3787" y="1015"/>
                  </a:lnTo>
                </a:path>
              </a:pathLst>
            </a:custGeom>
            <a:noFill/>
            <a:ln w="50800" cap="rnd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9" name="Freeform 85"/>
            <p:cNvSpPr>
              <a:spLocks/>
            </p:cNvSpPr>
            <p:nvPr/>
          </p:nvSpPr>
          <p:spPr bwMode="auto">
            <a:xfrm>
              <a:off x="4972" y="2538"/>
              <a:ext cx="368" cy="111"/>
            </a:xfrm>
            <a:custGeom>
              <a:avLst/>
              <a:gdLst>
                <a:gd name="T0" fmla="*/ 0 w 368"/>
                <a:gd name="T1" fmla="*/ 0 h 111"/>
                <a:gd name="T2" fmla="*/ 42 w 368"/>
                <a:gd name="T3" fmla="*/ 4 h 111"/>
                <a:gd name="T4" fmla="*/ 68 w 368"/>
                <a:gd name="T5" fmla="*/ 4 h 111"/>
                <a:gd name="T6" fmla="*/ 85 w 368"/>
                <a:gd name="T7" fmla="*/ 8 h 111"/>
                <a:gd name="T8" fmla="*/ 102 w 368"/>
                <a:gd name="T9" fmla="*/ 21 h 111"/>
                <a:gd name="T10" fmla="*/ 111 w 368"/>
                <a:gd name="T11" fmla="*/ 38 h 111"/>
                <a:gd name="T12" fmla="*/ 119 w 368"/>
                <a:gd name="T13" fmla="*/ 51 h 111"/>
                <a:gd name="T14" fmla="*/ 128 w 368"/>
                <a:gd name="T15" fmla="*/ 63 h 111"/>
                <a:gd name="T16" fmla="*/ 171 w 368"/>
                <a:gd name="T17" fmla="*/ 80 h 111"/>
                <a:gd name="T18" fmla="*/ 213 w 368"/>
                <a:gd name="T19" fmla="*/ 85 h 111"/>
                <a:gd name="T20" fmla="*/ 247 w 368"/>
                <a:gd name="T21" fmla="*/ 85 h 111"/>
                <a:gd name="T22" fmla="*/ 290 w 368"/>
                <a:gd name="T23" fmla="*/ 89 h 111"/>
                <a:gd name="T24" fmla="*/ 307 w 368"/>
                <a:gd name="T25" fmla="*/ 93 h 111"/>
                <a:gd name="T26" fmla="*/ 324 w 368"/>
                <a:gd name="T27" fmla="*/ 97 h 111"/>
                <a:gd name="T28" fmla="*/ 333 w 368"/>
                <a:gd name="T29" fmla="*/ 102 h 111"/>
                <a:gd name="T30" fmla="*/ 350 w 368"/>
                <a:gd name="T31" fmla="*/ 106 h 111"/>
                <a:gd name="T32" fmla="*/ 358 w 368"/>
                <a:gd name="T33" fmla="*/ 110 h 111"/>
                <a:gd name="T34" fmla="*/ 367 w 368"/>
                <a:gd name="T35" fmla="*/ 110 h 1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8"/>
                <a:gd name="T55" fmla="*/ 0 h 111"/>
                <a:gd name="T56" fmla="*/ 368 w 368"/>
                <a:gd name="T57" fmla="*/ 111 h 11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8" h="111">
                  <a:moveTo>
                    <a:pt x="0" y="0"/>
                  </a:moveTo>
                  <a:lnTo>
                    <a:pt x="42" y="4"/>
                  </a:lnTo>
                  <a:lnTo>
                    <a:pt x="68" y="4"/>
                  </a:lnTo>
                  <a:lnTo>
                    <a:pt x="85" y="8"/>
                  </a:lnTo>
                  <a:lnTo>
                    <a:pt x="102" y="21"/>
                  </a:lnTo>
                  <a:lnTo>
                    <a:pt x="111" y="38"/>
                  </a:lnTo>
                  <a:lnTo>
                    <a:pt x="119" y="51"/>
                  </a:lnTo>
                  <a:lnTo>
                    <a:pt x="128" y="63"/>
                  </a:lnTo>
                  <a:lnTo>
                    <a:pt x="171" y="80"/>
                  </a:lnTo>
                  <a:lnTo>
                    <a:pt x="213" y="85"/>
                  </a:lnTo>
                  <a:lnTo>
                    <a:pt x="247" y="85"/>
                  </a:lnTo>
                  <a:lnTo>
                    <a:pt x="290" y="89"/>
                  </a:lnTo>
                  <a:lnTo>
                    <a:pt x="307" y="93"/>
                  </a:lnTo>
                  <a:lnTo>
                    <a:pt x="324" y="97"/>
                  </a:lnTo>
                  <a:lnTo>
                    <a:pt x="333" y="102"/>
                  </a:lnTo>
                  <a:lnTo>
                    <a:pt x="350" y="106"/>
                  </a:lnTo>
                  <a:lnTo>
                    <a:pt x="358" y="110"/>
                  </a:lnTo>
                  <a:lnTo>
                    <a:pt x="367" y="110"/>
                  </a:lnTo>
                </a:path>
              </a:pathLst>
            </a:custGeom>
            <a:noFill/>
            <a:ln w="50800" cap="rnd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1165225" y="4114800"/>
            <a:ext cx="6570663" cy="1789113"/>
            <a:chOff x="1190" y="2592"/>
            <a:chExt cx="4139" cy="1127"/>
          </a:xfrm>
        </p:grpSpPr>
        <p:sp>
          <p:nvSpPr>
            <p:cNvPr id="81925" name="Rectangle 5"/>
            <p:cNvSpPr>
              <a:spLocks noChangeArrowheads="1"/>
            </p:cNvSpPr>
            <p:nvPr/>
          </p:nvSpPr>
          <p:spPr bwMode="auto">
            <a:xfrm>
              <a:off x="2871" y="3486"/>
              <a:ext cx="9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is-IS" sz="2400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Raunvextir</a:t>
              </a:r>
            </a:p>
          </p:txBody>
        </p:sp>
        <p:sp>
          <p:nvSpPr>
            <p:cNvPr id="64593" name="Freeform 76"/>
            <p:cNvSpPr>
              <a:spLocks/>
            </p:cNvSpPr>
            <p:nvPr/>
          </p:nvSpPr>
          <p:spPr bwMode="auto">
            <a:xfrm>
              <a:off x="1190" y="2592"/>
              <a:ext cx="3872" cy="1057"/>
            </a:xfrm>
            <a:custGeom>
              <a:avLst/>
              <a:gdLst>
                <a:gd name="T0" fmla="*/ 33 w 3872"/>
                <a:gd name="T1" fmla="*/ 332 h 1057"/>
                <a:gd name="T2" fmla="*/ 89 w 3872"/>
                <a:gd name="T3" fmla="*/ 391 h 1057"/>
                <a:gd name="T4" fmla="*/ 146 w 3872"/>
                <a:gd name="T5" fmla="*/ 402 h 1057"/>
                <a:gd name="T6" fmla="*/ 195 w 3872"/>
                <a:gd name="T7" fmla="*/ 402 h 1057"/>
                <a:gd name="T8" fmla="*/ 300 w 3872"/>
                <a:gd name="T9" fmla="*/ 443 h 1057"/>
                <a:gd name="T10" fmla="*/ 405 w 3872"/>
                <a:gd name="T11" fmla="*/ 490 h 1057"/>
                <a:gd name="T12" fmla="*/ 551 w 3872"/>
                <a:gd name="T13" fmla="*/ 513 h 1057"/>
                <a:gd name="T14" fmla="*/ 632 w 3872"/>
                <a:gd name="T15" fmla="*/ 542 h 1057"/>
                <a:gd name="T16" fmla="*/ 689 w 3872"/>
                <a:gd name="T17" fmla="*/ 577 h 1057"/>
                <a:gd name="T18" fmla="*/ 753 w 3872"/>
                <a:gd name="T19" fmla="*/ 601 h 1057"/>
                <a:gd name="T20" fmla="*/ 875 w 3872"/>
                <a:gd name="T21" fmla="*/ 560 h 1057"/>
                <a:gd name="T22" fmla="*/ 923 w 3872"/>
                <a:gd name="T23" fmla="*/ 542 h 1057"/>
                <a:gd name="T24" fmla="*/ 988 w 3872"/>
                <a:gd name="T25" fmla="*/ 548 h 1057"/>
                <a:gd name="T26" fmla="*/ 1045 w 3872"/>
                <a:gd name="T27" fmla="*/ 618 h 1057"/>
                <a:gd name="T28" fmla="*/ 1110 w 3872"/>
                <a:gd name="T29" fmla="*/ 834 h 1057"/>
                <a:gd name="T30" fmla="*/ 1166 w 3872"/>
                <a:gd name="T31" fmla="*/ 986 h 1057"/>
                <a:gd name="T32" fmla="*/ 1255 w 3872"/>
                <a:gd name="T33" fmla="*/ 1056 h 1057"/>
                <a:gd name="T34" fmla="*/ 1296 w 3872"/>
                <a:gd name="T35" fmla="*/ 957 h 1057"/>
                <a:gd name="T36" fmla="*/ 1336 w 3872"/>
                <a:gd name="T37" fmla="*/ 904 h 1057"/>
                <a:gd name="T38" fmla="*/ 1361 w 3872"/>
                <a:gd name="T39" fmla="*/ 863 h 1057"/>
                <a:gd name="T40" fmla="*/ 1458 w 3872"/>
                <a:gd name="T41" fmla="*/ 752 h 1057"/>
                <a:gd name="T42" fmla="*/ 1523 w 3872"/>
                <a:gd name="T43" fmla="*/ 782 h 1057"/>
                <a:gd name="T44" fmla="*/ 1555 w 3872"/>
                <a:gd name="T45" fmla="*/ 776 h 1057"/>
                <a:gd name="T46" fmla="*/ 1636 w 3872"/>
                <a:gd name="T47" fmla="*/ 747 h 1057"/>
                <a:gd name="T48" fmla="*/ 1668 w 3872"/>
                <a:gd name="T49" fmla="*/ 735 h 1057"/>
                <a:gd name="T50" fmla="*/ 1701 w 3872"/>
                <a:gd name="T51" fmla="*/ 747 h 1057"/>
                <a:gd name="T52" fmla="*/ 1709 w 3872"/>
                <a:gd name="T53" fmla="*/ 764 h 1057"/>
                <a:gd name="T54" fmla="*/ 1790 w 3872"/>
                <a:gd name="T55" fmla="*/ 828 h 1057"/>
                <a:gd name="T56" fmla="*/ 1839 w 3872"/>
                <a:gd name="T57" fmla="*/ 858 h 1057"/>
                <a:gd name="T58" fmla="*/ 1911 w 3872"/>
                <a:gd name="T59" fmla="*/ 642 h 1057"/>
                <a:gd name="T60" fmla="*/ 2017 w 3872"/>
                <a:gd name="T61" fmla="*/ 245 h 1057"/>
                <a:gd name="T62" fmla="*/ 2065 w 3872"/>
                <a:gd name="T63" fmla="*/ 134 h 1057"/>
                <a:gd name="T64" fmla="*/ 2162 w 3872"/>
                <a:gd name="T65" fmla="*/ 70 h 1057"/>
                <a:gd name="T66" fmla="*/ 2300 w 3872"/>
                <a:gd name="T67" fmla="*/ 11 h 1057"/>
                <a:gd name="T68" fmla="*/ 2357 w 3872"/>
                <a:gd name="T69" fmla="*/ 5 h 1057"/>
                <a:gd name="T70" fmla="*/ 2381 w 3872"/>
                <a:gd name="T71" fmla="*/ 46 h 1057"/>
                <a:gd name="T72" fmla="*/ 2438 w 3872"/>
                <a:gd name="T73" fmla="*/ 116 h 1057"/>
                <a:gd name="T74" fmla="*/ 2567 w 3872"/>
                <a:gd name="T75" fmla="*/ 145 h 1057"/>
                <a:gd name="T76" fmla="*/ 2681 w 3872"/>
                <a:gd name="T77" fmla="*/ 291 h 1057"/>
                <a:gd name="T78" fmla="*/ 2721 w 3872"/>
                <a:gd name="T79" fmla="*/ 356 h 1057"/>
                <a:gd name="T80" fmla="*/ 2826 w 3872"/>
                <a:gd name="T81" fmla="*/ 338 h 1057"/>
                <a:gd name="T82" fmla="*/ 2948 w 3872"/>
                <a:gd name="T83" fmla="*/ 268 h 1057"/>
                <a:gd name="T84" fmla="*/ 3013 w 3872"/>
                <a:gd name="T85" fmla="*/ 262 h 1057"/>
                <a:gd name="T86" fmla="*/ 3118 w 3872"/>
                <a:gd name="T87" fmla="*/ 344 h 1057"/>
                <a:gd name="T88" fmla="*/ 3167 w 3872"/>
                <a:gd name="T89" fmla="*/ 396 h 1057"/>
                <a:gd name="T90" fmla="*/ 3264 w 3872"/>
                <a:gd name="T91" fmla="*/ 484 h 1057"/>
                <a:gd name="T92" fmla="*/ 3345 w 3872"/>
                <a:gd name="T93" fmla="*/ 542 h 1057"/>
                <a:gd name="T94" fmla="*/ 3450 w 3872"/>
                <a:gd name="T95" fmla="*/ 537 h 1057"/>
                <a:gd name="T96" fmla="*/ 3490 w 3872"/>
                <a:gd name="T97" fmla="*/ 496 h 1057"/>
                <a:gd name="T98" fmla="*/ 3596 w 3872"/>
                <a:gd name="T99" fmla="*/ 414 h 1057"/>
                <a:gd name="T100" fmla="*/ 3636 w 3872"/>
                <a:gd name="T101" fmla="*/ 396 h 1057"/>
                <a:gd name="T102" fmla="*/ 3709 w 3872"/>
                <a:gd name="T103" fmla="*/ 344 h 1057"/>
                <a:gd name="T104" fmla="*/ 3782 w 3872"/>
                <a:gd name="T105" fmla="*/ 321 h 1057"/>
                <a:gd name="T106" fmla="*/ 3822 w 3872"/>
                <a:gd name="T107" fmla="*/ 297 h 1057"/>
                <a:gd name="T108" fmla="*/ 3871 w 3872"/>
                <a:gd name="T109" fmla="*/ 280 h 105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872"/>
                <a:gd name="T166" fmla="*/ 0 h 1057"/>
                <a:gd name="T167" fmla="*/ 3872 w 3872"/>
                <a:gd name="T168" fmla="*/ 1057 h 105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872" h="1057">
                  <a:moveTo>
                    <a:pt x="0" y="321"/>
                  </a:moveTo>
                  <a:lnTo>
                    <a:pt x="17" y="326"/>
                  </a:lnTo>
                  <a:lnTo>
                    <a:pt x="33" y="332"/>
                  </a:lnTo>
                  <a:lnTo>
                    <a:pt x="65" y="361"/>
                  </a:lnTo>
                  <a:lnTo>
                    <a:pt x="73" y="379"/>
                  </a:lnTo>
                  <a:lnTo>
                    <a:pt x="89" y="391"/>
                  </a:lnTo>
                  <a:lnTo>
                    <a:pt x="114" y="396"/>
                  </a:lnTo>
                  <a:lnTo>
                    <a:pt x="130" y="396"/>
                  </a:lnTo>
                  <a:lnTo>
                    <a:pt x="146" y="402"/>
                  </a:lnTo>
                  <a:lnTo>
                    <a:pt x="154" y="402"/>
                  </a:lnTo>
                  <a:lnTo>
                    <a:pt x="170" y="402"/>
                  </a:lnTo>
                  <a:lnTo>
                    <a:pt x="195" y="402"/>
                  </a:lnTo>
                  <a:lnTo>
                    <a:pt x="235" y="408"/>
                  </a:lnTo>
                  <a:lnTo>
                    <a:pt x="268" y="426"/>
                  </a:lnTo>
                  <a:lnTo>
                    <a:pt x="300" y="443"/>
                  </a:lnTo>
                  <a:lnTo>
                    <a:pt x="324" y="461"/>
                  </a:lnTo>
                  <a:lnTo>
                    <a:pt x="357" y="478"/>
                  </a:lnTo>
                  <a:lnTo>
                    <a:pt x="405" y="490"/>
                  </a:lnTo>
                  <a:lnTo>
                    <a:pt x="454" y="496"/>
                  </a:lnTo>
                  <a:lnTo>
                    <a:pt x="502" y="502"/>
                  </a:lnTo>
                  <a:lnTo>
                    <a:pt x="551" y="513"/>
                  </a:lnTo>
                  <a:lnTo>
                    <a:pt x="575" y="525"/>
                  </a:lnTo>
                  <a:lnTo>
                    <a:pt x="608" y="531"/>
                  </a:lnTo>
                  <a:lnTo>
                    <a:pt x="632" y="542"/>
                  </a:lnTo>
                  <a:lnTo>
                    <a:pt x="656" y="554"/>
                  </a:lnTo>
                  <a:lnTo>
                    <a:pt x="672" y="566"/>
                  </a:lnTo>
                  <a:lnTo>
                    <a:pt x="689" y="577"/>
                  </a:lnTo>
                  <a:lnTo>
                    <a:pt x="713" y="583"/>
                  </a:lnTo>
                  <a:lnTo>
                    <a:pt x="737" y="589"/>
                  </a:lnTo>
                  <a:lnTo>
                    <a:pt x="753" y="601"/>
                  </a:lnTo>
                  <a:lnTo>
                    <a:pt x="762" y="601"/>
                  </a:lnTo>
                  <a:lnTo>
                    <a:pt x="859" y="566"/>
                  </a:lnTo>
                  <a:lnTo>
                    <a:pt x="875" y="560"/>
                  </a:lnTo>
                  <a:lnTo>
                    <a:pt x="891" y="554"/>
                  </a:lnTo>
                  <a:lnTo>
                    <a:pt x="907" y="548"/>
                  </a:lnTo>
                  <a:lnTo>
                    <a:pt x="923" y="542"/>
                  </a:lnTo>
                  <a:lnTo>
                    <a:pt x="964" y="548"/>
                  </a:lnTo>
                  <a:lnTo>
                    <a:pt x="988" y="548"/>
                  </a:lnTo>
                  <a:lnTo>
                    <a:pt x="1004" y="554"/>
                  </a:lnTo>
                  <a:lnTo>
                    <a:pt x="1029" y="583"/>
                  </a:lnTo>
                  <a:lnTo>
                    <a:pt x="1045" y="618"/>
                  </a:lnTo>
                  <a:lnTo>
                    <a:pt x="1061" y="659"/>
                  </a:lnTo>
                  <a:lnTo>
                    <a:pt x="1069" y="700"/>
                  </a:lnTo>
                  <a:lnTo>
                    <a:pt x="1110" y="834"/>
                  </a:lnTo>
                  <a:lnTo>
                    <a:pt x="1150" y="968"/>
                  </a:lnTo>
                  <a:lnTo>
                    <a:pt x="1158" y="974"/>
                  </a:lnTo>
                  <a:lnTo>
                    <a:pt x="1166" y="986"/>
                  </a:lnTo>
                  <a:lnTo>
                    <a:pt x="1199" y="1015"/>
                  </a:lnTo>
                  <a:lnTo>
                    <a:pt x="1231" y="1038"/>
                  </a:lnTo>
                  <a:lnTo>
                    <a:pt x="1255" y="1056"/>
                  </a:lnTo>
                  <a:lnTo>
                    <a:pt x="1280" y="1021"/>
                  </a:lnTo>
                  <a:lnTo>
                    <a:pt x="1288" y="986"/>
                  </a:lnTo>
                  <a:lnTo>
                    <a:pt x="1296" y="957"/>
                  </a:lnTo>
                  <a:lnTo>
                    <a:pt x="1312" y="933"/>
                  </a:lnTo>
                  <a:lnTo>
                    <a:pt x="1328" y="916"/>
                  </a:lnTo>
                  <a:lnTo>
                    <a:pt x="1336" y="904"/>
                  </a:lnTo>
                  <a:lnTo>
                    <a:pt x="1353" y="893"/>
                  </a:lnTo>
                  <a:lnTo>
                    <a:pt x="1361" y="875"/>
                  </a:lnTo>
                  <a:lnTo>
                    <a:pt x="1361" y="863"/>
                  </a:lnTo>
                  <a:lnTo>
                    <a:pt x="1369" y="846"/>
                  </a:lnTo>
                  <a:lnTo>
                    <a:pt x="1409" y="793"/>
                  </a:lnTo>
                  <a:lnTo>
                    <a:pt x="1458" y="752"/>
                  </a:lnTo>
                  <a:lnTo>
                    <a:pt x="1466" y="758"/>
                  </a:lnTo>
                  <a:lnTo>
                    <a:pt x="1490" y="770"/>
                  </a:lnTo>
                  <a:lnTo>
                    <a:pt x="1523" y="782"/>
                  </a:lnTo>
                  <a:lnTo>
                    <a:pt x="1539" y="788"/>
                  </a:lnTo>
                  <a:lnTo>
                    <a:pt x="1547" y="788"/>
                  </a:lnTo>
                  <a:lnTo>
                    <a:pt x="1555" y="776"/>
                  </a:lnTo>
                  <a:lnTo>
                    <a:pt x="1571" y="764"/>
                  </a:lnTo>
                  <a:lnTo>
                    <a:pt x="1604" y="758"/>
                  </a:lnTo>
                  <a:lnTo>
                    <a:pt x="1636" y="747"/>
                  </a:lnTo>
                  <a:lnTo>
                    <a:pt x="1652" y="741"/>
                  </a:lnTo>
                  <a:lnTo>
                    <a:pt x="1668" y="735"/>
                  </a:lnTo>
                  <a:lnTo>
                    <a:pt x="1693" y="741"/>
                  </a:lnTo>
                  <a:lnTo>
                    <a:pt x="1701" y="747"/>
                  </a:lnTo>
                  <a:lnTo>
                    <a:pt x="1693" y="752"/>
                  </a:lnTo>
                  <a:lnTo>
                    <a:pt x="1709" y="764"/>
                  </a:lnTo>
                  <a:lnTo>
                    <a:pt x="1725" y="782"/>
                  </a:lnTo>
                  <a:lnTo>
                    <a:pt x="1774" y="811"/>
                  </a:lnTo>
                  <a:lnTo>
                    <a:pt x="1790" y="828"/>
                  </a:lnTo>
                  <a:lnTo>
                    <a:pt x="1814" y="840"/>
                  </a:lnTo>
                  <a:lnTo>
                    <a:pt x="1830" y="852"/>
                  </a:lnTo>
                  <a:lnTo>
                    <a:pt x="1839" y="858"/>
                  </a:lnTo>
                  <a:lnTo>
                    <a:pt x="1871" y="747"/>
                  </a:lnTo>
                  <a:lnTo>
                    <a:pt x="1887" y="694"/>
                  </a:lnTo>
                  <a:lnTo>
                    <a:pt x="1911" y="642"/>
                  </a:lnTo>
                  <a:lnTo>
                    <a:pt x="1960" y="472"/>
                  </a:lnTo>
                  <a:lnTo>
                    <a:pt x="2000" y="297"/>
                  </a:lnTo>
                  <a:lnTo>
                    <a:pt x="2017" y="245"/>
                  </a:lnTo>
                  <a:lnTo>
                    <a:pt x="2025" y="192"/>
                  </a:lnTo>
                  <a:lnTo>
                    <a:pt x="2049" y="151"/>
                  </a:lnTo>
                  <a:lnTo>
                    <a:pt x="2065" y="134"/>
                  </a:lnTo>
                  <a:lnTo>
                    <a:pt x="2090" y="122"/>
                  </a:lnTo>
                  <a:lnTo>
                    <a:pt x="2122" y="93"/>
                  </a:lnTo>
                  <a:lnTo>
                    <a:pt x="2162" y="70"/>
                  </a:lnTo>
                  <a:lnTo>
                    <a:pt x="2235" y="35"/>
                  </a:lnTo>
                  <a:lnTo>
                    <a:pt x="2268" y="23"/>
                  </a:lnTo>
                  <a:lnTo>
                    <a:pt x="2300" y="11"/>
                  </a:lnTo>
                  <a:lnTo>
                    <a:pt x="2324" y="5"/>
                  </a:lnTo>
                  <a:lnTo>
                    <a:pt x="2332" y="0"/>
                  </a:lnTo>
                  <a:lnTo>
                    <a:pt x="2357" y="5"/>
                  </a:lnTo>
                  <a:lnTo>
                    <a:pt x="2373" y="11"/>
                  </a:lnTo>
                  <a:lnTo>
                    <a:pt x="2381" y="29"/>
                  </a:lnTo>
                  <a:lnTo>
                    <a:pt x="2381" y="46"/>
                  </a:lnTo>
                  <a:lnTo>
                    <a:pt x="2389" y="70"/>
                  </a:lnTo>
                  <a:lnTo>
                    <a:pt x="2413" y="93"/>
                  </a:lnTo>
                  <a:lnTo>
                    <a:pt x="2438" y="116"/>
                  </a:lnTo>
                  <a:lnTo>
                    <a:pt x="2462" y="134"/>
                  </a:lnTo>
                  <a:lnTo>
                    <a:pt x="2519" y="140"/>
                  </a:lnTo>
                  <a:lnTo>
                    <a:pt x="2567" y="145"/>
                  </a:lnTo>
                  <a:lnTo>
                    <a:pt x="2608" y="204"/>
                  </a:lnTo>
                  <a:lnTo>
                    <a:pt x="2648" y="268"/>
                  </a:lnTo>
                  <a:lnTo>
                    <a:pt x="2681" y="291"/>
                  </a:lnTo>
                  <a:lnTo>
                    <a:pt x="2705" y="321"/>
                  </a:lnTo>
                  <a:lnTo>
                    <a:pt x="2713" y="338"/>
                  </a:lnTo>
                  <a:lnTo>
                    <a:pt x="2721" y="356"/>
                  </a:lnTo>
                  <a:lnTo>
                    <a:pt x="2745" y="361"/>
                  </a:lnTo>
                  <a:lnTo>
                    <a:pt x="2762" y="367"/>
                  </a:lnTo>
                  <a:lnTo>
                    <a:pt x="2826" y="338"/>
                  </a:lnTo>
                  <a:lnTo>
                    <a:pt x="2891" y="309"/>
                  </a:lnTo>
                  <a:lnTo>
                    <a:pt x="2915" y="291"/>
                  </a:lnTo>
                  <a:lnTo>
                    <a:pt x="2948" y="268"/>
                  </a:lnTo>
                  <a:lnTo>
                    <a:pt x="2972" y="251"/>
                  </a:lnTo>
                  <a:lnTo>
                    <a:pt x="2980" y="245"/>
                  </a:lnTo>
                  <a:lnTo>
                    <a:pt x="3013" y="262"/>
                  </a:lnTo>
                  <a:lnTo>
                    <a:pt x="3053" y="286"/>
                  </a:lnTo>
                  <a:lnTo>
                    <a:pt x="3086" y="321"/>
                  </a:lnTo>
                  <a:lnTo>
                    <a:pt x="3118" y="344"/>
                  </a:lnTo>
                  <a:lnTo>
                    <a:pt x="3134" y="367"/>
                  </a:lnTo>
                  <a:lnTo>
                    <a:pt x="3150" y="385"/>
                  </a:lnTo>
                  <a:lnTo>
                    <a:pt x="3167" y="396"/>
                  </a:lnTo>
                  <a:lnTo>
                    <a:pt x="3191" y="408"/>
                  </a:lnTo>
                  <a:lnTo>
                    <a:pt x="3223" y="443"/>
                  </a:lnTo>
                  <a:lnTo>
                    <a:pt x="3264" y="484"/>
                  </a:lnTo>
                  <a:lnTo>
                    <a:pt x="3312" y="519"/>
                  </a:lnTo>
                  <a:lnTo>
                    <a:pt x="3328" y="531"/>
                  </a:lnTo>
                  <a:lnTo>
                    <a:pt x="3345" y="542"/>
                  </a:lnTo>
                  <a:lnTo>
                    <a:pt x="3385" y="554"/>
                  </a:lnTo>
                  <a:lnTo>
                    <a:pt x="3426" y="566"/>
                  </a:lnTo>
                  <a:lnTo>
                    <a:pt x="3450" y="537"/>
                  </a:lnTo>
                  <a:lnTo>
                    <a:pt x="3466" y="513"/>
                  </a:lnTo>
                  <a:lnTo>
                    <a:pt x="3474" y="507"/>
                  </a:lnTo>
                  <a:lnTo>
                    <a:pt x="3490" y="496"/>
                  </a:lnTo>
                  <a:lnTo>
                    <a:pt x="3539" y="461"/>
                  </a:lnTo>
                  <a:lnTo>
                    <a:pt x="3579" y="426"/>
                  </a:lnTo>
                  <a:lnTo>
                    <a:pt x="3596" y="414"/>
                  </a:lnTo>
                  <a:lnTo>
                    <a:pt x="3604" y="408"/>
                  </a:lnTo>
                  <a:lnTo>
                    <a:pt x="3620" y="402"/>
                  </a:lnTo>
                  <a:lnTo>
                    <a:pt x="3636" y="396"/>
                  </a:lnTo>
                  <a:lnTo>
                    <a:pt x="3660" y="379"/>
                  </a:lnTo>
                  <a:lnTo>
                    <a:pt x="3685" y="361"/>
                  </a:lnTo>
                  <a:lnTo>
                    <a:pt x="3709" y="344"/>
                  </a:lnTo>
                  <a:lnTo>
                    <a:pt x="3733" y="332"/>
                  </a:lnTo>
                  <a:lnTo>
                    <a:pt x="3758" y="326"/>
                  </a:lnTo>
                  <a:lnTo>
                    <a:pt x="3782" y="321"/>
                  </a:lnTo>
                  <a:lnTo>
                    <a:pt x="3798" y="315"/>
                  </a:lnTo>
                  <a:lnTo>
                    <a:pt x="3806" y="309"/>
                  </a:lnTo>
                  <a:lnTo>
                    <a:pt x="3822" y="297"/>
                  </a:lnTo>
                  <a:lnTo>
                    <a:pt x="3839" y="286"/>
                  </a:lnTo>
                  <a:lnTo>
                    <a:pt x="3855" y="286"/>
                  </a:lnTo>
                  <a:lnTo>
                    <a:pt x="3871" y="280"/>
                  </a:ln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4" name="Freeform 86"/>
            <p:cNvSpPr>
              <a:spLocks/>
            </p:cNvSpPr>
            <p:nvPr/>
          </p:nvSpPr>
          <p:spPr bwMode="auto">
            <a:xfrm>
              <a:off x="5047" y="2879"/>
              <a:ext cx="282" cy="126"/>
            </a:xfrm>
            <a:custGeom>
              <a:avLst/>
              <a:gdLst>
                <a:gd name="T0" fmla="*/ 0 w 282"/>
                <a:gd name="T1" fmla="*/ 0 h 126"/>
                <a:gd name="T2" fmla="*/ 51 w 282"/>
                <a:gd name="T3" fmla="*/ 5 h 126"/>
                <a:gd name="T4" fmla="*/ 93 w 282"/>
                <a:gd name="T5" fmla="*/ 10 h 126"/>
                <a:gd name="T6" fmla="*/ 102 w 282"/>
                <a:gd name="T7" fmla="*/ 14 h 126"/>
                <a:gd name="T8" fmla="*/ 111 w 282"/>
                <a:gd name="T9" fmla="*/ 24 h 126"/>
                <a:gd name="T10" fmla="*/ 145 w 282"/>
                <a:gd name="T11" fmla="*/ 53 h 126"/>
                <a:gd name="T12" fmla="*/ 170 w 282"/>
                <a:gd name="T13" fmla="*/ 77 h 126"/>
                <a:gd name="T14" fmla="*/ 179 w 282"/>
                <a:gd name="T15" fmla="*/ 87 h 126"/>
                <a:gd name="T16" fmla="*/ 179 w 282"/>
                <a:gd name="T17" fmla="*/ 91 h 126"/>
                <a:gd name="T18" fmla="*/ 196 w 282"/>
                <a:gd name="T19" fmla="*/ 96 h 126"/>
                <a:gd name="T20" fmla="*/ 213 w 282"/>
                <a:gd name="T21" fmla="*/ 101 h 126"/>
                <a:gd name="T22" fmla="*/ 238 w 282"/>
                <a:gd name="T23" fmla="*/ 101 h 126"/>
                <a:gd name="T24" fmla="*/ 255 w 282"/>
                <a:gd name="T25" fmla="*/ 101 h 126"/>
                <a:gd name="T26" fmla="*/ 272 w 282"/>
                <a:gd name="T27" fmla="*/ 115 h 126"/>
                <a:gd name="T28" fmla="*/ 281 w 282"/>
                <a:gd name="T29" fmla="*/ 125 h 126"/>
                <a:gd name="T30" fmla="*/ 281 w 282"/>
                <a:gd name="T31" fmla="*/ 125 h 12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2"/>
                <a:gd name="T49" fmla="*/ 0 h 126"/>
                <a:gd name="T50" fmla="*/ 282 w 282"/>
                <a:gd name="T51" fmla="*/ 126 h 12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2" h="126">
                  <a:moveTo>
                    <a:pt x="0" y="0"/>
                  </a:moveTo>
                  <a:lnTo>
                    <a:pt x="51" y="5"/>
                  </a:lnTo>
                  <a:lnTo>
                    <a:pt x="93" y="10"/>
                  </a:lnTo>
                  <a:lnTo>
                    <a:pt x="102" y="14"/>
                  </a:lnTo>
                  <a:lnTo>
                    <a:pt x="111" y="24"/>
                  </a:lnTo>
                  <a:lnTo>
                    <a:pt x="145" y="53"/>
                  </a:lnTo>
                  <a:lnTo>
                    <a:pt x="170" y="77"/>
                  </a:lnTo>
                  <a:lnTo>
                    <a:pt x="179" y="87"/>
                  </a:lnTo>
                  <a:lnTo>
                    <a:pt x="179" y="91"/>
                  </a:lnTo>
                  <a:lnTo>
                    <a:pt x="196" y="96"/>
                  </a:lnTo>
                  <a:lnTo>
                    <a:pt x="213" y="101"/>
                  </a:lnTo>
                  <a:lnTo>
                    <a:pt x="238" y="101"/>
                  </a:lnTo>
                  <a:lnTo>
                    <a:pt x="255" y="101"/>
                  </a:lnTo>
                  <a:lnTo>
                    <a:pt x="272" y="115"/>
                  </a:lnTo>
                  <a:lnTo>
                    <a:pt x="281" y="125"/>
                  </a:ln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5" name="Line 87"/>
            <p:cNvSpPr>
              <a:spLocks noChangeShapeType="1"/>
            </p:cNvSpPr>
            <p:nvPr/>
          </p:nvSpPr>
          <p:spPr bwMode="auto">
            <a:xfrm flipH="1">
              <a:off x="2530" y="3585"/>
              <a:ext cx="28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Rectangle 5"/>
          <p:cNvSpPr txBox="1">
            <a:spLocks noChangeArrowheads="1"/>
          </p:cNvSpPr>
          <p:nvPr/>
        </p:nvSpPr>
        <p:spPr>
          <a:xfrm>
            <a:off x="611560" y="188640"/>
            <a:ext cx="7992888" cy="1143000"/>
          </a:xfrm>
          <a:prstGeom prst="rect">
            <a:avLst/>
          </a:prstGeom>
          <a:noFill/>
          <a:ln/>
        </p:spPr>
        <p:txBody>
          <a:bodyPr lIns="90487" tIns="44450" rIns="90487" bIns="4445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8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Bandaríkin: Raunvextir og nafnvextir 1965-1998 (% á ári)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8848" y="466725"/>
            <a:ext cx="782957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Raunvextir og nafnvextir 1982-2018 (% á ári)</a:t>
            </a:r>
            <a:endParaRPr lang="is-IS" sz="4800" dirty="0">
              <a:latin typeface="Bernard MT Condensed" panose="020508060609050204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402814"/>
            <a:ext cx="56401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Heimild: Alþjóðabankinn, </a:t>
            </a:r>
            <a:r>
              <a:rPr lang="is-IS" sz="1600" dirty="0">
                <a:latin typeface="Cambria" panose="02040503050406030204" pitchFamily="18" charset="0"/>
                <a:ea typeface="Cambria" panose="02040503050406030204" pitchFamily="18" charset="0"/>
              </a:rPr>
              <a:t>World Development Indicators</a:t>
            </a:r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, 2019.</a:t>
            </a:r>
            <a:endParaRPr lang="en-US" sz="16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E3A0EEA-34BA-4BAE-816A-EC6258285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333240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4B4B-F189-4E54-8EB6-AEFD8129E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9725"/>
            <a:ext cx="7571184" cy="4846638"/>
          </a:xfrm>
        </p:spPr>
        <p:txBody>
          <a:bodyPr/>
          <a:lstStyle/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Neikvæðir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vextir eru ekkert tiltökumál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r &lt; 0 ef i &lt; </a:t>
            </a:r>
            <a:r>
              <a:rPr lang="is-IS" dirty="0"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Neikvæðir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nafn</a:t>
            </a: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vextir eru hins vegar nýtt fyrirbæri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i &lt; 0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Og þó, hefur tíðkazt lengi í Sviss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Svissneskir bankar taka greitt fyrir að geyma (illa fengið?) fé: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Geymslugjöld í stað vaxta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Sænski seðlabankinn lækkaði innlánsvexti niður í -0,25% 2009 og -0,75% 2014 til að draga úr sparnaði og örva eftirspurn 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ECB, Seðlabanki Sviss o.fl. fylgdu fordæminu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FF2833-49D0-4E88-8A8F-6EA924BA5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48" y="466725"/>
            <a:ext cx="782957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Neikvæðir vextir</a:t>
            </a:r>
            <a:endParaRPr lang="is-IS" sz="4800" dirty="0">
              <a:latin typeface="Bernard MT Condensed" panose="02050806060905020404" pitchFamily="18" charset="0"/>
            </a:endParaRPr>
          </a:p>
        </p:txBody>
      </p:sp>
      <p:sp>
        <p:nvSpPr>
          <p:cNvPr id="5" name="Text Box 692">
            <a:extLst>
              <a:ext uri="{FF2B5EF4-FFF2-40B4-BE49-F238E27FC236}">
                <a16:creationId xmlns:a16="http://schemas.microsoft.com/office/drawing/2014/main" id="{E5B6A07D-E4FF-4CE0-9FE0-988B49487F3A}"/>
              </a:ext>
            </a:extLst>
          </p:cNvPr>
          <p:cNvSpPr txBox="1">
            <a:spLocks noChangeArrowheads="1"/>
          </p:cNvSpPr>
          <p:nvPr/>
        </p:nvSpPr>
        <p:spPr bwMode="auto">
          <a:xfrm rot="21222555">
            <a:off x="7115261" y="5705717"/>
            <a:ext cx="17235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5400" i="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Endir</a:t>
            </a:r>
          </a:p>
        </p:txBody>
      </p:sp>
    </p:spTree>
    <p:extLst>
      <p:ext uri="{BB962C8B-B14F-4D97-AF65-F5344CB8AC3E}">
        <p14:creationId xmlns:p14="http://schemas.microsoft.com/office/powerpoint/2010/main" val="19910152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534400" cy="1143000"/>
          </a:xfrm>
        </p:spPr>
        <p:txBody>
          <a:bodyPr lIns="90488" tIns="44450" rIns="90488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Hvernig </a:t>
            </a:r>
            <a:r>
              <a:rPr lang="is-IS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neyzluverðsvísitalan</a:t>
            </a: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</a:t>
            </a:r>
            <a:b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er reiknuð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928813"/>
            <a:ext cx="7572375" cy="4419600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Velja í körfuna: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Ákveða hvaða vörur og þjónusta skipta dæmigerðan neytanda mestu máli</a:t>
            </a:r>
          </a:p>
          <a:p>
            <a:pPr marL="521208" lvl="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Hagstofan velur í körfuna: Hún gerir neyzlukannanir til að ákvarða hvaða vörur og þjónustu neytendur kaupa helzt og í hvaða hlutföllum </a:t>
            </a:r>
          </a:p>
          <a:p>
            <a:pPr marL="521208" lvl="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Hagstofan mælir einnig hvaða verð neytendur greiða fyrir þessar vörur og þjónustu – þ.e. fyrir körfuna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2357438"/>
            <a:ext cx="6286500" cy="2667000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Finna verðið </a:t>
            </a: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Athuga hvað hver einstök vara og þjónusta í körfunni kostar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534400" cy="1143000"/>
          </a:xfrm>
        </p:spPr>
        <p:txBody>
          <a:bodyPr lIns="90488" tIns="44450" rIns="90488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Hvernig </a:t>
            </a:r>
            <a:r>
              <a:rPr lang="is-IS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neyzluverðsvísitalan</a:t>
            </a: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</a:t>
            </a:r>
            <a:b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er reiknuð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>
          <a:xfrm>
            <a:off x="785813" y="2428875"/>
            <a:ext cx="6786562" cy="2714625"/>
          </a:xfrm>
        </p:spPr>
        <p:txBody>
          <a:bodyPr lIns="90488" tIns="44450" rIns="90488" bIns="4445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Reikna hvað karfan kostar </a:t>
            </a: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Nota gögnin um verð til að reikna hvað karfan kostar á ólíkum tímum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534400" cy="1143000"/>
          </a:xfrm>
        </p:spPr>
        <p:txBody>
          <a:bodyPr lIns="90488" tIns="44450" rIns="90488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Hvernig neyzluverðsvísitalan </a:t>
            </a:r>
            <a:b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er reiknuð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981200"/>
            <a:ext cx="7772400" cy="4419600"/>
          </a:xfrm>
        </p:spPr>
        <p:txBody>
          <a:bodyPr lIns="90488" tIns="44450" rIns="90488" bIns="4445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Velja grunnár og reikna vísitöluna </a:t>
            </a:r>
          </a:p>
          <a:p>
            <a:pPr marL="274320" indent="-274320" eaLnBrk="1" fontAlgn="auto" hangingPunct="1">
              <a:spcAft>
                <a:spcPts val="0"/>
              </a:spcAft>
              <a:buSzPct val="75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Tilgreina ákveðið grunnár og nota það sem viðmiðun</a:t>
            </a:r>
          </a:p>
          <a:p>
            <a:pPr marL="274320" indent="-274320" eaLnBrk="1" fontAlgn="auto" hangingPunct="1">
              <a:spcAft>
                <a:spcPts val="0"/>
              </a:spcAft>
              <a:buSzPct val="75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Reikna vísitöluna með því að deila verði körfunnar á tilteknu ári með verði körfunnar á grunnárinu og margfalda með 100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534400" cy="1143000"/>
          </a:xfrm>
        </p:spPr>
        <p:txBody>
          <a:bodyPr lIns="90488" tIns="44450" rIns="90488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Hvernig neyzluverðsvísitalan </a:t>
            </a:r>
            <a:b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er reiknuð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8ACD5D1977BB41A31F184DBDE400AD" ma:contentTypeVersion="8" ma:contentTypeDescription="Create a new document." ma:contentTypeScope="" ma:versionID="c2c79cefe11e5a3ae110765b6d8bb642">
  <xsd:schema xmlns:xsd="http://www.w3.org/2001/XMLSchema" xmlns:xs="http://www.w3.org/2001/XMLSchema" xmlns:p="http://schemas.microsoft.com/office/2006/metadata/properties" xmlns:ns3="0fc118d9-ad1b-4cbf-b6c2-52dec790812e" targetNamespace="http://schemas.microsoft.com/office/2006/metadata/properties" ma:root="true" ma:fieldsID="1063db7fd87986de3082a5e00cac9675" ns3:_="">
    <xsd:import namespace="0fc118d9-ad1b-4cbf-b6c2-52dec79081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118d9-ad1b-4cbf-b6c2-52dec7908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153EA8-F1FB-43FE-82F0-2013659C01A3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0fc118d9-ad1b-4cbf-b6c2-52dec790812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B194706-0A4B-4056-BEDD-E0BDBBF2A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118d9-ad1b-4cbf-b6c2-52dec79081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B7AB2E-8A5F-46B0-9E91-BD383AA2E5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2666</TotalTime>
  <Pages>64</Pages>
  <Words>2123</Words>
  <Application>Microsoft Office PowerPoint</Application>
  <PresentationFormat>On-screen Show (4:3)</PresentationFormat>
  <Paragraphs>478</Paragraphs>
  <Slides>54</Slides>
  <Notes>53</Notes>
  <HiddenSlides>11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Arial</vt:lpstr>
      <vt:lpstr>Bernard MT Condensed</vt:lpstr>
      <vt:lpstr>Cambria</vt:lpstr>
      <vt:lpstr>Monotype Sorts</vt:lpstr>
      <vt:lpstr>Symbol</vt:lpstr>
      <vt:lpstr>Tahoma</vt:lpstr>
      <vt:lpstr>Times New Roman</vt:lpstr>
      <vt:lpstr>Trebuchet MS</vt:lpstr>
      <vt:lpstr>Wingdings</vt:lpstr>
      <vt:lpstr>Wingdings 2</vt:lpstr>
      <vt:lpstr>Opulent</vt:lpstr>
      <vt:lpstr>Chart</vt:lpstr>
      <vt:lpstr>Verðlag og framfærslu-kostnaður</vt:lpstr>
      <vt:lpstr>Að mæla framfærslukostnað</vt:lpstr>
      <vt:lpstr>Neyzluverðsvísitalan</vt:lpstr>
      <vt:lpstr>Vísitölufjölskyldan á förnum vegi</vt:lpstr>
      <vt:lpstr>Neyzluvöruverðsvísitalan</vt:lpstr>
      <vt:lpstr>Hvernig neyzluverðsvísitalan  er reiknuð</vt:lpstr>
      <vt:lpstr>Hvernig neyzluverðsvísitalan  er reiknuð</vt:lpstr>
      <vt:lpstr>Hvernig neyzluverðsvísitalan  er reiknuð</vt:lpstr>
      <vt:lpstr>Hvernig neyzluverðsvísitalan  er reiknuð</vt:lpstr>
      <vt:lpstr>Hvernig neyzluverðsvísitalan  er reiknuð</vt:lpstr>
      <vt:lpstr>Verðbólga</vt:lpstr>
      <vt:lpstr>Dæmi um útreikning NVV og verðbólgu</vt:lpstr>
      <vt:lpstr>Dæmi um útreikning NVV og verðbólgu</vt:lpstr>
      <vt:lpstr>Dæmi um útreikning NVV og verðbólgu</vt:lpstr>
      <vt:lpstr>Dæmi um útreikning NVV og verðbólgu</vt:lpstr>
      <vt:lpstr>Dæmi um útreikning NVV og verðbólgu</vt:lpstr>
      <vt:lpstr>Annað dæmi um útreikning  NVV og verðbólgu</vt:lpstr>
      <vt:lpstr>Ísland: Hvað er í körfunni?</vt:lpstr>
      <vt:lpstr>Verðvísitala VLF</vt:lpstr>
      <vt:lpstr>Mælivandkvæði</vt:lpstr>
      <vt:lpstr>Mælivandkvæði</vt:lpstr>
      <vt:lpstr>Tilfærslubjögun</vt:lpstr>
      <vt:lpstr>Nýjar vörur</vt:lpstr>
      <vt:lpstr>Ómældar gæðabreytingar</vt:lpstr>
      <vt:lpstr>Ómældar gæðabreytingar</vt:lpstr>
      <vt:lpstr>Mælivandkvæði</vt:lpstr>
      <vt:lpstr>Verðvísitala VLF og NVV</vt:lpstr>
      <vt:lpstr>Verðvísitala VLF og NVV</vt:lpstr>
      <vt:lpstr>PowerPoint Presentation</vt:lpstr>
      <vt:lpstr>Krónur frá ólíkum tímum</vt:lpstr>
      <vt:lpstr>Ísland: Almenn verðvísitala 1849-1990</vt:lpstr>
      <vt:lpstr>Ísland: Almenn verðvísitala 1849-1990</vt:lpstr>
      <vt:lpstr>Nafnlaun og raunlaun</vt:lpstr>
      <vt:lpstr>Nafnlaun og raunlaun</vt:lpstr>
      <vt:lpstr>Nafnlaun og raunlaun</vt:lpstr>
      <vt:lpstr>Nafnlaun og raunlaun</vt:lpstr>
      <vt:lpstr>Nafnlaun og raunlaun</vt:lpstr>
      <vt:lpstr>Vinsælustu kvikmyndir 1939-1997, á verðlagi 1999</vt:lpstr>
      <vt:lpstr>Verðtrygging</vt:lpstr>
      <vt:lpstr>Verðtrygging og áhætta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Raunvextir og nafnvextir</vt:lpstr>
      <vt:lpstr>PowerPoint Presentation</vt:lpstr>
      <vt:lpstr>ísland: Raunvextir og nafnvextir 1982-2018 (% á ári)</vt:lpstr>
      <vt:lpstr>Neikvæðir vextir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23</dc:title>
  <dc:subject>Measuring the Cost of Living</dc:subject>
  <dc:creator>Mark P. Karscig</dc:creator>
  <cp:lastModifiedBy>Þorvaldur Gylfason</cp:lastModifiedBy>
  <cp:revision>433</cp:revision>
  <cp:lastPrinted>2018-09-06T11:49:28Z</cp:lastPrinted>
  <dcterms:created xsi:type="dcterms:W3CDTF">1998-06-22T00:04:04Z</dcterms:created>
  <dcterms:modified xsi:type="dcterms:W3CDTF">2020-08-26T17:04:42Z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0x010100D58ACD5D1977BB41A31F184DBDE400AD</vt:lpwstr>
  </property>
</Properties>
</file>