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4"/>
  </p:sldMasterIdLst>
  <p:notesMasterIdLst>
    <p:notesMasterId r:id="rId85"/>
  </p:notesMasterIdLst>
  <p:handoutMasterIdLst>
    <p:handoutMasterId r:id="rId86"/>
  </p:handoutMasterIdLst>
  <p:sldIdLst>
    <p:sldId id="256" r:id="rId5"/>
    <p:sldId id="1420" r:id="rId6"/>
    <p:sldId id="1514" r:id="rId7"/>
    <p:sldId id="1553" r:id="rId8"/>
    <p:sldId id="1555" r:id="rId9"/>
    <p:sldId id="1554" r:id="rId10"/>
    <p:sldId id="1556" r:id="rId11"/>
    <p:sldId id="1421" r:id="rId12"/>
    <p:sldId id="1422" r:id="rId13"/>
    <p:sldId id="1423" r:id="rId14"/>
    <p:sldId id="1426" r:id="rId15"/>
    <p:sldId id="1469" r:id="rId16"/>
    <p:sldId id="1470" r:id="rId17"/>
    <p:sldId id="1471" r:id="rId18"/>
    <p:sldId id="1427" r:id="rId19"/>
    <p:sldId id="1468" r:id="rId20"/>
    <p:sldId id="1434" r:id="rId21"/>
    <p:sldId id="1431" r:id="rId22"/>
    <p:sldId id="1432" r:id="rId23"/>
    <p:sldId id="1435" r:id="rId24"/>
    <p:sldId id="1436" r:id="rId25"/>
    <p:sldId id="1443" r:id="rId26"/>
    <p:sldId id="1444" r:id="rId27"/>
    <p:sldId id="1445" r:id="rId28"/>
    <p:sldId id="1474" r:id="rId29"/>
    <p:sldId id="1477" r:id="rId30"/>
    <p:sldId id="1478" r:id="rId31"/>
    <p:sldId id="1479" r:id="rId32"/>
    <p:sldId id="1480" r:id="rId33"/>
    <p:sldId id="1515" r:id="rId34"/>
    <p:sldId id="1516" r:id="rId35"/>
    <p:sldId id="1517" r:id="rId36"/>
    <p:sldId id="1518" r:id="rId37"/>
    <p:sldId id="1519" r:id="rId38"/>
    <p:sldId id="1522" r:id="rId39"/>
    <p:sldId id="1520" r:id="rId40"/>
    <p:sldId id="1538" r:id="rId41"/>
    <p:sldId id="1523" r:id="rId42"/>
    <p:sldId id="1524" r:id="rId43"/>
    <p:sldId id="1525" r:id="rId44"/>
    <p:sldId id="1527" r:id="rId45"/>
    <p:sldId id="1528" r:id="rId46"/>
    <p:sldId id="1529" r:id="rId47"/>
    <p:sldId id="1530" r:id="rId48"/>
    <p:sldId id="1531" r:id="rId49"/>
    <p:sldId id="1548" r:id="rId50"/>
    <p:sldId id="1499" r:id="rId51"/>
    <p:sldId id="1500" r:id="rId52"/>
    <p:sldId id="1501" r:id="rId53"/>
    <p:sldId id="1502" r:id="rId54"/>
    <p:sldId id="1503" r:id="rId55"/>
    <p:sldId id="1504" r:id="rId56"/>
    <p:sldId id="1505" r:id="rId57"/>
    <p:sldId id="1452" r:id="rId58"/>
    <p:sldId id="1457" r:id="rId59"/>
    <p:sldId id="1458" r:id="rId60"/>
    <p:sldId id="1460" r:id="rId61"/>
    <p:sldId id="1462" r:id="rId62"/>
    <p:sldId id="1453" r:id="rId63"/>
    <p:sldId id="1490" r:id="rId64"/>
    <p:sldId id="1496" r:id="rId65"/>
    <p:sldId id="1511" r:id="rId66"/>
    <p:sldId id="1488" r:id="rId67"/>
    <p:sldId id="1492" r:id="rId68"/>
    <p:sldId id="1493" r:id="rId69"/>
    <p:sldId id="1512" r:id="rId70"/>
    <p:sldId id="1489" r:id="rId71"/>
    <p:sldId id="1494" r:id="rId72"/>
    <p:sldId id="1495" r:id="rId73"/>
    <p:sldId id="1549" r:id="rId74"/>
    <p:sldId id="1550" r:id="rId75"/>
    <p:sldId id="1551" r:id="rId76"/>
    <p:sldId id="1558" r:id="rId77"/>
    <p:sldId id="1464" r:id="rId78"/>
    <p:sldId id="1465" r:id="rId79"/>
    <p:sldId id="1466" r:id="rId80"/>
    <p:sldId id="1506" r:id="rId81"/>
    <p:sldId id="1508" r:id="rId82"/>
    <p:sldId id="1552" r:id="rId83"/>
    <p:sldId id="1557" r:id="rId8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i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474A81"/>
    <a:srgbClr val="CC3300"/>
    <a:srgbClr val="A50021"/>
    <a:srgbClr val="FFFFCC"/>
    <a:srgbClr val="00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F6D3FE-72B5-4390-9409-2EDA6DE155D9}" v="78" dt="2020-08-26T16:40:44.5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742" y="41"/>
      </p:cViewPr>
      <p:guideLst>
        <p:guide orient="horz" pos="1968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97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theme" Target="theme/theme1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90" Type="http://schemas.openxmlformats.org/officeDocument/2006/relationships/tableStyles" Target="tableStyles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viewProps" Target="viewProps.xml"/><Relationship Id="rId9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presProps" Target="presProp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7" Type="http://schemas.openxmlformats.org/officeDocument/2006/relationships/slide" Target="slides/slide70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53.xml"/><Relationship Id="rId5" Type="http://schemas.openxmlformats.org/officeDocument/2006/relationships/slide" Target="slides/slide8.xml"/><Relationship Id="rId4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3219329324141"/>
          <c:y val="3.7137406435306698E-2"/>
          <c:w val="0.72629978060677491"/>
          <c:h val="0.83614173228346456"/>
        </c:manualLayout>
      </c:layout>
      <c:lineChart>
        <c:grouping val="standard"/>
        <c:varyColors val="0"/>
        <c:ser>
          <c:idx val="0"/>
          <c:order val="0"/>
          <c:tx>
            <c:strRef>
              <c:f>Data!$A$2</c:f>
              <c:strCache>
                <c:ptCount val="1"/>
                <c:pt idx="0">
                  <c:v>Danmörk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Data!$B$1:$BH$1</c:f>
              <c:strCache>
                <c:ptCount val="59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</c:strCache>
            </c:strRef>
          </c:cat>
          <c:val>
            <c:numRef>
              <c:f>Data!$B$2:$BH$2</c:f>
              <c:numCache>
                <c:formatCode>General</c:formatCode>
                <c:ptCount val="59"/>
                <c:pt idx="0">
                  <c:v>21075.599516009526</c:v>
                </c:pt>
                <c:pt idx="1">
                  <c:v>22263.998525062907</c:v>
                </c:pt>
                <c:pt idx="2">
                  <c:v>23343.234046090201</c:v>
                </c:pt>
                <c:pt idx="3">
                  <c:v>23307.609923676635</c:v>
                </c:pt>
                <c:pt idx="4">
                  <c:v>25265.476955039194</c:v>
                </c:pt>
                <c:pt idx="5">
                  <c:v>26211.336792599017</c:v>
                </c:pt>
                <c:pt idx="6">
                  <c:v>26714.384248432274</c:v>
                </c:pt>
                <c:pt idx="7">
                  <c:v>27411.473287620414</c:v>
                </c:pt>
                <c:pt idx="8">
                  <c:v>28328.068470582606</c:v>
                </c:pt>
                <c:pt idx="9">
                  <c:v>29953.009381082593</c:v>
                </c:pt>
                <c:pt idx="10">
                  <c:v>30541.926131424574</c:v>
                </c:pt>
                <c:pt idx="11">
                  <c:v>31241.866625420142</c:v>
                </c:pt>
                <c:pt idx="12">
                  <c:v>32284.274566080989</c:v>
                </c:pt>
                <c:pt idx="13">
                  <c:v>33403.116312513768</c:v>
                </c:pt>
                <c:pt idx="14">
                  <c:v>32874.775971292416</c:v>
                </c:pt>
                <c:pt idx="15">
                  <c:v>32302.688223821769</c:v>
                </c:pt>
                <c:pt idx="16">
                  <c:v>34130.589663119936</c:v>
                </c:pt>
                <c:pt idx="17">
                  <c:v>34660.812364739184</c:v>
                </c:pt>
                <c:pt idx="18">
                  <c:v>35322.587882090382</c:v>
                </c:pt>
                <c:pt idx="19">
                  <c:v>36599.229371821792</c:v>
                </c:pt>
                <c:pt idx="20">
                  <c:v>36378.193820314649</c:v>
                </c:pt>
                <c:pt idx="21">
                  <c:v>36146.132585646817</c:v>
                </c:pt>
                <c:pt idx="22">
                  <c:v>37505.540682052015</c:v>
                </c:pt>
                <c:pt idx="23">
                  <c:v>38505.638763988783</c:v>
                </c:pt>
                <c:pt idx="24">
                  <c:v>40130.855644614414</c:v>
                </c:pt>
                <c:pt idx="25">
                  <c:v>41720.657411957123</c:v>
                </c:pt>
                <c:pt idx="26">
                  <c:v>43708.254694926662</c:v>
                </c:pt>
                <c:pt idx="27">
                  <c:v>43763.90410907461</c:v>
                </c:pt>
                <c:pt idx="28">
                  <c:v>43736.68078898159</c:v>
                </c:pt>
                <c:pt idx="29">
                  <c:v>43992.478427209295</c:v>
                </c:pt>
                <c:pt idx="30">
                  <c:v>44569.011124229568</c:v>
                </c:pt>
                <c:pt idx="31">
                  <c:v>45073.025211396991</c:v>
                </c:pt>
                <c:pt idx="32">
                  <c:v>45803.400091209704</c:v>
                </c:pt>
                <c:pt idx="33">
                  <c:v>45655.918621669349</c:v>
                </c:pt>
                <c:pt idx="34">
                  <c:v>47928.365798493127</c:v>
                </c:pt>
                <c:pt idx="35">
                  <c:v>49122.88193439207</c:v>
                </c:pt>
                <c:pt idx="36">
                  <c:v>50262.225502985435</c:v>
                </c:pt>
                <c:pt idx="37">
                  <c:v>51685.980516732277</c:v>
                </c:pt>
                <c:pt idx="38">
                  <c:v>52640.939520155553</c:v>
                </c:pt>
                <c:pt idx="39">
                  <c:v>54013.777978609134</c:v>
                </c:pt>
                <c:pt idx="40">
                  <c:v>55850.636429635837</c:v>
                </c:pt>
                <c:pt idx="41">
                  <c:v>56108.962719463285</c:v>
                </c:pt>
                <c:pt idx="42">
                  <c:v>56190.814522353336</c:v>
                </c:pt>
                <c:pt idx="43">
                  <c:v>56256.767611139105</c:v>
                </c:pt>
                <c:pt idx="44">
                  <c:v>57608.734894508285</c:v>
                </c:pt>
                <c:pt idx="45">
                  <c:v>58792.671381824308</c:v>
                </c:pt>
                <c:pt idx="46">
                  <c:v>60892.766609424616</c:v>
                </c:pt>
                <c:pt idx="47">
                  <c:v>61174.54514642345</c:v>
                </c:pt>
                <c:pt idx="48">
                  <c:v>60504.775299088637</c:v>
                </c:pt>
                <c:pt idx="49">
                  <c:v>57229.051637888115</c:v>
                </c:pt>
                <c:pt idx="50">
                  <c:v>58041.411224560128</c:v>
                </c:pt>
                <c:pt idx="51">
                  <c:v>58575.618916291503</c:v>
                </c:pt>
                <c:pt idx="52">
                  <c:v>58487.78636509653</c:v>
                </c:pt>
                <c:pt idx="53">
                  <c:v>58788.081787016665</c:v>
                </c:pt>
                <c:pt idx="54">
                  <c:v>59437.933897330229</c:v>
                </c:pt>
                <c:pt idx="55">
                  <c:v>60402.133219600837</c:v>
                </c:pt>
                <c:pt idx="56">
                  <c:v>61370.785705523464</c:v>
                </c:pt>
                <c:pt idx="57">
                  <c:v>62356.751713337515</c:v>
                </c:pt>
                <c:pt idx="58">
                  <c:v>62888.727191629921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9BE-4E86-AB54-7F816032FD98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Finnland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Data!$B$1:$BH$1</c:f>
              <c:strCache>
                <c:ptCount val="59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</c:strCache>
            </c:strRef>
          </c:cat>
          <c:val>
            <c:numRef>
              <c:f>Data!$B$3:$BH$3</c:f>
              <c:numCache>
                <c:formatCode>General</c:formatCode>
                <c:ptCount val="59"/>
                <c:pt idx="0">
                  <c:v>12195.328064267944</c:v>
                </c:pt>
                <c:pt idx="1">
                  <c:v>13030.459883855732</c:v>
                </c:pt>
                <c:pt idx="2">
                  <c:v>13328.081916059222</c:v>
                </c:pt>
                <c:pt idx="3">
                  <c:v>13668.943927765285</c:v>
                </c:pt>
                <c:pt idx="4">
                  <c:v>14305.21315043211</c:v>
                </c:pt>
                <c:pt idx="5">
                  <c:v>15013.66297112672</c:v>
                </c:pt>
                <c:pt idx="6">
                  <c:v>15312.411889681447</c:v>
                </c:pt>
                <c:pt idx="7">
                  <c:v>15560.018009967103</c:v>
                </c:pt>
                <c:pt idx="8">
                  <c:v>15847.101308079245</c:v>
                </c:pt>
                <c:pt idx="9">
                  <c:v>17377.440691585405</c:v>
                </c:pt>
                <c:pt idx="10">
                  <c:v>18373.790651660009</c:v>
                </c:pt>
                <c:pt idx="11">
                  <c:v>18783.126289610904</c:v>
                </c:pt>
                <c:pt idx="12">
                  <c:v>20116.005769232215</c:v>
                </c:pt>
                <c:pt idx="13">
                  <c:v>21399.000380890328</c:v>
                </c:pt>
                <c:pt idx="14">
                  <c:v>21976.229503234899</c:v>
                </c:pt>
                <c:pt idx="15">
                  <c:v>22273.793084078814</c:v>
                </c:pt>
                <c:pt idx="16">
                  <c:v>22283.226403649409</c:v>
                </c:pt>
                <c:pt idx="17">
                  <c:v>22274.200343896686</c:v>
                </c:pt>
                <c:pt idx="18">
                  <c:v>22858.814888849676</c:v>
                </c:pt>
                <c:pt idx="19">
                  <c:v>24424.299633710103</c:v>
                </c:pt>
                <c:pt idx="20">
                  <c:v>25660.587886509711</c:v>
                </c:pt>
                <c:pt idx="21">
                  <c:v>25882.207209724747</c:v>
                </c:pt>
                <c:pt idx="22">
                  <c:v>26532.209183881925</c:v>
                </c:pt>
                <c:pt idx="23">
                  <c:v>27197.714620021718</c:v>
                </c:pt>
                <c:pt idx="24">
                  <c:v>27922.283931564401</c:v>
                </c:pt>
                <c:pt idx="25">
                  <c:v>28789.486709614546</c:v>
                </c:pt>
                <c:pt idx="26">
                  <c:v>29478.427786169897</c:v>
                </c:pt>
                <c:pt idx="27">
                  <c:v>30441.131580031168</c:v>
                </c:pt>
                <c:pt idx="28">
                  <c:v>31934.107510094564</c:v>
                </c:pt>
                <c:pt idx="29">
                  <c:v>33437.88440696679</c:v>
                </c:pt>
                <c:pt idx="30">
                  <c:v>33514.923031274368</c:v>
                </c:pt>
                <c:pt idx="31">
                  <c:v>31360.954387064961</c:v>
                </c:pt>
                <c:pt idx="32">
                  <c:v>30148.435007373631</c:v>
                </c:pt>
                <c:pt idx="33">
                  <c:v>29782.543526668796</c:v>
                </c:pt>
                <c:pt idx="34">
                  <c:v>30822.608359714068</c:v>
                </c:pt>
                <c:pt idx="35">
                  <c:v>31997.004165002025</c:v>
                </c:pt>
                <c:pt idx="36">
                  <c:v>33059.096694304753</c:v>
                </c:pt>
                <c:pt idx="37">
                  <c:v>35021.586626969547</c:v>
                </c:pt>
                <c:pt idx="38">
                  <c:v>36824.847965246961</c:v>
                </c:pt>
                <c:pt idx="39">
                  <c:v>38372.222041335204</c:v>
                </c:pt>
                <c:pt idx="40">
                  <c:v>40450.373374893694</c:v>
                </c:pt>
                <c:pt idx="41">
                  <c:v>41399.943581057421</c:v>
                </c:pt>
                <c:pt idx="42">
                  <c:v>41993.689022188511</c:v>
                </c:pt>
                <c:pt idx="43">
                  <c:v>42729.024467158088</c:v>
                </c:pt>
                <c:pt idx="44">
                  <c:v>44277.8427026504</c:v>
                </c:pt>
                <c:pt idx="45">
                  <c:v>45353.259999707676</c:v>
                </c:pt>
                <c:pt idx="46">
                  <c:v>47011.657598012003</c:v>
                </c:pt>
                <c:pt idx="47">
                  <c:v>49239.193957243901</c:v>
                </c:pt>
                <c:pt idx="48">
                  <c:v>49363.69719648239</c:v>
                </c:pt>
                <c:pt idx="49">
                  <c:v>45065.75349435924</c:v>
                </c:pt>
                <c:pt idx="50">
                  <c:v>46202.415162845442</c:v>
                </c:pt>
                <c:pt idx="51">
                  <c:v>47171.022064800243</c:v>
                </c:pt>
                <c:pt idx="52">
                  <c:v>46277.556282870581</c:v>
                </c:pt>
                <c:pt idx="53">
                  <c:v>45715.646816353379</c:v>
                </c:pt>
                <c:pt idx="54">
                  <c:v>45239.368803162324</c:v>
                </c:pt>
                <c:pt idx="55">
                  <c:v>45316.354270658318</c:v>
                </c:pt>
                <c:pt idx="56">
                  <c:v>46438.822742312819</c:v>
                </c:pt>
                <c:pt idx="57">
                  <c:v>47558.888476066044</c:v>
                </c:pt>
                <c:pt idx="58">
                  <c:v>48579.871294814373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9BE-4E86-AB54-7F816032FD98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Ísland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Data!$B$1:$BH$1</c:f>
              <c:strCache>
                <c:ptCount val="59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</c:strCache>
            </c:strRef>
          </c:cat>
          <c:val>
            <c:numRef>
              <c:f>Data!$B$4:$BH$4</c:f>
              <c:numCache>
                <c:formatCode>General</c:formatCode>
                <c:ptCount val="59"/>
                <c:pt idx="0">
                  <c:v>11700.552414146903</c:v>
                </c:pt>
                <c:pt idx="1">
                  <c:v>11465.033979806934</c:v>
                </c:pt>
                <c:pt idx="2">
                  <c:v>12190.168982603747</c:v>
                </c:pt>
                <c:pt idx="3">
                  <c:v>13206.577450461758</c:v>
                </c:pt>
                <c:pt idx="4">
                  <c:v>14260.428651843311</c:v>
                </c:pt>
                <c:pt idx="5">
                  <c:v>15048.652081120013</c:v>
                </c:pt>
                <c:pt idx="6">
                  <c:v>16088.520868583968</c:v>
                </c:pt>
                <c:pt idx="7">
                  <c:v>15630.40434092446</c:v>
                </c:pt>
                <c:pt idx="8">
                  <c:v>14573.9563898457</c:v>
                </c:pt>
                <c:pt idx="9">
                  <c:v>14782.029532818104</c:v>
                </c:pt>
                <c:pt idx="10">
                  <c:v>16580.07326290218</c:v>
                </c:pt>
                <c:pt idx="11">
                  <c:v>18594.585010120387</c:v>
                </c:pt>
                <c:pt idx="12">
                  <c:v>19456.342916119262</c:v>
                </c:pt>
                <c:pt idx="13">
                  <c:v>20469.30074842618</c:v>
                </c:pt>
                <c:pt idx="14">
                  <c:v>21346.574132946862</c:v>
                </c:pt>
                <c:pt idx="15">
                  <c:v>21211.488601511108</c:v>
                </c:pt>
                <c:pt idx="16">
                  <c:v>22253.513045542844</c:v>
                </c:pt>
                <c:pt idx="17">
                  <c:v>24037.172891134011</c:v>
                </c:pt>
                <c:pt idx="18">
                  <c:v>25285.287404461229</c:v>
                </c:pt>
                <c:pt idx="19">
                  <c:v>26256.127743503337</c:v>
                </c:pt>
                <c:pt idx="20">
                  <c:v>27472.854414461079</c:v>
                </c:pt>
                <c:pt idx="21">
                  <c:v>28319.714561376597</c:v>
                </c:pt>
                <c:pt idx="22">
                  <c:v>28545.774488029467</c:v>
                </c:pt>
                <c:pt idx="23">
                  <c:v>27564.318059585195</c:v>
                </c:pt>
                <c:pt idx="24">
                  <c:v>28398.812252573116</c:v>
                </c:pt>
                <c:pt idx="25">
                  <c:v>29103.793732644885</c:v>
                </c:pt>
                <c:pt idx="26">
                  <c:v>30703.006605174825</c:v>
                </c:pt>
                <c:pt idx="27">
                  <c:v>32963.721196548337</c:v>
                </c:pt>
                <c:pt idx="28">
                  <c:v>32422.342227340727</c:v>
                </c:pt>
                <c:pt idx="29">
                  <c:v>32106.062146874865</c:v>
                </c:pt>
                <c:pt idx="30">
                  <c:v>32229.884190644214</c:v>
                </c:pt>
                <c:pt idx="31">
                  <c:v>31787.236819421236</c:v>
                </c:pt>
                <c:pt idx="32">
                  <c:v>30331.21245394232</c:v>
                </c:pt>
                <c:pt idx="33">
                  <c:v>30418.718591177749</c:v>
                </c:pt>
                <c:pt idx="34">
                  <c:v>31244.47136249952</c:v>
                </c:pt>
                <c:pt idx="35">
                  <c:v>31111.667890159359</c:v>
                </c:pt>
                <c:pt idx="36">
                  <c:v>32359.270996518131</c:v>
                </c:pt>
                <c:pt idx="37">
                  <c:v>33247.147199763596</c:v>
                </c:pt>
                <c:pt idx="38">
                  <c:v>35226.960384832149</c:v>
                </c:pt>
                <c:pt idx="39">
                  <c:v>36210.673013843792</c:v>
                </c:pt>
                <c:pt idx="40">
                  <c:v>37465.449803528718</c:v>
                </c:pt>
                <c:pt idx="41">
                  <c:v>38412.137217000294</c:v>
                </c:pt>
                <c:pt idx="42">
                  <c:v>38330.125445854785</c:v>
                </c:pt>
                <c:pt idx="43">
                  <c:v>38928.987409874222</c:v>
                </c:pt>
                <c:pt idx="44">
                  <c:v>41692.095054653699</c:v>
                </c:pt>
                <c:pt idx="45">
                  <c:v>43635.0158688476</c:v>
                </c:pt>
                <c:pt idx="46">
                  <c:v>44859.832541347838</c:v>
                </c:pt>
                <c:pt idx="47">
                  <c:v>47835.384237161627</c:v>
                </c:pt>
                <c:pt idx="48">
                  <c:v>47889.386545182664</c:v>
                </c:pt>
                <c:pt idx="49">
                  <c:v>44491.736012898567</c:v>
                </c:pt>
                <c:pt idx="50">
                  <c:v>43024.923837735099</c:v>
                </c:pt>
                <c:pt idx="51">
                  <c:v>43700.792992695802</c:v>
                </c:pt>
                <c:pt idx="52">
                  <c:v>44032.424537696694</c:v>
                </c:pt>
                <c:pt idx="53">
                  <c:v>45420.990330501831</c:v>
                </c:pt>
                <c:pt idx="54">
                  <c:v>45852.913451827008</c:v>
                </c:pt>
                <c:pt idx="55">
                  <c:v>47405.043173123333</c:v>
                </c:pt>
                <c:pt idx="56">
                  <c:v>50188.498419477983</c:v>
                </c:pt>
                <c:pt idx="57">
                  <c:v>51281.987741836499</c:v>
                </c:pt>
                <c:pt idx="58">
                  <c:v>52103.170304708648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9BE-4E86-AB54-7F816032FD98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Noregur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Data!$B$1:$BH$1</c:f>
              <c:strCache>
                <c:ptCount val="59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</c:strCache>
            </c:strRef>
          </c:cat>
          <c:val>
            <c:numRef>
              <c:f>Data!$B$5:$BH$5</c:f>
              <c:numCache>
                <c:formatCode>General</c:formatCode>
                <c:ptCount val="59"/>
                <c:pt idx="0">
                  <c:v>23183.559831932063</c:v>
                </c:pt>
                <c:pt idx="1">
                  <c:v>24443.005132825223</c:v>
                </c:pt>
                <c:pt idx="2">
                  <c:v>24929.725377191295</c:v>
                </c:pt>
                <c:pt idx="3">
                  <c:v>25678.429677388463</c:v>
                </c:pt>
                <c:pt idx="4">
                  <c:v>26761.90372126599</c:v>
                </c:pt>
                <c:pt idx="5">
                  <c:v>27958.25927588066</c:v>
                </c:pt>
                <c:pt idx="6">
                  <c:v>28786.159685193663</c:v>
                </c:pt>
                <c:pt idx="7">
                  <c:v>30332.240028640335</c:v>
                </c:pt>
                <c:pt idx="8">
                  <c:v>30758.068177104233</c:v>
                </c:pt>
                <c:pt idx="9">
                  <c:v>31882.780579350085</c:v>
                </c:pt>
                <c:pt idx="10">
                  <c:v>32267.079677202299</c:v>
                </c:pt>
                <c:pt idx="11">
                  <c:v>33859.127245684853</c:v>
                </c:pt>
                <c:pt idx="12">
                  <c:v>35392.302064633339</c:v>
                </c:pt>
                <c:pt idx="13">
                  <c:v>36738.731025898283</c:v>
                </c:pt>
                <c:pt idx="14">
                  <c:v>37943.884962052165</c:v>
                </c:pt>
                <c:pt idx="15">
                  <c:v>39603.706546118374</c:v>
                </c:pt>
                <c:pt idx="16">
                  <c:v>41714.733247473465</c:v>
                </c:pt>
                <c:pt idx="17">
                  <c:v>43267.074897583698</c:v>
                </c:pt>
                <c:pt idx="18">
                  <c:v>44770.021042535256</c:v>
                </c:pt>
                <c:pt idx="19">
                  <c:v>46568.727335767668</c:v>
                </c:pt>
                <c:pt idx="20">
                  <c:v>48538.244017104756</c:v>
                </c:pt>
                <c:pt idx="21">
                  <c:v>49144.626186646776</c:v>
                </c:pt>
                <c:pt idx="22">
                  <c:v>49079.690430318209</c:v>
                </c:pt>
                <c:pt idx="23">
                  <c:v>50860.85516090798</c:v>
                </c:pt>
                <c:pt idx="24">
                  <c:v>53787.177309229148</c:v>
                </c:pt>
                <c:pt idx="25">
                  <c:v>56604.382253572978</c:v>
                </c:pt>
                <c:pt idx="26">
                  <c:v>58682.827096366746</c:v>
                </c:pt>
                <c:pt idx="27">
                  <c:v>59432.930469173749</c:v>
                </c:pt>
                <c:pt idx="28">
                  <c:v>58963.135464175779</c:v>
                </c:pt>
                <c:pt idx="29">
                  <c:v>59329.916334871574</c:v>
                </c:pt>
                <c:pt idx="30">
                  <c:v>60268.657940094148</c:v>
                </c:pt>
                <c:pt idx="31">
                  <c:v>61832.412957477005</c:v>
                </c:pt>
                <c:pt idx="32">
                  <c:v>63673.976491940564</c:v>
                </c:pt>
                <c:pt idx="33">
                  <c:v>65097.067566861777</c:v>
                </c:pt>
                <c:pt idx="34">
                  <c:v>67999.732710691242</c:v>
                </c:pt>
                <c:pt idx="35">
                  <c:v>70457.693102405741</c:v>
                </c:pt>
                <c:pt idx="36">
                  <c:v>73626.157761275361</c:v>
                </c:pt>
                <c:pt idx="37">
                  <c:v>77097.845878290667</c:v>
                </c:pt>
                <c:pt idx="38">
                  <c:v>78651.550884410244</c:v>
                </c:pt>
                <c:pt idx="39">
                  <c:v>79687.508244297598</c:v>
                </c:pt>
                <c:pt idx="40">
                  <c:v>81709.662940204405</c:v>
                </c:pt>
                <c:pt idx="41">
                  <c:v>82992.531860025119</c:v>
                </c:pt>
                <c:pt idx="42">
                  <c:v>83732.938943883448</c:v>
                </c:pt>
                <c:pt idx="43">
                  <c:v>84008.961695492981</c:v>
                </c:pt>
                <c:pt idx="44">
                  <c:v>86820.341309993659</c:v>
                </c:pt>
                <c:pt idx="45">
                  <c:v>88494.364327699353</c:v>
                </c:pt>
                <c:pt idx="46">
                  <c:v>89887.019517036228</c:v>
                </c:pt>
                <c:pt idx="47">
                  <c:v>91617.279152267001</c:v>
                </c:pt>
                <c:pt idx="48">
                  <c:v>90917.498614930286</c:v>
                </c:pt>
                <c:pt idx="49">
                  <c:v>88259.967719830907</c:v>
                </c:pt>
                <c:pt idx="50">
                  <c:v>87770.266844340091</c:v>
                </c:pt>
                <c:pt idx="51">
                  <c:v>87481.148348935487</c:v>
                </c:pt>
                <c:pt idx="52">
                  <c:v>88689.490957740389</c:v>
                </c:pt>
                <c:pt idx="53">
                  <c:v>88538.697651382405</c:v>
                </c:pt>
                <c:pt idx="54">
                  <c:v>89274.956140490409</c:v>
                </c:pt>
                <c:pt idx="55">
                  <c:v>90132.349517559342</c:v>
                </c:pt>
                <c:pt idx="56">
                  <c:v>90402.6021928798</c:v>
                </c:pt>
                <c:pt idx="57">
                  <c:v>91451.350523416884</c:v>
                </c:pt>
                <c:pt idx="58">
                  <c:v>92121.421134647404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9BE-4E86-AB54-7F816032FD98}"/>
            </c:ext>
          </c:extLst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Svíþjóð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Data!$B$1:$BH$1</c:f>
              <c:strCache>
                <c:ptCount val="59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</c:strCache>
            </c:strRef>
          </c:cat>
          <c:val>
            <c:numRef>
              <c:f>Data!$B$6:$BH$6</c:f>
              <c:numCache>
                <c:formatCode>General</c:formatCode>
                <c:ptCount val="59"/>
                <c:pt idx="0">
                  <c:v>18142.875876038288</c:v>
                </c:pt>
                <c:pt idx="1">
                  <c:v>19083.558969995433</c:v>
                </c:pt>
                <c:pt idx="2">
                  <c:v>19786.851530222291</c:v>
                </c:pt>
                <c:pt idx="3">
                  <c:v>20723.937843018746</c:v>
                </c:pt>
                <c:pt idx="4">
                  <c:v>21972.834698493451</c:v>
                </c:pt>
                <c:pt idx="5">
                  <c:v>22598.666261891627</c:v>
                </c:pt>
                <c:pt idx="6">
                  <c:v>22852.671164888274</c:v>
                </c:pt>
                <c:pt idx="7">
                  <c:v>23441.237889084412</c:v>
                </c:pt>
                <c:pt idx="8">
                  <c:v>24157.940216896812</c:v>
                </c:pt>
                <c:pt idx="9">
                  <c:v>25190.519561994919</c:v>
                </c:pt>
                <c:pt idx="10">
                  <c:v>26500.863741510362</c:v>
                </c:pt>
                <c:pt idx="11">
                  <c:v>26567.761157628633</c:v>
                </c:pt>
                <c:pt idx="12">
                  <c:v>27095.641673884264</c:v>
                </c:pt>
                <c:pt idx="13">
                  <c:v>28122.277119635273</c:v>
                </c:pt>
                <c:pt idx="14">
                  <c:v>28937.593902131026</c:v>
                </c:pt>
                <c:pt idx="15">
                  <c:v>29558.667952294956</c:v>
                </c:pt>
                <c:pt idx="16">
                  <c:v>29762.988730269302</c:v>
                </c:pt>
                <c:pt idx="17">
                  <c:v>29184.060751535962</c:v>
                </c:pt>
                <c:pt idx="18">
                  <c:v>29608.90297368406</c:v>
                </c:pt>
                <c:pt idx="19">
                  <c:v>30678.864371979849</c:v>
                </c:pt>
                <c:pt idx="20">
                  <c:v>31137.124734746922</c:v>
                </c:pt>
                <c:pt idx="21">
                  <c:v>31241.258743965966</c:v>
                </c:pt>
                <c:pt idx="22">
                  <c:v>31613.271960075865</c:v>
                </c:pt>
                <c:pt idx="23">
                  <c:v>32199.544842769254</c:v>
                </c:pt>
                <c:pt idx="24">
                  <c:v>33530.95264601519</c:v>
                </c:pt>
                <c:pt idx="25">
                  <c:v>34198.813476438292</c:v>
                </c:pt>
                <c:pt idx="26">
                  <c:v>35037.63261133535</c:v>
                </c:pt>
                <c:pt idx="27">
                  <c:v>36092.106897168618</c:v>
                </c:pt>
                <c:pt idx="28">
                  <c:v>36845.984589088293</c:v>
                </c:pt>
                <c:pt idx="29">
                  <c:v>37572.657874151089</c:v>
                </c:pt>
                <c:pt idx="30">
                  <c:v>37564.858093257957</c:v>
                </c:pt>
                <c:pt idx="31">
                  <c:v>36882.111100074071</c:v>
                </c:pt>
                <c:pt idx="32">
                  <c:v>36241.605170627401</c:v>
                </c:pt>
                <c:pt idx="33">
                  <c:v>35287.43312212138</c:v>
                </c:pt>
                <c:pt idx="34">
                  <c:v>36469.775665744302</c:v>
                </c:pt>
                <c:pt idx="35">
                  <c:v>37737.359802066501</c:v>
                </c:pt>
                <c:pt idx="36">
                  <c:v>38249.681672073537</c:v>
                </c:pt>
                <c:pt idx="37">
                  <c:v>39341.095675946548</c:v>
                </c:pt>
                <c:pt idx="38">
                  <c:v>40986.77536577329</c:v>
                </c:pt>
                <c:pt idx="39">
                  <c:v>42792.370025106444</c:v>
                </c:pt>
                <c:pt idx="40">
                  <c:v>44751.21468697823</c:v>
                </c:pt>
                <c:pt idx="41">
                  <c:v>45333.480271854904</c:v>
                </c:pt>
                <c:pt idx="42">
                  <c:v>46123.936988260008</c:v>
                </c:pt>
                <c:pt idx="43">
                  <c:v>47037.011352580193</c:v>
                </c:pt>
                <c:pt idx="44">
                  <c:v>48872.083071683199</c:v>
                </c:pt>
                <c:pt idx="45">
                  <c:v>50048.087452192252</c:v>
                </c:pt>
                <c:pt idx="46">
                  <c:v>52106.21151313973</c:v>
                </c:pt>
                <c:pt idx="47">
                  <c:v>53483.956705469973</c:v>
                </c:pt>
                <c:pt idx="48">
                  <c:v>52773.292917602768</c:v>
                </c:pt>
                <c:pt idx="49">
                  <c:v>49606.838489724476</c:v>
                </c:pt>
                <c:pt idx="50">
                  <c:v>52132.918527158123</c:v>
                </c:pt>
                <c:pt idx="51">
                  <c:v>53126.971328596745</c:v>
                </c:pt>
                <c:pt idx="52">
                  <c:v>52577.985893911951</c:v>
                </c:pt>
                <c:pt idx="53">
                  <c:v>52779.954668166487</c:v>
                </c:pt>
                <c:pt idx="54">
                  <c:v>53618.575507866793</c:v>
                </c:pt>
                <c:pt idx="55">
                  <c:v>55418.984280028206</c:v>
                </c:pt>
                <c:pt idx="56">
                  <c:v>56195.881382449472</c:v>
                </c:pt>
                <c:pt idx="57">
                  <c:v>56610.684988495152</c:v>
                </c:pt>
                <c:pt idx="58">
                  <c:v>57232.085490629353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9BE-4E86-AB54-7F816032FD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40412208"/>
        <c:axId val="618957232"/>
      </c:lineChart>
      <c:catAx>
        <c:axId val="124041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s-IS"/>
          </a:p>
        </c:txPr>
        <c:crossAx val="618957232"/>
        <c:crosses val="autoZero"/>
        <c:auto val="1"/>
        <c:lblAlgn val="ctr"/>
        <c:lblOffset val="100"/>
        <c:tickLblSkip val="5"/>
        <c:noMultiLvlLbl val="0"/>
      </c:catAx>
      <c:valAx>
        <c:axId val="618957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s-IS"/>
          </a:p>
        </c:txPr>
        <c:crossAx val="124041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328834233863237"/>
          <c:y val="3.1711140274132396E-2"/>
          <c:w val="0.37071263747577088"/>
          <c:h val="0.420050549236900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644978588202803E-2"/>
          <c:y val="3.1529691303538658E-2"/>
          <c:w val="0.90789680895151259"/>
          <c:h val="0.84947173690298317"/>
        </c:manualLayout>
      </c:layout>
      <c:lineChart>
        <c:grouping val="standard"/>
        <c:varyColors val="0"/>
        <c:ser>
          <c:idx val="0"/>
          <c:order val="0"/>
          <c:tx>
            <c:strRef>
              <c:f>Sheet1!$H$1</c:f>
              <c:strCache>
                <c:ptCount val="1"/>
                <c:pt idx="0">
                  <c:v>Danmörk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Sheet1!$G$2:$G$50</c:f>
              <c:numCache>
                <c:formatCode>General</c:formatCode>
                <c:ptCount val="49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</c:numCache>
            </c:numRef>
          </c:cat>
          <c:val>
            <c:numRef>
              <c:f>Sheet1!$H$2:$H$50</c:f>
              <c:numCache>
                <c:formatCode>0.0</c:formatCode>
                <c:ptCount val="49"/>
                <c:pt idx="0">
                  <c:v>41.664231999999998</c:v>
                </c:pt>
                <c:pt idx="1">
                  <c:v>43.779127000000003</c:v>
                </c:pt>
                <c:pt idx="2">
                  <c:v>46.104143999999998</c:v>
                </c:pt>
                <c:pt idx="3">
                  <c:v>48.618934000000003</c:v>
                </c:pt>
                <c:pt idx="4">
                  <c:v>48.930602</c:v>
                </c:pt>
                <c:pt idx="5">
                  <c:v>50.941521000000002</c:v>
                </c:pt>
                <c:pt idx="6">
                  <c:v>52.823436000000001</c:v>
                </c:pt>
                <c:pt idx="7">
                  <c:v>54.781495999999997</c:v>
                </c:pt>
                <c:pt idx="8">
                  <c:v>56.352483999999997</c:v>
                </c:pt>
                <c:pt idx="9">
                  <c:v>58.292484999999999</c:v>
                </c:pt>
                <c:pt idx="10">
                  <c:v>57.843043000000002</c:v>
                </c:pt>
                <c:pt idx="11">
                  <c:v>59.545696</c:v>
                </c:pt>
                <c:pt idx="12">
                  <c:v>61.207495999999999</c:v>
                </c:pt>
                <c:pt idx="13">
                  <c:v>63.031058999999999</c:v>
                </c:pt>
                <c:pt idx="14">
                  <c:v>64.936425</c:v>
                </c:pt>
                <c:pt idx="15">
                  <c:v>66.578671999999997</c:v>
                </c:pt>
                <c:pt idx="16">
                  <c:v>68.022125000000003</c:v>
                </c:pt>
                <c:pt idx="17">
                  <c:v>69.403593000000001</c:v>
                </c:pt>
                <c:pt idx="18">
                  <c:v>70.765587999999994</c:v>
                </c:pt>
                <c:pt idx="19">
                  <c:v>72.247010000000003</c:v>
                </c:pt>
                <c:pt idx="20">
                  <c:v>74.361153000000002</c:v>
                </c:pt>
                <c:pt idx="21">
                  <c:v>76.30489</c:v>
                </c:pt>
                <c:pt idx="22">
                  <c:v>77.618679999999998</c:v>
                </c:pt>
                <c:pt idx="23">
                  <c:v>79.101446999999993</c:v>
                </c:pt>
                <c:pt idx="24">
                  <c:v>84.151532000000003</c:v>
                </c:pt>
                <c:pt idx="25">
                  <c:v>85.403801999999999</c:v>
                </c:pt>
                <c:pt idx="26">
                  <c:v>87.439965999999998</c:v>
                </c:pt>
                <c:pt idx="27">
                  <c:v>88.073757000000001</c:v>
                </c:pt>
                <c:pt idx="28">
                  <c:v>87.972307999999998</c:v>
                </c:pt>
                <c:pt idx="29">
                  <c:v>88.868329000000003</c:v>
                </c:pt>
                <c:pt idx="30">
                  <c:v>90.926831000000007</c:v>
                </c:pt>
                <c:pt idx="31">
                  <c:v>90.605822000000003</c:v>
                </c:pt>
                <c:pt idx="32">
                  <c:v>91.350757999999999</c:v>
                </c:pt>
                <c:pt idx="33">
                  <c:v>92.85839</c:v>
                </c:pt>
                <c:pt idx="34">
                  <c:v>95.823565000000002</c:v>
                </c:pt>
                <c:pt idx="35">
                  <c:v>97.135281000000006</c:v>
                </c:pt>
                <c:pt idx="36">
                  <c:v>98.415417000000005</c:v>
                </c:pt>
                <c:pt idx="37">
                  <c:v>98.596925999999996</c:v>
                </c:pt>
                <c:pt idx="38">
                  <c:v>97.129084000000006</c:v>
                </c:pt>
                <c:pt idx="39">
                  <c:v>96.233833000000004</c:v>
                </c:pt>
                <c:pt idx="40">
                  <c:v>100</c:v>
                </c:pt>
                <c:pt idx="41">
                  <c:v>100.346254</c:v>
                </c:pt>
                <c:pt idx="42">
                  <c:v>102.264117</c:v>
                </c:pt>
                <c:pt idx="43">
                  <c:v>103.068264</c:v>
                </c:pt>
                <c:pt idx="44">
                  <c:v>104.700969</c:v>
                </c:pt>
                <c:pt idx="45">
                  <c:v>106.196093</c:v>
                </c:pt>
                <c:pt idx="46">
                  <c:v>106.742312</c:v>
                </c:pt>
                <c:pt idx="47">
                  <c:v>107.957032</c:v>
                </c:pt>
                <c:pt idx="48">
                  <c:v>108.62937100000001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CA-49D8-B089-60C8FEB01E6C}"/>
            </c:ext>
          </c:extLst>
        </c:ser>
        <c:ser>
          <c:idx val="1"/>
          <c:order val="1"/>
          <c:tx>
            <c:strRef>
              <c:f>Sheet1!$I$1</c:f>
              <c:strCache>
                <c:ptCount val="1"/>
                <c:pt idx="0">
                  <c:v>Finnland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Sheet1!$G$2:$G$50</c:f>
              <c:numCache>
                <c:formatCode>General</c:formatCode>
                <c:ptCount val="49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</c:numCache>
            </c:numRef>
          </c:cat>
          <c:val>
            <c:numRef>
              <c:f>Sheet1!$I$2:$I$50</c:f>
              <c:numCache>
                <c:formatCode>0.0</c:formatCode>
                <c:ptCount val="49"/>
                <c:pt idx="0">
                  <c:v>31.341677000000001</c:v>
                </c:pt>
                <c:pt idx="1">
                  <c:v>32.888137999999998</c:v>
                </c:pt>
                <c:pt idx="2">
                  <c:v>35.395457999999998</c:v>
                </c:pt>
                <c:pt idx="3">
                  <c:v>37.474665000000002</c:v>
                </c:pt>
                <c:pt idx="4">
                  <c:v>38.685341000000001</c:v>
                </c:pt>
                <c:pt idx="5">
                  <c:v>39.759493999999997</c:v>
                </c:pt>
                <c:pt idx="6">
                  <c:v>40.330592000000003</c:v>
                </c:pt>
                <c:pt idx="7">
                  <c:v>41.357675</c:v>
                </c:pt>
                <c:pt idx="8">
                  <c:v>42.847437999999997</c:v>
                </c:pt>
                <c:pt idx="9">
                  <c:v>45.495097999999999</c:v>
                </c:pt>
                <c:pt idx="10">
                  <c:v>47.092213999999998</c:v>
                </c:pt>
                <c:pt idx="11">
                  <c:v>46.976649999999999</c:v>
                </c:pt>
                <c:pt idx="12">
                  <c:v>48.270485999999998</c:v>
                </c:pt>
                <c:pt idx="13">
                  <c:v>50.047932000000003</c:v>
                </c:pt>
                <c:pt idx="14">
                  <c:v>51.609485999999997</c:v>
                </c:pt>
                <c:pt idx="15">
                  <c:v>53.349302000000002</c:v>
                </c:pt>
                <c:pt idx="16">
                  <c:v>55.622185000000002</c:v>
                </c:pt>
                <c:pt idx="17">
                  <c:v>57.112122999999997</c:v>
                </c:pt>
                <c:pt idx="18">
                  <c:v>59.210498000000001</c:v>
                </c:pt>
                <c:pt idx="19">
                  <c:v>61.782186000000003</c:v>
                </c:pt>
                <c:pt idx="20">
                  <c:v>63.690561000000002</c:v>
                </c:pt>
                <c:pt idx="21">
                  <c:v>64.261289000000005</c:v>
                </c:pt>
                <c:pt idx="22">
                  <c:v>66.630150999999998</c:v>
                </c:pt>
                <c:pt idx="23">
                  <c:v>70.255824000000004</c:v>
                </c:pt>
                <c:pt idx="24">
                  <c:v>73.220657000000003</c:v>
                </c:pt>
                <c:pt idx="25">
                  <c:v>74.923058999999995</c:v>
                </c:pt>
                <c:pt idx="26">
                  <c:v>76.613393000000002</c:v>
                </c:pt>
                <c:pt idx="27">
                  <c:v>79.168992000000003</c:v>
                </c:pt>
                <c:pt idx="28">
                  <c:v>82.431072999999998</c:v>
                </c:pt>
                <c:pt idx="29">
                  <c:v>83.850448</c:v>
                </c:pt>
                <c:pt idx="30">
                  <c:v>87.416634000000002</c:v>
                </c:pt>
                <c:pt idx="31">
                  <c:v>89.413527999999999</c:v>
                </c:pt>
                <c:pt idx="32">
                  <c:v>90.379839000000004</c:v>
                </c:pt>
                <c:pt idx="33">
                  <c:v>92.505459999999999</c:v>
                </c:pt>
                <c:pt idx="34">
                  <c:v>95.535858000000005</c:v>
                </c:pt>
                <c:pt idx="35">
                  <c:v>97.221716000000001</c:v>
                </c:pt>
                <c:pt idx="36">
                  <c:v>99.596744000000001</c:v>
                </c:pt>
                <c:pt idx="37">
                  <c:v>102.70218300000001</c:v>
                </c:pt>
                <c:pt idx="38">
                  <c:v>101.567556</c:v>
                </c:pt>
                <c:pt idx="39">
                  <c:v>96.852717999999996</c:v>
                </c:pt>
                <c:pt idx="40">
                  <c:v>100</c:v>
                </c:pt>
                <c:pt idx="41">
                  <c:v>101.59732099999999</c:v>
                </c:pt>
                <c:pt idx="42">
                  <c:v>100.03254699999999</c:v>
                </c:pt>
                <c:pt idx="43">
                  <c:v>100.62235</c:v>
                </c:pt>
                <c:pt idx="44">
                  <c:v>100.66214100000001</c:v>
                </c:pt>
                <c:pt idx="45">
                  <c:v>101.23866599999999</c:v>
                </c:pt>
                <c:pt idx="46">
                  <c:v>103.77258399999999</c:v>
                </c:pt>
                <c:pt idx="47">
                  <c:v>105.69813499999999</c:v>
                </c:pt>
                <c:pt idx="48">
                  <c:v>105.607782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CA-49D8-B089-60C8FEB01E6C}"/>
            </c:ext>
          </c:extLst>
        </c:ser>
        <c:ser>
          <c:idx val="2"/>
          <c:order val="2"/>
          <c:tx>
            <c:strRef>
              <c:f>Sheet1!$J$1</c:f>
              <c:strCache>
                <c:ptCount val="1"/>
                <c:pt idx="0">
                  <c:v>Ísland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Sheet1!$G$2:$G$50</c:f>
              <c:numCache>
                <c:formatCode>General</c:formatCode>
                <c:ptCount val="49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</c:numCache>
            </c:numRef>
          </c:cat>
          <c:val>
            <c:numRef>
              <c:f>Sheet1!$J$2:$J$50</c:f>
              <c:numCache>
                <c:formatCode>0.0</c:formatCode>
                <c:ptCount val="49"/>
                <c:pt idx="0">
                  <c:v>34.004953999999998</c:v>
                </c:pt>
                <c:pt idx="1">
                  <c:v>37.432597000000001</c:v>
                </c:pt>
                <c:pt idx="2">
                  <c:v>39.293877999999999</c:v>
                </c:pt>
                <c:pt idx="3">
                  <c:v>41.231633000000002</c:v>
                </c:pt>
                <c:pt idx="4">
                  <c:v>42.731172000000001</c:v>
                </c:pt>
                <c:pt idx="5">
                  <c:v>42.790762999999998</c:v>
                </c:pt>
                <c:pt idx="6">
                  <c:v>44.547942999999997</c:v>
                </c:pt>
                <c:pt idx="7">
                  <c:v>49.451090000000001</c:v>
                </c:pt>
                <c:pt idx="8">
                  <c:v>52.013399999999997</c:v>
                </c:pt>
                <c:pt idx="9">
                  <c:v>54.581586000000001</c:v>
                </c:pt>
                <c:pt idx="10">
                  <c:v>56.304561999999997</c:v>
                </c:pt>
                <c:pt idx="11">
                  <c:v>56.005339999999997</c:v>
                </c:pt>
                <c:pt idx="12">
                  <c:v>55.702306999999998</c:v>
                </c:pt>
                <c:pt idx="13">
                  <c:v>54.008265999999999</c:v>
                </c:pt>
                <c:pt idx="14">
                  <c:v>55.531607000000001</c:v>
                </c:pt>
                <c:pt idx="15">
                  <c:v>55.376088000000003</c:v>
                </c:pt>
                <c:pt idx="16">
                  <c:v>57.301746000000001</c:v>
                </c:pt>
                <c:pt idx="17">
                  <c:v>58.852024999999998</c:v>
                </c:pt>
                <c:pt idx="18">
                  <c:v>60.324401000000002</c:v>
                </c:pt>
                <c:pt idx="19">
                  <c:v>61.536779000000003</c:v>
                </c:pt>
                <c:pt idx="20">
                  <c:v>63.219298999999999</c:v>
                </c:pt>
                <c:pt idx="21">
                  <c:v>62.980390999999997</c:v>
                </c:pt>
                <c:pt idx="22">
                  <c:v>60.855499000000002</c:v>
                </c:pt>
                <c:pt idx="23">
                  <c:v>61.256194999999998</c:v>
                </c:pt>
                <c:pt idx="24">
                  <c:v>64.028625000000005</c:v>
                </c:pt>
                <c:pt idx="25">
                  <c:v>62.763601999999999</c:v>
                </c:pt>
                <c:pt idx="26">
                  <c:v>64.861558000000002</c:v>
                </c:pt>
                <c:pt idx="27">
                  <c:v>67.565199000000007</c:v>
                </c:pt>
                <c:pt idx="28">
                  <c:v>70.267015999999998</c:v>
                </c:pt>
                <c:pt idx="29">
                  <c:v>71.388046000000003</c:v>
                </c:pt>
                <c:pt idx="30">
                  <c:v>71.201290999999998</c:v>
                </c:pt>
                <c:pt idx="31">
                  <c:v>72.303325000000001</c:v>
                </c:pt>
                <c:pt idx="32">
                  <c:v>75.384334999999993</c:v>
                </c:pt>
                <c:pt idx="33">
                  <c:v>78.453834999999998</c:v>
                </c:pt>
                <c:pt idx="34">
                  <c:v>84.757259000000005</c:v>
                </c:pt>
                <c:pt idx="35">
                  <c:v>87.703498999999994</c:v>
                </c:pt>
                <c:pt idx="36">
                  <c:v>88.405665999999997</c:v>
                </c:pt>
                <c:pt idx="37">
                  <c:v>93.735870000000006</c:v>
                </c:pt>
                <c:pt idx="38">
                  <c:v>94.747006999999996</c:v>
                </c:pt>
                <c:pt idx="39">
                  <c:v>101.67347100000001</c:v>
                </c:pt>
                <c:pt idx="40">
                  <c:v>100</c:v>
                </c:pt>
                <c:pt idx="41">
                  <c:v>100.150329</c:v>
                </c:pt>
                <c:pt idx="42">
                  <c:v>100.50035800000001</c:v>
                </c:pt>
                <c:pt idx="43">
                  <c:v>102.08917099999999</c:v>
                </c:pt>
                <c:pt idx="44">
                  <c:v>102.417635</c:v>
                </c:pt>
                <c:pt idx="45">
                  <c:v>104.406218</c:v>
                </c:pt>
                <c:pt idx="46">
                  <c:v>107.42668999999999</c:v>
                </c:pt>
                <c:pt idx="47">
                  <c:v>108.721799</c:v>
                </c:pt>
                <c:pt idx="48">
                  <c:v>111.642161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ACA-49D8-B089-60C8FEB01E6C}"/>
            </c:ext>
          </c:extLst>
        </c:ser>
        <c:ser>
          <c:idx val="3"/>
          <c:order val="3"/>
          <c:tx>
            <c:strRef>
              <c:f>Sheet1!$K$1</c:f>
              <c:strCache>
                <c:ptCount val="1"/>
                <c:pt idx="0">
                  <c:v>Noregur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Sheet1!$G$2:$G$50</c:f>
              <c:numCache>
                <c:formatCode>General</c:formatCode>
                <c:ptCount val="49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</c:numCache>
            </c:numRef>
          </c:cat>
          <c:val>
            <c:numRef>
              <c:f>Sheet1!$K$2:$K$50</c:f>
              <c:numCache>
                <c:formatCode>0.0</c:formatCode>
                <c:ptCount val="49"/>
                <c:pt idx="0">
                  <c:v>35.760536999999999</c:v>
                </c:pt>
                <c:pt idx="1">
                  <c:v>37.927548999999999</c:v>
                </c:pt>
                <c:pt idx="2">
                  <c:v>40.21734</c:v>
                </c:pt>
                <c:pt idx="3">
                  <c:v>42.082726999999998</c:v>
                </c:pt>
                <c:pt idx="4">
                  <c:v>43.689632000000003</c:v>
                </c:pt>
                <c:pt idx="5">
                  <c:v>45.547570999999998</c:v>
                </c:pt>
                <c:pt idx="6">
                  <c:v>48.136806999999997</c:v>
                </c:pt>
                <c:pt idx="7">
                  <c:v>49.857553000000003</c:v>
                </c:pt>
                <c:pt idx="8">
                  <c:v>52.062412999999999</c:v>
                </c:pt>
                <c:pt idx="9">
                  <c:v>54.320776000000002</c:v>
                </c:pt>
                <c:pt idx="10">
                  <c:v>55.472082</c:v>
                </c:pt>
                <c:pt idx="11">
                  <c:v>55.994951</c:v>
                </c:pt>
                <c:pt idx="12">
                  <c:v>56.509658000000002</c:v>
                </c:pt>
                <c:pt idx="13">
                  <c:v>59.080965999999997</c:v>
                </c:pt>
                <c:pt idx="14">
                  <c:v>62.391832000000001</c:v>
                </c:pt>
                <c:pt idx="15">
                  <c:v>64.328992</c:v>
                </c:pt>
                <c:pt idx="16">
                  <c:v>64.988201000000004</c:v>
                </c:pt>
                <c:pt idx="17">
                  <c:v>65.985172000000006</c:v>
                </c:pt>
                <c:pt idx="18">
                  <c:v>66.060743000000002</c:v>
                </c:pt>
                <c:pt idx="19">
                  <c:v>68.831145000000006</c:v>
                </c:pt>
                <c:pt idx="20">
                  <c:v>71.159032999999994</c:v>
                </c:pt>
                <c:pt idx="21">
                  <c:v>74.217611000000005</c:v>
                </c:pt>
                <c:pt idx="22">
                  <c:v>76.520127000000002</c:v>
                </c:pt>
                <c:pt idx="23">
                  <c:v>78.314965999999998</c:v>
                </c:pt>
                <c:pt idx="24">
                  <c:v>81.273689000000005</c:v>
                </c:pt>
                <c:pt idx="25">
                  <c:v>83.871431000000001</c:v>
                </c:pt>
                <c:pt idx="26">
                  <c:v>86.659723999999997</c:v>
                </c:pt>
                <c:pt idx="27">
                  <c:v>88.936879000000005</c:v>
                </c:pt>
                <c:pt idx="28">
                  <c:v>89.024403000000007</c:v>
                </c:pt>
                <c:pt idx="29">
                  <c:v>90.042353000000006</c:v>
                </c:pt>
                <c:pt idx="30">
                  <c:v>93.533506000000003</c:v>
                </c:pt>
                <c:pt idx="31">
                  <c:v>96.859919000000005</c:v>
                </c:pt>
                <c:pt idx="32">
                  <c:v>98.875836000000007</c:v>
                </c:pt>
                <c:pt idx="33">
                  <c:v>101.846891</c:v>
                </c:pt>
                <c:pt idx="34">
                  <c:v>103.76722700000001</c:v>
                </c:pt>
                <c:pt idx="35">
                  <c:v>104.843245</c:v>
                </c:pt>
                <c:pt idx="36">
                  <c:v>104.012086</c:v>
                </c:pt>
                <c:pt idx="37">
                  <c:v>102.197068</c:v>
                </c:pt>
                <c:pt idx="38">
                  <c:v>99.169968999999995</c:v>
                </c:pt>
                <c:pt idx="39">
                  <c:v>99.447621999999996</c:v>
                </c:pt>
                <c:pt idx="40">
                  <c:v>100</c:v>
                </c:pt>
                <c:pt idx="41">
                  <c:v>99.226873999999995</c:v>
                </c:pt>
                <c:pt idx="42">
                  <c:v>99.986743000000004</c:v>
                </c:pt>
                <c:pt idx="43">
                  <c:v>100.689584</c:v>
                </c:pt>
                <c:pt idx="44">
                  <c:v>101.282949</c:v>
                </c:pt>
                <c:pt idx="45">
                  <c:v>102.69895</c:v>
                </c:pt>
                <c:pt idx="46">
                  <c:v>103.469858</c:v>
                </c:pt>
                <c:pt idx="47">
                  <c:v>105.22516400000001</c:v>
                </c:pt>
                <c:pt idx="48">
                  <c:v>105.04476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ACA-49D8-B089-60C8FEB01E6C}"/>
            </c:ext>
          </c:extLst>
        </c:ser>
        <c:ser>
          <c:idx val="4"/>
          <c:order val="4"/>
          <c:tx>
            <c:strRef>
              <c:f>Sheet1!$L$1</c:f>
              <c:strCache>
                <c:ptCount val="1"/>
                <c:pt idx="0">
                  <c:v>Svíþjóð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Sheet1!$G$2:$G$50</c:f>
              <c:numCache>
                <c:formatCode>General</c:formatCode>
                <c:ptCount val="49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</c:numCache>
            </c:numRef>
          </c:cat>
          <c:val>
            <c:numRef>
              <c:f>Sheet1!$L$2:$L$50</c:f>
              <c:numCache>
                <c:formatCode>0.0</c:formatCode>
                <c:ptCount val="49"/>
                <c:pt idx="0">
                  <c:v>46.909134999999999</c:v>
                </c:pt>
                <c:pt idx="1">
                  <c:v>48.331521000000002</c:v>
                </c:pt>
                <c:pt idx="2">
                  <c:v>50.447094</c:v>
                </c:pt>
                <c:pt idx="3">
                  <c:v>52.775284999999997</c:v>
                </c:pt>
                <c:pt idx="4">
                  <c:v>54.016019999999997</c:v>
                </c:pt>
                <c:pt idx="5">
                  <c:v>55.141500000000001</c:v>
                </c:pt>
                <c:pt idx="6">
                  <c:v>55.128946999999997</c:v>
                </c:pt>
                <c:pt idx="7">
                  <c:v>55.290371999999998</c:v>
                </c:pt>
                <c:pt idx="8">
                  <c:v>57.364534999999997</c:v>
                </c:pt>
                <c:pt idx="9">
                  <c:v>59.225712999999999</c:v>
                </c:pt>
                <c:pt idx="10">
                  <c:v>59.399532000000001</c:v>
                </c:pt>
                <c:pt idx="11">
                  <c:v>59.917102</c:v>
                </c:pt>
                <c:pt idx="12">
                  <c:v>60.216605999999999</c:v>
                </c:pt>
                <c:pt idx="13">
                  <c:v>60.874611999999999</c:v>
                </c:pt>
                <c:pt idx="14">
                  <c:v>62.836277000000003</c:v>
                </c:pt>
                <c:pt idx="15">
                  <c:v>63.359667000000002</c:v>
                </c:pt>
                <c:pt idx="16">
                  <c:v>64.757127999999994</c:v>
                </c:pt>
                <c:pt idx="17">
                  <c:v>65.932990000000004</c:v>
                </c:pt>
                <c:pt idx="18">
                  <c:v>65.872445999999997</c:v>
                </c:pt>
                <c:pt idx="19">
                  <c:v>66.695601999999994</c:v>
                </c:pt>
                <c:pt idx="20">
                  <c:v>66.769596000000007</c:v>
                </c:pt>
                <c:pt idx="21">
                  <c:v>67.571966000000003</c:v>
                </c:pt>
                <c:pt idx="22">
                  <c:v>69.124761000000007</c:v>
                </c:pt>
                <c:pt idx="23">
                  <c:v>70.650676000000004</c:v>
                </c:pt>
                <c:pt idx="24">
                  <c:v>72.505229</c:v>
                </c:pt>
                <c:pt idx="25">
                  <c:v>74.019891000000001</c:v>
                </c:pt>
                <c:pt idx="26">
                  <c:v>75.147718999999995</c:v>
                </c:pt>
                <c:pt idx="27">
                  <c:v>78.085707999999997</c:v>
                </c:pt>
                <c:pt idx="28">
                  <c:v>80.152880999999994</c:v>
                </c:pt>
                <c:pt idx="29">
                  <c:v>81.595876000000004</c:v>
                </c:pt>
                <c:pt idx="30">
                  <c:v>84.591040000000007</c:v>
                </c:pt>
                <c:pt idx="31">
                  <c:v>85.403782000000007</c:v>
                </c:pt>
                <c:pt idx="32">
                  <c:v>88.390381000000005</c:v>
                </c:pt>
                <c:pt idx="33">
                  <c:v>91.755968999999993</c:v>
                </c:pt>
                <c:pt idx="34">
                  <c:v>94.943338999999995</c:v>
                </c:pt>
                <c:pt idx="35">
                  <c:v>97.425852000000006</c:v>
                </c:pt>
                <c:pt idx="36">
                  <c:v>100.64779</c:v>
                </c:pt>
                <c:pt idx="37">
                  <c:v>100.97136500000001</c:v>
                </c:pt>
                <c:pt idx="38">
                  <c:v>99.174654000000004</c:v>
                </c:pt>
                <c:pt idx="39">
                  <c:v>96.810525999999996</c:v>
                </c:pt>
                <c:pt idx="40">
                  <c:v>100</c:v>
                </c:pt>
                <c:pt idx="41">
                  <c:v>100.737892</c:v>
                </c:pt>
                <c:pt idx="42">
                  <c:v>100.580511</c:v>
                </c:pt>
                <c:pt idx="43">
                  <c:v>101.407201</c:v>
                </c:pt>
                <c:pt idx="44">
                  <c:v>102.604969</c:v>
                </c:pt>
                <c:pt idx="45">
                  <c:v>105.54523</c:v>
                </c:pt>
                <c:pt idx="46">
                  <c:v>105.616122</c:v>
                </c:pt>
                <c:pt idx="47">
                  <c:v>106.228792</c:v>
                </c:pt>
                <c:pt idx="48">
                  <c:v>106.493038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ACA-49D8-B089-60C8FEB01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87453696"/>
        <c:axId val="1237531408"/>
      </c:lineChart>
      <c:catAx>
        <c:axId val="148745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s-IS"/>
          </a:p>
        </c:txPr>
        <c:crossAx val="1237531408"/>
        <c:crosses val="autoZero"/>
        <c:auto val="1"/>
        <c:lblAlgn val="ctr"/>
        <c:lblOffset val="100"/>
        <c:noMultiLvlLbl val="0"/>
      </c:catAx>
      <c:valAx>
        <c:axId val="1237531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s-IS"/>
          </a:p>
        </c:txPr>
        <c:crossAx val="1487453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9979969609062031E-2"/>
          <c:y val="3.4797523561693695E-2"/>
          <c:w val="0.39507792364547761"/>
          <c:h val="0.354655536477038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is-I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'[THJ01104.xlsx]THJ01104'!$A$4:$B$4</c:f>
              <c:strCache>
                <c:ptCount val="2"/>
                <c:pt idx="0">
                  <c:v>Magnvísitala</c:v>
                </c:pt>
                <c:pt idx="1">
                  <c:v>8. Verg landsframleiðsla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'[THJ01104.xlsx]THJ01104'!$C$3:$BU$3</c:f>
              <c:strCache>
                <c:ptCount val="71"/>
                <c:pt idx="0">
                  <c:v>1945</c:v>
                </c:pt>
                <c:pt idx="1">
                  <c:v>1946</c:v>
                </c:pt>
                <c:pt idx="2">
                  <c:v>1947</c:v>
                </c:pt>
                <c:pt idx="3">
                  <c:v>1948</c:v>
                </c:pt>
                <c:pt idx="4">
                  <c:v>1949</c:v>
                </c:pt>
                <c:pt idx="5">
                  <c:v>1950</c:v>
                </c:pt>
                <c:pt idx="6">
                  <c:v>1951</c:v>
                </c:pt>
                <c:pt idx="7">
                  <c:v>1952</c:v>
                </c:pt>
                <c:pt idx="8">
                  <c:v>1953</c:v>
                </c:pt>
                <c:pt idx="9">
                  <c:v>1954</c:v>
                </c:pt>
                <c:pt idx="10">
                  <c:v>1955</c:v>
                </c:pt>
                <c:pt idx="11">
                  <c:v>1956</c:v>
                </c:pt>
                <c:pt idx="12">
                  <c:v>1957</c:v>
                </c:pt>
                <c:pt idx="13">
                  <c:v>1958</c:v>
                </c:pt>
                <c:pt idx="14">
                  <c:v>1959</c:v>
                </c:pt>
                <c:pt idx="15">
                  <c:v>1960</c:v>
                </c:pt>
                <c:pt idx="16">
                  <c:v>1961</c:v>
                </c:pt>
                <c:pt idx="17">
                  <c:v>1962</c:v>
                </c:pt>
                <c:pt idx="18">
                  <c:v>1963</c:v>
                </c:pt>
                <c:pt idx="19">
                  <c:v>1964</c:v>
                </c:pt>
                <c:pt idx="20">
                  <c:v>1965</c:v>
                </c:pt>
                <c:pt idx="21">
                  <c:v>1966</c:v>
                </c:pt>
                <c:pt idx="22">
                  <c:v>1967</c:v>
                </c:pt>
                <c:pt idx="23">
                  <c:v>1968</c:v>
                </c:pt>
                <c:pt idx="24">
                  <c:v>1969</c:v>
                </c:pt>
                <c:pt idx="25">
                  <c:v>1970</c:v>
                </c:pt>
                <c:pt idx="26">
                  <c:v>1971</c:v>
                </c:pt>
                <c:pt idx="27">
                  <c:v>1972</c:v>
                </c:pt>
                <c:pt idx="28">
                  <c:v>1973</c:v>
                </c:pt>
                <c:pt idx="29">
                  <c:v>1974</c:v>
                </c:pt>
                <c:pt idx="30">
                  <c:v>1975</c:v>
                </c:pt>
                <c:pt idx="31">
                  <c:v>1976</c:v>
                </c:pt>
                <c:pt idx="32">
                  <c:v>1977</c:v>
                </c:pt>
                <c:pt idx="33">
                  <c:v>1978</c:v>
                </c:pt>
                <c:pt idx="34">
                  <c:v>1979</c:v>
                </c:pt>
                <c:pt idx="35">
                  <c:v>1980</c:v>
                </c:pt>
                <c:pt idx="36">
                  <c:v>1981</c:v>
                </c:pt>
                <c:pt idx="37">
                  <c:v>1982</c:v>
                </c:pt>
                <c:pt idx="38">
                  <c:v>1983</c:v>
                </c:pt>
                <c:pt idx="39">
                  <c:v>1984</c:v>
                </c:pt>
                <c:pt idx="40">
                  <c:v>1985</c:v>
                </c:pt>
                <c:pt idx="41">
                  <c:v>1986</c:v>
                </c:pt>
                <c:pt idx="42">
                  <c:v>1987</c:v>
                </c:pt>
                <c:pt idx="43">
                  <c:v>1988</c:v>
                </c:pt>
                <c:pt idx="44">
                  <c:v>1989</c:v>
                </c:pt>
                <c:pt idx="45">
                  <c:v>1990</c:v>
                </c:pt>
                <c:pt idx="46">
                  <c:v>1991</c:v>
                </c:pt>
                <c:pt idx="47">
                  <c:v>1992</c:v>
                </c:pt>
                <c:pt idx="48">
                  <c:v>1993</c:v>
                </c:pt>
                <c:pt idx="49">
                  <c:v>1994</c:v>
                </c:pt>
                <c:pt idx="50">
                  <c:v>1995</c:v>
                </c:pt>
                <c:pt idx="51">
                  <c:v>1996</c:v>
                </c:pt>
                <c:pt idx="52">
                  <c:v>1997</c:v>
                </c:pt>
                <c:pt idx="53">
                  <c:v>1998</c:v>
                </c:pt>
                <c:pt idx="54">
                  <c:v>1999</c:v>
                </c:pt>
                <c:pt idx="55">
                  <c:v>2000</c:v>
                </c:pt>
                <c:pt idx="56">
                  <c:v>2001</c:v>
                </c:pt>
                <c:pt idx="57">
                  <c:v>2002</c:v>
                </c:pt>
                <c:pt idx="58">
                  <c:v>2003</c:v>
                </c:pt>
                <c:pt idx="59">
                  <c:v>2004</c:v>
                </c:pt>
                <c:pt idx="60">
                  <c:v>2005</c:v>
                </c:pt>
                <c:pt idx="61">
                  <c:v>2006</c:v>
                </c:pt>
                <c:pt idx="62">
                  <c:v>2007</c:v>
                </c:pt>
                <c:pt idx="63">
                  <c:v>2008</c:v>
                </c:pt>
                <c:pt idx="64">
                  <c:v>2009</c:v>
                </c:pt>
                <c:pt idx="65">
                  <c:v>2010</c:v>
                </c:pt>
                <c:pt idx="66">
                  <c:v>2011</c:v>
                </c:pt>
                <c:pt idx="67">
                  <c:v>2012</c:v>
                </c:pt>
                <c:pt idx="68">
                  <c:v>2013</c:v>
                </c:pt>
                <c:pt idx="69">
                  <c:v>2014</c:v>
                </c:pt>
                <c:pt idx="70">
                  <c:v>2015</c:v>
                </c:pt>
              </c:strCache>
            </c:strRef>
          </c:cat>
          <c:val>
            <c:numRef>
              <c:f>'[THJ01104.xlsx]THJ01104'!$C$4:$BU$4</c:f>
              <c:numCache>
                <c:formatCode>General</c:formatCode>
                <c:ptCount val="71"/>
                <c:pt idx="0">
                  <c:v>9.3729999999999993</c:v>
                </c:pt>
                <c:pt idx="1">
                  <c:v>9.7889999999999997</c:v>
                </c:pt>
                <c:pt idx="2">
                  <c:v>10.872999999999999</c:v>
                </c:pt>
                <c:pt idx="3">
                  <c:v>11.086</c:v>
                </c:pt>
                <c:pt idx="4">
                  <c:v>10.867000000000001</c:v>
                </c:pt>
                <c:pt idx="5">
                  <c:v>10.627000000000001</c:v>
                </c:pt>
                <c:pt idx="6">
                  <c:v>10.404999999999999</c:v>
                </c:pt>
                <c:pt idx="7">
                  <c:v>10.3</c:v>
                </c:pt>
                <c:pt idx="8">
                  <c:v>11.882</c:v>
                </c:pt>
                <c:pt idx="9">
                  <c:v>13.004</c:v>
                </c:pt>
                <c:pt idx="10">
                  <c:v>14.266999999999999</c:v>
                </c:pt>
                <c:pt idx="11">
                  <c:v>14.603</c:v>
                </c:pt>
                <c:pt idx="12">
                  <c:v>14.595000000000001</c:v>
                </c:pt>
                <c:pt idx="13">
                  <c:v>15.744</c:v>
                </c:pt>
                <c:pt idx="14">
                  <c:v>16.056000000000001</c:v>
                </c:pt>
                <c:pt idx="15">
                  <c:v>16.57</c:v>
                </c:pt>
                <c:pt idx="16">
                  <c:v>16.556000000000001</c:v>
                </c:pt>
                <c:pt idx="17">
                  <c:v>17.931999999999999</c:v>
                </c:pt>
                <c:pt idx="18">
                  <c:v>19.776</c:v>
                </c:pt>
                <c:pt idx="19">
                  <c:v>21.736999999999998</c:v>
                </c:pt>
                <c:pt idx="20">
                  <c:v>23.321999999999999</c:v>
                </c:pt>
                <c:pt idx="21">
                  <c:v>25.359000000000002</c:v>
                </c:pt>
                <c:pt idx="22">
                  <c:v>25.038</c:v>
                </c:pt>
                <c:pt idx="23">
                  <c:v>23.667000000000002</c:v>
                </c:pt>
                <c:pt idx="24">
                  <c:v>24.228999999999999</c:v>
                </c:pt>
                <c:pt idx="25">
                  <c:v>26.036000000000001</c:v>
                </c:pt>
                <c:pt idx="26">
                  <c:v>29.437000000000001</c:v>
                </c:pt>
                <c:pt idx="27">
                  <c:v>31.254999999999999</c:v>
                </c:pt>
                <c:pt idx="28">
                  <c:v>33.381999999999998</c:v>
                </c:pt>
                <c:pt idx="29">
                  <c:v>35.286999999999999</c:v>
                </c:pt>
                <c:pt idx="30">
                  <c:v>35.515000000000001</c:v>
                </c:pt>
                <c:pt idx="31">
                  <c:v>37.631999999999998</c:v>
                </c:pt>
                <c:pt idx="32">
                  <c:v>40.951000000000001</c:v>
                </c:pt>
                <c:pt idx="33">
                  <c:v>43.414999999999999</c:v>
                </c:pt>
                <c:pt idx="34">
                  <c:v>45.526000000000003</c:v>
                </c:pt>
                <c:pt idx="35">
                  <c:v>48.142000000000003</c:v>
                </c:pt>
                <c:pt idx="36">
                  <c:v>50.195999999999998</c:v>
                </c:pt>
                <c:pt idx="37">
                  <c:v>51.277000000000001</c:v>
                </c:pt>
                <c:pt idx="38">
                  <c:v>50.173999999999999</c:v>
                </c:pt>
                <c:pt idx="39">
                  <c:v>52.246000000000002</c:v>
                </c:pt>
                <c:pt idx="40">
                  <c:v>53.966000000000001</c:v>
                </c:pt>
                <c:pt idx="41">
                  <c:v>57.35</c:v>
                </c:pt>
                <c:pt idx="42">
                  <c:v>62.250999999999998</c:v>
                </c:pt>
                <c:pt idx="43">
                  <c:v>62.195999999999998</c:v>
                </c:pt>
                <c:pt idx="44">
                  <c:v>62.356000000000002</c:v>
                </c:pt>
                <c:pt idx="45">
                  <c:v>63.085000000000001</c:v>
                </c:pt>
                <c:pt idx="46">
                  <c:v>62.944000000000003</c:v>
                </c:pt>
                <c:pt idx="47">
                  <c:v>60.820999999999998</c:v>
                </c:pt>
                <c:pt idx="48">
                  <c:v>61.62</c:v>
                </c:pt>
                <c:pt idx="49">
                  <c:v>63.843000000000004</c:v>
                </c:pt>
                <c:pt idx="50">
                  <c:v>63.917999999999999</c:v>
                </c:pt>
                <c:pt idx="51">
                  <c:v>66.975999999999999</c:v>
                </c:pt>
                <c:pt idx="52">
                  <c:v>70.081999999999994</c:v>
                </c:pt>
                <c:pt idx="53">
                  <c:v>74.650999999999996</c:v>
                </c:pt>
                <c:pt idx="54">
                  <c:v>77.759</c:v>
                </c:pt>
                <c:pt idx="55">
                  <c:v>81.432000000000002</c:v>
                </c:pt>
                <c:pt idx="56">
                  <c:v>84.495999999999995</c:v>
                </c:pt>
                <c:pt idx="57">
                  <c:v>84.879000000000005</c:v>
                </c:pt>
                <c:pt idx="58">
                  <c:v>87.206000000000003</c:v>
                </c:pt>
                <c:pt idx="59">
                  <c:v>94.375</c:v>
                </c:pt>
                <c:pt idx="60">
                  <c:v>100</c:v>
                </c:pt>
                <c:pt idx="61">
                  <c:v>104.206</c:v>
                </c:pt>
                <c:pt idx="62">
                  <c:v>114.099</c:v>
                </c:pt>
                <c:pt idx="63">
                  <c:v>115.786</c:v>
                </c:pt>
                <c:pt idx="64">
                  <c:v>110.366</c:v>
                </c:pt>
                <c:pt idx="65">
                  <c:v>106.405</c:v>
                </c:pt>
                <c:pt idx="66">
                  <c:v>108.521</c:v>
                </c:pt>
                <c:pt idx="67">
                  <c:v>109.873</c:v>
                </c:pt>
                <c:pt idx="68">
                  <c:v>114.69499999999999</c:v>
                </c:pt>
                <c:pt idx="69">
                  <c:v>116.93600000000001</c:v>
                </c:pt>
                <c:pt idx="70">
                  <c:v>121.563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29-44EA-9ECA-B0D36E7D91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4320128"/>
        <c:axId val="444308760"/>
      </c:lineChart>
      <c:catAx>
        <c:axId val="444320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s-IS"/>
          </a:p>
        </c:txPr>
        <c:crossAx val="444308760"/>
        <c:crosses val="autoZero"/>
        <c:auto val="1"/>
        <c:lblAlgn val="ctr"/>
        <c:lblOffset val="100"/>
        <c:noMultiLvlLbl val="0"/>
      </c:catAx>
      <c:valAx>
        <c:axId val="444308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s-IS"/>
          </a:p>
        </c:txPr>
        <c:crossAx val="444320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[THJ01104.xlsx]VLFpc!$G$1</c:f>
              <c:strCache>
                <c:ptCount val="1"/>
                <c:pt idx="0">
                  <c:v>VLFpc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[THJ01104.xlsx]VLFpc!$F$2:$F$72</c:f>
              <c:strCache>
                <c:ptCount val="71"/>
                <c:pt idx="0">
                  <c:v>1945</c:v>
                </c:pt>
                <c:pt idx="1">
                  <c:v>1946</c:v>
                </c:pt>
                <c:pt idx="2">
                  <c:v>1947</c:v>
                </c:pt>
                <c:pt idx="3">
                  <c:v>1948</c:v>
                </c:pt>
                <c:pt idx="4">
                  <c:v>1949</c:v>
                </c:pt>
                <c:pt idx="5">
                  <c:v>1950</c:v>
                </c:pt>
                <c:pt idx="6">
                  <c:v>1951</c:v>
                </c:pt>
                <c:pt idx="7">
                  <c:v>1952</c:v>
                </c:pt>
                <c:pt idx="8">
                  <c:v>1953</c:v>
                </c:pt>
                <c:pt idx="9">
                  <c:v>1954</c:v>
                </c:pt>
                <c:pt idx="10">
                  <c:v>1955</c:v>
                </c:pt>
                <c:pt idx="11">
                  <c:v>1956</c:v>
                </c:pt>
                <c:pt idx="12">
                  <c:v>1957</c:v>
                </c:pt>
                <c:pt idx="13">
                  <c:v>1958</c:v>
                </c:pt>
                <c:pt idx="14">
                  <c:v>1959</c:v>
                </c:pt>
                <c:pt idx="15">
                  <c:v>1960</c:v>
                </c:pt>
                <c:pt idx="16">
                  <c:v>1961</c:v>
                </c:pt>
                <c:pt idx="17">
                  <c:v>1962</c:v>
                </c:pt>
                <c:pt idx="18">
                  <c:v>1963</c:v>
                </c:pt>
                <c:pt idx="19">
                  <c:v>1964</c:v>
                </c:pt>
                <c:pt idx="20">
                  <c:v>1965</c:v>
                </c:pt>
                <c:pt idx="21">
                  <c:v>1966</c:v>
                </c:pt>
                <c:pt idx="22">
                  <c:v>1967</c:v>
                </c:pt>
                <c:pt idx="23">
                  <c:v>1968</c:v>
                </c:pt>
                <c:pt idx="24">
                  <c:v>1969</c:v>
                </c:pt>
                <c:pt idx="25">
                  <c:v>1970</c:v>
                </c:pt>
                <c:pt idx="26">
                  <c:v>1971</c:v>
                </c:pt>
                <c:pt idx="27">
                  <c:v>1972</c:v>
                </c:pt>
                <c:pt idx="28">
                  <c:v>1973</c:v>
                </c:pt>
                <c:pt idx="29">
                  <c:v>1974</c:v>
                </c:pt>
                <c:pt idx="30">
                  <c:v>1975</c:v>
                </c:pt>
                <c:pt idx="31">
                  <c:v>1976</c:v>
                </c:pt>
                <c:pt idx="32">
                  <c:v>1977</c:v>
                </c:pt>
                <c:pt idx="33">
                  <c:v>1978</c:v>
                </c:pt>
                <c:pt idx="34">
                  <c:v>1979</c:v>
                </c:pt>
                <c:pt idx="35">
                  <c:v>1980</c:v>
                </c:pt>
                <c:pt idx="36">
                  <c:v>1981</c:v>
                </c:pt>
                <c:pt idx="37">
                  <c:v>1982</c:v>
                </c:pt>
                <c:pt idx="38">
                  <c:v>1983</c:v>
                </c:pt>
                <c:pt idx="39">
                  <c:v>1984</c:v>
                </c:pt>
                <c:pt idx="40">
                  <c:v>1985</c:v>
                </c:pt>
                <c:pt idx="41">
                  <c:v>1986</c:v>
                </c:pt>
                <c:pt idx="42">
                  <c:v>1987</c:v>
                </c:pt>
                <c:pt idx="43">
                  <c:v>1988</c:v>
                </c:pt>
                <c:pt idx="44">
                  <c:v>1989</c:v>
                </c:pt>
                <c:pt idx="45">
                  <c:v>1990</c:v>
                </c:pt>
                <c:pt idx="46">
                  <c:v>1991</c:v>
                </c:pt>
                <c:pt idx="47">
                  <c:v>1992</c:v>
                </c:pt>
                <c:pt idx="48">
                  <c:v>1993</c:v>
                </c:pt>
                <c:pt idx="49">
                  <c:v>1994</c:v>
                </c:pt>
                <c:pt idx="50">
                  <c:v>1995</c:v>
                </c:pt>
                <c:pt idx="51">
                  <c:v>1996</c:v>
                </c:pt>
                <c:pt idx="52">
                  <c:v>1997</c:v>
                </c:pt>
                <c:pt idx="53">
                  <c:v>1998</c:v>
                </c:pt>
                <c:pt idx="54">
                  <c:v>1999</c:v>
                </c:pt>
                <c:pt idx="55">
                  <c:v>2000</c:v>
                </c:pt>
                <c:pt idx="56">
                  <c:v>2001</c:v>
                </c:pt>
                <c:pt idx="57">
                  <c:v>2002</c:v>
                </c:pt>
                <c:pt idx="58">
                  <c:v>2003</c:v>
                </c:pt>
                <c:pt idx="59">
                  <c:v>2004</c:v>
                </c:pt>
                <c:pt idx="60">
                  <c:v>2005</c:v>
                </c:pt>
                <c:pt idx="61">
                  <c:v>2006</c:v>
                </c:pt>
                <c:pt idx="62">
                  <c:v>2007</c:v>
                </c:pt>
                <c:pt idx="63">
                  <c:v>2008</c:v>
                </c:pt>
                <c:pt idx="64">
                  <c:v>2009</c:v>
                </c:pt>
                <c:pt idx="65">
                  <c:v>2010</c:v>
                </c:pt>
                <c:pt idx="66">
                  <c:v>2011</c:v>
                </c:pt>
                <c:pt idx="67">
                  <c:v>2012</c:v>
                </c:pt>
                <c:pt idx="68">
                  <c:v>2013</c:v>
                </c:pt>
                <c:pt idx="69">
                  <c:v>2014</c:v>
                </c:pt>
                <c:pt idx="70">
                  <c:v>2015</c:v>
                </c:pt>
              </c:strCache>
            </c:strRef>
          </c:cat>
          <c:val>
            <c:numRef>
              <c:f>[THJ01104.xlsx]VLFpc!$G$2:$G$72</c:f>
              <c:numCache>
                <c:formatCode>0.0</c:formatCode>
                <c:ptCount val="71"/>
                <c:pt idx="0">
                  <c:v>21.532793553536635</c:v>
                </c:pt>
                <c:pt idx="1">
                  <c:v>22.045976042529688</c:v>
                </c:pt>
                <c:pt idx="2">
                  <c:v>24.045670214689263</c:v>
                </c:pt>
                <c:pt idx="3">
                  <c:v>23.942285813072427</c:v>
                </c:pt>
                <c:pt idx="4">
                  <c:v>23.034333504209325</c:v>
                </c:pt>
                <c:pt idx="5">
                  <c:v>22.119955608967544</c:v>
                </c:pt>
                <c:pt idx="6">
                  <c:v>21.169902108903411</c:v>
                </c:pt>
                <c:pt idx="7">
                  <c:v>20.634933124061689</c:v>
                </c:pt>
                <c:pt idx="8">
                  <c:v>23.414745224127053</c:v>
                </c:pt>
                <c:pt idx="9">
                  <c:v>25.03295154289011</c:v>
                </c:pt>
                <c:pt idx="10">
                  <c:v>26.843443752283171</c:v>
                </c:pt>
                <c:pt idx="11">
                  <c:v>26.881771576373211</c:v>
                </c:pt>
                <c:pt idx="12">
                  <c:v>26.335318469575906</c:v>
                </c:pt>
                <c:pt idx="13">
                  <c:v>27.705140459506929</c:v>
                </c:pt>
                <c:pt idx="14">
                  <c:v>27.702063471167637</c:v>
                </c:pt>
                <c:pt idx="15">
                  <c:v>27.980621149808748</c:v>
                </c:pt>
                <c:pt idx="16">
                  <c:v>27.415003564740658</c:v>
                </c:pt>
                <c:pt idx="17">
                  <c:v>29.123020297070781</c:v>
                </c:pt>
                <c:pt idx="18">
                  <c:v>31.554688827170892</c:v>
                </c:pt>
                <c:pt idx="19">
                  <c:v>34.068373154168931</c:v>
                </c:pt>
                <c:pt idx="20">
                  <c:v>35.912567368818571</c:v>
                </c:pt>
                <c:pt idx="21">
                  <c:v>38.391385800256813</c:v>
                </c:pt>
                <c:pt idx="22">
                  <c:v>37.27078214794571</c:v>
                </c:pt>
                <c:pt idx="23">
                  <c:v>34.691692467083747</c:v>
                </c:pt>
                <c:pt idx="24">
                  <c:v>35.092514038333462</c:v>
                </c:pt>
                <c:pt idx="25">
                  <c:v>37.460771664657287</c:v>
                </c:pt>
                <c:pt idx="26">
                  <c:v>42.190389041858289</c:v>
                </c:pt>
                <c:pt idx="27">
                  <c:v>44.25012000810181</c:v>
                </c:pt>
                <c:pt idx="28">
                  <c:v>46.465764935138822</c:v>
                </c:pt>
                <c:pt idx="29">
                  <c:v>48.471620137374721</c:v>
                </c:pt>
                <c:pt idx="30">
                  <c:v>48.115494842982073</c:v>
                </c:pt>
                <c:pt idx="31">
                  <c:v>50.38670478240644</c:v>
                </c:pt>
                <c:pt idx="32">
                  <c:v>54.388098979397952</c:v>
                </c:pt>
                <c:pt idx="33">
                  <c:v>57.270415251267117</c:v>
                </c:pt>
                <c:pt idx="34">
                  <c:v>59.528182102422036</c:v>
                </c:pt>
                <c:pt idx="35">
                  <c:v>62.275869071329126</c:v>
                </c:pt>
                <c:pt idx="36">
                  <c:v>64.259293899104762</c:v>
                </c:pt>
                <c:pt idx="37">
                  <c:v>64.835981380985601</c:v>
                </c:pt>
                <c:pt idx="38">
                  <c:v>62.537658193829415</c:v>
                </c:pt>
                <c:pt idx="39">
                  <c:v>64.333869966780753</c:v>
                </c:pt>
                <c:pt idx="40">
                  <c:v>65.846971322410923</c:v>
                </c:pt>
                <c:pt idx="41">
                  <c:v>69.514584666581342</c:v>
                </c:pt>
                <c:pt idx="42">
                  <c:v>74.851271218928787</c:v>
                </c:pt>
                <c:pt idx="43">
                  <c:v>73.756832021198804</c:v>
                </c:pt>
                <c:pt idx="44">
                  <c:v>72.66735503078371</c:v>
                </c:pt>
                <c:pt idx="45">
                  <c:v>72.976358118092094</c:v>
                </c:pt>
                <c:pt idx="46">
                  <c:v>72.221048079854313</c:v>
                </c:pt>
                <c:pt idx="47">
                  <c:v>68.747749433058559</c:v>
                </c:pt>
                <c:pt idx="48">
                  <c:v>68.945045619812035</c:v>
                </c:pt>
                <c:pt idx="49">
                  <c:v>70.710607291069337</c:v>
                </c:pt>
                <c:pt idx="50">
                  <c:v>70.28614599704845</c:v>
                </c:pt>
                <c:pt idx="51">
                  <c:v>73.37945928839595</c:v>
                </c:pt>
                <c:pt idx="52">
                  <c:v>76.237293381355727</c:v>
                </c:pt>
                <c:pt idx="53">
                  <c:v>80.460151871826596</c:v>
                </c:pt>
                <c:pt idx="54">
                  <c:v>82.797462362900404</c:v>
                </c:pt>
                <c:pt idx="55">
                  <c:v>85.671556837688001</c:v>
                </c:pt>
                <c:pt idx="56">
                  <c:v>87.542330073651627</c:v>
                </c:pt>
                <c:pt idx="57">
                  <c:v>86.952882083224281</c:v>
                </c:pt>
                <c:pt idx="58">
                  <c:v>88.749565335856985</c:v>
                </c:pt>
                <c:pt idx="59">
                  <c:v>95.351651495336753</c:v>
                </c:pt>
                <c:pt idx="60">
                  <c:v>100</c:v>
                </c:pt>
                <c:pt idx="61">
                  <c:v>102.01201390505217</c:v>
                </c:pt>
                <c:pt idx="62">
                  <c:v>108.87192244663147</c:v>
                </c:pt>
                <c:pt idx="63">
                  <c:v>107.75443566992858</c:v>
                </c:pt>
                <c:pt idx="64">
                  <c:v>101.45324259788082</c:v>
                </c:pt>
                <c:pt idx="65">
                  <c:v>98.347324512797911</c:v>
                </c:pt>
                <c:pt idx="66">
                  <c:v>100.04418128006733</c:v>
                </c:pt>
                <c:pt idx="67">
                  <c:v>100.93463418915748</c:v>
                </c:pt>
                <c:pt idx="68">
                  <c:v>104.61731146130114</c:v>
                </c:pt>
                <c:pt idx="69">
                  <c:v>105.41227211511003</c:v>
                </c:pt>
                <c:pt idx="70">
                  <c:v>108.4415097265269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43-40D8-A0DB-F5D382D509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4317384"/>
        <c:axId val="444317776"/>
      </c:lineChart>
      <c:catAx>
        <c:axId val="444317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s-IS"/>
          </a:p>
        </c:txPr>
        <c:crossAx val="444317776"/>
        <c:crosses val="autoZero"/>
        <c:auto val="1"/>
        <c:lblAlgn val="ctr"/>
        <c:lblOffset val="100"/>
        <c:noMultiLvlLbl val="0"/>
      </c:catAx>
      <c:valAx>
        <c:axId val="444317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s-IS"/>
          </a:p>
        </c:txPr>
        <c:crossAx val="444317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349357646083711E-2"/>
          <c:y val="3.701926985262774E-2"/>
          <c:w val="0.88547534189805222"/>
          <c:h val="0.85640540927546061"/>
        </c:manualLayout>
      </c:layout>
      <c:lineChart>
        <c:grouping val="standard"/>
        <c:varyColors val="0"/>
        <c:ser>
          <c:idx val="0"/>
          <c:order val="0"/>
          <c:tx>
            <c:strRef>
              <c:f>[THJ01104.xlsx]VLFpc!$G$1</c:f>
              <c:strCache>
                <c:ptCount val="1"/>
                <c:pt idx="0">
                  <c:v>VLFpc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[THJ01104.xlsx]VLFpc!$F$2:$F$72</c:f>
              <c:strCache>
                <c:ptCount val="71"/>
                <c:pt idx="0">
                  <c:v>1945</c:v>
                </c:pt>
                <c:pt idx="1">
                  <c:v>1946</c:v>
                </c:pt>
                <c:pt idx="2">
                  <c:v>1947</c:v>
                </c:pt>
                <c:pt idx="3">
                  <c:v>1948</c:v>
                </c:pt>
                <c:pt idx="4">
                  <c:v>1949</c:v>
                </c:pt>
                <c:pt idx="5">
                  <c:v>1950</c:v>
                </c:pt>
                <c:pt idx="6">
                  <c:v>1951</c:v>
                </c:pt>
                <c:pt idx="7">
                  <c:v>1952</c:v>
                </c:pt>
                <c:pt idx="8">
                  <c:v>1953</c:v>
                </c:pt>
                <c:pt idx="9">
                  <c:v>1954</c:v>
                </c:pt>
                <c:pt idx="10">
                  <c:v>1955</c:v>
                </c:pt>
                <c:pt idx="11">
                  <c:v>1956</c:v>
                </c:pt>
                <c:pt idx="12">
                  <c:v>1957</c:v>
                </c:pt>
                <c:pt idx="13">
                  <c:v>1958</c:v>
                </c:pt>
                <c:pt idx="14">
                  <c:v>1959</c:v>
                </c:pt>
                <c:pt idx="15">
                  <c:v>1960</c:v>
                </c:pt>
                <c:pt idx="16">
                  <c:v>1961</c:v>
                </c:pt>
                <c:pt idx="17">
                  <c:v>1962</c:v>
                </c:pt>
                <c:pt idx="18">
                  <c:v>1963</c:v>
                </c:pt>
                <c:pt idx="19">
                  <c:v>1964</c:v>
                </c:pt>
                <c:pt idx="20">
                  <c:v>1965</c:v>
                </c:pt>
                <c:pt idx="21">
                  <c:v>1966</c:v>
                </c:pt>
                <c:pt idx="22">
                  <c:v>1967</c:v>
                </c:pt>
                <c:pt idx="23">
                  <c:v>1968</c:v>
                </c:pt>
                <c:pt idx="24">
                  <c:v>1969</c:v>
                </c:pt>
                <c:pt idx="25">
                  <c:v>1970</c:v>
                </c:pt>
                <c:pt idx="26">
                  <c:v>1971</c:v>
                </c:pt>
                <c:pt idx="27">
                  <c:v>1972</c:v>
                </c:pt>
                <c:pt idx="28">
                  <c:v>1973</c:v>
                </c:pt>
                <c:pt idx="29">
                  <c:v>1974</c:v>
                </c:pt>
                <c:pt idx="30">
                  <c:v>1975</c:v>
                </c:pt>
                <c:pt idx="31">
                  <c:v>1976</c:v>
                </c:pt>
                <c:pt idx="32">
                  <c:v>1977</c:v>
                </c:pt>
                <c:pt idx="33">
                  <c:v>1978</c:v>
                </c:pt>
                <c:pt idx="34">
                  <c:v>1979</c:v>
                </c:pt>
                <c:pt idx="35">
                  <c:v>1980</c:v>
                </c:pt>
                <c:pt idx="36">
                  <c:v>1981</c:v>
                </c:pt>
                <c:pt idx="37">
                  <c:v>1982</c:v>
                </c:pt>
                <c:pt idx="38">
                  <c:v>1983</c:v>
                </c:pt>
                <c:pt idx="39">
                  <c:v>1984</c:v>
                </c:pt>
                <c:pt idx="40">
                  <c:v>1985</c:v>
                </c:pt>
                <c:pt idx="41">
                  <c:v>1986</c:v>
                </c:pt>
                <c:pt idx="42">
                  <c:v>1987</c:v>
                </c:pt>
                <c:pt idx="43">
                  <c:v>1988</c:v>
                </c:pt>
                <c:pt idx="44">
                  <c:v>1989</c:v>
                </c:pt>
                <c:pt idx="45">
                  <c:v>1990</c:v>
                </c:pt>
                <c:pt idx="46">
                  <c:v>1991</c:v>
                </c:pt>
                <c:pt idx="47">
                  <c:v>1992</c:v>
                </c:pt>
                <c:pt idx="48">
                  <c:v>1993</c:v>
                </c:pt>
                <c:pt idx="49">
                  <c:v>1994</c:v>
                </c:pt>
                <c:pt idx="50">
                  <c:v>1995</c:v>
                </c:pt>
                <c:pt idx="51">
                  <c:v>1996</c:v>
                </c:pt>
                <c:pt idx="52">
                  <c:v>1997</c:v>
                </c:pt>
                <c:pt idx="53">
                  <c:v>1998</c:v>
                </c:pt>
                <c:pt idx="54">
                  <c:v>1999</c:v>
                </c:pt>
                <c:pt idx="55">
                  <c:v>2000</c:v>
                </c:pt>
                <c:pt idx="56">
                  <c:v>2001</c:v>
                </c:pt>
                <c:pt idx="57">
                  <c:v>2002</c:v>
                </c:pt>
                <c:pt idx="58">
                  <c:v>2003</c:v>
                </c:pt>
                <c:pt idx="59">
                  <c:v>2004</c:v>
                </c:pt>
                <c:pt idx="60">
                  <c:v>2005</c:v>
                </c:pt>
                <c:pt idx="61">
                  <c:v>2006</c:v>
                </c:pt>
                <c:pt idx="62">
                  <c:v>2007</c:v>
                </c:pt>
                <c:pt idx="63">
                  <c:v>2008</c:v>
                </c:pt>
                <c:pt idx="64">
                  <c:v>2009</c:v>
                </c:pt>
                <c:pt idx="65">
                  <c:v>2010</c:v>
                </c:pt>
                <c:pt idx="66">
                  <c:v>2011</c:v>
                </c:pt>
                <c:pt idx="67">
                  <c:v>2012</c:v>
                </c:pt>
                <c:pt idx="68">
                  <c:v>2013</c:v>
                </c:pt>
                <c:pt idx="69">
                  <c:v>2014</c:v>
                </c:pt>
                <c:pt idx="70">
                  <c:v>2015</c:v>
                </c:pt>
              </c:strCache>
            </c:strRef>
          </c:cat>
          <c:val>
            <c:numRef>
              <c:f>[THJ01104.xlsx]VLFpc!$G$2:$G$72</c:f>
              <c:numCache>
                <c:formatCode>0.0</c:formatCode>
                <c:ptCount val="71"/>
                <c:pt idx="0">
                  <c:v>21.532793553536635</c:v>
                </c:pt>
                <c:pt idx="1">
                  <c:v>22.045976042529688</c:v>
                </c:pt>
                <c:pt idx="2">
                  <c:v>24.045670214689263</c:v>
                </c:pt>
                <c:pt idx="3">
                  <c:v>23.942285813072427</c:v>
                </c:pt>
                <c:pt idx="4">
                  <c:v>23.034333504209325</c:v>
                </c:pt>
                <c:pt idx="5">
                  <c:v>22.119955608967544</c:v>
                </c:pt>
                <c:pt idx="6">
                  <c:v>21.169902108903411</c:v>
                </c:pt>
                <c:pt idx="7">
                  <c:v>20.634933124061689</c:v>
                </c:pt>
                <c:pt idx="8">
                  <c:v>23.414745224127053</c:v>
                </c:pt>
                <c:pt idx="9">
                  <c:v>25.03295154289011</c:v>
                </c:pt>
                <c:pt idx="10">
                  <c:v>26.843443752283171</c:v>
                </c:pt>
                <c:pt idx="11">
                  <c:v>26.881771576373211</c:v>
                </c:pt>
                <c:pt idx="12">
                  <c:v>26.335318469575906</c:v>
                </c:pt>
                <c:pt idx="13">
                  <c:v>27.705140459506929</c:v>
                </c:pt>
                <c:pt idx="14">
                  <c:v>27.702063471167637</c:v>
                </c:pt>
                <c:pt idx="15">
                  <c:v>27.980621149808748</c:v>
                </c:pt>
                <c:pt idx="16">
                  <c:v>27.415003564740658</c:v>
                </c:pt>
                <c:pt idx="17">
                  <c:v>29.123020297070781</c:v>
                </c:pt>
                <c:pt idx="18">
                  <c:v>31.554688827170892</c:v>
                </c:pt>
                <c:pt idx="19">
                  <c:v>34.068373154168931</c:v>
                </c:pt>
                <c:pt idx="20">
                  <c:v>35.912567368818571</c:v>
                </c:pt>
                <c:pt idx="21">
                  <c:v>38.391385800256813</c:v>
                </c:pt>
                <c:pt idx="22">
                  <c:v>37.27078214794571</c:v>
                </c:pt>
                <c:pt idx="23">
                  <c:v>34.691692467083747</c:v>
                </c:pt>
                <c:pt idx="24">
                  <c:v>35.092514038333462</c:v>
                </c:pt>
                <c:pt idx="25">
                  <c:v>37.460771664657287</c:v>
                </c:pt>
                <c:pt idx="26">
                  <c:v>42.190389041858289</c:v>
                </c:pt>
                <c:pt idx="27">
                  <c:v>44.25012000810181</c:v>
                </c:pt>
                <c:pt idx="28">
                  <c:v>46.465764935138822</c:v>
                </c:pt>
                <c:pt idx="29">
                  <c:v>48.471620137374721</c:v>
                </c:pt>
                <c:pt idx="30">
                  <c:v>48.115494842982073</c:v>
                </c:pt>
                <c:pt idx="31">
                  <c:v>50.38670478240644</c:v>
                </c:pt>
                <c:pt idx="32">
                  <c:v>54.388098979397952</c:v>
                </c:pt>
                <c:pt idx="33">
                  <c:v>57.270415251267117</c:v>
                </c:pt>
                <c:pt idx="34">
                  <c:v>59.528182102422036</c:v>
                </c:pt>
                <c:pt idx="35">
                  <c:v>62.275869071329126</c:v>
                </c:pt>
                <c:pt idx="36">
                  <c:v>64.259293899104762</c:v>
                </c:pt>
                <c:pt idx="37">
                  <c:v>64.835981380985601</c:v>
                </c:pt>
                <c:pt idx="38">
                  <c:v>62.537658193829415</c:v>
                </c:pt>
                <c:pt idx="39">
                  <c:v>64.333869966780753</c:v>
                </c:pt>
                <c:pt idx="40">
                  <c:v>65.846971322410923</c:v>
                </c:pt>
                <c:pt idx="41">
                  <c:v>69.514584666581342</c:v>
                </c:pt>
                <c:pt idx="42">
                  <c:v>74.851271218928787</c:v>
                </c:pt>
                <c:pt idx="43">
                  <c:v>73.756832021198804</c:v>
                </c:pt>
                <c:pt idx="44">
                  <c:v>72.66735503078371</c:v>
                </c:pt>
                <c:pt idx="45">
                  <c:v>72.976358118092094</c:v>
                </c:pt>
                <c:pt idx="46">
                  <c:v>72.221048079854313</c:v>
                </c:pt>
                <c:pt idx="47">
                  <c:v>68.747749433058559</c:v>
                </c:pt>
                <c:pt idx="48">
                  <c:v>68.945045619812035</c:v>
                </c:pt>
                <c:pt idx="49">
                  <c:v>70.710607291069337</c:v>
                </c:pt>
                <c:pt idx="50">
                  <c:v>70.28614599704845</c:v>
                </c:pt>
                <c:pt idx="51">
                  <c:v>73.37945928839595</c:v>
                </c:pt>
                <c:pt idx="52">
                  <c:v>76.237293381355727</c:v>
                </c:pt>
                <c:pt idx="53">
                  <c:v>80.460151871826596</c:v>
                </c:pt>
                <c:pt idx="54">
                  <c:v>82.797462362900404</c:v>
                </c:pt>
                <c:pt idx="55">
                  <c:v>85.671556837688001</c:v>
                </c:pt>
                <c:pt idx="56">
                  <c:v>87.542330073651627</c:v>
                </c:pt>
                <c:pt idx="57">
                  <c:v>86.952882083224281</c:v>
                </c:pt>
                <c:pt idx="58">
                  <c:v>88.749565335856985</c:v>
                </c:pt>
                <c:pt idx="59">
                  <c:v>95.351651495336753</c:v>
                </c:pt>
                <c:pt idx="60">
                  <c:v>100</c:v>
                </c:pt>
                <c:pt idx="61">
                  <c:v>102.01201390505217</c:v>
                </c:pt>
                <c:pt idx="62">
                  <c:v>108.87192244663147</c:v>
                </c:pt>
                <c:pt idx="63">
                  <c:v>107.75443566992858</c:v>
                </c:pt>
                <c:pt idx="64">
                  <c:v>101.45324259788082</c:v>
                </c:pt>
                <c:pt idx="65">
                  <c:v>98.347324512797911</c:v>
                </c:pt>
                <c:pt idx="66">
                  <c:v>100.04418128006733</c:v>
                </c:pt>
                <c:pt idx="67">
                  <c:v>100.93463418915748</c:v>
                </c:pt>
                <c:pt idx="68">
                  <c:v>104.61731146130114</c:v>
                </c:pt>
                <c:pt idx="69">
                  <c:v>105.41227211511003</c:v>
                </c:pt>
                <c:pt idx="70">
                  <c:v>108.4415097265269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8F-4199-846A-38F8A4BEF0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5282528"/>
        <c:axId val="495284096"/>
      </c:lineChart>
      <c:catAx>
        <c:axId val="49528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s-IS"/>
          </a:p>
        </c:txPr>
        <c:crossAx val="495284096"/>
        <c:crosses val="autoZero"/>
        <c:auto val="1"/>
        <c:lblAlgn val="ctr"/>
        <c:lblOffset val="100"/>
        <c:noMultiLvlLbl val="0"/>
      </c:catAx>
      <c:valAx>
        <c:axId val="495284096"/>
        <c:scaling>
          <c:logBase val="10"/>
          <c:orientation val="minMax"/>
          <c:max val="100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s-IS"/>
          </a:p>
        </c:txPr>
        <c:crossAx val="495282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349357646083711E-2"/>
          <c:y val="3.701926985262774E-2"/>
          <c:w val="0.88547534189805222"/>
          <c:h val="0.85640540927546061"/>
        </c:manualLayout>
      </c:layout>
      <c:lineChart>
        <c:grouping val="standard"/>
        <c:varyColors val="0"/>
        <c:ser>
          <c:idx val="0"/>
          <c:order val="0"/>
          <c:tx>
            <c:strRef>
              <c:f>[THJ01104.xlsx]VLFpc!$G$1</c:f>
              <c:strCache>
                <c:ptCount val="1"/>
                <c:pt idx="0">
                  <c:v>VLFpc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[THJ01104.xlsx]VLFpc!$F$2:$F$72</c:f>
              <c:strCache>
                <c:ptCount val="71"/>
                <c:pt idx="0">
                  <c:v>1945</c:v>
                </c:pt>
                <c:pt idx="1">
                  <c:v>1946</c:v>
                </c:pt>
                <c:pt idx="2">
                  <c:v>1947</c:v>
                </c:pt>
                <c:pt idx="3">
                  <c:v>1948</c:v>
                </c:pt>
                <c:pt idx="4">
                  <c:v>1949</c:v>
                </c:pt>
                <c:pt idx="5">
                  <c:v>1950</c:v>
                </c:pt>
                <c:pt idx="6">
                  <c:v>1951</c:v>
                </c:pt>
                <c:pt idx="7">
                  <c:v>1952</c:v>
                </c:pt>
                <c:pt idx="8">
                  <c:v>1953</c:v>
                </c:pt>
                <c:pt idx="9">
                  <c:v>1954</c:v>
                </c:pt>
                <c:pt idx="10">
                  <c:v>1955</c:v>
                </c:pt>
                <c:pt idx="11">
                  <c:v>1956</c:v>
                </c:pt>
                <c:pt idx="12">
                  <c:v>1957</c:v>
                </c:pt>
                <c:pt idx="13">
                  <c:v>1958</c:v>
                </c:pt>
                <c:pt idx="14">
                  <c:v>1959</c:v>
                </c:pt>
                <c:pt idx="15">
                  <c:v>1960</c:v>
                </c:pt>
                <c:pt idx="16">
                  <c:v>1961</c:v>
                </c:pt>
                <c:pt idx="17">
                  <c:v>1962</c:v>
                </c:pt>
                <c:pt idx="18">
                  <c:v>1963</c:v>
                </c:pt>
                <c:pt idx="19">
                  <c:v>1964</c:v>
                </c:pt>
                <c:pt idx="20">
                  <c:v>1965</c:v>
                </c:pt>
                <c:pt idx="21">
                  <c:v>1966</c:v>
                </c:pt>
                <c:pt idx="22">
                  <c:v>1967</c:v>
                </c:pt>
                <c:pt idx="23">
                  <c:v>1968</c:v>
                </c:pt>
                <c:pt idx="24">
                  <c:v>1969</c:v>
                </c:pt>
                <c:pt idx="25">
                  <c:v>1970</c:v>
                </c:pt>
                <c:pt idx="26">
                  <c:v>1971</c:v>
                </c:pt>
                <c:pt idx="27">
                  <c:v>1972</c:v>
                </c:pt>
                <c:pt idx="28">
                  <c:v>1973</c:v>
                </c:pt>
                <c:pt idx="29">
                  <c:v>1974</c:v>
                </c:pt>
                <c:pt idx="30">
                  <c:v>1975</c:v>
                </c:pt>
                <c:pt idx="31">
                  <c:v>1976</c:v>
                </c:pt>
                <c:pt idx="32">
                  <c:v>1977</c:v>
                </c:pt>
                <c:pt idx="33">
                  <c:v>1978</c:v>
                </c:pt>
                <c:pt idx="34">
                  <c:v>1979</c:v>
                </c:pt>
                <c:pt idx="35">
                  <c:v>1980</c:v>
                </c:pt>
                <c:pt idx="36">
                  <c:v>1981</c:v>
                </c:pt>
                <c:pt idx="37">
                  <c:v>1982</c:v>
                </c:pt>
                <c:pt idx="38">
                  <c:v>1983</c:v>
                </c:pt>
                <c:pt idx="39">
                  <c:v>1984</c:v>
                </c:pt>
                <c:pt idx="40">
                  <c:v>1985</c:v>
                </c:pt>
                <c:pt idx="41">
                  <c:v>1986</c:v>
                </c:pt>
                <c:pt idx="42">
                  <c:v>1987</c:v>
                </c:pt>
                <c:pt idx="43">
                  <c:v>1988</c:v>
                </c:pt>
                <c:pt idx="44">
                  <c:v>1989</c:v>
                </c:pt>
                <c:pt idx="45">
                  <c:v>1990</c:v>
                </c:pt>
                <c:pt idx="46">
                  <c:v>1991</c:v>
                </c:pt>
                <c:pt idx="47">
                  <c:v>1992</c:v>
                </c:pt>
                <c:pt idx="48">
                  <c:v>1993</c:v>
                </c:pt>
                <c:pt idx="49">
                  <c:v>1994</c:v>
                </c:pt>
                <c:pt idx="50">
                  <c:v>1995</c:v>
                </c:pt>
                <c:pt idx="51">
                  <c:v>1996</c:v>
                </c:pt>
                <c:pt idx="52">
                  <c:v>1997</c:v>
                </c:pt>
                <c:pt idx="53">
                  <c:v>1998</c:v>
                </c:pt>
                <c:pt idx="54">
                  <c:v>1999</c:v>
                </c:pt>
                <c:pt idx="55">
                  <c:v>2000</c:v>
                </c:pt>
                <c:pt idx="56">
                  <c:v>2001</c:v>
                </c:pt>
                <c:pt idx="57">
                  <c:v>2002</c:v>
                </c:pt>
                <c:pt idx="58">
                  <c:v>2003</c:v>
                </c:pt>
                <c:pt idx="59">
                  <c:v>2004</c:v>
                </c:pt>
                <c:pt idx="60">
                  <c:v>2005</c:v>
                </c:pt>
                <c:pt idx="61">
                  <c:v>2006</c:v>
                </c:pt>
                <c:pt idx="62">
                  <c:v>2007</c:v>
                </c:pt>
                <c:pt idx="63">
                  <c:v>2008</c:v>
                </c:pt>
                <c:pt idx="64">
                  <c:v>2009</c:v>
                </c:pt>
                <c:pt idx="65">
                  <c:v>2010</c:v>
                </c:pt>
                <c:pt idx="66">
                  <c:v>2011</c:v>
                </c:pt>
                <c:pt idx="67">
                  <c:v>2012</c:v>
                </c:pt>
                <c:pt idx="68">
                  <c:v>2013</c:v>
                </c:pt>
                <c:pt idx="69">
                  <c:v>2014</c:v>
                </c:pt>
                <c:pt idx="70">
                  <c:v>2015</c:v>
                </c:pt>
              </c:strCache>
            </c:strRef>
          </c:cat>
          <c:val>
            <c:numRef>
              <c:f>[THJ01104.xlsx]VLFpc!$G$2:$G$72</c:f>
              <c:numCache>
                <c:formatCode>0.0</c:formatCode>
                <c:ptCount val="71"/>
                <c:pt idx="0">
                  <c:v>21.532793553536635</c:v>
                </c:pt>
                <c:pt idx="1">
                  <c:v>22.045976042529688</c:v>
                </c:pt>
                <c:pt idx="2">
                  <c:v>24.045670214689263</c:v>
                </c:pt>
                <c:pt idx="3">
                  <c:v>23.942285813072427</c:v>
                </c:pt>
                <c:pt idx="4">
                  <c:v>23.034333504209325</c:v>
                </c:pt>
                <c:pt idx="5">
                  <c:v>22.119955608967544</c:v>
                </c:pt>
                <c:pt idx="6">
                  <c:v>21.169902108903411</c:v>
                </c:pt>
                <c:pt idx="7">
                  <c:v>20.634933124061689</c:v>
                </c:pt>
                <c:pt idx="8">
                  <c:v>23.414745224127053</c:v>
                </c:pt>
                <c:pt idx="9">
                  <c:v>25.03295154289011</c:v>
                </c:pt>
                <c:pt idx="10">
                  <c:v>26.843443752283171</c:v>
                </c:pt>
                <c:pt idx="11">
                  <c:v>26.881771576373211</c:v>
                </c:pt>
                <c:pt idx="12">
                  <c:v>26.335318469575906</c:v>
                </c:pt>
                <c:pt idx="13">
                  <c:v>27.705140459506929</c:v>
                </c:pt>
                <c:pt idx="14">
                  <c:v>27.702063471167637</c:v>
                </c:pt>
                <c:pt idx="15">
                  <c:v>27.980621149808748</c:v>
                </c:pt>
                <c:pt idx="16">
                  <c:v>27.415003564740658</c:v>
                </c:pt>
                <c:pt idx="17">
                  <c:v>29.123020297070781</c:v>
                </c:pt>
                <c:pt idx="18">
                  <c:v>31.554688827170892</c:v>
                </c:pt>
                <c:pt idx="19">
                  <c:v>34.068373154168931</c:v>
                </c:pt>
                <c:pt idx="20">
                  <c:v>35.912567368818571</c:v>
                </c:pt>
                <c:pt idx="21">
                  <c:v>38.391385800256813</c:v>
                </c:pt>
                <c:pt idx="22">
                  <c:v>37.27078214794571</c:v>
                </c:pt>
                <c:pt idx="23">
                  <c:v>34.691692467083747</c:v>
                </c:pt>
                <c:pt idx="24">
                  <c:v>35.092514038333462</c:v>
                </c:pt>
                <c:pt idx="25">
                  <c:v>37.460771664657287</c:v>
                </c:pt>
                <c:pt idx="26">
                  <c:v>42.190389041858289</c:v>
                </c:pt>
                <c:pt idx="27">
                  <c:v>44.25012000810181</c:v>
                </c:pt>
                <c:pt idx="28">
                  <c:v>46.465764935138822</c:v>
                </c:pt>
                <c:pt idx="29">
                  <c:v>48.471620137374721</c:v>
                </c:pt>
                <c:pt idx="30">
                  <c:v>48.115494842982073</c:v>
                </c:pt>
                <c:pt idx="31">
                  <c:v>50.38670478240644</c:v>
                </c:pt>
                <c:pt idx="32">
                  <c:v>54.388098979397952</c:v>
                </c:pt>
                <c:pt idx="33">
                  <c:v>57.270415251267117</c:v>
                </c:pt>
                <c:pt idx="34">
                  <c:v>59.528182102422036</c:v>
                </c:pt>
                <c:pt idx="35">
                  <c:v>62.275869071329126</c:v>
                </c:pt>
                <c:pt idx="36">
                  <c:v>64.259293899104762</c:v>
                </c:pt>
                <c:pt idx="37">
                  <c:v>64.835981380985601</c:v>
                </c:pt>
                <c:pt idx="38">
                  <c:v>62.537658193829415</c:v>
                </c:pt>
                <c:pt idx="39">
                  <c:v>64.333869966780753</c:v>
                </c:pt>
                <c:pt idx="40">
                  <c:v>65.846971322410923</c:v>
                </c:pt>
                <c:pt idx="41">
                  <c:v>69.514584666581342</c:v>
                </c:pt>
                <c:pt idx="42">
                  <c:v>74.851271218928787</c:v>
                </c:pt>
                <c:pt idx="43">
                  <c:v>73.756832021198804</c:v>
                </c:pt>
                <c:pt idx="44">
                  <c:v>72.66735503078371</c:v>
                </c:pt>
                <c:pt idx="45">
                  <c:v>72.976358118092094</c:v>
                </c:pt>
                <c:pt idx="46">
                  <c:v>72.221048079854313</c:v>
                </c:pt>
                <c:pt idx="47">
                  <c:v>68.747749433058559</c:v>
                </c:pt>
                <c:pt idx="48">
                  <c:v>68.945045619812035</c:v>
                </c:pt>
                <c:pt idx="49">
                  <c:v>70.710607291069337</c:v>
                </c:pt>
                <c:pt idx="50">
                  <c:v>70.28614599704845</c:v>
                </c:pt>
                <c:pt idx="51">
                  <c:v>73.37945928839595</c:v>
                </c:pt>
                <c:pt idx="52">
                  <c:v>76.237293381355727</c:v>
                </c:pt>
                <c:pt idx="53">
                  <c:v>80.460151871826596</c:v>
                </c:pt>
                <c:pt idx="54">
                  <c:v>82.797462362900404</c:v>
                </c:pt>
                <c:pt idx="55">
                  <c:v>85.671556837688001</c:v>
                </c:pt>
                <c:pt idx="56">
                  <c:v>87.542330073651627</c:v>
                </c:pt>
                <c:pt idx="57">
                  <c:v>86.952882083224281</c:v>
                </c:pt>
                <c:pt idx="58">
                  <c:v>88.749565335856985</c:v>
                </c:pt>
                <c:pt idx="59">
                  <c:v>95.351651495336753</c:v>
                </c:pt>
                <c:pt idx="60">
                  <c:v>100</c:v>
                </c:pt>
                <c:pt idx="61">
                  <c:v>102.01201390505217</c:v>
                </c:pt>
                <c:pt idx="62">
                  <c:v>108.87192244663147</c:v>
                </c:pt>
                <c:pt idx="63">
                  <c:v>107.75443566992858</c:v>
                </c:pt>
                <c:pt idx="64">
                  <c:v>101.45324259788082</c:v>
                </c:pt>
                <c:pt idx="65">
                  <c:v>98.347324512797911</c:v>
                </c:pt>
                <c:pt idx="66">
                  <c:v>100.04418128006733</c:v>
                </c:pt>
                <c:pt idx="67">
                  <c:v>100.93463418915748</c:v>
                </c:pt>
                <c:pt idx="68">
                  <c:v>104.61731146130114</c:v>
                </c:pt>
                <c:pt idx="69">
                  <c:v>105.41227211511003</c:v>
                </c:pt>
                <c:pt idx="70">
                  <c:v>108.4415097265269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2E-47B7-A2A9-AF86C54EBD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5288800"/>
        <c:axId val="495282920"/>
      </c:lineChart>
      <c:catAx>
        <c:axId val="49528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s-IS"/>
          </a:p>
        </c:txPr>
        <c:crossAx val="495282920"/>
        <c:crosses val="autoZero"/>
        <c:auto val="1"/>
        <c:lblAlgn val="ctr"/>
        <c:lblOffset val="100"/>
        <c:noMultiLvlLbl val="0"/>
      </c:catAx>
      <c:valAx>
        <c:axId val="495282920"/>
        <c:scaling>
          <c:logBase val="10"/>
          <c:orientation val="minMax"/>
          <c:max val="100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is-IS"/>
          </a:p>
        </c:txPr>
        <c:crossAx val="49528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0.07088</cdr:x>
      <cdr:y>0.03365</cdr:y>
    </cdr:from>
    <cdr:to>
      <cdr:x>0.60803</cdr:x>
      <cdr:y>0.48112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513100" y="152755"/>
          <a:ext cx="3888429" cy="20313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800" i="1"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800" i="1"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800" i="1"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800" i="1"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800" i="1"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2800" i="1"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2800" i="1"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2800" i="1"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2800" i="1"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is-IS" sz="2100" i="0" dirty="0">
              <a:latin typeface="Cambria" panose="02040503050406030204" pitchFamily="18" charset="0"/>
              <a:ea typeface="Cambria" panose="02040503050406030204" pitchFamily="18" charset="0"/>
            </a:rPr>
            <a:t>y</a:t>
          </a:r>
          <a:r>
            <a:rPr lang="is-IS" sz="2100" i="0" baseline="-25000" dirty="0">
              <a:latin typeface="Cambria" panose="02040503050406030204" pitchFamily="18" charset="0"/>
              <a:ea typeface="Cambria" panose="02040503050406030204" pitchFamily="18" charset="0"/>
            </a:rPr>
            <a:t>2015</a:t>
          </a:r>
          <a:r>
            <a:rPr lang="is-IS" sz="2100" i="0" dirty="0">
              <a:latin typeface="Cambria" panose="02040503050406030204" pitchFamily="18" charset="0"/>
              <a:ea typeface="Cambria" panose="02040503050406030204" pitchFamily="18" charset="0"/>
            </a:rPr>
            <a:t> = (1+g)</a:t>
          </a:r>
          <a:r>
            <a:rPr lang="is-IS" sz="2100" i="0" baseline="30000" dirty="0">
              <a:latin typeface="Cambria" panose="02040503050406030204" pitchFamily="18" charset="0"/>
              <a:ea typeface="Cambria" panose="02040503050406030204" pitchFamily="18" charset="0"/>
            </a:rPr>
            <a:t>70 </a:t>
          </a:r>
          <a:r>
            <a:rPr lang="is-IS" sz="2100" i="0" dirty="0">
              <a:latin typeface="Cambria" panose="02040503050406030204" pitchFamily="18" charset="0"/>
              <a:ea typeface="Cambria" panose="02040503050406030204" pitchFamily="18" charset="0"/>
            </a:rPr>
            <a:t>y</a:t>
          </a:r>
          <a:r>
            <a:rPr lang="is-IS" sz="2100" i="0" baseline="-25000" dirty="0">
              <a:latin typeface="Cambria" panose="02040503050406030204" pitchFamily="18" charset="0"/>
              <a:ea typeface="Cambria" panose="02040503050406030204" pitchFamily="18" charset="0"/>
            </a:rPr>
            <a:t>1945</a:t>
          </a:r>
        </a:p>
        <a:p xmlns:a="http://schemas.openxmlformats.org/drawingml/2006/main">
          <a:r>
            <a:rPr lang="is-IS" sz="2100" i="0" dirty="0" err="1">
              <a:latin typeface="Cambria" panose="02040503050406030204" pitchFamily="18" charset="0"/>
              <a:ea typeface="Cambria" panose="02040503050406030204" pitchFamily="18" charset="0"/>
            </a:rPr>
            <a:t>ln</a:t>
          </a:r>
          <a:r>
            <a:rPr lang="is-IS" sz="2100" i="0" dirty="0">
              <a:latin typeface="Cambria" panose="02040503050406030204" pitchFamily="18" charset="0"/>
              <a:ea typeface="Cambria" panose="02040503050406030204" pitchFamily="18" charset="0"/>
            </a:rPr>
            <a:t>(y</a:t>
          </a:r>
          <a:r>
            <a:rPr lang="is-IS" sz="2100" i="0" baseline="-25000" dirty="0">
              <a:latin typeface="Cambria" panose="02040503050406030204" pitchFamily="18" charset="0"/>
              <a:ea typeface="Cambria" panose="02040503050406030204" pitchFamily="18" charset="0"/>
            </a:rPr>
            <a:t>2015</a:t>
          </a:r>
          <a:r>
            <a:rPr lang="is-IS" sz="2100" i="0" dirty="0">
              <a:latin typeface="Cambria" panose="02040503050406030204" pitchFamily="18" charset="0"/>
              <a:ea typeface="Cambria" panose="02040503050406030204" pitchFamily="18" charset="0"/>
            </a:rPr>
            <a:t>) = 70ln(1+g) + </a:t>
          </a:r>
          <a:r>
            <a:rPr lang="is-IS" sz="2100" i="0" dirty="0" err="1">
              <a:latin typeface="Cambria" panose="02040503050406030204" pitchFamily="18" charset="0"/>
              <a:ea typeface="Cambria" panose="02040503050406030204" pitchFamily="18" charset="0"/>
            </a:rPr>
            <a:t>ln</a:t>
          </a:r>
          <a:r>
            <a:rPr lang="is-IS" sz="2100" i="0" dirty="0">
              <a:latin typeface="Cambria" panose="02040503050406030204" pitchFamily="18" charset="0"/>
              <a:ea typeface="Cambria" panose="02040503050406030204" pitchFamily="18" charset="0"/>
            </a:rPr>
            <a:t>(y</a:t>
          </a:r>
          <a:r>
            <a:rPr lang="is-IS" sz="2100" i="0" baseline="-25000" dirty="0">
              <a:latin typeface="Cambria" panose="02040503050406030204" pitchFamily="18" charset="0"/>
              <a:ea typeface="Cambria" panose="02040503050406030204" pitchFamily="18" charset="0"/>
            </a:rPr>
            <a:t>1945</a:t>
          </a:r>
          <a:r>
            <a:rPr lang="is-IS" sz="2100" i="0" dirty="0">
              <a:latin typeface="Cambria" panose="02040503050406030204" pitchFamily="18" charset="0"/>
              <a:ea typeface="Cambria" panose="02040503050406030204" pitchFamily="18" charset="0"/>
            </a:rPr>
            <a:t>)</a:t>
          </a:r>
        </a:p>
        <a:p xmlns:a="http://schemas.openxmlformats.org/drawingml/2006/main">
          <a:r>
            <a:rPr lang="is-IS" sz="2100" i="0" dirty="0">
              <a:latin typeface="Cambria" panose="02040503050406030204" pitchFamily="18" charset="0"/>
              <a:ea typeface="Cambria" panose="02040503050406030204" pitchFamily="18" charset="0"/>
            </a:rPr>
            <a:t>4,69 = 70g + 3,07</a:t>
          </a:r>
        </a:p>
        <a:p xmlns:a="http://schemas.openxmlformats.org/drawingml/2006/main">
          <a:r>
            <a:rPr lang="is-IS" sz="2100" i="0" dirty="0">
              <a:latin typeface="Cambria" panose="02040503050406030204" pitchFamily="18" charset="0"/>
              <a:ea typeface="Cambria" panose="02040503050406030204" pitchFamily="18" charset="0"/>
            </a:rPr>
            <a:t>g = 1,62/70 = 0,0231</a:t>
          </a:r>
        </a:p>
        <a:p xmlns:a="http://schemas.openxmlformats.org/drawingml/2006/main">
          <a:r>
            <a:rPr lang="is-IS" sz="2100" i="0" dirty="0">
              <a:latin typeface="Cambria" panose="02040503050406030204" pitchFamily="18" charset="0"/>
              <a:ea typeface="Cambria" panose="02040503050406030204" pitchFamily="18" charset="0"/>
            </a:rPr>
            <a:t>Það gerir 2,3% á ári</a:t>
          </a:r>
        </a:p>
        <a:p xmlns:a="http://schemas.openxmlformats.org/drawingml/2006/main">
          <a:r>
            <a:rPr lang="is-IS" sz="2100" i="0" dirty="0">
              <a:latin typeface="Cambria" panose="02040503050406030204" pitchFamily="18" charset="0"/>
              <a:ea typeface="Cambria" panose="02040503050406030204" pitchFamily="18" charset="0"/>
            </a:rPr>
            <a:t>1,023</a:t>
          </a:r>
          <a:r>
            <a:rPr lang="is-IS" sz="2100" i="0" baseline="30000" dirty="0">
              <a:latin typeface="Cambria" panose="02040503050406030204" pitchFamily="18" charset="0"/>
              <a:ea typeface="Cambria" panose="02040503050406030204" pitchFamily="18" charset="0"/>
            </a:rPr>
            <a:t>70</a:t>
          </a:r>
          <a:r>
            <a:rPr lang="is-IS" sz="2100" i="0" dirty="0">
              <a:latin typeface="Cambria" panose="02040503050406030204" pitchFamily="18" charset="0"/>
              <a:ea typeface="Cambria" panose="02040503050406030204" pitchFamily="18" charset="0"/>
            </a:rPr>
            <a:t> = 4,9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F04CF5C6-ECAF-423E-8E92-67CBE076CB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53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8" tIns="0" rIns="20138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fld id="{EDDB0A54-E5D1-4EC5-9440-4BAD81492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9878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7075"/>
            <a:ext cx="4781550" cy="35861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32" tIns="48667" rIns="97332" bIns="486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9538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764E16-3157-4CFE-9F63-3C87DAE8D4C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6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23BFF-F6F1-48E2-A652-D40DDB273CB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30369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8F93D1-D750-4456-96A8-AD68F39E47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01958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654940-FA55-454A-8E3A-7812D90EA59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80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806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801642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268F37-0974-467D-A0B1-9F7DBF3150D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325203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4962C2-2444-4E2E-A4E5-E5B49E9FBF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85587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BBB71-8F35-4829-B65E-AC509A42C3B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993275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381A76-A4B6-4BDA-88E3-4B036F2C44E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4143588" y="0"/>
            <a:ext cx="3171613" cy="478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2164" name="Rectangle 3"/>
          <p:cNvSpPr>
            <a:spLocks noChangeArrowheads="1"/>
          </p:cNvSpPr>
          <p:nvPr/>
        </p:nvSpPr>
        <p:spPr bwMode="auto">
          <a:xfrm>
            <a:off x="4143588" y="9119474"/>
            <a:ext cx="3171613" cy="481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137" tIns="0" rIns="20137" bIns="0" anchor="b"/>
          <a:lstStyle/>
          <a:p>
            <a:pPr algn="r" eaLnBrk="0" hangingPunct="0"/>
            <a:r>
              <a:rPr lang="en-US" sz="1100">
                <a:latin typeface="Times New Roman" pitchFamily="18" charset="0"/>
              </a:rPr>
              <a:t>7</a:t>
            </a:r>
          </a:p>
        </p:txBody>
      </p:sp>
      <p:sp>
        <p:nvSpPr>
          <p:cNvPr id="92165" name="Rectangle 4"/>
          <p:cNvSpPr>
            <a:spLocks noChangeArrowheads="1"/>
          </p:cNvSpPr>
          <p:nvPr/>
        </p:nvSpPr>
        <p:spPr bwMode="auto">
          <a:xfrm>
            <a:off x="-1693" y="9119474"/>
            <a:ext cx="3169921" cy="481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2166" name="Rectangle 5"/>
          <p:cNvSpPr>
            <a:spLocks noChangeArrowheads="1"/>
          </p:cNvSpPr>
          <p:nvPr/>
        </p:nvSpPr>
        <p:spPr bwMode="auto">
          <a:xfrm>
            <a:off x="-1693" y="0"/>
            <a:ext cx="3169921" cy="478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pPr eaLnBrk="0" hangingPunct="0"/>
            <a:endParaRPr lang="is-IS"/>
          </a:p>
        </p:txBody>
      </p:sp>
      <p:sp>
        <p:nvSpPr>
          <p:cNvPr id="921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3138" cy="3586163"/>
          </a:xfrm>
          <a:ln cap="flat"/>
        </p:spPr>
      </p:sp>
      <p:sp>
        <p:nvSpPr>
          <p:cNvPr id="9216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7323" tIns="48661" rIns="97323" bIns="48661"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952892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A57CA3-2737-4A1D-B89F-E6A6EC1610B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397619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DE7D0-7212-46AA-9B62-CF2627AA28C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068842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39CE7C-99EC-4280-A678-9B28FF5A3AA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61862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4E9B58-A451-4610-BED6-1CA431D5351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476216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D908B-4FD4-4FE3-97D8-22B3E25F0B0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875732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6530CD-5EAC-40A5-9B8E-AA97E50E0B4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31826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6051BD-E966-494E-96D4-BFB679483F7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69981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97322-5C83-4328-A869-68C4A4042F7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94045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9F107F-97B0-4378-9331-F2A460BE11C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249235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29295-9064-4826-B3C3-D15749E2277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619816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06E347-5260-4E7C-8F21-3D3A7638A28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790587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B65339-3412-419F-AFBC-5D000DE84CE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02562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011D6E-BEE9-462D-8FF3-8CEA8E83D4E7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044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044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358269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CD2033-A27B-4FE7-90D1-F94AE7C3AAF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06277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BA145A-4375-4B91-9C03-91EBA2FFBFF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2967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24E5E8-4429-451C-9C34-DAEAF8059F48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097876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D8D7B5-F6CE-4F1C-81DC-8D38DAB8A946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14176312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922B5-B0BB-4269-ABCB-FD7E16DD5583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6884534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879351-59B9-4B08-8844-354B50DCE7A9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780246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C30475-E652-4E73-A4EA-F9BE31E5CA0C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5434933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486E25-7643-46F2-914C-71229120268C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39022564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F99F20-84E8-457E-9837-337739F65616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172307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F99F20-84E8-457E-9837-337739F65616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079809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525AC7-3ECE-4FB7-A448-1FB807D181D2}" type="slidenum">
              <a:rPr lang="is-IS" smtClean="0"/>
              <a:pPr/>
              <a:t>38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625555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B259F7-A0BC-4726-883A-8783C1449D48}" type="slidenum">
              <a:rPr lang="is-IS" smtClean="0"/>
              <a:pPr/>
              <a:t>39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52300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069251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449C3E-7226-4B2B-85A7-9D584AD6FB05}" type="slidenum">
              <a:rPr lang="is-IS" smtClean="0"/>
              <a:pPr/>
              <a:t>40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0434881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D30E9-EC78-4660-964E-212367022609}" type="slidenum">
              <a:rPr lang="is-IS" smtClean="0"/>
              <a:pPr/>
              <a:t>41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4151386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84881F-3AD7-4174-8EB8-EF08CA70C4F7}" type="slidenum">
              <a:rPr lang="is-IS" smtClean="0"/>
              <a:pPr/>
              <a:t>42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2239401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FC857F-A9FC-4E50-BDAF-31394296C315}" type="slidenum">
              <a:rPr lang="is-IS" smtClean="0"/>
              <a:pPr/>
              <a:t>43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2917438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F745B2-103F-47C8-847D-FDEAC86D513B}" type="slidenum">
              <a:rPr lang="is-IS" smtClean="0"/>
              <a:pPr/>
              <a:t>44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3683972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3731D1-4A86-4F83-BD38-0BF123D7DC9F}" type="slidenum">
              <a:rPr lang="is-IS" smtClean="0"/>
              <a:pPr/>
              <a:t>45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0456297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87A20-490F-4D3B-B7CB-75F9082B1476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7508972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3A5C2D-510F-4F4D-A1BD-017FBAD77566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5932416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1CC12-8F42-47E2-A190-00293175363C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239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2390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0976016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94CECF-BAE2-40C7-A2E2-CAC76F57002D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63644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31FB5B-0AA2-4665-840B-9E5091F8035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3402312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370D32-5313-465A-8BA8-763FDDFACE33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1259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2595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6320986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980116-28FE-40AC-BC07-D18987D87DFF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4812309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253781-332F-4ED1-8AA6-E5E368235F20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1280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280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3204076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2B6B2B-C148-4B5B-BFB5-7557DD039D16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5554217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7F72A4-7A46-419A-A959-6CCB84030306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017756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911C01-65DE-4841-9405-366D06090962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0767387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58B2DF-E3D1-4298-A49C-9F97FA168E50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5821125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A7E8B4-6A79-4199-8963-B5C3EC24965B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0365099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319FEB-C80B-4F6C-851F-5E4D2DD1F521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0670407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926B64-01C3-4ADB-9156-DC5704BBEDCC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28457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2330736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5E5AC1-8BE4-44DE-B045-B96DB5CFFF4C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4076203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55578-6C57-43F6-A592-92275DB5C0C8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58853407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9BBF77-DA81-4059-85B4-65038435CB19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09439844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22C52-0FA1-4799-BD82-197A85085DDD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8855238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7D99C-6059-4F61-AFB2-3D1714FC5124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8528089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3A3619-970F-4163-8C59-47382A6A430C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95256393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80B566-5F99-4755-8013-765AD14515D8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92043692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F9B62E-FADA-4B3B-97E1-10416858129E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87902222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6663C3-85E1-49B7-874D-D3D23404A286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9311674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BB3D08-EAB0-4A14-8069-2F8F22CC7609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5268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31FB5B-0AA2-4665-840B-9E5091F8035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2451226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66825" y="727075"/>
            <a:ext cx="4781550" cy="3586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DB0A54-E5D1-4EC5-9440-4BAD81492F2B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67471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66825" y="727075"/>
            <a:ext cx="4781550" cy="3586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DB0A54-E5D1-4EC5-9440-4BAD81492F2B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62743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66825" y="727075"/>
            <a:ext cx="4781550" cy="35861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DB0A54-E5D1-4EC5-9440-4BAD81492F2B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70305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01BF11-B30F-433A-B731-460A4D3B546D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96966127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05C8CF-71F0-4254-8DAC-5418A6D8F51B}" type="slidenum">
              <a:rPr lang="en-US" smtClean="0"/>
              <a:pPr/>
              <a:t>75</a:t>
            </a:fld>
            <a:endParaRPr lang="en-US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59037094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B63397-0889-49C0-99DD-AD542F6DD296}" type="slidenum">
              <a:rPr lang="en-US" smtClean="0"/>
              <a:pPr/>
              <a:t>76</a:t>
            </a:fld>
            <a:endParaRPr lang="en-US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86667007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4D931C-19AE-4D87-ACB2-428B4C9E894C}" type="slidenum">
              <a:rPr lang="en-US" smtClean="0"/>
              <a:pPr/>
              <a:t>77</a:t>
            </a:fld>
            <a:endParaRPr lang="en-US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22224679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B04C7E-3102-45A9-AFDF-EDB777D1E664}" type="slidenum">
              <a:rPr lang="en-US" smtClean="0"/>
              <a:pPr/>
              <a:t>78</a:t>
            </a:fld>
            <a:endParaRPr lang="en-US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84334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31FB5B-0AA2-4665-840B-9E5091F8035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31905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F71419-87C2-446C-962D-F5C39759B98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>
            <a:solidFill>
              <a:schemeClr val="tx1"/>
            </a:solidFill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00872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6673A52-CD48-40B4-90D3-D6A41A0EC0C6}" type="datetimeFigureOut">
              <a:rPr lang="en-US"/>
              <a:pPr>
                <a:defRPr/>
              </a:pPr>
              <a:t>8/26/2020</a:t>
            </a:fld>
            <a:endParaRPr dirty="0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2EEA588-A352-431E-AFB3-4A189442EF86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639E5-1071-4E54-BEAD-43EBADA38427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8F61A-03C8-4FDF-B032-7529F3C5AE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A65157-E140-4C51-8C3A-ECA96CD3DD1C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D29E3C7-B857-4D37-AC49-57CEDD991A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C092A-8994-4A01-9421-E42BBF4A0C47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5C1FB-34F1-4C19-96E4-2B8E214C42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AACF80B-0883-45B3-972C-F392C5DA8FD6}" type="datetimeFigureOut">
              <a:rPr lang="en-US"/>
              <a:pPr>
                <a:defRPr/>
              </a:pPr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FD0D85-4ECE-4B22-8C6F-4B178B17F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A2B9C-6EA4-458D-A38E-7E4792FF2F51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B490A-BA42-4893-9639-6DF18346D1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EF960-F99E-451B-84B1-66E389E72AC6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DF02B-966F-4905-9E5A-EAD4F28FD5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F295C-11E0-47F9-9241-E9D743BE599D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98928-5188-4EEE-84D3-D0D80412C8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77DC4-2997-408A-A681-14E2574F0AC0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0113B-C955-4097-9110-FFA36CA09F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124DA-7F3F-4897-A25E-DF474C610ED5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405E6-7E33-4FD6-9E42-9C6CC88FC0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9A46FE-3AB2-4B3D-9137-AE4C2C0CDD12}" type="datetimeFigureOut">
              <a:rPr lang="en-US"/>
              <a:pPr>
                <a:defRPr/>
              </a:pPr>
              <a:t>8/26/2020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1D7327-5EF0-4432-AA79-9FEEF59BD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39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D360CF3-8FEF-48DC-9A5C-C43552CCEDA9}" type="datetimeFigureOut">
              <a:rPr lang="en-US"/>
              <a:pPr>
                <a:defRPr/>
              </a:pPr>
              <a:t>8/26/2020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8FBC692-D14D-49D7-8031-F42E540967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1" r:id="rId2"/>
    <p:sldLayoutId id="2147483759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60" r:id="rId9"/>
    <p:sldLayoutId id="2147483757" r:id="rId10"/>
    <p:sldLayoutId id="2147483761" r:id="rId11"/>
  </p:sldLayoutIdLst>
  <p:transition spd="med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jonhakon@365.is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hyperlink" Target="http://img.visir.is/apps/pbcsi.dll/bilde?Site=XZ&amp;Date=20100903&amp;Category=VIDSKIPTI06&amp;ArtNo=864370515&amp;Ref=AR&amp;NoBorder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mailto:jonhakon@365.is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hyperlink" Target="http://img.visir.is/apps/pbcsi.dll/bilde?Site=XZ&amp;Date=20100903&amp;Category=VIDSKIPTI06&amp;ArtNo=864370515&amp;Ref=AR&amp;NoBorde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mailto:jonhakon@365.is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hyperlink" Target="http://img.visir.is/apps/pbcsi.dll/bilde?Site=XZ&amp;Date=20100903&amp;Category=VIDSKIPTI06&amp;ArtNo=864370515&amp;Ref=AR&amp;NoBorder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mailto:jonhakon@365.is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hyperlink" Target="http://img.visir.is/apps/pbcsi.dll/bilde?Site=XZ&amp;Date=20100903&amp;Category=VIDSKIPTI06&amp;ArtNo=864370515&amp;Ref=AR&amp;NoBorder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mailto:jonhakon@365.is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hyperlink" Target="http://img.visir.is/apps/pbcsi.dll/bilde?Site=XZ&amp;Date=20100903&amp;Category=VIDSKIPTI06&amp;ArtNo=864370515&amp;Ref=AR&amp;NoBorder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mailto:jonhakon@365.is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hyperlink" Target="http://img.visir.is/apps/pbcsi.dll/bilde?Site=XZ&amp;Date=20100903&amp;Category=VIDSKIPTI06&amp;ArtNo=864370515&amp;Ref=AR&amp;NoBorder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mailto:jonhakon@365.is" TargetMode="Externa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hyperlink" Target="http://img.visir.is/apps/pbcsi.dll/bilde?Site=XZ&amp;Date=20100903&amp;Category=VIDSKIPTI06&amp;ArtNo=864370515&amp;Ref=AR&amp;NoBorder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mailto:jonhakon@365.is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hyperlink" Target="http://img.visir.is/apps/pbcsi.dll/bilde?Site=XZ&amp;Date=20100903&amp;Category=VIDSKIPTI06&amp;ArtNo=864370515&amp;Ref=AR&amp;NoBorder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1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2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3.bin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4.bin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5.bin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mf.org/" TargetMode="External"/><Relationship Id="rId3" Type="http://schemas.openxmlformats.org/officeDocument/2006/relationships/hyperlink" Target="http://www.hagstofa.is/" TargetMode="External"/><Relationship Id="rId7" Type="http://schemas.openxmlformats.org/officeDocument/2006/relationships/hyperlink" Target="http://www.worldbank.org/" TargetMode="External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ecd.org/" TargetMode="External"/><Relationship Id="rId5" Type="http://schemas.openxmlformats.org/officeDocument/2006/relationships/hyperlink" Target="http://www.sedlabanki.is/" TargetMode="External"/><Relationship Id="rId4" Type="http://schemas.openxmlformats.org/officeDocument/2006/relationships/hyperlink" Target="http://www.fjarmalaraduneyti.is/Utgefid-efni/thjodarbuskapur/" TargetMode="Externa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757486" y="989856"/>
            <a:ext cx="5943600" cy="26551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Þjóðhags-</a:t>
            </a:r>
            <a:br>
              <a:rPr lang="is-I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</a:br>
            <a:r>
              <a:rPr lang="is-I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reikningar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357686" y="5167330"/>
            <a:ext cx="4343400" cy="762000"/>
          </a:xfrm>
        </p:spPr>
        <p:txBody>
          <a:bodyPr>
            <a:normAutofit/>
          </a:bodyPr>
          <a:lstStyle/>
          <a:p>
            <a:pPr marL="342900" indent="-3429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s-IS" sz="4000" dirty="0"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20. kafli, fyrri hluti</a:t>
            </a:r>
          </a:p>
        </p:txBody>
      </p:sp>
      <p:pic>
        <p:nvPicPr>
          <p:cNvPr id="21512" name="Picture 11" descr="chap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48000" cy="680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209800"/>
            <a:ext cx="7396163" cy="4267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None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Í hagkerfinu í heild eru tekjur jafnar gjöldum þar eð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Öll viðskipti ganga þannig fyrir sig að kaupandi skiptir við seljanda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Kaup = sala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Útgjöld eins eru tekjur annars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Tekjur = gjöld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44662" y="908720"/>
            <a:ext cx="7242048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Tekjur og gjöld í hagkerfinu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8496944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Cambria" panose="02040503050406030204" pitchFamily="18" charset="0"/>
              </a:rPr>
              <a:t>Verg landsframleiðsla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243763" cy="3962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Verg landsframleiðsla (VLF)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mælikvarði á tekjur og gjöld í hagkerfinu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Hún er markaðsvirði allrar vöru og þjónustu sem framleidd er til endanlegra nota innan lands á tilteknu tímabili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 rot="21420000">
            <a:off x="552102" y="5639227"/>
            <a:ext cx="7852471" cy="830997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is-IS" sz="2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Verg</a:t>
            </a:r>
            <a:r>
              <a:rPr lang="is-IS" sz="24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landsframleiðsla = </a:t>
            </a:r>
            <a:r>
              <a:rPr lang="is-IS" sz="2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hrein</a:t>
            </a:r>
            <a:r>
              <a:rPr lang="is-IS" sz="24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landsframleiðsla + afskriftir</a:t>
            </a:r>
          </a:p>
          <a:p>
            <a:pPr algn="r" eaLnBrk="0" hangingPunct="0">
              <a:defRPr/>
            </a:pPr>
            <a:r>
              <a:rPr lang="is-IS" sz="24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Afskriftir = endurnýjunarfjárfesting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Monotype Sorts" pitchFamily="2" charset="2"/>
              <a:buNone/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Verg landsframleiðsla (VLF)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markaðsvirði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allrar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vöru og þjónustu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sem framleidd er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til endanlegra nota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innan lands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á tilteknu tímabili</a:t>
            </a:r>
          </a:p>
        </p:txBody>
      </p:sp>
      <p:sp>
        <p:nvSpPr>
          <p:cNvPr id="121860" name="Text Box 4"/>
          <p:cNvSpPr txBox="1">
            <a:spLocks noChangeArrowheads="1"/>
          </p:cNvSpPr>
          <p:nvPr/>
        </p:nvSpPr>
        <p:spPr bwMode="auto">
          <a:xfrm rot="21420000">
            <a:off x="5029200" y="2283923"/>
            <a:ext cx="3873500" cy="3546475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is-I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Landfræðilegt</a:t>
            </a:r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 hugtak:</a:t>
            </a:r>
          </a:p>
          <a:p>
            <a:pPr eaLnBrk="0" hangingPunct="0">
              <a:defRPr/>
            </a:pPr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Framleiðsla tyrkneskra verkamanna í Berlín er talin með VLF í Þýzkalandi (en þó ekki sá hluti hennar sem þeir senda heim til Tyrklands)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717376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Verg </a:t>
            </a:r>
            <a:r>
              <a:rPr lang="is-IS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lands</a:t>
            </a: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framleiðsla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1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1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Monotype Sorts" pitchFamily="2" charset="2"/>
              <a:buNone/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Verg</a:t>
            </a:r>
            <a:r>
              <a:rPr lang="is-IS" sz="36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þjóðarframleiðsla</a:t>
            </a:r>
            <a:r>
              <a:rPr lang="is-IS" sz="3600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(VÞF)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markaðsvirði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allrar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vöru og þjónustu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sem framleidd er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til endanlegra nota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af borgurum ákveðins ríkis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á tilteknu tímabili</a:t>
            </a:r>
          </a:p>
        </p:txBody>
      </p:sp>
      <p:sp>
        <p:nvSpPr>
          <p:cNvPr id="123908" name="Text Box 4"/>
          <p:cNvSpPr txBox="1">
            <a:spLocks noChangeArrowheads="1"/>
          </p:cNvSpPr>
          <p:nvPr/>
        </p:nvSpPr>
        <p:spPr bwMode="auto">
          <a:xfrm rot="21420000">
            <a:off x="5066631" y="2232509"/>
            <a:ext cx="3873500" cy="2492990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is-IS" sz="26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Lögfræðilegt</a:t>
            </a:r>
            <a:r>
              <a:rPr lang="is-IS" sz="2600" i="0" dirty="0">
                <a:latin typeface="Cambria" panose="02040503050406030204" pitchFamily="18" charset="0"/>
                <a:ea typeface="Cambria" panose="02040503050406030204" pitchFamily="18" charset="0"/>
              </a:rPr>
              <a:t> hugtak:</a:t>
            </a:r>
          </a:p>
          <a:p>
            <a:pPr eaLnBrk="0" hangingPunct="0">
              <a:defRPr/>
            </a:pPr>
            <a:r>
              <a:rPr lang="is-IS" sz="2600" i="0" dirty="0">
                <a:latin typeface="Cambria" panose="02040503050406030204" pitchFamily="18" charset="0"/>
                <a:ea typeface="Cambria" panose="02040503050406030204" pitchFamily="18" charset="0"/>
              </a:rPr>
              <a:t>Sá hluti teknanna sem tyrkneskir verkamenn í Berlín senda heim til Tyrklands er talinn með VÞF í Tyrklandi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717376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Verg </a:t>
            </a:r>
            <a:r>
              <a:rPr lang="is-IS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þjóðar</a:t>
            </a: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framleiðsla</a:t>
            </a:r>
            <a:endParaRPr lang="is-I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anose="020508060609050204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1700808"/>
            <a:ext cx="7630616" cy="50387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Monotype Sorts" pitchFamily="2" charset="2"/>
              <a:buNone/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VÞF = VLF + tekjur erlendis frá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V</a:t>
            </a:r>
            <a:r>
              <a:rPr lang="is-I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 er það sem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landið</a:t>
            </a:r>
            <a:r>
              <a:rPr lang="is-IS" sz="32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framleiðir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V</a:t>
            </a:r>
            <a:r>
              <a:rPr lang="is-I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Þ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 er það sem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þjóðin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framleiðir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Tyrkland: VÞF &gt; VLF </a:t>
            </a:r>
          </a:p>
          <a:p>
            <a:pPr marL="758952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Hluti tyrknesku þjóðarinnar vinnur erlendis og sendir tekjurnar heim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Ísland: VÞF &lt; VLF </a:t>
            </a:r>
          </a:p>
          <a:p>
            <a:pPr marL="758952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Íslendingar voru skuldugir í útlöndum fram að hruni og sendu hluta tekna sinna úr landi sem vaxtagjöld til erlendra lánardrottna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717376" y="332656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Verg </a:t>
            </a:r>
            <a:r>
              <a:rPr lang="is-IS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þjóðar</a:t>
            </a: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framleiðsla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5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59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000125" y="2786063"/>
            <a:ext cx="6372225" cy="2286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is-IS" sz="4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Skoðum nú hvers vegna tekjur og gjöld hljóta ævinlega að standast á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Hringrás efnahagslífsins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Hringrás efnahagslífsins</a:t>
            </a:r>
          </a:p>
        </p:txBody>
      </p:sp>
      <p:sp>
        <p:nvSpPr>
          <p:cNvPr id="110595" name="Oval 3"/>
          <p:cNvSpPr>
            <a:spLocks noChangeArrowheads="1"/>
          </p:cNvSpPr>
          <p:nvPr/>
        </p:nvSpPr>
        <p:spPr bwMode="auto">
          <a:xfrm>
            <a:off x="381000" y="3138488"/>
            <a:ext cx="1828800" cy="1295400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0" hangingPunct="0">
              <a:defRPr/>
            </a:pPr>
            <a:r>
              <a:rPr lang="is-IS" sz="2400" b="1" i="0">
                <a:solidFill>
                  <a:srgbClr val="000099"/>
                </a:solidFill>
                <a:latin typeface="Times New Roman" pitchFamily="18" charset="0"/>
              </a:rPr>
              <a:t>Fyrirtæki</a:t>
            </a:r>
          </a:p>
        </p:txBody>
      </p:sp>
      <p:sp>
        <p:nvSpPr>
          <p:cNvPr id="110596" name="Oval 4"/>
          <p:cNvSpPr>
            <a:spLocks noChangeArrowheads="1"/>
          </p:cNvSpPr>
          <p:nvPr/>
        </p:nvSpPr>
        <p:spPr bwMode="auto">
          <a:xfrm>
            <a:off x="6705600" y="3248025"/>
            <a:ext cx="1828800" cy="1295400"/>
          </a:xfrm>
          <a:prstGeom prst="ellipse">
            <a:avLst/>
          </a:prstGeom>
          <a:solidFill>
            <a:srgbClr val="FFCC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0" hangingPunct="0">
              <a:defRPr/>
            </a:pPr>
            <a:r>
              <a:rPr lang="is-IS" sz="2400" b="1" i="0">
                <a:solidFill>
                  <a:srgbClr val="000099"/>
                </a:solidFill>
                <a:latin typeface="Times New Roman" pitchFamily="18" charset="0"/>
              </a:rPr>
              <a:t>Heimili</a:t>
            </a:r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3276600" y="5181600"/>
            <a:ext cx="2286000" cy="1219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0" hangingPunct="0">
              <a:defRPr/>
            </a:pPr>
            <a:r>
              <a:rPr lang="is-IS" sz="2400" b="1" i="0">
                <a:latin typeface="Arial Narrow" pitchFamily="34" charset="0"/>
              </a:rPr>
              <a:t>Markaður fyrir </a:t>
            </a:r>
          </a:p>
          <a:p>
            <a:pPr algn="ctr" eaLnBrk="0" hangingPunct="0">
              <a:defRPr/>
            </a:pPr>
            <a:r>
              <a:rPr lang="is-IS" sz="2400" b="1" i="0">
                <a:latin typeface="Arial Narrow" pitchFamily="34" charset="0"/>
              </a:rPr>
              <a:t>framleiðsluþætti</a:t>
            </a:r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3276600" y="1447800"/>
            <a:ext cx="2286000" cy="1219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0" hangingPunct="0">
              <a:defRPr/>
            </a:pPr>
            <a:r>
              <a:rPr lang="is-IS" sz="2400" b="1" i="0">
                <a:latin typeface="Arial Narrow" pitchFamily="34" charset="0"/>
              </a:rPr>
              <a:t>Markaður fyrir </a:t>
            </a:r>
          </a:p>
          <a:p>
            <a:pPr algn="ctr" eaLnBrk="0" hangingPunct="0">
              <a:defRPr/>
            </a:pPr>
            <a:r>
              <a:rPr lang="is-IS" sz="2400" b="1" i="0">
                <a:latin typeface="Arial Narrow" pitchFamily="34" charset="0"/>
              </a:rPr>
              <a:t>vörur og þjónustu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4514850" y="324485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102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244850"/>
                        <a:ext cx="112713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066800" y="1371600"/>
            <a:ext cx="6553200" cy="1905000"/>
            <a:chOff x="672" y="912"/>
            <a:chExt cx="4128" cy="1200"/>
          </a:xfrm>
        </p:grpSpPr>
        <p:sp>
          <p:nvSpPr>
            <p:cNvPr id="1062" name="Text Box 9"/>
            <p:cNvSpPr txBox="1">
              <a:spLocks noChangeArrowheads="1"/>
            </p:cNvSpPr>
            <p:nvPr/>
          </p:nvSpPr>
          <p:spPr bwMode="auto">
            <a:xfrm>
              <a:off x="3696" y="912"/>
              <a:ext cx="110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s-IS" sz="2400" b="1" i="0">
                  <a:latin typeface="Arial Narrow" pitchFamily="34" charset="0"/>
                </a:rPr>
                <a:t>Gjöld</a:t>
              </a:r>
            </a:p>
          </p:txBody>
        </p:sp>
        <p:sp>
          <p:nvSpPr>
            <p:cNvPr id="1063" name="Text Box 10"/>
            <p:cNvSpPr txBox="1">
              <a:spLocks noChangeArrowheads="1"/>
            </p:cNvSpPr>
            <p:nvPr/>
          </p:nvSpPr>
          <p:spPr bwMode="auto">
            <a:xfrm>
              <a:off x="1056" y="912"/>
              <a:ext cx="110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s-IS" sz="2400" b="1" i="0">
                  <a:latin typeface="Arial Narrow" pitchFamily="34" charset="0"/>
                </a:rPr>
                <a:t>Tekjur</a:t>
              </a:r>
            </a:p>
          </p:txBody>
        </p:sp>
        <p:cxnSp>
          <p:nvCxnSpPr>
            <p:cNvPr id="1064" name="AutoShape 11"/>
            <p:cNvCxnSpPr>
              <a:cxnSpLocks noChangeShapeType="1"/>
            </p:cNvCxnSpPr>
            <p:nvPr/>
          </p:nvCxnSpPr>
          <p:spPr bwMode="auto">
            <a:xfrm>
              <a:off x="3504" y="1200"/>
              <a:ext cx="1296" cy="912"/>
            </a:xfrm>
            <a:prstGeom prst="bentConnector2">
              <a:avLst/>
            </a:prstGeom>
            <a:noFill/>
            <a:ln w="57150">
              <a:solidFill>
                <a:srgbClr val="474A81"/>
              </a:solidFill>
              <a:miter lim="800000"/>
              <a:headEnd type="triangle" w="med" len="med"/>
              <a:tailEnd/>
            </a:ln>
          </p:spPr>
        </p:cxnSp>
        <p:sp>
          <p:nvSpPr>
            <p:cNvPr id="1065" name="Line 12"/>
            <p:cNvSpPr>
              <a:spLocks noChangeShapeType="1"/>
            </p:cNvSpPr>
            <p:nvPr/>
          </p:nvSpPr>
          <p:spPr bwMode="auto">
            <a:xfrm flipH="1">
              <a:off x="672" y="1200"/>
              <a:ext cx="1392" cy="0"/>
            </a:xfrm>
            <a:prstGeom prst="line">
              <a:avLst/>
            </a:prstGeom>
            <a:noFill/>
            <a:ln w="57150">
              <a:solidFill>
                <a:srgbClr val="474A8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Line 13"/>
            <p:cNvSpPr>
              <a:spLocks noChangeShapeType="1"/>
            </p:cNvSpPr>
            <p:nvPr/>
          </p:nvSpPr>
          <p:spPr bwMode="auto">
            <a:xfrm>
              <a:off x="672" y="1200"/>
              <a:ext cx="0" cy="864"/>
            </a:xfrm>
            <a:prstGeom prst="line">
              <a:avLst/>
            </a:prstGeom>
            <a:noFill/>
            <a:ln w="57150">
              <a:solidFill>
                <a:srgbClr val="474A8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990600" y="4419600"/>
            <a:ext cx="6629400" cy="2422525"/>
            <a:chOff x="624" y="2832"/>
            <a:chExt cx="4176" cy="1526"/>
          </a:xfrm>
        </p:grpSpPr>
        <p:sp>
          <p:nvSpPr>
            <p:cNvPr id="1056" name="Text Box 15"/>
            <p:cNvSpPr txBox="1">
              <a:spLocks noChangeArrowheads="1"/>
            </p:cNvSpPr>
            <p:nvPr/>
          </p:nvSpPr>
          <p:spPr bwMode="auto">
            <a:xfrm>
              <a:off x="672" y="3840"/>
              <a:ext cx="1248" cy="5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is-IS" sz="2400" b="1" i="0">
                  <a:latin typeface="Arial Narrow" pitchFamily="34" charset="0"/>
                </a:rPr>
                <a:t>Laun, vextir og arður</a:t>
              </a:r>
            </a:p>
          </p:txBody>
        </p:sp>
        <p:sp>
          <p:nvSpPr>
            <p:cNvPr id="1057" name="Text Box 16"/>
            <p:cNvSpPr txBox="1">
              <a:spLocks noChangeArrowheads="1"/>
            </p:cNvSpPr>
            <p:nvPr/>
          </p:nvSpPr>
          <p:spPr bwMode="auto">
            <a:xfrm>
              <a:off x="3648" y="3840"/>
              <a:ext cx="110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is-IS" sz="2400" b="1" i="0">
                  <a:latin typeface="Arial Narrow" pitchFamily="34" charset="0"/>
                </a:rPr>
                <a:t>Tekjur</a:t>
              </a:r>
            </a:p>
          </p:txBody>
        </p:sp>
        <p:sp>
          <p:nvSpPr>
            <p:cNvPr id="1058" name="Line 17"/>
            <p:cNvSpPr>
              <a:spLocks noChangeShapeType="1"/>
            </p:cNvSpPr>
            <p:nvPr/>
          </p:nvSpPr>
          <p:spPr bwMode="auto">
            <a:xfrm>
              <a:off x="624" y="2832"/>
              <a:ext cx="0" cy="960"/>
            </a:xfrm>
            <a:prstGeom prst="line">
              <a:avLst/>
            </a:prstGeom>
            <a:noFill/>
            <a:ln w="57150">
              <a:solidFill>
                <a:srgbClr val="474A8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Line 18"/>
            <p:cNvSpPr>
              <a:spLocks noChangeShapeType="1"/>
            </p:cNvSpPr>
            <p:nvPr/>
          </p:nvSpPr>
          <p:spPr bwMode="auto">
            <a:xfrm>
              <a:off x="624" y="3792"/>
              <a:ext cx="1440" cy="0"/>
            </a:xfrm>
            <a:prstGeom prst="line">
              <a:avLst/>
            </a:prstGeom>
            <a:noFill/>
            <a:ln w="57150">
              <a:solidFill>
                <a:srgbClr val="474A8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Line 19"/>
            <p:cNvSpPr>
              <a:spLocks noChangeShapeType="1"/>
            </p:cNvSpPr>
            <p:nvPr/>
          </p:nvSpPr>
          <p:spPr bwMode="auto">
            <a:xfrm>
              <a:off x="3504" y="3840"/>
              <a:ext cx="1296" cy="0"/>
            </a:xfrm>
            <a:prstGeom prst="line">
              <a:avLst/>
            </a:prstGeom>
            <a:noFill/>
            <a:ln w="57150">
              <a:solidFill>
                <a:srgbClr val="474A8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Line 20"/>
            <p:cNvSpPr>
              <a:spLocks noChangeShapeType="1"/>
            </p:cNvSpPr>
            <p:nvPr/>
          </p:nvSpPr>
          <p:spPr bwMode="auto">
            <a:xfrm flipV="1">
              <a:off x="4800" y="2928"/>
              <a:ext cx="0" cy="912"/>
            </a:xfrm>
            <a:prstGeom prst="line">
              <a:avLst/>
            </a:prstGeom>
            <a:noFill/>
            <a:ln w="57150">
              <a:solidFill>
                <a:srgbClr val="474A8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295400" y="2057400"/>
            <a:ext cx="6172200" cy="1219200"/>
            <a:chOff x="816" y="1344"/>
            <a:chExt cx="3888" cy="768"/>
          </a:xfrm>
        </p:grpSpPr>
        <p:sp>
          <p:nvSpPr>
            <p:cNvPr id="1050" name="Text Box 22"/>
            <p:cNvSpPr txBox="1">
              <a:spLocks noChangeArrowheads="1"/>
            </p:cNvSpPr>
            <p:nvPr/>
          </p:nvSpPr>
          <p:spPr bwMode="auto">
            <a:xfrm>
              <a:off x="864" y="1344"/>
              <a:ext cx="1248" cy="5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is-IS" sz="2400" b="1" i="0">
                  <a:latin typeface="Arial Narrow" pitchFamily="34" charset="0"/>
                </a:rPr>
                <a:t>Seld vara og þjónusta</a:t>
              </a:r>
            </a:p>
          </p:txBody>
        </p:sp>
        <p:sp>
          <p:nvSpPr>
            <p:cNvPr id="1051" name="Text Box 23"/>
            <p:cNvSpPr txBox="1">
              <a:spLocks noChangeArrowheads="1"/>
            </p:cNvSpPr>
            <p:nvPr/>
          </p:nvSpPr>
          <p:spPr bwMode="auto">
            <a:xfrm>
              <a:off x="3456" y="1392"/>
              <a:ext cx="1248" cy="5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is-IS" sz="2400" b="1" i="0">
                  <a:latin typeface="Arial Narrow" pitchFamily="34" charset="0"/>
                </a:rPr>
                <a:t>Keypt vara </a:t>
              </a:r>
              <a:br>
                <a:rPr lang="is-IS" sz="2400" b="1" i="0">
                  <a:latin typeface="Arial Narrow" pitchFamily="34" charset="0"/>
                </a:rPr>
              </a:br>
              <a:r>
                <a:rPr lang="is-IS" sz="2400" b="1" i="0">
                  <a:latin typeface="Arial Narrow" pitchFamily="34" charset="0"/>
                </a:rPr>
                <a:t>og þjónusta</a:t>
              </a:r>
            </a:p>
          </p:txBody>
        </p:sp>
        <p:sp>
          <p:nvSpPr>
            <p:cNvPr id="1052" name="Line 24"/>
            <p:cNvSpPr>
              <a:spLocks noChangeShapeType="1"/>
            </p:cNvSpPr>
            <p:nvPr/>
          </p:nvSpPr>
          <p:spPr bwMode="auto">
            <a:xfrm>
              <a:off x="3504" y="1392"/>
              <a:ext cx="1104" cy="0"/>
            </a:xfrm>
            <a:prstGeom prst="line">
              <a:avLst/>
            </a:prstGeom>
            <a:noFill/>
            <a:ln w="57150">
              <a:solidFill>
                <a:srgbClr val="DE381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Line 25"/>
            <p:cNvSpPr>
              <a:spLocks noChangeShapeType="1"/>
            </p:cNvSpPr>
            <p:nvPr/>
          </p:nvSpPr>
          <p:spPr bwMode="auto">
            <a:xfrm>
              <a:off x="4608" y="1392"/>
              <a:ext cx="0" cy="720"/>
            </a:xfrm>
            <a:prstGeom prst="line">
              <a:avLst/>
            </a:prstGeom>
            <a:noFill/>
            <a:ln w="57150">
              <a:solidFill>
                <a:srgbClr val="DE381C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Line 26"/>
            <p:cNvSpPr>
              <a:spLocks noChangeShapeType="1"/>
            </p:cNvSpPr>
            <p:nvPr/>
          </p:nvSpPr>
          <p:spPr bwMode="auto">
            <a:xfrm flipV="1">
              <a:off x="816" y="1344"/>
              <a:ext cx="0" cy="672"/>
            </a:xfrm>
            <a:prstGeom prst="line">
              <a:avLst/>
            </a:prstGeom>
            <a:noFill/>
            <a:ln w="57150">
              <a:solidFill>
                <a:srgbClr val="DE381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Line 27"/>
            <p:cNvSpPr>
              <a:spLocks noChangeShapeType="1"/>
            </p:cNvSpPr>
            <p:nvPr/>
          </p:nvSpPr>
          <p:spPr bwMode="auto">
            <a:xfrm>
              <a:off x="816" y="1344"/>
              <a:ext cx="1248" cy="0"/>
            </a:xfrm>
            <a:prstGeom prst="line">
              <a:avLst/>
            </a:prstGeom>
            <a:noFill/>
            <a:ln w="57150">
              <a:solidFill>
                <a:srgbClr val="DE381C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1295400" y="4448175"/>
            <a:ext cx="6172200" cy="1371600"/>
            <a:chOff x="816" y="2832"/>
            <a:chExt cx="3888" cy="864"/>
          </a:xfrm>
        </p:grpSpPr>
        <p:sp>
          <p:nvSpPr>
            <p:cNvPr id="1044" name="Line 29"/>
            <p:cNvSpPr>
              <a:spLocks noChangeShapeType="1"/>
            </p:cNvSpPr>
            <p:nvPr/>
          </p:nvSpPr>
          <p:spPr bwMode="auto">
            <a:xfrm>
              <a:off x="4656" y="2880"/>
              <a:ext cx="0" cy="816"/>
            </a:xfrm>
            <a:prstGeom prst="line">
              <a:avLst/>
            </a:prstGeom>
            <a:noFill/>
            <a:ln w="57150">
              <a:solidFill>
                <a:srgbClr val="DE381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Text Box 30"/>
            <p:cNvSpPr txBox="1">
              <a:spLocks noChangeArrowheads="1"/>
            </p:cNvSpPr>
            <p:nvPr/>
          </p:nvSpPr>
          <p:spPr bwMode="auto">
            <a:xfrm>
              <a:off x="3456" y="3168"/>
              <a:ext cx="1248" cy="5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is-IS" sz="2400" b="1" i="0">
                  <a:latin typeface="Arial Narrow" pitchFamily="34" charset="0"/>
                </a:rPr>
                <a:t>Vinnuafl, land og fjármagn</a:t>
              </a:r>
            </a:p>
          </p:txBody>
        </p:sp>
        <p:sp>
          <p:nvSpPr>
            <p:cNvPr id="1046" name="Text Box 31"/>
            <p:cNvSpPr txBox="1">
              <a:spLocks noChangeArrowheads="1"/>
            </p:cNvSpPr>
            <p:nvPr/>
          </p:nvSpPr>
          <p:spPr bwMode="auto">
            <a:xfrm>
              <a:off x="816" y="3168"/>
              <a:ext cx="1248" cy="5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is-IS" sz="2400" b="1" i="0">
                  <a:latin typeface="Arial Narrow" pitchFamily="34" charset="0"/>
                </a:rPr>
                <a:t>Aðföng til framleiðslu</a:t>
              </a:r>
            </a:p>
          </p:txBody>
        </p:sp>
        <p:sp>
          <p:nvSpPr>
            <p:cNvPr id="1047" name="Line 32"/>
            <p:cNvSpPr>
              <a:spLocks noChangeShapeType="1"/>
            </p:cNvSpPr>
            <p:nvPr/>
          </p:nvSpPr>
          <p:spPr bwMode="auto">
            <a:xfrm flipH="1">
              <a:off x="816" y="3648"/>
              <a:ext cx="1248" cy="0"/>
            </a:xfrm>
            <a:prstGeom prst="line">
              <a:avLst/>
            </a:prstGeom>
            <a:noFill/>
            <a:ln w="57150">
              <a:solidFill>
                <a:srgbClr val="DE381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Line 33"/>
            <p:cNvSpPr>
              <a:spLocks noChangeShapeType="1"/>
            </p:cNvSpPr>
            <p:nvPr/>
          </p:nvSpPr>
          <p:spPr bwMode="auto">
            <a:xfrm flipV="1">
              <a:off x="816" y="2832"/>
              <a:ext cx="0" cy="816"/>
            </a:xfrm>
            <a:prstGeom prst="line">
              <a:avLst/>
            </a:prstGeom>
            <a:noFill/>
            <a:ln w="57150">
              <a:solidFill>
                <a:srgbClr val="DE381C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Line 34"/>
            <p:cNvSpPr>
              <a:spLocks noChangeShapeType="1"/>
            </p:cNvSpPr>
            <p:nvPr/>
          </p:nvSpPr>
          <p:spPr bwMode="auto">
            <a:xfrm flipH="1">
              <a:off x="3504" y="3696"/>
              <a:ext cx="1152" cy="0"/>
            </a:xfrm>
            <a:prstGeom prst="line">
              <a:avLst/>
            </a:prstGeom>
            <a:noFill/>
            <a:ln w="57150">
              <a:solidFill>
                <a:srgbClr val="DE381C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Að mæla VLF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890606" y="2000240"/>
            <a:ext cx="6467476" cy="3300968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SzPct val="70000"/>
              <a:buFont typeface="Monotype Sorts" pitchFamily="2" charset="2"/>
              <a:buNone/>
              <a:tabLst>
                <a:tab pos="857250" algn="l"/>
              </a:tabLst>
              <a:defRPr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Aftur: </a:t>
            </a:r>
            <a:r>
              <a:rPr lang="is-I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VLF</a:t>
            </a:r>
            <a:r>
              <a:rPr lang="is-IS" sz="40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(e. GDP)</a:t>
            </a:r>
            <a:r>
              <a:rPr lang="is-IS" sz="40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markaðsvirði allrar vöru og þjónustu sem framleidd er til endanlegra nota innan lands á tilteknu tímabili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Að mæla VLF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82588" y="1524000"/>
            <a:ext cx="7572375" cy="48768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Framleiðslan er mæld</a:t>
            </a: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á markaðsverði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Tekur aðeins til framleiðslu vöru og þjónustu til endanlegra nota, en tekur ekki til</a:t>
            </a: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aðfanga</a:t>
            </a: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(virðisaukinn er talinn aðeins einu sinni, hann er ekki tvítalinn)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ü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Teljum brauðið með, ekki hveitið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Tekur bæði til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áþreifanlegs varnings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(matur, föt, bílar) og</a:t>
            </a: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óáþreifanlegrar þjónustu</a:t>
            </a: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(klipping, bílþvottur, læknishjálp)</a:t>
            </a: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Að mæla VLF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1643063"/>
            <a:ext cx="7318375" cy="45720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VLF nær yfir vörur og þjónustu framleiddar á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yfirstandandi tímabili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ekki í fortíðinni, þ.e. á líðandi stund, ekki á liðnum tíma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VLF er virði framleiðslunnar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innan landamæra tiltekins lands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VLF er virði framleiðslunnar</a:t>
            </a:r>
            <a:r>
              <a:rPr lang="is-IS" sz="36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á afmörkuðu tímabili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yfirleitt einu ári eða einum ársfjórðungi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758825" y="1643063"/>
            <a:ext cx="7099300" cy="467201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Rekstrarhagfræði</a:t>
            </a:r>
            <a:r>
              <a:rPr lang="is-I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fjallar um ráðstöfun knappra framleiðslugæða af sjónarhóli fólks og fyrirtækja</a:t>
            </a:r>
            <a:endParaRPr lang="is-IS" sz="3600" dirty="0">
              <a:solidFill>
                <a:srgbClr val="474A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Hún fjallar um hvernig heimili og fyrirtæki taka ákvarðanir og hvernig þau eigast við á markaði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33265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rekstrarhagfræði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</a:br>
            <a:b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</a:br>
            <a:b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</a:br>
            <a:b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</a:br>
            <a:b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</a:b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Hvað er talið með í VLF?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552" y="2492896"/>
            <a:ext cx="6715125" cy="3127375"/>
          </a:xfrm>
        </p:spPr>
        <p:txBody>
          <a:bodyPr>
            <a:no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s-IS" sz="4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VLF nær yfir alla framleiðslu í hagkerfinu sé hún </a:t>
            </a:r>
            <a:r>
              <a:rPr lang="is-IS" sz="4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seld löglega </a:t>
            </a:r>
            <a:r>
              <a:rPr lang="is-IS" sz="4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 markaði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785938"/>
            <a:ext cx="7624763" cy="466739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75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VLF nær ekki yfir flest af því sem er framleitt og notað á heimilum og fer því aldrei á markað</a:t>
            </a:r>
          </a:p>
          <a:p>
            <a:pPr lvl="1" eaLnBrk="1" hangingPunct="1">
              <a:lnSpc>
                <a:spcPct val="90000"/>
              </a:lnSpc>
              <a:buClr>
                <a:schemeClr val="accent4"/>
              </a:buClr>
              <a:buSzPct val="75000"/>
              <a:buFont typeface="Wingdings" pitchFamily="2" charset="2"/>
              <a:buChar char="q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Sbr. bóndann sem giftist ráðskonu sinni og hætti að greiða henni laun svo landsframleiðslan minnkaði</a:t>
            </a:r>
          </a:p>
          <a:p>
            <a:pPr eaLnBrk="1" hangingPunct="1">
              <a:lnSpc>
                <a:spcPct val="90000"/>
              </a:lnSpc>
              <a:buSzPct val="75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VLF nær ekki heldur yfir ólöglega vöru og þjónustu, t.d. eiturlyf …</a:t>
            </a:r>
          </a:p>
          <a:p>
            <a:pPr lvl="1" eaLnBrk="1" hangingPunct="1">
              <a:lnSpc>
                <a:spcPct val="90000"/>
              </a:lnSpc>
              <a:buSzPct val="75000"/>
              <a:buFont typeface="Wingdings" panose="05000000000000000000" pitchFamily="2" charset="2"/>
              <a:buChar char="q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… og mútur og huldufé í skattaskjólum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" y="332656"/>
            <a:ext cx="8319839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Hvað er </a:t>
            </a:r>
            <a:r>
              <a:rPr lang="is-IS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ekki </a:t>
            </a: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talið með í VLF?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Samsetning VLF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600075" y="1974850"/>
            <a:ext cx="7258073" cy="3898900"/>
          </a:xfrm>
          <a:noFill/>
          <a:ln w="38100" cap="flat">
            <a:solidFill>
              <a:srgbClr val="FF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VLF (Y) er summa þessara stærða: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Neyzla (C)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Fjárfesting (I)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Ríkisútgjöld (G)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Hreinn útflutningur (NX)</a:t>
            </a:r>
          </a:p>
          <a:p>
            <a:pPr marL="274320" indent="-274320" algn="ctr" eaLnBrk="1" fontAlgn="auto" hangingPunct="1">
              <a:lnSpc>
                <a:spcPct val="90000"/>
              </a:lnSpc>
              <a:spcBef>
                <a:spcPct val="42000"/>
              </a:spcBef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is-I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Y = C + I + G + NX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676400"/>
            <a:ext cx="7032625" cy="5029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Neyzla (C)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Útgjöld heimila til kaupa á vörum og þjónustu, en þó ekki til húsakaupa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Fjárfesting (I)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Útgjöld fyrirtækja og heimila til kaupa á fjármagnsvörum, birgðum og framleiðslutækjum og einnig til húsnæðiskaupa</a:t>
            </a:r>
          </a:p>
          <a:p>
            <a:pPr marL="759333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Birgðabreytingar</a:t>
            </a:r>
            <a:r>
              <a:rPr lang="is-IS" sz="29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eru yfirleitt taldar með fjárfestingu til einföldunar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Samsetning VLF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Samsetning VLF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00808"/>
            <a:ext cx="7389813" cy="4724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Ríkisútgjöld (G)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Útgjöld ríkis og byggða til kaupa á vörum og þjónustu, eða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samneyzla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Styrkir eru ekki taldir með því þeir eru ekki veittir í skiptum fyrir framleiðslu á vörum eða þjónustu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4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Hreinn útflutningur</a:t>
            </a:r>
            <a:r>
              <a:rPr lang="is-IS" sz="3400" i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4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(NX)</a:t>
            </a:r>
            <a:endParaRPr lang="is-IS" dirty="0">
              <a:solidFill>
                <a:schemeClr val="tx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Útflutningur vörum og þjónustu að frádregnum innflutningi: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NX = X - Z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2625" y="62981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á íslandi og samsetning hennar 2019</a:t>
            </a:r>
          </a:p>
        </p:txBody>
      </p:sp>
      <p:graphicFrame>
        <p:nvGraphicFramePr>
          <p:cNvPr id="134245" name="Group 1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806820"/>
              </p:ext>
            </p:extLst>
          </p:nvPr>
        </p:nvGraphicFramePr>
        <p:xfrm>
          <a:off x="685800" y="1803400"/>
          <a:ext cx="6096000" cy="4549458"/>
        </p:xfrm>
        <a:graphic>
          <a:graphicData uri="http://schemas.openxmlformats.org/drawingml/2006/table">
            <a:tbl>
              <a:tblPr/>
              <a:tblGrid>
                <a:gridCol w="185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Mannfjöldi 1. jan.: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357.000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Alls (</a:t>
                      </a:r>
                      <a:r>
                        <a:rPr kumimoji="0" lang="is-IS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mkr</a:t>
                      </a: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Á mann (</a:t>
                      </a:r>
                      <a:r>
                        <a:rPr kumimoji="0" lang="is-IS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þkr</a:t>
                      </a: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Hlutfall af heild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Verg </a:t>
                      </a:r>
                      <a:r>
                        <a:rPr kumimoji="0" lang="is-IS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lands-framleiðsla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2.966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8.308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100,0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4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629816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á íslandi og samsetning hennar 2019</a:t>
            </a:r>
            <a:endParaRPr lang="is-I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anose="02050806060905020404" pitchFamily="18" charset="0"/>
            </a:endParaRPr>
          </a:p>
        </p:txBody>
      </p:sp>
      <p:graphicFrame>
        <p:nvGraphicFramePr>
          <p:cNvPr id="145456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460028"/>
              </p:ext>
            </p:extLst>
          </p:nvPr>
        </p:nvGraphicFramePr>
        <p:xfrm>
          <a:off x="685800" y="1803400"/>
          <a:ext cx="6096000" cy="4549458"/>
        </p:xfrm>
        <a:graphic>
          <a:graphicData uri="http://schemas.openxmlformats.org/drawingml/2006/table">
            <a:tbl>
              <a:tblPr/>
              <a:tblGrid>
                <a:gridCol w="185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Alls (mkr.)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Á mann (þkr.)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Hlutfall af heild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Verg lands-framleiðsla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2.966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8.308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100,0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Neyzla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1.507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50,8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62981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á íslandi og samsetning hennar 2019</a:t>
            </a:r>
          </a:p>
        </p:txBody>
      </p:sp>
      <p:graphicFrame>
        <p:nvGraphicFramePr>
          <p:cNvPr id="147504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396556"/>
              </p:ext>
            </p:extLst>
          </p:nvPr>
        </p:nvGraphicFramePr>
        <p:xfrm>
          <a:off x="685800" y="1803400"/>
          <a:ext cx="6096000" cy="4549458"/>
        </p:xfrm>
        <a:graphic>
          <a:graphicData uri="http://schemas.openxmlformats.org/drawingml/2006/table">
            <a:tbl>
              <a:tblPr/>
              <a:tblGrid>
                <a:gridCol w="185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Alls (mkr.)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Á mann (þkr.)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Hlutfall af heild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Verg lands-framleiðsla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2.966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8.308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100,0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Neyzla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1.507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50,8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Fjárfesting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20,1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62981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á íslandi og samsetning hennar 2019</a:t>
            </a:r>
          </a:p>
        </p:txBody>
      </p:sp>
      <p:graphicFrame>
        <p:nvGraphicFramePr>
          <p:cNvPr id="149553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35111"/>
              </p:ext>
            </p:extLst>
          </p:nvPr>
        </p:nvGraphicFramePr>
        <p:xfrm>
          <a:off x="685800" y="1803400"/>
          <a:ext cx="6096000" cy="4549458"/>
        </p:xfrm>
        <a:graphic>
          <a:graphicData uri="http://schemas.openxmlformats.org/drawingml/2006/table">
            <a:tbl>
              <a:tblPr/>
              <a:tblGrid>
                <a:gridCol w="185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Alls (mkr.)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Á mann (þkr.)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Hlutfall af heild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Verg lands-framleiðsla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2.966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8.308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100,0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Neyzla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1.507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50,8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Fjárfesting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20,1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Ríkisútgjöld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722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24,3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62981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á íslandi og samsetning hennar 2019</a:t>
            </a:r>
          </a:p>
        </p:txBody>
      </p:sp>
      <p:graphicFrame>
        <p:nvGraphicFramePr>
          <p:cNvPr id="15160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27634"/>
              </p:ext>
            </p:extLst>
          </p:nvPr>
        </p:nvGraphicFramePr>
        <p:xfrm>
          <a:off x="685800" y="1803400"/>
          <a:ext cx="6096000" cy="4549458"/>
        </p:xfrm>
        <a:graphic>
          <a:graphicData uri="http://schemas.openxmlformats.org/drawingml/2006/table">
            <a:tbl>
              <a:tblPr/>
              <a:tblGrid>
                <a:gridCol w="185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Alls (mkr.)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Á mann (þkr.)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Hlutfall af heild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Verg lands-framleiðsla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2.966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8.308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100,0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Neyzla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1.507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50,8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Fjárfesting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20,1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Ríkisútgjöld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722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24,3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Útflutningur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1.344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45,3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758825" y="1643063"/>
            <a:ext cx="7099300" cy="467201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Þjóðhagfræði</a:t>
            </a:r>
            <a:r>
              <a:rPr lang="is-IS" sz="3600" dirty="0">
                <a:solidFill>
                  <a:srgbClr val="9933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fjallar um gerð og gangverk þjóðarbúskaparins</a:t>
            </a:r>
            <a:endParaRPr lang="is-IS" sz="3600" dirty="0">
              <a:solidFill>
                <a:srgbClr val="474A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Markmið hennar er að skýra efnahagsumhverfi heimila, fyrirtækja og atvinnuvega og þau lögmál sem heimili, fyrirtæki og markaðir lúta í sameiningu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51659" y="33265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Þjóðhagfræði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62981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á íslandi og samsetning hennar 2019</a:t>
            </a:r>
          </a:p>
        </p:txBody>
      </p:sp>
      <p:graphicFrame>
        <p:nvGraphicFramePr>
          <p:cNvPr id="15160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939105"/>
              </p:ext>
            </p:extLst>
          </p:nvPr>
        </p:nvGraphicFramePr>
        <p:xfrm>
          <a:off x="685800" y="1803400"/>
          <a:ext cx="6096000" cy="4549458"/>
        </p:xfrm>
        <a:graphic>
          <a:graphicData uri="http://schemas.openxmlformats.org/drawingml/2006/table">
            <a:tbl>
              <a:tblPr/>
              <a:tblGrid>
                <a:gridCol w="185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Alls (mkr.)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Á mann (þkr.)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Hlutfall af heild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Verg lands-framleiðsla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2.966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8.308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100,0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Neyzla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1.507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50,8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Fjárfesting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20,1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Ríkisútgjöld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722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24,3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Útflutningur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1.344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45,3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Innflutningur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1.204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40,6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62981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á íslandi og samsetning hennar 2019</a:t>
            </a:r>
          </a:p>
        </p:txBody>
      </p:sp>
      <p:graphicFrame>
        <p:nvGraphicFramePr>
          <p:cNvPr id="15160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574178"/>
              </p:ext>
            </p:extLst>
          </p:nvPr>
        </p:nvGraphicFramePr>
        <p:xfrm>
          <a:off x="685800" y="1803400"/>
          <a:ext cx="6096000" cy="4549458"/>
        </p:xfrm>
        <a:graphic>
          <a:graphicData uri="http://schemas.openxmlformats.org/drawingml/2006/table">
            <a:tbl>
              <a:tblPr/>
              <a:tblGrid>
                <a:gridCol w="185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Alls (mkr.)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Á mann (þkr.)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Hlutfall af heild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Verg lands-framleiðsla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2.966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8.308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100,0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Neyzla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1.507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50,8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Fjárfesting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20,1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Ríkisútgjöld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722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24,3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Útflutningur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1.344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45,3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Innflutningur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1.204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40,6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28706" name="Object 2"/>
          <p:cNvGraphicFramePr>
            <a:graphicFrameLocks noChangeAspect="1"/>
          </p:cNvGraphicFramePr>
          <p:nvPr/>
        </p:nvGraphicFramePr>
        <p:xfrm>
          <a:off x="6477000" y="3367088"/>
          <a:ext cx="5334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4" imgW="164880" imgH="215640" progId="Equation.3">
                  <p:embed/>
                </p:oleObj>
              </mc:Choice>
              <mc:Fallback>
                <p:oleObj name="Equation" r:id="rId4" imgW="164880" imgH="215640" progId="Equation.3">
                  <p:embed/>
                  <p:pic>
                    <p:nvPicPr>
                      <p:cNvPr id="3287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367088"/>
                        <a:ext cx="533400" cy="198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46"/>
          <p:cNvSpPr txBox="1">
            <a:spLocks noChangeArrowheads="1"/>
          </p:cNvSpPr>
          <p:nvPr/>
        </p:nvSpPr>
        <p:spPr bwMode="auto">
          <a:xfrm>
            <a:off x="7010400" y="3614738"/>
            <a:ext cx="2057400" cy="1373187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is-I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Þjóðarútgjöld = C + I + G = 95,2% af VLF</a:t>
            </a:r>
          </a:p>
        </p:txBody>
      </p:sp>
      <p:graphicFrame>
        <p:nvGraphicFramePr>
          <p:cNvPr id="328707" name="Object 3"/>
          <p:cNvGraphicFramePr>
            <a:graphicFrameLocks noChangeAspect="1"/>
          </p:cNvGraphicFramePr>
          <p:nvPr/>
        </p:nvGraphicFramePr>
        <p:xfrm>
          <a:off x="6429375" y="5092700"/>
          <a:ext cx="53340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6" imgW="164880" imgH="215640" progId="Equation.3">
                  <p:embed/>
                </p:oleObj>
              </mc:Choice>
              <mc:Fallback>
                <p:oleObj name="Equation" r:id="rId6" imgW="164880" imgH="215640" progId="Equation.3">
                  <p:embed/>
                  <p:pic>
                    <p:nvPicPr>
                      <p:cNvPr id="32870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75" y="5092700"/>
                        <a:ext cx="533400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46"/>
          <p:cNvSpPr txBox="1">
            <a:spLocks noChangeArrowheads="1"/>
          </p:cNvSpPr>
          <p:nvPr/>
        </p:nvSpPr>
        <p:spPr bwMode="auto">
          <a:xfrm>
            <a:off x="6933237" y="5040548"/>
            <a:ext cx="2153667" cy="1754326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 sz="24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Vöru- og þjónustujöfnuður</a:t>
            </a:r>
            <a:r>
              <a:rPr lang="is-I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= X – Z = </a:t>
            </a:r>
            <a:br>
              <a:rPr lang="is-I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is-IS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4,7% af VLF</a:t>
            </a:r>
          </a:p>
        </p:txBody>
      </p:sp>
      <p:sp>
        <p:nvSpPr>
          <p:cNvPr id="8" name="Rectangle 7"/>
          <p:cNvSpPr/>
          <p:nvPr/>
        </p:nvSpPr>
        <p:spPr>
          <a:xfrm>
            <a:off x="-32" y="2659559"/>
            <a:ext cx="562975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Y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3373939"/>
            <a:ext cx="562975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1406" y="3945443"/>
            <a:ext cx="457176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4516947"/>
            <a:ext cx="604653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5088451"/>
            <a:ext cx="570989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749" y="5659955"/>
            <a:ext cx="535723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2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62981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á íslandi og samsetning hennar 2019</a:t>
            </a:r>
          </a:p>
        </p:txBody>
      </p:sp>
      <p:graphicFrame>
        <p:nvGraphicFramePr>
          <p:cNvPr id="15160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616203"/>
              </p:ext>
            </p:extLst>
          </p:nvPr>
        </p:nvGraphicFramePr>
        <p:xfrm>
          <a:off x="685800" y="1803400"/>
          <a:ext cx="6096000" cy="4305936"/>
        </p:xfrm>
        <a:graphic>
          <a:graphicData uri="http://schemas.openxmlformats.org/drawingml/2006/table">
            <a:tbl>
              <a:tblPr/>
              <a:tblGrid>
                <a:gridCol w="185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Alls (mkr.)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Á mann (þkr.)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Hlutfall af heild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Útflutningur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1.344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45,3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Innflutningur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1.204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40,6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-32" y="2516683"/>
            <a:ext cx="57099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3071810"/>
            <a:ext cx="53572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</a:t>
            </a:r>
          </a:p>
        </p:txBody>
      </p:sp>
    </p:spTree>
  </p:cSld>
  <p:clrMapOvr>
    <a:masterClrMapping/>
  </p:clrMapOvr>
  <p:transition spd="med"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981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á íslandi og samsetning hennar 2019</a:t>
            </a:r>
          </a:p>
        </p:txBody>
      </p:sp>
      <p:graphicFrame>
        <p:nvGraphicFramePr>
          <p:cNvPr id="15160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858998"/>
              </p:ext>
            </p:extLst>
          </p:nvPr>
        </p:nvGraphicFramePr>
        <p:xfrm>
          <a:off x="685800" y="1803400"/>
          <a:ext cx="6096000" cy="4547871"/>
        </p:xfrm>
        <a:graphic>
          <a:graphicData uri="http://schemas.openxmlformats.org/drawingml/2006/table">
            <a:tbl>
              <a:tblPr/>
              <a:tblGrid>
                <a:gridCol w="185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Alls (mkr.)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Á mann (þkr.)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Hlutfall af heild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Útflutningur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1.344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45,3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Innflutningur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1.204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40,6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Jöfnuður þáttatekna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-32" y="2516683"/>
            <a:ext cx="57099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3071810"/>
            <a:ext cx="53572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1406" y="3786190"/>
            <a:ext cx="46679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J</a:t>
            </a:r>
          </a:p>
        </p:txBody>
      </p:sp>
      <p:sp>
        <p:nvSpPr>
          <p:cNvPr id="15" name="Text Box 46"/>
          <p:cNvSpPr txBox="1">
            <a:spLocks noChangeArrowheads="1"/>
          </p:cNvSpPr>
          <p:nvPr/>
        </p:nvSpPr>
        <p:spPr bwMode="auto">
          <a:xfrm rot="21420000">
            <a:off x="1400435" y="4617303"/>
            <a:ext cx="7239000" cy="1838325"/>
          </a:xfrm>
          <a:prstGeom prst="rect">
            <a:avLst/>
          </a:prstGeom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n w="38100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is-IS" i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Jöfnuður þáttatekna er hreinar vinnutekjur (þ.e. laun) og fjármagnstekjur (þ.e. vextir), eða m.ö.o. launatekjur og vaxtatekjur, frá útlöndum að frádregnum launagreiðslum og vaxtagreiðslum til útlanda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981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á íslandi og samsetning hennar 2019</a:t>
            </a:r>
          </a:p>
        </p:txBody>
      </p:sp>
      <p:graphicFrame>
        <p:nvGraphicFramePr>
          <p:cNvPr id="15160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176019"/>
              </p:ext>
            </p:extLst>
          </p:nvPr>
        </p:nvGraphicFramePr>
        <p:xfrm>
          <a:off x="685800" y="1803400"/>
          <a:ext cx="6096000" cy="4547871"/>
        </p:xfrm>
        <a:graphic>
          <a:graphicData uri="http://schemas.openxmlformats.org/drawingml/2006/table">
            <a:tbl>
              <a:tblPr/>
              <a:tblGrid>
                <a:gridCol w="185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Alls (mkr.)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Á mann (þkr.)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Hlutfall af heild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Útflutningur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1.344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45,3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Innflutningur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1.204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40,6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Jöfnuður þáttatekna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Rekstrarframlög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-0,7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-32" y="2516683"/>
            <a:ext cx="57099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3071810"/>
            <a:ext cx="53572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1406" y="3786190"/>
            <a:ext cx="46679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J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4516947"/>
            <a:ext cx="604653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</a:t>
            </a:r>
          </a:p>
        </p:txBody>
      </p:sp>
      <p:sp>
        <p:nvSpPr>
          <p:cNvPr id="13" name="Text Box 46"/>
          <p:cNvSpPr txBox="1">
            <a:spLocks noChangeArrowheads="1"/>
          </p:cNvSpPr>
          <p:nvPr/>
        </p:nvSpPr>
        <p:spPr bwMode="auto">
          <a:xfrm rot="21420000">
            <a:off x="1401417" y="5312350"/>
            <a:ext cx="5806157" cy="523220"/>
          </a:xfrm>
          <a:prstGeom prst="rect">
            <a:avLst/>
          </a:prstGeom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n w="38100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is-IS" i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Rekstrarframlög til þróunarhjálpar til dæmis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62981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á íslandi og samsetning hennar 2019</a:t>
            </a:r>
          </a:p>
        </p:txBody>
      </p:sp>
      <p:graphicFrame>
        <p:nvGraphicFramePr>
          <p:cNvPr id="15160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235171"/>
              </p:ext>
            </p:extLst>
          </p:nvPr>
        </p:nvGraphicFramePr>
        <p:xfrm>
          <a:off x="685800" y="1803400"/>
          <a:ext cx="6096000" cy="4547871"/>
        </p:xfrm>
        <a:graphic>
          <a:graphicData uri="http://schemas.openxmlformats.org/drawingml/2006/table">
            <a:tbl>
              <a:tblPr/>
              <a:tblGrid>
                <a:gridCol w="185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Alls (mkr.)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Á mann (þkr.)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Hlutfall af heild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Útflutningur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1.344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45,3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Innflutningur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1.204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40,6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Jöfnuður þáttatekna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Rekstrarframlög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-0,7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Viðskiptajöfnuður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287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778546"/>
              </p:ext>
            </p:extLst>
          </p:nvPr>
        </p:nvGraphicFramePr>
        <p:xfrm>
          <a:off x="6500813" y="2500313"/>
          <a:ext cx="533400" cy="300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4" imgW="164880" imgH="215640" progId="Equation.3">
                  <p:embed/>
                </p:oleObj>
              </mc:Choice>
              <mc:Fallback>
                <p:oleObj name="Equation" r:id="rId4" imgW="164880" imgH="215640" progId="Equation.3">
                  <p:embed/>
                  <p:pic>
                    <p:nvPicPr>
                      <p:cNvPr id="3287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0813" y="2500313"/>
                        <a:ext cx="533400" cy="300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-32" y="2516683"/>
            <a:ext cx="57099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3071810"/>
            <a:ext cx="53572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1406" y="3786190"/>
            <a:ext cx="46679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J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4516947"/>
            <a:ext cx="604653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</a:t>
            </a:r>
          </a:p>
        </p:txBody>
      </p:sp>
      <p:sp>
        <p:nvSpPr>
          <p:cNvPr id="15" name="Text Box 46"/>
          <p:cNvSpPr txBox="1">
            <a:spLocks noChangeArrowheads="1"/>
          </p:cNvSpPr>
          <p:nvPr/>
        </p:nvSpPr>
        <p:spPr bwMode="auto">
          <a:xfrm>
            <a:off x="7000892" y="3392574"/>
            <a:ext cx="1995518" cy="1107996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is-IS" sz="22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Viðskiptajöfnuður V = X – Z + J + R</a:t>
            </a:r>
          </a:p>
          <a:p>
            <a:pPr eaLnBrk="0" hangingPunct="0">
              <a:defRPr/>
            </a:pPr>
            <a:r>
              <a:rPr lang="is-IS" sz="22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= 5,8% af VLF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36512" y="5107831"/>
            <a:ext cx="566181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896642" y="4576853"/>
            <a:ext cx="915718" cy="9238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62981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á íslandi og samsetning hennar 2019</a:t>
            </a:r>
          </a:p>
        </p:txBody>
      </p:sp>
      <p:graphicFrame>
        <p:nvGraphicFramePr>
          <p:cNvPr id="15160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654884"/>
              </p:ext>
            </p:extLst>
          </p:nvPr>
        </p:nvGraphicFramePr>
        <p:xfrm>
          <a:off x="685800" y="1803400"/>
          <a:ext cx="6096000" cy="4789806"/>
        </p:xfrm>
        <a:graphic>
          <a:graphicData uri="http://schemas.openxmlformats.org/drawingml/2006/table">
            <a:tbl>
              <a:tblPr/>
              <a:tblGrid>
                <a:gridCol w="185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Alls (mkr.)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Á mann (þkr.)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Hlutfall af heild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Útflutningur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1.344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45,3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Innflutningur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1.204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40,6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Jöfnuður þáttatekna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Rekstrarframlög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-0,7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Viðskiptajöfnuður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  <a:defRPr/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Vergar þjóðartekjur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3.021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8.462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101,8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32803" name="Object 3"/>
          <p:cNvGraphicFramePr>
            <a:graphicFrameLocks noChangeAspect="1"/>
          </p:cNvGraphicFramePr>
          <p:nvPr/>
        </p:nvGraphicFramePr>
        <p:xfrm>
          <a:off x="6500813" y="5735638"/>
          <a:ext cx="533400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4" imgW="164880" imgH="215640" progId="Equation.3">
                  <p:embed/>
                </p:oleObj>
              </mc:Choice>
              <mc:Fallback>
                <p:oleObj name="Equation" r:id="rId4" imgW="164880" imgH="215640" progId="Equation.3">
                  <p:embed/>
                  <p:pic>
                    <p:nvPicPr>
                      <p:cNvPr id="3328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0813" y="5735638"/>
                        <a:ext cx="533400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48"/>
          <p:cNvSpPr txBox="1">
            <a:spLocks noChangeArrowheads="1"/>
          </p:cNvSpPr>
          <p:nvPr/>
        </p:nvSpPr>
        <p:spPr bwMode="auto">
          <a:xfrm>
            <a:off x="7072330" y="5792948"/>
            <a:ext cx="2020887" cy="707886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is-I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Vergar þjóðartekjur = VLF + J = 3.021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-32" y="2516683"/>
            <a:ext cx="57099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3071810"/>
            <a:ext cx="53572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1406" y="3786190"/>
            <a:ext cx="46679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J</a:t>
            </a:r>
          </a:p>
        </p:txBody>
      </p:sp>
      <p:sp>
        <p:nvSpPr>
          <p:cNvPr id="18" name="Rectangle 17"/>
          <p:cNvSpPr/>
          <p:nvPr/>
        </p:nvSpPr>
        <p:spPr>
          <a:xfrm>
            <a:off x="0" y="4516947"/>
            <a:ext cx="604653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-36512" y="5107831"/>
            <a:ext cx="566181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62981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á íslandi og samsetning hennar 2019</a:t>
            </a:r>
          </a:p>
        </p:txBody>
      </p:sp>
      <p:graphicFrame>
        <p:nvGraphicFramePr>
          <p:cNvPr id="15160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740003"/>
              </p:ext>
            </p:extLst>
          </p:nvPr>
        </p:nvGraphicFramePr>
        <p:xfrm>
          <a:off x="685800" y="1803400"/>
          <a:ext cx="6096000" cy="4541838"/>
        </p:xfrm>
        <a:graphic>
          <a:graphicData uri="http://schemas.openxmlformats.org/drawingml/2006/table">
            <a:tbl>
              <a:tblPr/>
              <a:tblGrid>
                <a:gridCol w="185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Alls (mkr.)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Á mann (þkr.)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Hlutfall af heild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  <a:defRPr/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Vergar þjóðartekjur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3.021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8.462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101,8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Afskrift fjármagns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14,7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  <a:defRPr/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Hreinar þjóðartekjur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2.585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7.241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87,2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Rekstrarframlög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-22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endParaRPr kumimoji="0" lang="is-I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-0,7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  <a:defRPr/>
                      </a:pPr>
                      <a:r>
                        <a:rPr kumimoji="0" lang="is-I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</a:rPr>
                        <a:t>Hreinar ráðstöfunartekjur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2.563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7.179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09A0E"/>
                        </a:buClr>
                        <a:buSzPct val="69000"/>
                        <a:buFont typeface="Monotype Sorts" pitchFamily="2" charset="2"/>
                        <a:buNone/>
                        <a:tabLst>
                          <a:tab pos="333375" algn="l"/>
                          <a:tab pos="857250" algn="l"/>
                        </a:tabLst>
                      </a:pPr>
                      <a:r>
                        <a:rPr kumimoji="0" lang="is-I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86,4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Text Box 48"/>
          <p:cNvSpPr txBox="1">
            <a:spLocks noChangeArrowheads="1"/>
          </p:cNvSpPr>
          <p:nvPr/>
        </p:nvSpPr>
        <p:spPr bwMode="auto">
          <a:xfrm>
            <a:off x="3851920" y="6413266"/>
            <a:ext cx="5112569" cy="400110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Hreinar ráðstöfunartekjur  = HRT = HÞT + R = 2.563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44057" y="2659559"/>
            <a:ext cx="128432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VÞT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830034" y="3451647"/>
            <a:ext cx="57099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766372" y="4243735"/>
            <a:ext cx="133402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HÞT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804248" y="4987775"/>
            <a:ext cx="604653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</a:t>
            </a:r>
          </a:p>
        </p:txBody>
      </p:sp>
      <p:sp>
        <p:nvSpPr>
          <p:cNvPr id="19" name="Text Box 48"/>
          <p:cNvSpPr txBox="1">
            <a:spLocks noChangeArrowheads="1"/>
          </p:cNvSpPr>
          <p:nvPr/>
        </p:nvSpPr>
        <p:spPr bwMode="auto">
          <a:xfrm>
            <a:off x="6660232" y="980728"/>
            <a:ext cx="2304257" cy="707886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 sz="20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Hreinar þjóðartekjur = HÞT = VÞT - A = 2.586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782974" y="5611887"/>
            <a:ext cx="1372492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HRT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99176" cy="1143000"/>
          </a:xfrm>
        </p:spPr>
        <p:txBody>
          <a:bodyPr/>
          <a:lstStyle/>
          <a:p>
            <a:pPr>
              <a:defRPr/>
            </a:pP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Mesti samdráttur síðan 1945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379788" cy="4781550"/>
          </a:xfrm>
        </p:spPr>
        <p:txBody>
          <a:bodyPr>
            <a:normAutofit fontScale="25000" lnSpcReduction="20000"/>
          </a:bodyPr>
          <a:lstStyle/>
          <a:p>
            <a:pPr marL="0" indent="0">
              <a:buFont typeface="Wingdings 2" pitchFamily="18" charset="2"/>
              <a:buNone/>
              <a:defRPr/>
            </a:pPr>
            <a:r>
              <a:rPr lang="is-IS" sz="4400" dirty="0">
                <a:hlinkClick r:id="rId3"/>
              </a:rPr>
              <a:t>Jón Hákon Halldórsson</a:t>
            </a:r>
            <a:r>
              <a:rPr lang="is-IS" sz="4400" dirty="0"/>
              <a:t> skrifar: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is-IS" sz="5000" dirty="0"/>
              <a:t>Landsframleiðsla dróst saman að raungildi um 6,8% í fyrra samkvæmt endurskoðuðum tölum Hagstofunnar yfir þjóðhagsreikninga á árinu 2009, sem er um 0,3 prósentustigum meira en gert var ráð fyrir í áætlun frá því í mars síðastliðnum. </a:t>
            </a:r>
            <a:br>
              <a:rPr lang="is-IS" sz="5000" dirty="0"/>
            </a:br>
            <a:br>
              <a:rPr lang="is-IS" sz="5000" dirty="0"/>
            </a:br>
            <a:r>
              <a:rPr lang="is-IS" sz="5000" dirty="0"/>
              <a:t>Þessi samdráttur varð eftir samfelldan hagvöxt frá og með árinu 1993 og er samdrátturinn sá mesti sem mælst hefur frá því að gerð þjóðhagsreikninga hófst á Íslandi árið 1945. Hagvöxtur á árinu 2008 er talinn hafa numið 1%.</a:t>
            </a:r>
            <a:br>
              <a:rPr lang="is-IS" sz="5000" dirty="0"/>
            </a:br>
            <a:br>
              <a:rPr lang="is-IS" sz="5000" dirty="0"/>
            </a:br>
            <a:r>
              <a:rPr lang="is-IS" sz="5000" dirty="0"/>
              <a:t>Samdráttur landsframleiðslu á liðnu ári kemur fram í miklum samdrætti þjóðarútgjalda, 20,9%. Samdráttur varð í öllum þáttum þjóðarútgjalda, einkaneysla dróst saman um 16%, samneysla um 1,7% og fjárfesting um 50,9%. Aftur á móti jókst útflutningur um 7,4% á sama tíma og innflutningur dróst saman um 24,1%. Þessi þróun olli því að verulegur afgangur varð af vöru- og þjónustuviðskiptum á árinu 2009, 132 milljarðar króna, borið saman við 42 milljarða króna halla árið áður. Þessi mikli bati varð til þess að samdráttur landsframleiðslu varð mun minni en nam samdrætti þjóðarútgjalda.</a:t>
            </a:r>
          </a:p>
          <a:p>
            <a:pPr>
              <a:defRPr/>
            </a:pPr>
            <a:endParaRPr lang="is-IS" dirty="0"/>
          </a:p>
        </p:txBody>
      </p:sp>
      <p:pic>
        <p:nvPicPr>
          <p:cNvPr id="50180" name="Content Placeholder 4" descr="Mesti samdráttur síðan 1945">
            <a:hlinkClick r:id="rId4" tooltip="&quot;mynd&quot;"/>
          </p:cNvPr>
          <p:cNvPicPr>
            <a:picLocks noGrp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11188" y="1658938"/>
            <a:ext cx="3744912" cy="3097212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E87B893-6ED4-4695-8BB2-B2A84DEC1126}"/>
              </a:ext>
            </a:extLst>
          </p:cNvPr>
          <p:cNvSpPr txBox="1"/>
          <p:nvPr/>
        </p:nvSpPr>
        <p:spPr>
          <a:xfrm rot="21359260">
            <a:off x="716472" y="5289974"/>
            <a:ext cx="3456756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400" i="0" dirty="0"/>
              <a:t>Dæmi um efnahagsfrétt í fjölmiðlum</a:t>
            </a:r>
          </a:p>
        </p:txBody>
      </p:sp>
    </p:spTree>
  </p:cSld>
  <p:clrMapOvr>
    <a:masterClrMapping/>
  </p:clrMapOvr>
  <p:transition spd="med"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99176" cy="1143000"/>
          </a:xfrm>
        </p:spPr>
        <p:txBody>
          <a:bodyPr/>
          <a:lstStyle/>
          <a:p>
            <a:pPr>
              <a:defRPr/>
            </a:pP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Mesti samdráttur síðan 1945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379788" cy="4781550"/>
          </a:xfrm>
        </p:spPr>
        <p:txBody>
          <a:bodyPr>
            <a:normAutofit fontScale="25000" lnSpcReduction="20000"/>
          </a:bodyPr>
          <a:lstStyle/>
          <a:p>
            <a:pPr marL="0" indent="0">
              <a:buFont typeface="Wingdings 2" pitchFamily="18" charset="2"/>
              <a:buNone/>
              <a:defRPr/>
            </a:pPr>
            <a:r>
              <a:rPr lang="is-IS" sz="4400" dirty="0">
                <a:hlinkClick r:id="rId3"/>
              </a:rPr>
              <a:t>Jón Hákon Halldórsson</a:t>
            </a:r>
            <a:r>
              <a:rPr lang="is-IS" sz="4400" dirty="0"/>
              <a:t> skrifar: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is-IS" sz="5000" dirty="0">
                <a:solidFill>
                  <a:schemeClr val="tx2"/>
                </a:solidFill>
              </a:rPr>
              <a:t>Landsframleiðsla dróst saman að raungildi um 6,8% í fyrra </a:t>
            </a:r>
            <a:r>
              <a:rPr lang="is-IS" sz="5000" dirty="0"/>
              <a:t>samkvæmt endurskoðuðum tölum Hagstofunnar yfir þjóðhagsreikninga á árinu 2009, sem er um 0,3 prósentustigum meira en gert var ráð fyrir í áætlun frá því í mars síðastliðnum. </a:t>
            </a:r>
            <a:br>
              <a:rPr lang="is-IS" sz="5000" dirty="0"/>
            </a:br>
            <a:br>
              <a:rPr lang="is-IS" sz="5000" dirty="0"/>
            </a:br>
            <a:r>
              <a:rPr lang="is-IS" sz="5000" dirty="0"/>
              <a:t>Þessi samdráttur varð eftir samfelldan hagvöxt frá og með árinu 1993 </a:t>
            </a:r>
            <a:r>
              <a:rPr lang="is-IS" sz="5000" dirty="0">
                <a:solidFill>
                  <a:schemeClr val="tx2"/>
                </a:solidFill>
              </a:rPr>
              <a:t>og er samdrátturinn sá mesti sem mælst hefur frá því að gerð þjóðhagsreikninga hófst á Íslandi árið 1945</a:t>
            </a:r>
            <a:r>
              <a:rPr lang="is-IS" sz="5000" dirty="0"/>
              <a:t>. Hagvöxtur á árinu 2008 er talinn hafa numið 1%.</a:t>
            </a:r>
            <a:br>
              <a:rPr lang="is-IS" sz="5000" dirty="0"/>
            </a:br>
            <a:br>
              <a:rPr lang="is-IS" sz="5000" dirty="0"/>
            </a:br>
            <a:r>
              <a:rPr lang="is-IS" sz="5000" dirty="0"/>
              <a:t>Samdráttur landsframleiðslu á liðnu ári kemur fram í miklum samdrætti þjóðarútgjalda, 20,9%. Samdráttur varð í öllum þáttum þjóðarútgjalda, einkaneysla dróst saman um 16%, samneysla um 1,7% og fjárfesting um 50,9%. Aftur á móti jókst útflutningur um 7,4% á sama tíma og innflutningur dróst saman um 24,1%. Þessi þróun olli því að verulegur afgangur varð af vöru- og þjónustuviðskiptum á árinu 2009, 132 milljarðar króna, borið saman við 42 milljarða króna halla árið áður. Þessi mikli bati varð til þess að samdráttur landsframleiðslu varð mun minni en nam samdrætti þjóðarútgjalda.</a:t>
            </a:r>
          </a:p>
          <a:p>
            <a:pPr>
              <a:defRPr/>
            </a:pPr>
            <a:endParaRPr lang="is-IS" dirty="0"/>
          </a:p>
        </p:txBody>
      </p:sp>
      <p:pic>
        <p:nvPicPr>
          <p:cNvPr id="51204" name="Content Placeholder 4" descr="Mesti samdráttur síðan 1945">
            <a:hlinkClick r:id="rId4" tooltip="&quot;mynd&quot;"/>
          </p:cNvPr>
          <p:cNvPicPr>
            <a:picLocks noGrp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11188" y="1658938"/>
            <a:ext cx="3744912" cy="3097212"/>
          </a:xfrm>
        </p:spPr>
      </p:pic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narrow aqua button bckg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251520" y="-59531"/>
            <a:ext cx="8712399" cy="6858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is-IS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mynd 1. verð og magn á markaði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F3F6F9"/>
          </a:solidFill>
          <a:ln w="27622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F2F4F8"/>
          </a:solidFill>
          <a:ln w="250825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F1F4F7"/>
          </a:solidFill>
          <a:ln w="22701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199" name="Rectangle 8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F0F2F5"/>
          </a:solidFill>
          <a:ln w="20161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EEF1F4"/>
          </a:solidFill>
          <a:ln w="176213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01" name="Rectangle 10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EDEFF3"/>
          </a:solidFill>
          <a:ln w="15081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02" name="Rectangle 11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EBEEF2"/>
          </a:solidFill>
          <a:ln w="125413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03" name="Rectangle 12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EAECF1"/>
          </a:solidFill>
          <a:ln w="100013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04" name="Rectangle 13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E9EBF0"/>
          </a:solidFill>
          <a:ln w="76200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05" name="Rectangle 14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E7EAEF"/>
          </a:solidFill>
          <a:ln w="50800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06" name="Rectangle 15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E6E9EF"/>
          </a:solidFill>
          <a:ln w="2540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07" name="Rectangle 16"/>
          <p:cNvSpPr>
            <a:spLocks noChangeArrowheads="1"/>
          </p:cNvSpPr>
          <p:nvPr/>
        </p:nvSpPr>
        <p:spPr bwMode="auto">
          <a:xfrm>
            <a:off x="2035175" y="1331913"/>
            <a:ext cx="5707063" cy="45021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11" name="Freeform 27"/>
          <p:cNvSpPr>
            <a:spLocks/>
          </p:cNvSpPr>
          <p:nvPr/>
        </p:nvSpPr>
        <p:spPr bwMode="auto">
          <a:xfrm>
            <a:off x="2035175" y="1331913"/>
            <a:ext cx="5707063" cy="4502150"/>
          </a:xfrm>
          <a:custGeom>
            <a:avLst/>
            <a:gdLst>
              <a:gd name="T0" fmla="*/ 0 w 3595"/>
              <a:gd name="T1" fmla="*/ 0 h 2836"/>
              <a:gd name="T2" fmla="*/ 0 w 3595"/>
              <a:gd name="T3" fmla="*/ 4502150 h 2836"/>
              <a:gd name="T4" fmla="*/ 5707063 w 3595"/>
              <a:gd name="T5" fmla="*/ 4502150 h 2836"/>
              <a:gd name="T6" fmla="*/ 0 60000 65536"/>
              <a:gd name="T7" fmla="*/ 0 60000 65536"/>
              <a:gd name="T8" fmla="*/ 0 60000 65536"/>
              <a:gd name="T9" fmla="*/ 0 w 3595"/>
              <a:gd name="T10" fmla="*/ 0 h 2836"/>
              <a:gd name="T11" fmla="*/ 3595 w 3595"/>
              <a:gd name="T12" fmla="*/ 2836 h 28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95" h="2836">
                <a:moveTo>
                  <a:pt x="0" y="0"/>
                </a:moveTo>
                <a:lnTo>
                  <a:pt x="0" y="2836"/>
                </a:lnTo>
                <a:lnTo>
                  <a:pt x="3595" y="2836"/>
                </a:lnTo>
              </a:path>
            </a:pathLst>
          </a:custGeom>
          <a:noFill/>
          <a:ln w="254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s-IS" dirty="0"/>
          </a:p>
        </p:txBody>
      </p:sp>
      <p:sp>
        <p:nvSpPr>
          <p:cNvPr id="8212" name="Rectangle 28"/>
          <p:cNvSpPr>
            <a:spLocks noChangeArrowheads="1"/>
          </p:cNvSpPr>
          <p:nvPr/>
        </p:nvSpPr>
        <p:spPr bwMode="auto">
          <a:xfrm>
            <a:off x="1043608" y="1208088"/>
            <a:ext cx="58304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s-IS" altLang="en-US" sz="2100" dirty="0">
                <a:solidFill>
                  <a:srgbClr val="000000"/>
                </a:solidFill>
                <a:latin typeface="Arial" panose="020B0604020202020204" pitchFamily="34" charset="0"/>
              </a:rPr>
              <a:t>Verð</a:t>
            </a:r>
            <a:endParaRPr lang="is-IS" altLang="en-US" b="0" dirty="0"/>
          </a:p>
        </p:txBody>
      </p:sp>
      <p:sp>
        <p:nvSpPr>
          <p:cNvPr id="8213" name="Rectangle 29"/>
          <p:cNvSpPr>
            <a:spLocks noChangeArrowheads="1"/>
          </p:cNvSpPr>
          <p:nvPr/>
        </p:nvSpPr>
        <p:spPr bwMode="auto">
          <a:xfrm>
            <a:off x="1014413" y="1538288"/>
            <a:ext cx="67326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s-IS" altLang="en-US" sz="2100" dirty="0">
                <a:solidFill>
                  <a:srgbClr val="000000"/>
                </a:solidFill>
                <a:latin typeface="Arial" panose="020B0604020202020204" pitchFamily="34" charset="0"/>
              </a:rPr>
              <a:t>á lýsi</a:t>
            </a:r>
            <a:endParaRPr lang="is-IS" altLang="en-US" b="0" dirty="0"/>
          </a:p>
        </p:txBody>
      </p:sp>
      <p:sp>
        <p:nvSpPr>
          <p:cNvPr id="8214" name="Rectangle 30"/>
          <p:cNvSpPr>
            <a:spLocks noChangeArrowheads="1"/>
          </p:cNvSpPr>
          <p:nvPr/>
        </p:nvSpPr>
        <p:spPr bwMode="auto">
          <a:xfrm>
            <a:off x="1814513" y="5830888"/>
            <a:ext cx="14908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s-IS" altLang="en-US" sz="2100" b="0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is-IS" altLang="en-US" b="0" dirty="0"/>
          </a:p>
        </p:txBody>
      </p:sp>
      <p:sp>
        <p:nvSpPr>
          <p:cNvPr id="8215" name="Rectangle 31"/>
          <p:cNvSpPr>
            <a:spLocks noChangeArrowheads="1"/>
          </p:cNvSpPr>
          <p:nvPr/>
        </p:nvSpPr>
        <p:spPr bwMode="auto">
          <a:xfrm>
            <a:off x="6624638" y="5889625"/>
            <a:ext cx="70371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s-IS" altLang="en-US" sz="2100" dirty="0">
                <a:solidFill>
                  <a:srgbClr val="000000"/>
                </a:solidFill>
                <a:latin typeface="Arial" panose="020B0604020202020204" pitchFamily="34" charset="0"/>
              </a:rPr>
              <a:t>Magn</a:t>
            </a:r>
            <a:endParaRPr lang="is-IS" altLang="en-US" b="0" dirty="0"/>
          </a:p>
        </p:txBody>
      </p:sp>
      <p:sp>
        <p:nvSpPr>
          <p:cNvPr id="8216" name="Rectangle 32"/>
          <p:cNvSpPr>
            <a:spLocks noChangeArrowheads="1"/>
          </p:cNvSpPr>
          <p:nvPr/>
        </p:nvSpPr>
        <p:spPr bwMode="auto">
          <a:xfrm>
            <a:off x="6228184" y="6219825"/>
            <a:ext cx="160300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s-IS" altLang="en-US" sz="2100" dirty="0">
                <a:solidFill>
                  <a:srgbClr val="000000"/>
                </a:solidFill>
                <a:latin typeface="Arial" panose="020B0604020202020204" pitchFamily="34" charset="0"/>
              </a:rPr>
              <a:t>(tonn af lýsi)</a:t>
            </a:r>
            <a:endParaRPr lang="is-IS" altLang="en-US" b="0" dirty="0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035175" y="2222500"/>
            <a:ext cx="5014913" cy="3357563"/>
            <a:chOff x="1282" y="1400"/>
            <a:chExt cx="3159" cy="2115"/>
          </a:xfrm>
        </p:grpSpPr>
        <p:sp>
          <p:nvSpPr>
            <p:cNvPr id="8230" name="Line 34"/>
            <p:cNvSpPr>
              <a:spLocks noChangeShapeType="1"/>
            </p:cNvSpPr>
            <p:nvPr/>
          </p:nvSpPr>
          <p:spPr bwMode="auto">
            <a:xfrm flipV="1">
              <a:off x="1282" y="1715"/>
              <a:ext cx="2486" cy="1800"/>
            </a:xfrm>
            <a:prstGeom prst="line">
              <a:avLst/>
            </a:prstGeom>
            <a:noFill/>
            <a:ln w="76200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s-IS" dirty="0"/>
            </a:p>
          </p:txBody>
        </p:sp>
        <p:sp>
          <p:nvSpPr>
            <p:cNvPr id="8231" name="Rectangle 35"/>
            <p:cNvSpPr>
              <a:spLocks noChangeArrowheads="1"/>
            </p:cNvSpPr>
            <p:nvPr/>
          </p:nvSpPr>
          <p:spPr bwMode="auto">
            <a:xfrm>
              <a:off x="3869" y="1400"/>
              <a:ext cx="50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s-IS" altLang="en-US" sz="2100" b="0" dirty="0">
                  <a:solidFill>
                    <a:srgbClr val="000000"/>
                  </a:solidFill>
                  <a:latin typeface="Arial" panose="020B0604020202020204" pitchFamily="34" charset="0"/>
                </a:rPr>
                <a:t>Innlent</a:t>
              </a:r>
              <a:endParaRPr lang="is-IS" altLang="en-US" b="0" dirty="0"/>
            </a:p>
          </p:txBody>
        </p:sp>
        <p:sp>
          <p:nvSpPr>
            <p:cNvPr id="8232" name="Rectangle 36"/>
            <p:cNvSpPr>
              <a:spLocks noChangeArrowheads="1"/>
            </p:cNvSpPr>
            <p:nvPr/>
          </p:nvSpPr>
          <p:spPr bwMode="auto">
            <a:xfrm>
              <a:off x="3820" y="1608"/>
              <a:ext cx="62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s-IS" altLang="en-US" sz="2100" b="0" dirty="0">
                  <a:solidFill>
                    <a:srgbClr val="000000"/>
                  </a:solidFill>
                  <a:latin typeface="Arial" panose="020B0604020202020204" pitchFamily="34" charset="0"/>
                </a:rPr>
                <a:t>framboð</a:t>
              </a:r>
              <a:endParaRPr lang="is-IS" altLang="en-US" b="0" dirty="0"/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35175" y="1558925"/>
            <a:ext cx="4918076" cy="4084638"/>
            <a:chOff x="1282" y="982"/>
            <a:chExt cx="3098" cy="2573"/>
          </a:xfrm>
        </p:grpSpPr>
        <p:sp>
          <p:nvSpPr>
            <p:cNvPr id="8227" name="Line 38"/>
            <p:cNvSpPr>
              <a:spLocks noChangeShapeType="1"/>
            </p:cNvSpPr>
            <p:nvPr/>
          </p:nvSpPr>
          <p:spPr bwMode="auto">
            <a:xfrm>
              <a:off x="1282" y="982"/>
              <a:ext cx="2359" cy="2438"/>
            </a:xfrm>
            <a:prstGeom prst="line">
              <a:avLst/>
            </a:prstGeom>
            <a:noFill/>
            <a:ln w="76200">
              <a:solidFill>
                <a:srgbClr val="004C9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s-IS" dirty="0"/>
            </a:p>
          </p:txBody>
        </p:sp>
        <p:sp>
          <p:nvSpPr>
            <p:cNvPr id="8228" name="Rectangle 39"/>
            <p:cNvSpPr>
              <a:spLocks noChangeArrowheads="1"/>
            </p:cNvSpPr>
            <p:nvPr/>
          </p:nvSpPr>
          <p:spPr bwMode="auto">
            <a:xfrm>
              <a:off x="3777" y="3143"/>
              <a:ext cx="55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s-IS" altLang="en-US" sz="2100" b="0" dirty="0">
                  <a:solidFill>
                    <a:srgbClr val="000000"/>
                  </a:solidFill>
                  <a:latin typeface="Arial" panose="020B0604020202020204" pitchFamily="34" charset="0"/>
                </a:rPr>
                <a:t>Innlend</a:t>
              </a:r>
              <a:endParaRPr lang="is-IS" altLang="en-US" b="0" dirty="0"/>
            </a:p>
          </p:txBody>
        </p:sp>
        <p:sp>
          <p:nvSpPr>
            <p:cNvPr id="8229" name="Rectangle 40"/>
            <p:cNvSpPr>
              <a:spLocks noChangeArrowheads="1"/>
            </p:cNvSpPr>
            <p:nvPr/>
          </p:nvSpPr>
          <p:spPr bwMode="auto">
            <a:xfrm>
              <a:off x="3674" y="3351"/>
              <a:ext cx="70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s-IS" altLang="en-US" sz="2100" b="0" dirty="0">
                  <a:solidFill>
                    <a:srgbClr val="000000"/>
                  </a:solidFill>
                  <a:latin typeface="Arial" panose="020B0604020202020204" pitchFamily="34" charset="0"/>
                </a:rPr>
                <a:t>eftirspurn</a:t>
              </a:r>
              <a:endParaRPr lang="is-IS" altLang="en-US" b="0" dirty="0"/>
            </a:p>
          </p:txBody>
        </p: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609600" y="3783013"/>
            <a:ext cx="4392614" cy="2768600"/>
            <a:chOff x="384" y="2383"/>
            <a:chExt cx="2767" cy="1744"/>
          </a:xfrm>
        </p:grpSpPr>
        <p:sp>
          <p:nvSpPr>
            <p:cNvPr id="8221" name="Freeform 42"/>
            <p:cNvSpPr>
              <a:spLocks/>
            </p:cNvSpPr>
            <p:nvPr/>
          </p:nvSpPr>
          <p:spPr bwMode="auto">
            <a:xfrm>
              <a:off x="1282" y="2480"/>
              <a:ext cx="1441" cy="1195"/>
            </a:xfrm>
            <a:custGeom>
              <a:avLst/>
              <a:gdLst>
                <a:gd name="T0" fmla="*/ 0 w 1441"/>
                <a:gd name="T1" fmla="*/ 0 h 1195"/>
                <a:gd name="T2" fmla="*/ 1441 w 1441"/>
                <a:gd name="T3" fmla="*/ 0 h 1195"/>
                <a:gd name="T4" fmla="*/ 1441 w 1441"/>
                <a:gd name="T5" fmla="*/ 1195 h 1195"/>
                <a:gd name="T6" fmla="*/ 0 60000 65536"/>
                <a:gd name="T7" fmla="*/ 0 60000 65536"/>
                <a:gd name="T8" fmla="*/ 0 60000 65536"/>
                <a:gd name="T9" fmla="*/ 0 w 1441"/>
                <a:gd name="T10" fmla="*/ 0 h 1195"/>
                <a:gd name="T11" fmla="*/ 1441 w 1441"/>
                <a:gd name="T12" fmla="*/ 1195 h 11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1" h="1195">
                  <a:moveTo>
                    <a:pt x="0" y="0"/>
                  </a:moveTo>
                  <a:lnTo>
                    <a:pt x="1441" y="0"/>
                  </a:lnTo>
                  <a:lnTo>
                    <a:pt x="1441" y="1195"/>
                  </a:lnTo>
                </a:path>
              </a:pathLst>
            </a:custGeom>
            <a:noFill/>
            <a:ln w="25400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s-IS" dirty="0"/>
            </a:p>
          </p:txBody>
        </p:sp>
        <p:sp>
          <p:nvSpPr>
            <p:cNvPr id="8222" name="Oval 43"/>
            <p:cNvSpPr>
              <a:spLocks noChangeArrowheads="1"/>
            </p:cNvSpPr>
            <p:nvPr/>
          </p:nvSpPr>
          <p:spPr bwMode="auto">
            <a:xfrm>
              <a:off x="2663" y="2420"/>
              <a:ext cx="115" cy="11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is-IS" altLang="en-US" dirty="0"/>
            </a:p>
          </p:txBody>
        </p:sp>
        <p:sp>
          <p:nvSpPr>
            <p:cNvPr id="8223" name="Rectangle 44"/>
            <p:cNvSpPr>
              <a:spLocks noChangeArrowheads="1"/>
            </p:cNvSpPr>
            <p:nvPr/>
          </p:nvSpPr>
          <p:spPr bwMode="auto">
            <a:xfrm>
              <a:off x="384" y="2383"/>
              <a:ext cx="847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s-IS" altLang="en-US" sz="2100" b="0" dirty="0">
                  <a:solidFill>
                    <a:srgbClr val="000000"/>
                  </a:solidFill>
                  <a:latin typeface="Arial" panose="020B0604020202020204" pitchFamily="34" charset="0"/>
                </a:rPr>
                <a:t>Jafnvægis-</a:t>
              </a:r>
              <a:endParaRPr lang="is-IS" altLang="en-US" b="0" dirty="0"/>
            </a:p>
          </p:txBody>
        </p:sp>
        <p:sp>
          <p:nvSpPr>
            <p:cNvPr id="8224" name="Rectangle 45"/>
            <p:cNvSpPr>
              <a:spLocks noChangeArrowheads="1"/>
            </p:cNvSpPr>
            <p:nvPr/>
          </p:nvSpPr>
          <p:spPr bwMode="auto">
            <a:xfrm>
              <a:off x="612" y="2591"/>
              <a:ext cx="32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s-IS" altLang="en-US" sz="2100" b="0" dirty="0">
                  <a:solidFill>
                    <a:srgbClr val="000000"/>
                  </a:solidFill>
                  <a:latin typeface="Arial" panose="020B0604020202020204" pitchFamily="34" charset="0"/>
                </a:rPr>
                <a:t>verð</a:t>
              </a:r>
              <a:endParaRPr lang="is-IS" altLang="en-US" b="0" dirty="0"/>
            </a:p>
          </p:txBody>
        </p:sp>
        <p:sp>
          <p:nvSpPr>
            <p:cNvPr id="8225" name="Rectangle 46"/>
            <p:cNvSpPr>
              <a:spLocks noChangeArrowheads="1"/>
            </p:cNvSpPr>
            <p:nvPr/>
          </p:nvSpPr>
          <p:spPr bwMode="auto">
            <a:xfrm>
              <a:off x="2323" y="3715"/>
              <a:ext cx="82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s-IS" altLang="en-US" sz="2100" b="0" dirty="0">
                  <a:solidFill>
                    <a:srgbClr val="000000"/>
                  </a:solidFill>
                  <a:latin typeface="Arial" panose="020B0604020202020204" pitchFamily="34" charset="0"/>
                </a:rPr>
                <a:t>Jafnvægis-</a:t>
              </a:r>
              <a:endParaRPr lang="is-IS" altLang="en-US" b="0" dirty="0"/>
            </a:p>
          </p:txBody>
        </p:sp>
        <p:sp>
          <p:nvSpPr>
            <p:cNvPr id="8226" name="Rectangle 47"/>
            <p:cNvSpPr>
              <a:spLocks noChangeArrowheads="1"/>
            </p:cNvSpPr>
            <p:nvPr/>
          </p:nvSpPr>
          <p:spPr bwMode="auto">
            <a:xfrm>
              <a:off x="2502" y="3923"/>
              <a:ext cx="42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s-IS" altLang="en-US" sz="2100" b="0" dirty="0">
                  <a:solidFill>
                    <a:srgbClr val="000000"/>
                  </a:solidFill>
                  <a:latin typeface="Arial" panose="020B0604020202020204" pitchFamily="34" charset="0"/>
                </a:rPr>
                <a:t>magn</a:t>
              </a:r>
              <a:endParaRPr lang="is-IS" altLang="en-US" b="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508104" y="3352006"/>
            <a:ext cx="3312369" cy="138499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is-IS" i="0">
                <a:latin typeface="Cambria" panose="02040503050406030204" pitchFamily="18" charset="0"/>
                <a:ea typeface="Cambria" panose="02040503050406030204" pitchFamily="18" charset="0"/>
              </a:rPr>
              <a:t>Rekstrarhagfræði: Verðmyndun á einstökum markaði</a:t>
            </a:r>
          </a:p>
        </p:txBody>
      </p:sp>
    </p:spTree>
    <p:extLst>
      <p:ext uri="{BB962C8B-B14F-4D97-AF65-F5344CB8AC3E}">
        <p14:creationId xmlns:p14="http://schemas.microsoft.com/office/powerpoint/2010/main" val="308327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99176" cy="1143000"/>
          </a:xfrm>
        </p:spPr>
        <p:txBody>
          <a:bodyPr/>
          <a:lstStyle/>
          <a:p>
            <a:pPr>
              <a:defRPr/>
            </a:pP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Mesti samdráttur síðan 1945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379788" cy="4781550"/>
          </a:xfrm>
        </p:spPr>
        <p:txBody>
          <a:bodyPr>
            <a:normAutofit fontScale="25000" lnSpcReduction="20000"/>
          </a:bodyPr>
          <a:lstStyle/>
          <a:p>
            <a:pPr marL="0" indent="0">
              <a:buFont typeface="Wingdings 2" pitchFamily="18" charset="2"/>
              <a:buNone/>
              <a:defRPr/>
            </a:pPr>
            <a:r>
              <a:rPr lang="is-IS" sz="4400" dirty="0">
                <a:hlinkClick r:id="rId3"/>
              </a:rPr>
              <a:t>Jón Hákon Halldórsson</a:t>
            </a:r>
            <a:r>
              <a:rPr lang="is-IS" sz="4400" dirty="0"/>
              <a:t> skrifar: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is-IS" sz="5000" dirty="0"/>
              <a:t>Landsframleiðsla dróst saman að raungildi um 6,8% í fyrra samkvæmt endurskoðuðum tölum Hagstofunnar yfir þjóðhagsreikninga á árinu 2009, sem er um 0,3 prósentustigum meira en gert var ráð fyrir í áætlun frá því í mars síðastliðnum. </a:t>
            </a:r>
            <a:br>
              <a:rPr lang="is-IS" sz="5000" dirty="0"/>
            </a:br>
            <a:br>
              <a:rPr lang="is-IS" sz="5000" dirty="0"/>
            </a:br>
            <a:r>
              <a:rPr lang="is-IS" sz="5000" dirty="0"/>
              <a:t>Þessi samdráttur varð eftir samfelldan hagvöxt frá og með árinu 1993 og er samdrátturinn sá mesti sem mælst hefur frá því að gerð þjóðhagsreikninga hófst á Íslandi árið 1945. Hagvöxtur á árinu 2008 er talinn hafa numið 1%.</a:t>
            </a:r>
            <a:br>
              <a:rPr lang="is-IS" sz="5000" dirty="0"/>
            </a:br>
            <a:br>
              <a:rPr lang="is-IS" sz="5000" dirty="0"/>
            </a:br>
            <a:r>
              <a:rPr lang="is-IS" sz="5000" dirty="0">
                <a:solidFill>
                  <a:schemeClr val="tx2"/>
                </a:solidFill>
              </a:rPr>
              <a:t>Samdráttur landsframleiðslu á liðnu ári kemur fram í miklum samdrætti þjóðarútgjalda, 20,9%. </a:t>
            </a:r>
            <a:r>
              <a:rPr lang="is-IS" sz="5000" dirty="0"/>
              <a:t>Samdráttur varð í öllum þáttum þjóðarútgjalda, einkaneysla dróst saman um 16%, samneysla um 1,7% og fjárfesting um 50,9%. Aftur á móti jókst útflutningur um 7,4% á sama tíma og innflutningur dróst saman um 24,1%. Þessi þróun olli því að verulegur afgangur varð af vöru- og þjónustuviðskiptum á árinu 2009, 132 milljarðar króna, borið saman við 42 milljarða króna halla árið áður. Þessi mikli bati varð til þess að samdráttur landsframleiðslu varð mun minni en nam samdrætti þjóðarútgjalda.</a:t>
            </a:r>
          </a:p>
          <a:p>
            <a:pPr>
              <a:defRPr/>
            </a:pPr>
            <a:endParaRPr lang="is-IS" dirty="0"/>
          </a:p>
        </p:txBody>
      </p:sp>
      <p:pic>
        <p:nvPicPr>
          <p:cNvPr id="52228" name="Content Placeholder 4" descr="Mesti samdráttur síðan 1945">
            <a:hlinkClick r:id="rId4" tooltip="&quot;mynd&quot;"/>
          </p:cNvPr>
          <p:cNvPicPr>
            <a:picLocks noGrp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11188" y="1658938"/>
            <a:ext cx="3744912" cy="3097212"/>
          </a:xfrm>
        </p:spPr>
      </p:pic>
    </p:spTree>
  </p:cSld>
  <p:clrMapOvr>
    <a:masterClrMapping/>
  </p:clrMapOvr>
  <p:transition spd="med"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99176" cy="1143000"/>
          </a:xfrm>
        </p:spPr>
        <p:txBody>
          <a:bodyPr/>
          <a:lstStyle/>
          <a:p>
            <a:pPr>
              <a:defRPr/>
            </a:pP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Mesti samdráttur síðan 1945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379788" cy="4781550"/>
          </a:xfrm>
        </p:spPr>
        <p:txBody>
          <a:bodyPr>
            <a:normAutofit fontScale="25000" lnSpcReduction="20000"/>
          </a:bodyPr>
          <a:lstStyle/>
          <a:p>
            <a:pPr marL="0" indent="0">
              <a:buFont typeface="Wingdings 2" pitchFamily="18" charset="2"/>
              <a:buNone/>
              <a:defRPr/>
            </a:pPr>
            <a:r>
              <a:rPr lang="is-IS" sz="4400" dirty="0">
                <a:hlinkClick r:id="rId3"/>
              </a:rPr>
              <a:t>Jón Hákon Halldórsson</a:t>
            </a:r>
            <a:r>
              <a:rPr lang="is-IS" sz="4400" dirty="0"/>
              <a:t> skrifar: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is-IS" sz="5000" dirty="0"/>
              <a:t>Landsframleiðsla dróst saman að raungildi um 6,8% í fyrra samkvæmt endurskoðuðum tölum Hagstofunnar yfir þjóðhagsreikninga á árinu 2009, sem er um 0,3 prósentustigum meira en gert var ráð fyrir í áætlun frá því í mars síðastliðnum. </a:t>
            </a:r>
            <a:br>
              <a:rPr lang="is-IS" sz="5000" dirty="0"/>
            </a:br>
            <a:br>
              <a:rPr lang="is-IS" sz="5000" dirty="0"/>
            </a:br>
            <a:r>
              <a:rPr lang="is-IS" sz="5000" dirty="0"/>
              <a:t>Þessi samdráttur varð eftir samfelldan hagvöxt frá og með árinu 1993 og er samdrátturinn sá mesti sem mælst hefur frá því að gerð þjóðhagsreikninga hófst á Íslandi árið 1945. Hagvöxtur á árinu 2008 er talinn hafa numið 1%.</a:t>
            </a:r>
            <a:br>
              <a:rPr lang="is-IS" sz="5000" dirty="0"/>
            </a:br>
            <a:br>
              <a:rPr lang="is-IS" sz="5000" dirty="0"/>
            </a:br>
            <a:r>
              <a:rPr lang="is-IS" sz="5000" dirty="0"/>
              <a:t>Samdráttur landsframleiðslu á liðnu ári kemur fram í miklum samdrætti þjóðarútgjalda, 20,9%. </a:t>
            </a:r>
            <a:r>
              <a:rPr lang="is-IS" sz="5000" dirty="0">
                <a:solidFill>
                  <a:schemeClr val="tx2"/>
                </a:solidFill>
              </a:rPr>
              <a:t>Samdráttur varð í öllum þáttum þjóðarútgjalda, einkaneysla dróst saman um 16%, samneysla um 1,7% og fjárfesting um 50,9%. </a:t>
            </a:r>
            <a:r>
              <a:rPr lang="is-IS" sz="5000" dirty="0"/>
              <a:t>Aftur á móti jókst útflutningur um 7,4% á sama tíma og innflutningur dróst saman um 24,1%. Þessi þróun olli því að verulegur afgangur varð af vöru- og þjónustuviðskiptum á árinu 2009, 132 milljarðar króna, borið saman við 42 milljarða króna halla árið áður. Þessi mikli bati varð til þess að samdráttur landsframleiðslu varð mun minni en nam samdrætti þjóðarútgjalda.</a:t>
            </a:r>
          </a:p>
          <a:p>
            <a:pPr>
              <a:defRPr/>
            </a:pPr>
            <a:endParaRPr lang="is-IS" dirty="0"/>
          </a:p>
        </p:txBody>
      </p:sp>
      <p:pic>
        <p:nvPicPr>
          <p:cNvPr id="53252" name="Content Placeholder 4" descr="Mesti samdráttur síðan 1945">
            <a:hlinkClick r:id="rId4" tooltip="&quot;mynd&quot;"/>
          </p:cNvPr>
          <p:cNvPicPr>
            <a:picLocks noGrp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11188" y="1658938"/>
            <a:ext cx="3744912" cy="3097212"/>
          </a:xfrm>
        </p:spPr>
      </p:pic>
    </p:spTree>
  </p:cSld>
  <p:clrMapOvr>
    <a:masterClrMapping/>
  </p:clrMapOvr>
  <p:transition spd="med"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99176" cy="1143000"/>
          </a:xfrm>
        </p:spPr>
        <p:txBody>
          <a:bodyPr/>
          <a:lstStyle/>
          <a:p>
            <a:pPr>
              <a:defRPr/>
            </a:pP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Mesti samdráttur síðan 1945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379788" cy="4781550"/>
          </a:xfrm>
        </p:spPr>
        <p:txBody>
          <a:bodyPr>
            <a:normAutofit fontScale="25000" lnSpcReduction="20000"/>
          </a:bodyPr>
          <a:lstStyle/>
          <a:p>
            <a:pPr marL="0" indent="0">
              <a:buFont typeface="Wingdings 2" pitchFamily="18" charset="2"/>
              <a:buNone/>
              <a:defRPr/>
            </a:pPr>
            <a:r>
              <a:rPr lang="is-IS" sz="4400" dirty="0">
                <a:hlinkClick r:id="rId3"/>
              </a:rPr>
              <a:t>Jón Hákon Halldórsson</a:t>
            </a:r>
            <a:r>
              <a:rPr lang="is-IS" sz="4400" dirty="0"/>
              <a:t> skrifar: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is-IS" sz="5000" dirty="0"/>
              <a:t>Landsframleiðsla dróst saman að raungildi um 6,8% í fyrra samkvæmt endurskoðuðum tölum Hagstofunnar yfir þjóðhagsreikninga á árinu 2009, sem er um 0,3 prósentustigum meira en gert var ráð fyrir í áætlun frá því í mars síðastliðnum. </a:t>
            </a:r>
            <a:br>
              <a:rPr lang="is-IS" sz="5000" dirty="0"/>
            </a:br>
            <a:br>
              <a:rPr lang="is-IS" sz="5000" dirty="0"/>
            </a:br>
            <a:r>
              <a:rPr lang="is-IS" sz="5000" dirty="0"/>
              <a:t>Þessi samdráttur varð eftir samfelldan hagvöxt frá og með árinu 1993 og er samdrátturinn sá mesti sem mælst hefur frá því að gerð þjóðhagsreikninga hófst á Íslandi árið 1945. Hagvöxtur á árinu 2008 er talinn hafa numið 1%.</a:t>
            </a:r>
            <a:br>
              <a:rPr lang="is-IS" sz="5000" dirty="0"/>
            </a:br>
            <a:br>
              <a:rPr lang="is-IS" sz="5000" dirty="0"/>
            </a:br>
            <a:r>
              <a:rPr lang="is-IS" sz="5000" dirty="0"/>
              <a:t>Samdráttur landsframleiðslu á liðnu ári kemur fram í miklum samdrætti þjóðarútgjalda, 20,9%. Samdráttur varð í öllum þáttum þjóðarútgjalda, einkaneysla dróst saman um 16%, samneysla um 1,7% og fjárfesting um 50,9%. </a:t>
            </a:r>
            <a:r>
              <a:rPr lang="is-IS" sz="5000" dirty="0">
                <a:solidFill>
                  <a:schemeClr val="tx2"/>
                </a:solidFill>
              </a:rPr>
              <a:t>Aftur á móti jókst útflutningur um 7,4% á sama tíma </a:t>
            </a:r>
            <a:r>
              <a:rPr lang="is-IS" sz="5000" dirty="0"/>
              <a:t>og innflutningur dróst saman um 24,1%. Þessi þróun olli því að verulegur afgangur varð af vöru- og þjónustuviðskiptum á árinu 2009, 132 milljarðar króna, borið saman við 42 milljarða króna halla árið áður. Þessi mikli bati varð til þess að samdráttur landsframleiðslu varð mun minni en nam samdrætti þjóðarútgjalda.</a:t>
            </a:r>
          </a:p>
          <a:p>
            <a:pPr>
              <a:defRPr/>
            </a:pPr>
            <a:endParaRPr lang="is-IS" dirty="0"/>
          </a:p>
        </p:txBody>
      </p:sp>
      <p:pic>
        <p:nvPicPr>
          <p:cNvPr id="54276" name="Content Placeholder 4" descr="Mesti samdráttur síðan 1945">
            <a:hlinkClick r:id="rId4" tooltip="&quot;mynd&quot;"/>
          </p:cNvPr>
          <p:cNvPicPr>
            <a:picLocks noGrp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11188" y="1658938"/>
            <a:ext cx="3744912" cy="3097212"/>
          </a:xfrm>
        </p:spPr>
      </p:pic>
    </p:spTree>
  </p:cSld>
  <p:clrMapOvr>
    <a:masterClrMapping/>
  </p:clrMapOvr>
  <p:transition spd="med"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99176" cy="1143000"/>
          </a:xfrm>
        </p:spPr>
        <p:txBody>
          <a:bodyPr/>
          <a:lstStyle/>
          <a:p>
            <a:pPr>
              <a:defRPr/>
            </a:pP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Mesti samdráttur síðan 1945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379788" cy="4781550"/>
          </a:xfrm>
        </p:spPr>
        <p:txBody>
          <a:bodyPr>
            <a:normAutofit fontScale="25000" lnSpcReduction="20000"/>
          </a:bodyPr>
          <a:lstStyle/>
          <a:p>
            <a:pPr marL="0" indent="0">
              <a:buFont typeface="Wingdings 2" pitchFamily="18" charset="2"/>
              <a:buNone/>
              <a:defRPr/>
            </a:pPr>
            <a:r>
              <a:rPr lang="is-IS" sz="4400" dirty="0">
                <a:hlinkClick r:id="rId3"/>
              </a:rPr>
              <a:t>Jón Hákon Halldórsson</a:t>
            </a:r>
            <a:r>
              <a:rPr lang="is-IS" sz="4400" dirty="0"/>
              <a:t> skrifar: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is-IS" sz="5000" dirty="0"/>
              <a:t>Landsframleiðsla dróst saman að raungildi um 6,8% í fyrra samkvæmt endurskoðuðum tölum Hagstofunnar yfir þjóðhagsreikninga á árinu 2009, sem er um 0,3 prósentustigum meira en gert var ráð fyrir í áætlun frá því í mars síðastliðnum. </a:t>
            </a:r>
            <a:br>
              <a:rPr lang="is-IS" sz="5000" dirty="0"/>
            </a:br>
            <a:br>
              <a:rPr lang="is-IS" sz="5000" dirty="0"/>
            </a:br>
            <a:r>
              <a:rPr lang="is-IS" sz="5000" dirty="0"/>
              <a:t>Þessi samdráttur varð eftir samfelldan hagvöxt frá og með árinu 1993 og er samdrátturinn sá mesti sem mælst hefur frá því að gerð þjóðhagsreikninga hófst á Íslandi árið 1945. Hagvöxtur á árinu 2008 er talinn hafa numið 1%.</a:t>
            </a:r>
            <a:br>
              <a:rPr lang="is-IS" sz="5000" dirty="0"/>
            </a:br>
            <a:br>
              <a:rPr lang="is-IS" sz="5000" dirty="0"/>
            </a:br>
            <a:r>
              <a:rPr lang="is-IS" sz="5000" dirty="0"/>
              <a:t>Samdráttur landsframleiðslu á liðnu ári kemur fram í miklum samdrætti þjóðarútgjalda, 20,9%. Samdráttur varð í öllum þáttum þjóðarútgjalda, einkaneysla dróst saman um 16%, samneysla um 1,7% og fjárfesting um 50,9%. Aftur á móti jókst útflutningur um 7,4% á sama tíma </a:t>
            </a:r>
            <a:r>
              <a:rPr lang="is-IS" sz="5000" dirty="0">
                <a:solidFill>
                  <a:schemeClr val="tx2"/>
                </a:solidFill>
              </a:rPr>
              <a:t>og innflutningur dróst saman um 24,1%</a:t>
            </a:r>
            <a:r>
              <a:rPr lang="is-IS" sz="5000" dirty="0"/>
              <a:t>. Þessi þróun olli því að verulegur afgangur varð af vöru- og þjónustuviðskiptum á árinu 2009, 132 milljarðar króna, borið saman við 42 milljarða króna halla árið áður. Þessi mikli bati varð til þess að samdráttur landsframleiðslu varð mun minni en nam samdrætti þjóðarútgjalda.</a:t>
            </a:r>
          </a:p>
          <a:p>
            <a:pPr>
              <a:defRPr/>
            </a:pPr>
            <a:endParaRPr lang="is-IS" dirty="0"/>
          </a:p>
        </p:txBody>
      </p:sp>
      <p:pic>
        <p:nvPicPr>
          <p:cNvPr id="55300" name="Content Placeholder 4" descr="Mesti samdráttur síðan 1945">
            <a:hlinkClick r:id="rId4" tooltip="&quot;mynd&quot;"/>
          </p:cNvPr>
          <p:cNvPicPr>
            <a:picLocks noGrp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11188" y="1658938"/>
            <a:ext cx="3744912" cy="3097212"/>
          </a:xfrm>
        </p:spPr>
      </p:pic>
    </p:spTree>
  </p:cSld>
  <p:clrMapOvr>
    <a:masterClrMapping/>
  </p:clrMapOvr>
  <p:transition spd="med"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99176" cy="1143000"/>
          </a:xfrm>
        </p:spPr>
        <p:txBody>
          <a:bodyPr/>
          <a:lstStyle/>
          <a:p>
            <a:pPr>
              <a:defRPr/>
            </a:pP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Mesti samdráttur síðan 1945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379788" cy="4781550"/>
          </a:xfrm>
        </p:spPr>
        <p:txBody>
          <a:bodyPr>
            <a:normAutofit fontScale="25000" lnSpcReduction="20000"/>
          </a:bodyPr>
          <a:lstStyle/>
          <a:p>
            <a:pPr marL="0" indent="0">
              <a:buFont typeface="Wingdings 2" pitchFamily="18" charset="2"/>
              <a:buNone/>
              <a:defRPr/>
            </a:pPr>
            <a:r>
              <a:rPr lang="is-IS" sz="4400" dirty="0">
                <a:hlinkClick r:id="rId3"/>
              </a:rPr>
              <a:t>Jón Hákon Halldórsson</a:t>
            </a:r>
            <a:r>
              <a:rPr lang="is-IS" sz="4400" dirty="0"/>
              <a:t> skrifar: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is-IS" sz="5000" dirty="0"/>
              <a:t>Landsframleiðsla dróst saman að raungildi um 6,8% í fyrra samkvæmt endurskoðuðum tölum Hagstofunnar yfir þjóðhagsreikninga á árinu 2009, sem er um 0,3 prósentustigum meira en gert var ráð fyrir í áætlun frá því í mars síðastliðnum. </a:t>
            </a:r>
            <a:br>
              <a:rPr lang="is-IS" sz="5000" dirty="0"/>
            </a:br>
            <a:br>
              <a:rPr lang="is-IS" sz="5000" dirty="0"/>
            </a:br>
            <a:r>
              <a:rPr lang="is-IS" sz="5000" dirty="0"/>
              <a:t>Þessi samdráttur varð eftir samfelldan hagvöxt frá og með árinu 1993 og er samdrátturinn sá mesti sem mælst hefur frá því að gerð þjóðhagsreikninga hófst á Íslandi árið 1945. Hagvöxtur á árinu 2008 er talinn hafa numið 1%.</a:t>
            </a:r>
            <a:br>
              <a:rPr lang="is-IS" sz="5000" dirty="0"/>
            </a:br>
            <a:br>
              <a:rPr lang="is-IS" sz="5000" dirty="0"/>
            </a:br>
            <a:r>
              <a:rPr lang="is-IS" sz="5000" dirty="0"/>
              <a:t>Samdráttur landsframleiðslu á liðnu ári kemur fram í miklum samdrætti þjóðarútgjalda, 20,9%. Samdráttur varð í öllum þáttum þjóðarútgjalda, einkaneysla dróst saman um 16%, samneysla um 1,7% og fjárfesting um 50,9%. Aftur á móti jókst útflutningur um 7,4% á sama tíma og innflutningur dróst saman um 24,1%. Þessi þróun olli því að </a:t>
            </a:r>
            <a:r>
              <a:rPr lang="is-IS" sz="5000" dirty="0">
                <a:solidFill>
                  <a:schemeClr val="tx2"/>
                </a:solidFill>
              </a:rPr>
              <a:t>verulegur afgangur varð af vöru- og þjónustuviðskiptum á árinu 2009, 132 milljarðar króna, borið saman við 42 milljarða króna halla árið áður. </a:t>
            </a:r>
            <a:r>
              <a:rPr lang="is-IS" sz="5000" dirty="0"/>
              <a:t>Þessi mikli bati varð til þess að samdráttur landsframleiðslu varð mun minni en nam samdrætti þjóðarútgjalda.</a:t>
            </a:r>
          </a:p>
          <a:p>
            <a:pPr>
              <a:defRPr/>
            </a:pPr>
            <a:endParaRPr lang="is-IS" dirty="0"/>
          </a:p>
        </p:txBody>
      </p:sp>
      <p:pic>
        <p:nvPicPr>
          <p:cNvPr id="56324" name="Content Placeholder 4" descr="Mesti samdráttur síðan 1945">
            <a:hlinkClick r:id="rId4" tooltip="&quot;mynd&quot;"/>
          </p:cNvPr>
          <p:cNvPicPr>
            <a:picLocks noGrp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11188" y="1658938"/>
            <a:ext cx="3744912" cy="3097212"/>
          </a:xfrm>
        </p:spPr>
      </p:pic>
    </p:spTree>
  </p:cSld>
  <p:clrMapOvr>
    <a:masterClrMapping/>
  </p:clrMapOvr>
  <p:transition spd="med"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99176" cy="1143000"/>
          </a:xfrm>
        </p:spPr>
        <p:txBody>
          <a:bodyPr/>
          <a:lstStyle/>
          <a:p>
            <a:pPr>
              <a:defRPr/>
            </a:pP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Mesti samdráttur síðan 1945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379788" cy="4781550"/>
          </a:xfrm>
        </p:spPr>
        <p:txBody>
          <a:bodyPr>
            <a:normAutofit fontScale="25000" lnSpcReduction="20000"/>
          </a:bodyPr>
          <a:lstStyle/>
          <a:p>
            <a:pPr marL="0" indent="0">
              <a:buFont typeface="Wingdings 2" pitchFamily="18" charset="2"/>
              <a:buNone/>
              <a:defRPr/>
            </a:pPr>
            <a:r>
              <a:rPr lang="is-IS" sz="4400" dirty="0">
                <a:hlinkClick r:id="rId3"/>
              </a:rPr>
              <a:t>Jón Hákon Halldórsson</a:t>
            </a:r>
            <a:r>
              <a:rPr lang="is-IS" sz="4400" dirty="0"/>
              <a:t> skrifar: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is-IS" sz="5000" dirty="0"/>
              <a:t>Landsframleiðsla dróst saman að raungildi um 6,8% í fyrra samkvæmt endurskoðuðum tölum Hagstofunnar yfir þjóðhagsreikninga á árinu 2009, sem er um 0,3 prósentustigum meira en gert var ráð fyrir í áætlun frá því í mars síðastliðnum. </a:t>
            </a:r>
            <a:br>
              <a:rPr lang="is-IS" sz="5000" dirty="0"/>
            </a:br>
            <a:br>
              <a:rPr lang="is-IS" sz="5000" dirty="0"/>
            </a:br>
            <a:r>
              <a:rPr lang="is-IS" sz="5000" dirty="0"/>
              <a:t>Þessi samdráttur varð eftir samfelldan hagvöxt frá og með árinu 1993 og er samdrátturinn sá mesti sem mælst hefur frá því að gerð þjóðhagsreikninga hófst á Íslandi árið 1945. Hagvöxtur á árinu 2008 er talinn hafa numið 1%.</a:t>
            </a:r>
            <a:br>
              <a:rPr lang="is-IS" sz="5000" dirty="0"/>
            </a:br>
            <a:br>
              <a:rPr lang="is-IS" sz="5000" dirty="0"/>
            </a:br>
            <a:r>
              <a:rPr lang="is-IS" sz="5000" dirty="0"/>
              <a:t>Samdráttur landsframleiðslu á liðnu ári kemur fram í miklum samdrætti þjóðarútgjalda, 20,9%. Samdráttur varð í öllum þáttum þjóðarútgjalda, einkaneysla dróst saman um 16%, samneysla um 1,7% og fjárfesting um 50,9%. Aftur á móti jókst útflutningur um 7,4% á sama tíma og innflutningur dróst saman um 24,1%. Þessi þróun olli því að verulegur afgangur varð af vöru- og þjónustuviðskiptum á árinu 2009, 132 milljarðar króna, borið saman við 42 milljarða króna halla árið áður. </a:t>
            </a:r>
            <a:r>
              <a:rPr lang="is-IS" sz="5000" dirty="0">
                <a:solidFill>
                  <a:schemeClr val="tx2"/>
                </a:solidFill>
              </a:rPr>
              <a:t>Þessi mikli bati varð til þess að samdráttur landsframleiðslu varð mun minni en nam samdrætti þjóðarútgjalda.</a:t>
            </a:r>
          </a:p>
          <a:p>
            <a:pPr>
              <a:defRPr/>
            </a:pPr>
            <a:endParaRPr lang="is-IS" dirty="0"/>
          </a:p>
        </p:txBody>
      </p:sp>
      <p:pic>
        <p:nvPicPr>
          <p:cNvPr id="57348" name="Content Placeholder 4" descr="Mesti samdráttur síðan 1945">
            <a:hlinkClick r:id="rId4" tooltip="&quot;mynd&quot;"/>
          </p:cNvPr>
          <p:cNvPicPr>
            <a:picLocks noGrp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11188" y="1658938"/>
            <a:ext cx="3744912" cy="3097212"/>
          </a:xfrm>
        </p:spPr>
      </p:pic>
      <p:sp>
        <p:nvSpPr>
          <p:cNvPr id="5" name="TextBox 4"/>
          <p:cNvSpPr txBox="1"/>
          <p:nvPr/>
        </p:nvSpPr>
        <p:spPr>
          <a:xfrm rot="21397042">
            <a:off x="874362" y="4962747"/>
            <a:ext cx="3218562" cy="156966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400" i="0" dirty="0"/>
              <a:t>VLF dróst saman um 8% 2009 og 2010</a:t>
            </a:r>
          </a:p>
          <a:p>
            <a:r>
              <a:rPr lang="is-IS" sz="2400" i="0" dirty="0"/>
              <a:t>Nú er spáð 8% samdrætti VLF 2020 </a:t>
            </a:r>
          </a:p>
        </p:txBody>
      </p:sp>
    </p:spTree>
  </p:cSld>
  <p:clrMapOvr>
    <a:masterClrMapping/>
  </p:clrMapOvr>
  <p:transition spd="med">
    <p:wipe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20040"/>
            <a:ext cx="7776864" cy="1143000"/>
          </a:xfrm>
        </p:spPr>
        <p:txBody>
          <a:bodyPr>
            <a:noAutofit/>
          </a:bodyPr>
          <a:lstStyle/>
          <a:p>
            <a:r>
              <a:rPr lang="is-I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Upprifjun: Landsframleiðsla á mann og vinnustund 1960-2018 ($)</a:t>
            </a:r>
            <a:endParaRPr lang="en-US" sz="4400" dirty="0">
              <a:latin typeface="Bernard MT Condensed" panose="020508060609050204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sz="1400" dirty="0"/>
              <a:t>VLF á mann 1960-2018 </a:t>
            </a:r>
            <a:br>
              <a:rPr lang="is-IS" sz="1400" dirty="0"/>
            </a:br>
            <a:r>
              <a:rPr lang="is-IS" sz="1400" dirty="0"/>
              <a:t>($, fast verðlag 2010)</a:t>
            </a:r>
            <a:endParaRPr lang="en-US" sz="1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633552" cy="457200"/>
          </a:xfrm>
        </p:spPr>
        <p:txBody>
          <a:bodyPr/>
          <a:lstStyle/>
          <a:p>
            <a:r>
              <a:rPr lang="is-IS" sz="1400" dirty="0"/>
              <a:t>VLF á vinnustund 1970-2018 </a:t>
            </a:r>
            <a:br>
              <a:rPr lang="is-IS" sz="1400" dirty="0"/>
            </a:br>
            <a:r>
              <a:rPr lang="is-IS" sz="1400" dirty="0"/>
              <a:t>($, fast verðlag 2010, PPP)</a:t>
            </a:r>
            <a:endParaRPr lang="en-US" sz="1400" dirty="0"/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458BB1B5-FD60-4F2D-B35F-DB1133762994}"/>
              </a:ext>
            </a:extLst>
          </p:cNvPr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195072754"/>
              </p:ext>
            </p:extLst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07861D42-8468-4D31-AA86-2BBE5FFE0E61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04701372"/>
              </p:ext>
            </p:extLst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3834331"/>
      </p:ext>
    </p:extLst>
  </p:cSld>
  <p:clrMapOvr>
    <a:masterClrMapping/>
  </p:clrMapOvr>
  <p:transition spd="med"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Önnur tekjuhugtök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981200"/>
            <a:ext cx="6781800" cy="3505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Verg þjóðarframleiðsla (</a:t>
            </a:r>
            <a:r>
              <a:rPr lang="is-IS" sz="36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VÞF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Hrein þjóðarframleiðsla (</a:t>
            </a:r>
            <a:r>
              <a:rPr lang="is-IS" sz="36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HÞF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Vergar þjóðartekjur (</a:t>
            </a:r>
            <a:r>
              <a:rPr lang="is-IS" sz="36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VÞT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Tekjuvirði</a:t>
            </a:r>
          </a:p>
          <a:p>
            <a:pPr marL="274320" indent="-274320" eaLnBrk="1" fontAlgn="auto" hangingPunct="1"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Ráðstöfunartekjur</a:t>
            </a:r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 rot="21420000">
            <a:off x="5705433" y="4610289"/>
            <a:ext cx="2109873" cy="1569660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200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VÞF = GNP</a:t>
            </a:r>
          </a:p>
          <a:p>
            <a:pPr eaLnBrk="0" hangingPunct="0">
              <a:defRPr/>
            </a:pPr>
            <a:r>
              <a:rPr lang="en-US" sz="3200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HÞF = NNP</a:t>
            </a:r>
          </a:p>
          <a:p>
            <a:pPr eaLnBrk="0" hangingPunct="0">
              <a:defRPr/>
            </a:pPr>
            <a:r>
              <a:rPr lang="en-US" sz="3200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VÞT = GNI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4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4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4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 autoUpdateAnimBg="0"/>
      <p:bldP spid="194564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990656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Verg þjóðarframleiðsla, aftur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Verg þjóðarframleiðsla (VÞF)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samanlagðar tekjur fastra íbúa lands, þ.e. borgara landsins</a:t>
            </a:r>
          </a:p>
          <a:p>
            <a:pPr marL="274320" indent="-274320" eaLnBrk="1" fontAlgn="auto" hangingPunct="1"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VÞF er frábrugðin VLF að því leyti að VÞF telur með tekjur sem borgarar landsins vinna sér inn erlendis og telur </a:t>
            </a:r>
            <a:r>
              <a:rPr lang="is-I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ekki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með tekjur sem útlendingar vinna sér inn hér heima</a:t>
            </a:r>
          </a:p>
        </p:txBody>
      </p:sp>
      <p:sp>
        <p:nvSpPr>
          <p:cNvPr id="196612" name="Text Box 4"/>
          <p:cNvSpPr txBox="1">
            <a:spLocks noChangeArrowheads="1"/>
          </p:cNvSpPr>
          <p:nvPr/>
        </p:nvSpPr>
        <p:spPr bwMode="auto">
          <a:xfrm rot="21420000">
            <a:off x="5071960" y="5934367"/>
            <a:ext cx="3226974" cy="707886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4000" b="1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VÞF = VLF + J</a:t>
            </a:r>
            <a:endParaRPr lang="en-US" sz="4000" b="1" i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21184898">
            <a:off x="34060" y="5531509"/>
            <a:ext cx="9056710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2400" i="0" dirty="0">
                <a:latin typeface="Cambria" panose="02040503050406030204" pitchFamily="18" charset="0"/>
                <a:ea typeface="Cambria" panose="02040503050406030204" pitchFamily="18" charset="0"/>
              </a:rPr>
              <a:t>J = jöfnuður þáttatekna = hreinar launa- og eignatekjur frá útlöndum</a:t>
            </a:r>
            <a:endParaRPr lang="en-US" sz="2400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build="p" autoUpdateAnimBg="0"/>
      <p:bldP spid="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Hrein þjóðarframleiðsla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172325" cy="3733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Hrein þjóðarframleiðsla (HÞF)</a:t>
            </a:r>
            <a:r>
              <a:rPr lang="is-IS" sz="32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samanlagðar tekjur borgaranna (VÞF) að frádregnum afskriftum</a:t>
            </a:r>
          </a:p>
          <a:p>
            <a:pPr marL="274320" indent="-274320" eaLnBrk="1" fontAlgn="auto" hangingPunct="1"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Afskriftir (A)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eru slit og úrelding fjármuna og framleiðslutækja í hagkerfinu: </a:t>
            </a:r>
            <a:r>
              <a:rPr lang="is-IS" sz="32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is-IS" sz="3200" baseline="300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= I</a:t>
            </a:r>
            <a:r>
              <a:rPr lang="is-IS" sz="3200" baseline="30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+ A</a:t>
            </a:r>
          </a:p>
        </p:txBody>
      </p:sp>
      <p:sp>
        <p:nvSpPr>
          <p:cNvPr id="198660" name="Text Box 4"/>
          <p:cNvSpPr txBox="1">
            <a:spLocks noChangeArrowheads="1"/>
          </p:cNvSpPr>
          <p:nvPr/>
        </p:nvSpPr>
        <p:spPr bwMode="auto">
          <a:xfrm rot="21420000">
            <a:off x="4639600" y="4933480"/>
            <a:ext cx="4205438" cy="1592263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3200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VÞF = C + </a:t>
            </a:r>
            <a:r>
              <a:rPr lang="en-US" sz="3200" i="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3200" i="0" baseline="30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g</a:t>
            </a:r>
            <a:r>
              <a:rPr lang="en-US" sz="3200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+ G + NX</a:t>
            </a:r>
          </a:p>
          <a:p>
            <a:pPr eaLnBrk="0" hangingPunct="0">
              <a:defRPr/>
            </a:pPr>
            <a:r>
              <a:rPr lang="en-US" sz="3200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HÞF = C + I</a:t>
            </a:r>
            <a:r>
              <a:rPr lang="en-US" sz="3200" i="0" baseline="30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lang="en-US" sz="3200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+ G + NX</a:t>
            </a:r>
          </a:p>
          <a:p>
            <a:pPr eaLnBrk="0" hangingPunct="0">
              <a:defRPr/>
            </a:pPr>
            <a:r>
              <a:rPr lang="en-US" sz="3200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VÞF = HÞF + A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609600" y="5334000"/>
            <a:ext cx="3248005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i="0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is-IS" i="0" baseline="30000" dirty="0" err="1">
                <a:latin typeface="Cambria" panose="02040503050406030204" pitchFamily="18" charset="0"/>
                <a:ea typeface="Cambria" panose="02040503050406030204" pitchFamily="18" charset="0"/>
              </a:rPr>
              <a:t>g</a:t>
            </a:r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 = verg fjárfesting</a:t>
            </a:r>
          </a:p>
          <a:p>
            <a:pPr eaLnBrk="0" hangingPunct="0"/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is-IS" i="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 = hrein fjárfesting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86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8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8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build="p" autoUpdateAnimBg="0"/>
      <p:bldP spid="198660" grpId="0" build="p" animBg="1" autoUpdateAnimBg="0"/>
      <p:bldP spid="19866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33265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Tvær ályktanir strax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58825" y="1643063"/>
            <a:ext cx="7548563" cy="44958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Aukin eftirspurn eftir lýsi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hliðrar eftirspurnarkúrfunni til hægri</a:t>
            </a:r>
            <a:endParaRPr lang="is-IS" sz="280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 </a:t>
            </a:r>
            <a:r>
              <a:rPr lang="is-IS" sz="3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hækkar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Framleiðsla eykst </a:t>
            </a:r>
          </a:p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Aukið framboð á lýsi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hliðrar framboðskúrfunni til hægri</a:t>
            </a:r>
            <a:endParaRPr lang="is-IS" sz="280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 </a:t>
            </a:r>
            <a:r>
              <a:rPr lang="is-IS" sz="3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lækkar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Framleiðsla eykst</a:t>
            </a:r>
          </a:p>
        </p:txBody>
      </p:sp>
    </p:spTree>
    <p:extLst>
      <p:ext uri="{BB962C8B-B14F-4D97-AF65-F5344CB8AC3E}">
        <p14:creationId xmlns:p14="http://schemas.microsoft.com/office/powerpoint/2010/main" val="350343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Vergar þjóðartekjur</a:t>
            </a:r>
          </a:p>
        </p:txBody>
      </p:sp>
      <p:sp>
        <p:nvSpPr>
          <p:cNvPr id="200707" name="Rectangle 1027"/>
          <p:cNvSpPr>
            <a:spLocks noGrp="1" noChangeArrowheads="1"/>
          </p:cNvSpPr>
          <p:nvPr>
            <p:ph idx="1"/>
          </p:nvPr>
        </p:nvSpPr>
        <p:spPr>
          <a:xfrm>
            <a:off x="682625" y="1676400"/>
            <a:ext cx="7104063" cy="4824413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SzPct val="70000"/>
              <a:buFont typeface="Monotype Sorts" pitchFamily="2" charset="2"/>
              <a:buNone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VÞT = VÞF + </a:t>
            </a:r>
            <a:r>
              <a:rPr lang="is-I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= VÞF + </a:t>
            </a:r>
            <a:r>
              <a:rPr lang="is-I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viðskiptakjaraáhrif</a:t>
            </a:r>
          </a:p>
          <a:p>
            <a:pPr marL="274320" indent="-274320" eaLnBrk="1" fontAlgn="auto" hangingPunct="1">
              <a:spcAft>
                <a:spcPts val="0"/>
              </a:spcAft>
              <a:buSzPct val="70000"/>
              <a:buFont typeface="Monotype Sorts" pitchFamily="2" charset="2"/>
              <a:buNone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VÞ</a:t>
            </a:r>
            <a:r>
              <a:rPr lang="is-I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= C + I + G + </a:t>
            </a:r>
            <a:r>
              <a:rPr lang="is-I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Z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X = X</a:t>
            </a:r>
            <a:r>
              <a:rPr lang="is-IS" sz="2400" baseline="30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lang="is-IS" sz="2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/P</a:t>
            </a:r>
            <a:r>
              <a:rPr lang="is-IS" sz="2400" baseline="-25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</a:p>
          <a:p>
            <a:pPr marL="274320" indent="-274320" eaLnBrk="1" fontAlgn="auto" hangingPunct="1">
              <a:spcAft>
                <a:spcPts val="0"/>
              </a:spcAft>
              <a:buSzPct val="70000"/>
              <a:buFont typeface="Monotype Sorts" pitchFamily="2" charset="2"/>
              <a:buNone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VÞ</a:t>
            </a:r>
            <a:r>
              <a:rPr lang="is-I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=</a:t>
            </a:r>
            <a:r>
              <a:rPr lang="is-IS" sz="2800" baseline="-25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 + I + G + </a:t>
            </a:r>
            <a:r>
              <a:rPr lang="is-I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is-IS" sz="2800" baseline="30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*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Z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X</a:t>
            </a:r>
            <a:r>
              <a:rPr lang="is-IS" sz="2400" baseline="30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*</a:t>
            </a:r>
            <a:r>
              <a:rPr lang="is-IS" sz="2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= X</a:t>
            </a:r>
            <a:r>
              <a:rPr lang="is-IS" sz="2400" baseline="30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lang="is-IS" sz="2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/P</a:t>
            </a:r>
            <a:r>
              <a:rPr lang="is-IS" sz="2400" baseline="-25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</a:t>
            </a:r>
            <a:r>
              <a:rPr lang="is-IS" sz="2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sýnir </a:t>
            </a:r>
            <a:r>
              <a:rPr lang="is-IS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kaupmátt útflutningstekna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 = VÞT – VÞF = X</a:t>
            </a:r>
            <a:r>
              <a:rPr lang="is-IS" sz="2800" baseline="30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*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X = </a:t>
            </a:r>
            <a:r>
              <a:rPr kumimoji="1"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kumimoji="1" lang="is-IS" sz="2800" baseline="30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kumimoji="1"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/P</a:t>
            </a:r>
            <a:r>
              <a:rPr kumimoji="1" lang="is-IS" sz="2800" baseline="-25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</a:t>
            </a:r>
            <a:r>
              <a:rPr kumimoji="1"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- X</a:t>
            </a:r>
            <a:r>
              <a:rPr kumimoji="1" lang="is-IS" sz="2800" baseline="30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kumimoji="1"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/P</a:t>
            </a:r>
            <a:r>
              <a:rPr kumimoji="1" lang="is-IS" sz="2800" baseline="-25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</a:p>
          <a:p>
            <a:pPr marL="758952" lvl="2" eaLnBrk="1" fontAlgn="auto" hangingPunct="1">
              <a:spcAft>
                <a:spcPts val="0"/>
              </a:spcAft>
              <a:buClr>
                <a:srgbClr val="003300"/>
              </a:buClr>
              <a:buSzPct val="75000"/>
              <a:buFont typeface="Monotype Sorts" pitchFamily="2" charset="2"/>
              <a:buNone/>
              <a:defRPr/>
            </a:pPr>
            <a:r>
              <a:rPr kumimoji="1"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(X</a:t>
            </a:r>
            <a:r>
              <a:rPr kumimoji="1" lang="is-IS" sz="2800" baseline="30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kumimoji="1"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/P</a:t>
            </a:r>
            <a:r>
              <a:rPr kumimoji="1" lang="is-IS" sz="2800" baseline="-25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kumimoji="1"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)(P</a:t>
            </a:r>
            <a:r>
              <a:rPr kumimoji="1" lang="is-IS" sz="2800" baseline="-25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kumimoji="1"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/P</a:t>
            </a:r>
            <a:r>
              <a:rPr kumimoji="1" lang="is-IS" sz="2800" baseline="-25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 </a:t>
            </a:r>
            <a:r>
              <a:rPr kumimoji="1"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-1)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003300"/>
              </a:buClr>
              <a:buSzPct val="75000"/>
              <a:buFont typeface="Monotype Sorts" pitchFamily="2" charset="2"/>
              <a:buNone/>
              <a:defRPr/>
            </a:pPr>
            <a:r>
              <a:rPr kumimoji="1" lang="is-IS" sz="28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kumimoji="1" lang="is-IS" sz="2800" baseline="-250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kumimoji="1"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hækkar 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  <a:sym typeface="Symbol" pitchFamily="18" charset="2"/>
              </a:rPr>
              <a:t> VÞT </a:t>
            </a:r>
            <a:r>
              <a:rPr lang="is-I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  <a:sym typeface="Symbol" pitchFamily="18" charset="2"/>
              </a:rPr>
              <a:t>hækka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  <a:sym typeface="Symbol" pitchFamily="18" charset="2"/>
              </a:rPr>
              <a:t> við gefinni VÞF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003300"/>
              </a:buClr>
              <a:buSzPct val="75000"/>
              <a:buFont typeface="Monotype Sorts" pitchFamily="2" charset="2"/>
              <a:buNone/>
              <a:defRPr/>
            </a:pPr>
            <a:r>
              <a:rPr lang="is-IS" sz="28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is-IS" sz="2800" baseline="-25000" dirty="0" err="1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  <a:sym typeface="Symbol" pitchFamily="18" charset="2"/>
              </a:rPr>
              <a:t> hækkar  VÞT </a:t>
            </a:r>
            <a:r>
              <a:rPr lang="is-I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  <a:sym typeface="Symbol" pitchFamily="18" charset="2"/>
              </a:rPr>
              <a:t>lækka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  <a:sym typeface="Symbol" pitchFamily="18" charset="2"/>
              </a:rPr>
              <a:t> við gefinni VÞF</a:t>
            </a:r>
          </a:p>
        </p:txBody>
      </p:sp>
      <p:sp>
        <p:nvSpPr>
          <p:cNvPr id="200708" name="Text Box 1028"/>
          <p:cNvSpPr txBox="1">
            <a:spLocks noChangeArrowheads="1"/>
          </p:cNvSpPr>
          <p:nvPr/>
        </p:nvSpPr>
        <p:spPr bwMode="auto">
          <a:xfrm rot="21420000">
            <a:off x="5254274" y="2490628"/>
            <a:ext cx="3486852" cy="586108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bIns="108000">
            <a:spAutoFit/>
          </a:bodyPr>
          <a:lstStyle/>
          <a:p>
            <a:pPr eaLnBrk="0" hangingPunct="0">
              <a:defRPr/>
            </a:pPr>
            <a:r>
              <a:rPr kumimoji="1" lang="is-IS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kumimoji="1" lang="is-IS" i="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kumimoji="1" lang="is-IS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/P</a:t>
            </a:r>
            <a:r>
              <a:rPr kumimoji="1" lang="is-IS" i="0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Z </a:t>
            </a:r>
            <a:r>
              <a:rPr kumimoji="1" lang="is-IS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= viðskiptakjör</a:t>
            </a:r>
            <a:endParaRPr kumimoji="1" lang="en-US" i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0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0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Tekjuvirði</a:t>
            </a:r>
          </a:p>
        </p:txBody>
      </p:sp>
      <p:sp>
        <p:nvSpPr>
          <p:cNvPr id="202755" name="Rectangle 2051"/>
          <p:cNvSpPr>
            <a:spLocks noGrp="1" noChangeArrowheads="1"/>
          </p:cNvSpPr>
          <p:nvPr>
            <p:ph idx="1"/>
          </p:nvPr>
        </p:nvSpPr>
        <p:spPr>
          <a:xfrm>
            <a:off x="682625" y="1676400"/>
            <a:ext cx="7318375" cy="36576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Tekjuvirði þjóðarframleiðslunnar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samanlagðar tekjur íbúa lands af framleiðslu vöru og þjónustu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Tekjuvirðið er frábrugðið HÞF að því leyti að það tekur</a:t>
            </a: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óbeina skatta á fyrirtæki</a:t>
            </a: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(t.d. virðisaukaskatt) </a:t>
            </a:r>
            <a:r>
              <a:rPr lang="is-I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ekki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með í reikninginn, en það tekur hins vegar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framleiðslustyrki</a:t>
            </a:r>
            <a:r>
              <a:rPr lang="is-IS" sz="32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með í dæmið</a:t>
            </a:r>
          </a:p>
        </p:txBody>
      </p:sp>
      <p:sp>
        <p:nvSpPr>
          <p:cNvPr id="202756" name="Text Box 2052"/>
          <p:cNvSpPr txBox="1">
            <a:spLocks noChangeArrowheads="1"/>
          </p:cNvSpPr>
          <p:nvPr/>
        </p:nvSpPr>
        <p:spPr bwMode="auto">
          <a:xfrm>
            <a:off x="857224" y="5522105"/>
            <a:ext cx="7788275" cy="978729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rgbClr val="F09A0E"/>
              </a:buClr>
              <a:buSzPct val="70000"/>
              <a:buFont typeface="Monotype Sorts" pitchFamily="2" charset="2"/>
              <a:buNone/>
              <a:defRPr/>
            </a:pPr>
            <a:r>
              <a:rPr lang="is-IS" sz="3200" i="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Tekjuvirði = </a:t>
            </a:r>
            <a:br>
              <a:rPr lang="is-IS" sz="3200" i="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sz="3200" i="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HÞF – óbeinir skattar + framleiðslustyrkir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Tekjuvirði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676400"/>
            <a:ext cx="7246938" cy="36576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Tekjuvirði þjóðarframleiðslunnar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samanlagðar tekjur íbúa lands af framleiðslu vöru og þjónustu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Tekjuvirðið er frábrugðið HÞF að því leyti að það tekur</a:t>
            </a: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óbeina skatta á fyrirtæki</a:t>
            </a:r>
            <a:r>
              <a:rPr lang="is-IS" sz="320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(t.d. virðisaukaskatt) </a:t>
            </a:r>
            <a:r>
              <a:rPr lang="is-I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ekki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með í reikninginn, en það tekur hins vegar </a:t>
            </a: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framleiðslustyrki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með í dæmið</a:t>
            </a:r>
          </a:p>
        </p:txBody>
      </p:sp>
      <p:sp>
        <p:nvSpPr>
          <p:cNvPr id="204804" name="Text Box 4"/>
          <p:cNvSpPr txBox="1">
            <a:spLocks noChangeArrowheads="1"/>
          </p:cNvSpPr>
          <p:nvPr/>
        </p:nvSpPr>
        <p:spPr bwMode="auto">
          <a:xfrm>
            <a:off x="447676" y="5522105"/>
            <a:ext cx="8196290" cy="978729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rgbClr val="F09A0E"/>
              </a:buClr>
              <a:buSzPct val="70000"/>
              <a:buFont typeface="Monotype Sorts" pitchFamily="2" charset="2"/>
              <a:buNone/>
              <a:defRPr/>
            </a:pPr>
            <a:r>
              <a:rPr lang="is-IS" sz="3200" i="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Tekjuvirði = Markaðsvirði – óbeinir skattar </a:t>
            </a:r>
            <a:br>
              <a:rPr lang="is-IS" sz="3200" i="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sz="3200" i="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+ framleiðslustyrkir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Ráðstöfunartekjur</a:t>
            </a:r>
          </a:p>
        </p:txBody>
      </p:sp>
      <p:sp>
        <p:nvSpPr>
          <p:cNvPr id="206851" name="Rectangle 3"/>
          <p:cNvSpPr>
            <a:spLocks noChangeArrowheads="1"/>
          </p:cNvSpPr>
          <p:nvPr/>
        </p:nvSpPr>
        <p:spPr bwMode="auto">
          <a:xfrm>
            <a:off x="1214438" y="2286000"/>
            <a:ext cx="5610225" cy="32004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F09A0E"/>
              </a:buClr>
              <a:buSzPct val="69000"/>
              <a:tabLst>
                <a:tab pos="333375" algn="l"/>
                <a:tab pos="857250" algn="l"/>
              </a:tabLst>
              <a:defRPr/>
            </a:pPr>
            <a:r>
              <a:rPr lang="is-IS" sz="4000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</a:t>
            </a:r>
            <a:r>
              <a:rPr lang="is-IS" sz="4000" i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áðstöfunartekjur</a:t>
            </a:r>
            <a:r>
              <a:rPr lang="is-IS" sz="4000" i="0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4000" i="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eru tekjur heimila og fyrirtækja að greiddum sköttum og skyldum til ríkisins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496944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á raunvirði og nafnvirði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73100" y="1600200"/>
            <a:ext cx="7185025" cy="4876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Nafnvirði VLF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virði framleiðslunnar á verðlagi hvers árs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Raunvirði VLF</a:t>
            </a:r>
            <a:r>
              <a:rPr lang="is-IS" sz="320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virði framleiðslunnar á föstu verðlagi</a:t>
            </a:r>
            <a:r>
              <a:rPr lang="is-IS" sz="3200" i="1" dirty="0">
                <a:solidFill>
                  <a:srgbClr val="474A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VLF á nafnvirði eykst ef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Magn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framleiðslunnar eykst eða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Verð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framleiðslunnar hækkar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70000"/>
              <a:buFont typeface="Wingdings 2"/>
              <a:buChar char="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Þurfum að geta greint magnbreytingar frá verðbreytingum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Skilja raunvirði frá nafnvirði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1027"/>
          <p:cNvSpPr>
            <a:spLocks noGrp="1" noChangeArrowheads="1"/>
          </p:cNvSpPr>
          <p:nvPr>
            <p:ph type="subTitle" idx="4294967295"/>
          </p:nvPr>
        </p:nvSpPr>
        <p:spPr>
          <a:xfrm>
            <a:off x="703263" y="2214563"/>
            <a:ext cx="6940550" cy="32035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 á umfangi þjóðarbúskaparins krefst þess að </a:t>
            </a:r>
            <a:r>
              <a:rPr lang="is-IS" sz="4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nafn</a:t>
            </a: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virði VLF sé snarað yfir á </a:t>
            </a:r>
            <a:r>
              <a:rPr lang="is-IS" sz="4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</a:t>
            </a: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virði með því að nota verðvísitölu VLF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496944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á raunvirði og nafnvirði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Verðvísitala VLF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Verðvísitala VLF</a:t>
            </a:r>
            <a:r>
              <a:rPr lang="is-IS" sz="36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sýnir verðlag á vörum og þjónustu á tilteknu ári miðað við verðlag á grunnári</a:t>
            </a:r>
          </a:p>
          <a:p>
            <a:pPr eaLnBrk="1" hangingPunct="1">
              <a:buSzPct val="7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Verðvísitala VLF</a:t>
            </a:r>
            <a:r>
              <a:rPr lang="is-IS" sz="36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segir okkur að hversu miklu leyti aukning VLF á nafnvirði stafar af verðhækkun frekar en magnaukningu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Verðvísitala VLF</a:t>
            </a:r>
          </a:p>
        </p:txBody>
      </p:sp>
      <p:sp>
        <p:nvSpPr>
          <p:cNvPr id="68611" name="Rectangle 1028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077200" cy="838200"/>
          </a:xfrm>
        </p:spPr>
        <p:txBody>
          <a:bodyPr/>
          <a:lstStyle/>
          <a:p>
            <a:pPr eaLnBrk="1" hangingPunct="1">
              <a:buFont typeface="Monotype Sorts"/>
              <a:buNone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Verðvísitala VLF er fundin þannig:</a:t>
            </a:r>
          </a:p>
        </p:txBody>
      </p:sp>
      <p:sp>
        <p:nvSpPr>
          <p:cNvPr id="68612" name="Text Box 1029"/>
          <p:cNvSpPr txBox="1">
            <a:spLocks noChangeArrowheads="1"/>
          </p:cNvSpPr>
          <p:nvPr/>
        </p:nvSpPr>
        <p:spPr bwMode="auto">
          <a:xfrm>
            <a:off x="609600" y="3894138"/>
            <a:ext cx="3602038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b="1" i="0" dirty="0">
                <a:latin typeface="Cambria" panose="02040503050406030204" pitchFamily="18" charset="0"/>
                <a:ea typeface="Cambria" panose="02040503050406030204" pitchFamily="18" charset="0"/>
              </a:rPr>
              <a:t>V</a:t>
            </a:r>
            <a:r>
              <a:rPr lang="is-IS" sz="3200" i="0" dirty="0">
                <a:latin typeface="Cambria" panose="02040503050406030204" pitchFamily="18" charset="0"/>
                <a:ea typeface="Cambria" panose="02040503050406030204" pitchFamily="18" charset="0"/>
              </a:rPr>
              <a:t>erðvísitala VLF = </a:t>
            </a:r>
          </a:p>
        </p:txBody>
      </p:sp>
      <p:sp>
        <p:nvSpPr>
          <p:cNvPr id="68613" name="Text Box 1030"/>
          <p:cNvSpPr txBox="1">
            <a:spLocks noChangeArrowheads="1"/>
          </p:cNvSpPr>
          <p:nvPr/>
        </p:nvSpPr>
        <p:spPr bwMode="auto">
          <a:xfrm>
            <a:off x="4175125" y="3671888"/>
            <a:ext cx="336867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VLF á </a:t>
            </a:r>
            <a:r>
              <a:rPr lang="is-IS" sz="3200" b="1" i="0"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afnvirði</a:t>
            </a:r>
          </a:p>
        </p:txBody>
      </p:sp>
      <p:sp>
        <p:nvSpPr>
          <p:cNvPr id="68614" name="Text Box 1031"/>
          <p:cNvSpPr txBox="1">
            <a:spLocks noChangeArrowheads="1"/>
          </p:cNvSpPr>
          <p:nvPr/>
        </p:nvSpPr>
        <p:spPr bwMode="auto">
          <a:xfrm>
            <a:off x="4175125" y="4271963"/>
            <a:ext cx="359727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VLF á </a:t>
            </a:r>
            <a:r>
              <a:rPr lang="is-IS" sz="3200" b="1" i="0">
                <a:latin typeface="Cambria" panose="02040503050406030204" pitchFamily="18" charset="0"/>
                <a:ea typeface="Cambria" panose="02040503050406030204" pitchFamily="18" charset="0"/>
              </a:rPr>
              <a:t>r</a:t>
            </a:r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aunvirði</a:t>
            </a:r>
          </a:p>
        </p:txBody>
      </p:sp>
      <p:sp>
        <p:nvSpPr>
          <p:cNvPr id="68615" name="Text Box 1033"/>
          <p:cNvSpPr txBox="1">
            <a:spLocks noChangeArrowheads="1"/>
          </p:cNvSpPr>
          <p:nvPr/>
        </p:nvSpPr>
        <p:spPr bwMode="auto">
          <a:xfrm>
            <a:off x="7080250" y="3927475"/>
            <a:ext cx="107315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*100</a:t>
            </a:r>
          </a:p>
        </p:txBody>
      </p:sp>
      <p:sp>
        <p:nvSpPr>
          <p:cNvPr id="68616" name="Line 1034"/>
          <p:cNvSpPr>
            <a:spLocks noChangeShapeType="1"/>
          </p:cNvSpPr>
          <p:nvPr/>
        </p:nvSpPr>
        <p:spPr bwMode="auto">
          <a:xfrm>
            <a:off x="4191000" y="4267200"/>
            <a:ext cx="281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9883" name="Text Box 1035"/>
          <p:cNvSpPr txBox="1">
            <a:spLocks noChangeArrowheads="1"/>
          </p:cNvSpPr>
          <p:nvPr/>
        </p:nvSpPr>
        <p:spPr bwMode="auto">
          <a:xfrm rot="21420000">
            <a:off x="4686989" y="5350381"/>
            <a:ext cx="3619709" cy="584775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Skammstöfun VVLF</a:t>
            </a:r>
          </a:p>
        </p:txBody>
      </p:sp>
      <p:sp>
        <p:nvSpPr>
          <p:cNvPr id="79884" name="Text Box 1036"/>
          <p:cNvSpPr txBox="1">
            <a:spLocks noChangeArrowheads="1"/>
          </p:cNvSpPr>
          <p:nvPr/>
        </p:nvSpPr>
        <p:spPr bwMode="auto">
          <a:xfrm rot="21420000">
            <a:off x="1173960" y="5279479"/>
            <a:ext cx="2100255" cy="769441"/>
          </a:xfrm>
          <a:prstGeom prst="rect">
            <a:avLst/>
          </a:prstGeom>
          <a:noFill/>
          <a:ln w="50800">
            <a:solidFill>
              <a:srgbClr val="333399"/>
            </a:solidFill>
            <a:miter lim="800000"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4400" i="0">
                <a:latin typeface="Cambria" panose="02040503050406030204" pitchFamily="18" charset="0"/>
                <a:ea typeface="Cambria" panose="02040503050406030204" pitchFamily="18" charset="0"/>
              </a:rPr>
              <a:t>V = N/R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917848"/>
            <a:ext cx="7242048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Að snara nafnvirði yfir á raunvirði</a:t>
            </a:r>
          </a:p>
        </p:txBody>
      </p:sp>
      <p:sp>
        <p:nvSpPr>
          <p:cNvPr id="69635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495300" y="2362200"/>
            <a:ext cx="6934200" cy="12192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is-IS" sz="340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Nafnvirði VLF er snarað yfir á raunvirði þannig:</a:t>
            </a:r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0" y="4148138"/>
            <a:ext cx="3713261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b="1" i="0" dirty="0">
                <a:latin typeface="Cambria" panose="02040503050406030204" pitchFamily="18" charset="0"/>
                <a:ea typeface="Cambria" panose="02040503050406030204" pitchFamily="18" charset="0"/>
              </a:rPr>
              <a:t>R</a:t>
            </a:r>
            <a:r>
              <a:rPr lang="is-IS" sz="3200" i="0" dirty="0">
                <a:latin typeface="Cambria" panose="02040503050406030204" pitchFamily="18" charset="0"/>
                <a:ea typeface="Cambria" panose="02040503050406030204" pitchFamily="18" charset="0"/>
              </a:rPr>
              <a:t>aunvirði VLF</a:t>
            </a:r>
            <a:r>
              <a:rPr lang="is-IS" sz="3200" i="0" baseline="-40000" dirty="0">
                <a:latin typeface="Cambria" panose="02040503050406030204" pitchFamily="18" charset="0"/>
                <a:ea typeface="Cambria" panose="02040503050406030204" pitchFamily="18" charset="0"/>
              </a:rPr>
              <a:t>2018</a:t>
            </a:r>
            <a:r>
              <a:rPr lang="is-IS" sz="3200" i="0" dirty="0">
                <a:latin typeface="Cambria" panose="02040503050406030204" pitchFamily="18" charset="0"/>
                <a:ea typeface="Cambria" panose="02040503050406030204" pitchFamily="18" charset="0"/>
              </a:rPr>
              <a:t> = </a:t>
            </a:r>
          </a:p>
        </p:txBody>
      </p:sp>
      <p:sp>
        <p:nvSpPr>
          <p:cNvPr id="69637" name="Text Box 6"/>
          <p:cNvSpPr txBox="1">
            <a:spLocks noChangeArrowheads="1"/>
          </p:cNvSpPr>
          <p:nvPr/>
        </p:nvSpPr>
        <p:spPr bwMode="auto">
          <a:xfrm>
            <a:off x="3841750" y="3789363"/>
            <a:ext cx="336867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is-IS" sz="3200" b="1" i="0" dirty="0"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lang="is-IS" sz="3200" i="0" dirty="0">
                <a:latin typeface="Cambria" panose="02040503050406030204" pitchFamily="18" charset="0"/>
                <a:ea typeface="Cambria" panose="02040503050406030204" pitchFamily="18" charset="0"/>
              </a:rPr>
              <a:t>afnvirði VLF</a:t>
            </a:r>
            <a:r>
              <a:rPr lang="is-IS" sz="3200" i="0" baseline="-40000" dirty="0">
                <a:latin typeface="Cambria" panose="02040503050406030204" pitchFamily="18" charset="0"/>
                <a:ea typeface="Cambria" panose="02040503050406030204" pitchFamily="18" charset="0"/>
              </a:rPr>
              <a:t>2018</a:t>
            </a:r>
          </a:p>
        </p:txBody>
      </p:sp>
      <p:sp>
        <p:nvSpPr>
          <p:cNvPr id="69638" name="Text Box 7"/>
          <p:cNvSpPr txBox="1">
            <a:spLocks noChangeArrowheads="1"/>
          </p:cNvSpPr>
          <p:nvPr/>
        </p:nvSpPr>
        <p:spPr bwMode="auto">
          <a:xfrm>
            <a:off x="3641725" y="4525963"/>
            <a:ext cx="390207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is-IS" sz="3200" b="1" i="0" dirty="0">
                <a:latin typeface="Cambria" panose="02040503050406030204" pitchFamily="18" charset="0"/>
                <a:ea typeface="Cambria" panose="02040503050406030204" pitchFamily="18" charset="0"/>
              </a:rPr>
              <a:t>V</a:t>
            </a:r>
            <a:r>
              <a:rPr lang="is-IS" sz="3200" i="0" dirty="0">
                <a:latin typeface="Cambria" panose="02040503050406030204" pitchFamily="18" charset="0"/>
                <a:ea typeface="Cambria" panose="02040503050406030204" pitchFamily="18" charset="0"/>
              </a:rPr>
              <a:t>erðvísitala VLF</a:t>
            </a:r>
            <a:r>
              <a:rPr lang="is-IS" sz="3200" i="0" baseline="-40000" dirty="0">
                <a:latin typeface="Cambria" panose="02040503050406030204" pitchFamily="18" charset="0"/>
                <a:ea typeface="Cambria" panose="02040503050406030204" pitchFamily="18" charset="0"/>
              </a:rPr>
              <a:t>2018</a:t>
            </a:r>
          </a:p>
        </p:txBody>
      </p:sp>
      <p:sp>
        <p:nvSpPr>
          <p:cNvPr id="69639" name="Text Box 8"/>
          <p:cNvSpPr txBox="1">
            <a:spLocks noChangeArrowheads="1"/>
          </p:cNvSpPr>
          <p:nvPr/>
        </p:nvSpPr>
        <p:spPr bwMode="auto">
          <a:xfrm>
            <a:off x="7156450" y="4203700"/>
            <a:ext cx="107315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3200" i="0">
                <a:latin typeface="Cambria" panose="02040503050406030204" pitchFamily="18" charset="0"/>
                <a:ea typeface="Cambria" panose="02040503050406030204" pitchFamily="18" charset="0"/>
              </a:rPr>
              <a:t>*100</a:t>
            </a:r>
          </a:p>
        </p:txBody>
      </p:sp>
      <p:sp>
        <p:nvSpPr>
          <p:cNvPr id="69640" name="Line 10"/>
          <p:cNvSpPr>
            <a:spLocks noChangeShapeType="1"/>
          </p:cNvSpPr>
          <p:nvPr/>
        </p:nvSpPr>
        <p:spPr bwMode="auto">
          <a:xfrm>
            <a:off x="3657600" y="4495800"/>
            <a:ext cx="350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931" name="Text Box 11"/>
          <p:cNvSpPr txBox="1">
            <a:spLocks noChangeArrowheads="1"/>
          </p:cNvSpPr>
          <p:nvPr/>
        </p:nvSpPr>
        <p:spPr bwMode="auto">
          <a:xfrm rot="21420000">
            <a:off x="1173960" y="5436883"/>
            <a:ext cx="2100255" cy="769441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4400" i="0">
                <a:latin typeface="Cambria" panose="02040503050406030204" pitchFamily="18" charset="0"/>
                <a:ea typeface="Cambria" panose="02040503050406030204" pitchFamily="18" charset="0"/>
              </a:rPr>
              <a:t>R = N/V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85800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Dæmi um VLF á raunvirði og nafnvirði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61925"/>
              </p:ext>
            </p:extLst>
          </p:nvPr>
        </p:nvGraphicFramePr>
        <p:xfrm>
          <a:off x="185738" y="2209800"/>
          <a:ext cx="8383587" cy="399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Document" r:id="rId4" imgW="9218930" imgH="4433988" progId="Word.Document.8">
                  <p:embed/>
                </p:oleObj>
              </mc:Choice>
              <mc:Fallback>
                <p:oleObj name="Document" r:id="rId4" imgW="9218930" imgH="4433988" progId="Word.Document.8">
                  <p:embed/>
                  <p:pic>
                    <p:nvPicPr>
                      <p:cNvPr id="51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2209800"/>
                        <a:ext cx="8383587" cy="399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narrow aqua button bckg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251520" y="-59531"/>
            <a:ext cx="8712399" cy="6858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is-IS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mynd 2. verðlag og landsframleiðsla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F3F6F9"/>
          </a:solidFill>
          <a:ln w="27622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F2F4F8"/>
          </a:solidFill>
          <a:ln w="250825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F1F4F7"/>
          </a:solidFill>
          <a:ln w="22701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199" name="Rectangle 8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F0F2F5"/>
          </a:solidFill>
          <a:ln w="20161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EEF1F4"/>
          </a:solidFill>
          <a:ln w="176213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01" name="Rectangle 10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EDEFF3"/>
          </a:solidFill>
          <a:ln w="15081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02" name="Rectangle 11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EBEEF2"/>
          </a:solidFill>
          <a:ln w="125413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03" name="Rectangle 12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EAECF1"/>
          </a:solidFill>
          <a:ln w="100013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04" name="Rectangle 13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E9EBF0"/>
          </a:solidFill>
          <a:ln w="76200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05" name="Rectangle 14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E7EAEF"/>
          </a:solidFill>
          <a:ln w="50800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06" name="Rectangle 15"/>
          <p:cNvSpPr>
            <a:spLocks noChangeArrowheads="1"/>
          </p:cNvSpPr>
          <p:nvPr/>
        </p:nvSpPr>
        <p:spPr bwMode="auto">
          <a:xfrm>
            <a:off x="2235200" y="1431925"/>
            <a:ext cx="5581650" cy="4502150"/>
          </a:xfrm>
          <a:prstGeom prst="rect">
            <a:avLst/>
          </a:prstGeom>
          <a:solidFill>
            <a:srgbClr val="E6E9EF"/>
          </a:solidFill>
          <a:ln w="2540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07" name="Rectangle 16"/>
          <p:cNvSpPr>
            <a:spLocks noChangeArrowheads="1"/>
          </p:cNvSpPr>
          <p:nvPr/>
        </p:nvSpPr>
        <p:spPr bwMode="auto">
          <a:xfrm>
            <a:off x="2035175" y="1331913"/>
            <a:ext cx="5707063" cy="45021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is-IS" altLang="en-US" dirty="0"/>
          </a:p>
        </p:txBody>
      </p:sp>
      <p:sp>
        <p:nvSpPr>
          <p:cNvPr id="8211" name="Freeform 27"/>
          <p:cNvSpPr>
            <a:spLocks/>
          </p:cNvSpPr>
          <p:nvPr/>
        </p:nvSpPr>
        <p:spPr bwMode="auto">
          <a:xfrm>
            <a:off x="2035175" y="1331913"/>
            <a:ext cx="5707063" cy="4502150"/>
          </a:xfrm>
          <a:custGeom>
            <a:avLst/>
            <a:gdLst>
              <a:gd name="T0" fmla="*/ 0 w 3595"/>
              <a:gd name="T1" fmla="*/ 0 h 2836"/>
              <a:gd name="T2" fmla="*/ 0 w 3595"/>
              <a:gd name="T3" fmla="*/ 4502150 h 2836"/>
              <a:gd name="T4" fmla="*/ 5707063 w 3595"/>
              <a:gd name="T5" fmla="*/ 4502150 h 2836"/>
              <a:gd name="T6" fmla="*/ 0 60000 65536"/>
              <a:gd name="T7" fmla="*/ 0 60000 65536"/>
              <a:gd name="T8" fmla="*/ 0 60000 65536"/>
              <a:gd name="T9" fmla="*/ 0 w 3595"/>
              <a:gd name="T10" fmla="*/ 0 h 2836"/>
              <a:gd name="T11" fmla="*/ 3595 w 3595"/>
              <a:gd name="T12" fmla="*/ 2836 h 28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95" h="2836">
                <a:moveTo>
                  <a:pt x="0" y="0"/>
                </a:moveTo>
                <a:lnTo>
                  <a:pt x="0" y="2836"/>
                </a:lnTo>
                <a:lnTo>
                  <a:pt x="3595" y="2836"/>
                </a:lnTo>
              </a:path>
            </a:pathLst>
          </a:custGeom>
          <a:noFill/>
          <a:ln w="254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s-IS" dirty="0"/>
          </a:p>
        </p:txBody>
      </p:sp>
      <p:sp>
        <p:nvSpPr>
          <p:cNvPr id="8212" name="Rectangle 28"/>
          <p:cNvSpPr>
            <a:spLocks noChangeArrowheads="1"/>
          </p:cNvSpPr>
          <p:nvPr/>
        </p:nvSpPr>
        <p:spPr bwMode="auto">
          <a:xfrm>
            <a:off x="827584" y="1208088"/>
            <a:ext cx="97744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s-IS" altLang="en-US" sz="2100" dirty="0">
                <a:solidFill>
                  <a:srgbClr val="000000"/>
                </a:solidFill>
                <a:latin typeface="Arial" panose="020B0604020202020204" pitchFamily="34" charset="0"/>
              </a:rPr>
              <a:t>Verðlag</a:t>
            </a:r>
            <a:endParaRPr lang="is-IS" altLang="en-US" b="0" dirty="0"/>
          </a:p>
        </p:txBody>
      </p:sp>
      <p:sp>
        <p:nvSpPr>
          <p:cNvPr id="8214" name="Rectangle 30"/>
          <p:cNvSpPr>
            <a:spLocks noChangeArrowheads="1"/>
          </p:cNvSpPr>
          <p:nvPr/>
        </p:nvSpPr>
        <p:spPr bwMode="auto">
          <a:xfrm>
            <a:off x="1814513" y="5830888"/>
            <a:ext cx="14908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s-IS" altLang="en-US" sz="2100" b="0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is-IS" altLang="en-US" b="0" dirty="0"/>
          </a:p>
        </p:txBody>
      </p:sp>
      <p:sp>
        <p:nvSpPr>
          <p:cNvPr id="8215" name="Rectangle 31"/>
          <p:cNvSpPr>
            <a:spLocks noChangeArrowheads="1"/>
          </p:cNvSpPr>
          <p:nvPr/>
        </p:nvSpPr>
        <p:spPr bwMode="auto">
          <a:xfrm>
            <a:off x="6624638" y="5889625"/>
            <a:ext cx="50975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s-IS" altLang="en-US" sz="2100" dirty="0">
                <a:solidFill>
                  <a:srgbClr val="000000"/>
                </a:solidFill>
                <a:latin typeface="Arial" panose="020B0604020202020204" pitchFamily="34" charset="0"/>
              </a:rPr>
              <a:t>VLF</a:t>
            </a:r>
            <a:endParaRPr lang="is-IS" altLang="en-US" b="0" dirty="0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035175" y="2222500"/>
            <a:ext cx="5041901" cy="3357563"/>
            <a:chOff x="1282" y="1400"/>
            <a:chExt cx="3176" cy="2115"/>
          </a:xfrm>
        </p:grpSpPr>
        <p:sp>
          <p:nvSpPr>
            <p:cNvPr id="8230" name="Line 34"/>
            <p:cNvSpPr>
              <a:spLocks noChangeShapeType="1"/>
            </p:cNvSpPr>
            <p:nvPr/>
          </p:nvSpPr>
          <p:spPr bwMode="auto">
            <a:xfrm flipV="1">
              <a:off x="1282" y="1715"/>
              <a:ext cx="2486" cy="1800"/>
            </a:xfrm>
            <a:prstGeom prst="line">
              <a:avLst/>
            </a:prstGeom>
            <a:noFill/>
            <a:ln w="76200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s-IS" dirty="0"/>
            </a:p>
          </p:txBody>
        </p:sp>
        <p:sp>
          <p:nvSpPr>
            <p:cNvPr id="8231" name="Rectangle 35"/>
            <p:cNvSpPr>
              <a:spLocks noChangeArrowheads="1"/>
            </p:cNvSpPr>
            <p:nvPr/>
          </p:nvSpPr>
          <p:spPr bwMode="auto">
            <a:xfrm>
              <a:off x="3869" y="1400"/>
              <a:ext cx="5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s-IS" altLang="en-US" sz="2100" b="0" dirty="0">
                  <a:solidFill>
                    <a:srgbClr val="000000"/>
                  </a:solidFill>
                  <a:latin typeface="Arial" panose="020B0604020202020204" pitchFamily="34" charset="0"/>
                </a:rPr>
                <a:t>Heildar-</a:t>
              </a:r>
              <a:endParaRPr lang="is-IS" altLang="en-US" b="0" dirty="0"/>
            </a:p>
          </p:txBody>
        </p:sp>
        <p:sp>
          <p:nvSpPr>
            <p:cNvPr id="8232" name="Rectangle 36"/>
            <p:cNvSpPr>
              <a:spLocks noChangeArrowheads="1"/>
            </p:cNvSpPr>
            <p:nvPr/>
          </p:nvSpPr>
          <p:spPr bwMode="auto">
            <a:xfrm>
              <a:off x="3820" y="1608"/>
              <a:ext cx="62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s-IS" altLang="en-US" sz="2100" b="0" dirty="0">
                  <a:solidFill>
                    <a:srgbClr val="000000"/>
                  </a:solidFill>
                  <a:latin typeface="Arial" panose="020B0604020202020204" pitchFamily="34" charset="0"/>
                </a:rPr>
                <a:t>framboð</a:t>
              </a:r>
              <a:endParaRPr lang="is-IS" altLang="en-US" b="0" dirty="0"/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35175" y="1558925"/>
            <a:ext cx="4918076" cy="4084638"/>
            <a:chOff x="1282" y="982"/>
            <a:chExt cx="3098" cy="2573"/>
          </a:xfrm>
        </p:grpSpPr>
        <p:sp>
          <p:nvSpPr>
            <p:cNvPr id="8227" name="Line 38"/>
            <p:cNvSpPr>
              <a:spLocks noChangeShapeType="1"/>
            </p:cNvSpPr>
            <p:nvPr/>
          </p:nvSpPr>
          <p:spPr bwMode="auto">
            <a:xfrm>
              <a:off x="1282" y="982"/>
              <a:ext cx="2359" cy="2438"/>
            </a:xfrm>
            <a:prstGeom prst="line">
              <a:avLst/>
            </a:prstGeom>
            <a:noFill/>
            <a:ln w="76200">
              <a:solidFill>
                <a:srgbClr val="004C9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s-IS" dirty="0"/>
            </a:p>
          </p:txBody>
        </p:sp>
        <p:sp>
          <p:nvSpPr>
            <p:cNvPr id="8228" name="Rectangle 39"/>
            <p:cNvSpPr>
              <a:spLocks noChangeArrowheads="1"/>
            </p:cNvSpPr>
            <p:nvPr/>
          </p:nvSpPr>
          <p:spPr bwMode="auto">
            <a:xfrm>
              <a:off x="3777" y="3143"/>
              <a:ext cx="5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s-IS" altLang="en-US" sz="2100" b="0" dirty="0">
                  <a:solidFill>
                    <a:srgbClr val="000000"/>
                  </a:solidFill>
                  <a:latin typeface="Arial" panose="020B0604020202020204" pitchFamily="34" charset="0"/>
                </a:rPr>
                <a:t>Heildar-</a:t>
              </a:r>
              <a:endParaRPr lang="is-IS" altLang="en-US" b="0" dirty="0"/>
            </a:p>
          </p:txBody>
        </p:sp>
        <p:sp>
          <p:nvSpPr>
            <p:cNvPr id="8229" name="Rectangle 40"/>
            <p:cNvSpPr>
              <a:spLocks noChangeArrowheads="1"/>
            </p:cNvSpPr>
            <p:nvPr/>
          </p:nvSpPr>
          <p:spPr bwMode="auto">
            <a:xfrm>
              <a:off x="3674" y="3351"/>
              <a:ext cx="70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s-IS" altLang="en-US" sz="2100" b="0" dirty="0">
                  <a:solidFill>
                    <a:srgbClr val="000000"/>
                  </a:solidFill>
                  <a:latin typeface="Arial" panose="020B0604020202020204" pitchFamily="34" charset="0"/>
                </a:rPr>
                <a:t>eftirspurn</a:t>
              </a:r>
              <a:endParaRPr lang="is-IS" altLang="en-US" b="0" dirty="0"/>
            </a:p>
          </p:txBody>
        </p: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609600" y="3783013"/>
            <a:ext cx="4392614" cy="2762250"/>
            <a:chOff x="384" y="2383"/>
            <a:chExt cx="2767" cy="1740"/>
          </a:xfrm>
        </p:grpSpPr>
        <p:sp>
          <p:nvSpPr>
            <p:cNvPr id="8221" name="Freeform 42"/>
            <p:cNvSpPr>
              <a:spLocks/>
            </p:cNvSpPr>
            <p:nvPr/>
          </p:nvSpPr>
          <p:spPr bwMode="auto">
            <a:xfrm>
              <a:off x="1282" y="2480"/>
              <a:ext cx="1441" cy="1195"/>
            </a:xfrm>
            <a:custGeom>
              <a:avLst/>
              <a:gdLst>
                <a:gd name="T0" fmla="*/ 0 w 1441"/>
                <a:gd name="T1" fmla="*/ 0 h 1195"/>
                <a:gd name="T2" fmla="*/ 1441 w 1441"/>
                <a:gd name="T3" fmla="*/ 0 h 1195"/>
                <a:gd name="T4" fmla="*/ 1441 w 1441"/>
                <a:gd name="T5" fmla="*/ 1195 h 1195"/>
                <a:gd name="T6" fmla="*/ 0 60000 65536"/>
                <a:gd name="T7" fmla="*/ 0 60000 65536"/>
                <a:gd name="T8" fmla="*/ 0 60000 65536"/>
                <a:gd name="T9" fmla="*/ 0 w 1441"/>
                <a:gd name="T10" fmla="*/ 0 h 1195"/>
                <a:gd name="T11" fmla="*/ 1441 w 1441"/>
                <a:gd name="T12" fmla="*/ 1195 h 11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1" h="1195">
                  <a:moveTo>
                    <a:pt x="0" y="0"/>
                  </a:moveTo>
                  <a:lnTo>
                    <a:pt x="1441" y="0"/>
                  </a:lnTo>
                  <a:lnTo>
                    <a:pt x="1441" y="1195"/>
                  </a:lnTo>
                </a:path>
              </a:pathLst>
            </a:custGeom>
            <a:noFill/>
            <a:ln w="25400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s-IS" dirty="0"/>
            </a:p>
          </p:txBody>
        </p:sp>
        <p:sp>
          <p:nvSpPr>
            <p:cNvPr id="8222" name="Oval 43"/>
            <p:cNvSpPr>
              <a:spLocks noChangeArrowheads="1"/>
            </p:cNvSpPr>
            <p:nvPr/>
          </p:nvSpPr>
          <p:spPr bwMode="auto">
            <a:xfrm>
              <a:off x="2663" y="2420"/>
              <a:ext cx="115" cy="11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is-IS" altLang="en-US" dirty="0"/>
            </a:p>
          </p:txBody>
        </p:sp>
        <p:sp>
          <p:nvSpPr>
            <p:cNvPr id="8223" name="Rectangle 44"/>
            <p:cNvSpPr>
              <a:spLocks noChangeArrowheads="1"/>
            </p:cNvSpPr>
            <p:nvPr/>
          </p:nvSpPr>
          <p:spPr bwMode="auto">
            <a:xfrm>
              <a:off x="384" y="2383"/>
              <a:ext cx="847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s-IS" altLang="en-US" sz="2100" b="0" dirty="0">
                  <a:solidFill>
                    <a:srgbClr val="000000"/>
                  </a:solidFill>
                  <a:latin typeface="Arial" panose="020B0604020202020204" pitchFamily="34" charset="0"/>
                </a:rPr>
                <a:t>Jafnvægis-</a:t>
              </a:r>
              <a:endParaRPr lang="is-IS" altLang="en-US" b="0" dirty="0"/>
            </a:p>
          </p:txBody>
        </p:sp>
        <p:sp>
          <p:nvSpPr>
            <p:cNvPr id="8224" name="Rectangle 45"/>
            <p:cNvSpPr>
              <a:spLocks noChangeArrowheads="1"/>
            </p:cNvSpPr>
            <p:nvPr/>
          </p:nvSpPr>
          <p:spPr bwMode="auto">
            <a:xfrm>
              <a:off x="521" y="2591"/>
              <a:ext cx="55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s-IS" altLang="en-US" sz="2100" b="0" dirty="0">
                  <a:solidFill>
                    <a:srgbClr val="000000"/>
                  </a:solidFill>
                  <a:latin typeface="Arial" panose="020B0604020202020204" pitchFamily="34" charset="0"/>
                </a:rPr>
                <a:t>verðlag</a:t>
              </a:r>
              <a:endParaRPr lang="is-IS" altLang="en-US" b="0" dirty="0"/>
            </a:p>
          </p:txBody>
        </p:sp>
        <p:sp>
          <p:nvSpPr>
            <p:cNvPr id="8225" name="Rectangle 46"/>
            <p:cNvSpPr>
              <a:spLocks noChangeArrowheads="1"/>
            </p:cNvSpPr>
            <p:nvPr/>
          </p:nvSpPr>
          <p:spPr bwMode="auto">
            <a:xfrm>
              <a:off x="2323" y="3715"/>
              <a:ext cx="82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s-IS" altLang="en-US" sz="2100" b="0" dirty="0">
                  <a:solidFill>
                    <a:srgbClr val="000000"/>
                  </a:solidFill>
                  <a:latin typeface="Arial" panose="020B0604020202020204" pitchFamily="34" charset="0"/>
                </a:rPr>
                <a:t>Jafnvægis-</a:t>
              </a:r>
              <a:endParaRPr lang="is-IS" altLang="en-US" b="0" dirty="0"/>
            </a:p>
          </p:txBody>
        </p:sp>
        <p:sp>
          <p:nvSpPr>
            <p:cNvPr id="8226" name="Rectangle 47"/>
            <p:cNvSpPr>
              <a:spLocks noChangeArrowheads="1"/>
            </p:cNvSpPr>
            <p:nvPr/>
          </p:nvSpPr>
          <p:spPr bwMode="auto">
            <a:xfrm>
              <a:off x="2538" y="3919"/>
              <a:ext cx="31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is-IS" altLang="en-US" sz="2100" b="0" dirty="0">
                  <a:solidFill>
                    <a:srgbClr val="000000"/>
                  </a:solidFill>
                  <a:latin typeface="Arial" panose="020B0604020202020204" pitchFamily="34" charset="0"/>
                </a:rPr>
                <a:t>VLF</a:t>
              </a:r>
              <a:endParaRPr lang="is-IS" altLang="en-US" b="0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5508104" y="3352006"/>
            <a:ext cx="3312369" cy="138499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is-IS" i="0">
                <a:latin typeface="Cambria" panose="02040503050406030204" pitchFamily="18" charset="0"/>
                <a:ea typeface="Cambria" panose="02040503050406030204" pitchFamily="18" charset="0"/>
              </a:rPr>
              <a:t>Þjóðhagfræði: Verðmyndun í hagkerfinu í heild</a:t>
            </a:r>
          </a:p>
        </p:txBody>
      </p:sp>
    </p:spTree>
    <p:extLst>
      <p:ext uri="{BB962C8B-B14F-4D97-AF65-F5344CB8AC3E}">
        <p14:creationId xmlns:p14="http://schemas.microsoft.com/office/powerpoint/2010/main" val="117747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2676857"/>
              </p:ext>
            </p:extLst>
          </p:nvPr>
        </p:nvGraphicFramePr>
        <p:xfrm>
          <a:off x="185738" y="2206625"/>
          <a:ext cx="8383587" cy="400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Document" r:id="rId4" imgW="9218930" imgH="4433988" progId="Word.Document.8">
                  <p:embed/>
                </p:oleObj>
              </mc:Choice>
              <mc:Fallback>
                <p:oleObj name="Document" r:id="rId4" imgW="9218930" imgH="4433988" progId="Word.Document.8">
                  <p:embed/>
                  <p:pic>
                    <p:nvPicPr>
                      <p:cNvPr id="614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2206625"/>
                        <a:ext cx="8383587" cy="400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85800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Dæmi um VLF á raunvirði og nafnvirði</a:t>
            </a:r>
          </a:p>
        </p:txBody>
      </p:sp>
    </p:spTree>
  </p:cSld>
  <p:clrMapOvr>
    <a:masterClrMapping/>
  </p:clrMapOvr>
  <p:transition spd="med">
    <p:wipe dir="r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4188670"/>
              </p:ext>
            </p:extLst>
          </p:nvPr>
        </p:nvGraphicFramePr>
        <p:xfrm>
          <a:off x="187325" y="2209800"/>
          <a:ext cx="8362950" cy="401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Document" r:id="rId4" imgW="9218930" imgH="4433988" progId="Word.Document.8">
                  <p:embed/>
                </p:oleObj>
              </mc:Choice>
              <mc:Fallback>
                <p:oleObj name="Document" r:id="rId4" imgW="9218930" imgH="4433988" progId="Word.Document.8">
                  <p:embed/>
                  <p:pic>
                    <p:nvPicPr>
                      <p:cNvPr id="717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2209800"/>
                        <a:ext cx="8362950" cy="401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85800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Dæmi um VLF á raunvirði og nafnvirði</a:t>
            </a:r>
          </a:p>
        </p:txBody>
      </p:sp>
    </p:spTree>
  </p:cSld>
  <p:clrMapOvr>
    <a:masterClrMapping/>
  </p:clrMapOvr>
  <p:transition spd="med">
    <p:wipe dir="r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112352"/>
              </p:ext>
            </p:extLst>
          </p:nvPr>
        </p:nvGraphicFramePr>
        <p:xfrm>
          <a:off x="104775" y="2136775"/>
          <a:ext cx="8561388" cy="415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Document" r:id="rId4" imgW="9081834" imgH="4435430" progId="Word.Document.8">
                  <p:embed/>
                </p:oleObj>
              </mc:Choice>
              <mc:Fallback>
                <p:oleObj name="Document" r:id="rId4" imgW="9081834" imgH="4435430" progId="Word.Document.8">
                  <p:embed/>
                  <p:pic>
                    <p:nvPicPr>
                      <p:cNvPr id="819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" y="2136775"/>
                        <a:ext cx="8561388" cy="415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168525" y="3789363"/>
            <a:ext cx="474663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0"/>
              <a:t>*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152650" y="4437063"/>
            <a:ext cx="474663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0"/>
              <a:t>*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152650" y="5157788"/>
            <a:ext cx="474663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0"/>
              <a:t>*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383088" y="5108575"/>
            <a:ext cx="474662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0"/>
              <a:t>*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383088" y="4437063"/>
            <a:ext cx="474662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0"/>
              <a:t>*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383088" y="3789363"/>
            <a:ext cx="474662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0"/>
              <a:t>*</a:t>
            </a: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5786438" y="3716338"/>
            <a:ext cx="5175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0"/>
              <a:t>=</a:t>
            </a: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5786438" y="4365625"/>
            <a:ext cx="517525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0"/>
              <a:t>=</a:t>
            </a:r>
          </a:p>
        </p:txBody>
      </p:sp>
      <p:sp>
        <p:nvSpPr>
          <p:cNvPr id="8204" name="Text Box 13"/>
          <p:cNvSpPr txBox="1">
            <a:spLocks noChangeArrowheads="1"/>
          </p:cNvSpPr>
          <p:nvPr/>
        </p:nvSpPr>
        <p:spPr bwMode="auto">
          <a:xfrm>
            <a:off x="5783263" y="5029200"/>
            <a:ext cx="517525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0"/>
              <a:t>=</a:t>
            </a:r>
          </a:p>
        </p:txBody>
      </p:sp>
      <p:sp>
        <p:nvSpPr>
          <p:cNvPr id="8205" name="Text Box 14"/>
          <p:cNvSpPr txBox="1">
            <a:spLocks noChangeArrowheads="1"/>
          </p:cNvSpPr>
          <p:nvPr/>
        </p:nvSpPr>
        <p:spPr bwMode="auto">
          <a:xfrm>
            <a:off x="3262313" y="3716338"/>
            <a:ext cx="5175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0"/>
              <a:t>+</a:t>
            </a:r>
          </a:p>
        </p:txBody>
      </p:sp>
      <p:sp>
        <p:nvSpPr>
          <p:cNvPr id="8206" name="Text Box 15"/>
          <p:cNvSpPr txBox="1">
            <a:spLocks noChangeArrowheads="1"/>
          </p:cNvSpPr>
          <p:nvPr/>
        </p:nvSpPr>
        <p:spPr bwMode="auto">
          <a:xfrm>
            <a:off x="3262313" y="4365625"/>
            <a:ext cx="517525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0"/>
              <a:t>+</a:t>
            </a:r>
          </a:p>
        </p:txBody>
      </p:sp>
      <p:sp>
        <p:nvSpPr>
          <p:cNvPr id="8207" name="Text Box 16"/>
          <p:cNvSpPr txBox="1">
            <a:spLocks noChangeArrowheads="1"/>
          </p:cNvSpPr>
          <p:nvPr/>
        </p:nvSpPr>
        <p:spPr bwMode="auto">
          <a:xfrm>
            <a:off x="3262313" y="5038725"/>
            <a:ext cx="517525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0"/>
              <a:t>+</a:t>
            </a:r>
          </a:p>
        </p:txBody>
      </p:sp>
      <p:sp>
        <p:nvSpPr>
          <p:cNvPr id="16" name="TextBox 15"/>
          <p:cNvSpPr txBox="1"/>
          <p:nvPr/>
        </p:nvSpPr>
        <p:spPr>
          <a:xfrm rot="21268585">
            <a:off x="7360846" y="3913311"/>
            <a:ext cx="1359668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3600" i="0" dirty="0">
                <a:latin typeface="Cambria" panose="02040503050406030204" pitchFamily="18" charset="0"/>
                <a:ea typeface="Cambria" panose="02040503050406030204" pitchFamily="18" charset="0"/>
              </a:rPr>
              <a:t>200%</a:t>
            </a:r>
          </a:p>
        </p:txBody>
      </p:sp>
      <p:sp>
        <p:nvSpPr>
          <p:cNvPr id="17" name="TextBox 16"/>
          <p:cNvSpPr txBox="1"/>
          <p:nvPr/>
        </p:nvSpPr>
        <p:spPr>
          <a:xfrm rot="21277777">
            <a:off x="7393411" y="4706230"/>
            <a:ext cx="1431832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 sz="3600" i="0" dirty="0">
                <a:latin typeface="Cambria" panose="02040503050406030204" pitchFamily="18" charset="0"/>
                <a:ea typeface="Cambria" panose="02040503050406030204" pitchFamily="18" charset="0"/>
              </a:rPr>
              <a:t>100%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85800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Dæmi um VLF á raunvirði og nafnvirði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5" y="989856"/>
            <a:ext cx="8205817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Dæmi um VLF á raunvirði tiltekins grunnárs (2018)</a:t>
            </a: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88771"/>
              </p:ext>
            </p:extLst>
          </p:nvPr>
        </p:nvGraphicFramePr>
        <p:xfrm>
          <a:off x="71438" y="2209800"/>
          <a:ext cx="8478837" cy="416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Document" r:id="rId4" imgW="9081834" imgH="4468958" progId="Word.Document.8">
                  <p:embed/>
                </p:oleObj>
              </mc:Choice>
              <mc:Fallback>
                <p:oleObj name="Document" r:id="rId4" imgW="9081834" imgH="4468958" progId="Word.Document.8">
                  <p:embed/>
                  <p:pic>
                    <p:nvPicPr>
                      <p:cNvPr id="92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8" y="2209800"/>
                        <a:ext cx="8478837" cy="416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4293702"/>
              </p:ext>
            </p:extLst>
          </p:nvPr>
        </p:nvGraphicFramePr>
        <p:xfrm>
          <a:off x="0" y="2209800"/>
          <a:ext cx="8356600" cy="410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Document" r:id="rId4" imgW="9081834" imgH="4468958" progId="Word.Document.8">
                  <p:embed/>
                </p:oleObj>
              </mc:Choice>
              <mc:Fallback>
                <p:oleObj name="Document" r:id="rId4" imgW="9081834" imgH="4468958" progId="Word.Document.8">
                  <p:embed/>
                  <p:pic>
                    <p:nvPicPr>
                      <p:cNvPr id="1024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09800"/>
                        <a:ext cx="8356600" cy="410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5" y="989856"/>
            <a:ext cx="8205817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Dæmi um VLF á raunvirði tiltekins grunnárs (2018)</a:t>
            </a:r>
          </a:p>
        </p:txBody>
      </p:sp>
    </p:spTree>
  </p:cSld>
  <p:clrMapOvr>
    <a:masterClrMapping/>
  </p:clrMapOvr>
  <p:transition spd="med">
    <p:wipe dir="r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535855"/>
              </p:ext>
            </p:extLst>
          </p:nvPr>
        </p:nvGraphicFramePr>
        <p:xfrm>
          <a:off x="0" y="2209800"/>
          <a:ext cx="8423275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Document" r:id="rId4" imgW="9081834" imgH="4468958" progId="Word.Document.8">
                  <p:embed/>
                </p:oleObj>
              </mc:Choice>
              <mc:Fallback>
                <p:oleObj name="Document" r:id="rId4" imgW="9081834" imgH="4468958" progId="Word.Document.8">
                  <p:embed/>
                  <p:pic>
                    <p:nvPicPr>
                      <p:cNvPr id="1126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09800"/>
                        <a:ext cx="8423275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5" y="989856"/>
            <a:ext cx="8205817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Dæmi um VLF á raunvirði tiltekins grunnárs (2018)</a:t>
            </a:r>
          </a:p>
        </p:txBody>
      </p:sp>
    </p:spTree>
  </p:cSld>
  <p:clrMapOvr>
    <a:masterClrMapping/>
  </p:clrMapOvr>
  <p:transition spd="med">
    <p:wipe dir="r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359980"/>
              </p:ext>
            </p:extLst>
          </p:nvPr>
        </p:nvGraphicFramePr>
        <p:xfrm>
          <a:off x="-76200" y="2200275"/>
          <a:ext cx="8589963" cy="427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Document" r:id="rId4" imgW="8944737" imgH="4457782" progId="Word.Document.8">
                  <p:embed/>
                </p:oleObj>
              </mc:Choice>
              <mc:Fallback>
                <p:oleObj name="Document" r:id="rId4" imgW="8944737" imgH="4457782" progId="Word.Document.8">
                  <p:embed/>
                  <p:pic>
                    <p:nvPicPr>
                      <p:cNvPr id="1229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2200275"/>
                        <a:ext cx="8589963" cy="427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089150" y="3860800"/>
            <a:ext cx="474663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0"/>
              <a:t>*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071688" y="4587875"/>
            <a:ext cx="474662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0"/>
              <a:t>*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071688" y="5229225"/>
            <a:ext cx="474662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0"/>
              <a:t>*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430713" y="5229225"/>
            <a:ext cx="474662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0"/>
              <a:t>*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429125" y="4581525"/>
            <a:ext cx="474663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0"/>
              <a:t>*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429125" y="3916363"/>
            <a:ext cx="474663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0"/>
              <a:t>*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857875" y="3835400"/>
            <a:ext cx="517525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0"/>
              <a:t>=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865813" y="4532313"/>
            <a:ext cx="5175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0"/>
              <a:t>=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870575" y="5195888"/>
            <a:ext cx="5175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0"/>
              <a:t>=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214688" y="3857625"/>
            <a:ext cx="517525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0"/>
              <a:t>+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3214688" y="4508500"/>
            <a:ext cx="517525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0"/>
              <a:t>+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214688" y="5157788"/>
            <a:ext cx="517525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0"/>
              <a:t>+</a:t>
            </a:r>
          </a:p>
        </p:txBody>
      </p:sp>
      <p:sp>
        <p:nvSpPr>
          <p:cNvPr id="16" name="TextBox 15"/>
          <p:cNvSpPr txBox="1"/>
          <p:nvPr/>
        </p:nvSpPr>
        <p:spPr>
          <a:xfrm rot="21268585">
            <a:off x="7471116" y="4056735"/>
            <a:ext cx="1104790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3600" i="0" dirty="0">
                <a:latin typeface="Cambria" panose="02040503050406030204" pitchFamily="18" charset="0"/>
                <a:ea typeface="Cambria" panose="02040503050406030204" pitchFamily="18" charset="0"/>
              </a:rPr>
              <a:t>75%</a:t>
            </a:r>
          </a:p>
        </p:txBody>
      </p:sp>
      <p:sp>
        <p:nvSpPr>
          <p:cNvPr id="17" name="TextBox 16"/>
          <p:cNvSpPr txBox="1"/>
          <p:nvPr/>
        </p:nvSpPr>
        <p:spPr>
          <a:xfrm rot="21277777">
            <a:off x="7528763" y="4847782"/>
            <a:ext cx="1112215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 sz="3600" i="0" dirty="0">
                <a:latin typeface="Cambria" panose="02040503050406030204" pitchFamily="18" charset="0"/>
                <a:ea typeface="Cambria" panose="02040503050406030204" pitchFamily="18" charset="0"/>
              </a:rPr>
              <a:t>43%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5" y="989856"/>
            <a:ext cx="8205817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Dæmi um VLF á raunvirði tiltekins grunnárs (2018)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Verðvísitala VLF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239877"/>
              </p:ext>
            </p:extLst>
          </p:nvPr>
        </p:nvGraphicFramePr>
        <p:xfrm>
          <a:off x="574675" y="2117725"/>
          <a:ext cx="7146925" cy="356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Document" r:id="rId4" imgW="8647871" imgH="4314847" progId="Word.Document.8">
                  <p:embed/>
                </p:oleObj>
              </mc:Choice>
              <mc:Fallback>
                <p:oleObj name="Document" r:id="rId4" imgW="8647871" imgH="4314847" progId="Word.Document.8">
                  <p:embed/>
                  <p:pic>
                    <p:nvPicPr>
                      <p:cNvPr id="133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" y="2117725"/>
                        <a:ext cx="7146925" cy="356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5500688" y="1214438"/>
            <a:ext cx="1447800" cy="1223962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2971800" y="1504950"/>
            <a:ext cx="735013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0"/>
              <a:t>(1)</a:t>
            </a: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5056188" y="1509713"/>
            <a:ext cx="735012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0"/>
              <a:t>(2)</a:t>
            </a:r>
          </a:p>
        </p:txBody>
      </p:sp>
    </p:spTree>
  </p:cSld>
  <p:clrMapOvr>
    <a:masterClrMapping/>
  </p:clrMapOvr>
  <p:transition spd="med">
    <p:wipe dir="r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Verðvísitala VLF</a:t>
            </a:r>
          </a:p>
        </p:txBody>
      </p:sp>
      <p:graphicFrame>
        <p:nvGraphicFramePr>
          <p:cNvPr id="14338" name="Object 10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245378"/>
              </p:ext>
            </p:extLst>
          </p:nvPr>
        </p:nvGraphicFramePr>
        <p:xfrm>
          <a:off x="566738" y="2119313"/>
          <a:ext cx="7234237" cy="360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Document" r:id="rId4" imgW="8647871" imgH="4314847" progId="Word.Document.8">
                  <p:embed/>
                </p:oleObj>
              </mc:Choice>
              <mc:Fallback>
                <p:oleObj name="Document" r:id="rId4" imgW="8647871" imgH="4314847" progId="Word.Document.8">
                  <p:embed/>
                  <p:pic>
                    <p:nvPicPr>
                      <p:cNvPr id="14338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2119313"/>
                        <a:ext cx="7234237" cy="3602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Text Box 1029"/>
          <p:cNvSpPr txBox="1">
            <a:spLocks noChangeArrowheads="1"/>
          </p:cNvSpPr>
          <p:nvPr/>
        </p:nvSpPr>
        <p:spPr bwMode="auto">
          <a:xfrm>
            <a:off x="2971800" y="1504950"/>
            <a:ext cx="735013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0"/>
              <a:t>(1)</a:t>
            </a:r>
          </a:p>
        </p:txBody>
      </p:sp>
      <p:sp>
        <p:nvSpPr>
          <p:cNvPr id="14341" name="Text Box 1030"/>
          <p:cNvSpPr txBox="1">
            <a:spLocks noChangeArrowheads="1"/>
          </p:cNvSpPr>
          <p:nvPr/>
        </p:nvSpPr>
        <p:spPr bwMode="auto">
          <a:xfrm>
            <a:off x="5056188" y="1509713"/>
            <a:ext cx="735012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0"/>
              <a:t>(2)</a:t>
            </a:r>
          </a:p>
        </p:txBody>
      </p:sp>
      <p:sp>
        <p:nvSpPr>
          <p:cNvPr id="14342" name="Line 5"/>
          <p:cNvSpPr>
            <a:spLocks noChangeShapeType="1"/>
          </p:cNvSpPr>
          <p:nvPr/>
        </p:nvSpPr>
        <p:spPr bwMode="auto">
          <a:xfrm>
            <a:off x="5500688" y="1214438"/>
            <a:ext cx="1447800" cy="1223962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Verðvísitala VLF</a:t>
            </a:r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825367"/>
              </p:ext>
            </p:extLst>
          </p:nvPr>
        </p:nvGraphicFramePr>
        <p:xfrm>
          <a:off x="574675" y="2117725"/>
          <a:ext cx="7146925" cy="356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Document" r:id="rId4" imgW="8647871" imgH="4308367" progId="Word.Document.8">
                  <p:embed/>
                </p:oleObj>
              </mc:Choice>
              <mc:Fallback>
                <p:oleObj name="Document" r:id="rId4" imgW="8647871" imgH="4308367" progId="Word.Document.8">
                  <p:embed/>
                  <p:pic>
                    <p:nvPicPr>
                      <p:cNvPr id="1536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" y="2117725"/>
                        <a:ext cx="7146925" cy="356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2971800" y="1504950"/>
            <a:ext cx="735013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0"/>
              <a:t>(1)</a:t>
            </a: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5056188" y="1509713"/>
            <a:ext cx="735012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0"/>
              <a:t>(2)</a:t>
            </a: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5500688" y="1214438"/>
            <a:ext cx="1447800" cy="1223962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21268585">
            <a:off x="7428109" y="3840711"/>
            <a:ext cx="1104790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3600" i="0" dirty="0">
                <a:latin typeface="Cambria" panose="02040503050406030204" pitchFamily="18" charset="0"/>
                <a:ea typeface="Cambria" panose="02040503050406030204" pitchFamily="18" charset="0"/>
              </a:rPr>
              <a:t>71%</a:t>
            </a:r>
          </a:p>
        </p:txBody>
      </p:sp>
      <p:sp>
        <p:nvSpPr>
          <p:cNvPr id="9" name="TextBox 8"/>
          <p:cNvSpPr txBox="1"/>
          <p:nvPr/>
        </p:nvSpPr>
        <p:spPr>
          <a:xfrm rot="21277777">
            <a:off x="7480049" y="4561396"/>
            <a:ext cx="1147391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 sz="3600" i="0" dirty="0">
                <a:latin typeface="Cambria" panose="02040503050406030204" pitchFamily="18" charset="0"/>
                <a:ea typeface="Cambria" panose="02040503050406030204" pitchFamily="18" charset="0"/>
              </a:rPr>
              <a:t>40%</a:t>
            </a:r>
          </a:p>
        </p:txBody>
      </p:sp>
      <p:sp>
        <p:nvSpPr>
          <p:cNvPr id="10" name="TextBox 9"/>
          <p:cNvSpPr txBox="1"/>
          <p:nvPr/>
        </p:nvSpPr>
        <p:spPr>
          <a:xfrm rot="21480000">
            <a:off x="875026" y="5946291"/>
            <a:ext cx="6786601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Takið eftir: 1,75*1,71 = 3  og  1,43*1,40 = 2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358968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Tvær ályktanir strax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18227" y="1623711"/>
            <a:ext cx="7548563" cy="44958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Aukin heildareftirspurn eftir vörum og þjónustu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hliðrar eftirspurnarkúrfunni til hægri</a:t>
            </a:r>
            <a:endParaRPr lang="is-IS" sz="280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Verðlag </a:t>
            </a:r>
            <a:r>
              <a:rPr lang="is-IS" sz="3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hækkar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VLF eykst </a:t>
            </a:r>
          </a:p>
          <a:p>
            <a:pPr marL="274320" indent="-274320" eaLnBrk="1" fontAlgn="auto" hangingPunct="1"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Aukið heildarframboð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hliðrar framboðskúrfunni til hægri</a:t>
            </a:r>
            <a:endParaRPr lang="is-IS" sz="280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Verðlag </a:t>
            </a:r>
            <a:r>
              <a:rPr lang="is-IS" sz="3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lækkar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VLF eykst</a:t>
            </a:r>
          </a:p>
        </p:txBody>
      </p:sp>
      <p:sp>
        <p:nvSpPr>
          <p:cNvPr id="3" name="TextBox 2"/>
          <p:cNvSpPr txBox="1"/>
          <p:nvPr/>
        </p:nvSpPr>
        <p:spPr>
          <a:xfrm rot="21266017">
            <a:off x="6404631" y="5815696"/>
            <a:ext cx="2226250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sz="3600" i="0" dirty="0">
                <a:latin typeface="Cambria" panose="02040503050406030204" pitchFamily="18" charset="0"/>
                <a:ea typeface="Cambria" panose="02040503050406030204" pitchFamily="18" charset="0"/>
              </a:rPr>
              <a:t>Sama saga</a:t>
            </a:r>
            <a:endParaRPr lang="en-US" sz="3600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14974" y="3887010"/>
            <a:ext cx="4322701" cy="720080"/>
            <a:chOff x="3491880" y="3861048"/>
            <a:chExt cx="4322701" cy="720080"/>
          </a:xfrm>
        </p:grpSpPr>
        <p:sp>
          <p:nvSpPr>
            <p:cNvPr id="6" name="Right Brace 5"/>
            <p:cNvSpPr/>
            <p:nvPr/>
          </p:nvSpPr>
          <p:spPr>
            <a:xfrm rot="5400000">
              <a:off x="5473211" y="2239757"/>
              <a:ext cx="360040" cy="4322701"/>
            </a:xfrm>
            <a:prstGeom prst="rightBrace">
              <a:avLst>
                <a:gd name="adj1" fmla="val 35740"/>
                <a:gd name="adj2" fmla="val 500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563888" y="3861048"/>
              <a:ext cx="4176464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is-IS" sz="2400" i="0" dirty="0">
                  <a:latin typeface="Cambria" panose="02040503050406030204" pitchFamily="18" charset="0"/>
                  <a:ea typeface="Cambria" panose="02040503050406030204" pitchFamily="18" charset="0"/>
                </a:rPr>
                <a:t>  t.d. vegna aukinna viðskipta!</a:t>
              </a:r>
              <a:endParaRPr lang="en-US" sz="2400" i="0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3010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3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395537" y="332656"/>
            <a:ext cx="8160486" cy="1143000"/>
          </a:xfrm>
          <a:prstGeom prst="rect">
            <a:avLst/>
          </a:prstGeom>
          <a:noFill/>
          <a:ln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s-IS" sz="5400" b="1" i="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+mj-ea"/>
                <a:cs typeface="+mj-cs"/>
              </a:rPr>
              <a:t>ísland: </a:t>
            </a:r>
            <a:r>
              <a:rPr lang="is-IS" sz="5400" b="1" i="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+mj-ea"/>
                <a:cs typeface="+mj-cs"/>
              </a:rPr>
              <a:t>vlf</a:t>
            </a:r>
            <a:r>
              <a:rPr lang="is-IS" sz="5400" b="1" i="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  <a:ea typeface="+mj-ea"/>
                <a:cs typeface="+mj-cs"/>
              </a:rPr>
              <a:t> á föstu verðlagi 1945-2015</a:t>
            </a: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 rot="-5400000">
            <a:off x="-1373981" y="3517106"/>
            <a:ext cx="3781425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2400" i="0" dirty="0">
                <a:latin typeface="Cambria" panose="02040503050406030204" pitchFamily="18" charset="0"/>
                <a:ea typeface="Cambria" panose="02040503050406030204" pitchFamily="18" charset="0"/>
              </a:rPr>
              <a:t>Magnvísitala (2005 = 100)</a:t>
            </a:r>
          </a:p>
        </p:txBody>
      </p:sp>
      <p:sp>
        <p:nvSpPr>
          <p:cNvPr id="18" name="TextBox 17"/>
          <p:cNvSpPr txBox="1"/>
          <p:nvPr/>
        </p:nvSpPr>
        <p:spPr>
          <a:xfrm rot="21345156">
            <a:off x="5052531" y="1214380"/>
            <a:ext cx="3837910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Þrettánföldun frá 1945</a:t>
            </a:r>
          </a:p>
        </p:txBody>
      </p:sp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6894811"/>
              </p:ext>
            </p:extLst>
          </p:nvPr>
        </p:nvGraphicFramePr>
        <p:xfrm>
          <a:off x="971600" y="1844402"/>
          <a:ext cx="6336704" cy="424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7000892" y="3034695"/>
            <a:ext cx="1857388" cy="2554545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is-IS" sz="3200" i="0" dirty="0">
                <a:latin typeface="Cambria" panose="02040503050406030204" pitchFamily="18" charset="0"/>
                <a:ea typeface="Cambria" panose="02040503050406030204" pitchFamily="18" charset="0"/>
              </a:rPr>
              <a:t>Mikill vöxtur frá 1945</a:t>
            </a:r>
          </a:p>
          <a:p>
            <a:pPr eaLnBrk="0" hangingPunct="0">
              <a:defRPr/>
            </a:pPr>
            <a:r>
              <a:rPr lang="is-IS" sz="3200" i="0" dirty="0">
                <a:latin typeface="Cambria" panose="02040503050406030204" pitchFamily="18" charset="0"/>
                <a:ea typeface="Cambria" panose="02040503050406030204" pitchFamily="18" charset="0"/>
              </a:rPr>
              <a:t>Rykkir og skrykkir</a:t>
            </a:r>
          </a:p>
        </p:txBody>
      </p:sp>
      <p:sp>
        <p:nvSpPr>
          <p:cNvPr id="23" name="Oval 12"/>
          <p:cNvSpPr>
            <a:spLocks noChangeArrowheads="1"/>
          </p:cNvSpPr>
          <p:nvPr/>
        </p:nvSpPr>
        <p:spPr bwMode="auto">
          <a:xfrm>
            <a:off x="2915816" y="4725144"/>
            <a:ext cx="533400" cy="533400"/>
          </a:xfrm>
          <a:prstGeom prst="ellipse">
            <a:avLst/>
          </a:prstGeom>
          <a:noFill/>
          <a:ln w="38100">
            <a:solidFill>
              <a:srgbClr val="99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24" name="Oval 13"/>
          <p:cNvSpPr>
            <a:spLocks noChangeArrowheads="1"/>
          </p:cNvSpPr>
          <p:nvPr/>
        </p:nvSpPr>
        <p:spPr bwMode="auto">
          <a:xfrm>
            <a:off x="4182616" y="3975720"/>
            <a:ext cx="533400" cy="533400"/>
          </a:xfrm>
          <a:prstGeom prst="ellipse">
            <a:avLst/>
          </a:prstGeom>
          <a:noFill/>
          <a:ln w="381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6372200" y="2463552"/>
            <a:ext cx="533400" cy="533400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is-IS" dirty="0">
              <a:solidFill>
                <a:srgbClr val="000099"/>
              </a:solidFill>
            </a:endParaRPr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974704" y="3687688"/>
            <a:ext cx="533400" cy="5334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339752" y="4365104"/>
            <a:ext cx="11874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 sz="1600" i="0" dirty="0"/>
              <a:t>Síldin hvarf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491607" y="3551858"/>
            <a:ext cx="1368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s-IS" sz="1600" i="0" dirty="0"/>
              <a:t>Þorskurinn kvaddi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571578" y="3068960"/>
            <a:ext cx="1223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s-IS" sz="1600" i="0" dirty="0"/>
              <a:t>Verðbólgan hjaðnar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938738" y="2081163"/>
            <a:ext cx="1225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s-IS" sz="1600" i="0" dirty="0"/>
              <a:t>Hrunið</a:t>
            </a:r>
          </a:p>
        </p:txBody>
      </p:sp>
    </p:spTree>
    <p:extLst>
      <p:ext uri="{BB962C8B-B14F-4D97-AF65-F5344CB8AC3E}">
        <p14:creationId xmlns:p14="http://schemas.microsoft.com/office/powerpoint/2010/main" val="288689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build="p" autoUpdateAnimBg="0"/>
      <p:bldP spid="23" grpId="0" animBg="1"/>
      <p:bldP spid="24" grpId="0" animBg="1"/>
      <p:bldP spid="25" grpId="0" animBg="1"/>
      <p:bldP spid="26" grpId="0" animBg="1"/>
      <p:bldP spid="27" grpId="0"/>
      <p:bldP spid="33" grpId="0"/>
      <p:bldP spid="34" grpId="0"/>
      <p:bldP spid="3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>
          <a:xfrm>
            <a:off x="221604" y="485800"/>
            <a:ext cx="8703494" cy="1143000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s-IS" sz="4600" b="1" i="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ísland: vlf á mann á föstu verðlagi 1945-2015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834605" y="980728"/>
            <a:ext cx="1872208" cy="7200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10"/>
          <p:cNvSpPr txBox="1">
            <a:spLocks noChangeArrowheads="1"/>
          </p:cNvSpPr>
          <p:nvPr/>
        </p:nvSpPr>
        <p:spPr bwMode="auto">
          <a:xfrm rot="-5400000">
            <a:off x="-1528317" y="3507382"/>
            <a:ext cx="3781425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2400" i="0" dirty="0">
                <a:latin typeface="Cambria" panose="02040503050406030204" pitchFamily="18" charset="0"/>
                <a:ea typeface="Cambria" panose="02040503050406030204" pitchFamily="18" charset="0"/>
              </a:rPr>
              <a:t>Magnvísitala (2005 = 100)</a:t>
            </a:r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487795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7000892" y="3034695"/>
            <a:ext cx="1857388" cy="2554545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is-IS" sz="3200" i="0" dirty="0">
                <a:latin typeface="Cambria" panose="02040503050406030204" pitchFamily="18" charset="0"/>
                <a:ea typeface="Cambria" panose="02040503050406030204" pitchFamily="18" charset="0"/>
              </a:rPr>
              <a:t>Mikill vöxtur frá 1945</a:t>
            </a:r>
          </a:p>
          <a:p>
            <a:pPr eaLnBrk="0" hangingPunct="0">
              <a:defRPr/>
            </a:pPr>
            <a:r>
              <a:rPr lang="is-IS" sz="3200" i="0" dirty="0">
                <a:latin typeface="Cambria" panose="02040503050406030204" pitchFamily="18" charset="0"/>
                <a:ea typeface="Cambria" panose="02040503050406030204" pitchFamily="18" charset="0"/>
              </a:rPr>
              <a:t>Rykkir og skrykkir</a:t>
            </a:r>
          </a:p>
        </p:txBody>
      </p:sp>
      <p:sp>
        <p:nvSpPr>
          <p:cNvPr id="22" name="TextBox 21"/>
          <p:cNvSpPr txBox="1"/>
          <p:nvPr/>
        </p:nvSpPr>
        <p:spPr>
          <a:xfrm rot="21345156">
            <a:off x="4972601" y="1254456"/>
            <a:ext cx="3522118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Fimmföldun frá 1945</a:t>
            </a:r>
          </a:p>
        </p:txBody>
      </p:sp>
      <p:sp>
        <p:nvSpPr>
          <p:cNvPr id="23" name="Oval 12"/>
          <p:cNvSpPr>
            <a:spLocks noChangeArrowheads="1"/>
          </p:cNvSpPr>
          <p:nvPr/>
        </p:nvSpPr>
        <p:spPr bwMode="auto">
          <a:xfrm>
            <a:off x="2843808" y="4407768"/>
            <a:ext cx="533400" cy="533400"/>
          </a:xfrm>
          <a:prstGeom prst="ellipse">
            <a:avLst/>
          </a:prstGeom>
          <a:noFill/>
          <a:ln w="38100">
            <a:solidFill>
              <a:srgbClr val="99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24" name="Oval 13"/>
          <p:cNvSpPr>
            <a:spLocks noChangeArrowheads="1"/>
          </p:cNvSpPr>
          <p:nvPr/>
        </p:nvSpPr>
        <p:spPr bwMode="auto">
          <a:xfrm>
            <a:off x="4246066" y="3471664"/>
            <a:ext cx="533400" cy="533400"/>
          </a:xfrm>
          <a:prstGeom prst="ellipse">
            <a:avLst/>
          </a:prstGeom>
          <a:noFill/>
          <a:ln w="381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6590580" y="1916832"/>
            <a:ext cx="791145" cy="749002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is-IS" dirty="0">
              <a:solidFill>
                <a:srgbClr val="000099"/>
              </a:solidFill>
            </a:endParaRPr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154042" y="3284116"/>
            <a:ext cx="533400" cy="533400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267744" y="3975720"/>
            <a:ext cx="11874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s-IS" sz="1600" i="0" dirty="0"/>
              <a:t>Síldin hvarf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526929" y="3047802"/>
            <a:ext cx="1368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s-IS" sz="1600" i="0"/>
              <a:t>Þorskurinn kvaddi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751511" y="2636912"/>
            <a:ext cx="1223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s-IS" sz="1600" i="0"/>
              <a:t>Verðbólgan hjaðnar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796136" y="2009155"/>
            <a:ext cx="1225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s-IS" sz="1600" i="0" dirty="0"/>
              <a:t>Hrunið</a:t>
            </a:r>
          </a:p>
        </p:txBody>
      </p:sp>
    </p:spTree>
    <p:extLst>
      <p:ext uri="{BB962C8B-B14F-4D97-AF65-F5344CB8AC3E}">
        <p14:creationId xmlns:p14="http://schemas.microsoft.com/office/powerpoint/2010/main" val="1194884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6200000">
            <a:off x="-1538533" y="3824401"/>
            <a:ext cx="364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i="0" dirty="0" err="1">
                <a:latin typeface="Cambria" panose="02040503050406030204" pitchFamily="18" charset="0"/>
                <a:ea typeface="Cambria" panose="02040503050406030204" pitchFamily="18" charset="0"/>
              </a:rPr>
              <a:t>Lógariþmi</a:t>
            </a:r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 VLF á mann</a:t>
            </a:r>
            <a:endParaRPr lang="en-US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14" name="Content Placeholder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903259"/>
              </p:ext>
            </p:extLst>
          </p:nvPr>
        </p:nvGraphicFramePr>
        <p:xfrm>
          <a:off x="457200" y="1916831"/>
          <a:ext cx="7239000" cy="4539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 rot="20708952">
            <a:off x="3374409" y="3802211"/>
            <a:ext cx="1816844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is-IS" sz="2400" i="0" dirty="0"/>
              <a:t>Verðbólguár</a:t>
            </a:r>
          </a:p>
        </p:txBody>
      </p:sp>
      <p:sp>
        <p:nvSpPr>
          <p:cNvPr id="16" name="TextBox 15"/>
          <p:cNvSpPr txBox="1"/>
          <p:nvPr/>
        </p:nvSpPr>
        <p:spPr>
          <a:xfrm rot="21119788">
            <a:off x="4979213" y="4408513"/>
            <a:ext cx="1421625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is-IS" sz="2400" i="0" dirty="0"/>
              <a:t>Eftirköst</a:t>
            </a:r>
          </a:p>
        </p:txBody>
      </p:sp>
      <p:sp>
        <p:nvSpPr>
          <p:cNvPr id="18" name="TextBox 17"/>
          <p:cNvSpPr txBox="1"/>
          <p:nvPr/>
        </p:nvSpPr>
        <p:spPr>
          <a:xfrm rot="21418825">
            <a:off x="7149221" y="4125196"/>
            <a:ext cx="843501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is-IS" sz="2400" i="0" dirty="0"/>
              <a:t>Hrun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069570" y="3789040"/>
            <a:ext cx="6376172" cy="1459894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 txBox="1">
            <a:spLocks noGrp="1" noChangeArrowheads="1"/>
          </p:cNvSpPr>
          <p:nvPr>
            <p:ph type="title"/>
          </p:nvPr>
        </p:nvSpPr>
        <p:spPr>
          <a:xfrm>
            <a:off x="221604" y="485800"/>
            <a:ext cx="8703494" cy="1143000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s-IS" sz="4600" b="1" i="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ísland: vlf á mann á föstu verðlagi 1945-2015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 rot="21409606">
            <a:off x="5699888" y="1273402"/>
            <a:ext cx="3249693" cy="1815882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Mikill vöxtur og frekar jafn</a:t>
            </a:r>
          </a:p>
          <a:p>
            <a:pPr eaLnBrk="0" hangingPunct="0">
              <a:defRPr/>
            </a:pPr>
            <a:r>
              <a:rPr lang="is-IS" i="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Halli leitnilínunnar sýnir hagvöxt</a:t>
            </a:r>
          </a:p>
        </p:txBody>
      </p:sp>
    </p:spTree>
    <p:extLst>
      <p:ext uri="{BB962C8B-B14F-4D97-AF65-F5344CB8AC3E}">
        <p14:creationId xmlns:p14="http://schemas.microsoft.com/office/powerpoint/2010/main" val="210725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13" grpId="0" build="p" autoUpdateAnimBg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6200000">
            <a:off x="-1538533" y="3824401"/>
            <a:ext cx="364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i="0" dirty="0" err="1">
                <a:latin typeface="Cambria" panose="02040503050406030204" pitchFamily="18" charset="0"/>
                <a:ea typeface="Cambria" panose="02040503050406030204" pitchFamily="18" charset="0"/>
              </a:rPr>
              <a:t>Lógariþmi</a:t>
            </a:r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 VLF á mann</a:t>
            </a:r>
            <a:endParaRPr lang="en-US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14" name="Content Placeholder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737340"/>
              </p:ext>
            </p:extLst>
          </p:nvPr>
        </p:nvGraphicFramePr>
        <p:xfrm>
          <a:off x="457200" y="1916831"/>
          <a:ext cx="7239000" cy="4539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 rot="20708952">
            <a:off x="3374409" y="3802211"/>
            <a:ext cx="1816844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is-IS" sz="2400" i="0" dirty="0"/>
              <a:t>Verðbólguár</a:t>
            </a:r>
          </a:p>
        </p:txBody>
      </p:sp>
      <p:sp>
        <p:nvSpPr>
          <p:cNvPr id="16" name="TextBox 15"/>
          <p:cNvSpPr txBox="1"/>
          <p:nvPr/>
        </p:nvSpPr>
        <p:spPr>
          <a:xfrm rot="21119788">
            <a:off x="4979213" y="4408513"/>
            <a:ext cx="1421625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is-IS" sz="2400" i="0" dirty="0"/>
              <a:t>Eftirköst</a:t>
            </a:r>
          </a:p>
        </p:txBody>
      </p:sp>
      <p:sp>
        <p:nvSpPr>
          <p:cNvPr id="18" name="TextBox 17"/>
          <p:cNvSpPr txBox="1"/>
          <p:nvPr/>
        </p:nvSpPr>
        <p:spPr>
          <a:xfrm rot="21418825">
            <a:off x="7149221" y="4125196"/>
            <a:ext cx="843501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is-IS" sz="2400" i="0" dirty="0"/>
              <a:t>Hrun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069570" y="3789040"/>
            <a:ext cx="6376172" cy="1459894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 txBox="1">
            <a:spLocks noGrp="1" noChangeArrowheads="1"/>
          </p:cNvSpPr>
          <p:nvPr>
            <p:ph type="title"/>
          </p:nvPr>
        </p:nvSpPr>
        <p:spPr>
          <a:xfrm>
            <a:off x="221604" y="485800"/>
            <a:ext cx="8703494" cy="1143000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s-IS" sz="4600" b="1" i="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ísland: </a:t>
            </a:r>
            <a:r>
              <a:rPr lang="is-IS" sz="4600" b="1" i="0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</a:t>
            </a:r>
            <a:r>
              <a:rPr lang="is-IS" sz="4600" b="1" i="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 á mann á föstu verðlagi 1945-2015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 rot="21409606">
            <a:off x="5699888" y="1273402"/>
            <a:ext cx="3249693" cy="1815882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Mikill vöxtur og frekar jafn</a:t>
            </a:r>
          </a:p>
          <a:p>
            <a:pPr eaLnBrk="0" hangingPunct="0">
              <a:defRPr/>
            </a:pPr>
            <a:r>
              <a:rPr lang="is-IS" i="0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Halli leitnilínunnar sýnir hagvöxt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37481" y="1609636"/>
            <a:ext cx="3816814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Reiknum meðalvöxtinn:</a:t>
            </a:r>
            <a:endParaRPr lang="en-US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72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6366"/>
            <a:ext cx="7772400" cy="1295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og hagræn velferð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100888" cy="4162425"/>
          </a:xfrm>
        </p:spPr>
        <p:txBody>
          <a:bodyPr/>
          <a:lstStyle/>
          <a:p>
            <a:pPr eaLnBrk="1" hangingPunct="1">
              <a:buSzPct val="70000"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VLF er skásti einstaki mælikvarðinn á hagræna velferð þótt margt vanti í hann </a:t>
            </a:r>
          </a:p>
          <a:p>
            <a:pPr eaLnBrk="1" hangingPunct="1">
              <a:buSzPct val="70000"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VLF á mann</a:t>
            </a:r>
            <a:r>
              <a:rPr lang="is-IS" sz="40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sýnir tekjur og gjöld meðalmanns í hagkerfinu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og hagræn velferð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243763" cy="3581400"/>
          </a:xfrm>
        </p:spPr>
        <p:txBody>
          <a:bodyPr/>
          <a:lstStyle/>
          <a:p>
            <a:pPr eaLnBrk="1" hangingPunct="1">
              <a:buSzPct val="70000"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Meiri VLF á mann er til marks um meiri velferð miðað við önnur lönd eða fyrri ár</a:t>
            </a:r>
          </a:p>
          <a:p>
            <a:pPr eaLnBrk="1" hangingPunct="1">
              <a:buSzPct val="70000"/>
            </a:pPr>
            <a:r>
              <a:rPr lang="is-IS" sz="4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VLF er þó ekki fullkominn mælikvarði á hamingju manna og lífskjör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086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og hagræn velferð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704850" y="1981200"/>
            <a:ext cx="729615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80000"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Sumt af því sem eykur velferð er ekki reiknað með í VLF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Gildi tómstunda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Gildi hreins umhverfis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Gildi nær allrar utanmarkaðsstarfsemi</a:t>
            </a:r>
          </a:p>
          <a:p>
            <a:pPr lvl="2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Gildi tímans sem foreldrar eyða með börnum sínum og öfugt</a:t>
            </a:r>
          </a:p>
          <a:p>
            <a:pPr lvl="2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Gildi sjálfboðastarfs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bldLvl="2" autoUpdateAnimBg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VLF og hagræn velferð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981200"/>
            <a:ext cx="6705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80000"/>
              <a:buFont typeface="Monotype Sorts"/>
              <a:buNone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Aðrir mælikvarðar á velferð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Ævilíkur nýfæddra barna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Heilbrigði</a:t>
            </a:r>
          </a:p>
          <a:p>
            <a:pPr lvl="2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Fjöldi lækna og sjúkrarýma á mann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Menntun</a:t>
            </a:r>
          </a:p>
          <a:p>
            <a:pPr lvl="2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Fullorðinslæsi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Atvinnuöryggi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Lýðræði og mannréttindi</a:t>
            </a:r>
          </a:p>
        </p:txBody>
      </p:sp>
      <p:sp>
        <p:nvSpPr>
          <p:cNvPr id="208900" name="Text Box 4"/>
          <p:cNvSpPr txBox="1">
            <a:spLocks noChangeArrowheads="1"/>
          </p:cNvSpPr>
          <p:nvPr/>
        </p:nvSpPr>
        <p:spPr bwMode="auto">
          <a:xfrm rot="21240000">
            <a:off x="5346132" y="3986775"/>
            <a:ext cx="3475083" cy="1384995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 i="0" dirty="0">
                <a:latin typeface="Cambria" panose="02040503050406030204" pitchFamily="18" charset="0"/>
                <a:ea typeface="Cambria" panose="02040503050406030204" pitchFamily="18" charset="0"/>
              </a:rPr>
              <a:t>Þurfum að skoða hagtölur og félagsvísa hlið við hlið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build="p" bldLvl="2" autoUpdateAnimBg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784976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Hagtölur og skýrslur á vefnum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600200"/>
            <a:ext cx="7391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80000"/>
              <a:buFont typeface="Monotype Sorts"/>
              <a:buNone/>
            </a:pPr>
            <a:r>
              <a:rPr lang="is-IS" sz="3600">
                <a:solidFill>
                  <a:srgbClr val="000066"/>
                </a:solidFill>
              </a:rPr>
              <a:t>Ísland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>
                <a:solidFill>
                  <a:srgbClr val="000066"/>
                </a:solidFill>
                <a:hlinkClick r:id="rId3"/>
              </a:rPr>
              <a:t>www.hagstofa.is</a:t>
            </a:r>
            <a:endParaRPr lang="is-IS" sz="3200">
              <a:solidFill>
                <a:srgbClr val="000066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>
                <a:solidFill>
                  <a:srgbClr val="000066"/>
                </a:solidFill>
                <a:hlinkClick r:id="rId4"/>
              </a:rPr>
              <a:t>www.fjarmalaraduneyti.is/Utgefid-efni/thjodarbuskapur/</a:t>
            </a:r>
            <a:endParaRPr lang="is-IS" sz="3200">
              <a:solidFill>
                <a:srgbClr val="000066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>
                <a:solidFill>
                  <a:srgbClr val="000066"/>
                </a:solidFill>
                <a:hlinkClick r:id="rId5"/>
              </a:rPr>
              <a:t>www.sedlabanki.is</a:t>
            </a:r>
            <a:endParaRPr lang="is-IS" sz="320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SzPct val="70000"/>
              <a:buFont typeface="Monotype Sorts"/>
              <a:buNone/>
            </a:pPr>
            <a:r>
              <a:rPr lang="is-IS" sz="3600">
                <a:solidFill>
                  <a:srgbClr val="000066"/>
                </a:solidFill>
              </a:rPr>
              <a:t>Útlönd</a:t>
            </a: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>
                <a:solidFill>
                  <a:srgbClr val="000066"/>
                </a:solidFill>
                <a:hlinkClick r:id="rId6"/>
              </a:rPr>
              <a:t>www.oecd.org</a:t>
            </a:r>
            <a:endParaRPr lang="is-IS" sz="3200">
              <a:solidFill>
                <a:srgbClr val="000066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>
                <a:solidFill>
                  <a:srgbClr val="000066"/>
                </a:solidFill>
                <a:hlinkClick r:id="rId7"/>
              </a:rPr>
              <a:t>www.worldbank.org</a:t>
            </a:r>
            <a:endParaRPr lang="is-IS" sz="3200">
              <a:solidFill>
                <a:srgbClr val="000066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tx2"/>
              </a:buClr>
              <a:buSzPct val="75000"/>
              <a:buFont typeface="Wingdings" pitchFamily="2" charset="2"/>
              <a:buChar char="q"/>
            </a:pPr>
            <a:r>
              <a:rPr lang="is-IS" sz="3200">
                <a:solidFill>
                  <a:srgbClr val="000066"/>
                </a:solidFill>
                <a:hlinkClick r:id="rId8"/>
              </a:rPr>
              <a:t>www.imf.org</a:t>
            </a:r>
            <a:endParaRPr lang="is-IS" sz="3200">
              <a:solidFill>
                <a:srgbClr val="00006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2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2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5" grpId="0" build="p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Tekjur og langlífi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anose="020508060609050204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7290604"/>
              </p:ext>
            </p:extLst>
          </p:nvPr>
        </p:nvGraphicFramePr>
        <p:xfrm>
          <a:off x="457200" y="1609723"/>
          <a:ext cx="7239000" cy="4383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3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2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2647">
                <a:tc>
                  <a:txBody>
                    <a:bodyPr/>
                    <a:lstStyle/>
                    <a:p>
                      <a:endParaRPr lang="en-US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s-IS" sz="2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VLF á mann ($, </a:t>
                      </a:r>
                      <a:r>
                        <a:rPr lang="is-IS" sz="28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ppp</a:t>
                      </a:r>
                      <a:r>
                        <a:rPr lang="is-IS" sz="2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)*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s-IS" sz="28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Langlífi (ár)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169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1960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2018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169">
                <a:tc>
                  <a:txBody>
                    <a:bodyPr/>
                    <a:lstStyle/>
                    <a:p>
                      <a:pPr algn="l" fontAlgn="b"/>
                      <a:r>
                        <a:rPr lang="is-IS" sz="2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Indland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1.100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7.000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169">
                <a:tc>
                  <a:txBody>
                    <a:bodyPr/>
                    <a:lstStyle/>
                    <a:p>
                      <a:pPr algn="l" fontAlgn="b"/>
                      <a:r>
                        <a:rPr lang="is-IS" sz="2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Kína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1.000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16.800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0169">
                <a:tc>
                  <a:txBody>
                    <a:bodyPr/>
                    <a:lstStyle/>
                    <a:p>
                      <a:pPr algn="l" fontAlgn="b"/>
                      <a:r>
                        <a:rPr lang="is-IS" sz="2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Danmörk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18.200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59.800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0169">
                <a:tc>
                  <a:txBody>
                    <a:bodyPr/>
                    <a:lstStyle/>
                    <a:p>
                      <a:pPr algn="l" fontAlgn="b"/>
                      <a:r>
                        <a:rPr lang="is-IS" sz="2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Frakkland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17.600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49.400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0169">
                <a:tc>
                  <a:txBody>
                    <a:bodyPr/>
                    <a:lstStyle/>
                    <a:p>
                      <a:pPr algn="l" fontAlgn="b"/>
                      <a:r>
                        <a:rPr lang="is-IS" sz="2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Ísland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21.600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60.100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98713" y="6132053"/>
            <a:ext cx="1613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2400" i="0" dirty="0">
                <a:latin typeface="Cambria" panose="02040503050406030204" pitchFamily="18" charset="0"/>
                <a:ea typeface="Cambria" panose="02040503050406030204" pitchFamily="18" charset="0"/>
              </a:rPr>
              <a:t>* Nafnvirði</a:t>
            </a:r>
            <a:endParaRPr lang="en-US" sz="2400" i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4C1152-748F-466D-A538-574C240B5C94}"/>
              </a:ext>
            </a:extLst>
          </p:cNvPr>
          <p:cNvSpPr txBox="1"/>
          <p:nvPr/>
        </p:nvSpPr>
        <p:spPr>
          <a:xfrm>
            <a:off x="395536" y="6253576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600" i="0" dirty="0">
                <a:latin typeface="Cambria" panose="02040503050406030204" pitchFamily="18" charset="0"/>
                <a:ea typeface="Cambria" panose="02040503050406030204" pitchFamily="18" charset="0"/>
              </a:rPr>
              <a:t>Heimild: Alþjóðabankinn, </a:t>
            </a:r>
            <a:r>
              <a:rPr lang="is-IS" sz="1600" dirty="0">
                <a:latin typeface="Cambria" panose="02040503050406030204" pitchFamily="18" charset="0"/>
                <a:ea typeface="Cambria" panose="02040503050406030204" pitchFamily="18" charset="0"/>
              </a:rPr>
              <a:t>World Development Indicators</a:t>
            </a:r>
            <a:r>
              <a:rPr lang="is-IS" sz="1600" i="0" dirty="0">
                <a:latin typeface="Cambria" panose="02040503050406030204" pitchFamily="18" charset="0"/>
                <a:ea typeface="Cambria" panose="02040503050406030204" pitchFamily="18" charset="0"/>
              </a:rPr>
              <a:t> 2020.</a:t>
            </a:r>
          </a:p>
        </p:txBody>
      </p:sp>
    </p:spTree>
    <p:extLst>
      <p:ext uri="{BB962C8B-B14F-4D97-AF65-F5344CB8AC3E}">
        <p14:creationId xmlns:p14="http://schemas.microsoft.com/office/powerpoint/2010/main" val="359008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365196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Þjóðhagfræði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58825" y="1643062"/>
            <a:ext cx="7413575" cy="4882281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SzPct val="80000"/>
              <a:buFont typeface="Wingdings 2"/>
              <a:buChar char=""/>
              <a:defRPr/>
            </a:pPr>
            <a:r>
              <a:rPr lang="is-I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Þjóðhagfræði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leitar svars við spurningum eins og þessum:</a:t>
            </a:r>
            <a:endParaRPr lang="is-IS" sz="280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Hvers vegna eru tekjur manna háar sums staðar og lágar annars staðar?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Hvers vegna hækkar verðlag ört á sumum skeiðum, en hægt á öðrum? </a:t>
            </a:r>
          </a:p>
          <a:p>
            <a:pPr marL="521208"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30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Hvers vegna aukast framleiðsla og atvinna sum ár og skreppa saman önnur?</a:t>
            </a:r>
          </a:p>
          <a:p>
            <a:pPr marL="759333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2"/>
              </a:buClr>
              <a:buSzPct val="75000"/>
              <a:buFont typeface="Wingdings" pitchFamily="2" charset="2"/>
              <a:buChar char="q"/>
              <a:defRPr/>
            </a:pPr>
            <a:r>
              <a:rPr lang="is-IS" sz="27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Hvernig skiptast framleiðsla og auður milli manna?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205" y="332656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Velferðarvísitala SÞ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anose="020508060609050204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85972" y="1556792"/>
                <a:ext cx="7239000" cy="48466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is-IS" i="1">
                        <a:latin typeface="Cambria Math" panose="02040503050406030204" pitchFamily="18" charset="0"/>
                      </a:rPr>
                      <m:t>𝐻𝐷𝐼</m:t>
                    </m:r>
                    <m:r>
                      <a:rPr lang="is-IS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is-IS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is-IS" i="1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is-IS" i="1">
                            <a:latin typeface="Cambria Math" panose="02040503050406030204" pitchFamily="18" charset="0"/>
                          </a:rPr>
                          <m:t>𝑇𝑒𝑘𝑗𝑢𝑟</m:t>
                        </m:r>
                        <m:r>
                          <a:rPr lang="is-I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is-IS" i="1">
                            <a:latin typeface="Cambria Math" panose="02040503050406030204" pitchFamily="18" charset="0"/>
                          </a:rPr>
                          <m:t>𝑀𝑒𝑛𝑛𝑡𝑢𝑛</m:t>
                        </m:r>
                        <m:r>
                          <a:rPr lang="is-I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is-IS" i="1">
                            <a:latin typeface="Cambria Math" panose="02040503050406030204" pitchFamily="18" charset="0"/>
                          </a:rPr>
                          <m:t>𝐿𝑎𝑛𝑔𝑙</m:t>
                        </m:r>
                        <m:r>
                          <a:rPr lang="is-IS" i="1">
                            <a:latin typeface="Cambria Math" panose="02040503050406030204" pitchFamily="18" charset="0"/>
                          </a:rPr>
                          <m:t>í</m:t>
                        </m:r>
                        <m:r>
                          <a:rPr lang="is-IS" i="1">
                            <a:latin typeface="Cambria Math" panose="02040503050406030204" pitchFamily="18" charset="0"/>
                          </a:rPr>
                          <m:t>𝑓𝑖</m:t>
                        </m:r>
                      </m:e>
                    </m:rad>
                  </m:oMath>
                </a14:m>
                <a:endParaRPr lang="is-IS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is-IS">
                    <a:latin typeface="Cambria" panose="02040503050406030204" pitchFamily="18" charset="0"/>
                    <a:ea typeface="Cambria" panose="02040503050406030204" pitchFamily="18" charset="0"/>
                  </a:rPr>
                  <a:t>2018 </a:t>
                </a:r>
                <a:r>
                  <a:rPr lang="is-IS" dirty="0">
                    <a:latin typeface="Cambria" panose="02040503050406030204" pitchFamily="18" charset="0"/>
                    <a:ea typeface="Cambria" panose="02040503050406030204" pitchFamily="18" charset="0"/>
                  </a:rPr>
                  <a:t>(nýjustu tölur)</a:t>
                </a:r>
              </a:p>
              <a:p>
                <a:pPr lvl="1"/>
                <a:r>
                  <a:rPr lang="is-IS" dirty="0">
                    <a:latin typeface="Cambria" panose="02040503050406030204" pitchFamily="18" charset="0"/>
                    <a:ea typeface="Cambria" panose="02040503050406030204" pitchFamily="18" charset="0"/>
                  </a:rPr>
                  <a:t>Noregur í 1. sæti, Ísland í 6. sæti</a:t>
                </a:r>
              </a:p>
              <a:p>
                <a:pPr lvl="2"/>
                <a:r>
                  <a:rPr lang="is-IS" dirty="0">
                    <a:latin typeface="Cambria" panose="02040503050406030204" pitchFamily="18" charset="0"/>
                    <a:ea typeface="Cambria" panose="02040503050406030204" pitchFamily="18" charset="0"/>
                  </a:rPr>
                  <a:t>Norðmenn hafa mun hærri tekjur á mann en Íslendingar</a:t>
                </a:r>
              </a:p>
              <a:p>
                <a:pPr lvl="2"/>
                <a:r>
                  <a:rPr lang="is-IS" dirty="0">
                    <a:latin typeface="Cambria" panose="02040503050406030204" pitchFamily="18" charset="0"/>
                    <a:ea typeface="Cambria" panose="02040503050406030204" pitchFamily="18" charset="0"/>
                  </a:rPr>
                  <a:t>Íslendingar lifa aðeins lengur en Norðmenn</a:t>
                </a:r>
              </a:p>
              <a:p>
                <a:pPr lvl="3"/>
                <a:r>
                  <a:rPr lang="is-IS" dirty="0">
                    <a:latin typeface="Cambria" panose="02040503050406030204" pitchFamily="18" charset="0"/>
                    <a:ea typeface="Cambria" panose="02040503050406030204" pitchFamily="18" charset="0"/>
                  </a:rPr>
                  <a:t>82,9 ár á Íslandi á móti 82,3 í Noregi</a:t>
                </a:r>
              </a:p>
              <a:p>
                <a:pPr lvl="2"/>
                <a:r>
                  <a:rPr lang="is-IS" dirty="0">
                    <a:latin typeface="Cambria" panose="02040503050406030204" pitchFamily="18" charset="0"/>
                    <a:ea typeface="Cambria" panose="02040503050406030204" pitchFamily="18" charset="0"/>
                  </a:rPr>
                  <a:t>Íslendingar geta vænzt ári lengri skólagöngu þótt Norðmenn sitji í reynd jafnlengi á skólabekk </a:t>
                </a:r>
              </a:p>
              <a:p>
                <a:r>
                  <a:rPr lang="is-IS" dirty="0">
                    <a:latin typeface="Cambria" panose="02040503050406030204" pitchFamily="18" charset="0"/>
                    <a:ea typeface="Cambria" panose="02040503050406030204" pitchFamily="18" charset="0"/>
                  </a:rPr>
                  <a:t>1990</a:t>
                </a:r>
              </a:p>
              <a:p>
                <a:pPr lvl="1"/>
                <a:r>
                  <a:rPr lang="is-IS" dirty="0">
                    <a:latin typeface="Cambria" panose="02040503050406030204" pitchFamily="18" charset="0"/>
                    <a:ea typeface="Cambria" panose="02040503050406030204" pitchFamily="18" charset="0"/>
                  </a:rPr>
                  <a:t>Noregur í 3. sæti, Ísland í 13. sæti (Ástralía var #1)</a:t>
                </a:r>
              </a:p>
              <a:p>
                <a:r>
                  <a:rPr lang="is-IS" dirty="0">
                    <a:latin typeface="Cambria" panose="02040503050406030204" pitchFamily="18" charset="0"/>
                    <a:ea typeface="Cambria" panose="02040503050406030204" pitchFamily="18" charset="0"/>
                  </a:rPr>
                  <a:t>2005 og 2006</a:t>
                </a:r>
              </a:p>
              <a:p>
                <a:pPr lvl="1"/>
                <a:r>
                  <a:rPr lang="is-IS" dirty="0">
                    <a:latin typeface="Cambria" panose="02040503050406030204" pitchFamily="18" charset="0"/>
                    <a:ea typeface="Cambria" panose="02040503050406030204" pitchFamily="18" charset="0"/>
                  </a:rPr>
                  <a:t>Noregur og Ísland hlið við hlið í 1.-2. sæti</a:t>
                </a:r>
              </a:p>
              <a:p>
                <a:endParaRPr lang="is-IS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5972" y="1556792"/>
                <a:ext cx="7239000" cy="4846638"/>
              </a:xfrm>
              <a:blipFill>
                <a:blip r:embed="rId2"/>
                <a:stretch>
                  <a:fillRect l="-590" b="-5283"/>
                </a:stretch>
              </a:blipFill>
            </p:spPr>
            <p:txBody>
              <a:bodyPr/>
              <a:lstStyle/>
              <a:p>
                <a:r>
                  <a:rPr lang="is-I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692"/>
          <p:cNvSpPr txBox="1">
            <a:spLocks noChangeArrowheads="1"/>
          </p:cNvSpPr>
          <p:nvPr/>
        </p:nvSpPr>
        <p:spPr bwMode="auto">
          <a:xfrm rot="21420000">
            <a:off x="7060759" y="5777726"/>
            <a:ext cx="18325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5400" i="0" dirty="0"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Endir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A54CB0-EDDA-4641-B886-3987095CF99C}"/>
              </a:ext>
            </a:extLst>
          </p:cNvPr>
          <p:cNvSpPr txBox="1"/>
          <p:nvPr/>
        </p:nvSpPr>
        <p:spPr>
          <a:xfrm>
            <a:off x="611560" y="6484566"/>
            <a:ext cx="6984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600" i="0" dirty="0">
                <a:latin typeface="Cambria" panose="02040503050406030204" pitchFamily="18" charset="0"/>
                <a:ea typeface="Cambria" panose="02040503050406030204" pitchFamily="18" charset="0"/>
              </a:rPr>
              <a:t>Heimild: Sameinuðu þjóðirnar, </a:t>
            </a:r>
            <a:r>
              <a:rPr lang="is-IS" sz="1600" dirty="0">
                <a:latin typeface="Cambria" panose="02040503050406030204" pitchFamily="18" charset="0"/>
                <a:ea typeface="Cambria" panose="02040503050406030204" pitchFamily="18" charset="0"/>
              </a:rPr>
              <a:t>United Nations Development Program </a:t>
            </a:r>
            <a:r>
              <a:rPr lang="is-IS" sz="1600" i="0" dirty="0">
                <a:latin typeface="Cambria" panose="02040503050406030204" pitchFamily="18" charset="0"/>
                <a:ea typeface="Cambria" panose="02040503050406030204" pitchFamily="18" charset="0"/>
              </a:rPr>
              <a:t>2019.</a:t>
            </a:r>
          </a:p>
        </p:txBody>
      </p:sp>
    </p:spTree>
    <p:extLst>
      <p:ext uri="{BB962C8B-B14F-4D97-AF65-F5344CB8AC3E}">
        <p14:creationId xmlns:p14="http://schemas.microsoft.com/office/powerpoint/2010/main" val="426074826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44662" y="905042"/>
            <a:ext cx="7242048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Tekjur og gjöld í hagkerfinu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5403" y="2204864"/>
            <a:ext cx="7324725" cy="30511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Til að leggja mat á hvort vel gengur í efnahagslífinu eða ekki þurfum við að skoða heildartekjur manna og leggja þær saman til að finna þjóðartekjur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8ACD5D1977BB41A31F184DBDE400AD" ma:contentTypeVersion="8" ma:contentTypeDescription="Create a new document." ma:contentTypeScope="" ma:versionID="c2c79cefe11e5a3ae110765b6d8bb642">
  <xsd:schema xmlns:xsd="http://www.w3.org/2001/XMLSchema" xmlns:xs="http://www.w3.org/2001/XMLSchema" xmlns:p="http://schemas.microsoft.com/office/2006/metadata/properties" xmlns:ns3="0fc118d9-ad1b-4cbf-b6c2-52dec790812e" targetNamespace="http://schemas.microsoft.com/office/2006/metadata/properties" ma:root="true" ma:fieldsID="1063db7fd87986de3082a5e00cac9675" ns3:_="">
    <xsd:import namespace="0fc118d9-ad1b-4cbf-b6c2-52dec790812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118d9-ad1b-4cbf-b6c2-52dec7908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25D839D-69DE-4A39-92FE-48065A86C0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c118d9-ad1b-4cbf-b6c2-52dec79081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3802CB-3A07-4301-B059-8F6EB5E6C4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48C7A0-609C-42B6-8BEA-5A799DAF5BE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2095</TotalTime>
  <Pages>64</Pages>
  <Words>4439</Words>
  <Application>Microsoft Office PowerPoint</Application>
  <PresentationFormat>On-screen Show (4:3)</PresentationFormat>
  <Paragraphs>759</Paragraphs>
  <Slides>80</Slides>
  <Notes>77</Notes>
  <HiddenSlides>11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80</vt:i4>
      </vt:variant>
    </vt:vector>
  </HeadingPairs>
  <TitlesOfParts>
    <vt:vector size="94" baseType="lpstr">
      <vt:lpstr>Arial</vt:lpstr>
      <vt:lpstr>Arial Narrow</vt:lpstr>
      <vt:lpstr>Bernard MT Condensed</vt:lpstr>
      <vt:lpstr>Cambria</vt:lpstr>
      <vt:lpstr>Cambria Math</vt:lpstr>
      <vt:lpstr>Monotype Sorts</vt:lpstr>
      <vt:lpstr>Tahoma</vt:lpstr>
      <vt:lpstr>Times New Roman</vt:lpstr>
      <vt:lpstr>Trebuchet MS</vt:lpstr>
      <vt:lpstr>Wingdings</vt:lpstr>
      <vt:lpstr>Wingdings 2</vt:lpstr>
      <vt:lpstr>Opulent</vt:lpstr>
      <vt:lpstr>Equation</vt:lpstr>
      <vt:lpstr>Document</vt:lpstr>
      <vt:lpstr>Þjóðhags- reikningar</vt:lpstr>
      <vt:lpstr>rekstrarhagfræði</vt:lpstr>
      <vt:lpstr>Þjóðhagfræði</vt:lpstr>
      <vt:lpstr> mynd 1. verð og magn á markaði</vt:lpstr>
      <vt:lpstr>Tvær ályktanir strax</vt:lpstr>
      <vt:lpstr> mynd 2. verðlag og landsframleiðsla</vt:lpstr>
      <vt:lpstr>Tvær ályktanir strax</vt:lpstr>
      <vt:lpstr>Þjóðhagfræði</vt:lpstr>
      <vt:lpstr>Tekjur og gjöld í hagkerfinu</vt:lpstr>
      <vt:lpstr>Tekjur og gjöld í hagkerfinu</vt:lpstr>
      <vt:lpstr>Verg landsframleiðsla</vt:lpstr>
      <vt:lpstr>Verg landsframleiðsla</vt:lpstr>
      <vt:lpstr>Verg þjóðarframleiðsla</vt:lpstr>
      <vt:lpstr>Verg þjóðarframleiðsla</vt:lpstr>
      <vt:lpstr>Hringrás efnahagslífsins</vt:lpstr>
      <vt:lpstr>Hringrás efnahagslífsins</vt:lpstr>
      <vt:lpstr>Að mæla VLF</vt:lpstr>
      <vt:lpstr>Að mæla VLF</vt:lpstr>
      <vt:lpstr>Að mæla VLF</vt:lpstr>
      <vt:lpstr>     Hvað er talið með í VLF?</vt:lpstr>
      <vt:lpstr>Hvað er ekki talið með í VLF?</vt:lpstr>
      <vt:lpstr>Samsetning VLF</vt:lpstr>
      <vt:lpstr>Samsetning VLF</vt:lpstr>
      <vt:lpstr>Samsetning VLF</vt:lpstr>
      <vt:lpstr>VLF á íslandi og samsetning hennar 2019</vt:lpstr>
      <vt:lpstr>VLF á íslandi og samsetning hennar 2019</vt:lpstr>
      <vt:lpstr>VLF á íslandi og samsetning hennar 2019</vt:lpstr>
      <vt:lpstr>VLF á íslandi og samsetning hennar 2019</vt:lpstr>
      <vt:lpstr>VLF á íslandi og samsetning hennar 2019</vt:lpstr>
      <vt:lpstr>VLF á íslandi og samsetning hennar 2019</vt:lpstr>
      <vt:lpstr>VLF á íslandi og samsetning hennar 2019</vt:lpstr>
      <vt:lpstr>VLF á íslandi og samsetning hennar 2019</vt:lpstr>
      <vt:lpstr>VLF á íslandi og samsetning hennar 2019</vt:lpstr>
      <vt:lpstr>VLF á íslandi og samsetning hennar 2019</vt:lpstr>
      <vt:lpstr>VLF á íslandi og samsetning hennar 2019</vt:lpstr>
      <vt:lpstr>VLF á íslandi og samsetning hennar 2019</vt:lpstr>
      <vt:lpstr>VLF á íslandi og samsetning hennar 2019</vt:lpstr>
      <vt:lpstr>Mesti samdráttur síðan 1945</vt:lpstr>
      <vt:lpstr>Mesti samdráttur síðan 1945</vt:lpstr>
      <vt:lpstr>Mesti samdráttur síðan 1945</vt:lpstr>
      <vt:lpstr>Mesti samdráttur síðan 1945</vt:lpstr>
      <vt:lpstr>Mesti samdráttur síðan 1945</vt:lpstr>
      <vt:lpstr>Mesti samdráttur síðan 1945</vt:lpstr>
      <vt:lpstr>Mesti samdráttur síðan 1945</vt:lpstr>
      <vt:lpstr>Mesti samdráttur síðan 1945</vt:lpstr>
      <vt:lpstr>Upprifjun: Landsframleiðsla á mann og vinnustund 1960-2018 ($)</vt:lpstr>
      <vt:lpstr>Önnur tekjuhugtök</vt:lpstr>
      <vt:lpstr>Verg þjóðarframleiðsla, aftur</vt:lpstr>
      <vt:lpstr>Hrein þjóðarframleiðsla</vt:lpstr>
      <vt:lpstr>Vergar þjóðartekjur</vt:lpstr>
      <vt:lpstr>Tekjuvirði</vt:lpstr>
      <vt:lpstr>Tekjuvirði</vt:lpstr>
      <vt:lpstr>Ráðstöfunartekjur</vt:lpstr>
      <vt:lpstr>VLF á raunvirði og nafnvirði</vt:lpstr>
      <vt:lpstr>VLF á raunvirði og nafnvirði</vt:lpstr>
      <vt:lpstr>Verðvísitala VLF</vt:lpstr>
      <vt:lpstr>Verðvísitala VLF</vt:lpstr>
      <vt:lpstr>Að snara nafnvirði yfir á raunvirði</vt:lpstr>
      <vt:lpstr>Dæmi um VLF á raunvirði og nafnvirði</vt:lpstr>
      <vt:lpstr>Dæmi um VLF á raunvirði og nafnvirði</vt:lpstr>
      <vt:lpstr>Dæmi um VLF á raunvirði og nafnvirði</vt:lpstr>
      <vt:lpstr>Dæmi um VLF á raunvirði og nafnvirði</vt:lpstr>
      <vt:lpstr>Dæmi um VLF á raunvirði tiltekins grunnárs (2018)</vt:lpstr>
      <vt:lpstr>Dæmi um VLF á raunvirði tiltekins grunnárs (2018)</vt:lpstr>
      <vt:lpstr>Dæmi um VLF á raunvirði tiltekins grunnárs (2018)</vt:lpstr>
      <vt:lpstr>Dæmi um VLF á raunvirði tiltekins grunnárs (2018)</vt:lpstr>
      <vt:lpstr>Verðvísitala VLF</vt:lpstr>
      <vt:lpstr>Verðvísitala VLF</vt:lpstr>
      <vt:lpstr>Verðvísitala VLF</vt:lpstr>
      <vt:lpstr>PowerPoint Presentation</vt:lpstr>
      <vt:lpstr>ísland: vlf á mann á föstu verðlagi 1945-2015</vt:lpstr>
      <vt:lpstr>ísland: vlf á mann á föstu verðlagi 1945-2015</vt:lpstr>
      <vt:lpstr>ísland: vlf á mann á föstu verðlagi 1945-2015</vt:lpstr>
      <vt:lpstr>VLF og hagræn velferð</vt:lpstr>
      <vt:lpstr>VLF og hagræn velferð</vt:lpstr>
      <vt:lpstr>VLF og hagræn velferð</vt:lpstr>
      <vt:lpstr>VLF og hagræn velferð</vt:lpstr>
      <vt:lpstr>Hagtölur og skýrslur á vefnum</vt:lpstr>
      <vt:lpstr>Tekjur og langlífi</vt:lpstr>
      <vt:lpstr>Velferðarvísitala SÞ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22</dc:title>
  <dc:subject>Measuring a Nation's Income</dc:subject>
  <dc:creator>Mark P. Karscig</dc:creator>
  <cp:keywords>price elasticity</cp:keywords>
  <cp:lastModifiedBy>Þorvaldur Gylfason</cp:lastModifiedBy>
  <cp:revision>506</cp:revision>
  <cp:lastPrinted>2018-09-06T11:54:56Z</cp:lastPrinted>
  <dcterms:created xsi:type="dcterms:W3CDTF">1998-06-22T00:04:04Z</dcterms:created>
  <dcterms:modified xsi:type="dcterms:W3CDTF">2020-08-26T17:02:18Z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0x010100D58ACD5D1977BB41A31F184DBDE400AD</vt:lpwstr>
  </property>
</Properties>
</file>