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4"/>
  </p:sldMasterIdLst>
  <p:notesMasterIdLst>
    <p:notesMasterId r:id="rId41"/>
  </p:notesMasterIdLst>
  <p:handoutMasterIdLst>
    <p:handoutMasterId r:id="rId42"/>
  </p:handoutMasterIdLst>
  <p:sldIdLst>
    <p:sldId id="363" r:id="rId5"/>
    <p:sldId id="604" r:id="rId6"/>
    <p:sldId id="676" r:id="rId7"/>
    <p:sldId id="646" r:id="rId8"/>
    <p:sldId id="605" r:id="rId9"/>
    <p:sldId id="647" r:id="rId10"/>
    <p:sldId id="648" r:id="rId11"/>
    <p:sldId id="649" r:id="rId12"/>
    <p:sldId id="609" r:id="rId13"/>
    <p:sldId id="610" r:id="rId14"/>
    <p:sldId id="617" r:id="rId15"/>
    <p:sldId id="670" r:id="rId16"/>
    <p:sldId id="618" r:id="rId17"/>
    <p:sldId id="645" r:id="rId18"/>
    <p:sldId id="620" r:id="rId19"/>
    <p:sldId id="622" r:id="rId20"/>
    <p:sldId id="662" r:id="rId21"/>
    <p:sldId id="666" r:id="rId22"/>
    <p:sldId id="667" r:id="rId23"/>
    <p:sldId id="668" r:id="rId24"/>
    <p:sldId id="669" r:id="rId25"/>
    <p:sldId id="624" r:id="rId26"/>
    <p:sldId id="625" r:id="rId27"/>
    <p:sldId id="626" r:id="rId28"/>
    <p:sldId id="627" r:id="rId29"/>
    <p:sldId id="628" r:id="rId30"/>
    <p:sldId id="671" r:id="rId31"/>
    <p:sldId id="629" r:id="rId32"/>
    <p:sldId id="652" r:id="rId33"/>
    <p:sldId id="672" r:id="rId34"/>
    <p:sldId id="673" r:id="rId35"/>
    <p:sldId id="632" r:id="rId36"/>
    <p:sldId id="633" r:id="rId37"/>
    <p:sldId id="675" r:id="rId38"/>
    <p:sldId id="677" r:id="rId39"/>
    <p:sldId id="634" r:id="rId40"/>
  </p:sldIdLst>
  <p:sldSz cx="9144000" cy="6858000" type="screen4x3"/>
  <p:notesSz cx="6996113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000066"/>
    <a:srgbClr val="DE381C"/>
    <a:srgbClr val="7A0014"/>
    <a:srgbClr val="CC4A22"/>
    <a:srgbClr val="474A81"/>
    <a:srgbClr val="6600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A12EE0-847A-4383-8993-CEEBF934E3FD}" v="8" dt="2020-08-25T18:30:56.7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857" y="4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70" y="-78"/>
      </p:cViewPr>
      <p:guideLst>
        <p:guide orient="horz" pos="2924"/>
        <p:guide pos="220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handoutMaster" Target="handoutMasters/handoutMaster1.xml"/><Relationship Id="rId47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48" Type="http://schemas.microsoft.com/office/2015/10/relationships/revisionInfo" Target="revisionInfo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6.xml"/><Relationship Id="rId2" Type="http://schemas.openxmlformats.org/officeDocument/2006/relationships/slide" Target="slides/slide25.xml"/><Relationship Id="rId1" Type="http://schemas.openxmlformats.org/officeDocument/2006/relationships/slide" Target="slides/slide10.xml"/><Relationship Id="rId6" Type="http://schemas.openxmlformats.org/officeDocument/2006/relationships/slide" Target="slides/slide36.xml"/><Relationship Id="rId5" Type="http://schemas.openxmlformats.org/officeDocument/2006/relationships/slide" Target="slides/slide28.xml"/><Relationship Id="rId4" Type="http://schemas.openxmlformats.org/officeDocument/2006/relationships/slide" Target="slides/slide2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Þorvaldur Gylfason" userId="d2d5e679-93b2-45aa-8dcd-f9f23119a28e" providerId="ADAL" clId="{69A12EE0-847A-4383-8993-CEEBF934E3FD}"/>
    <pc:docChg chg="modSld">
      <pc:chgData name="Þorvaldur Gylfason" userId="d2d5e679-93b2-45aa-8dcd-f9f23119a28e" providerId="ADAL" clId="{69A12EE0-847A-4383-8993-CEEBF934E3FD}" dt="2020-08-25T18:30:24.633" v="6" actId="790"/>
      <pc:docMkLst>
        <pc:docMk/>
      </pc:docMkLst>
      <pc:sldChg chg="modSp mod">
        <pc:chgData name="Þorvaldur Gylfason" userId="d2d5e679-93b2-45aa-8dcd-f9f23119a28e" providerId="ADAL" clId="{69A12EE0-847A-4383-8993-CEEBF934E3FD}" dt="2020-08-25T18:26:13.409" v="2" actId="6549"/>
        <pc:sldMkLst>
          <pc:docMk/>
          <pc:sldMk cId="0" sldId="617"/>
        </pc:sldMkLst>
        <pc:spChg chg="mod">
          <ac:chgData name="Þorvaldur Gylfason" userId="d2d5e679-93b2-45aa-8dcd-f9f23119a28e" providerId="ADAL" clId="{69A12EE0-847A-4383-8993-CEEBF934E3FD}" dt="2020-08-25T18:26:13.409" v="2" actId="6549"/>
          <ac:spMkLst>
            <pc:docMk/>
            <pc:sldMk cId="0" sldId="617"/>
            <ac:spMk id="1106949" creationId="{00000000-0000-0000-0000-000000000000}"/>
          </ac:spMkLst>
        </pc:spChg>
      </pc:sldChg>
      <pc:sldChg chg="modSp">
        <pc:chgData name="Þorvaldur Gylfason" userId="d2d5e679-93b2-45aa-8dcd-f9f23119a28e" providerId="ADAL" clId="{69A12EE0-847A-4383-8993-CEEBF934E3FD}" dt="2020-08-25T18:28:22.631" v="5" actId="20577"/>
        <pc:sldMkLst>
          <pc:docMk/>
          <pc:sldMk cId="0" sldId="625"/>
        </pc:sldMkLst>
        <pc:spChg chg="mod">
          <ac:chgData name="Þorvaldur Gylfason" userId="d2d5e679-93b2-45aa-8dcd-f9f23119a28e" providerId="ADAL" clId="{69A12EE0-847A-4383-8993-CEEBF934E3FD}" dt="2020-08-25T18:28:22.631" v="5" actId="20577"/>
          <ac:spMkLst>
            <pc:docMk/>
            <pc:sldMk cId="0" sldId="625"/>
            <ac:spMk id="1123333" creationId="{00000000-0000-0000-0000-000000000000}"/>
          </ac:spMkLst>
        </pc:spChg>
      </pc:sldChg>
      <pc:sldChg chg="modSp mod">
        <pc:chgData name="Þorvaldur Gylfason" userId="d2d5e679-93b2-45aa-8dcd-f9f23119a28e" providerId="ADAL" clId="{69A12EE0-847A-4383-8993-CEEBF934E3FD}" dt="2020-08-25T18:24:47.395" v="0" actId="790"/>
        <pc:sldMkLst>
          <pc:docMk/>
          <pc:sldMk cId="0" sldId="648"/>
        </pc:sldMkLst>
        <pc:spChg chg="mod">
          <ac:chgData name="Þorvaldur Gylfason" userId="d2d5e679-93b2-45aa-8dcd-f9f23119a28e" providerId="ADAL" clId="{69A12EE0-847A-4383-8993-CEEBF934E3FD}" dt="2020-08-25T18:24:47.395" v="0" actId="790"/>
          <ac:spMkLst>
            <pc:docMk/>
            <pc:sldMk cId="0" sldId="648"/>
            <ac:spMk id="1183748" creationId="{00000000-0000-0000-0000-000000000000}"/>
          </ac:spMkLst>
        </pc:spChg>
      </pc:sldChg>
      <pc:sldChg chg="modSp mod">
        <pc:chgData name="Þorvaldur Gylfason" userId="d2d5e679-93b2-45aa-8dcd-f9f23119a28e" providerId="ADAL" clId="{69A12EE0-847A-4383-8993-CEEBF934E3FD}" dt="2020-08-25T18:30:24.633" v="6" actId="790"/>
        <pc:sldMkLst>
          <pc:docMk/>
          <pc:sldMk cId="1095819135" sldId="677"/>
        </pc:sldMkLst>
        <pc:spChg chg="mod">
          <ac:chgData name="Þorvaldur Gylfason" userId="d2d5e679-93b2-45aa-8dcd-f9f23119a28e" providerId="ADAL" clId="{69A12EE0-847A-4383-8993-CEEBF934E3FD}" dt="2020-08-25T18:30:24.633" v="6" actId="790"/>
          <ac:spMkLst>
            <pc:docMk/>
            <pc:sldMk cId="1095819135" sldId="677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0" tIns="0" rIns="19380" bIns="0" numCol="1" anchor="t" anchorCtr="0" compatLnSpc="1">
            <a:prstTxWarp prst="textNoShape">
              <a:avLst/>
            </a:prstTxWarp>
          </a:bodyPr>
          <a:lstStyle>
            <a:lvl1pPr algn="l" defTabSz="930275" eaLnBrk="0" hangingPunct="0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0" tIns="0" rIns="19380" bIns="0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0" tIns="0" rIns="19380" bIns="0" numCol="1" anchor="b" anchorCtr="0" compatLnSpc="1">
            <a:prstTxWarp prst="textNoShape">
              <a:avLst/>
            </a:prstTxWarp>
          </a:bodyPr>
          <a:lstStyle>
            <a:lvl1pPr algn="l" defTabSz="930275" eaLnBrk="0" hangingPunct="0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0" tIns="0" rIns="19380" bIns="0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000" i="1"/>
            </a:lvl1pPr>
          </a:lstStyle>
          <a:p>
            <a:pPr>
              <a:defRPr/>
            </a:pPr>
            <a:fld id="{BD4E97CE-8FE9-41C4-9DB9-98FE0DF34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575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0" tIns="0" rIns="19380" bIns="0" numCol="1" anchor="t" anchorCtr="0" compatLnSpc="1">
            <a:prstTxWarp prst="textNoShape">
              <a:avLst/>
            </a:prstTxWarp>
          </a:bodyPr>
          <a:lstStyle>
            <a:lvl1pPr algn="l" defTabSz="930275" eaLnBrk="0" hangingPunct="0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0" tIns="0" rIns="19380" bIns="0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0" tIns="0" rIns="19380" bIns="0" numCol="1" anchor="b" anchorCtr="0" compatLnSpc="1">
            <a:prstTxWarp prst="textNoShape">
              <a:avLst/>
            </a:prstTxWarp>
          </a:bodyPr>
          <a:lstStyle>
            <a:lvl1pPr algn="l" defTabSz="930275" eaLnBrk="0" hangingPunct="0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0" tIns="0" rIns="19380" bIns="0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000" i="1"/>
            </a:lvl1pPr>
          </a:lstStyle>
          <a:p>
            <a:pPr>
              <a:defRPr/>
            </a:pPr>
            <a:fld id="{128BCC48-67C4-45BA-9F1D-E1A2011BB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9942" name="Rectangle 6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703263"/>
            <a:ext cx="4624387" cy="34686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29213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8" tIns="46834" rIns="93668" bIns="468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769305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ECE839-6C95-4D3A-B007-A0CC36414F6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030600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7A3B48-9273-4A08-9F44-2E59AEC7E32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0179" name="Rectangle 2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50180" name="Rectangle 3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14</a:t>
            </a:r>
          </a:p>
        </p:txBody>
      </p:sp>
      <p:sp>
        <p:nvSpPr>
          <p:cNvPr id="50181" name="Rectangle 4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50182" name="Rectangle 5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5018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018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9189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550515-C612-46F7-AB87-8340DACD673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1203" name="Rectangle 2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51204" name="Rectangle 3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14</a:t>
            </a:r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51206" name="Rectangle 5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5120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120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7421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58AD38-CE02-4122-9656-2B5C05611C0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2227" name="Rectangle 2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52228" name="Rectangle 3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15</a:t>
            </a:r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52230" name="Rectangle 5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5223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223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7706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7E96CB-7CF6-4BA3-BF00-9B1D998FDE7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3251" name="Rectangle 2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53252" name="Rectangle 3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15</a:t>
            </a:r>
          </a:p>
        </p:txBody>
      </p:sp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53254" name="Rectangle 5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5325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325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1789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F8AFB7-CBB3-4182-8A38-E995D78211F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4275" name="Rectangle 2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54276" name="Rectangle 3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21</a:t>
            </a:r>
          </a:p>
        </p:txBody>
      </p:sp>
      <p:sp>
        <p:nvSpPr>
          <p:cNvPr id="54277" name="Rectangle 4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54278" name="Rectangle 5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5427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428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3945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72DCE-694A-43DA-9697-2967649820C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5299" name="Rectangle 2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55300" name="Rectangle 3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15</a:t>
            </a: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55302" name="Rectangle 5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5530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530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11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8DD804-706D-42D4-B37C-A6B12001A1F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156247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AAD93A-5ED6-445D-8DF9-730FCC377033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3056366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933178-E22D-44B6-AD3E-D9E4F90A3E1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001394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84CDD7-FC04-451D-AADE-D7C8F4D839E4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1294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223880-9967-4C38-902C-D102511FAB7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1987" name="Rectangle 2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41988" name="Rectangle 3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2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4199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199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176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F4541C-3D85-4FB1-8FB5-727D98C3B443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4918287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12B5B7-6020-4BF3-9DCE-AC6B5AFA6261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1443" name="Rectangle 2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61444" name="Rectangle 3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30</a:t>
            </a:r>
          </a:p>
        </p:txBody>
      </p:sp>
      <p:sp>
        <p:nvSpPr>
          <p:cNvPr id="61445" name="Rectangle 4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61446" name="Rectangle 5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6144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4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577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754A33-98B9-4773-87E2-1C3BB039C9B9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2467" name="Rectangle 2050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62468" name="Rectangle 2051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31</a:t>
            </a:r>
          </a:p>
        </p:txBody>
      </p:sp>
      <p:sp>
        <p:nvSpPr>
          <p:cNvPr id="62469" name="Rectangle 2052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62470" name="Rectangle 2053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62471" name="Rectangle 2054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2472" name="Rectangle 205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8690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16664F-8779-4937-9853-57AD8359C4C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3491" name="Rectangle 1026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63492" name="Rectangle 1027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32</a:t>
            </a:r>
          </a:p>
        </p:txBody>
      </p:sp>
      <p:sp>
        <p:nvSpPr>
          <p:cNvPr id="63493" name="Rectangle 1028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63494" name="Rectangle 1029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63495" name="Rectangle 1030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3496" name="Rectangle 103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7410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9B9FDA-6ACA-4A8E-AD97-8963B76A00A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4515" name="Rectangle 2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64516" name="Rectangle 3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32</a:t>
            </a:r>
          </a:p>
        </p:txBody>
      </p:sp>
      <p:sp>
        <p:nvSpPr>
          <p:cNvPr id="64517" name="Rectangle 4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64518" name="Rectangle 5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6451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452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7847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B94F18-9537-4B50-B1F5-103F730112D7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5539" name="Rectangle 5122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65540" name="Rectangle 5123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32</a:t>
            </a:r>
          </a:p>
        </p:txBody>
      </p:sp>
      <p:sp>
        <p:nvSpPr>
          <p:cNvPr id="65541" name="Rectangle 5124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65542" name="Rectangle 5125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65543" name="Rectangle 512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5544" name="Rectangle 51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9431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016E00-4D35-4B37-A314-9B9F72B0C6FA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6563" name="Rectangle 5122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66564" name="Rectangle 5123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32</a:t>
            </a:r>
          </a:p>
        </p:txBody>
      </p:sp>
      <p:sp>
        <p:nvSpPr>
          <p:cNvPr id="66565" name="Rectangle 5124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66566" name="Rectangle 5125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66567" name="Rectangle 512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6568" name="Rectangle 51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3305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C87B92-3960-430C-8F45-4C28F27418A4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7587" name="Rectangle 1026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67588" name="Rectangle 1027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32</a:t>
            </a:r>
          </a:p>
        </p:txBody>
      </p:sp>
      <p:sp>
        <p:nvSpPr>
          <p:cNvPr id="67589" name="Rectangle 1028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67590" name="Rectangle 1029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67591" name="Rectangle 1030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7592" name="Rectangle 103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43831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101504-C897-4ED8-8392-A2EB2B48D102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8611" name="Rectangle 2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68612" name="Rectangle 3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32</a:t>
            </a:r>
          </a:p>
        </p:txBody>
      </p:sp>
      <p:sp>
        <p:nvSpPr>
          <p:cNvPr id="68613" name="Rectangle 4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68614" name="Rectangle 5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6861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861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21803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2428CF-B3C2-4B28-A30D-D064C9060233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9635" name="Rectangle 2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69636" name="Rectangle 3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32</a:t>
            </a:r>
          </a:p>
        </p:txBody>
      </p:sp>
      <p:sp>
        <p:nvSpPr>
          <p:cNvPr id="69637" name="Rectangle 4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69638" name="Rectangle 5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6963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964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996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42F3A5-EA98-40A0-A1A3-26BBA05A815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3011" name="Rectangle 2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43012" name="Rectangle 3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2</a:t>
            </a:r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43014" name="Rectangle 5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4301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301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31068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CE3164-81C6-4E89-9831-E7F311C2DBCD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0659" name="Rectangle 2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70660" name="Rectangle 3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32</a:t>
            </a:r>
          </a:p>
        </p:txBody>
      </p:sp>
      <p:sp>
        <p:nvSpPr>
          <p:cNvPr id="70661" name="Rectangle 4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70662" name="Rectangle 5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7066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066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83274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3D44C0-7B8B-47E2-B0FD-1597F0AEC11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71683" name="Rectangle 2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71684" name="Rectangle 3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35</a:t>
            </a:r>
          </a:p>
        </p:txBody>
      </p:sp>
      <p:sp>
        <p:nvSpPr>
          <p:cNvPr id="71685" name="Rectangle 4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71686" name="Rectangle 5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7168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68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12058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48FA00-266E-4166-8579-728C115015C1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72707" name="Rectangle 2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72708" name="Rectangle 3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36</a:t>
            </a:r>
          </a:p>
        </p:txBody>
      </p:sp>
      <p:sp>
        <p:nvSpPr>
          <p:cNvPr id="72709" name="Rectangle 4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72710" name="Rectangle 5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7271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271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38200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BCC48-67C4-45BA-9F1D-E1A2011BB8A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63760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BCC48-67C4-45BA-9F1D-E1A2011BB8A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6742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0400E8-85C4-435F-B077-36DA1EF9FA68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125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A65DB6-01B3-46AA-9412-A18F841DBD7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4035" name="Rectangle 2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44036" name="Rectangle 3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3</a:t>
            </a:r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44038" name="Rectangle 5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4403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404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28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4653F2-21CB-4F2F-891A-78CAD76DC49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5059" name="Rectangle 2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45060" name="Rectangle 3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3</a:t>
            </a:r>
          </a:p>
        </p:txBody>
      </p:sp>
      <p:sp>
        <p:nvSpPr>
          <p:cNvPr id="45061" name="Rectangle 4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45062" name="Rectangle 5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4506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506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814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736023-154C-412D-92B0-9B2F9166A89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6083" name="Rectangle 2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3</a:t>
            </a:r>
          </a:p>
        </p:txBody>
      </p:sp>
      <p:sp>
        <p:nvSpPr>
          <p:cNvPr id="46085" name="Rectangle 4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46086" name="Rectangle 5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4608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608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6456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B54B6B-0FB9-4D0E-8D12-BB9FB1F6AF7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7107" name="Rectangle 1026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47108" name="Rectangle 1027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3</a:t>
            </a:r>
          </a:p>
        </p:txBody>
      </p:sp>
      <p:sp>
        <p:nvSpPr>
          <p:cNvPr id="47109" name="Rectangle 1028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47110" name="Rectangle 1029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47111" name="Rectangle 1030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7112" name="Rectangle 103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3758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777578-D16A-4478-80B0-0384743E9FC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8131" name="Rectangle 2"/>
          <p:cNvSpPr>
            <a:spLocks noChangeArrowheads="1"/>
          </p:cNvSpPr>
          <p:nvPr/>
        </p:nvSpPr>
        <p:spPr bwMode="auto">
          <a:xfrm>
            <a:off x="3962400" y="0"/>
            <a:ext cx="303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48132" name="Rectangle 3"/>
          <p:cNvSpPr>
            <a:spLocks noChangeArrowheads="1"/>
          </p:cNvSpPr>
          <p:nvPr/>
        </p:nvSpPr>
        <p:spPr bwMode="auto">
          <a:xfrm>
            <a:off x="396240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80" tIns="0" rIns="19380" bIns="0" anchor="b"/>
          <a:lstStyle/>
          <a:p>
            <a:pPr algn="r" defTabSz="930275" eaLnBrk="0" hangingPunct="0"/>
            <a:r>
              <a:rPr lang="en-US" sz="1000" i="1"/>
              <a:t>5</a:t>
            </a:r>
          </a:p>
        </p:txBody>
      </p:sp>
      <p:sp>
        <p:nvSpPr>
          <p:cNvPr id="48133" name="Rectangle 4"/>
          <p:cNvSpPr>
            <a:spLocks noChangeArrowheads="1"/>
          </p:cNvSpPr>
          <p:nvPr/>
        </p:nvSpPr>
        <p:spPr bwMode="auto">
          <a:xfrm>
            <a:off x="-1588" y="8818563"/>
            <a:ext cx="3032126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48134" name="Rectangle 5"/>
          <p:cNvSpPr>
            <a:spLocks noChangeArrowheads="1"/>
          </p:cNvSpPr>
          <p:nvPr/>
        </p:nvSpPr>
        <p:spPr bwMode="auto">
          <a:xfrm>
            <a:off x="-1588" y="0"/>
            <a:ext cx="30321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4813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813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5827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00C4DB-81B6-45B8-BBA9-DBA34FA2AE9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26586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8BF746F-559C-4715-95A1-9D485D9D919C}" type="datetimeFigureOut">
              <a:rPr lang="en-US"/>
              <a:pPr>
                <a:defRPr/>
              </a:pPr>
              <a:t>8/25/2020</a:t>
            </a:fld>
            <a:endParaRPr dirty="0"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8D64278-6E94-4F2B-A225-21945A4153A9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4059A-57A3-43B7-BAE6-6D0D9D8BE752}" type="datetimeFigureOut">
              <a:rPr lang="en-US"/>
              <a:pPr>
                <a:defRPr/>
              </a:pPr>
              <a:t>8/25/2020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E91FD-991C-483E-83C3-4D144BCA61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8040B9-20B5-4BCC-B82D-3D060689B59D}" type="datetimeFigureOut">
              <a:rPr lang="en-US"/>
              <a:pPr>
                <a:defRPr/>
              </a:pPr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618F5BB-9ACB-43AD-AE9E-B4AF113D46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06CD8-AB8A-4E5C-BBF1-2C31229FB97C}" type="datetimeFigureOut">
              <a:rPr lang="en-US"/>
              <a:pPr>
                <a:defRPr/>
              </a:pPr>
              <a:t>8/25/2020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A6F16-39C9-4D21-9831-9B1A02E9A8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A4CE9F5F-2A34-4349-A202-57A4408D75C4}" type="datetimeFigureOut">
              <a:rPr lang="en-US"/>
              <a:pPr>
                <a:defRPr/>
              </a:pPr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F66C54-BF60-4CA0-B4F9-FD9CE1362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583E4-18B9-4C3F-96DA-3DC04A422502}" type="datetimeFigureOut">
              <a:rPr lang="en-US"/>
              <a:pPr>
                <a:defRPr/>
              </a:pPr>
              <a:t>8/25/2020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FC8C7-14B9-48AF-A02A-DB41F134C3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233F4-8933-41EE-A713-7D555AC58E93}" type="datetimeFigureOut">
              <a:rPr lang="en-US"/>
              <a:pPr>
                <a:defRPr/>
              </a:pPr>
              <a:t>8/25/2020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2942F-FB48-4BF9-8503-C10363EB7D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93480-15BC-44A6-AD0D-BAF4C39C5E71}" type="datetimeFigureOut">
              <a:rPr lang="en-US"/>
              <a:pPr>
                <a:defRPr/>
              </a:pPr>
              <a:t>8/25/2020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6B793-F767-4A31-B5E9-F4E7D5631C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98956-45BD-4D04-B086-B2D8E402FE7D}" type="datetimeFigureOut">
              <a:rPr lang="en-US"/>
              <a:pPr>
                <a:defRPr/>
              </a:pPr>
              <a:t>8/25/2020</a:t>
            </a:fld>
            <a:endParaRPr lang="en-US" dirty="0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96918-3A29-464C-BFE3-C1F49A6C0F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9E40C-1603-49F4-AA2E-35F2B2A814A3}" type="datetimeFigureOut">
              <a:rPr lang="en-US"/>
              <a:pPr>
                <a:defRPr/>
              </a:pPr>
              <a:t>8/25/2020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7E2B-236C-488B-8158-89F9ABB4C9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2A5D25F-DEC1-4DFE-BE85-A4D392848E1B}" type="datetimeFigureOut">
              <a:rPr lang="en-US"/>
              <a:pPr>
                <a:defRPr/>
              </a:pPr>
              <a:t>8/25/2020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C2FA124-5332-4790-88C1-519A1F4CC3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0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20CCE38D-60B5-4775-B605-7B3C5DE7F3AA}" type="datetimeFigureOut">
              <a:rPr lang="en-US"/>
              <a:pPr>
                <a:defRPr/>
              </a:pPr>
              <a:t>8/25/2020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C04705EA-4E78-408F-A5C5-4487B76790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1" r:id="rId2"/>
    <p:sldLayoutId id="2147483729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30" r:id="rId9"/>
    <p:sldLayoutId id="2147483727" r:id="rId10"/>
    <p:sldLayoutId id="2147483731" r:id="rId11"/>
  </p:sldLayoutIdLst>
  <p:transition spd="med"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059832" y="1819260"/>
            <a:ext cx="5727010" cy="160974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6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Að hugsa eins og hagfræðingur</a:t>
            </a:r>
          </a:p>
        </p:txBody>
      </p:sp>
      <p:sp>
        <p:nvSpPr>
          <p:cNvPr id="22323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452842" y="4179168"/>
            <a:ext cx="5334000" cy="762000"/>
          </a:xfrm>
        </p:spPr>
        <p:txBody>
          <a:bodyPr>
            <a:normAutofit/>
          </a:bodyPr>
          <a:lstStyle/>
          <a:p>
            <a:pPr marL="342900" indent="-34290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s-IS" sz="4400" dirty="0"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2. kafli</a:t>
            </a:r>
          </a:p>
        </p:txBody>
      </p:sp>
      <p:pic>
        <p:nvPicPr>
          <p:cNvPr id="6152" name="Picture 13" descr="chap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971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63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71500" y="1785938"/>
            <a:ext cx="7215188" cy="2667000"/>
          </a:xfrm>
        </p:spPr>
        <p:txBody>
          <a:bodyPr/>
          <a:lstStyle/>
          <a:p>
            <a:pPr marL="358775" indent="-358775" eaLnBrk="1" hangingPunct="1">
              <a:buClr>
                <a:srgbClr val="F09A0E"/>
              </a:buClr>
            </a:pP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Við notum líkön til að einfalda fyrir okkur raunveruleikann og reyna að skerpa skilning okkar á heiminum og skilja betur samhengi hlutanna í efnahagslífinu</a:t>
            </a:r>
          </a:p>
          <a:p>
            <a:pPr lvl="1" eaLnBrk="1" hangingPunct="1">
              <a:buClr>
                <a:srgbClr val="F09A0E"/>
              </a:buClr>
            </a:pPr>
            <a:r>
              <a:rPr lang="is-IS" sz="3300" dirty="0">
                <a:latin typeface="Cambria" panose="02040503050406030204" pitchFamily="18" charset="0"/>
                <a:ea typeface="Cambria" panose="02040503050406030204" pitchFamily="18" charset="0"/>
              </a:rPr>
              <a:t>Tökum dæmi</a:t>
            </a:r>
          </a:p>
        </p:txBody>
      </p:sp>
      <p:sp>
        <p:nvSpPr>
          <p:cNvPr id="1093639" name="Text Box 7"/>
          <p:cNvSpPr txBox="1">
            <a:spLocks noChangeArrowheads="1"/>
          </p:cNvSpPr>
          <p:nvPr/>
        </p:nvSpPr>
        <p:spPr bwMode="auto">
          <a:xfrm rot="21420000">
            <a:off x="2425787" y="5678140"/>
            <a:ext cx="6165972" cy="646331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92113" lvl="1" indent="-277813" algn="ctr" eaLnBrk="0" hangingPunct="0">
              <a:buClr>
                <a:schemeClr val="bg2"/>
              </a:buClr>
              <a:buSzPct val="50000"/>
              <a:buFont typeface="Monotype Sorts" pitchFamily="2" charset="2"/>
              <a:buNone/>
              <a:defRPr/>
            </a:pPr>
            <a:r>
              <a:rPr lang="is-IS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Framleiðslujaðar hagkerfisins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332656"/>
            <a:ext cx="7848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Haglíkön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93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93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936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93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3635" grpId="0" build="p" bldLvl="2" autoUpdateAnimBg="0"/>
      <p:bldP spid="1093639" grpId="0" build="p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949" name="Rectangle 2053"/>
          <p:cNvSpPr>
            <a:spLocks noGrp="1" noChangeArrowheads="1"/>
          </p:cNvSpPr>
          <p:nvPr>
            <p:ph type="subTitle" idx="4294967295"/>
          </p:nvPr>
        </p:nvSpPr>
        <p:spPr>
          <a:xfrm>
            <a:off x="500062" y="1500188"/>
            <a:ext cx="7456313" cy="4824412"/>
          </a:xfrm>
        </p:spPr>
        <p:txBody>
          <a:bodyPr>
            <a:noAutofit/>
          </a:bodyPr>
          <a:lstStyle/>
          <a:p>
            <a:pPr marL="609600" indent="-60960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Forsendur</a:t>
            </a:r>
          </a:p>
          <a:p>
            <a:pPr marL="990600" lvl="1" indent="-533400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Tveir atvinnuvegir í hagkerfinu</a:t>
            </a:r>
          </a:p>
          <a:p>
            <a:pPr marL="1371600" lvl="2" indent="-457200" eaLnBrk="1" fontAlgn="auto" hangingPunct="1"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ü"/>
              <a:defRPr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Landbúnaður</a:t>
            </a:r>
          </a:p>
          <a:p>
            <a:pPr marL="1371600" lvl="2" indent="-457200" eaLnBrk="1" fontAlgn="auto" hangingPunct="1"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ü"/>
              <a:defRPr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Sjávarútvegur</a:t>
            </a:r>
          </a:p>
          <a:p>
            <a:pPr marL="990600" lvl="1" indent="-533400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Tvær vörur eru framleiddar</a:t>
            </a:r>
          </a:p>
          <a:p>
            <a:pPr marL="1371600" lvl="2" indent="-457200" eaLnBrk="1" fontAlgn="auto" hangingPunct="1"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ü"/>
              <a:defRPr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Sviðakjammar</a:t>
            </a:r>
          </a:p>
          <a:p>
            <a:pPr marL="1371600" lvl="2" indent="-457200" eaLnBrk="1" fontAlgn="auto" hangingPunct="1"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ü"/>
              <a:defRPr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Þorskhausar</a:t>
            </a:r>
          </a:p>
          <a:p>
            <a:pPr marL="990600" lvl="1" indent="-533400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Framleiðsluþættir (vinnuafl og fjármagn) eru auðfluttir milli atvinnuvega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Framleiðslujaðarinn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06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9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069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9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069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9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069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9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069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9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069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9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069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9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069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949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Framleiðslujaðarinn</a:t>
            </a: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533400" y="1905000"/>
            <a:ext cx="7253310" cy="4167206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defRPr/>
            </a:pPr>
            <a:r>
              <a:rPr lang="is-I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Framleiðslujaðar hagkerfisins </a:t>
            </a: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er kúrfa sem sýnir þann fjölda sviðakjamma og þorskhausa sem hægt er að framleiða að gefnum framleiðslugæðum, þ.e. að gefnu vinnuafli, fjármagni og tækni sem fyrirtækin búa að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995" name="Freeform 1027"/>
          <p:cNvSpPr>
            <a:spLocks/>
          </p:cNvSpPr>
          <p:nvPr/>
        </p:nvSpPr>
        <p:spPr bwMode="auto">
          <a:xfrm>
            <a:off x="1524000" y="2514600"/>
            <a:ext cx="4443413" cy="3756025"/>
          </a:xfrm>
          <a:custGeom>
            <a:avLst/>
            <a:gdLst>
              <a:gd name="T0" fmla="*/ 2147483647 w 2799"/>
              <a:gd name="T1" fmla="*/ 2147483647 h 2366"/>
              <a:gd name="T2" fmla="*/ 2147483647 w 2799"/>
              <a:gd name="T3" fmla="*/ 2147483647 h 2366"/>
              <a:gd name="T4" fmla="*/ 2147483647 w 2799"/>
              <a:gd name="T5" fmla="*/ 2147483647 h 2366"/>
              <a:gd name="T6" fmla="*/ 2147483647 w 2799"/>
              <a:gd name="T7" fmla="*/ 2147483647 h 2366"/>
              <a:gd name="T8" fmla="*/ 2147483647 w 2799"/>
              <a:gd name="T9" fmla="*/ 2147483647 h 2366"/>
              <a:gd name="T10" fmla="*/ 2147483647 w 2799"/>
              <a:gd name="T11" fmla="*/ 2147483647 h 2366"/>
              <a:gd name="T12" fmla="*/ 2147483647 w 2799"/>
              <a:gd name="T13" fmla="*/ 2147483647 h 2366"/>
              <a:gd name="T14" fmla="*/ 2147483647 w 2799"/>
              <a:gd name="T15" fmla="*/ 2147483647 h 2366"/>
              <a:gd name="T16" fmla="*/ 0 w 2799"/>
              <a:gd name="T17" fmla="*/ 0 h 236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799"/>
              <a:gd name="T28" fmla="*/ 0 h 2366"/>
              <a:gd name="T29" fmla="*/ 2799 w 2799"/>
              <a:gd name="T30" fmla="*/ 2366 h 236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799" h="2366">
                <a:moveTo>
                  <a:pt x="2798" y="2365"/>
                </a:moveTo>
                <a:lnTo>
                  <a:pt x="2659" y="1853"/>
                </a:lnTo>
                <a:lnTo>
                  <a:pt x="2464" y="1411"/>
                </a:lnTo>
                <a:lnTo>
                  <a:pt x="2199" y="1037"/>
                </a:lnTo>
                <a:lnTo>
                  <a:pt x="1879" y="733"/>
                </a:lnTo>
                <a:lnTo>
                  <a:pt x="1517" y="470"/>
                </a:lnTo>
                <a:lnTo>
                  <a:pt x="1072" y="263"/>
                </a:lnTo>
                <a:lnTo>
                  <a:pt x="571" y="111"/>
                </a:lnTo>
                <a:lnTo>
                  <a:pt x="0" y="0"/>
                </a:lnTo>
              </a:path>
            </a:pathLst>
          </a:custGeom>
          <a:noFill/>
          <a:ln w="38100" cap="rnd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08997" name="Rectangle 1029"/>
          <p:cNvSpPr>
            <a:spLocks noChangeArrowheads="1"/>
          </p:cNvSpPr>
          <p:nvPr/>
        </p:nvSpPr>
        <p:spPr bwMode="auto">
          <a:xfrm>
            <a:off x="520700" y="1524000"/>
            <a:ext cx="774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8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Hausar</a:t>
            </a:r>
          </a:p>
        </p:txBody>
      </p:sp>
      <p:sp>
        <p:nvSpPr>
          <p:cNvPr id="1108998" name="Rectangle 1030"/>
          <p:cNvSpPr>
            <a:spLocks noChangeArrowheads="1"/>
          </p:cNvSpPr>
          <p:nvPr/>
        </p:nvSpPr>
        <p:spPr bwMode="auto">
          <a:xfrm>
            <a:off x="7086600" y="6430963"/>
            <a:ext cx="1828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is-IS" sz="18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Kjammar</a:t>
            </a:r>
          </a:p>
        </p:txBody>
      </p:sp>
      <p:sp>
        <p:nvSpPr>
          <p:cNvPr id="1108999" name="Rectangle 1031"/>
          <p:cNvSpPr>
            <a:spLocks noChangeArrowheads="1"/>
          </p:cNvSpPr>
          <p:nvPr/>
        </p:nvSpPr>
        <p:spPr bwMode="auto">
          <a:xfrm>
            <a:off x="884238" y="2427288"/>
            <a:ext cx="5450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3000</a:t>
            </a:r>
          </a:p>
        </p:txBody>
      </p:sp>
      <p:grpSp>
        <p:nvGrpSpPr>
          <p:cNvPr id="2" name="Group 1055"/>
          <p:cNvGrpSpPr>
            <a:grpSpLocks/>
          </p:cNvGrpSpPr>
          <p:nvPr/>
        </p:nvGrpSpPr>
        <p:grpSpPr bwMode="auto">
          <a:xfrm>
            <a:off x="1325563" y="1525588"/>
            <a:ext cx="6675437" cy="5106988"/>
            <a:chOff x="835" y="961"/>
            <a:chExt cx="4205" cy="3217"/>
          </a:xfrm>
        </p:grpSpPr>
        <p:sp>
          <p:nvSpPr>
            <p:cNvPr id="17459" name="Freeform 1028"/>
            <p:cNvSpPr>
              <a:spLocks/>
            </p:cNvSpPr>
            <p:nvPr/>
          </p:nvSpPr>
          <p:spPr bwMode="auto">
            <a:xfrm>
              <a:off x="960" y="961"/>
              <a:ext cx="4080" cy="3017"/>
            </a:xfrm>
            <a:custGeom>
              <a:avLst/>
              <a:gdLst>
                <a:gd name="T0" fmla="*/ 0 w 4080"/>
                <a:gd name="T1" fmla="*/ 0 h 3017"/>
                <a:gd name="T2" fmla="*/ 0 w 4080"/>
                <a:gd name="T3" fmla="*/ 3016 h 3017"/>
                <a:gd name="T4" fmla="*/ 4079 w 4080"/>
                <a:gd name="T5" fmla="*/ 3016 h 3017"/>
                <a:gd name="T6" fmla="*/ 0 60000 65536"/>
                <a:gd name="T7" fmla="*/ 0 60000 65536"/>
                <a:gd name="T8" fmla="*/ 0 60000 65536"/>
                <a:gd name="T9" fmla="*/ 0 w 4080"/>
                <a:gd name="T10" fmla="*/ 0 h 3017"/>
                <a:gd name="T11" fmla="*/ 4080 w 4080"/>
                <a:gd name="T12" fmla="*/ 3017 h 30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80" h="3017">
                  <a:moveTo>
                    <a:pt x="0" y="0"/>
                  </a:moveTo>
                  <a:lnTo>
                    <a:pt x="0" y="3016"/>
                  </a:lnTo>
                  <a:lnTo>
                    <a:pt x="4079" y="3016"/>
                  </a:lnTo>
                </a:path>
              </a:pathLst>
            </a:custGeom>
            <a:noFill/>
            <a:ln w="28575" cap="rnd">
              <a:solidFill>
                <a:srgbClr val="000000"/>
              </a:solidFill>
              <a:round/>
              <a:headEnd type="arrow" w="sm" len="sm"/>
              <a:tailEnd type="arrow" w="sm" len="sm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7460" name="Rectangle 1039"/>
            <p:cNvSpPr>
              <a:spLocks noChangeArrowheads="1"/>
            </p:cNvSpPr>
            <p:nvPr/>
          </p:nvSpPr>
          <p:spPr bwMode="auto">
            <a:xfrm>
              <a:off x="835" y="4004"/>
              <a:ext cx="8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0</a:t>
              </a:r>
            </a:p>
          </p:txBody>
        </p:sp>
      </p:grpSp>
      <p:sp>
        <p:nvSpPr>
          <p:cNvPr id="1109008" name="Rectangle 1040"/>
          <p:cNvSpPr>
            <a:spLocks noChangeArrowheads="1"/>
          </p:cNvSpPr>
          <p:nvPr/>
        </p:nvSpPr>
        <p:spPr bwMode="auto">
          <a:xfrm>
            <a:off x="5700713" y="6356350"/>
            <a:ext cx="5450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1000</a:t>
            </a:r>
          </a:p>
        </p:txBody>
      </p:sp>
      <p:grpSp>
        <p:nvGrpSpPr>
          <p:cNvPr id="3" name="Group 1057"/>
          <p:cNvGrpSpPr>
            <a:grpSpLocks/>
          </p:cNvGrpSpPr>
          <p:nvPr/>
        </p:nvGrpSpPr>
        <p:grpSpPr bwMode="auto">
          <a:xfrm>
            <a:off x="884238" y="3678231"/>
            <a:ext cx="3763962" cy="276224"/>
            <a:chOff x="557" y="2317"/>
            <a:chExt cx="2371" cy="174"/>
          </a:xfrm>
        </p:grpSpPr>
        <p:sp>
          <p:nvSpPr>
            <p:cNvPr id="17457" name="Rectangle 1033"/>
            <p:cNvSpPr>
              <a:spLocks noChangeArrowheads="1"/>
            </p:cNvSpPr>
            <p:nvPr/>
          </p:nvSpPr>
          <p:spPr bwMode="auto">
            <a:xfrm>
              <a:off x="557" y="2317"/>
              <a:ext cx="343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2000</a:t>
              </a:r>
            </a:p>
          </p:txBody>
        </p:sp>
        <p:sp>
          <p:nvSpPr>
            <p:cNvPr id="17458" name="Line 1041"/>
            <p:cNvSpPr>
              <a:spLocks noChangeShapeType="1"/>
            </p:cNvSpPr>
            <p:nvPr/>
          </p:nvSpPr>
          <p:spPr bwMode="auto">
            <a:xfrm>
              <a:off x="960" y="2400"/>
              <a:ext cx="196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4" name="Group 1058"/>
          <p:cNvGrpSpPr>
            <a:grpSpLocks/>
          </p:cNvGrpSpPr>
          <p:nvPr/>
        </p:nvGrpSpPr>
        <p:grpSpPr bwMode="auto">
          <a:xfrm>
            <a:off x="4572006" y="3810001"/>
            <a:ext cx="407988" cy="2820988"/>
            <a:chOff x="2880" y="2400"/>
            <a:chExt cx="257" cy="1777"/>
          </a:xfrm>
        </p:grpSpPr>
        <p:sp>
          <p:nvSpPr>
            <p:cNvPr id="17455" name="Rectangle 1036"/>
            <p:cNvSpPr>
              <a:spLocks noChangeArrowheads="1"/>
            </p:cNvSpPr>
            <p:nvPr/>
          </p:nvSpPr>
          <p:spPr bwMode="auto">
            <a:xfrm>
              <a:off x="2880" y="4003"/>
              <a:ext cx="25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700</a:t>
              </a:r>
            </a:p>
          </p:txBody>
        </p:sp>
        <p:sp>
          <p:nvSpPr>
            <p:cNvPr id="17456" name="Line 1042"/>
            <p:cNvSpPr>
              <a:spLocks noChangeShapeType="1"/>
            </p:cNvSpPr>
            <p:nvPr/>
          </p:nvSpPr>
          <p:spPr bwMode="auto">
            <a:xfrm>
              <a:off x="2928" y="2400"/>
              <a:ext cx="0" cy="15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5" name="Group 1060"/>
          <p:cNvGrpSpPr>
            <a:grpSpLocks/>
          </p:cNvGrpSpPr>
          <p:nvPr/>
        </p:nvGrpSpPr>
        <p:grpSpPr bwMode="auto">
          <a:xfrm>
            <a:off x="884238" y="4930784"/>
            <a:ext cx="1935162" cy="276226"/>
            <a:chOff x="557" y="3106"/>
            <a:chExt cx="1219" cy="174"/>
          </a:xfrm>
        </p:grpSpPr>
        <p:sp>
          <p:nvSpPr>
            <p:cNvPr id="17453" name="Rectangle 1032"/>
            <p:cNvSpPr>
              <a:spLocks noChangeArrowheads="1"/>
            </p:cNvSpPr>
            <p:nvPr/>
          </p:nvSpPr>
          <p:spPr bwMode="auto">
            <a:xfrm>
              <a:off x="557" y="3106"/>
              <a:ext cx="343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1000</a:t>
              </a:r>
            </a:p>
          </p:txBody>
        </p:sp>
        <p:sp>
          <p:nvSpPr>
            <p:cNvPr id="17454" name="Line 1043"/>
            <p:cNvSpPr>
              <a:spLocks noChangeShapeType="1"/>
            </p:cNvSpPr>
            <p:nvPr/>
          </p:nvSpPr>
          <p:spPr bwMode="auto">
            <a:xfrm>
              <a:off x="960" y="3168"/>
              <a:ext cx="8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6" name="Group 1061"/>
          <p:cNvGrpSpPr>
            <a:grpSpLocks/>
          </p:cNvGrpSpPr>
          <p:nvPr/>
        </p:nvGrpSpPr>
        <p:grpSpPr bwMode="auto">
          <a:xfrm>
            <a:off x="2673353" y="5029202"/>
            <a:ext cx="407988" cy="1603376"/>
            <a:chOff x="1684" y="3168"/>
            <a:chExt cx="257" cy="1010"/>
          </a:xfrm>
        </p:grpSpPr>
        <p:sp>
          <p:nvSpPr>
            <p:cNvPr id="17451" name="Rectangle 1038"/>
            <p:cNvSpPr>
              <a:spLocks noChangeArrowheads="1"/>
            </p:cNvSpPr>
            <p:nvPr/>
          </p:nvSpPr>
          <p:spPr bwMode="auto">
            <a:xfrm>
              <a:off x="1684" y="4004"/>
              <a:ext cx="25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300</a:t>
              </a:r>
            </a:p>
          </p:txBody>
        </p:sp>
        <p:sp>
          <p:nvSpPr>
            <p:cNvPr id="17452" name="Line 1044"/>
            <p:cNvSpPr>
              <a:spLocks noChangeShapeType="1"/>
            </p:cNvSpPr>
            <p:nvPr/>
          </p:nvSpPr>
          <p:spPr bwMode="auto">
            <a:xfrm>
              <a:off x="1776" y="3168"/>
              <a:ext cx="0" cy="81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7" name="Group 1056"/>
          <p:cNvGrpSpPr>
            <a:grpSpLocks/>
          </p:cNvGrpSpPr>
          <p:nvPr/>
        </p:nvGrpSpPr>
        <p:grpSpPr bwMode="auto">
          <a:xfrm>
            <a:off x="4571995" y="3581405"/>
            <a:ext cx="428625" cy="369888"/>
            <a:chOff x="2880" y="2256"/>
            <a:chExt cx="270" cy="233"/>
          </a:xfrm>
        </p:grpSpPr>
        <p:sp>
          <p:nvSpPr>
            <p:cNvPr id="17449" name="Rectangle 1035"/>
            <p:cNvSpPr>
              <a:spLocks noChangeArrowheads="1"/>
            </p:cNvSpPr>
            <p:nvPr/>
          </p:nvSpPr>
          <p:spPr bwMode="auto">
            <a:xfrm>
              <a:off x="3024" y="2256"/>
              <a:ext cx="12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400" b="1">
                  <a:solidFill>
                    <a:srgbClr val="CC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</a:t>
              </a:r>
            </a:p>
          </p:txBody>
        </p:sp>
        <p:sp>
          <p:nvSpPr>
            <p:cNvPr id="17450" name="Freeform 1046"/>
            <p:cNvSpPr>
              <a:spLocks/>
            </p:cNvSpPr>
            <p:nvPr/>
          </p:nvSpPr>
          <p:spPr bwMode="auto">
            <a:xfrm>
              <a:off x="2880" y="2352"/>
              <a:ext cx="70" cy="83"/>
            </a:xfrm>
            <a:custGeom>
              <a:avLst/>
              <a:gdLst>
                <a:gd name="T0" fmla="*/ 28 w 70"/>
                <a:gd name="T1" fmla="*/ 82 h 83"/>
                <a:gd name="T2" fmla="*/ 55 w 70"/>
                <a:gd name="T3" fmla="*/ 68 h 83"/>
                <a:gd name="T4" fmla="*/ 69 w 70"/>
                <a:gd name="T5" fmla="*/ 55 h 83"/>
                <a:gd name="T6" fmla="*/ 69 w 70"/>
                <a:gd name="T7" fmla="*/ 41 h 83"/>
                <a:gd name="T8" fmla="*/ 69 w 70"/>
                <a:gd name="T9" fmla="*/ 27 h 83"/>
                <a:gd name="T10" fmla="*/ 55 w 70"/>
                <a:gd name="T11" fmla="*/ 14 h 83"/>
                <a:gd name="T12" fmla="*/ 28 w 70"/>
                <a:gd name="T13" fmla="*/ 0 h 83"/>
                <a:gd name="T14" fmla="*/ 14 w 70"/>
                <a:gd name="T15" fmla="*/ 14 h 83"/>
                <a:gd name="T16" fmla="*/ 0 w 70"/>
                <a:gd name="T17" fmla="*/ 27 h 83"/>
                <a:gd name="T18" fmla="*/ 0 w 70"/>
                <a:gd name="T19" fmla="*/ 41 h 83"/>
                <a:gd name="T20" fmla="*/ 0 w 70"/>
                <a:gd name="T21" fmla="*/ 55 h 83"/>
                <a:gd name="T22" fmla="*/ 14 w 70"/>
                <a:gd name="T23" fmla="*/ 68 h 83"/>
                <a:gd name="T24" fmla="*/ 28 w 70"/>
                <a:gd name="T25" fmla="*/ 82 h 8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0"/>
                <a:gd name="T40" fmla="*/ 0 h 83"/>
                <a:gd name="T41" fmla="*/ 70 w 70"/>
                <a:gd name="T42" fmla="*/ 83 h 8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0" h="83">
                  <a:moveTo>
                    <a:pt x="28" y="82"/>
                  </a:moveTo>
                  <a:lnTo>
                    <a:pt x="55" y="68"/>
                  </a:lnTo>
                  <a:lnTo>
                    <a:pt x="69" y="55"/>
                  </a:lnTo>
                  <a:lnTo>
                    <a:pt x="69" y="41"/>
                  </a:lnTo>
                  <a:lnTo>
                    <a:pt x="69" y="27"/>
                  </a:lnTo>
                  <a:lnTo>
                    <a:pt x="55" y="14"/>
                  </a:lnTo>
                  <a:lnTo>
                    <a:pt x="28" y="0"/>
                  </a:lnTo>
                  <a:lnTo>
                    <a:pt x="14" y="14"/>
                  </a:lnTo>
                  <a:lnTo>
                    <a:pt x="0" y="27"/>
                  </a:lnTo>
                  <a:lnTo>
                    <a:pt x="0" y="41"/>
                  </a:lnTo>
                  <a:lnTo>
                    <a:pt x="0" y="55"/>
                  </a:lnTo>
                  <a:lnTo>
                    <a:pt x="14" y="68"/>
                  </a:lnTo>
                  <a:lnTo>
                    <a:pt x="28" y="82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8" name="Group 1059"/>
          <p:cNvGrpSpPr>
            <a:grpSpLocks/>
          </p:cNvGrpSpPr>
          <p:nvPr/>
        </p:nvGrpSpPr>
        <p:grpSpPr bwMode="auto">
          <a:xfrm>
            <a:off x="2743196" y="4724406"/>
            <a:ext cx="352425" cy="369888"/>
            <a:chOff x="1728" y="2976"/>
            <a:chExt cx="222" cy="233"/>
          </a:xfrm>
        </p:grpSpPr>
        <p:sp>
          <p:nvSpPr>
            <p:cNvPr id="17447" name="Freeform 1045"/>
            <p:cNvSpPr>
              <a:spLocks/>
            </p:cNvSpPr>
            <p:nvPr/>
          </p:nvSpPr>
          <p:spPr bwMode="auto">
            <a:xfrm>
              <a:off x="1728" y="3120"/>
              <a:ext cx="70" cy="83"/>
            </a:xfrm>
            <a:custGeom>
              <a:avLst/>
              <a:gdLst>
                <a:gd name="T0" fmla="*/ 28 w 70"/>
                <a:gd name="T1" fmla="*/ 82 h 83"/>
                <a:gd name="T2" fmla="*/ 55 w 70"/>
                <a:gd name="T3" fmla="*/ 68 h 83"/>
                <a:gd name="T4" fmla="*/ 69 w 70"/>
                <a:gd name="T5" fmla="*/ 55 h 83"/>
                <a:gd name="T6" fmla="*/ 69 w 70"/>
                <a:gd name="T7" fmla="*/ 41 h 83"/>
                <a:gd name="T8" fmla="*/ 69 w 70"/>
                <a:gd name="T9" fmla="*/ 27 h 83"/>
                <a:gd name="T10" fmla="*/ 55 w 70"/>
                <a:gd name="T11" fmla="*/ 14 h 83"/>
                <a:gd name="T12" fmla="*/ 28 w 70"/>
                <a:gd name="T13" fmla="*/ 0 h 83"/>
                <a:gd name="T14" fmla="*/ 14 w 70"/>
                <a:gd name="T15" fmla="*/ 14 h 83"/>
                <a:gd name="T16" fmla="*/ 0 w 70"/>
                <a:gd name="T17" fmla="*/ 27 h 83"/>
                <a:gd name="T18" fmla="*/ 0 w 70"/>
                <a:gd name="T19" fmla="*/ 41 h 83"/>
                <a:gd name="T20" fmla="*/ 0 w 70"/>
                <a:gd name="T21" fmla="*/ 55 h 83"/>
                <a:gd name="T22" fmla="*/ 14 w 70"/>
                <a:gd name="T23" fmla="*/ 68 h 83"/>
                <a:gd name="T24" fmla="*/ 28 w 70"/>
                <a:gd name="T25" fmla="*/ 82 h 8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0"/>
                <a:gd name="T40" fmla="*/ 0 h 83"/>
                <a:gd name="T41" fmla="*/ 70 w 70"/>
                <a:gd name="T42" fmla="*/ 83 h 8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0" h="83">
                  <a:moveTo>
                    <a:pt x="28" y="82"/>
                  </a:moveTo>
                  <a:lnTo>
                    <a:pt x="55" y="68"/>
                  </a:lnTo>
                  <a:lnTo>
                    <a:pt x="69" y="55"/>
                  </a:lnTo>
                  <a:lnTo>
                    <a:pt x="69" y="41"/>
                  </a:lnTo>
                  <a:lnTo>
                    <a:pt x="69" y="27"/>
                  </a:lnTo>
                  <a:lnTo>
                    <a:pt x="55" y="14"/>
                  </a:lnTo>
                  <a:lnTo>
                    <a:pt x="28" y="0"/>
                  </a:lnTo>
                  <a:lnTo>
                    <a:pt x="14" y="14"/>
                  </a:lnTo>
                  <a:lnTo>
                    <a:pt x="0" y="27"/>
                  </a:lnTo>
                  <a:lnTo>
                    <a:pt x="0" y="41"/>
                  </a:lnTo>
                  <a:lnTo>
                    <a:pt x="0" y="55"/>
                  </a:lnTo>
                  <a:lnTo>
                    <a:pt x="14" y="68"/>
                  </a:lnTo>
                  <a:lnTo>
                    <a:pt x="28" y="82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7448" name="Rectangle 1047"/>
            <p:cNvSpPr>
              <a:spLocks noChangeArrowheads="1"/>
            </p:cNvSpPr>
            <p:nvPr/>
          </p:nvSpPr>
          <p:spPr bwMode="auto">
            <a:xfrm>
              <a:off x="1824" y="2976"/>
              <a:ext cx="12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400" b="1">
                  <a:solidFill>
                    <a:srgbClr val="CC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B</a:t>
              </a:r>
            </a:p>
          </p:txBody>
        </p:sp>
      </p:grpSp>
      <p:grpSp>
        <p:nvGrpSpPr>
          <p:cNvPr id="9" name="Group 1064"/>
          <p:cNvGrpSpPr>
            <a:grpSpLocks/>
          </p:cNvGrpSpPr>
          <p:nvPr/>
        </p:nvGrpSpPr>
        <p:grpSpPr bwMode="auto">
          <a:xfrm>
            <a:off x="884238" y="3348032"/>
            <a:ext cx="3382962" cy="276224"/>
            <a:chOff x="557" y="2109"/>
            <a:chExt cx="2131" cy="174"/>
          </a:xfrm>
        </p:grpSpPr>
        <p:sp>
          <p:nvSpPr>
            <p:cNvPr id="17445" name="Rectangle 1034"/>
            <p:cNvSpPr>
              <a:spLocks noChangeArrowheads="1"/>
            </p:cNvSpPr>
            <p:nvPr/>
          </p:nvSpPr>
          <p:spPr bwMode="auto">
            <a:xfrm>
              <a:off x="557" y="2109"/>
              <a:ext cx="343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2200</a:t>
              </a:r>
            </a:p>
          </p:txBody>
        </p:sp>
        <p:sp>
          <p:nvSpPr>
            <p:cNvPr id="17446" name="Line 1048"/>
            <p:cNvSpPr>
              <a:spLocks noChangeShapeType="1"/>
            </p:cNvSpPr>
            <p:nvPr/>
          </p:nvSpPr>
          <p:spPr bwMode="auto">
            <a:xfrm>
              <a:off x="960" y="2208"/>
              <a:ext cx="17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0" name="Group 1065"/>
          <p:cNvGrpSpPr>
            <a:grpSpLocks/>
          </p:cNvGrpSpPr>
          <p:nvPr/>
        </p:nvGrpSpPr>
        <p:grpSpPr bwMode="auto">
          <a:xfrm>
            <a:off x="4022730" y="3505201"/>
            <a:ext cx="407988" cy="3127376"/>
            <a:chOff x="2534" y="2208"/>
            <a:chExt cx="257" cy="1970"/>
          </a:xfrm>
        </p:grpSpPr>
        <p:sp>
          <p:nvSpPr>
            <p:cNvPr id="17443" name="Rectangle 1037"/>
            <p:cNvSpPr>
              <a:spLocks noChangeArrowheads="1"/>
            </p:cNvSpPr>
            <p:nvPr/>
          </p:nvSpPr>
          <p:spPr bwMode="auto">
            <a:xfrm>
              <a:off x="2534" y="4004"/>
              <a:ext cx="25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600</a:t>
              </a:r>
            </a:p>
          </p:txBody>
        </p:sp>
        <p:sp>
          <p:nvSpPr>
            <p:cNvPr id="17444" name="Line 1049"/>
            <p:cNvSpPr>
              <a:spLocks noChangeShapeType="1"/>
            </p:cNvSpPr>
            <p:nvPr/>
          </p:nvSpPr>
          <p:spPr bwMode="auto">
            <a:xfrm>
              <a:off x="2688" y="2208"/>
              <a:ext cx="0" cy="17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1" name="Group 1063"/>
          <p:cNvGrpSpPr>
            <a:grpSpLocks/>
          </p:cNvGrpSpPr>
          <p:nvPr/>
        </p:nvGrpSpPr>
        <p:grpSpPr bwMode="auto">
          <a:xfrm>
            <a:off x="4191001" y="3200404"/>
            <a:ext cx="404813" cy="369888"/>
            <a:chOff x="2640" y="2016"/>
            <a:chExt cx="255" cy="233"/>
          </a:xfrm>
        </p:grpSpPr>
        <p:sp>
          <p:nvSpPr>
            <p:cNvPr id="17441" name="Freeform 1050"/>
            <p:cNvSpPr>
              <a:spLocks/>
            </p:cNvSpPr>
            <p:nvPr/>
          </p:nvSpPr>
          <p:spPr bwMode="auto">
            <a:xfrm>
              <a:off x="2640" y="2160"/>
              <a:ext cx="70" cy="83"/>
            </a:xfrm>
            <a:custGeom>
              <a:avLst/>
              <a:gdLst>
                <a:gd name="T0" fmla="*/ 28 w 70"/>
                <a:gd name="T1" fmla="*/ 82 h 83"/>
                <a:gd name="T2" fmla="*/ 55 w 70"/>
                <a:gd name="T3" fmla="*/ 68 h 83"/>
                <a:gd name="T4" fmla="*/ 69 w 70"/>
                <a:gd name="T5" fmla="*/ 55 h 83"/>
                <a:gd name="T6" fmla="*/ 69 w 70"/>
                <a:gd name="T7" fmla="*/ 41 h 83"/>
                <a:gd name="T8" fmla="*/ 69 w 70"/>
                <a:gd name="T9" fmla="*/ 27 h 83"/>
                <a:gd name="T10" fmla="*/ 55 w 70"/>
                <a:gd name="T11" fmla="*/ 14 h 83"/>
                <a:gd name="T12" fmla="*/ 28 w 70"/>
                <a:gd name="T13" fmla="*/ 0 h 83"/>
                <a:gd name="T14" fmla="*/ 14 w 70"/>
                <a:gd name="T15" fmla="*/ 14 h 83"/>
                <a:gd name="T16" fmla="*/ 0 w 70"/>
                <a:gd name="T17" fmla="*/ 27 h 83"/>
                <a:gd name="T18" fmla="*/ 0 w 70"/>
                <a:gd name="T19" fmla="*/ 41 h 83"/>
                <a:gd name="T20" fmla="*/ 0 w 70"/>
                <a:gd name="T21" fmla="*/ 55 h 83"/>
                <a:gd name="T22" fmla="*/ 14 w 70"/>
                <a:gd name="T23" fmla="*/ 68 h 83"/>
                <a:gd name="T24" fmla="*/ 28 w 70"/>
                <a:gd name="T25" fmla="*/ 82 h 8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0"/>
                <a:gd name="T40" fmla="*/ 0 h 83"/>
                <a:gd name="T41" fmla="*/ 70 w 70"/>
                <a:gd name="T42" fmla="*/ 83 h 8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0" h="83">
                  <a:moveTo>
                    <a:pt x="28" y="82"/>
                  </a:moveTo>
                  <a:lnTo>
                    <a:pt x="55" y="68"/>
                  </a:lnTo>
                  <a:lnTo>
                    <a:pt x="69" y="55"/>
                  </a:lnTo>
                  <a:lnTo>
                    <a:pt x="69" y="41"/>
                  </a:lnTo>
                  <a:lnTo>
                    <a:pt x="69" y="27"/>
                  </a:lnTo>
                  <a:lnTo>
                    <a:pt x="55" y="14"/>
                  </a:lnTo>
                  <a:lnTo>
                    <a:pt x="28" y="0"/>
                  </a:lnTo>
                  <a:lnTo>
                    <a:pt x="14" y="14"/>
                  </a:lnTo>
                  <a:lnTo>
                    <a:pt x="0" y="27"/>
                  </a:lnTo>
                  <a:lnTo>
                    <a:pt x="0" y="41"/>
                  </a:lnTo>
                  <a:lnTo>
                    <a:pt x="0" y="55"/>
                  </a:lnTo>
                  <a:lnTo>
                    <a:pt x="14" y="68"/>
                  </a:lnTo>
                  <a:lnTo>
                    <a:pt x="28" y="82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7442" name="Rectangle 1052"/>
            <p:cNvSpPr>
              <a:spLocks noChangeArrowheads="1"/>
            </p:cNvSpPr>
            <p:nvPr/>
          </p:nvSpPr>
          <p:spPr bwMode="auto">
            <a:xfrm>
              <a:off x="2784" y="2016"/>
              <a:ext cx="11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400" b="1">
                  <a:solidFill>
                    <a:srgbClr val="CC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C</a:t>
              </a:r>
            </a:p>
          </p:txBody>
        </p:sp>
      </p:grpSp>
      <p:grpSp>
        <p:nvGrpSpPr>
          <p:cNvPr id="12" name="Group 1062"/>
          <p:cNvGrpSpPr>
            <a:grpSpLocks/>
          </p:cNvGrpSpPr>
          <p:nvPr/>
        </p:nvGrpSpPr>
        <p:grpSpPr bwMode="auto">
          <a:xfrm>
            <a:off x="5333993" y="2362203"/>
            <a:ext cx="368300" cy="369888"/>
            <a:chOff x="3360" y="1488"/>
            <a:chExt cx="232" cy="233"/>
          </a:xfrm>
        </p:grpSpPr>
        <p:sp>
          <p:nvSpPr>
            <p:cNvPr id="17439" name="Freeform 1051"/>
            <p:cNvSpPr>
              <a:spLocks/>
            </p:cNvSpPr>
            <p:nvPr/>
          </p:nvSpPr>
          <p:spPr bwMode="auto">
            <a:xfrm>
              <a:off x="3360" y="1584"/>
              <a:ext cx="70" cy="83"/>
            </a:xfrm>
            <a:custGeom>
              <a:avLst/>
              <a:gdLst>
                <a:gd name="T0" fmla="*/ 28 w 70"/>
                <a:gd name="T1" fmla="*/ 82 h 83"/>
                <a:gd name="T2" fmla="*/ 55 w 70"/>
                <a:gd name="T3" fmla="*/ 68 h 83"/>
                <a:gd name="T4" fmla="*/ 69 w 70"/>
                <a:gd name="T5" fmla="*/ 55 h 83"/>
                <a:gd name="T6" fmla="*/ 69 w 70"/>
                <a:gd name="T7" fmla="*/ 41 h 83"/>
                <a:gd name="T8" fmla="*/ 69 w 70"/>
                <a:gd name="T9" fmla="*/ 27 h 83"/>
                <a:gd name="T10" fmla="*/ 55 w 70"/>
                <a:gd name="T11" fmla="*/ 14 h 83"/>
                <a:gd name="T12" fmla="*/ 28 w 70"/>
                <a:gd name="T13" fmla="*/ 0 h 83"/>
                <a:gd name="T14" fmla="*/ 14 w 70"/>
                <a:gd name="T15" fmla="*/ 14 h 83"/>
                <a:gd name="T16" fmla="*/ 0 w 70"/>
                <a:gd name="T17" fmla="*/ 27 h 83"/>
                <a:gd name="T18" fmla="*/ 0 w 70"/>
                <a:gd name="T19" fmla="*/ 41 h 83"/>
                <a:gd name="T20" fmla="*/ 0 w 70"/>
                <a:gd name="T21" fmla="*/ 55 h 83"/>
                <a:gd name="T22" fmla="*/ 14 w 70"/>
                <a:gd name="T23" fmla="*/ 68 h 83"/>
                <a:gd name="T24" fmla="*/ 28 w 70"/>
                <a:gd name="T25" fmla="*/ 82 h 8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0"/>
                <a:gd name="T40" fmla="*/ 0 h 83"/>
                <a:gd name="T41" fmla="*/ 70 w 70"/>
                <a:gd name="T42" fmla="*/ 83 h 8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0" h="83">
                  <a:moveTo>
                    <a:pt x="28" y="82"/>
                  </a:moveTo>
                  <a:lnTo>
                    <a:pt x="55" y="68"/>
                  </a:lnTo>
                  <a:lnTo>
                    <a:pt x="69" y="55"/>
                  </a:lnTo>
                  <a:lnTo>
                    <a:pt x="69" y="41"/>
                  </a:lnTo>
                  <a:lnTo>
                    <a:pt x="69" y="27"/>
                  </a:lnTo>
                  <a:lnTo>
                    <a:pt x="55" y="14"/>
                  </a:lnTo>
                  <a:lnTo>
                    <a:pt x="28" y="0"/>
                  </a:lnTo>
                  <a:lnTo>
                    <a:pt x="14" y="14"/>
                  </a:lnTo>
                  <a:lnTo>
                    <a:pt x="0" y="27"/>
                  </a:lnTo>
                  <a:lnTo>
                    <a:pt x="0" y="41"/>
                  </a:lnTo>
                  <a:lnTo>
                    <a:pt x="0" y="55"/>
                  </a:lnTo>
                  <a:lnTo>
                    <a:pt x="14" y="68"/>
                  </a:lnTo>
                  <a:lnTo>
                    <a:pt x="28" y="82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7440" name="Rectangle 1053"/>
            <p:cNvSpPr>
              <a:spLocks noChangeArrowheads="1"/>
            </p:cNvSpPr>
            <p:nvPr/>
          </p:nvSpPr>
          <p:spPr bwMode="auto">
            <a:xfrm>
              <a:off x="3456" y="1488"/>
              <a:ext cx="13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400" b="1">
                  <a:solidFill>
                    <a:srgbClr val="CC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D</a:t>
              </a:r>
            </a:p>
          </p:txBody>
        </p:sp>
      </p:grpSp>
      <p:sp>
        <p:nvSpPr>
          <p:cNvPr id="1109036" name="Text Box 1068"/>
          <p:cNvSpPr txBox="1">
            <a:spLocks noChangeArrowheads="1"/>
          </p:cNvSpPr>
          <p:nvPr/>
        </p:nvSpPr>
        <p:spPr bwMode="auto">
          <a:xfrm>
            <a:off x="2097088" y="1600200"/>
            <a:ext cx="2882906" cy="847725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Hámarksframleiðsla á þorskhausum</a:t>
            </a:r>
          </a:p>
        </p:txBody>
      </p:sp>
      <p:sp>
        <p:nvSpPr>
          <p:cNvPr id="1109037" name="Text Box 1069"/>
          <p:cNvSpPr txBox="1">
            <a:spLocks noChangeArrowheads="1"/>
          </p:cNvSpPr>
          <p:nvPr/>
        </p:nvSpPr>
        <p:spPr bwMode="auto">
          <a:xfrm>
            <a:off x="5791201" y="4267200"/>
            <a:ext cx="2919418" cy="847725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Hámarksframleiðsla á sviðakjömmum</a:t>
            </a:r>
          </a:p>
        </p:txBody>
      </p:sp>
      <p:sp>
        <p:nvSpPr>
          <p:cNvPr id="1109038" name="Line 1070"/>
          <p:cNvSpPr>
            <a:spLocks noChangeShapeType="1"/>
          </p:cNvSpPr>
          <p:nvPr/>
        </p:nvSpPr>
        <p:spPr bwMode="auto">
          <a:xfrm flipH="1">
            <a:off x="1600200" y="1905000"/>
            <a:ext cx="457200" cy="533400"/>
          </a:xfrm>
          <a:prstGeom prst="line">
            <a:avLst/>
          </a:prstGeom>
          <a:noFill/>
          <a:ln w="25400">
            <a:solidFill>
              <a:srgbClr val="FFC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09039" name="Line 1071"/>
          <p:cNvSpPr>
            <a:spLocks noChangeShapeType="1"/>
          </p:cNvSpPr>
          <p:nvPr/>
        </p:nvSpPr>
        <p:spPr bwMode="auto">
          <a:xfrm flipH="1">
            <a:off x="6019800" y="5181600"/>
            <a:ext cx="304800" cy="990600"/>
          </a:xfrm>
          <a:prstGeom prst="line">
            <a:avLst/>
          </a:prstGeom>
          <a:noFill/>
          <a:ln w="25400">
            <a:solidFill>
              <a:srgbClr val="FFC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09043" name="Text Box 1075"/>
          <p:cNvSpPr txBox="1">
            <a:spLocks noChangeArrowheads="1"/>
          </p:cNvSpPr>
          <p:nvPr/>
        </p:nvSpPr>
        <p:spPr bwMode="auto">
          <a:xfrm>
            <a:off x="5370644" y="2971800"/>
            <a:ext cx="1515800" cy="461665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Millivegur</a:t>
            </a:r>
          </a:p>
        </p:txBody>
      </p:sp>
      <p:sp>
        <p:nvSpPr>
          <p:cNvPr id="1109044" name="Line 1076"/>
          <p:cNvSpPr>
            <a:spLocks noChangeShapeType="1"/>
          </p:cNvSpPr>
          <p:nvPr/>
        </p:nvSpPr>
        <p:spPr bwMode="auto">
          <a:xfrm flipH="1">
            <a:off x="4648200" y="3200400"/>
            <a:ext cx="685800" cy="533400"/>
          </a:xfrm>
          <a:prstGeom prst="line">
            <a:avLst/>
          </a:prstGeom>
          <a:noFill/>
          <a:ln w="25400">
            <a:solidFill>
              <a:srgbClr val="FFC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8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Framleiðslujaðarinn</a:t>
            </a:r>
          </a:p>
        </p:txBody>
      </p:sp>
      <p:sp>
        <p:nvSpPr>
          <p:cNvPr id="47" name="Text Box 1075"/>
          <p:cNvSpPr txBox="1">
            <a:spLocks noChangeArrowheads="1"/>
          </p:cNvSpPr>
          <p:nvPr/>
        </p:nvSpPr>
        <p:spPr bwMode="auto">
          <a:xfrm>
            <a:off x="1979712" y="4119463"/>
            <a:ext cx="1508747" cy="461665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is-IS" sz="2400" dirty="0">
                <a:latin typeface="Cambria" panose="02040503050406030204" pitchFamily="18" charset="0"/>
                <a:ea typeface="Cambria" panose="02040503050406030204" pitchFamily="18" charset="0"/>
              </a:rPr>
              <a:t>Vannýting</a:t>
            </a:r>
          </a:p>
        </p:txBody>
      </p:sp>
      <p:sp>
        <p:nvSpPr>
          <p:cNvPr id="49" name="Line 1076"/>
          <p:cNvSpPr>
            <a:spLocks noChangeShapeType="1"/>
          </p:cNvSpPr>
          <p:nvPr/>
        </p:nvSpPr>
        <p:spPr bwMode="auto">
          <a:xfrm>
            <a:off x="2286014" y="4612879"/>
            <a:ext cx="422262" cy="340127"/>
          </a:xfrm>
          <a:prstGeom prst="line">
            <a:avLst/>
          </a:prstGeom>
          <a:noFill/>
          <a:ln w="25400">
            <a:solidFill>
              <a:srgbClr val="FFC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08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08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08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8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9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09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109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09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1109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109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1109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8995" grpId="0" animBg="1"/>
      <p:bldP spid="1108997" grpId="0" autoUpdateAnimBg="0"/>
      <p:bldP spid="1108998" grpId="0" autoUpdateAnimBg="0"/>
      <p:bldP spid="1108999" grpId="0" autoUpdateAnimBg="0"/>
      <p:bldP spid="1109008" grpId="0" autoUpdateAnimBg="0"/>
      <p:bldP spid="1109038" grpId="0" animBg="1"/>
      <p:bldP spid="1109039" grpId="0" animBg="1"/>
      <p:bldP spid="1109044" grpId="0" animBg="1"/>
      <p:bldP spid="4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319" name="Freeform 3103"/>
          <p:cNvSpPr>
            <a:spLocks/>
          </p:cNvSpPr>
          <p:nvPr/>
        </p:nvSpPr>
        <p:spPr bwMode="auto">
          <a:xfrm>
            <a:off x="1524000" y="2514600"/>
            <a:ext cx="4443413" cy="3810000"/>
          </a:xfrm>
          <a:custGeom>
            <a:avLst/>
            <a:gdLst/>
            <a:ahLst/>
            <a:cxnLst>
              <a:cxn ang="0">
                <a:pos x="2798" y="2365"/>
              </a:cxn>
              <a:cxn ang="0">
                <a:pos x="2659" y="1853"/>
              </a:cxn>
              <a:cxn ang="0">
                <a:pos x="2464" y="1411"/>
              </a:cxn>
              <a:cxn ang="0">
                <a:pos x="2199" y="1037"/>
              </a:cxn>
              <a:cxn ang="0">
                <a:pos x="1879" y="733"/>
              </a:cxn>
              <a:cxn ang="0">
                <a:pos x="1517" y="470"/>
              </a:cxn>
              <a:cxn ang="0">
                <a:pos x="1072" y="263"/>
              </a:cxn>
              <a:cxn ang="0">
                <a:pos x="571" y="111"/>
              </a:cxn>
              <a:cxn ang="0">
                <a:pos x="0" y="0"/>
              </a:cxn>
              <a:cxn ang="0">
                <a:pos x="0" y="374"/>
              </a:cxn>
              <a:cxn ang="0">
                <a:pos x="0" y="1176"/>
              </a:cxn>
              <a:cxn ang="0">
                <a:pos x="0" y="1991"/>
              </a:cxn>
              <a:cxn ang="0">
                <a:pos x="0" y="2365"/>
              </a:cxn>
              <a:cxn ang="0">
                <a:pos x="2798" y="2365"/>
              </a:cxn>
            </a:cxnLst>
            <a:rect l="0" t="0" r="r" b="b"/>
            <a:pathLst>
              <a:path w="2799" h="2366">
                <a:moveTo>
                  <a:pt x="2798" y="2365"/>
                </a:moveTo>
                <a:lnTo>
                  <a:pt x="2659" y="1853"/>
                </a:lnTo>
                <a:lnTo>
                  <a:pt x="2464" y="1411"/>
                </a:lnTo>
                <a:lnTo>
                  <a:pt x="2199" y="1037"/>
                </a:lnTo>
                <a:lnTo>
                  <a:pt x="1879" y="733"/>
                </a:lnTo>
                <a:lnTo>
                  <a:pt x="1517" y="470"/>
                </a:lnTo>
                <a:lnTo>
                  <a:pt x="1072" y="263"/>
                </a:lnTo>
                <a:lnTo>
                  <a:pt x="571" y="111"/>
                </a:lnTo>
                <a:lnTo>
                  <a:pt x="0" y="0"/>
                </a:lnTo>
                <a:lnTo>
                  <a:pt x="0" y="374"/>
                </a:lnTo>
                <a:lnTo>
                  <a:pt x="0" y="1176"/>
                </a:lnTo>
                <a:lnTo>
                  <a:pt x="0" y="1991"/>
                </a:lnTo>
                <a:lnTo>
                  <a:pt x="0" y="2365"/>
                </a:lnTo>
                <a:lnTo>
                  <a:pt x="2798" y="2365"/>
                </a:lnTo>
              </a:path>
            </a:pathLst>
          </a:custGeom>
          <a:gradFill>
            <a:gsLst>
              <a:gs pos="0">
                <a:srgbClr val="FFC000"/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5400000" scaled="0"/>
          </a:gradFill>
          <a:ln w="9525" cap="rnd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8435" name="Freeform 3075"/>
          <p:cNvSpPr>
            <a:spLocks/>
          </p:cNvSpPr>
          <p:nvPr/>
        </p:nvSpPr>
        <p:spPr bwMode="auto">
          <a:xfrm>
            <a:off x="1524000" y="2514600"/>
            <a:ext cx="4443413" cy="3756025"/>
          </a:xfrm>
          <a:custGeom>
            <a:avLst/>
            <a:gdLst>
              <a:gd name="T0" fmla="*/ 2147483647 w 2799"/>
              <a:gd name="T1" fmla="*/ 2147483647 h 2366"/>
              <a:gd name="T2" fmla="*/ 2147483647 w 2799"/>
              <a:gd name="T3" fmla="*/ 2147483647 h 2366"/>
              <a:gd name="T4" fmla="*/ 2147483647 w 2799"/>
              <a:gd name="T5" fmla="*/ 2147483647 h 2366"/>
              <a:gd name="T6" fmla="*/ 2147483647 w 2799"/>
              <a:gd name="T7" fmla="*/ 2147483647 h 2366"/>
              <a:gd name="T8" fmla="*/ 2147483647 w 2799"/>
              <a:gd name="T9" fmla="*/ 2147483647 h 2366"/>
              <a:gd name="T10" fmla="*/ 2147483647 w 2799"/>
              <a:gd name="T11" fmla="*/ 2147483647 h 2366"/>
              <a:gd name="T12" fmla="*/ 2147483647 w 2799"/>
              <a:gd name="T13" fmla="*/ 2147483647 h 2366"/>
              <a:gd name="T14" fmla="*/ 2147483647 w 2799"/>
              <a:gd name="T15" fmla="*/ 2147483647 h 2366"/>
              <a:gd name="T16" fmla="*/ 0 w 2799"/>
              <a:gd name="T17" fmla="*/ 0 h 236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799"/>
              <a:gd name="T28" fmla="*/ 0 h 2366"/>
              <a:gd name="T29" fmla="*/ 2799 w 2799"/>
              <a:gd name="T30" fmla="*/ 2366 h 236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799" h="2366">
                <a:moveTo>
                  <a:pt x="2798" y="2365"/>
                </a:moveTo>
                <a:lnTo>
                  <a:pt x="2659" y="1853"/>
                </a:lnTo>
                <a:lnTo>
                  <a:pt x="2464" y="1411"/>
                </a:lnTo>
                <a:lnTo>
                  <a:pt x="2199" y="1037"/>
                </a:lnTo>
                <a:lnTo>
                  <a:pt x="1879" y="733"/>
                </a:lnTo>
                <a:lnTo>
                  <a:pt x="1517" y="470"/>
                </a:lnTo>
                <a:lnTo>
                  <a:pt x="1072" y="263"/>
                </a:lnTo>
                <a:lnTo>
                  <a:pt x="571" y="111"/>
                </a:lnTo>
                <a:lnTo>
                  <a:pt x="0" y="0"/>
                </a:lnTo>
              </a:path>
            </a:pathLst>
          </a:custGeom>
          <a:noFill/>
          <a:ln w="38100" cap="rnd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8436" name="Freeform 3076"/>
          <p:cNvSpPr>
            <a:spLocks/>
          </p:cNvSpPr>
          <p:nvPr/>
        </p:nvSpPr>
        <p:spPr bwMode="auto">
          <a:xfrm>
            <a:off x="1524000" y="1525588"/>
            <a:ext cx="6477000" cy="4789487"/>
          </a:xfrm>
          <a:custGeom>
            <a:avLst/>
            <a:gdLst>
              <a:gd name="T0" fmla="*/ 0 w 4080"/>
              <a:gd name="T1" fmla="*/ 0 h 3017"/>
              <a:gd name="T2" fmla="*/ 0 w 4080"/>
              <a:gd name="T3" fmla="*/ 2147483647 h 3017"/>
              <a:gd name="T4" fmla="*/ 2147483647 w 4080"/>
              <a:gd name="T5" fmla="*/ 2147483647 h 3017"/>
              <a:gd name="T6" fmla="*/ 0 60000 65536"/>
              <a:gd name="T7" fmla="*/ 0 60000 65536"/>
              <a:gd name="T8" fmla="*/ 0 60000 65536"/>
              <a:gd name="T9" fmla="*/ 0 w 4080"/>
              <a:gd name="T10" fmla="*/ 0 h 3017"/>
              <a:gd name="T11" fmla="*/ 4080 w 4080"/>
              <a:gd name="T12" fmla="*/ 3017 h 30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80" h="3017">
                <a:moveTo>
                  <a:pt x="0" y="0"/>
                </a:moveTo>
                <a:lnTo>
                  <a:pt x="0" y="3016"/>
                </a:lnTo>
                <a:lnTo>
                  <a:pt x="4079" y="3016"/>
                </a:lnTo>
              </a:path>
            </a:pathLst>
          </a:custGeom>
          <a:noFill/>
          <a:ln w="28575" cap="rnd">
            <a:solidFill>
              <a:srgbClr val="000000"/>
            </a:solidFill>
            <a:round/>
            <a:headEnd type="arrow" w="sm" len="sm"/>
            <a:tailEnd type="arrow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8437" name="Rectangle 3079"/>
          <p:cNvSpPr>
            <a:spLocks noChangeArrowheads="1"/>
          </p:cNvSpPr>
          <p:nvPr/>
        </p:nvSpPr>
        <p:spPr bwMode="auto">
          <a:xfrm>
            <a:off x="884238" y="2427288"/>
            <a:ext cx="5450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3000</a:t>
            </a:r>
          </a:p>
        </p:txBody>
      </p:sp>
      <p:sp>
        <p:nvSpPr>
          <p:cNvPr id="18438" name="Rectangle 3080"/>
          <p:cNvSpPr>
            <a:spLocks noChangeArrowheads="1"/>
          </p:cNvSpPr>
          <p:nvPr/>
        </p:nvSpPr>
        <p:spPr bwMode="auto">
          <a:xfrm>
            <a:off x="884238" y="4930775"/>
            <a:ext cx="5450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1000</a:t>
            </a:r>
          </a:p>
        </p:txBody>
      </p:sp>
      <p:sp>
        <p:nvSpPr>
          <p:cNvPr id="18439" name="Rectangle 3081"/>
          <p:cNvSpPr>
            <a:spLocks noChangeArrowheads="1"/>
          </p:cNvSpPr>
          <p:nvPr/>
        </p:nvSpPr>
        <p:spPr bwMode="auto">
          <a:xfrm>
            <a:off x="884238" y="3678238"/>
            <a:ext cx="5450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2000</a:t>
            </a:r>
          </a:p>
        </p:txBody>
      </p:sp>
      <p:sp>
        <p:nvSpPr>
          <p:cNvPr id="18440" name="Rectangle 3082"/>
          <p:cNvSpPr>
            <a:spLocks noChangeArrowheads="1"/>
          </p:cNvSpPr>
          <p:nvPr/>
        </p:nvSpPr>
        <p:spPr bwMode="auto">
          <a:xfrm>
            <a:off x="884238" y="3348038"/>
            <a:ext cx="5450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2200</a:t>
            </a:r>
          </a:p>
        </p:txBody>
      </p:sp>
      <p:sp>
        <p:nvSpPr>
          <p:cNvPr id="18441" name="Rectangle 3083"/>
          <p:cNvSpPr>
            <a:spLocks noChangeArrowheads="1"/>
          </p:cNvSpPr>
          <p:nvPr/>
        </p:nvSpPr>
        <p:spPr bwMode="auto">
          <a:xfrm>
            <a:off x="4800600" y="3581400"/>
            <a:ext cx="2003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4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</a:p>
        </p:txBody>
      </p:sp>
      <p:sp>
        <p:nvSpPr>
          <p:cNvPr id="18442" name="Rectangle 3084"/>
          <p:cNvSpPr>
            <a:spLocks noChangeArrowheads="1"/>
          </p:cNvSpPr>
          <p:nvPr/>
        </p:nvSpPr>
        <p:spPr bwMode="auto">
          <a:xfrm>
            <a:off x="4572000" y="6354763"/>
            <a:ext cx="4087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700</a:t>
            </a:r>
          </a:p>
        </p:txBody>
      </p:sp>
      <p:sp>
        <p:nvSpPr>
          <p:cNvPr id="18443" name="Rectangle 3085"/>
          <p:cNvSpPr>
            <a:spLocks noChangeArrowheads="1"/>
          </p:cNvSpPr>
          <p:nvPr/>
        </p:nvSpPr>
        <p:spPr bwMode="auto">
          <a:xfrm>
            <a:off x="4022725" y="6356350"/>
            <a:ext cx="4087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600</a:t>
            </a:r>
          </a:p>
        </p:txBody>
      </p:sp>
      <p:sp>
        <p:nvSpPr>
          <p:cNvPr id="18444" name="Rectangle 3086"/>
          <p:cNvSpPr>
            <a:spLocks noChangeArrowheads="1"/>
          </p:cNvSpPr>
          <p:nvPr/>
        </p:nvSpPr>
        <p:spPr bwMode="auto">
          <a:xfrm>
            <a:off x="2673350" y="6356350"/>
            <a:ext cx="4087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300</a:t>
            </a:r>
          </a:p>
        </p:txBody>
      </p:sp>
      <p:sp>
        <p:nvSpPr>
          <p:cNvPr id="18445" name="Rectangle 3087"/>
          <p:cNvSpPr>
            <a:spLocks noChangeArrowheads="1"/>
          </p:cNvSpPr>
          <p:nvPr/>
        </p:nvSpPr>
        <p:spPr bwMode="auto">
          <a:xfrm>
            <a:off x="1325563" y="6356350"/>
            <a:ext cx="13625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</a:p>
        </p:txBody>
      </p:sp>
      <p:sp>
        <p:nvSpPr>
          <p:cNvPr id="18446" name="Rectangle 3088"/>
          <p:cNvSpPr>
            <a:spLocks noChangeArrowheads="1"/>
          </p:cNvSpPr>
          <p:nvPr/>
        </p:nvSpPr>
        <p:spPr bwMode="auto">
          <a:xfrm>
            <a:off x="5700713" y="6356350"/>
            <a:ext cx="5450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1000</a:t>
            </a:r>
          </a:p>
        </p:txBody>
      </p:sp>
      <p:sp>
        <p:nvSpPr>
          <p:cNvPr id="18447" name="Line 3089"/>
          <p:cNvSpPr>
            <a:spLocks noChangeShapeType="1"/>
          </p:cNvSpPr>
          <p:nvPr/>
        </p:nvSpPr>
        <p:spPr bwMode="auto">
          <a:xfrm>
            <a:off x="1524000" y="3810000"/>
            <a:ext cx="31242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8448" name="Line 3090"/>
          <p:cNvSpPr>
            <a:spLocks noChangeShapeType="1"/>
          </p:cNvSpPr>
          <p:nvPr/>
        </p:nvSpPr>
        <p:spPr bwMode="auto">
          <a:xfrm>
            <a:off x="4648200" y="3810000"/>
            <a:ext cx="0" cy="2514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8449" name="Line 3091"/>
          <p:cNvSpPr>
            <a:spLocks noChangeShapeType="1"/>
          </p:cNvSpPr>
          <p:nvPr/>
        </p:nvSpPr>
        <p:spPr bwMode="auto">
          <a:xfrm>
            <a:off x="1524000" y="5029200"/>
            <a:ext cx="12954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8450" name="Line 3092"/>
          <p:cNvSpPr>
            <a:spLocks noChangeShapeType="1"/>
          </p:cNvSpPr>
          <p:nvPr/>
        </p:nvSpPr>
        <p:spPr bwMode="auto">
          <a:xfrm>
            <a:off x="2819400" y="5029200"/>
            <a:ext cx="0" cy="1295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8451" name="Freeform 3093"/>
          <p:cNvSpPr>
            <a:spLocks/>
          </p:cNvSpPr>
          <p:nvPr/>
        </p:nvSpPr>
        <p:spPr bwMode="auto">
          <a:xfrm>
            <a:off x="2743200" y="4953000"/>
            <a:ext cx="111125" cy="131763"/>
          </a:xfrm>
          <a:custGeom>
            <a:avLst/>
            <a:gdLst>
              <a:gd name="T0" fmla="*/ 2147483647 w 70"/>
              <a:gd name="T1" fmla="*/ 2147483647 h 83"/>
              <a:gd name="T2" fmla="*/ 2147483647 w 70"/>
              <a:gd name="T3" fmla="*/ 2147483647 h 83"/>
              <a:gd name="T4" fmla="*/ 2147483647 w 70"/>
              <a:gd name="T5" fmla="*/ 2147483647 h 83"/>
              <a:gd name="T6" fmla="*/ 2147483647 w 70"/>
              <a:gd name="T7" fmla="*/ 2147483647 h 83"/>
              <a:gd name="T8" fmla="*/ 2147483647 w 70"/>
              <a:gd name="T9" fmla="*/ 2147483647 h 83"/>
              <a:gd name="T10" fmla="*/ 2147483647 w 70"/>
              <a:gd name="T11" fmla="*/ 2147483647 h 83"/>
              <a:gd name="T12" fmla="*/ 2147483647 w 70"/>
              <a:gd name="T13" fmla="*/ 0 h 83"/>
              <a:gd name="T14" fmla="*/ 2147483647 w 70"/>
              <a:gd name="T15" fmla="*/ 2147483647 h 83"/>
              <a:gd name="T16" fmla="*/ 0 w 70"/>
              <a:gd name="T17" fmla="*/ 2147483647 h 83"/>
              <a:gd name="T18" fmla="*/ 0 w 70"/>
              <a:gd name="T19" fmla="*/ 2147483647 h 83"/>
              <a:gd name="T20" fmla="*/ 0 w 70"/>
              <a:gd name="T21" fmla="*/ 2147483647 h 83"/>
              <a:gd name="T22" fmla="*/ 2147483647 w 70"/>
              <a:gd name="T23" fmla="*/ 2147483647 h 83"/>
              <a:gd name="T24" fmla="*/ 2147483647 w 70"/>
              <a:gd name="T25" fmla="*/ 2147483647 h 8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0"/>
              <a:gd name="T40" fmla="*/ 0 h 83"/>
              <a:gd name="T41" fmla="*/ 70 w 70"/>
              <a:gd name="T42" fmla="*/ 83 h 8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0" h="83">
                <a:moveTo>
                  <a:pt x="28" y="82"/>
                </a:moveTo>
                <a:lnTo>
                  <a:pt x="55" y="68"/>
                </a:lnTo>
                <a:lnTo>
                  <a:pt x="69" y="55"/>
                </a:lnTo>
                <a:lnTo>
                  <a:pt x="69" y="41"/>
                </a:lnTo>
                <a:lnTo>
                  <a:pt x="69" y="27"/>
                </a:lnTo>
                <a:lnTo>
                  <a:pt x="55" y="14"/>
                </a:lnTo>
                <a:lnTo>
                  <a:pt x="28" y="0"/>
                </a:lnTo>
                <a:lnTo>
                  <a:pt x="14" y="14"/>
                </a:lnTo>
                <a:lnTo>
                  <a:pt x="0" y="27"/>
                </a:lnTo>
                <a:lnTo>
                  <a:pt x="0" y="41"/>
                </a:lnTo>
                <a:lnTo>
                  <a:pt x="0" y="55"/>
                </a:lnTo>
                <a:lnTo>
                  <a:pt x="14" y="68"/>
                </a:lnTo>
                <a:lnTo>
                  <a:pt x="28" y="82"/>
                </a:lnTo>
              </a:path>
            </a:pathLst>
          </a:custGeom>
          <a:solidFill>
            <a:srgbClr val="FF0000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8452" name="Freeform 3094"/>
          <p:cNvSpPr>
            <a:spLocks/>
          </p:cNvSpPr>
          <p:nvPr/>
        </p:nvSpPr>
        <p:spPr bwMode="auto">
          <a:xfrm>
            <a:off x="4572000" y="3733800"/>
            <a:ext cx="152400" cy="152400"/>
          </a:xfrm>
          <a:custGeom>
            <a:avLst/>
            <a:gdLst>
              <a:gd name="T0" fmla="*/ 2147483647 w 70"/>
              <a:gd name="T1" fmla="*/ 2147483647 h 83"/>
              <a:gd name="T2" fmla="*/ 2147483647 w 70"/>
              <a:gd name="T3" fmla="*/ 2147483647 h 83"/>
              <a:gd name="T4" fmla="*/ 2147483647 w 70"/>
              <a:gd name="T5" fmla="*/ 2147483647 h 83"/>
              <a:gd name="T6" fmla="*/ 2147483647 w 70"/>
              <a:gd name="T7" fmla="*/ 2147483647 h 83"/>
              <a:gd name="T8" fmla="*/ 2147483647 w 70"/>
              <a:gd name="T9" fmla="*/ 2147483647 h 83"/>
              <a:gd name="T10" fmla="*/ 2147483647 w 70"/>
              <a:gd name="T11" fmla="*/ 2147483647 h 83"/>
              <a:gd name="T12" fmla="*/ 2147483647 w 70"/>
              <a:gd name="T13" fmla="*/ 0 h 83"/>
              <a:gd name="T14" fmla="*/ 2147483647 w 70"/>
              <a:gd name="T15" fmla="*/ 2147483647 h 83"/>
              <a:gd name="T16" fmla="*/ 0 w 70"/>
              <a:gd name="T17" fmla="*/ 2147483647 h 83"/>
              <a:gd name="T18" fmla="*/ 0 w 70"/>
              <a:gd name="T19" fmla="*/ 2147483647 h 83"/>
              <a:gd name="T20" fmla="*/ 0 w 70"/>
              <a:gd name="T21" fmla="*/ 2147483647 h 83"/>
              <a:gd name="T22" fmla="*/ 2147483647 w 70"/>
              <a:gd name="T23" fmla="*/ 2147483647 h 83"/>
              <a:gd name="T24" fmla="*/ 2147483647 w 70"/>
              <a:gd name="T25" fmla="*/ 2147483647 h 8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0"/>
              <a:gd name="T40" fmla="*/ 0 h 83"/>
              <a:gd name="T41" fmla="*/ 70 w 70"/>
              <a:gd name="T42" fmla="*/ 83 h 8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0" h="83">
                <a:moveTo>
                  <a:pt x="28" y="82"/>
                </a:moveTo>
                <a:lnTo>
                  <a:pt x="55" y="68"/>
                </a:lnTo>
                <a:lnTo>
                  <a:pt x="69" y="55"/>
                </a:lnTo>
                <a:lnTo>
                  <a:pt x="69" y="41"/>
                </a:lnTo>
                <a:lnTo>
                  <a:pt x="69" y="27"/>
                </a:lnTo>
                <a:lnTo>
                  <a:pt x="55" y="14"/>
                </a:lnTo>
                <a:lnTo>
                  <a:pt x="28" y="0"/>
                </a:lnTo>
                <a:lnTo>
                  <a:pt x="14" y="14"/>
                </a:lnTo>
                <a:lnTo>
                  <a:pt x="0" y="27"/>
                </a:lnTo>
                <a:lnTo>
                  <a:pt x="0" y="41"/>
                </a:lnTo>
                <a:lnTo>
                  <a:pt x="0" y="55"/>
                </a:lnTo>
                <a:lnTo>
                  <a:pt x="14" y="68"/>
                </a:lnTo>
                <a:lnTo>
                  <a:pt x="28" y="82"/>
                </a:lnTo>
              </a:path>
            </a:pathLst>
          </a:custGeom>
          <a:solidFill>
            <a:srgbClr val="FF0000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8453" name="Rectangle 3095"/>
          <p:cNvSpPr>
            <a:spLocks noChangeArrowheads="1"/>
          </p:cNvSpPr>
          <p:nvPr/>
        </p:nvSpPr>
        <p:spPr bwMode="auto">
          <a:xfrm>
            <a:off x="2895600" y="4724400"/>
            <a:ext cx="23622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is-IS" sz="24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 </a:t>
            </a:r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lýsir vannýttri</a:t>
            </a:r>
          </a:p>
          <a:p>
            <a:pPr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framleiðslugetu, </a:t>
            </a:r>
          </a:p>
          <a:p>
            <a:pPr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þ.e. atvinnuleysi, sóun</a:t>
            </a:r>
          </a:p>
        </p:txBody>
      </p:sp>
      <p:sp>
        <p:nvSpPr>
          <p:cNvPr id="18454" name="Line 3096"/>
          <p:cNvSpPr>
            <a:spLocks noChangeShapeType="1"/>
          </p:cNvSpPr>
          <p:nvPr/>
        </p:nvSpPr>
        <p:spPr bwMode="auto">
          <a:xfrm>
            <a:off x="1524000" y="35052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8455" name="Line 3097"/>
          <p:cNvSpPr>
            <a:spLocks noChangeShapeType="1"/>
          </p:cNvSpPr>
          <p:nvPr/>
        </p:nvSpPr>
        <p:spPr bwMode="auto">
          <a:xfrm>
            <a:off x="4267200" y="3505200"/>
            <a:ext cx="0" cy="2819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8456" name="Freeform 3098"/>
          <p:cNvSpPr>
            <a:spLocks/>
          </p:cNvSpPr>
          <p:nvPr/>
        </p:nvSpPr>
        <p:spPr bwMode="auto">
          <a:xfrm>
            <a:off x="4191000" y="3429000"/>
            <a:ext cx="152400" cy="152400"/>
          </a:xfrm>
          <a:custGeom>
            <a:avLst/>
            <a:gdLst>
              <a:gd name="T0" fmla="*/ 2147483647 w 70"/>
              <a:gd name="T1" fmla="*/ 2147483647 h 83"/>
              <a:gd name="T2" fmla="*/ 2147483647 w 70"/>
              <a:gd name="T3" fmla="*/ 2147483647 h 83"/>
              <a:gd name="T4" fmla="*/ 2147483647 w 70"/>
              <a:gd name="T5" fmla="*/ 2147483647 h 83"/>
              <a:gd name="T6" fmla="*/ 2147483647 w 70"/>
              <a:gd name="T7" fmla="*/ 2147483647 h 83"/>
              <a:gd name="T8" fmla="*/ 2147483647 w 70"/>
              <a:gd name="T9" fmla="*/ 2147483647 h 83"/>
              <a:gd name="T10" fmla="*/ 2147483647 w 70"/>
              <a:gd name="T11" fmla="*/ 2147483647 h 83"/>
              <a:gd name="T12" fmla="*/ 2147483647 w 70"/>
              <a:gd name="T13" fmla="*/ 0 h 83"/>
              <a:gd name="T14" fmla="*/ 2147483647 w 70"/>
              <a:gd name="T15" fmla="*/ 2147483647 h 83"/>
              <a:gd name="T16" fmla="*/ 0 w 70"/>
              <a:gd name="T17" fmla="*/ 2147483647 h 83"/>
              <a:gd name="T18" fmla="*/ 0 w 70"/>
              <a:gd name="T19" fmla="*/ 2147483647 h 83"/>
              <a:gd name="T20" fmla="*/ 0 w 70"/>
              <a:gd name="T21" fmla="*/ 2147483647 h 83"/>
              <a:gd name="T22" fmla="*/ 2147483647 w 70"/>
              <a:gd name="T23" fmla="*/ 2147483647 h 83"/>
              <a:gd name="T24" fmla="*/ 2147483647 w 70"/>
              <a:gd name="T25" fmla="*/ 2147483647 h 8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0"/>
              <a:gd name="T40" fmla="*/ 0 h 83"/>
              <a:gd name="T41" fmla="*/ 70 w 70"/>
              <a:gd name="T42" fmla="*/ 83 h 8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0" h="83">
                <a:moveTo>
                  <a:pt x="28" y="82"/>
                </a:moveTo>
                <a:lnTo>
                  <a:pt x="55" y="68"/>
                </a:lnTo>
                <a:lnTo>
                  <a:pt x="69" y="55"/>
                </a:lnTo>
                <a:lnTo>
                  <a:pt x="69" y="41"/>
                </a:lnTo>
                <a:lnTo>
                  <a:pt x="69" y="27"/>
                </a:lnTo>
                <a:lnTo>
                  <a:pt x="55" y="14"/>
                </a:lnTo>
                <a:lnTo>
                  <a:pt x="28" y="0"/>
                </a:lnTo>
                <a:lnTo>
                  <a:pt x="14" y="14"/>
                </a:lnTo>
                <a:lnTo>
                  <a:pt x="0" y="27"/>
                </a:lnTo>
                <a:lnTo>
                  <a:pt x="0" y="41"/>
                </a:lnTo>
                <a:lnTo>
                  <a:pt x="0" y="55"/>
                </a:lnTo>
                <a:lnTo>
                  <a:pt x="14" y="68"/>
                </a:lnTo>
                <a:lnTo>
                  <a:pt x="28" y="82"/>
                </a:lnTo>
              </a:path>
            </a:pathLst>
          </a:custGeom>
          <a:solidFill>
            <a:srgbClr val="FF0000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8457" name="Freeform 3099"/>
          <p:cNvSpPr>
            <a:spLocks/>
          </p:cNvSpPr>
          <p:nvPr/>
        </p:nvSpPr>
        <p:spPr bwMode="auto">
          <a:xfrm>
            <a:off x="5334000" y="2514600"/>
            <a:ext cx="111125" cy="131763"/>
          </a:xfrm>
          <a:custGeom>
            <a:avLst/>
            <a:gdLst>
              <a:gd name="T0" fmla="*/ 2147483647 w 70"/>
              <a:gd name="T1" fmla="*/ 2147483647 h 83"/>
              <a:gd name="T2" fmla="*/ 2147483647 w 70"/>
              <a:gd name="T3" fmla="*/ 2147483647 h 83"/>
              <a:gd name="T4" fmla="*/ 2147483647 w 70"/>
              <a:gd name="T5" fmla="*/ 2147483647 h 83"/>
              <a:gd name="T6" fmla="*/ 2147483647 w 70"/>
              <a:gd name="T7" fmla="*/ 2147483647 h 83"/>
              <a:gd name="T8" fmla="*/ 2147483647 w 70"/>
              <a:gd name="T9" fmla="*/ 2147483647 h 83"/>
              <a:gd name="T10" fmla="*/ 2147483647 w 70"/>
              <a:gd name="T11" fmla="*/ 2147483647 h 83"/>
              <a:gd name="T12" fmla="*/ 2147483647 w 70"/>
              <a:gd name="T13" fmla="*/ 0 h 83"/>
              <a:gd name="T14" fmla="*/ 2147483647 w 70"/>
              <a:gd name="T15" fmla="*/ 2147483647 h 83"/>
              <a:gd name="T16" fmla="*/ 0 w 70"/>
              <a:gd name="T17" fmla="*/ 2147483647 h 83"/>
              <a:gd name="T18" fmla="*/ 0 w 70"/>
              <a:gd name="T19" fmla="*/ 2147483647 h 83"/>
              <a:gd name="T20" fmla="*/ 0 w 70"/>
              <a:gd name="T21" fmla="*/ 2147483647 h 83"/>
              <a:gd name="T22" fmla="*/ 2147483647 w 70"/>
              <a:gd name="T23" fmla="*/ 2147483647 h 83"/>
              <a:gd name="T24" fmla="*/ 2147483647 w 70"/>
              <a:gd name="T25" fmla="*/ 2147483647 h 8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0"/>
              <a:gd name="T40" fmla="*/ 0 h 83"/>
              <a:gd name="T41" fmla="*/ 70 w 70"/>
              <a:gd name="T42" fmla="*/ 83 h 8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0" h="83">
                <a:moveTo>
                  <a:pt x="28" y="82"/>
                </a:moveTo>
                <a:lnTo>
                  <a:pt x="55" y="68"/>
                </a:lnTo>
                <a:lnTo>
                  <a:pt x="69" y="55"/>
                </a:lnTo>
                <a:lnTo>
                  <a:pt x="69" y="41"/>
                </a:lnTo>
                <a:lnTo>
                  <a:pt x="69" y="27"/>
                </a:lnTo>
                <a:lnTo>
                  <a:pt x="55" y="14"/>
                </a:lnTo>
                <a:lnTo>
                  <a:pt x="28" y="0"/>
                </a:lnTo>
                <a:lnTo>
                  <a:pt x="14" y="14"/>
                </a:lnTo>
                <a:lnTo>
                  <a:pt x="0" y="27"/>
                </a:lnTo>
                <a:lnTo>
                  <a:pt x="0" y="41"/>
                </a:lnTo>
                <a:lnTo>
                  <a:pt x="0" y="55"/>
                </a:lnTo>
                <a:lnTo>
                  <a:pt x="14" y="68"/>
                </a:lnTo>
                <a:lnTo>
                  <a:pt x="28" y="82"/>
                </a:lnTo>
              </a:path>
            </a:pathLst>
          </a:custGeom>
          <a:solidFill>
            <a:srgbClr val="FF0000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8458" name="Rectangle 3100"/>
          <p:cNvSpPr>
            <a:spLocks noChangeArrowheads="1"/>
          </p:cNvSpPr>
          <p:nvPr/>
        </p:nvSpPr>
        <p:spPr bwMode="auto">
          <a:xfrm>
            <a:off x="4419600" y="3200400"/>
            <a:ext cx="1763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4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</a:t>
            </a:r>
          </a:p>
        </p:txBody>
      </p:sp>
      <p:sp>
        <p:nvSpPr>
          <p:cNvPr id="18459" name="Rectangle 3101"/>
          <p:cNvSpPr>
            <a:spLocks noChangeArrowheads="1"/>
          </p:cNvSpPr>
          <p:nvPr/>
        </p:nvSpPr>
        <p:spPr bwMode="auto">
          <a:xfrm>
            <a:off x="5486400" y="2362200"/>
            <a:ext cx="3048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is-IS" sz="24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 </a:t>
            </a:r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liggur utan við framleiðslujaðarinn</a:t>
            </a:r>
          </a:p>
        </p:txBody>
      </p:sp>
      <p:sp>
        <p:nvSpPr>
          <p:cNvPr id="18460" name="Line 3107"/>
          <p:cNvSpPr>
            <a:spLocks noChangeShapeType="1"/>
          </p:cNvSpPr>
          <p:nvPr/>
        </p:nvSpPr>
        <p:spPr bwMode="auto">
          <a:xfrm flipH="1">
            <a:off x="5486400" y="4343400"/>
            <a:ext cx="685800" cy="428625"/>
          </a:xfrm>
          <a:prstGeom prst="line">
            <a:avLst/>
          </a:prstGeom>
          <a:noFill/>
          <a:ln w="28575">
            <a:solidFill>
              <a:srgbClr val="FFC000"/>
            </a:solidFill>
            <a:round/>
            <a:headEnd type="none" w="sm" len="sm"/>
            <a:tailEnd type="arrow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8461" name="Rectangle 3111"/>
          <p:cNvSpPr>
            <a:spLocks noChangeArrowheads="1"/>
          </p:cNvSpPr>
          <p:nvPr/>
        </p:nvSpPr>
        <p:spPr bwMode="auto">
          <a:xfrm>
            <a:off x="520700" y="1524000"/>
            <a:ext cx="774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8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Hausar</a:t>
            </a:r>
          </a:p>
        </p:txBody>
      </p:sp>
      <p:sp>
        <p:nvSpPr>
          <p:cNvPr id="18462" name="Rectangle 3112"/>
          <p:cNvSpPr>
            <a:spLocks noChangeArrowheads="1"/>
          </p:cNvSpPr>
          <p:nvPr/>
        </p:nvSpPr>
        <p:spPr bwMode="auto">
          <a:xfrm>
            <a:off x="7086600" y="6430963"/>
            <a:ext cx="1828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is-IS" sz="18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Kjammar</a:t>
            </a:r>
          </a:p>
        </p:txBody>
      </p:sp>
      <p:sp>
        <p:nvSpPr>
          <p:cNvPr id="1164329" name="Text Box 3113"/>
          <p:cNvSpPr txBox="1">
            <a:spLocks noChangeArrowheads="1"/>
          </p:cNvSpPr>
          <p:nvPr/>
        </p:nvSpPr>
        <p:spPr bwMode="auto">
          <a:xfrm>
            <a:off x="5562600" y="3429000"/>
            <a:ext cx="3008313" cy="847725"/>
          </a:xfrm>
          <a:prstGeom prst="rect">
            <a:avLst/>
          </a:prstGeom>
          <a:solidFill>
            <a:schemeClr val="bg2"/>
          </a:solidFill>
          <a:ln w="25400">
            <a:solidFill>
              <a:srgbClr val="666699"/>
            </a:solidFill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Framleiðslujaðar,</a:t>
            </a:r>
          </a:p>
          <a:p>
            <a:pPr eaLnBrk="0" hangingPunct="0">
              <a:defRPr/>
            </a:pPr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framleiðslukostaferill</a:t>
            </a:r>
          </a:p>
        </p:txBody>
      </p:sp>
      <p:sp>
        <p:nvSpPr>
          <p:cNvPr id="1164331" name="Text Box 3115"/>
          <p:cNvSpPr txBox="1">
            <a:spLocks noChangeArrowheads="1"/>
          </p:cNvSpPr>
          <p:nvPr/>
        </p:nvSpPr>
        <p:spPr bwMode="auto">
          <a:xfrm>
            <a:off x="2514600" y="1676400"/>
            <a:ext cx="2209800" cy="847725"/>
          </a:xfrm>
          <a:prstGeom prst="rect">
            <a:avLst/>
          </a:prstGeom>
          <a:solidFill>
            <a:schemeClr val="bg2"/>
          </a:solidFill>
          <a:ln w="25400">
            <a:solidFill>
              <a:srgbClr val="666699"/>
            </a:solidFill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is-IS" sz="2400" b="1"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 og </a:t>
            </a:r>
            <a:r>
              <a:rPr lang="is-IS" sz="2400" b="1">
                <a:latin typeface="Cambria" panose="02040503050406030204" pitchFamily="18" charset="0"/>
                <a:ea typeface="Cambria" panose="02040503050406030204" pitchFamily="18" charset="0"/>
              </a:rPr>
              <a:t>C</a:t>
            </a:r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 lýsa fullri atvinnu</a:t>
            </a:r>
          </a:p>
        </p:txBody>
      </p:sp>
      <p:sp>
        <p:nvSpPr>
          <p:cNvPr id="1164332" name="Text Box 3116"/>
          <p:cNvSpPr txBox="1">
            <a:spLocks noChangeArrowheads="1"/>
          </p:cNvSpPr>
          <p:nvPr/>
        </p:nvSpPr>
        <p:spPr bwMode="auto">
          <a:xfrm>
            <a:off x="5678488" y="1447800"/>
            <a:ext cx="2627312" cy="847725"/>
          </a:xfrm>
          <a:prstGeom prst="rect">
            <a:avLst/>
          </a:prstGeom>
          <a:solidFill>
            <a:schemeClr val="bg2"/>
          </a:solidFill>
          <a:ln w="25400">
            <a:solidFill>
              <a:srgbClr val="666699"/>
            </a:solidFill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Hagkvæm notkun framleiðsluþátta</a:t>
            </a:r>
          </a:p>
        </p:txBody>
      </p:sp>
      <p:sp>
        <p:nvSpPr>
          <p:cNvPr id="1164333" name="Line 3117"/>
          <p:cNvSpPr>
            <a:spLocks noChangeShapeType="1"/>
          </p:cNvSpPr>
          <p:nvPr/>
        </p:nvSpPr>
        <p:spPr bwMode="auto">
          <a:xfrm flipH="1">
            <a:off x="4695825" y="1828800"/>
            <a:ext cx="942975" cy="1871663"/>
          </a:xfrm>
          <a:prstGeom prst="line">
            <a:avLst/>
          </a:prstGeom>
          <a:noFill/>
          <a:ln w="25400">
            <a:solidFill>
              <a:srgbClr val="FFC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64334" name="Line 3118"/>
          <p:cNvSpPr>
            <a:spLocks noChangeShapeType="1"/>
          </p:cNvSpPr>
          <p:nvPr/>
        </p:nvSpPr>
        <p:spPr bwMode="auto">
          <a:xfrm flipH="1">
            <a:off x="4343400" y="1752600"/>
            <a:ext cx="1295400" cy="1631950"/>
          </a:xfrm>
          <a:prstGeom prst="line">
            <a:avLst/>
          </a:prstGeom>
          <a:noFill/>
          <a:ln w="25400">
            <a:solidFill>
              <a:srgbClr val="FFC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Framleiðslujaðarinn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4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64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4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64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4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164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4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164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4333" grpId="0" animBg="1"/>
      <p:bldP spid="116433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093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0000" indent="-36000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Font typeface="Wingdings" pitchFamily="2" charset="2"/>
              <a:buChar char="q"/>
              <a:tabLst>
                <a:tab pos="333375" algn="l"/>
                <a:tab pos="738188" algn="l"/>
              </a:tabLst>
              <a:defRPr/>
            </a:pP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Hagkvæmni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333375" algn="l"/>
                <a:tab pos="738188" algn="l"/>
              </a:tabLst>
              <a:defRPr/>
            </a:pPr>
            <a:r>
              <a:rPr lang="is-IS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Úr </a:t>
            </a:r>
            <a:r>
              <a:rPr lang="is-I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B</a:t>
            </a:r>
            <a:r>
              <a:rPr lang="is-IS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í </a:t>
            </a:r>
            <a:r>
              <a:rPr lang="is-I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  <a:r>
              <a:rPr lang="is-IS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eða </a:t>
            </a:r>
            <a:r>
              <a:rPr lang="is-I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C</a:t>
            </a:r>
          </a:p>
          <a:p>
            <a:pPr marL="360000" indent="-36000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Font typeface="Wingdings" pitchFamily="2" charset="2"/>
              <a:buChar char="q"/>
              <a:tabLst>
                <a:tab pos="333375" algn="l"/>
                <a:tab pos="738188" algn="l"/>
              </a:tabLst>
              <a:defRPr/>
            </a:pP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Valkostir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333375" algn="l"/>
                <a:tab pos="738188" algn="l"/>
              </a:tabLst>
              <a:defRPr/>
            </a:pPr>
            <a:r>
              <a:rPr lang="is-IS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Hvort er betra, </a:t>
            </a:r>
            <a:r>
              <a:rPr lang="is-I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  <a:r>
              <a:rPr lang="is-IS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eða </a:t>
            </a:r>
            <a:r>
              <a:rPr lang="is-I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C</a:t>
            </a:r>
            <a:r>
              <a:rPr lang="is-IS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</a:p>
          <a:p>
            <a:pPr marL="360000" indent="-36000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Font typeface="Wingdings" pitchFamily="2" charset="2"/>
              <a:buChar char="q"/>
              <a:tabLst>
                <a:tab pos="333375" algn="l"/>
                <a:tab pos="738188" algn="l"/>
              </a:tabLst>
              <a:defRPr/>
            </a:pP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Fórnarkostnaður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333375" algn="l"/>
                <a:tab pos="738188" algn="l"/>
              </a:tabLst>
              <a:defRPr/>
            </a:pPr>
            <a:r>
              <a:rPr lang="is-IS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Hvað kostar að fara úr </a:t>
            </a:r>
            <a:r>
              <a:rPr lang="is-I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  <a:r>
              <a:rPr lang="is-IS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í </a:t>
            </a:r>
            <a:r>
              <a:rPr lang="is-I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C</a:t>
            </a:r>
            <a:r>
              <a:rPr lang="is-IS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</a:p>
          <a:p>
            <a:pPr marL="360000" indent="-36000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Font typeface="Wingdings" pitchFamily="2" charset="2"/>
              <a:buChar char="q"/>
              <a:tabLst>
                <a:tab pos="333375" algn="l"/>
                <a:tab pos="738188" algn="l"/>
              </a:tabLst>
              <a:defRPr/>
            </a:pP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Hagvöxtur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333375" algn="l"/>
                <a:tab pos="738188" algn="l"/>
              </a:tabLst>
              <a:defRPr/>
            </a:pPr>
            <a:r>
              <a:rPr lang="is-IS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 hægt að komast í </a:t>
            </a:r>
            <a:r>
              <a:rPr lang="is-I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D</a:t>
            </a:r>
            <a:r>
              <a:rPr lang="is-IS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333375" algn="l"/>
                <a:tab pos="738188" algn="l"/>
              </a:tabLst>
              <a:defRPr/>
            </a:pPr>
            <a:r>
              <a:rPr lang="is-IS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Hvernig?</a:t>
            </a:r>
          </a:p>
        </p:txBody>
      </p:sp>
      <p:grpSp>
        <p:nvGrpSpPr>
          <p:cNvPr id="19459" name="Group 6"/>
          <p:cNvGrpSpPr>
            <a:grpSpLocks/>
          </p:cNvGrpSpPr>
          <p:nvPr/>
        </p:nvGrpSpPr>
        <p:grpSpPr bwMode="auto">
          <a:xfrm>
            <a:off x="5580063" y="2733675"/>
            <a:ext cx="3278187" cy="3743325"/>
            <a:chOff x="3168" y="1104"/>
            <a:chExt cx="2065" cy="2358"/>
          </a:xfrm>
        </p:grpSpPr>
        <p:sp>
          <p:nvSpPr>
            <p:cNvPr id="19461" name="Freeform 7"/>
            <p:cNvSpPr>
              <a:spLocks/>
            </p:cNvSpPr>
            <p:nvPr/>
          </p:nvSpPr>
          <p:spPr bwMode="auto">
            <a:xfrm>
              <a:off x="3168" y="1104"/>
              <a:ext cx="1189" cy="966"/>
            </a:xfrm>
            <a:custGeom>
              <a:avLst/>
              <a:gdLst>
                <a:gd name="T0" fmla="*/ 0 w 1189"/>
                <a:gd name="T1" fmla="*/ 248 h 966"/>
                <a:gd name="T2" fmla="*/ 888 w 1189"/>
                <a:gd name="T3" fmla="*/ 0 h 966"/>
                <a:gd name="T4" fmla="*/ 1188 w 1189"/>
                <a:gd name="T5" fmla="*/ 715 h 966"/>
                <a:gd name="T6" fmla="*/ 297 w 1189"/>
                <a:gd name="T7" fmla="*/ 965 h 966"/>
                <a:gd name="T8" fmla="*/ 0 w 1189"/>
                <a:gd name="T9" fmla="*/ 248 h 9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89"/>
                <a:gd name="T16" fmla="*/ 0 h 966"/>
                <a:gd name="T17" fmla="*/ 1189 w 1189"/>
                <a:gd name="T18" fmla="*/ 966 h 9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89" h="966">
                  <a:moveTo>
                    <a:pt x="0" y="248"/>
                  </a:moveTo>
                  <a:lnTo>
                    <a:pt x="888" y="0"/>
                  </a:lnTo>
                  <a:lnTo>
                    <a:pt x="1188" y="715"/>
                  </a:lnTo>
                  <a:lnTo>
                    <a:pt x="297" y="965"/>
                  </a:lnTo>
                  <a:lnTo>
                    <a:pt x="0" y="248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2" name="Freeform 8"/>
            <p:cNvSpPr>
              <a:spLocks/>
            </p:cNvSpPr>
            <p:nvPr/>
          </p:nvSpPr>
          <p:spPr bwMode="auto">
            <a:xfrm>
              <a:off x="3610" y="1844"/>
              <a:ext cx="1113" cy="901"/>
            </a:xfrm>
            <a:custGeom>
              <a:avLst/>
              <a:gdLst>
                <a:gd name="T0" fmla="*/ 0 w 1113"/>
                <a:gd name="T1" fmla="*/ 158 h 901"/>
                <a:gd name="T2" fmla="*/ 925 w 1113"/>
                <a:gd name="T3" fmla="*/ 0 h 901"/>
                <a:gd name="T4" fmla="*/ 1112 w 1113"/>
                <a:gd name="T5" fmla="*/ 745 h 901"/>
                <a:gd name="T6" fmla="*/ 187 w 1113"/>
                <a:gd name="T7" fmla="*/ 900 h 901"/>
                <a:gd name="T8" fmla="*/ 0 w 1113"/>
                <a:gd name="T9" fmla="*/ 158 h 9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13"/>
                <a:gd name="T16" fmla="*/ 0 h 901"/>
                <a:gd name="T17" fmla="*/ 1113 w 1113"/>
                <a:gd name="T18" fmla="*/ 901 h 9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13" h="901">
                  <a:moveTo>
                    <a:pt x="0" y="158"/>
                  </a:moveTo>
                  <a:lnTo>
                    <a:pt x="925" y="0"/>
                  </a:lnTo>
                  <a:lnTo>
                    <a:pt x="1112" y="745"/>
                  </a:lnTo>
                  <a:lnTo>
                    <a:pt x="187" y="900"/>
                  </a:lnTo>
                  <a:lnTo>
                    <a:pt x="0" y="158"/>
                  </a:lnTo>
                </a:path>
              </a:pathLst>
            </a:custGeom>
            <a:solidFill>
              <a:srgbClr val="FF4300"/>
            </a:solidFill>
            <a:ln w="12700" cap="rnd">
              <a:solidFill>
                <a:srgbClr val="FF43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3" name="Freeform 9"/>
            <p:cNvSpPr>
              <a:spLocks/>
            </p:cNvSpPr>
            <p:nvPr/>
          </p:nvSpPr>
          <p:spPr bwMode="auto">
            <a:xfrm>
              <a:off x="4294" y="2705"/>
              <a:ext cx="939" cy="757"/>
            </a:xfrm>
            <a:custGeom>
              <a:avLst/>
              <a:gdLst>
                <a:gd name="T0" fmla="*/ 0 w 939"/>
                <a:gd name="T1" fmla="*/ 0 h 757"/>
                <a:gd name="T2" fmla="*/ 938 w 939"/>
                <a:gd name="T3" fmla="*/ 0 h 757"/>
                <a:gd name="T4" fmla="*/ 938 w 939"/>
                <a:gd name="T5" fmla="*/ 756 h 757"/>
                <a:gd name="T6" fmla="*/ 0 w 939"/>
                <a:gd name="T7" fmla="*/ 756 h 757"/>
                <a:gd name="T8" fmla="*/ 0 w 939"/>
                <a:gd name="T9" fmla="*/ 0 h 7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39"/>
                <a:gd name="T16" fmla="*/ 0 h 757"/>
                <a:gd name="T17" fmla="*/ 939 w 939"/>
                <a:gd name="T18" fmla="*/ 757 h 7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39" h="757">
                  <a:moveTo>
                    <a:pt x="0" y="0"/>
                  </a:moveTo>
                  <a:lnTo>
                    <a:pt x="938" y="0"/>
                  </a:lnTo>
                  <a:lnTo>
                    <a:pt x="938" y="756"/>
                  </a:lnTo>
                  <a:lnTo>
                    <a:pt x="0" y="756"/>
                  </a:ln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  <a:ln w="12700" cap="rnd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4" name="Freeform 10"/>
            <p:cNvSpPr>
              <a:spLocks/>
            </p:cNvSpPr>
            <p:nvPr/>
          </p:nvSpPr>
          <p:spPr bwMode="auto">
            <a:xfrm>
              <a:off x="3224" y="1145"/>
              <a:ext cx="1079" cy="880"/>
            </a:xfrm>
            <a:custGeom>
              <a:avLst/>
              <a:gdLst>
                <a:gd name="T0" fmla="*/ 0 w 1079"/>
                <a:gd name="T1" fmla="*/ 228 h 880"/>
                <a:gd name="T2" fmla="*/ 804 w 1079"/>
                <a:gd name="T3" fmla="*/ 0 h 880"/>
                <a:gd name="T4" fmla="*/ 1078 w 1079"/>
                <a:gd name="T5" fmla="*/ 653 h 880"/>
                <a:gd name="T6" fmla="*/ 267 w 1079"/>
                <a:gd name="T7" fmla="*/ 879 h 880"/>
                <a:gd name="T8" fmla="*/ 0 w 1079"/>
                <a:gd name="T9" fmla="*/ 228 h 8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79"/>
                <a:gd name="T16" fmla="*/ 0 h 880"/>
                <a:gd name="T17" fmla="*/ 1079 w 1079"/>
                <a:gd name="T18" fmla="*/ 880 h 8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79" h="880">
                  <a:moveTo>
                    <a:pt x="0" y="228"/>
                  </a:moveTo>
                  <a:lnTo>
                    <a:pt x="804" y="0"/>
                  </a:lnTo>
                  <a:lnTo>
                    <a:pt x="1078" y="653"/>
                  </a:lnTo>
                  <a:lnTo>
                    <a:pt x="267" y="879"/>
                  </a:lnTo>
                  <a:lnTo>
                    <a:pt x="0" y="228"/>
                  </a:lnTo>
                </a:path>
              </a:pathLst>
            </a:custGeom>
            <a:solidFill>
              <a:srgbClr val="FFFFFF"/>
            </a:solidFill>
            <a:ln w="12700" cap="rnd">
              <a:solidFill>
                <a:srgbClr val="FFFFF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5" name="Freeform 11"/>
            <p:cNvSpPr>
              <a:spLocks/>
            </p:cNvSpPr>
            <p:nvPr/>
          </p:nvSpPr>
          <p:spPr bwMode="auto">
            <a:xfrm>
              <a:off x="3562" y="1348"/>
              <a:ext cx="599" cy="550"/>
            </a:xfrm>
            <a:custGeom>
              <a:avLst/>
              <a:gdLst>
                <a:gd name="T0" fmla="*/ 293 w 599"/>
                <a:gd name="T1" fmla="*/ 324 h 550"/>
                <a:gd name="T2" fmla="*/ 97 w 599"/>
                <a:gd name="T3" fmla="*/ 382 h 550"/>
                <a:gd name="T4" fmla="*/ 94 w 599"/>
                <a:gd name="T5" fmla="*/ 435 h 550"/>
                <a:gd name="T6" fmla="*/ 97 w 599"/>
                <a:gd name="T7" fmla="*/ 458 h 550"/>
                <a:gd name="T8" fmla="*/ 97 w 599"/>
                <a:gd name="T9" fmla="*/ 476 h 550"/>
                <a:gd name="T10" fmla="*/ 111 w 599"/>
                <a:gd name="T11" fmla="*/ 490 h 550"/>
                <a:gd name="T12" fmla="*/ 130 w 599"/>
                <a:gd name="T13" fmla="*/ 498 h 550"/>
                <a:gd name="T14" fmla="*/ 149 w 599"/>
                <a:gd name="T15" fmla="*/ 494 h 550"/>
                <a:gd name="T16" fmla="*/ 185 w 599"/>
                <a:gd name="T17" fmla="*/ 490 h 550"/>
                <a:gd name="T18" fmla="*/ 192 w 599"/>
                <a:gd name="T19" fmla="*/ 498 h 550"/>
                <a:gd name="T20" fmla="*/ 5 w 599"/>
                <a:gd name="T21" fmla="*/ 549 h 550"/>
                <a:gd name="T22" fmla="*/ 0 w 599"/>
                <a:gd name="T23" fmla="*/ 541 h 550"/>
                <a:gd name="T24" fmla="*/ 26 w 599"/>
                <a:gd name="T25" fmla="*/ 528 h 550"/>
                <a:gd name="T26" fmla="*/ 42 w 599"/>
                <a:gd name="T27" fmla="*/ 508 h 550"/>
                <a:gd name="T28" fmla="*/ 54 w 599"/>
                <a:gd name="T29" fmla="*/ 476 h 550"/>
                <a:gd name="T30" fmla="*/ 59 w 599"/>
                <a:gd name="T31" fmla="*/ 427 h 550"/>
                <a:gd name="T32" fmla="*/ 106 w 599"/>
                <a:gd name="T33" fmla="*/ 4 h 550"/>
                <a:gd name="T34" fmla="*/ 114 w 599"/>
                <a:gd name="T35" fmla="*/ 0 h 550"/>
                <a:gd name="T36" fmla="*/ 471 w 599"/>
                <a:gd name="T37" fmla="*/ 319 h 550"/>
                <a:gd name="T38" fmla="*/ 517 w 599"/>
                <a:gd name="T39" fmla="*/ 357 h 550"/>
                <a:gd name="T40" fmla="*/ 546 w 599"/>
                <a:gd name="T41" fmla="*/ 372 h 550"/>
                <a:gd name="T42" fmla="*/ 572 w 599"/>
                <a:gd name="T43" fmla="*/ 378 h 550"/>
                <a:gd name="T44" fmla="*/ 591 w 599"/>
                <a:gd name="T45" fmla="*/ 372 h 550"/>
                <a:gd name="T46" fmla="*/ 598 w 599"/>
                <a:gd name="T47" fmla="*/ 386 h 550"/>
                <a:gd name="T48" fmla="*/ 328 w 599"/>
                <a:gd name="T49" fmla="*/ 458 h 550"/>
                <a:gd name="T50" fmla="*/ 328 w 599"/>
                <a:gd name="T51" fmla="*/ 449 h 550"/>
                <a:gd name="T52" fmla="*/ 336 w 599"/>
                <a:gd name="T53" fmla="*/ 447 h 550"/>
                <a:gd name="T54" fmla="*/ 361 w 599"/>
                <a:gd name="T55" fmla="*/ 438 h 550"/>
                <a:gd name="T56" fmla="*/ 380 w 599"/>
                <a:gd name="T57" fmla="*/ 427 h 550"/>
                <a:gd name="T58" fmla="*/ 381 w 599"/>
                <a:gd name="T59" fmla="*/ 420 h 550"/>
                <a:gd name="T60" fmla="*/ 380 w 599"/>
                <a:gd name="T61" fmla="*/ 409 h 550"/>
                <a:gd name="T62" fmla="*/ 373 w 599"/>
                <a:gd name="T63" fmla="*/ 397 h 550"/>
                <a:gd name="T64" fmla="*/ 350 w 599"/>
                <a:gd name="T65" fmla="*/ 378 h 550"/>
                <a:gd name="T66" fmla="*/ 293 w 599"/>
                <a:gd name="T67" fmla="*/ 324 h 55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599"/>
                <a:gd name="T103" fmla="*/ 0 h 550"/>
                <a:gd name="T104" fmla="*/ 599 w 599"/>
                <a:gd name="T105" fmla="*/ 550 h 55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599" h="550">
                  <a:moveTo>
                    <a:pt x="293" y="324"/>
                  </a:moveTo>
                  <a:lnTo>
                    <a:pt x="97" y="382"/>
                  </a:lnTo>
                  <a:lnTo>
                    <a:pt x="94" y="435"/>
                  </a:lnTo>
                  <a:lnTo>
                    <a:pt x="97" y="458"/>
                  </a:lnTo>
                  <a:lnTo>
                    <a:pt x="97" y="476"/>
                  </a:lnTo>
                  <a:lnTo>
                    <a:pt x="111" y="490"/>
                  </a:lnTo>
                  <a:lnTo>
                    <a:pt x="130" y="498"/>
                  </a:lnTo>
                  <a:lnTo>
                    <a:pt x="149" y="494"/>
                  </a:lnTo>
                  <a:lnTo>
                    <a:pt x="185" y="490"/>
                  </a:lnTo>
                  <a:lnTo>
                    <a:pt x="192" y="498"/>
                  </a:lnTo>
                  <a:lnTo>
                    <a:pt x="5" y="549"/>
                  </a:lnTo>
                  <a:lnTo>
                    <a:pt x="0" y="541"/>
                  </a:lnTo>
                  <a:lnTo>
                    <a:pt x="26" y="528"/>
                  </a:lnTo>
                  <a:lnTo>
                    <a:pt x="42" y="508"/>
                  </a:lnTo>
                  <a:lnTo>
                    <a:pt x="54" y="476"/>
                  </a:lnTo>
                  <a:lnTo>
                    <a:pt x="59" y="427"/>
                  </a:lnTo>
                  <a:lnTo>
                    <a:pt x="106" y="4"/>
                  </a:lnTo>
                  <a:lnTo>
                    <a:pt x="114" y="0"/>
                  </a:lnTo>
                  <a:lnTo>
                    <a:pt x="471" y="319"/>
                  </a:lnTo>
                  <a:lnTo>
                    <a:pt x="517" y="357"/>
                  </a:lnTo>
                  <a:lnTo>
                    <a:pt x="546" y="372"/>
                  </a:lnTo>
                  <a:lnTo>
                    <a:pt x="572" y="378"/>
                  </a:lnTo>
                  <a:lnTo>
                    <a:pt x="591" y="372"/>
                  </a:lnTo>
                  <a:lnTo>
                    <a:pt x="598" y="386"/>
                  </a:lnTo>
                  <a:lnTo>
                    <a:pt x="328" y="458"/>
                  </a:lnTo>
                  <a:lnTo>
                    <a:pt x="328" y="449"/>
                  </a:lnTo>
                  <a:lnTo>
                    <a:pt x="336" y="447"/>
                  </a:lnTo>
                  <a:lnTo>
                    <a:pt x="361" y="438"/>
                  </a:lnTo>
                  <a:lnTo>
                    <a:pt x="380" y="427"/>
                  </a:lnTo>
                  <a:lnTo>
                    <a:pt x="381" y="420"/>
                  </a:lnTo>
                  <a:lnTo>
                    <a:pt x="380" y="409"/>
                  </a:lnTo>
                  <a:lnTo>
                    <a:pt x="373" y="397"/>
                  </a:lnTo>
                  <a:lnTo>
                    <a:pt x="350" y="378"/>
                  </a:lnTo>
                  <a:lnTo>
                    <a:pt x="293" y="324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6" name="Freeform 12"/>
            <p:cNvSpPr>
              <a:spLocks/>
            </p:cNvSpPr>
            <p:nvPr/>
          </p:nvSpPr>
          <p:spPr bwMode="auto">
            <a:xfrm>
              <a:off x="3668" y="1523"/>
              <a:ext cx="158" cy="176"/>
            </a:xfrm>
            <a:custGeom>
              <a:avLst/>
              <a:gdLst>
                <a:gd name="T0" fmla="*/ 157 w 158"/>
                <a:gd name="T1" fmla="*/ 128 h 176"/>
                <a:gd name="T2" fmla="*/ 19 w 158"/>
                <a:gd name="T3" fmla="*/ 0 h 176"/>
                <a:gd name="T4" fmla="*/ 0 w 158"/>
                <a:gd name="T5" fmla="*/ 175 h 176"/>
                <a:gd name="T6" fmla="*/ 157 w 158"/>
                <a:gd name="T7" fmla="*/ 128 h 1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8"/>
                <a:gd name="T13" fmla="*/ 0 h 176"/>
                <a:gd name="T14" fmla="*/ 158 w 158"/>
                <a:gd name="T15" fmla="*/ 176 h 1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8" h="176">
                  <a:moveTo>
                    <a:pt x="157" y="128"/>
                  </a:moveTo>
                  <a:lnTo>
                    <a:pt x="19" y="0"/>
                  </a:lnTo>
                  <a:lnTo>
                    <a:pt x="0" y="175"/>
                  </a:lnTo>
                  <a:lnTo>
                    <a:pt x="157" y="128"/>
                  </a:lnTo>
                </a:path>
              </a:pathLst>
            </a:custGeom>
            <a:solidFill>
              <a:srgbClr val="FFFFFF"/>
            </a:solidFill>
            <a:ln w="12700" cap="rnd">
              <a:solidFill>
                <a:srgbClr val="FFFFF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7" name="Freeform 13"/>
            <p:cNvSpPr>
              <a:spLocks/>
            </p:cNvSpPr>
            <p:nvPr/>
          </p:nvSpPr>
          <p:spPr bwMode="auto">
            <a:xfrm>
              <a:off x="3659" y="1885"/>
              <a:ext cx="1005" cy="816"/>
            </a:xfrm>
            <a:custGeom>
              <a:avLst/>
              <a:gdLst>
                <a:gd name="T0" fmla="*/ 0 w 1005"/>
                <a:gd name="T1" fmla="*/ 144 h 816"/>
                <a:gd name="T2" fmla="*/ 836 w 1005"/>
                <a:gd name="T3" fmla="*/ 0 h 816"/>
                <a:gd name="T4" fmla="*/ 1004 w 1005"/>
                <a:gd name="T5" fmla="*/ 676 h 816"/>
                <a:gd name="T6" fmla="*/ 170 w 1005"/>
                <a:gd name="T7" fmla="*/ 815 h 816"/>
                <a:gd name="T8" fmla="*/ 0 w 1005"/>
                <a:gd name="T9" fmla="*/ 144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05"/>
                <a:gd name="T16" fmla="*/ 0 h 816"/>
                <a:gd name="T17" fmla="*/ 1005 w 1005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05" h="816">
                  <a:moveTo>
                    <a:pt x="0" y="144"/>
                  </a:moveTo>
                  <a:lnTo>
                    <a:pt x="836" y="0"/>
                  </a:lnTo>
                  <a:lnTo>
                    <a:pt x="1004" y="676"/>
                  </a:lnTo>
                  <a:lnTo>
                    <a:pt x="170" y="815"/>
                  </a:lnTo>
                  <a:lnTo>
                    <a:pt x="0" y="144"/>
                  </a:lnTo>
                </a:path>
              </a:pathLst>
            </a:custGeom>
            <a:solidFill>
              <a:srgbClr val="FFFFFF"/>
            </a:solidFill>
            <a:ln w="12700" cap="rnd">
              <a:solidFill>
                <a:srgbClr val="FFFFF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8" name="Freeform 14"/>
            <p:cNvSpPr>
              <a:spLocks/>
            </p:cNvSpPr>
            <p:nvPr/>
          </p:nvSpPr>
          <p:spPr bwMode="auto">
            <a:xfrm>
              <a:off x="3811" y="2057"/>
              <a:ext cx="624" cy="523"/>
            </a:xfrm>
            <a:custGeom>
              <a:avLst/>
              <a:gdLst>
                <a:gd name="T0" fmla="*/ 425 w 624"/>
                <a:gd name="T1" fmla="*/ 212 h 523"/>
                <a:gd name="T2" fmla="*/ 488 w 624"/>
                <a:gd name="T3" fmla="*/ 189 h 523"/>
                <a:gd name="T4" fmla="*/ 526 w 624"/>
                <a:gd name="T5" fmla="*/ 153 h 523"/>
                <a:gd name="T6" fmla="*/ 543 w 624"/>
                <a:gd name="T7" fmla="*/ 122 h 523"/>
                <a:gd name="T8" fmla="*/ 543 w 624"/>
                <a:gd name="T9" fmla="*/ 87 h 523"/>
                <a:gd name="T10" fmla="*/ 531 w 624"/>
                <a:gd name="T11" fmla="*/ 56 h 523"/>
                <a:gd name="T12" fmla="*/ 505 w 624"/>
                <a:gd name="T13" fmla="*/ 32 h 523"/>
                <a:gd name="T14" fmla="*/ 463 w 624"/>
                <a:gd name="T15" fmla="*/ 15 h 523"/>
                <a:gd name="T16" fmla="*/ 425 w 624"/>
                <a:gd name="T17" fmla="*/ 0 h 523"/>
                <a:gd name="T18" fmla="*/ 363 w 624"/>
                <a:gd name="T19" fmla="*/ 0 h 523"/>
                <a:gd name="T20" fmla="*/ 281 w 624"/>
                <a:gd name="T21" fmla="*/ 13 h 523"/>
                <a:gd name="T22" fmla="*/ 0 w 624"/>
                <a:gd name="T23" fmla="*/ 56 h 523"/>
                <a:gd name="T24" fmla="*/ 0 w 624"/>
                <a:gd name="T25" fmla="*/ 69 h 523"/>
                <a:gd name="T26" fmla="*/ 35 w 624"/>
                <a:gd name="T27" fmla="*/ 63 h 523"/>
                <a:gd name="T28" fmla="*/ 64 w 624"/>
                <a:gd name="T29" fmla="*/ 66 h 523"/>
                <a:gd name="T30" fmla="*/ 71 w 624"/>
                <a:gd name="T31" fmla="*/ 69 h 523"/>
                <a:gd name="T32" fmla="*/ 82 w 624"/>
                <a:gd name="T33" fmla="*/ 77 h 523"/>
                <a:gd name="T34" fmla="*/ 89 w 624"/>
                <a:gd name="T35" fmla="*/ 90 h 523"/>
                <a:gd name="T36" fmla="*/ 101 w 624"/>
                <a:gd name="T37" fmla="*/ 122 h 523"/>
                <a:gd name="T38" fmla="*/ 177 w 624"/>
                <a:gd name="T39" fmla="*/ 431 h 523"/>
                <a:gd name="T40" fmla="*/ 184 w 624"/>
                <a:gd name="T41" fmla="*/ 461 h 523"/>
                <a:gd name="T42" fmla="*/ 177 w 624"/>
                <a:gd name="T43" fmla="*/ 478 h 523"/>
                <a:gd name="T44" fmla="*/ 177 w 624"/>
                <a:gd name="T45" fmla="*/ 491 h 523"/>
                <a:gd name="T46" fmla="*/ 167 w 624"/>
                <a:gd name="T47" fmla="*/ 497 h 523"/>
                <a:gd name="T48" fmla="*/ 148 w 624"/>
                <a:gd name="T49" fmla="*/ 509 h 523"/>
                <a:gd name="T50" fmla="*/ 111 w 624"/>
                <a:gd name="T51" fmla="*/ 514 h 523"/>
                <a:gd name="T52" fmla="*/ 115 w 624"/>
                <a:gd name="T53" fmla="*/ 522 h 523"/>
                <a:gd name="T54" fmla="*/ 410 w 624"/>
                <a:gd name="T55" fmla="*/ 474 h 523"/>
                <a:gd name="T56" fmla="*/ 515 w 624"/>
                <a:gd name="T57" fmla="*/ 447 h 523"/>
                <a:gd name="T58" fmla="*/ 592 w 624"/>
                <a:gd name="T59" fmla="*/ 405 h 523"/>
                <a:gd name="T60" fmla="*/ 621 w 624"/>
                <a:gd name="T61" fmla="*/ 357 h 523"/>
                <a:gd name="T62" fmla="*/ 623 w 624"/>
                <a:gd name="T63" fmla="*/ 307 h 523"/>
                <a:gd name="T64" fmla="*/ 600 w 624"/>
                <a:gd name="T65" fmla="*/ 260 h 523"/>
                <a:gd name="T66" fmla="*/ 557 w 624"/>
                <a:gd name="T67" fmla="*/ 234 h 523"/>
                <a:gd name="T68" fmla="*/ 503 w 624"/>
                <a:gd name="T69" fmla="*/ 222 h 523"/>
                <a:gd name="T70" fmla="*/ 425 w 624"/>
                <a:gd name="T71" fmla="*/ 212 h 52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624"/>
                <a:gd name="T109" fmla="*/ 0 h 523"/>
                <a:gd name="T110" fmla="*/ 624 w 624"/>
                <a:gd name="T111" fmla="*/ 523 h 52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624" h="523">
                  <a:moveTo>
                    <a:pt x="425" y="212"/>
                  </a:moveTo>
                  <a:lnTo>
                    <a:pt x="488" y="189"/>
                  </a:lnTo>
                  <a:lnTo>
                    <a:pt x="526" y="153"/>
                  </a:lnTo>
                  <a:lnTo>
                    <a:pt x="543" y="122"/>
                  </a:lnTo>
                  <a:lnTo>
                    <a:pt x="543" y="87"/>
                  </a:lnTo>
                  <a:lnTo>
                    <a:pt x="531" y="56"/>
                  </a:lnTo>
                  <a:lnTo>
                    <a:pt x="505" y="32"/>
                  </a:lnTo>
                  <a:lnTo>
                    <a:pt x="463" y="15"/>
                  </a:lnTo>
                  <a:lnTo>
                    <a:pt x="425" y="0"/>
                  </a:lnTo>
                  <a:lnTo>
                    <a:pt x="363" y="0"/>
                  </a:lnTo>
                  <a:lnTo>
                    <a:pt x="281" y="13"/>
                  </a:lnTo>
                  <a:lnTo>
                    <a:pt x="0" y="56"/>
                  </a:lnTo>
                  <a:lnTo>
                    <a:pt x="0" y="69"/>
                  </a:lnTo>
                  <a:lnTo>
                    <a:pt x="35" y="63"/>
                  </a:lnTo>
                  <a:lnTo>
                    <a:pt x="64" y="66"/>
                  </a:lnTo>
                  <a:lnTo>
                    <a:pt x="71" y="69"/>
                  </a:lnTo>
                  <a:lnTo>
                    <a:pt x="82" y="77"/>
                  </a:lnTo>
                  <a:lnTo>
                    <a:pt x="89" y="90"/>
                  </a:lnTo>
                  <a:lnTo>
                    <a:pt x="101" y="122"/>
                  </a:lnTo>
                  <a:lnTo>
                    <a:pt x="177" y="431"/>
                  </a:lnTo>
                  <a:lnTo>
                    <a:pt x="184" y="461"/>
                  </a:lnTo>
                  <a:lnTo>
                    <a:pt x="177" y="478"/>
                  </a:lnTo>
                  <a:lnTo>
                    <a:pt x="177" y="491"/>
                  </a:lnTo>
                  <a:lnTo>
                    <a:pt x="167" y="497"/>
                  </a:lnTo>
                  <a:lnTo>
                    <a:pt x="148" y="509"/>
                  </a:lnTo>
                  <a:lnTo>
                    <a:pt x="111" y="514"/>
                  </a:lnTo>
                  <a:lnTo>
                    <a:pt x="115" y="522"/>
                  </a:lnTo>
                  <a:lnTo>
                    <a:pt x="410" y="474"/>
                  </a:lnTo>
                  <a:lnTo>
                    <a:pt x="515" y="447"/>
                  </a:lnTo>
                  <a:lnTo>
                    <a:pt x="592" y="405"/>
                  </a:lnTo>
                  <a:lnTo>
                    <a:pt x="621" y="357"/>
                  </a:lnTo>
                  <a:lnTo>
                    <a:pt x="623" y="307"/>
                  </a:lnTo>
                  <a:lnTo>
                    <a:pt x="600" y="260"/>
                  </a:lnTo>
                  <a:lnTo>
                    <a:pt x="557" y="234"/>
                  </a:lnTo>
                  <a:lnTo>
                    <a:pt x="503" y="222"/>
                  </a:lnTo>
                  <a:lnTo>
                    <a:pt x="425" y="212"/>
                  </a:lnTo>
                </a:path>
              </a:pathLst>
            </a:custGeom>
            <a:solidFill>
              <a:srgbClr val="FF4300"/>
            </a:solidFill>
            <a:ln w="12700" cap="rnd">
              <a:solidFill>
                <a:srgbClr val="FF43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9" name="Freeform 15"/>
            <p:cNvSpPr>
              <a:spLocks/>
            </p:cNvSpPr>
            <p:nvPr/>
          </p:nvSpPr>
          <p:spPr bwMode="auto">
            <a:xfrm>
              <a:off x="4079" y="2308"/>
              <a:ext cx="200" cy="208"/>
            </a:xfrm>
            <a:custGeom>
              <a:avLst/>
              <a:gdLst>
                <a:gd name="T0" fmla="*/ 0 w 200"/>
                <a:gd name="T1" fmla="*/ 7 h 208"/>
                <a:gd name="T2" fmla="*/ 62 w 200"/>
                <a:gd name="T3" fmla="*/ 0 h 208"/>
                <a:gd name="T4" fmla="*/ 112 w 200"/>
                <a:gd name="T5" fmla="*/ 3 h 208"/>
                <a:gd name="T6" fmla="*/ 149 w 200"/>
                <a:gd name="T7" fmla="*/ 7 h 208"/>
                <a:gd name="T8" fmla="*/ 173 w 200"/>
                <a:gd name="T9" fmla="*/ 28 h 208"/>
                <a:gd name="T10" fmla="*/ 187 w 200"/>
                <a:gd name="T11" fmla="*/ 55 h 208"/>
                <a:gd name="T12" fmla="*/ 196 w 200"/>
                <a:gd name="T13" fmla="*/ 86 h 208"/>
                <a:gd name="T14" fmla="*/ 199 w 200"/>
                <a:gd name="T15" fmla="*/ 113 h 208"/>
                <a:gd name="T16" fmla="*/ 196 w 200"/>
                <a:gd name="T17" fmla="*/ 142 h 208"/>
                <a:gd name="T18" fmla="*/ 185 w 200"/>
                <a:gd name="T19" fmla="*/ 166 h 208"/>
                <a:gd name="T20" fmla="*/ 157 w 200"/>
                <a:gd name="T21" fmla="*/ 184 h 208"/>
                <a:gd name="T22" fmla="*/ 133 w 200"/>
                <a:gd name="T23" fmla="*/ 197 h 208"/>
                <a:gd name="T24" fmla="*/ 100 w 200"/>
                <a:gd name="T25" fmla="*/ 207 h 208"/>
                <a:gd name="T26" fmla="*/ 80 w 200"/>
                <a:gd name="T27" fmla="*/ 207 h 208"/>
                <a:gd name="T28" fmla="*/ 62 w 200"/>
                <a:gd name="T29" fmla="*/ 204 h 208"/>
                <a:gd name="T30" fmla="*/ 52 w 200"/>
                <a:gd name="T31" fmla="*/ 196 h 208"/>
                <a:gd name="T32" fmla="*/ 47 w 200"/>
                <a:gd name="T33" fmla="*/ 179 h 208"/>
                <a:gd name="T34" fmla="*/ 40 w 200"/>
                <a:gd name="T35" fmla="*/ 162 h 208"/>
                <a:gd name="T36" fmla="*/ 0 w 200"/>
                <a:gd name="T37" fmla="*/ 7 h 20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00"/>
                <a:gd name="T58" fmla="*/ 0 h 208"/>
                <a:gd name="T59" fmla="*/ 200 w 200"/>
                <a:gd name="T60" fmla="*/ 208 h 20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00" h="208">
                  <a:moveTo>
                    <a:pt x="0" y="7"/>
                  </a:moveTo>
                  <a:lnTo>
                    <a:pt x="62" y="0"/>
                  </a:lnTo>
                  <a:lnTo>
                    <a:pt x="112" y="3"/>
                  </a:lnTo>
                  <a:lnTo>
                    <a:pt x="149" y="7"/>
                  </a:lnTo>
                  <a:lnTo>
                    <a:pt x="173" y="28"/>
                  </a:lnTo>
                  <a:lnTo>
                    <a:pt x="187" y="55"/>
                  </a:lnTo>
                  <a:lnTo>
                    <a:pt x="196" y="86"/>
                  </a:lnTo>
                  <a:lnTo>
                    <a:pt x="199" y="113"/>
                  </a:lnTo>
                  <a:lnTo>
                    <a:pt x="196" y="142"/>
                  </a:lnTo>
                  <a:lnTo>
                    <a:pt x="185" y="166"/>
                  </a:lnTo>
                  <a:lnTo>
                    <a:pt x="157" y="184"/>
                  </a:lnTo>
                  <a:lnTo>
                    <a:pt x="133" y="197"/>
                  </a:lnTo>
                  <a:lnTo>
                    <a:pt x="100" y="207"/>
                  </a:lnTo>
                  <a:lnTo>
                    <a:pt x="80" y="207"/>
                  </a:lnTo>
                  <a:lnTo>
                    <a:pt x="62" y="204"/>
                  </a:lnTo>
                  <a:lnTo>
                    <a:pt x="52" y="196"/>
                  </a:lnTo>
                  <a:lnTo>
                    <a:pt x="47" y="179"/>
                  </a:lnTo>
                  <a:lnTo>
                    <a:pt x="40" y="162"/>
                  </a:lnTo>
                  <a:lnTo>
                    <a:pt x="0" y="7"/>
                  </a:lnTo>
                </a:path>
              </a:pathLst>
            </a:custGeom>
            <a:solidFill>
              <a:srgbClr val="FFFFFF"/>
            </a:solidFill>
            <a:ln w="12700" cap="rnd">
              <a:solidFill>
                <a:srgbClr val="FFFFF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0" name="Freeform 16"/>
            <p:cNvSpPr>
              <a:spLocks/>
            </p:cNvSpPr>
            <p:nvPr/>
          </p:nvSpPr>
          <p:spPr bwMode="auto">
            <a:xfrm>
              <a:off x="4030" y="2096"/>
              <a:ext cx="187" cy="196"/>
            </a:xfrm>
            <a:custGeom>
              <a:avLst/>
              <a:gdLst>
                <a:gd name="T0" fmla="*/ 43 w 187"/>
                <a:gd name="T1" fmla="*/ 195 h 196"/>
                <a:gd name="T2" fmla="*/ 101 w 187"/>
                <a:gd name="T3" fmla="*/ 182 h 196"/>
                <a:gd name="T4" fmla="*/ 137 w 187"/>
                <a:gd name="T5" fmla="*/ 166 h 196"/>
                <a:gd name="T6" fmla="*/ 163 w 187"/>
                <a:gd name="T7" fmla="*/ 149 h 196"/>
                <a:gd name="T8" fmla="*/ 183 w 187"/>
                <a:gd name="T9" fmla="*/ 129 h 196"/>
                <a:gd name="T10" fmla="*/ 186 w 187"/>
                <a:gd name="T11" fmla="*/ 100 h 196"/>
                <a:gd name="T12" fmla="*/ 183 w 187"/>
                <a:gd name="T13" fmla="*/ 74 h 196"/>
                <a:gd name="T14" fmla="*/ 174 w 187"/>
                <a:gd name="T15" fmla="*/ 43 h 196"/>
                <a:gd name="T16" fmla="*/ 158 w 187"/>
                <a:gd name="T17" fmla="*/ 27 h 196"/>
                <a:gd name="T18" fmla="*/ 130 w 187"/>
                <a:gd name="T19" fmla="*/ 10 h 196"/>
                <a:gd name="T20" fmla="*/ 104 w 187"/>
                <a:gd name="T21" fmla="*/ 0 h 196"/>
                <a:gd name="T22" fmla="*/ 63 w 187"/>
                <a:gd name="T23" fmla="*/ 0 h 196"/>
                <a:gd name="T24" fmla="*/ 0 w 187"/>
                <a:gd name="T25" fmla="*/ 6 h 196"/>
                <a:gd name="T26" fmla="*/ 43 w 187"/>
                <a:gd name="T27" fmla="*/ 195 h 1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87"/>
                <a:gd name="T43" fmla="*/ 0 h 196"/>
                <a:gd name="T44" fmla="*/ 187 w 187"/>
                <a:gd name="T45" fmla="*/ 196 h 19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87" h="196">
                  <a:moveTo>
                    <a:pt x="43" y="195"/>
                  </a:moveTo>
                  <a:lnTo>
                    <a:pt x="101" y="182"/>
                  </a:lnTo>
                  <a:lnTo>
                    <a:pt x="137" y="166"/>
                  </a:lnTo>
                  <a:lnTo>
                    <a:pt x="163" y="149"/>
                  </a:lnTo>
                  <a:lnTo>
                    <a:pt x="183" y="129"/>
                  </a:lnTo>
                  <a:lnTo>
                    <a:pt x="186" y="100"/>
                  </a:lnTo>
                  <a:lnTo>
                    <a:pt x="183" y="74"/>
                  </a:lnTo>
                  <a:lnTo>
                    <a:pt x="174" y="43"/>
                  </a:lnTo>
                  <a:lnTo>
                    <a:pt x="158" y="27"/>
                  </a:lnTo>
                  <a:lnTo>
                    <a:pt x="130" y="10"/>
                  </a:lnTo>
                  <a:lnTo>
                    <a:pt x="104" y="0"/>
                  </a:lnTo>
                  <a:lnTo>
                    <a:pt x="63" y="0"/>
                  </a:lnTo>
                  <a:lnTo>
                    <a:pt x="0" y="6"/>
                  </a:lnTo>
                  <a:lnTo>
                    <a:pt x="43" y="195"/>
                  </a:lnTo>
                </a:path>
              </a:pathLst>
            </a:custGeom>
            <a:solidFill>
              <a:srgbClr val="FFFFFF"/>
            </a:solidFill>
            <a:ln w="12700" cap="rnd">
              <a:solidFill>
                <a:srgbClr val="FFFFF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1" name="Freeform 17"/>
            <p:cNvSpPr>
              <a:spLocks/>
            </p:cNvSpPr>
            <p:nvPr/>
          </p:nvSpPr>
          <p:spPr bwMode="auto">
            <a:xfrm>
              <a:off x="3355" y="2705"/>
              <a:ext cx="940" cy="757"/>
            </a:xfrm>
            <a:custGeom>
              <a:avLst/>
              <a:gdLst>
                <a:gd name="T0" fmla="*/ 0 w 940"/>
                <a:gd name="T1" fmla="*/ 0 h 757"/>
                <a:gd name="T2" fmla="*/ 939 w 940"/>
                <a:gd name="T3" fmla="*/ 0 h 757"/>
                <a:gd name="T4" fmla="*/ 939 w 940"/>
                <a:gd name="T5" fmla="*/ 756 h 757"/>
                <a:gd name="T6" fmla="*/ 0 w 940"/>
                <a:gd name="T7" fmla="*/ 756 h 757"/>
                <a:gd name="T8" fmla="*/ 0 w 940"/>
                <a:gd name="T9" fmla="*/ 0 h 7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40"/>
                <a:gd name="T16" fmla="*/ 0 h 757"/>
                <a:gd name="T17" fmla="*/ 940 w 940"/>
                <a:gd name="T18" fmla="*/ 757 h 7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40" h="757">
                  <a:moveTo>
                    <a:pt x="0" y="0"/>
                  </a:moveTo>
                  <a:lnTo>
                    <a:pt x="939" y="0"/>
                  </a:lnTo>
                  <a:lnTo>
                    <a:pt x="939" y="756"/>
                  </a:lnTo>
                  <a:lnTo>
                    <a:pt x="0" y="756"/>
                  </a:lnTo>
                  <a:lnTo>
                    <a:pt x="0" y="0"/>
                  </a:lnTo>
                </a:path>
              </a:pathLst>
            </a:custGeom>
            <a:solidFill>
              <a:srgbClr val="018001"/>
            </a:solidFill>
            <a:ln w="12700" cap="rnd">
              <a:solidFill>
                <a:srgbClr val="098509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2" name="Freeform 18"/>
            <p:cNvSpPr>
              <a:spLocks/>
            </p:cNvSpPr>
            <p:nvPr/>
          </p:nvSpPr>
          <p:spPr bwMode="auto">
            <a:xfrm>
              <a:off x="3396" y="2736"/>
              <a:ext cx="857" cy="690"/>
            </a:xfrm>
            <a:custGeom>
              <a:avLst/>
              <a:gdLst>
                <a:gd name="T0" fmla="*/ 0 w 857"/>
                <a:gd name="T1" fmla="*/ 0 h 690"/>
                <a:gd name="T2" fmla="*/ 856 w 857"/>
                <a:gd name="T3" fmla="*/ 0 h 690"/>
                <a:gd name="T4" fmla="*/ 856 w 857"/>
                <a:gd name="T5" fmla="*/ 689 h 690"/>
                <a:gd name="T6" fmla="*/ 0 w 857"/>
                <a:gd name="T7" fmla="*/ 689 h 690"/>
                <a:gd name="T8" fmla="*/ 0 w 857"/>
                <a:gd name="T9" fmla="*/ 0 h 6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7"/>
                <a:gd name="T16" fmla="*/ 0 h 690"/>
                <a:gd name="T17" fmla="*/ 857 w 857"/>
                <a:gd name="T18" fmla="*/ 690 h 6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7" h="690">
                  <a:moveTo>
                    <a:pt x="0" y="0"/>
                  </a:moveTo>
                  <a:lnTo>
                    <a:pt x="856" y="0"/>
                  </a:lnTo>
                  <a:lnTo>
                    <a:pt x="856" y="689"/>
                  </a:lnTo>
                  <a:lnTo>
                    <a:pt x="0" y="689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 cap="rnd">
              <a:solidFill>
                <a:srgbClr val="FFFFF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3" name="Freeform 19"/>
            <p:cNvSpPr>
              <a:spLocks/>
            </p:cNvSpPr>
            <p:nvPr/>
          </p:nvSpPr>
          <p:spPr bwMode="auto">
            <a:xfrm>
              <a:off x="3541" y="2833"/>
              <a:ext cx="566" cy="505"/>
            </a:xfrm>
            <a:custGeom>
              <a:avLst/>
              <a:gdLst>
                <a:gd name="T0" fmla="*/ 565 w 566"/>
                <a:gd name="T1" fmla="*/ 0 h 505"/>
                <a:gd name="T2" fmla="*/ 551 w 566"/>
                <a:gd name="T3" fmla="*/ 0 h 505"/>
                <a:gd name="T4" fmla="*/ 546 w 566"/>
                <a:gd name="T5" fmla="*/ 17 h 505"/>
                <a:gd name="T6" fmla="*/ 530 w 566"/>
                <a:gd name="T7" fmla="*/ 32 h 505"/>
                <a:gd name="T8" fmla="*/ 497 w 566"/>
                <a:gd name="T9" fmla="*/ 32 h 505"/>
                <a:gd name="T10" fmla="*/ 463 w 566"/>
                <a:gd name="T11" fmla="*/ 25 h 505"/>
                <a:gd name="T12" fmla="*/ 393 w 566"/>
                <a:gd name="T13" fmla="*/ 6 h 505"/>
                <a:gd name="T14" fmla="*/ 328 w 566"/>
                <a:gd name="T15" fmla="*/ 0 h 505"/>
                <a:gd name="T16" fmla="*/ 243 w 566"/>
                <a:gd name="T17" fmla="*/ 10 h 505"/>
                <a:gd name="T18" fmla="*/ 161 w 566"/>
                <a:gd name="T19" fmla="*/ 35 h 505"/>
                <a:gd name="T20" fmla="*/ 95 w 566"/>
                <a:gd name="T21" fmla="*/ 79 h 505"/>
                <a:gd name="T22" fmla="*/ 45 w 566"/>
                <a:gd name="T23" fmla="*/ 132 h 505"/>
                <a:gd name="T24" fmla="*/ 10 w 566"/>
                <a:gd name="T25" fmla="*/ 196 h 505"/>
                <a:gd name="T26" fmla="*/ 0 w 566"/>
                <a:gd name="T27" fmla="*/ 265 h 505"/>
                <a:gd name="T28" fmla="*/ 10 w 566"/>
                <a:gd name="T29" fmla="*/ 328 h 505"/>
                <a:gd name="T30" fmla="*/ 42 w 566"/>
                <a:gd name="T31" fmla="*/ 387 h 505"/>
                <a:gd name="T32" fmla="*/ 88 w 566"/>
                <a:gd name="T33" fmla="*/ 438 h 505"/>
                <a:gd name="T34" fmla="*/ 151 w 566"/>
                <a:gd name="T35" fmla="*/ 473 h 505"/>
                <a:gd name="T36" fmla="*/ 231 w 566"/>
                <a:gd name="T37" fmla="*/ 494 h 505"/>
                <a:gd name="T38" fmla="*/ 322 w 566"/>
                <a:gd name="T39" fmla="*/ 504 h 505"/>
                <a:gd name="T40" fmla="*/ 388 w 566"/>
                <a:gd name="T41" fmla="*/ 497 h 505"/>
                <a:gd name="T42" fmla="*/ 447 w 566"/>
                <a:gd name="T43" fmla="*/ 487 h 505"/>
                <a:gd name="T44" fmla="*/ 501 w 566"/>
                <a:gd name="T45" fmla="*/ 465 h 505"/>
                <a:gd name="T46" fmla="*/ 551 w 566"/>
                <a:gd name="T47" fmla="*/ 431 h 505"/>
                <a:gd name="T48" fmla="*/ 551 w 566"/>
                <a:gd name="T49" fmla="*/ 387 h 505"/>
                <a:gd name="T50" fmla="*/ 501 w 566"/>
                <a:gd name="T51" fmla="*/ 431 h 505"/>
                <a:gd name="T52" fmla="*/ 454 w 566"/>
                <a:gd name="T53" fmla="*/ 458 h 505"/>
                <a:gd name="T54" fmla="*/ 406 w 566"/>
                <a:gd name="T55" fmla="*/ 472 h 505"/>
                <a:gd name="T56" fmla="*/ 352 w 566"/>
                <a:gd name="T57" fmla="*/ 473 h 505"/>
                <a:gd name="T58" fmla="*/ 291 w 566"/>
                <a:gd name="T59" fmla="*/ 469 h 505"/>
                <a:gd name="T60" fmla="*/ 241 w 566"/>
                <a:gd name="T61" fmla="*/ 448 h 505"/>
                <a:gd name="T62" fmla="*/ 205 w 566"/>
                <a:gd name="T63" fmla="*/ 418 h 505"/>
                <a:gd name="T64" fmla="*/ 180 w 566"/>
                <a:gd name="T65" fmla="*/ 369 h 505"/>
                <a:gd name="T66" fmla="*/ 163 w 566"/>
                <a:gd name="T67" fmla="*/ 310 h 505"/>
                <a:gd name="T68" fmla="*/ 161 w 566"/>
                <a:gd name="T69" fmla="*/ 244 h 505"/>
                <a:gd name="T70" fmla="*/ 168 w 566"/>
                <a:gd name="T71" fmla="*/ 184 h 505"/>
                <a:gd name="T72" fmla="*/ 191 w 566"/>
                <a:gd name="T73" fmla="*/ 131 h 505"/>
                <a:gd name="T74" fmla="*/ 217 w 566"/>
                <a:gd name="T75" fmla="*/ 87 h 505"/>
                <a:gd name="T76" fmla="*/ 258 w 566"/>
                <a:gd name="T77" fmla="*/ 58 h 505"/>
                <a:gd name="T78" fmla="*/ 305 w 566"/>
                <a:gd name="T79" fmla="*/ 39 h 505"/>
                <a:gd name="T80" fmla="*/ 357 w 566"/>
                <a:gd name="T81" fmla="*/ 32 h 505"/>
                <a:gd name="T82" fmla="*/ 425 w 566"/>
                <a:gd name="T83" fmla="*/ 41 h 505"/>
                <a:gd name="T84" fmla="*/ 478 w 566"/>
                <a:gd name="T85" fmla="*/ 69 h 505"/>
                <a:gd name="T86" fmla="*/ 523 w 566"/>
                <a:gd name="T87" fmla="*/ 111 h 505"/>
                <a:gd name="T88" fmla="*/ 551 w 566"/>
                <a:gd name="T89" fmla="*/ 169 h 505"/>
                <a:gd name="T90" fmla="*/ 565 w 566"/>
                <a:gd name="T91" fmla="*/ 169 h 505"/>
                <a:gd name="T92" fmla="*/ 565 w 566"/>
                <a:gd name="T93" fmla="*/ 0 h 50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566"/>
                <a:gd name="T142" fmla="*/ 0 h 505"/>
                <a:gd name="T143" fmla="*/ 566 w 566"/>
                <a:gd name="T144" fmla="*/ 505 h 50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566" h="505">
                  <a:moveTo>
                    <a:pt x="565" y="0"/>
                  </a:moveTo>
                  <a:lnTo>
                    <a:pt x="551" y="0"/>
                  </a:lnTo>
                  <a:lnTo>
                    <a:pt x="546" y="17"/>
                  </a:lnTo>
                  <a:lnTo>
                    <a:pt x="530" y="32"/>
                  </a:lnTo>
                  <a:lnTo>
                    <a:pt x="497" y="32"/>
                  </a:lnTo>
                  <a:lnTo>
                    <a:pt x="463" y="25"/>
                  </a:lnTo>
                  <a:lnTo>
                    <a:pt x="393" y="6"/>
                  </a:lnTo>
                  <a:lnTo>
                    <a:pt x="328" y="0"/>
                  </a:lnTo>
                  <a:lnTo>
                    <a:pt x="243" y="10"/>
                  </a:lnTo>
                  <a:lnTo>
                    <a:pt x="161" y="35"/>
                  </a:lnTo>
                  <a:lnTo>
                    <a:pt x="95" y="79"/>
                  </a:lnTo>
                  <a:lnTo>
                    <a:pt x="45" y="132"/>
                  </a:lnTo>
                  <a:lnTo>
                    <a:pt x="10" y="196"/>
                  </a:lnTo>
                  <a:lnTo>
                    <a:pt x="0" y="265"/>
                  </a:lnTo>
                  <a:lnTo>
                    <a:pt x="10" y="328"/>
                  </a:lnTo>
                  <a:lnTo>
                    <a:pt x="42" y="387"/>
                  </a:lnTo>
                  <a:lnTo>
                    <a:pt x="88" y="438"/>
                  </a:lnTo>
                  <a:lnTo>
                    <a:pt x="151" y="473"/>
                  </a:lnTo>
                  <a:lnTo>
                    <a:pt x="231" y="494"/>
                  </a:lnTo>
                  <a:lnTo>
                    <a:pt x="322" y="504"/>
                  </a:lnTo>
                  <a:lnTo>
                    <a:pt x="388" y="497"/>
                  </a:lnTo>
                  <a:lnTo>
                    <a:pt x="447" y="487"/>
                  </a:lnTo>
                  <a:lnTo>
                    <a:pt x="501" y="465"/>
                  </a:lnTo>
                  <a:lnTo>
                    <a:pt x="551" y="431"/>
                  </a:lnTo>
                  <a:lnTo>
                    <a:pt x="551" y="387"/>
                  </a:lnTo>
                  <a:lnTo>
                    <a:pt x="501" y="431"/>
                  </a:lnTo>
                  <a:lnTo>
                    <a:pt x="454" y="458"/>
                  </a:lnTo>
                  <a:lnTo>
                    <a:pt x="406" y="472"/>
                  </a:lnTo>
                  <a:lnTo>
                    <a:pt x="352" y="473"/>
                  </a:lnTo>
                  <a:lnTo>
                    <a:pt x="291" y="469"/>
                  </a:lnTo>
                  <a:lnTo>
                    <a:pt x="241" y="448"/>
                  </a:lnTo>
                  <a:lnTo>
                    <a:pt x="205" y="418"/>
                  </a:lnTo>
                  <a:lnTo>
                    <a:pt x="180" y="369"/>
                  </a:lnTo>
                  <a:lnTo>
                    <a:pt x="163" y="310"/>
                  </a:lnTo>
                  <a:lnTo>
                    <a:pt x="161" y="244"/>
                  </a:lnTo>
                  <a:lnTo>
                    <a:pt x="168" y="184"/>
                  </a:lnTo>
                  <a:lnTo>
                    <a:pt x="191" y="131"/>
                  </a:lnTo>
                  <a:lnTo>
                    <a:pt x="217" y="87"/>
                  </a:lnTo>
                  <a:lnTo>
                    <a:pt x="258" y="58"/>
                  </a:lnTo>
                  <a:lnTo>
                    <a:pt x="305" y="39"/>
                  </a:lnTo>
                  <a:lnTo>
                    <a:pt x="357" y="32"/>
                  </a:lnTo>
                  <a:lnTo>
                    <a:pt x="425" y="41"/>
                  </a:lnTo>
                  <a:lnTo>
                    <a:pt x="478" y="69"/>
                  </a:lnTo>
                  <a:lnTo>
                    <a:pt x="523" y="111"/>
                  </a:lnTo>
                  <a:lnTo>
                    <a:pt x="551" y="169"/>
                  </a:lnTo>
                  <a:lnTo>
                    <a:pt x="565" y="169"/>
                  </a:lnTo>
                  <a:lnTo>
                    <a:pt x="565" y="0"/>
                  </a:lnTo>
                </a:path>
              </a:pathLst>
            </a:custGeom>
            <a:solidFill>
              <a:srgbClr val="018001"/>
            </a:solidFill>
            <a:ln w="12700" cap="rnd">
              <a:solidFill>
                <a:srgbClr val="098509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4" name="Freeform 20"/>
            <p:cNvSpPr>
              <a:spLocks/>
            </p:cNvSpPr>
            <p:nvPr/>
          </p:nvSpPr>
          <p:spPr bwMode="auto">
            <a:xfrm>
              <a:off x="4337" y="2736"/>
              <a:ext cx="856" cy="690"/>
            </a:xfrm>
            <a:custGeom>
              <a:avLst/>
              <a:gdLst>
                <a:gd name="T0" fmla="*/ 0 w 856"/>
                <a:gd name="T1" fmla="*/ 0 h 690"/>
                <a:gd name="T2" fmla="*/ 855 w 856"/>
                <a:gd name="T3" fmla="*/ 0 h 690"/>
                <a:gd name="T4" fmla="*/ 855 w 856"/>
                <a:gd name="T5" fmla="*/ 689 h 690"/>
                <a:gd name="T6" fmla="*/ 0 w 856"/>
                <a:gd name="T7" fmla="*/ 689 h 690"/>
                <a:gd name="T8" fmla="*/ 0 w 856"/>
                <a:gd name="T9" fmla="*/ 0 h 6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6"/>
                <a:gd name="T16" fmla="*/ 0 h 690"/>
                <a:gd name="T17" fmla="*/ 856 w 856"/>
                <a:gd name="T18" fmla="*/ 690 h 6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6" h="690">
                  <a:moveTo>
                    <a:pt x="0" y="0"/>
                  </a:moveTo>
                  <a:lnTo>
                    <a:pt x="855" y="0"/>
                  </a:lnTo>
                  <a:lnTo>
                    <a:pt x="855" y="689"/>
                  </a:lnTo>
                  <a:lnTo>
                    <a:pt x="0" y="689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 cap="rnd">
              <a:solidFill>
                <a:srgbClr val="FFFFF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5" name="Freeform 21"/>
            <p:cNvSpPr>
              <a:spLocks/>
            </p:cNvSpPr>
            <p:nvPr/>
          </p:nvSpPr>
          <p:spPr bwMode="auto">
            <a:xfrm>
              <a:off x="4467" y="2846"/>
              <a:ext cx="593" cy="480"/>
            </a:xfrm>
            <a:custGeom>
              <a:avLst/>
              <a:gdLst>
                <a:gd name="T0" fmla="*/ 0 w 593"/>
                <a:gd name="T1" fmla="*/ 479 h 480"/>
                <a:gd name="T2" fmla="*/ 345 w 593"/>
                <a:gd name="T3" fmla="*/ 479 h 480"/>
                <a:gd name="T4" fmla="*/ 398 w 593"/>
                <a:gd name="T5" fmla="*/ 464 h 480"/>
                <a:gd name="T6" fmla="*/ 448 w 593"/>
                <a:gd name="T7" fmla="*/ 454 h 480"/>
                <a:gd name="T8" fmla="*/ 483 w 593"/>
                <a:gd name="T9" fmla="*/ 431 h 480"/>
                <a:gd name="T10" fmla="*/ 516 w 593"/>
                <a:gd name="T11" fmla="*/ 406 h 480"/>
                <a:gd name="T12" fmla="*/ 549 w 593"/>
                <a:gd name="T13" fmla="*/ 375 h 480"/>
                <a:gd name="T14" fmla="*/ 571 w 593"/>
                <a:gd name="T15" fmla="*/ 336 h 480"/>
                <a:gd name="T16" fmla="*/ 587 w 593"/>
                <a:gd name="T17" fmla="*/ 289 h 480"/>
                <a:gd name="T18" fmla="*/ 592 w 593"/>
                <a:gd name="T19" fmla="*/ 242 h 480"/>
                <a:gd name="T20" fmla="*/ 578 w 593"/>
                <a:gd name="T21" fmla="*/ 173 h 480"/>
                <a:gd name="T22" fmla="*/ 549 w 593"/>
                <a:gd name="T23" fmla="*/ 110 h 480"/>
                <a:gd name="T24" fmla="*/ 498 w 593"/>
                <a:gd name="T25" fmla="*/ 60 h 480"/>
                <a:gd name="T26" fmla="*/ 429 w 593"/>
                <a:gd name="T27" fmla="*/ 22 h 480"/>
                <a:gd name="T28" fmla="*/ 354 w 593"/>
                <a:gd name="T29" fmla="*/ 7 h 480"/>
                <a:gd name="T30" fmla="*/ 260 w 593"/>
                <a:gd name="T31" fmla="*/ 0 h 480"/>
                <a:gd name="T32" fmla="*/ 0 w 593"/>
                <a:gd name="T33" fmla="*/ 0 h 480"/>
                <a:gd name="T34" fmla="*/ 0 w 593"/>
                <a:gd name="T35" fmla="*/ 13 h 480"/>
                <a:gd name="T36" fmla="*/ 16 w 593"/>
                <a:gd name="T37" fmla="*/ 13 h 480"/>
                <a:gd name="T38" fmla="*/ 40 w 593"/>
                <a:gd name="T39" fmla="*/ 14 h 480"/>
                <a:gd name="T40" fmla="*/ 54 w 593"/>
                <a:gd name="T41" fmla="*/ 20 h 480"/>
                <a:gd name="T42" fmla="*/ 68 w 593"/>
                <a:gd name="T43" fmla="*/ 27 h 480"/>
                <a:gd name="T44" fmla="*/ 76 w 593"/>
                <a:gd name="T45" fmla="*/ 34 h 480"/>
                <a:gd name="T46" fmla="*/ 80 w 593"/>
                <a:gd name="T47" fmla="*/ 53 h 480"/>
                <a:gd name="T48" fmla="*/ 80 w 593"/>
                <a:gd name="T49" fmla="*/ 431 h 480"/>
                <a:gd name="T50" fmla="*/ 76 w 593"/>
                <a:gd name="T51" fmla="*/ 447 h 480"/>
                <a:gd name="T52" fmla="*/ 68 w 593"/>
                <a:gd name="T53" fmla="*/ 455 h 480"/>
                <a:gd name="T54" fmla="*/ 54 w 593"/>
                <a:gd name="T55" fmla="*/ 464 h 480"/>
                <a:gd name="T56" fmla="*/ 40 w 593"/>
                <a:gd name="T57" fmla="*/ 468 h 480"/>
                <a:gd name="T58" fmla="*/ 0 w 593"/>
                <a:gd name="T59" fmla="*/ 468 h 480"/>
                <a:gd name="T60" fmla="*/ 0 w 593"/>
                <a:gd name="T61" fmla="*/ 479 h 48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93"/>
                <a:gd name="T94" fmla="*/ 0 h 480"/>
                <a:gd name="T95" fmla="*/ 593 w 593"/>
                <a:gd name="T96" fmla="*/ 480 h 480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93" h="480">
                  <a:moveTo>
                    <a:pt x="0" y="479"/>
                  </a:moveTo>
                  <a:lnTo>
                    <a:pt x="345" y="479"/>
                  </a:lnTo>
                  <a:lnTo>
                    <a:pt x="398" y="464"/>
                  </a:lnTo>
                  <a:lnTo>
                    <a:pt x="448" y="454"/>
                  </a:lnTo>
                  <a:lnTo>
                    <a:pt x="483" y="431"/>
                  </a:lnTo>
                  <a:lnTo>
                    <a:pt x="516" y="406"/>
                  </a:lnTo>
                  <a:lnTo>
                    <a:pt x="549" y="375"/>
                  </a:lnTo>
                  <a:lnTo>
                    <a:pt x="571" y="336"/>
                  </a:lnTo>
                  <a:lnTo>
                    <a:pt x="587" y="289"/>
                  </a:lnTo>
                  <a:lnTo>
                    <a:pt x="592" y="242"/>
                  </a:lnTo>
                  <a:lnTo>
                    <a:pt x="578" y="173"/>
                  </a:lnTo>
                  <a:lnTo>
                    <a:pt x="549" y="110"/>
                  </a:lnTo>
                  <a:lnTo>
                    <a:pt x="498" y="60"/>
                  </a:lnTo>
                  <a:lnTo>
                    <a:pt x="429" y="22"/>
                  </a:lnTo>
                  <a:lnTo>
                    <a:pt x="354" y="7"/>
                  </a:lnTo>
                  <a:lnTo>
                    <a:pt x="260" y="0"/>
                  </a:lnTo>
                  <a:lnTo>
                    <a:pt x="0" y="0"/>
                  </a:lnTo>
                  <a:lnTo>
                    <a:pt x="0" y="13"/>
                  </a:lnTo>
                  <a:lnTo>
                    <a:pt x="16" y="13"/>
                  </a:lnTo>
                  <a:lnTo>
                    <a:pt x="40" y="14"/>
                  </a:lnTo>
                  <a:lnTo>
                    <a:pt x="54" y="20"/>
                  </a:lnTo>
                  <a:lnTo>
                    <a:pt x="68" y="27"/>
                  </a:lnTo>
                  <a:lnTo>
                    <a:pt x="76" y="34"/>
                  </a:lnTo>
                  <a:lnTo>
                    <a:pt x="80" y="53"/>
                  </a:lnTo>
                  <a:lnTo>
                    <a:pt x="80" y="431"/>
                  </a:lnTo>
                  <a:lnTo>
                    <a:pt x="76" y="447"/>
                  </a:lnTo>
                  <a:lnTo>
                    <a:pt x="68" y="455"/>
                  </a:lnTo>
                  <a:lnTo>
                    <a:pt x="54" y="464"/>
                  </a:lnTo>
                  <a:lnTo>
                    <a:pt x="40" y="468"/>
                  </a:lnTo>
                  <a:lnTo>
                    <a:pt x="0" y="468"/>
                  </a:lnTo>
                  <a:lnTo>
                    <a:pt x="0" y="479"/>
                  </a:lnTo>
                </a:path>
              </a:pathLst>
            </a:custGeom>
            <a:solidFill>
              <a:srgbClr val="0000FF"/>
            </a:solidFill>
            <a:ln w="12700" cap="rnd">
              <a:solidFill>
                <a:srgbClr val="0000F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6" name="Freeform 22"/>
            <p:cNvSpPr>
              <a:spLocks/>
            </p:cNvSpPr>
            <p:nvPr/>
          </p:nvSpPr>
          <p:spPr bwMode="auto">
            <a:xfrm>
              <a:off x="4691" y="2873"/>
              <a:ext cx="209" cy="430"/>
            </a:xfrm>
            <a:custGeom>
              <a:avLst/>
              <a:gdLst>
                <a:gd name="T0" fmla="*/ 0 w 209"/>
                <a:gd name="T1" fmla="*/ 0 h 430"/>
                <a:gd name="T2" fmla="*/ 0 w 209"/>
                <a:gd name="T3" fmla="*/ 401 h 430"/>
                <a:gd name="T4" fmla="*/ 3 w 209"/>
                <a:gd name="T5" fmla="*/ 412 h 430"/>
                <a:gd name="T6" fmla="*/ 5 w 209"/>
                <a:gd name="T7" fmla="*/ 418 h 430"/>
                <a:gd name="T8" fmla="*/ 12 w 209"/>
                <a:gd name="T9" fmla="*/ 428 h 430"/>
                <a:gd name="T10" fmla="*/ 28 w 209"/>
                <a:gd name="T11" fmla="*/ 429 h 430"/>
                <a:gd name="T12" fmla="*/ 50 w 209"/>
                <a:gd name="T13" fmla="*/ 429 h 430"/>
                <a:gd name="T14" fmla="*/ 106 w 209"/>
                <a:gd name="T15" fmla="*/ 418 h 430"/>
                <a:gd name="T16" fmla="*/ 156 w 209"/>
                <a:gd name="T17" fmla="*/ 391 h 430"/>
                <a:gd name="T18" fmla="*/ 196 w 209"/>
                <a:gd name="T19" fmla="*/ 319 h 430"/>
                <a:gd name="T20" fmla="*/ 208 w 209"/>
                <a:gd name="T21" fmla="*/ 217 h 430"/>
                <a:gd name="T22" fmla="*/ 199 w 209"/>
                <a:gd name="T23" fmla="*/ 135 h 430"/>
                <a:gd name="T24" fmla="*/ 172 w 209"/>
                <a:gd name="T25" fmla="*/ 68 h 430"/>
                <a:gd name="T26" fmla="*/ 137 w 209"/>
                <a:gd name="T27" fmla="*/ 34 h 430"/>
                <a:gd name="T28" fmla="*/ 104 w 209"/>
                <a:gd name="T29" fmla="*/ 10 h 430"/>
                <a:gd name="T30" fmla="*/ 61 w 209"/>
                <a:gd name="T31" fmla="*/ 1 h 430"/>
                <a:gd name="T32" fmla="*/ 0 w 209"/>
                <a:gd name="T33" fmla="*/ 0 h 4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09"/>
                <a:gd name="T52" fmla="*/ 0 h 430"/>
                <a:gd name="T53" fmla="*/ 209 w 209"/>
                <a:gd name="T54" fmla="*/ 430 h 4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09" h="430">
                  <a:moveTo>
                    <a:pt x="0" y="0"/>
                  </a:moveTo>
                  <a:lnTo>
                    <a:pt x="0" y="401"/>
                  </a:lnTo>
                  <a:lnTo>
                    <a:pt x="3" y="412"/>
                  </a:lnTo>
                  <a:lnTo>
                    <a:pt x="5" y="418"/>
                  </a:lnTo>
                  <a:lnTo>
                    <a:pt x="12" y="428"/>
                  </a:lnTo>
                  <a:lnTo>
                    <a:pt x="28" y="429"/>
                  </a:lnTo>
                  <a:lnTo>
                    <a:pt x="50" y="429"/>
                  </a:lnTo>
                  <a:lnTo>
                    <a:pt x="106" y="418"/>
                  </a:lnTo>
                  <a:lnTo>
                    <a:pt x="156" y="391"/>
                  </a:lnTo>
                  <a:lnTo>
                    <a:pt x="196" y="319"/>
                  </a:lnTo>
                  <a:lnTo>
                    <a:pt x="208" y="217"/>
                  </a:lnTo>
                  <a:lnTo>
                    <a:pt x="199" y="135"/>
                  </a:lnTo>
                  <a:lnTo>
                    <a:pt x="172" y="68"/>
                  </a:lnTo>
                  <a:lnTo>
                    <a:pt x="137" y="34"/>
                  </a:lnTo>
                  <a:lnTo>
                    <a:pt x="104" y="10"/>
                  </a:lnTo>
                  <a:lnTo>
                    <a:pt x="61" y="1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 cap="rnd">
              <a:solidFill>
                <a:srgbClr val="FFFFFF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557808"/>
            <a:ext cx="72390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Hugtök sem hægt er að lýsa með framleiðslujaðrinum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3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3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30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130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30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130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30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130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30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130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30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130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30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130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30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130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30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30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3093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099"/>
          <p:cNvGrpSpPr>
            <a:grpSpLocks/>
          </p:cNvGrpSpPr>
          <p:nvPr/>
        </p:nvGrpSpPr>
        <p:grpSpPr bwMode="auto">
          <a:xfrm>
            <a:off x="914400" y="1295400"/>
            <a:ext cx="5105400" cy="5029200"/>
            <a:chOff x="576" y="816"/>
            <a:chExt cx="3216" cy="3168"/>
          </a:xfrm>
        </p:grpSpPr>
        <p:sp>
          <p:nvSpPr>
            <p:cNvPr id="20510" name="Freeform 3090"/>
            <p:cNvSpPr>
              <a:spLocks/>
            </p:cNvSpPr>
            <p:nvPr/>
          </p:nvSpPr>
          <p:spPr bwMode="auto">
            <a:xfrm>
              <a:off x="960" y="912"/>
              <a:ext cx="2832" cy="3072"/>
            </a:xfrm>
            <a:custGeom>
              <a:avLst/>
              <a:gdLst>
                <a:gd name="T0" fmla="*/ 2776 w 2860"/>
                <a:gd name="T1" fmla="*/ 4209 h 2624"/>
                <a:gd name="T2" fmla="*/ 2734 w 2860"/>
                <a:gd name="T3" fmla="*/ 3674 h 2624"/>
                <a:gd name="T4" fmla="*/ 2596 w 2860"/>
                <a:gd name="T5" fmla="*/ 3121 h 2624"/>
                <a:gd name="T6" fmla="*/ 2389 w 2860"/>
                <a:gd name="T7" fmla="*/ 2546 h 2624"/>
                <a:gd name="T8" fmla="*/ 2099 w 2860"/>
                <a:gd name="T9" fmla="*/ 1994 h 2624"/>
                <a:gd name="T10" fmla="*/ 1768 w 2860"/>
                <a:gd name="T11" fmla="*/ 1459 h 2624"/>
                <a:gd name="T12" fmla="*/ 1380 w 2860"/>
                <a:gd name="T13" fmla="*/ 979 h 2624"/>
                <a:gd name="T14" fmla="*/ 952 w 2860"/>
                <a:gd name="T15" fmla="*/ 554 h 2624"/>
                <a:gd name="T16" fmla="*/ 483 w 2860"/>
                <a:gd name="T17" fmla="*/ 222 h 2624"/>
                <a:gd name="T18" fmla="*/ 0 w 2860"/>
                <a:gd name="T19" fmla="*/ 0 h 262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60"/>
                <a:gd name="T31" fmla="*/ 0 h 2624"/>
                <a:gd name="T32" fmla="*/ 2860 w 2860"/>
                <a:gd name="T33" fmla="*/ 2624 h 262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60" h="2624">
                  <a:moveTo>
                    <a:pt x="2859" y="2623"/>
                  </a:moveTo>
                  <a:lnTo>
                    <a:pt x="2816" y="2289"/>
                  </a:lnTo>
                  <a:lnTo>
                    <a:pt x="2674" y="1945"/>
                  </a:lnTo>
                  <a:lnTo>
                    <a:pt x="2461" y="1587"/>
                  </a:lnTo>
                  <a:lnTo>
                    <a:pt x="2162" y="1243"/>
                  </a:lnTo>
                  <a:lnTo>
                    <a:pt x="1821" y="909"/>
                  </a:lnTo>
                  <a:lnTo>
                    <a:pt x="1422" y="610"/>
                  </a:lnTo>
                  <a:lnTo>
                    <a:pt x="981" y="345"/>
                  </a:lnTo>
                  <a:lnTo>
                    <a:pt x="498" y="138"/>
                  </a:lnTo>
                  <a:lnTo>
                    <a:pt x="0" y="0"/>
                  </a:lnTo>
                </a:path>
              </a:pathLst>
            </a:custGeom>
            <a:noFill/>
            <a:ln w="38100" cap="rnd">
              <a:solidFill>
                <a:srgbClr val="A5002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511" name="Rectangle 3098"/>
            <p:cNvSpPr>
              <a:spLocks noChangeArrowheads="1"/>
            </p:cNvSpPr>
            <p:nvPr/>
          </p:nvSpPr>
          <p:spPr bwMode="auto">
            <a:xfrm>
              <a:off x="576" y="816"/>
              <a:ext cx="343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4000</a:t>
              </a:r>
            </a:p>
          </p:txBody>
        </p:sp>
      </p:grpSp>
      <p:sp>
        <p:nvSpPr>
          <p:cNvPr id="20483" name="Freeform 3075"/>
          <p:cNvSpPr>
            <a:spLocks/>
          </p:cNvSpPr>
          <p:nvPr/>
        </p:nvSpPr>
        <p:spPr bwMode="auto">
          <a:xfrm>
            <a:off x="1524000" y="2514600"/>
            <a:ext cx="4443413" cy="3756025"/>
          </a:xfrm>
          <a:custGeom>
            <a:avLst/>
            <a:gdLst>
              <a:gd name="T0" fmla="*/ 2147483647 w 2799"/>
              <a:gd name="T1" fmla="*/ 2147483647 h 2366"/>
              <a:gd name="T2" fmla="*/ 2147483647 w 2799"/>
              <a:gd name="T3" fmla="*/ 2147483647 h 2366"/>
              <a:gd name="T4" fmla="*/ 2147483647 w 2799"/>
              <a:gd name="T5" fmla="*/ 2147483647 h 2366"/>
              <a:gd name="T6" fmla="*/ 2147483647 w 2799"/>
              <a:gd name="T7" fmla="*/ 2147483647 h 2366"/>
              <a:gd name="T8" fmla="*/ 2147483647 w 2799"/>
              <a:gd name="T9" fmla="*/ 2147483647 h 2366"/>
              <a:gd name="T10" fmla="*/ 2147483647 w 2799"/>
              <a:gd name="T11" fmla="*/ 2147483647 h 2366"/>
              <a:gd name="T12" fmla="*/ 2147483647 w 2799"/>
              <a:gd name="T13" fmla="*/ 2147483647 h 2366"/>
              <a:gd name="T14" fmla="*/ 2147483647 w 2799"/>
              <a:gd name="T15" fmla="*/ 2147483647 h 2366"/>
              <a:gd name="T16" fmla="*/ 0 w 2799"/>
              <a:gd name="T17" fmla="*/ 0 h 236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799"/>
              <a:gd name="T28" fmla="*/ 0 h 2366"/>
              <a:gd name="T29" fmla="*/ 2799 w 2799"/>
              <a:gd name="T30" fmla="*/ 2366 h 236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799" h="2366">
                <a:moveTo>
                  <a:pt x="2798" y="2365"/>
                </a:moveTo>
                <a:lnTo>
                  <a:pt x="2659" y="1853"/>
                </a:lnTo>
                <a:lnTo>
                  <a:pt x="2464" y="1411"/>
                </a:lnTo>
                <a:lnTo>
                  <a:pt x="2199" y="1037"/>
                </a:lnTo>
                <a:lnTo>
                  <a:pt x="1879" y="733"/>
                </a:lnTo>
                <a:lnTo>
                  <a:pt x="1517" y="470"/>
                </a:lnTo>
                <a:lnTo>
                  <a:pt x="1072" y="263"/>
                </a:lnTo>
                <a:lnTo>
                  <a:pt x="571" y="111"/>
                </a:lnTo>
                <a:lnTo>
                  <a:pt x="0" y="0"/>
                </a:lnTo>
              </a:path>
            </a:pathLst>
          </a:custGeom>
          <a:noFill/>
          <a:ln w="38100" cap="rnd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484" name="Freeform 3076"/>
          <p:cNvSpPr>
            <a:spLocks/>
          </p:cNvSpPr>
          <p:nvPr/>
        </p:nvSpPr>
        <p:spPr bwMode="auto">
          <a:xfrm>
            <a:off x="1524000" y="1219200"/>
            <a:ext cx="6477000" cy="5095875"/>
          </a:xfrm>
          <a:custGeom>
            <a:avLst/>
            <a:gdLst>
              <a:gd name="T0" fmla="*/ 0 w 4080"/>
              <a:gd name="T1" fmla="*/ 0 h 3017"/>
              <a:gd name="T2" fmla="*/ 0 w 4080"/>
              <a:gd name="T3" fmla="*/ 2147483647 h 3017"/>
              <a:gd name="T4" fmla="*/ 2147483647 w 4080"/>
              <a:gd name="T5" fmla="*/ 2147483647 h 3017"/>
              <a:gd name="T6" fmla="*/ 0 60000 65536"/>
              <a:gd name="T7" fmla="*/ 0 60000 65536"/>
              <a:gd name="T8" fmla="*/ 0 60000 65536"/>
              <a:gd name="T9" fmla="*/ 0 w 4080"/>
              <a:gd name="T10" fmla="*/ 0 h 3017"/>
              <a:gd name="T11" fmla="*/ 4080 w 4080"/>
              <a:gd name="T12" fmla="*/ 3017 h 30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80" h="3017">
                <a:moveTo>
                  <a:pt x="0" y="0"/>
                </a:moveTo>
                <a:lnTo>
                  <a:pt x="0" y="3016"/>
                </a:lnTo>
                <a:lnTo>
                  <a:pt x="4079" y="3016"/>
                </a:lnTo>
              </a:path>
            </a:pathLst>
          </a:custGeom>
          <a:noFill/>
          <a:ln w="28575" cap="rnd">
            <a:solidFill>
              <a:srgbClr val="000000"/>
            </a:solidFill>
            <a:round/>
            <a:headEnd type="arrow" w="sm" len="sm"/>
            <a:tailEnd type="arrow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485" name="Rectangle 3079"/>
          <p:cNvSpPr>
            <a:spLocks noChangeArrowheads="1"/>
          </p:cNvSpPr>
          <p:nvPr/>
        </p:nvSpPr>
        <p:spPr bwMode="auto">
          <a:xfrm>
            <a:off x="884238" y="2427288"/>
            <a:ext cx="5450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3000</a:t>
            </a:r>
          </a:p>
        </p:txBody>
      </p:sp>
      <p:sp>
        <p:nvSpPr>
          <p:cNvPr id="20486" name="Rectangle 3080"/>
          <p:cNvSpPr>
            <a:spLocks noChangeArrowheads="1"/>
          </p:cNvSpPr>
          <p:nvPr/>
        </p:nvSpPr>
        <p:spPr bwMode="auto">
          <a:xfrm>
            <a:off x="884238" y="3678238"/>
            <a:ext cx="5450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2000</a:t>
            </a:r>
          </a:p>
        </p:txBody>
      </p:sp>
      <p:sp>
        <p:nvSpPr>
          <p:cNvPr id="20487" name="Rectangle 3082"/>
          <p:cNvSpPr>
            <a:spLocks noChangeArrowheads="1"/>
          </p:cNvSpPr>
          <p:nvPr/>
        </p:nvSpPr>
        <p:spPr bwMode="auto">
          <a:xfrm>
            <a:off x="4343400" y="3810000"/>
            <a:ext cx="2003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4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</a:p>
        </p:txBody>
      </p:sp>
      <p:sp>
        <p:nvSpPr>
          <p:cNvPr id="20488" name="Rectangle 3083"/>
          <p:cNvSpPr>
            <a:spLocks noChangeArrowheads="1"/>
          </p:cNvSpPr>
          <p:nvPr/>
        </p:nvSpPr>
        <p:spPr bwMode="auto">
          <a:xfrm>
            <a:off x="4343400" y="6324600"/>
            <a:ext cx="4087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700</a:t>
            </a:r>
          </a:p>
        </p:txBody>
      </p:sp>
      <p:sp>
        <p:nvSpPr>
          <p:cNvPr id="20489" name="Rectangle 3084"/>
          <p:cNvSpPr>
            <a:spLocks noChangeArrowheads="1"/>
          </p:cNvSpPr>
          <p:nvPr/>
        </p:nvSpPr>
        <p:spPr bwMode="auto">
          <a:xfrm>
            <a:off x="1325563" y="6356350"/>
            <a:ext cx="13625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</a:p>
        </p:txBody>
      </p:sp>
      <p:sp>
        <p:nvSpPr>
          <p:cNvPr id="20490" name="Rectangle 3085"/>
          <p:cNvSpPr>
            <a:spLocks noChangeArrowheads="1"/>
          </p:cNvSpPr>
          <p:nvPr/>
        </p:nvSpPr>
        <p:spPr bwMode="auto">
          <a:xfrm>
            <a:off x="5700713" y="6356350"/>
            <a:ext cx="5450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8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1000</a:t>
            </a:r>
          </a:p>
        </p:txBody>
      </p:sp>
      <p:sp>
        <p:nvSpPr>
          <p:cNvPr id="20491" name="Line 3086"/>
          <p:cNvSpPr>
            <a:spLocks noChangeShapeType="1"/>
          </p:cNvSpPr>
          <p:nvPr/>
        </p:nvSpPr>
        <p:spPr bwMode="auto">
          <a:xfrm>
            <a:off x="1524000" y="3810000"/>
            <a:ext cx="31242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492" name="Line 3087"/>
          <p:cNvSpPr>
            <a:spLocks noChangeShapeType="1"/>
          </p:cNvSpPr>
          <p:nvPr/>
        </p:nvSpPr>
        <p:spPr bwMode="auto">
          <a:xfrm>
            <a:off x="4648200" y="3810000"/>
            <a:ext cx="0" cy="2514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493" name="Freeform 3088"/>
          <p:cNvSpPr>
            <a:spLocks/>
          </p:cNvSpPr>
          <p:nvPr/>
        </p:nvSpPr>
        <p:spPr bwMode="auto">
          <a:xfrm>
            <a:off x="4572000" y="3733800"/>
            <a:ext cx="111125" cy="131763"/>
          </a:xfrm>
          <a:custGeom>
            <a:avLst/>
            <a:gdLst>
              <a:gd name="T0" fmla="*/ 2147483647 w 70"/>
              <a:gd name="T1" fmla="*/ 2147483647 h 83"/>
              <a:gd name="T2" fmla="*/ 2147483647 w 70"/>
              <a:gd name="T3" fmla="*/ 2147483647 h 83"/>
              <a:gd name="T4" fmla="*/ 2147483647 w 70"/>
              <a:gd name="T5" fmla="*/ 2147483647 h 83"/>
              <a:gd name="T6" fmla="*/ 2147483647 w 70"/>
              <a:gd name="T7" fmla="*/ 2147483647 h 83"/>
              <a:gd name="T8" fmla="*/ 2147483647 w 70"/>
              <a:gd name="T9" fmla="*/ 2147483647 h 83"/>
              <a:gd name="T10" fmla="*/ 2147483647 w 70"/>
              <a:gd name="T11" fmla="*/ 2147483647 h 83"/>
              <a:gd name="T12" fmla="*/ 2147483647 w 70"/>
              <a:gd name="T13" fmla="*/ 0 h 83"/>
              <a:gd name="T14" fmla="*/ 2147483647 w 70"/>
              <a:gd name="T15" fmla="*/ 2147483647 h 83"/>
              <a:gd name="T16" fmla="*/ 0 w 70"/>
              <a:gd name="T17" fmla="*/ 2147483647 h 83"/>
              <a:gd name="T18" fmla="*/ 0 w 70"/>
              <a:gd name="T19" fmla="*/ 2147483647 h 83"/>
              <a:gd name="T20" fmla="*/ 0 w 70"/>
              <a:gd name="T21" fmla="*/ 2147483647 h 83"/>
              <a:gd name="T22" fmla="*/ 2147483647 w 70"/>
              <a:gd name="T23" fmla="*/ 2147483647 h 83"/>
              <a:gd name="T24" fmla="*/ 2147483647 w 70"/>
              <a:gd name="T25" fmla="*/ 2147483647 h 8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0"/>
              <a:gd name="T40" fmla="*/ 0 h 83"/>
              <a:gd name="T41" fmla="*/ 70 w 70"/>
              <a:gd name="T42" fmla="*/ 83 h 8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0" h="83">
                <a:moveTo>
                  <a:pt x="28" y="82"/>
                </a:moveTo>
                <a:lnTo>
                  <a:pt x="55" y="68"/>
                </a:lnTo>
                <a:lnTo>
                  <a:pt x="69" y="55"/>
                </a:lnTo>
                <a:lnTo>
                  <a:pt x="69" y="41"/>
                </a:lnTo>
                <a:lnTo>
                  <a:pt x="69" y="27"/>
                </a:lnTo>
                <a:lnTo>
                  <a:pt x="55" y="14"/>
                </a:lnTo>
                <a:lnTo>
                  <a:pt x="28" y="0"/>
                </a:lnTo>
                <a:lnTo>
                  <a:pt x="14" y="14"/>
                </a:lnTo>
                <a:lnTo>
                  <a:pt x="0" y="27"/>
                </a:lnTo>
                <a:lnTo>
                  <a:pt x="0" y="41"/>
                </a:lnTo>
                <a:lnTo>
                  <a:pt x="0" y="55"/>
                </a:lnTo>
                <a:lnTo>
                  <a:pt x="14" y="68"/>
                </a:lnTo>
                <a:lnTo>
                  <a:pt x="28" y="82"/>
                </a:lnTo>
              </a:path>
            </a:pathLst>
          </a:custGeom>
          <a:solidFill>
            <a:srgbClr val="FF0000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17203" name="AutoShape 3091"/>
          <p:cNvSpPr>
            <a:spLocks noChangeArrowheads="1"/>
          </p:cNvSpPr>
          <p:nvPr/>
        </p:nvSpPr>
        <p:spPr bwMode="auto">
          <a:xfrm rot="1218887">
            <a:off x="2133600" y="1828800"/>
            <a:ext cx="228600" cy="685800"/>
          </a:xfrm>
          <a:prstGeom prst="upArrow">
            <a:avLst>
              <a:gd name="adj1" fmla="val 50000"/>
              <a:gd name="adj2" fmla="val 75000"/>
            </a:avLst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3" name="Group 3100"/>
          <p:cNvGrpSpPr>
            <a:grpSpLocks/>
          </p:cNvGrpSpPr>
          <p:nvPr/>
        </p:nvGrpSpPr>
        <p:grpSpPr bwMode="auto">
          <a:xfrm>
            <a:off x="4724400" y="3276604"/>
            <a:ext cx="406400" cy="369888"/>
            <a:chOff x="2976" y="2064"/>
            <a:chExt cx="256" cy="233"/>
          </a:xfrm>
        </p:grpSpPr>
        <p:sp>
          <p:nvSpPr>
            <p:cNvPr id="20508" name="Freeform 3092"/>
            <p:cNvSpPr>
              <a:spLocks/>
            </p:cNvSpPr>
            <p:nvPr/>
          </p:nvSpPr>
          <p:spPr bwMode="auto">
            <a:xfrm>
              <a:off x="2976" y="2208"/>
              <a:ext cx="70" cy="83"/>
            </a:xfrm>
            <a:custGeom>
              <a:avLst/>
              <a:gdLst>
                <a:gd name="T0" fmla="*/ 28 w 70"/>
                <a:gd name="T1" fmla="*/ 82 h 83"/>
                <a:gd name="T2" fmla="*/ 55 w 70"/>
                <a:gd name="T3" fmla="*/ 68 h 83"/>
                <a:gd name="T4" fmla="*/ 69 w 70"/>
                <a:gd name="T5" fmla="*/ 55 h 83"/>
                <a:gd name="T6" fmla="*/ 69 w 70"/>
                <a:gd name="T7" fmla="*/ 41 h 83"/>
                <a:gd name="T8" fmla="*/ 69 w 70"/>
                <a:gd name="T9" fmla="*/ 27 h 83"/>
                <a:gd name="T10" fmla="*/ 55 w 70"/>
                <a:gd name="T11" fmla="*/ 14 h 83"/>
                <a:gd name="T12" fmla="*/ 28 w 70"/>
                <a:gd name="T13" fmla="*/ 0 h 83"/>
                <a:gd name="T14" fmla="*/ 14 w 70"/>
                <a:gd name="T15" fmla="*/ 14 h 83"/>
                <a:gd name="T16" fmla="*/ 0 w 70"/>
                <a:gd name="T17" fmla="*/ 27 h 83"/>
                <a:gd name="T18" fmla="*/ 0 w 70"/>
                <a:gd name="T19" fmla="*/ 41 h 83"/>
                <a:gd name="T20" fmla="*/ 0 w 70"/>
                <a:gd name="T21" fmla="*/ 55 h 83"/>
                <a:gd name="T22" fmla="*/ 14 w 70"/>
                <a:gd name="T23" fmla="*/ 68 h 83"/>
                <a:gd name="T24" fmla="*/ 28 w 70"/>
                <a:gd name="T25" fmla="*/ 82 h 8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0"/>
                <a:gd name="T40" fmla="*/ 0 h 83"/>
                <a:gd name="T41" fmla="*/ 70 w 70"/>
                <a:gd name="T42" fmla="*/ 83 h 8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0" h="83">
                  <a:moveTo>
                    <a:pt x="28" y="82"/>
                  </a:moveTo>
                  <a:lnTo>
                    <a:pt x="55" y="68"/>
                  </a:lnTo>
                  <a:lnTo>
                    <a:pt x="69" y="55"/>
                  </a:lnTo>
                  <a:lnTo>
                    <a:pt x="69" y="41"/>
                  </a:lnTo>
                  <a:lnTo>
                    <a:pt x="69" y="27"/>
                  </a:lnTo>
                  <a:lnTo>
                    <a:pt x="55" y="14"/>
                  </a:lnTo>
                  <a:lnTo>
                    <a:pt x="28" y="0"/>
                  </a:lnTo>
                  <a:lnTo>
                    <a:pt x="14" y="14"/>
                  </a:lnTo>
                  <a:lnTo>
                    <a:pt x="0" y="27"/>
                  </a:lnTo>
                  <a:lnTo>
                    <a:pt x="0" y="41"/>
                  </a:lnTo>
                  <a:lnTo>
                    <a:pt x="0" y="55"/>
                  </a:lnTo>
                  <a:lnTo>
                    <a:pt x="14" y="68"/>
                  </a:lnTo>
                  <a:lnTo>
                    <a:pt x="28" y="82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509" name="Rectangle 3093"/>
            <p:cNvSpPr>
              <a:spLocks noChangeArrowheads="1"/>
            </p:cNvSpPr>
            <p:nvPr/>
          </p:nvSpPr>
          <p:spPr bwMode="auto">
            <a:xfrm>
              <a:off x="3120" y="2064"/>
              <a:ext cx="11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4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</a:t>
              </a:r>
            </a:p>
          </p:txBody>
        </p:sp>
      </p:grpSp>
      <p:grpSp>
        <p:nvGrpSpPr>
          <p:cNvPr id="4" name="Group 3102"/>
          <p:cNvGrpSpPr>
            <a:grpSpLocks/>
          </p:cNvGrpSpPr>
          <p:nvPr/>
        </p:nvGrpSpPr>
        <p:grpSpPr bwMode="auto">
          <a:xfrm>
            <a:off x="4800606" y="3581401"/>
            <a:ext cx="407988" cy="3019426"/>
            <a:chOff x="3024" y="2256"/>
            <a:chExt cx="257" cy="1902"/>
          </a:xfrm>
        </p:grpSpPr>
        <p:sp>
          <p:nvSpPr>
            <p:cNvPr id="20506" name="Line 3095"/>
            <p:cNvSpPr>
              <a:spLocks noChangeShapeType="1"/>
            </p:cNvSpPr>
            <p:nvPr/>
          </p:nvSpPr>
          <p:spPr bwMode="auto">
            <a:xfrm>
              <a:off x="3024" y="2256"/>
              <a:ext cx="0" cy="17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507" name="Rectangle 3096"/>
            <p:cNvSpPr>
              <a:spLocks noChangeArrowheads="1"/>
            </p:cNvSpPr>
            <p:nvPr/>
          </p:nvSpPr>
          <p:spPr bwMode="auto">
            <a:xfrm>
              <a:off x="3024" y="3984"/>
              <a:ext cx="25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750</a:t>
              </a:r>
            </a:p>
          </p:txBody>
        </p:sp>
      </p:grpSp>
      <p:sp>
        <p:nvSpPr>
          <p:cNvPr id="1117209" name="Text Box 3097"/>
          <p:cNvSpPr txBox="1">
            <a:spLocks noChangeArrowheads="1"/>
          </p:cNvSpPr>
          <p:nvPr/>
        </p:nvSpPr>
        <p:spPr bwMode="auto">
          <a:xfrm>
            <a:off x="5687888" y="1676400"/>
            <a:ext cx="3276600" cy="2893100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is-IS" sz="2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Framleiðslujaðarinn hliðrast upp á við með tækniframförum í sjávarútvegi svo nú er hægt að framleiða meira af </a:t>
            </a:r>
            <a:r>
              <a:rPr lang="is-IS" sz="26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bæði</a:t>
            </a:r>
            <a:r>
              <a:rPr lang="is-IS" sz="2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hausum og kjömmum</a:t>
            </a:r>
          </a:p>
        </p:txBody>
      </p:sp>
      <p:sp>
        <p:nvSpPr>
          <p:cNvPr id="20500" name="Rectangle 3110"/>
          <p:cNvSpPr>
            <a:spLocks noChangeArrowheads="1"/>
          </p:cNvSpPr>
          <p:nvPr/>
        </p:nvSpPr>
        <p:spPr bwMode="auto">
          <a:xfrm>
            <a:off x="520700" y="914400"/>
            <a:ext cx="774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8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Hausar</a:t>
            </a:r>
          </a:p>
        </p:txBody>
      </p:sp>
      <p:sp>
        <p:nvSpPr>
          <p:cNvPr id="20501" name="Rectangle 3111"/>
          <p:cNvSpPr>
            <a:spLocks noChangeArrowheads="1"/>
          </p:cNvSpPr>
          <p:nvPr/>
        </p:nvSpPr>
        <p:spPr bwMode="auto">
          <a:xfrm>
            <a:off x="7086600" y="6430963"/>
            <a:ext cx="1828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is-IS" sz="18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Kjammar</a:t>
            </a:r>
          </a:p>
        </p:txBody>
      </p:sp>
      <p:grpSp>
        <p:nvGrpSpPr>
          <p:cNvPr id="5" name="Group 3112"/>
          <p:cNvGrpSpPr>
            <a:grpSpLocks/>
          </p:cNvGrpSpPr>
          <p:nvPr/>
        </p:nvGrpSpPr>
        <p:grpSpPr bwMode="auto">
          <a:xfrm>
            <a:off x="885825" y="3429006"/>
            <a:ext cx="3886200" cy="276226"/>
            <a:chOff x="528" y="2160"/>
            <a:chExt cx="2448" cy="174"/>
          </a:xfrm>
        </p:grpSpPr>
        <p:sp>
          <p:nvSpPr>
            <p:cNvPr id="20504" name="Rectangle 3113"/>
            <p:cNvSpPr>
              <a:spLocks noChangeArrowheads="1"/>
            </p:cNvSpPr>
            <p:nvPr/>
          </p:nvSpPr>
          <p:spPr bwMode="auto">
            <a:xfrm>
              <a:off x="528" y="2160"/>
              <a:ext cx="343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2100</a:t>
              </a:r>
            </a:p>
          </p:txBody>
        </p:sp>
        <p:sp>
          <p:nvSpPr>
            <p:cNvPr id="20505" name="Line 3114"/>
            <p:cNvSpPr>
              <a:spLocks noChangeShapeType="1"/>
            </p:cNvSpPr>
            <p:nvPr/>
          </p:nvSpPr>
          <p:spPr bwMode="auto">
            <a:xfrm flipH="1">
              <a:off x="960" y="2256"/>
              <a:ext cx="2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31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Framleiðslujaðarinn</a:t>
            </a:r>
            <a:endParaRPr lang="is-I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anose="020508060609050204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14997" y="4419608"/>
            <a:ext cx="2052209" cy="95410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Ný tækni í</a:t>
            </a:r>
            <a:b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sjávarútvegi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2325661" y="2301240"/>
            <a:ext cx="1107255" cy="207391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7203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3203" name="Line 1027"/>
          <p:cNvSpPr>
            <a:spLocks noChangeShapeType="1"/>
          </p:cNvSpPr>
          <p:nvPr/>
        </p:nvSpPr>
        <p:spPr bwMode="auto">
          <a:xfrm>
            <a:off x="1349375" y="2251075"/>
            <a:ext cx="0" cy="398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med" len="lg"/>
            <a:tailEnd type="none" w="sm" len="sm"/>
          </a:ln>
          <a:effectLst>
            <a:outerShdw dist="35921" dir="2700000" algn="ctr" rotWithShape="0">
              <a:srgbClr val="0033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03204" name="Line 1028"/>
          <p:cNvSpPr>
            <a:spLocks noChangeShapeType="1"/>
          </p:cNvSpPr>
          <p:nvPr/>
        </p:nvSpPr>
        <p:spPr bwMode="auto">
          <a:xfrm>
            <a:off x="1349375" y="6240463"/>
            <a:ext cx="62214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lg"/>
          </a:ln>
          <a:effectLst>
            <a:outerShdw dist="35921" dir="2700000" algn="ctr" rotWithShape="0">
              <a:srgbClr val="0033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508" name="Rectangle 1032"/>
          <p:cNvSpPr>
            <a:spLocks noChangeArrowheads="1"/>
          </p:cNvSpPr>
          <p:nvPr/>
        </p:nvSpPr>
        <p:spPr bwMode="auto">
          <a:xfrm>
            <a:off x="5664200" y="5821363"/>
            <a:ext cx="4191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G</a:t>
            </a:r>
          </a:p>
        </p:txBody>
      </p:sp>
      <p:sp>
        <p:nvSpPr>
          <p:cNvPr id="1203211" name="Rectangle 1035"/>
          <p:cNvSpPr>
            <a:spLocks noChangeArrowheads="1"/>
          </p:cNvSpPr>
          <p:nvPr/>
        </p:nvSpPr>
        <p:spPr bwMode="auto">
          <a:xfrm>
            <a:off x="3160713" y="3521075"/>
            <a:ext cx="362279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</a:p>
        </p:txBody>
      </p:sp>
      <p:sp>
        <p:nvSpPr>
          <p:cNvPr id="1203212" name="Line 1036"/>
          <p:cNvSpPr>
            <a:spLocks noChangeShapeType="1"/>
          </p:cNvSpPr>
          <p:nvPr/>
        </p:nvSpPr>
        <p:spPr bwMode="auto">
          <a:xfrm>
            <a:off x="1619250" y="2655888"/>
            <a:ext cx="4937125" cy="175895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03213" name="Line 1037"/>
          <p:cNvSpPr>
            <a:spLocks noChangeShapeType="1"/>
          </p:cNvSpPr>
          <p:nvPr/>
        </p:nvSpPr>
        <p:spPr bwMode="auto">
          <a:xfrm>
            <a:off x="3581400" y="3400425"/>
            <a:ext cx="0" cy="28400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03214" name="Oval 1038"/>
          <p:cNvSpPr>
            <a:spLocks noChangeArrowheads="1"/>
          </p:cNvSpPr>
          <p:nvPr/>
        </p:nvSpPr>
        <p:spPr bwMode="auto">
          <a:xfrm>
            <a:off x="3484563" y="6142038"/>
            <a:ext cx="192087" cy="19208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03215" name="Rectangle 1039"/>
          <p:cNvSpPr>
            <a:spLocks noChangeArrowheads="1"/>
          </p:cNvSpPr>
          <p:nvPr/>
        </p:nvSpPr>
        <p:spPr bwMode="auto">
          <a:xfrm>
            <a:off x="3144838" y="5807075"/>
            <a:ext cx="359073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C</a:t>
            </a:r>
          </a:p>
        </p:txBody>
      </p:sp>
      <p:sp>
        <p:nvSpPr>
          <p:cNvPr id="1203216" name="Line 1040"/>
          <p:cNvSpPr>
            <a:spLocks noChangeShapeType="1"/>
          </p:cNvSpPr>
          <p:nvPr/>
        </p:nvSpPr>
        <p:spPr bwMode="auto">
          <a:xfrm flipH="1">
            <a:off x="1349375" y="3400425"/>
            <a:ext cx="223202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03217" name="Oval 1041"/>
          <p:cNvSpPr>
            <a:spLocks noChangeArrowheads="1"/>
          </p:cNvSpPr>
          <p:nvPr/>
        </p:nvSpPr>
        <p:spPr bwMode="auto">
          <a:xfrm>
            <a:off x="1265238" y="3321050"/>
            <a:ext cx="190500" cy="19208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03219" name="Arc 1043"/>
          <p:cNvSpPr>
            <a:spLocks/>
          </p:cNvSpPr>
          <p:nvPr/>
        </p:nvSpPr>
        <p:spPr bwMode="auto">
          <a:xfrm>
            <a:off x="1349375" y="2995613"/>
            <a:ext cx="4802188" cy="3246437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 cap="rnd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517" name="Oval 1044"/>
          <p:cNvSpPr>
            <a:spLocks noChangeArrowheads="1"/>
          </p:cNvSpPr>
          <p:nvPr/>
        </p:nvSpPr>
        <p:spPr bwMode="auto">
          <a:xfrm>
            <a:off x="6038850" y="6142038"/>
            <a:ext cx="190500" cy="19208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518" name="Oval 1045"/>
          <p:cNvSpPr>
            <a:spLocks noChangeArrowheads="1"/>
          </p:cNvSpPr>
          <p:nvPr/>
        </p:nvSpPr>
        <p:spPr bwMode="auto">
          <a:xfrm>
            <a:off x="1265238" y="2881313"/>
            <a:ext cx="190500" cy="19208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519" name="Oval 1046"/>
          <p:cNvSpPr>
            <a:spLocks noChangeArrowheads="1"/>
          </p:cNvSpPr>
          <p:nvPr/>
        </p:nvSpPr>
        <p:spPr bwMode="auto">
          <a:xfrm>
            <a:off x="1252538" y="6127750"/>
            <a:ext cx="192087" cy="19208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520" name="Rectangle 1047"/>
          <p:cNvSpPr>
            <a:spLocks noChangeArrowheads="1"/>
          </p:cNvSpPr>
          <p:nvPr/>
        </p:nvSpPr>
        <p:spPr bwMode="auto">
          <a:xfrm>
            <a:off x="1165225" y="6362700"/>
            <a:ext cx="400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n-GB" sz="2400">
                <a:latin typeface="Tahoma" pitchFamily="34" charset="0"/>
              </a:rPr>
              <a:t>O</a:t>
            </a:r>
          </a:p>
        </p:txBody>
      </p:sp>
      <p:sp>
        <p:nvSpPr>
          <p:cNvPr id="1203224" name="Oval 1048"/>
          <p:cNvSpPr>
            <a:spLocks noChangeArrowheads="1"/>
          </p:cNvSpPr>
          <p:nvPr/>
        </p:nvSpPr>
        <p:spPr bwMode="auto">
          <a:xfrm>
            <a:off x="3484563" y="3254375"/>
            <a:ext cx="192087" cy="1905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522" name="Text Box 1049"/>
          <p:cNvSpPr txBox="1">
            <a:spLocks noChangeArrowheads="1"/>
          </p:cNvSpPr>
          <p:nvPr/>
        </p:nvSpPr>
        <p:spPr bwMode="auto">
          <a:xfrm>
            <a:off x="71438" y="2146300"/>
            <a:ext cx="1103312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s-IS" sz="18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Búvörur</a:t>
            </a:r>
          </a:p>
        </p:txBody>
      </p:sp>
      <p:sp>
        <p:nvSpPr>
          <p:cNvPr id="21523" name="Text Box 1050"/>
          <p:cNvSpPr txBox="1">
            <a:spLocks noChangeArrowheads="1"/>
          </p:cNvSpPr>
          <p:nvPr/>
        </p:nvSpPr>
        <p:spPr bwMode="auto">
          <a:xfrm>
            <a:off x="4403100" y="6280150"/>
            <a:ext cx="290002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s-IS" sz="18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Iðnaðarvörur og þjónusta</a:t>
            </a:r>
          </a:p>
        </p:txBody>
      </p:sp>
      <p:sp>
        <p:nvSpPr>
          <p:cNvPr id="21524" name="Text Box 1051"/>
          <p:cNvSpPr txBox="1">
            <a:spLocks noChangeArrowheads="1"/>
          </p:cNvSpPr>
          <p:nvPr/>
        </p:nvSpPr>
        <p:spPr bwMode="auto">
          <a:xfrm>
            <a:off x="793750" y="2700338"/>
            <a:ext cx="3905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D</a:t>
            </a:r>
          </a:p>
        </p:txBody>
      </p:sp>
      <p:sp>
        <p:nvSpPr>
          <p:cNvPr id="1203228" name="Text Box 1052"/>
          <p:cNvSpPr txBox="1">
            <a:spLocks noChangeArrowheads="1"/>
          </p:cNvSpPr>
          <p:nvPr/>
        </p:nvSpPr>
        <p:spPr bwMode="auto">
          <a:xfrm>
            <a:off x="790881" y="3171825"/>
            <a:ext cx="39626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H</a:t>
            </a:r>
          </a:p>
        </p:txBody>
      </p:sp>
      <p:sp>
        <p:nvSpPr>
          <p:cNvPr id="1203229" name="Text Box 1053"/>
          <p:cNvSpPr txBox="1">
            <a:spLocks noChangeArrowheads="1"/>
          </p:cNvSpPr>
          <p:nvPr/>
        </p:nvSpPr>
        <p:spPr bwMode="auto">
          <a:xfrm>
            <a:off x="4451318" y="2733675"/>
            <a:ext cx="3581400" cy="847725"/>
          </a:xfrm>
          <a:prstGeom prst="rect">
            <a:avLst/>
          </a:prstGeom>
          <a:noFill/>
          <a:ln w="25400">
            <a:solidFill>
              <a:srgbClr val="666699"/>
            </a:solidFill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is-IS" sz="24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Fórnarkostnaðarhlutfall:</a:t>
            </a:r>
            <a:br>
              <a:rPr lang="is-IS" sz="24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is-IS" sz="24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 = verðhlutfall = -</a:t>
            </a:r>
            <a:r>
              <a:rPr lang="is-IS" sz="2400" dirty="0" err="1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r>
              <a:rPr lang="is-IS" sz="2400" baseline="-25000" dirty="0" err="1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is-IS" sz="24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is-IS" sz="2400" dirty="0" err="1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r>
              <a:rPr lang="is-IS" sz="2400" baseline="-25000" dirty="0" err="1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</a:t>
            </a:r>
            <a:endParaRPr lang="is-IS" sz="2400" baseline="-25000" dirty="0">
              <a:solidFill>
                <a:srgbClr val="474A8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03230" name="Line 1054"/>
          <p:cNvSpPr>
            <a:spLocks noChangeShapeType="1"/>
          </p:cNvSpPr>
          <p:nvPr/>
        </p:nvSpPr>
        <p:spPr bwMode="auto">
          <a:xfrm flipH="1">
            <a:off x="5975350" y="3657600"/>
            <a:ext cx="533400" cy="457200"/>
          </a:xfrm>
          <a:prstGeom prst="line">
            <a:avLst/>
          </a:prstGeom>
          <a:noFill/>
          <a:ln w="25400">
            <a:solidFill>
              <a:srgbClr val="FFC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530" name="Line 1055"/>
          <p:cNvSpPr>
            <a:spLocks noChangeShapeType="1"/>
          </p:cNvSpPr>
          <p:nvPr/>
        </p:nvSpPr>
        <p:spPr bwMode="auto">
          <a:xfrm>
            <a:off x="1798638" y="2728913"/>
            <a:ext cx="9144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531" name="Line 1056"/>
          <p:cNvSpPr>
            <a:spLocks noChangeShapeType="1"/>
          </p:cNvSpPr>
          <p:nvPr/>
        </p:nvSpPr>
        <p:spPr bwMode="auto">
          <a:xfrm>
            <a:off x="2708275" y="2733675"/>
            <a:ext cx="0" cy="304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532" name="Text Box 1057"/>
          <p:cNvSpPr txBox="1">
            <a:spLocks noChangeArrowheads="1"/>
          </p:cNvSpPr>
          <p:nvPr/>
        </p:nvSpPr>
        <p:spPr bwMode="auto">
          <a:xfrm>
            <a:off x="2063465" y="2243138"/>
            <a:ext cx="35458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</a:p>
        </p:txBody>
      </p:sp>
      <p:sp>
        <p:nvSpPr>
          <p:cNvPr id="21533" name="Text Box 1058"/>
          <p:cNvSpPr txBox="1">
            <a:spLocks noChangeArrowheads="1"/>
          </p:cNvSpPr>
          <p:nvPr/>
        </p:nvSpPr>
        <p:spPr bwMode="auto">
          <a:xfrm>
            <a:off x="2751138" y="2667000"/>
            <a:ext cx="3540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h</a:t>
            </a:r>
          </a:p>
        </p:txBody>
      </p:sp>
      <p:sp>
        <p:nvSpPr>
          <p:cNvPr id="29" name="Title 3"/>
          <p:cNvSpPr txBox="1">
            <a:spLocks/>
          </p:cNvSpPr>
          <p:nvPr/>
        </p:nvSpPr>
        <p:spPr>
          <a:xfrm>
            <a:off x="401786" y="214290"/>
            <a:ext cx="7242048" cy="1143000"/>
          </a:xfrm>
          <a:prstGeom prst="rect">
            <a:avLst/>
          </a:prstGeo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is-IS" sz="48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  <a:ea typeface="+mj-ea"/>
                <a:cs typeface="+mj-cs"/>
              </a:rPr>
              <a:t>Köfum dýpra: skoðum frekari eiginleika Framleiðslujaðarsins</a:t>
            </a:r>
            <a:br>
              <a:rPr lang="is-IS" sz="48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  <a:ea typeface="+mj-ea"/>
                <a:cs typeface="+mj-cs"/>
              </a:rPr>
            </a:br>
            <a:endParaRPr lang="is-IS" sz="48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anose="02050806060905020404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03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03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03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03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03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203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03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03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03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03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203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203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3211" grpId="0" autoUpdateAnimBg="0"/>
      <p:bldP spid="1203212" grpId="0" animBg="1"/>
      <p:bldP spid="1203213" grpId="0" animBg="1"/>
      <p:bldP spid="1203214" grpId="0" animBg="1"/>
      <p:bldP spid="1203215" grpId="0" autoUpdateAnimBg="0"/>
      <p:bldP spid="1203216" grpId="0" animBg="1"/>
      <p:bldP spid="1203217" grpId="0" animBg="1"/>
      <p:bldP spid="1203219" grpId="0" animBg="1"/>
      <p:bldP spid="1203224" grpId="0" animBg="1"/>
      <p:bldP spid="1203228" grpId="0" autoUpdateAnimBg="0"/>
      <p:bldP spid="120323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299" name="Line 3"/>
          <p:cNvSpPr>
            <a:spLocks noChangeShapeType="1"/>
          </p:cNvSpPr>
          <p:nvPr/>
        </p:nvSpPr>
        <p:spPr bwMode="auto">
          <a:xfrm>
            <a:off x="1349375" y="2251075"/>
            <a:ext cx="0" cy="398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med" len="lg"/>
            <a:tailEnd type="none" w="sm" len="sm"/>
          </a:ln>
          <a:effectLst>
            <a:outerShdw dist="35921" dir="2700000" algn="ctr" rotWithShape="0">
              <a:srgbClr val="0033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07300" name="Line 4"/>
          <p:cNvSpPr>
            <a:spLocks noChangeShapeType="1"/>
          </p:cNvSpPr>
          <p:nvPr/>
        </p:nvSpPr>
        <p:spPr bwMode="auto">
          <a:xfrm>
            <a:off x="1349375" y="6240463"/>
            <a:ext cx="62214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lg"/>
          </a:ln>
          <a:effectLst>
            <a:outerShdw dist="35921" dir="2700000" algn="ctr" rotWithShape="0">
              <a:srgbClr val="0033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5664200" y="5821363"/>
            <a:ext cx="4191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G</a:t>
            </a:r>
          </a:p>
        </p:txBody>
      </p:sp>
      <p:sp>
        <p:nvSpPr>
          <p:cNvPr id="1207302" name="Rectangle 6"/>
          <p:cNvSpPr>
            <a:spLocks noChangeArrowheads="1"/>
          </p:cNvSpPr>
          <p:nvPr/>
        </p:nvSpPr>
        <p:spPr bwMode="auto">
          <a:xfrm>
            <a:off x="4756150" y="4219575"/>
            <a:ext cx="351058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F</a:t>
            </a:r>
          </a:p>
        </p:txBody>
      </p:sp>
      <p:sp>
        <p:nvSpPr>
          <p:cNvPr id="1207303" name="Line 7"/>
          <p:cNvSpPr>
            <a:spLocks noChangeShapeType="1"/>
          </p:cNvSpPr>
          <p:nvPr/>
        </p:nvSpPr>
        <p:spPr bwMode="auto">
          <a:xfrm>
            <a:off x="3384550" y="2590800"/>
            <a:ext cx="3276600" cy="297180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07304" name="Line 8"/>
          <p:cNvSpPr>
            <a:spLocks noChangeShapeType="1"/>
          </p:cNvSpPr>
          <p:nvPr/>
        </p:nvSpPr>
        <p:spPr bwMode="auto">
          <a:xfrm>
            <a:off x="5241925" y="4191000"/>
            <a:ext cx="0" cy="20780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07305" name="Oval 9"/>
          <p:cNvSpPr>
            <a:spLocks noChangeArrowheads="1"/>
          </p:cNvSpPr>
          <p:nvPr/>
        </p:nvSpPr>
        <p:spPr bwMode="auto">
          <a:xfrm>
            <a:off x="5137150" y="6142038"/>
            <a:ext cx="192088" cy="19208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07306" name="Rectangle 10"/>
          <p:cNvSpPr>
            <a:spLocks noChangeArrowheads="1"/>
          </p:cNvSpPr>
          <p:nvPr/>
        </p:nvSpPr>
        <p:spPr bwMode="auto">
          <a:xfrm>
            <a:off x="4756150" y="5807075"/>
            <a:ext cx="38953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D</a:t>
            </a:r>
          </a:p>
        </p:txBody>
      </p:sp>
      <p:sp>
        <p:nvSpPr>
          <p:cNvPr id="1207307" name="Line 11"/>
          <p:cNvSpPr>
            <a:spLocks noChangeShapeType="1"/>
          </p:cNvSpPr>
          <p:nvPr/>
        </p:nvSpPr>
        <p:spPr bwMode="auto">
          <a:xfrm flipH="1">
            <a:off x="1349375" y="4267200"/>
            <a:ext cx="386397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07308" name="Oval 12"/>
          <p:cNvSpPr>
            <a:spLocks noChangeArrowheads="1"/>
          </p:cNvSpPr>
          <p:nvPr/>
        </p:nvSpPr>
        <p:spPr bwMode="auto">
          <a:xfrm>
            <a:off x="1265238" y="4179888"/>
            <a:ext cx="190500" cy="19208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540" name="Arc 13"/>
          <p:cNvSpPr>
            <a:spLocks/>
          </p:cNvSpPr>
          <p:nvPr/>
        </p:nvSpPr>
        <p:spPr bwMode="auto">
          <a:xfrm>
            <a:off x="1349375" y="2995613"/>
            <a:ext cx="4802188" cy="3246437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 cap="rnd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541" name="Oval 14"/>
          <p:cNvSpPr>
            <a:spLocks noChangeArrowheads="1"/>
          </p:cNvSpPr>
          <p:nvPr/>
        </p:nvSpPr>
        <p:spPr bwMode="auto">
          <a:xfrm>
            <a:off x="6038850" y="6142038"/>
            <a:ext cx="190500" cy="19208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542" name="Oval 15"/>
          <p:cNvSpPr>
            <a:spLocks noChangeArrowheads="1"/>
          </p:cNvSpPr>
          <p:nvPr/>
        </p:nvSpPr>
        <p:spPr bwMode="auto">
          <a:xfrm>
            <a:off x="1265238" y="2881313"/>
            <a:ext cx="190500" cy="19208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543" name="Oval 16"/>
          <p:cNvSpPr>
            <a:spLocks noChangeArrowheads="1"/>
          </p:cNvSpPr>
          <p:nvPr/>
        </p:nvSpPr>
        <p:spPr bwMode="auto">
          <a:xfrm>
            <a:off x="1252538" y="6127750"/>
            <a:ext cx="192087" cy="19208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544" name="Rectangle 17"/>
          <p:cNvSpPr>
            <a:spLocks noChangeArrowheads="1"/>
          </p:cNvSpPr>
          <p:nvPr/>
        </p:nvSpPr>
        <p:spPr bwMode="auto">
          <a:xfrm>
            <a:off x="1143000" y="6362700"/>
            <a:ext cx="38632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n-GB" sz="2400">
                <a:latin typeface="Cambria" panose="02040503050406030204" pitchFamily="18" charset="0"/>
                <a:ea typeface="Cambria" panose="02040503050406030204" pitchFamily="18" charset="0"/>
              </a:rPr>
              <a:t>O</a:t>
            </a:r>
          </a:p>
        </p:txBody>
      </p:sp>
      <p:sp>
        <p:nvSpPr>
          <p:cNvPr id="1207314" name="Oval 18"/>
          <p:cNvSpPr>
            <a:spLocks noChangeArrowheads="1"/>
          </p:cNvSpPr>
          <p:nvPr/>
        </p:nvSpPr>
        <p:spPr bwMode="auto">
          <a:xfrm>
            <a:off x="5137150" y="4205288"/>
            <a:ext cx="192088" cy="1905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546" name="Text Box 19"/>
          <p:cNvSpPr txBox="1">
            <a:spLocks noChangeArrowheads="1"/>
          </p:cNvSpPr>
          <p:nvPr/>
        </p:nvSpPr>
        <p:spPr bwMode="auto">
          <a:xfrm>
            <a:off x="71438" y="2146300"/>
            <a:ext cx="1103312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s-IS" sz="18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Búvörur</a:t>
            </a:r>
          </a:p>
        </p:txBody>
      </p:sp>
      <p:sp>
        <p:nvSpPr>
          <p:cNvPr id="22547" name="Text Box 20"/>
          <p:cNvSpPr txBox="1">
            <a:spLocks noChangeArrowheads="1"/>
          </p:cNvSpPr>
          <p:nvPr/>
        </p:nvSpPr>
        <p:spPr bwMode="auto">
          <a:xfrm>
            <a:off x="4403100" y="6280150"/>
            <a:ext cx="290002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s-IS" sz="18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Iðnaðarvörur og þjónusta</a:t>
            </a:r>
          </a:p>
        </p:txBody>
      </p:sp>
      <p:sp>
        <p:nvSpPr>
          <p:cNvPr id="22548" name="Text Box 21"/>
          <p:cNvSpPr txBox="1">
            <a:spLocks noChangeArrowheads="1"/>
          </p:cNvSpPr>
          <p:nvPr/>
        </p:nvSpPr>
        <p:spPr bwMode="auto">
          <a:xfrm>
            <a:off x="793750" y="2700338"/>
            <a:ext cx="3905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D</a:t>
            </a:r>
          </a:p>
        </p:txBody>
      </p:sp>
      <p:sp>
        <p:nvSpPr>
          <p:cNvPr id="1207318" name="Text Box 22"/>
          <p:cNvSpPr txBox="1">
            <a:spLocks noChangeArrowheads="1"/>
          </p:cNvSpPr>
          <p:nvPr/>
        </p:nvSpPr>
        <p:spPr bwMode="auto">
          <a:xfrm>
            <a:off x="798904" y="4052888"/>
            <a:ext cx="37863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K</a:t>
            </a:r>
          </a:p>
        </p:txBody>
      </p:sp>
      <p:sp>
        <p:nvSpPr>
          <p:cNvPr id="1207319" name="Text Box 23"/>
          <p:cNvSpPr txBox="1">
            <a:spLocks noChangeArrowheads="1"/>
          </p:cNvSpPr>
          <p:nvPr/>
        </p:nvSpPr>
        <p:spPr bwMode="auto">
          <a:xfrm>
            <a:off x="4419624" y="1905000"/>
            <a:ext cx="3581400" cy="847725"/>
          </a:xfrm>
          <a:prstGeom prst="rect">
            <a:avLst/>
          </a:prstGeom>
          <a:noFill/>
          <a:ln w="25400">
            <a:solidFill>
              <a:srgbClr val="666699"/>
            </a:solidFill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is-IS" sz="24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Fórnarkostnaðarhlutfall:</a:t>
            </a:r>
            <a:br>
              <a:rPr lang="is-IS" sz="24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is-IS" sz="24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 = verðhlutfall = -</a:t>
            </a:r>
            <a:r>
              <a:rPr lang="is-IS" sz="2400" dirty="0" err="1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r>
              <a:rPr lang="is-IS" sz="2400" baseline="-25000" dirty="0" err="1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is-IS" sz="24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is-IS" sz="2400" dirty="0" err="1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r>
              <a:rPr lang="is-IS" sz="2400" baseline="-25000" dirty="0" err="1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</a:t>
            </a:r>
            <a:endParaRPr lang="is-IS" sz="2400" baseline="-25000" dirty="0">
              <a:solidFill>
                <a:srgbClr val="474A8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07320" name="Line 24"/>
          <p:cNvSpPr>
            <a:spLocks noChangeShapeType="1"/>
          </p:cNvSpPr>
          <p:nvPr/>
        </p:nvSpPr>
        <p:spPr bwMode="auto">
          <a:xfrm flipH="1">
            <a:off x="4222750" y="2819400"/>
            <a:ext cx="533400" cy="457200"/>
          </a:xfrm>
          <a:prstGeom prst="line">
            <a:avLst/>
          </a:prstGeom>
          <a:noFill/>
          <a:ln w="25400">
            <a:solidFill>
              <a:srgbClr val="FFC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554" name="Line 25"/>
          <p:cNvSpPr>
            <a:spLocks noChangeShapeType="1"/>
          </p:cNvSpPr>
          <p:nvPr/>
        </p:nvSpPr>
        <p:spPr bwMode="auto">
          <a:xfrm>
            <a:off x="5594350" y="4572000"/>
            <a:ext cx="9144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555" name="Line 26"/>
          <p:cNvSpPr>
            <a:spLocks noChangeShapeType="1"/>
          </p:cNvSpPr>
          <p:nvPr/>
        </p:nvSpPr>
        <p:spPr bwMode="auto">
          <a:xfrm>
            <a:off x="6508750" y="4572000"/>
            <a:ext cx="0" cy="838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556" name="Text Box 27"/>
          <p:cNvSpPr txBox="1">
            <a:spLocks noChangeArrowheads="1"/>
          </p:cNvSpPr>
          <p:nvPr/>
        </p:nvSpPr>
        <p:spPr bwMode="auto">
          <a:xfrm>
            <a:off x="5897277" y="4114800"/>
            <a:ext cx="35458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</a:p>
        </p:txBody>
      </p:sp>
      <p:sp>
        <p:nvSpPr>
          <p:cNvPr id="22557" name="Text Box 28"/>
          <p:cNvSpPr txBox="1">
            <a:spLocks noChangeArrowheads="1"/>
          </p:cNvSpPr>
          <p:nvPr/>
        </p:nvSpPr>
        <p:spPr bwMode="auto">
          <a:xfrm>
            <a:off x="6584950" y="4724400"/>
            <a:ext cx="3540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h</a:t>
            </a:r>
          </a:p>
        </p:txBody>
      </p:sp>
      <p:sp>
        <p:nvSpPr>
          <p:cNvPr id="1207325" name="Text Box 29"/>
          <p:cNvSpPr txBox="1">
            <a:spLocks noChangeArrowheads="1"/>
          </p:cNvSpPr>
          <p:nvPr/>
        </p:nvSpPr>
        <p:spPr bwMode="auto">
          <a:xfrm>
            <a:off x="1555718" y="4648200"/>
            <a:ext cx="3505200" cy="1122363"/>
          </a:xfrm>
          <a:prstGeom prst="rect">
            <a:avLst/>
          </a:prstGeom>
          <a:noFill/>
          <a:ln w="25400">
            <a:solidFill>
              <a:srgbClr val="666699"/>
            </a:solidFill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is-IS" sz="2200" dirty="0">
                <a:latin typeface="Cambria" panose="02040503050406030204" pitchFamily="18" charset="0"/>
                <a:ea typeface="Cambria" panose="02040503050406030204" pitchFamily="18" charset="0"/>
              </a:rPr>
              <a:t>Ef </a:t>
            </a:r>
            <a:r>
              <a:rPr lang="is-IS" sz="2200" b="1" dirty="0">
                <a:latin typeface="Cambria" panose="02040503050406030204" pitchFamily="18" charset="0"/>
                <a:ea typeface="Cambria" panose="02040503050406030204" pitchFamily="18" charset="0"/>
              </a:rPr>
              <a:t>h</a:t>
            </a:r>
            <a:r>
              <a:rPr lang="is-IS" sz="2200" dirty="0">
                <a:latin typeface="Cambria" panose="02040503050406030204" pitchFamily="18" charset="0"/>
                <a:ea typeface="Cambria" panose="02040503050406030204" pitchFamily="18" charset="0"/>
              </a:rPr>
              <a:t> hækkar þá hækkar p</a:t>
            </a:r>
            <a:r>
              <a:rPr lang="is-IS" sz="2200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is-IS" sz="2200" dirty="0">
                <a:latin typeface="Cambria" panose="02040503050406030204" pitchFamily="18" charset="0"/>
                <a:ea typeface="Cambria" panose="02040503050406030204" pitchFamily="18" charset="0"/>
              </a:rPr>
              <a:t>/p</a:t>
            </a:r>
            <a:r>
              <a:rPr lang="is-IS" sz="2200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b</a:t>
            </a:r>
            <a:r>
              <a:rPr lang="is-IS" sz="2200" dirty="0">
                <a:latin typeface="Cambria" panose="02040503050406030204" pitchFamily="18" charset="0"/>
                <a:ea typeface="Cambria" panose="02040503050406030204" pitchFamily="18" charset="0"/>
              </a:rPr>
              <a:t>: iðnframleiðsla eykst, búvöruframleiðsla minnkar </a:t>
            </a:r>
          </a:p>
        </p:txBody>
      </p:sp>
      <p:sp>
        <p:nvSpPr>
          <p:cNvPr id="22561" name="Oval 30"/>
          <p:cNvSpPr>
            <a:spLocks noChangeArrowheads="1"/>
          </p:cNvSpPr>
          <p:nvPr/>
        </p:nvSpPr>
        <p:spPr bwMode="auto">
          <a:xfrm>
            <a:off x="3484563" y="3254375"/>
            <a:ext cx="192087" cy="1905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562" name="Rectangle 31"/>
          <p:cNvSpPr>
            <a:spLocks noChangeArrowheads="1"/>
          </p:cNvSpPr>
          <p:nvPr/>
        </p:nvSpPr>
        <p:spPr bwMode="auto">
          <a:xfrm>
            <a:off x="3160713" y="3521075"/>
            <a:ext cx="362279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</a:p>
        </p:txBody>
      </p:sp>
      <p:sp>
        <p:nvSpPr>
          <p:cNvPr id="32" name="Title 3"/>
          <p:cNvSpPr txBox="1">
            <a:spLocks/>
          </p:cNvSpPr>
          <p:nvPr/>
        </p:nvSpPr>
        <p:spPr>
          <a:xfrm>
            <a:off x="401786" y="214290"/>
            <a:ext cx="7242048" cy="11430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s-IS" sz="54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  <a:ea typeface="+mj-ea"/>
                <a:cs typeface="+mj-cs"/>
              </a:rPr>
              <a:t>Köfum dýpra: hvað ef iðnvörur hækka í verði?</a:t>
            </a:r>
            <a:br>
              <a:rPr lang="is-IS" sz="54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  <a:ea typeface="+mj-ea"/>
                <a:cs typeface="+mj-cs"/>
              </a:rPr>
            </a:br>
            <a:endParaRPr lang="is-IS" sz="54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anose="02050806060905020404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07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0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07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7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07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7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207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07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07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07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7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07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207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7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207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7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207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7302" grpId="0" autoUpdateAnimBg="0"/>
      <p:bldP spid="1207303" grpId="0" animBg="1"/>
      <p:bldP spid="1207304" grpId="0" animBg="1"/>
      <p:bldP spid="1207305" grpId="0" animBg="1"/>
      <p:bldP spid="1207306" grpId="0" autoUpdateAnimBg="0"/>
      <p:bldP spid="1207307" grpId="0" animBg="1"/>
      <p:bldP spid="1207308" grpId="0" animBg="1"/>
      <p:bldP spid="1207314" grpId="0" animBg="1"/>
      <p:bldP spid="1207318" grpId="0" autoUpdateAnimBg="0"/>
      <p:bldP spid="120732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23" name="Line 3"/>
          <p:cNvSpPr>
            <a:spLocks noChangeShapeType="1"/>
          </p:cNvSpPr>
          <p:nvPr/>
        </p:nvSpPr>
        <p:spPr bwMode="auto">
          <a:xfrm>
            <a:off x="1349375" y="2251075"/>
            <a:ext cx="0" cy="398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med" len="lg"/>
            <a:tailEnd type="none" w="sm" len="sm"/>
          </a:ln>
          <a:effectLst>
            <a:outerShdw dist="35921" dir="2700000" algn="ctr" rotWithShape="0">
              <a:srgbClr val="0033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08324" name="Line 4"/>
          <p:cNvSpPr>
            <a:spLocks noChangeShapeType="1"/>
          </p:cNvSpPr>
          <p:nvPr/>
        </p:nvSpPr>
        <p:spPr bwMode="auto">
          <a:xfrm>
            <a:off x="1349375" y="6240463"/>
            <a:ext cx="62214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lg"/>
          </a:ln>
          <a:effectLst>
            <a:outerShdw dist="35921" dir="2700000" algn="ctr" rotWithShape="0">
              <a:srgbClr val="0033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5664200" y="5821363"/>
            <a:ext cx="4191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G</a:t>
            </a:r>
          </a:p>
        </p:txBody>
      </p:sp>
      <p:sp>
        <p:nvSpPr>
          <p:cNvPr id="23557" name="Rectangle 6"/>
          <p:cNvSpPr>
            <a:spLocks noChangeArrowheads="1"/>
          </p:cNvSpPr>
          <p:nvPr/>
        </p:nvSpPr>
        <p:spPr bwMode="auto">
          <a:xfrm>
            <a:off x="4756150" y="4219575"/>
            <a:ext cx="351058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F</a:t>
            </a:r>
          </a:p>
        </p:txBody>
      </p:sp>
      <p:sp>
        <p:nvSpPr>
          <p:cNvPr id="23558" name="Line 7"/>
          <p:cNvSpPr>
            <a:spLocks noChangeShapeType="1"/>
          </p:cNvSpPr>
          <p:nvPr/>
        </p:nvSpPr>
        <p:spPr bwMode="auto">
          <a:xfrm>
            <a:off x="3384550" y="2590800"/>
            <a:ext cx="3276600" cy="297180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59" name="Line 8"/>
          <p:cNvSpPr>
            <a:spLocks noChangeShapeType="1"/>
          </p:cNvSpPr>
          <p:nvPr/>
        </p:nvSpPr>
        <p:spPr bwMode="auto">
          <a:xfrm>
            <a:off x="5241925" y="4191000"/>
            <a:ext cx="0" cy="20780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60" name="Oval 9"/>
          <p:cNvSpPr>
            <a:spLocks noChangeArrowheads="1"/>
          </p:cNvSpPr>
          <p:nvPr/>
        </p:nvSpPr>
        <p:spPr bwMode="auto">
          <a:xfrm>
            <a:off x="5137150" y="6142038"/>
            <a:ext cx="192088" cy="19208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61" name="Rectangle 10"/>
          <p:cNvSpPr>
            <a:spLocks noChangeArrowheads="1"/>
          </p:cNvSpPr>
          <p:nvPr/>
        </p:nvSpPr>
        <p:spPr bwMode="auto">
          <a:xfrm>
            <a:off x="4756150" y="5807075"/>
            <a:ext cx="38953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D</a:t>
            </a:r>
          </a:p>
        </p:txBody>
      </p:sp>
      <p:sp>
        <p:nvSpPr>
          <p:cNvPr id="23562" name="Line 11"/>
          <p:cNvSpPr>
            <a:spLocks noChangeShapeType="1"/>
          </p:cNvSpPr>
          <p:nvPr/>
        </p:nvSpPr>
        <p:spPr bwMode="auto">
          <a:xfrm flipH="1">
            <a:off x="1349375" y="4267200"/>
            <a:ext cx="386397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63" name="Oval 12"/>
          <p:cNvSpPr>
            <a:spLocks noChangeArrowheads="1"/>
          </p:cNvSpPr>
          <p:nvPr/>
        </p:nvSpPr>
        <p:spPr bwMode="auto">
          <a:xfrm>
            <a:off x="1265238" y="4179888"/>
            <a:ext cx="190500" cy="19208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64" name="Arc 13"/>
          <p:cNvSpPr>
            <a:spLocks/>
          </p:cNvSpPr>
          <p:nvPr/>
        </p:nvSpPr>
        <p:spPr bwMode="auto">
          <a:xfrm>
            <a:off x="1349375" y="2995613"/>
            <a:ext cx="4802188" cy="3246437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 cap="rnd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65" name="Oval 14"/>
          <p:cNvSpPr>
            <a:spLocks noChangeArrowheads="1"/>
          </p:cNvSpPr>
          <p:nvPr/>
        </p:nvSpPr>
        <p:spPr bwMode="auto">
          <a:xfrm>
            <a:off x="6038850" y="6142038"/>
            <a:ext cx="190500" cy="19208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66" name="Oval 15"/>
          <p:cNvSpPr>
            <a:spLocks noChangeArrowheads="1"/>
          </p:cNvSpPr>
          <p:nvPr/>
        </p:nvSpPr>
        <p:spPr bwMode="auto">
          <a:xfrm>
            <a:off x="1265238" y="2881313"/>
            <a:ext cx="190500" cy="19208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67" name="Oval 16"/>
          <p:cNvSpPr>
            <a:spLocks noChangeArrowheads="1"/>
          </p:cNvSpPr>
          <p:nvPr/>
        </p:nvSpPr>
        <p:spPr bwMode="auto">
          <a:xfrm>
            <a:off x="1252538" y="6127750"/>
            <a:ext cx="192087" cy="19208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68" name="Rectangle 17"/>
          <p:cNvSpPr>
            <a:spLocks noChangeArrowheads="1"/>
          </p:cNvSpPr>
          <p:nvPr/>
        </p:nvSpPr>
        <p:spPr bwMode="auto">
          <a:xfrm>
            <a:off x="1143000" y="6362700"/>
            <a:ext cx="38632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n-GB" sz="2400">
                <a:latin typeface="Cambria" panose="02040503050406030204" pitchFamily="18" charset="0"/>
                <a:ea typeface="Cambria" panose="02040503050406030204" pitchFamily="18" charset="0"/>
              </a:rPr>
              <a:t>O</a:t>
            </a:r>
          </a:p>
        </p:txBody>
      </p:sp>
      <p:sp>
        <p:nvSpPr>
          <p:cNvPr id="23569" name="Oval 18"/>
          <p:cNvSpPr>
            <a:spLocks noChangeArrowheads="1"/>
          </p:cNvSpPr>
          <p:nvPr/>
        </p:nvSpPr>
        <p:spPr bwMode="auto">
          <a:xfrm>
            <a:off x="5137150" y="4205288"/>
            <a:ext cx="192088" cy="1905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70" name="Text Box 19"/>
          <p:cNvSpPr txBox="1">
            <a:spLocks noChangeArrowheads="1"/>
          </p:cNvSpPr>
          <p:nvPr/>
        </p:nvSpPr>
        <p:spPr bwMode="auto">
          <a:xfrm>
            <a:off x="71438" y="2146300"/>
            <a:ext cx="1103312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s-IS" sz="18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Búvörur</a:t>
            </a:r>
          </a:p>
        </p:txBody>
      </p:sp>
      <p:sp>
        <p:nvSpPr>
          <p:cNvPr id="23571" name="Text Box 20"/>
          <p:cNvSpPr txBox="1">
            <a:spLocks noChangeArrowheads="1"/>
          </p:cNvSpPr>
          <p:nvPr/>
        </p:nvSpPr>
        <p:spPr bwMode="auto">
          <a:xfrm>
            <a:off x="4403100" y="6280150"/>
            <a:ext cx="290002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s-IS" sz="18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Iðnaðarvörur og þjónusta</a:t>
            </a:r>
          </a:p>
        </p:txBody>
      </p:sp>
      <p:sp>
        <p:nvSpPr>
          <p:cNvPr id="23572" name="Text Box 21"/>
          <p:cNvSpPr txBox="1">
            <a:spLocks noChangeArrowheads="1"/>
          </p:cNvSpPr>
          <p:nvPr/>
        </p:nvSpPr>
        <p:spPr bwMode="auto">
          <a:xfrm>
            <a:off x="793750" y="2700338"/>
            <a:ext cx="3905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D</a:t>
            </a:r>
          </a:p>
        </p:txBody>
      </p:sp>
      <p:sp>
        <p:nvSpPr>
          <p:cNvPr id="23573" name="Text Box 22"/>
          <p:cNvSpPr txBox="1">
            <a:spLocks noChangeArrowheads="1"/>
          </p:cNvSpPr>
          <p:nvPr/>
        </p:nvSpPr>
        <p:spPr bwMode="auto">
          <a:xfrm>
            <a:off x="798904" y="4052888"/>
            <a:ext cx="37863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K</a:t>
            </a:r>
          </a:p>
        </p:txBody>
      </p:sp>
      <p:sp>
        <p:nvSpPr>
          <p:cNvPr id="1208343" name="Text Box 23"/>
          <p:cNvSpPr txBox="1">
            <a:spLocks noChangeArrowheads="1"/>
          </p:cNvSpPr>
          <p:nvPr/>
        </p:nvSpPr>
        <p:spPr bwMode="auto">
          <a:xfrm>
            <a:off x="4419624" y="1905000"/>
            <a:ext cx="3581400" cy="847725"/>
          </a:xfrm>
          <a:prstGeom prst="rect">
            <a:avLst/>
          </a:prstGeom>
          <a:noFill/>
          <a:ln w="25400">
            <a:solidFill>
              <a:srgbClr val="666699"/>
            </a:solidFill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is-IS" sz="24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Fórnarkostnaðarhlutfall:</a:t>
            </a:r>
            <a:br>
              <a:rPr lang="is-IS" sz="24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is-IS" sz="24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 = verðhlutfall = -</a:t>
            </a:r>
            <a:r>
              <a:rPr lang="is-IS" sz="2400" dirty="0" err="1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r>
              <a:rPr lang="is-IS" sz="2400" baseline="-25000" dirty="0" err="1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is-IS" sz="24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is-IS" sz="2400" dirty="0" err="1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r>
              <a:rPr lang="is-IS" sz="2400" baseline="-25000" dirty="0" err="1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</a:t>
            </a:r>
            <a:endParaRPr lang="is-IS" sz="2400" baseline="-25000" dirty="0">
              <a:solidFill>
                <a:srgbClr val="474A8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77" name="Line 24"/>
          <p:cNvSpPr>
            <a:spLocks noChangeShapeType="1"/>
          </p:cNvSpPr>
          <p:nvPr/>
        </p:nvSpPr>
        <p:spPr bwMode="auto">
          <a:xfrm flipH="1">
            <a:off x="4222750" y="2819400"/>
            <a:ext cx="533400" cy="457200"/>
          </a:xfrm>
          <a:prstGeom prst="line">
            <a:avLst/>
          </a:prstGeom>
          <a:noFill/>
          <a:ln w="25400">
            <a:solidFill>
              <a:srgbClr val="FFC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78" name="Line 25"/>
          <p:cNvSpPr>
            <a:spLocks noChangeShapeType="1"/>
          </p:cNvSpPr>
          <p:nvPr/>
        </p:nvSpPr>
        <p:spPr bwMode="auto">
          <a:xfrm>
            <a:off x="5594350" y="4572000"/>
            <a:ext cx="9144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79" name="Line 26"/>
          <p:cNvSpPr>
            <a:spLocks noChangeShapeType="1"/>
          </p:cNvSpPr>
          <p:nvPr/>
        </p:nvSpPr>
        <p:spPr bwMode="auto">
          <a:xfrm>
            <a:off x="6508750" y="4572000"/>
            <a:ext cx="0" cy="838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80" name="Text Box 27"/>
          <p:cNvSpPr txBox="1">
            <a:spLocks noChangeArrowheads="1"/>
          </p:cNvSpPr>
          <p:nvPr/>
        </p:nvSpPr>
        <p:spPr bwMode="auto">
          <a:xfrm>
            <a:off x="5897277" y="4114800"/>
            <a:ext cx="35458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</a:p>
        </p:txBody>
      </p:sp>
      <p:sp>
        <p:nvSpPr>
          <p:cNvPr id="23581" name="Text Box 28"/>
          <p:cNvSpPr txBox="1">
            <a:spLocks noChangeArrowheads="1"/>
          </p:cNvSpPr>
          <p:nvPr/>
        </p:nvSpPr>
        <p:spPr bwMode="auto">
          <a:xfrm>
            <a:off x="6584950" y="4724400"/>
            <a:ext cx="3540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h</a:t>
            </a:r>
          </a:p>
        </p:txBody>
      </p:sp>
      <p:sp>
        <p:nvSpPr>
          <p:cNvPr id="1208349" name="Text Box 29"/>
          <p:cNvSpPr txBox="1">
            <a:spLocks noChangeArrowheads="1"/>
          </p:cNvSpPr>
          <p:nvPr/>
        </p:nvSpPr>
        <p:spPr bwMode="auto">
          <a:xfrm>
            <a:off x="1555718" y="4495800"/>
            <a:ext cx="3124200" cy="1457325"/>
          </a:xfrm>
          <a:prstGeom prst="rect">
            <a:avLst/>
          </a:prstGeom>
          <a:noFill/>
          <a:ln w="25400">
            <a:solidFill>
              <a:srgbClr val="666699"/>
            </a:solidFill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is-IS" sz="2200" dirty="0">
                <a:latin typeface="Cambria" panose="02040503050406030204" pitchFamily="18" charset="0"/>
                <a:ea typeface="Cambria" panose="02040503050406030204" pitchFamily="18" charset="0"/>
              </a:rPr>
              <a:t>Ef p</a:t>
            </a:r>
            <a:r>
              <a:rPr lang="is-IS" sz="2200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is-IS" sz="2200" dirty="0">
                <a:latin typeface="Cambria" panose="02040503050406030204" pitchFamily="18" charset="0"/>
                <a:ea typeface="Cambria" panose="02040503050406030204" pitchFamily="18" charset="0"/>
              </a:rPr>
              <a:t> hækkar þá eykst iðnaðarframleiðsla</a:t>
            </a:r>
          </a:p>
          <a:p>
            <a:pPr eaLnBrk="0" hangingPunct="0">
              <a:defRPr/>
            </a:pPr>
            <a:r>
              <a:rPr lang="is-IS" sz="2200" dirty="0">
                <a:latin typeface="Cambria" panose="02040503050406030204" pitchFamily="18" charset="0"/>
                <a:ea typeface="Cambria" panose="02040503050406030204" pitchFamily="18" charset="0"/>
              </a:rPr>
              <a:t>Ef p</a:t>
            </a:r>
            <a:r>
              <a:rPr lang="is-IS" sz="2200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b</a:t>
            </a:r>
            <a:r>
              <a:rPr lang="is-IS" sz="2200" dirty="0">
                <a:latin typeface="Cambria" panose="02040503050406030204" pitchFamily="18" charset="0"/>
                <a:ea typeface="Cambria" panose="02040503050406030204" pitchFamily="18" charset="0"/>
              </a:rPr>
              <a:t> hækkar þá eykst búvöruframleiðsla </a:t>
            </a:r>
          </a:p>
        </p:txBody>
      </p:sp>
      <p:sp>
        <p:nvSpPr>
          <p:cNvPr id="23585" name="Oval 30"/>
          <p:cNvSpPr>
            <a:spLocks noChangeArrowheads="1"/>
          </p:cNvSpPr>
          <p:nvPr/>
        </p:nvSpPr>
        <p:spPr bwMode="auto">
          <a:xfrm>
            <a:off x="3484563" y="3254375"/>
            <a:ext cx="192087" cy="1905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586" name="Rectangle 31"/>
          <p:cNvSpPr>
            <a:spLocks noChangeArrowheads="1"/>
          </p:cNvSpPr>
          <p:nvPr/>
        </p:nvSpPr>
        <p:spPr bwMode="auto">
          <a:xfrm>
            <a:off x="3160713" y="3521075"/>
            <a:ext cx="362279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</a:p>
        </p:txBody>
      </p:sp>
      <p:sp>
        <p:nvSpPr>
          <p:cNvPr id="32" name="Title 3"/>
          <p:cNvSpPr txBox="1">
            <a:spLocks/>
          </p:cNvSpPr>
          <p:nvPr/>
        </p:nvSpPr>
        <p:spPr>
          <a:xfrm>
            <a:off x="397798" y="214290"/>
            <a:ext cx="7242048" cy="11430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s-IS" sz="54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  <a:ea typeface="+mj-ea"/>
                <a:cs typeface="+mj-cs"/>
              </a:rPr>
              <a:t>Köfum dýpra: hvað ef iðnvörur hækka í verði?</a:t>
            </a:r>
            <a:br>
              <a:rPr lang="is-IS" sz="54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  <a:ea typeface="+mj-ea"/>
                <a:cs typeface="+mj-cs"/>
              </a:rPr>
            </a:br>
            <a:endParaRPr lang="is-IS" sz="54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anose="02050806060905020404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08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108237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463550"/>
            <a:ext cx="6753244" cy="113665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Hér skoðum við þrennt</a:t>
            </a:r>
          </a:p>
        </p:txBody>
      </p:sp>
      <p:sp>
        <p:nvSpPr>
          <p:cNvPr id="1082373" name="Rectangle 5"/>
          <p:cNvSpPr>
            <a:spLocks noGrp="1" noChangeArrowheads="1"/>
          </p:cNvSpPr>
          <p:nvPr>
            <p:ph idx="1"/>
          </p:nvPr>
        </p:nvSpPr>
        <p:spPr>
          <a:xfrm>
            <a:off x="609600" y="1752600"/>
            <a:ext cx="7130752" cy="4495800"/>
          </a:xfrm>
        </p:spPr>
        <p:txBody>
          <a:bodyPr/>
          <a:lstStyle/>
          <a:p>
            <a:pPr marL="742950" indent="-742950" eaLnBrk="1" hangingPunct="1">
              <a:buSzTx/>
              <a:buFont typeface="Trebuchet MS" pitchFamily="34" charset="0"/>
              <a:buAutoNum type="arabicParenR"/>
              <a:tabLst>
                <a:tab pos="333375" algn="l"/>
                <a:tab pos="738188" algn="l"/>
              </a:tabLst>
            </a:pPr>
            <a:r>
              <a:rPr lang="is-IS" sz="4000" dirty="0">
                <a:latin typeface="Cambria" panose="02040503050406030204" pitchFamily="18" charset="0"/>
                <a:ea typeface="Cambria" panose="02040503050406030204" pitchFamily="18" charset="0"/>
              </a:rPr>
              <a:t>Hagfræði sem fræðigrein</a:t>
            </a:r>
          </a:p>
          <a:p>
            <a:pPr marL="742950" indent="-742950" eaLnBrk="1" hangingPunct="1">
              <a:buSzTx/>
              <a:buFont typeface="Trebuchet MS" pitchFamily="34" charset="0"/>
              <a:buAutoNum type="arabicParenR"/>
              <a:tabLst>
                <a:tab pos="333375" algn="l"/>
                <a:tab pos="738188" algn="l"/>
              </a:tabLst>
            </a:pPr>
            <a:r>
              <a:rPr lang="is-IS" sz="4000" dirty="0">
                <a:latin typeface="Cambria" panose="02040503050406030204" pitchFamily="18" charset="0"/>
                <a:ea typeface="Cambria" panose="02040503050406030204" pitchFamily="18" charset="0"/>
              </a:rPr>
              <a:t>Samband hagfræði og stjórnmála</a:t>
            </a:r>
          </a:p>
          <a:p>
            <a:pPr marL="742950" indent="-742950" eaLnBrk="1" hangingPunct="1">
              <a:buSzTx/>
              <a:buFont typeface="Trebuchet MS" pitchFamily="34" charset="0"/>
              <a:buAutoNum type="arabicParenR"/>
              <a:tabLst>
                <a:tab pos="333375" algn="l"/>
                <a:tab pos="738188" algn="l"/>
              </a:tabLst>
            </a:pPr>
            <a:r>
              <a:rPr lang="is-IS" sz="4000" dirty="0">
                <a:latin typeface="Cambria" panose="02040503050406030204" pitchFamily="18" charset="0"/>
                <a:ea typeface="Cambria" panose="02040503050406030204" pitchFamily="18" charset="0"/>
              </a:rPr>
              <a:t>Eru hagfræðingar alltaf sammála um alla skapaða hluti? Nei!</a:t>
            </a:r>
            <a:endParaRPr lang="is-IS" sz="40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82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82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82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2373" grpId="0" build="p" bldLvl="2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346" name="Line 2"/>
          <p:cNvSpPr>
            <a:spLocks noChangeShapeType="1"/>
          </p:cNvSpPr>
          <p:nvPr/>
        </p:nvSpPr>
        <p:spPr bwMode="auto">
          <a:xfrm>
            <a:off x="1349375" y="2251075"/>
            <a:ext cx="0" cy="398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med" len="lg"/>
            <a:tailEnd type="none" w="sm" len="sm"/>
          </a:ln>
          <a:effectLst>
            <a:outerShdw dist="35921" dir="2700000" algn="ctr" rotWithShape="0">
              <a:srgbClr val="0033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09347" name="Line 3"/>
          <p:cNvSpPr>
            <a:spLocks noChangeShapeType="1"/>
          </p:cNvSpPr>
          <p:nvPr/>
        </p:nvSpPr>
        <p:spPr bwMode="auto">
          <a:xfrm>
            <a:off x="1349375" y="6240463"/>
            <a:ext cx="62214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lg"/>
          </a:ln>
          <a:effectLst>
            <a:outerShdw dist="35921" dir="2700000" algn="ctr" rotWithShape="0">
              <a:srgbClr val="0033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5664200" y="5821363"/>
            <a:ext cx="4191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G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756150" y="4219575"/>
            <a:ext cx="351058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F</a:t>
            </a:r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3384550" y="2590800"/>
            <a:ext cx="3276600" cy="297180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5241925" y="4191000"/>
            <a:ext cx="0" cy="20780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5137150" y="6142038"/>
            <a:ext cx="192088" cy="19208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4756150" y="5807075"/>
            <a:ext cx="38953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D</a:t>
            </a: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1349375" y="4267200"/>
            <a:ext cx="386397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4587" name="Oval 11"/>
          <p:cNvSpPr>
            <a:spLocks noChangeArrowheads="1"/>
          </p:cNvSpPr>
          <p:nvPr/>
        </p:nvSpPr>
        <p:spPr bwMode="auto">
          <a:xfrm>
            <a:off x="1265238" y="4179888"/>
            <a:ext cx="190500" cy="19208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4588" name="Arc 12"/>
          <p:cNvSpPr>
            <a:spLocks/>
          </p:cNvSpPr>
          <p:nvPr/>
        </p:nvSpPr>
        <p:spPr bwMode="auto">
          <a:xfrm>
            <a:off x="1349375" y="2995613"/>
            <a:ext cx="4802188" cy="3246437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 cap="rnd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4589" name="Oval 13"/>
          <p:cNvSpPr>
            <a:spLocks noChangeArrowheads="1"/>
          </p:cNvSpPr>
          <p:nvPr/>
        </p:nvSpPr>
        <p:spPr bwMode="auto">
          <a:xfrm>
            <a:off x="6038850" y="6142038"/>
            <a:ext cx="190500" cy="19208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4590" name="Oval 14"/>
          <p:cNvSpPr>
            <a:spLocks noChangeArrowheads="1"/>
          </p:cNvSpPr>
          <p:nvPr/>
        </p:nvSpPr>
        <p:spPr bwMode="auto">
          <a:xfrm>
            <a:off x="1265238" y="2881313"/>
            <a:ext cx="190500" cy="19208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4591" name="Oval 15"/>
          <p:cNvSpPr>
            <a:spLocks noChangeArrowheads="1"/>
          </p:cNvSpPr>
          <p:nvPr/>
        </p:nvSpPr>
        <p:spPr bwMode="auto">
          <a:xfrm>
            <a:off x="1252538" y="6127750"/>
            <a:ext cx="192087" cy="19208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1165225" y="6362700"/>
            <a:ext cx="400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en-GB" sz="2400">
                <a:latin typeface="Tahoma" pitchFamily="34" charset="0"/>
              </a:rPr>
              <a:t>O</a:t>
            </a:r>
          </a:p>
        </p:txBody>
      </p:sp>
      <p:sp>
        <p:nvSpPr>
          <p:cNvPr id="24593" name="Oval 17"/>
          <p:cNvSpPr>
            <a:spLocks noChangeArrowheads="1"/>
          </p:cNvSpPr>
          <p:nvPr/>
        </p:nvSpPr>
        <p:spPr bwMode="auto">
          <a:xfrm>
            <a:off x="5137150" y="4205288"/>
            <a:ext cx="192088" cy="1905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71438" y="2146300"/>
            <a:ext cx="1103312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s-IS" sz="18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Búvörur</a:t>
            </a: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4403100" y="6280150"/>
            <a:ext cx="290002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s-IS" sz="1800" b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Iðnaðarvörur og þjónusta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793750" y="2700338"/>
            <a:ext cx="3905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D</a:t>
            </a: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798904" y="4052888"/>
            <a:ext cx="37863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K</a:t>
            </a:r>
          </a:p>
        </p:txBody>
      </p:sp>
      <p:sp>
        <p:nvSpPr>
          <p:cNvPr id="1209366" name="Text Box 22"/>
          <p:cNvSpPr txBox="1">
            <a:spLocks noChangeArrowheads="1"/>
          </p:cNvSpPr>
          <p:nvPr/>
        </p:nvSpPr>
        <p:spPr bwMode="auto">
          <a:xfrm>
            <a:off x="4419624" y="1905000"/>
            <a:ext cx="3581400" cy="847725"/>
          </a:xfrm>
          <a:prstGeom prst="rect">
            <a:avLst/>
          </a:prstGeom>
          <a:noFill/>
          <a:ln w="25400">
            <a:solidFill>
              <a:srgbClr val="666699"/>
            </a:solidFill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is-IS" sz="24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Fórnarkostnaðarhlutfall:</a:t>
            </a:r>
            <a:br>
              <a:rPr lang="is-IS" sz="24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is-IS" sz="24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 = verðhlutfall = -</a:t>
            </a:r>
            <a:r>
              <a:rPr lang="is-IS" sz="2400" dirty="0" err="1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r>
              <a:rPr lang="is-IS" sz="2400" baseline="-25000" dirty="0" err="1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is-IS" sz="24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is-IS" sz="2400" dirty="0" err="1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r>
              <a:rPr lang="is-IS" sz="2400" baseline="-25000" dirty="0" err="1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</a:t>
            </a:r>
            <a:endParaRPr lang="is-IS" sz="2400" baseline="-25000" dirty="0">
              <a:solidFill>
                <a:srgbClr val="474A8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4601" name="Line 23"/>
          <p:cNvSpPr>
            <a:spLocks noChangeShapeType="1"/>
          </p:cNvSpPr>
          <p:nvPr/>
        </p:nvSpPr>
        <p:spPr bwMode="auto">
          <a:xfrm flipH="1">
            <a:off x="4222750" y="2819400"/>
            <a:ext cx="533400" cy="457200"/>
          </a:xfrm>
          <a:prstGeom prst="line">
            <a:avLst/>
          </a:prstGeom>
          <a:noFill/>
          <a:ln w="25400">
            <a:solidFill>
              <a:srgbClr val="FFC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4602" name="Line 24"/>
          <p:cNvSpPr>
            <a:spLocks noChangeShapeType="1"/>
          </p:cNvSpPr>
          <p:nvPr/>
        </p:nvSpPr>
        <p:spPr bwMode="auto">
          <a:xfrm>
            <a:off x="5594350" y="4572000"/>
            <a:ext cx="9144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4603" name="Line 25"/>
          <p:cNvSpPr>
            <a:spLocks noChangeShapeType="1"/>
          </p:cNvSpPr>
          <p:nvPr/>
        </p:nvSpPr>
        <p:spPr bwMode="auto">
          <a:xfrm>
            <a:off x="6508750" y="4572000"/>
            <a:ext cx="0" cy="838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4604" name="Text Box 26"/>
          <p:cNvSpPr txBox="1">
            <a:spLocks noChangeArrowheads="1"/>
          </p:cNvSpPr>
          <p:nvPr/>
        </p:nvSpPr>
        <p:spPr bwMode="auto">
          <a:xfrm>
            <a:off x="5897277" y="4114800"/>
            <a:ext cx="35458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</a:p>
        </p:txBody>
      </p:sp>
      <p:sp>
        <p:nvSpPr>
          <p:cNvPr id="24605" name="Text Box 27"/>
          <p:cNvSpPr txBox="1">
            <a:spLocks noChangeArrowheads="1"/>
          </p:cNvSpPr>
          <p:nvPr/>
        </p:nvSpPr>
        <p:spPr bwMode="auto">
          <a:xfrm>
            <a:off x="6584950" y="4724400"/>
            <a:ext cx="3540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h</a:t>
            </a:r>
          </a:p>
        </p:txBody>
      </p:sp>
      <p:sp>
        <p:nvSpPr>
          <p:cNvPr id="1209372" name="Text Box 28"/>
          <p:cNvSpPr txBox="1">
            <a:spLocks noChangeArrowheads="1"/>
          </p:cNvSpPr>
          <p:nvPr/>
        </p:nvSpPr>
        <p:spPr bwMode="auto">
          <a:xfrm>
            <a:off x="1555719" y="4495800"/>
            <a:ext cx="2776570" cy="954107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is-IS" sz="2800">
                <a:latin typeface="Cambria" panose="02040503050406030204" pitchFamily="18" charset="0"/>
                <a:ea typeface="Cambria" panose="02040503050406030204" pitchFamily="18" charset="0"/>
              </a:rPr>
              <a:t>Upphallandi framboðskúrfur!</a:t>
            </a:r>
          </a:p>
        </p:txBody>
      </p:sp>
      <p:sp>
        <p:nvSpPr>
          <p:cNvPr id="24609" name="Oval 29"/>
          <p:cNvSpPr>
            <a:spLocks noChangeArrowheads="1"/>
          </p:cNvSpPr>
          <p:nvPr/>
        </p:nvSpPr>
        <p:spPr bwMode="auto">
          <a:xfrm>
            <a:off x="3484563" y="3254375"/>
            <a:ext cx="192087" cy="1905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4610" name="Rectangle 30"/>
          <p:cNvSpPr>
            <a:spLocks noChangeArrowheads="1"/>
          </p:cNvSpPr>
          <p:nvPr/>
        </p:nvSpPr>
        <p:spPr bwMode="auto">
          <a:xfrm>
            <a:off x="3160713" y="3521075"/>
            <a:ext cx="362279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is-IS" sz="2400"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</a:p>
        </p:txBody>
      </p:sp>
      <p:sp>
        <p:nvSpPr>
          <p:cNvPr id="32" name="Title 3"/>
          <p:cNvSpPr txBox="1">
            <a:spLocks/>
          </p:cNvSpPr>
          <p:nvPr/>
        </p:nvSpPr>
        <p:spPr>
          <a:xfrm>
            <a:off x="401786" y="214290"/>
            <a:ext cx="7242048" cy="11430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s-IS" sz="54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  <a:ea typeface="+mj-ea"/>
                <a:cs typeface="+mj-cs"/>
              </a:rPr>
              <a:t>Köfum dýpra: hvað ef iðnvörur hækka í verði?</a:t>
            </a:r>
            <a:br>
              <a:rPr lang="is-IS" sz="54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  <a:ea typeface="+mj-ea"/>
                <a:cs typeface="+mj-cs"/>
              </a:rPr>
            </a:br>
            <a:endParaRPr lang="is-IS" sz="54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anose="02050806060905020404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09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4"/>
          <p:cNvSpPr>
            <a:spLocks noChangeShapeType="1"/>
          </p:cNvSpPr>
          <p:nvPr/>
        </p:nvSpPr>
        <p:spPr bwMode="auto">
          <a:xfrm>
            <a:off x="784225" y="2514600"/>
            <a:ext cx="0" cy="320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5603" name="Line 5"/>
          <p:cNvSpPr>
            <a:spLocks noChangeShapeType="1"/>
          </p:cNvSpPr>
          <p:nvPr/>
        </p:nvSpPr>
        <p:spPr bwMode="auto">
          <a:xfrm>
            <a:off x="784225" y="5715000"/>
            <a:ext cx="2971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10375" name="Text Box 7"/>
          <p:cNvSpPr txBox="1">
            <a:spLocks noChangeArrowheads="1"/>
          </p:cNvSpPr>
          <p:nvPr/>
        </p:nvSpPr>
        <p:spPr bwMode="auto">
          <a:xfrm>
            <a:off x="357188" y="1938338"/>
            <a:ext cx="415925" cy="4619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is-I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r>
              <a:rPr lang="is-IS" sz="2400" baseline="-25000" dirty="0" err="1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endParaRPr lang="is-IS" sz="2400" baseline="-25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10376" name="Text Box 8"/>
          <p:cNvSpPr txBox="1">
            <a:spLocks noChangeArrowheads="1"/>
          </p:cNvSpPr>
          <p:nvPr/>
        </p:nvSpPr>
        <p:spPr bwMode="auto">
          <a:xfrm>
            <a:off x="2122488" y="5824538"/>
            <a:ext cx="1938337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is-IS" sz="2400" dirty="0">
                <a:latin typeface="Cambria" panose="02040503050406030204" pitchFamily="18" charset="0"/>
                <a:ea typeface="Cambria" panose="02040503050406030204" pitchFamily="18" charset="0"/>
              </a:rPr>
              <a:t>Iðnaðarvörur</a:t>
            </a:r>
          </a:p>
        </p:txBody>
      </p:sp>
      <p:sp>
        <p:nvSpPr>
          <p:cNvPr id="1210377" name="Line 9"/>
          <p:cNvSpPr>
            <a:spLocks noChangeShapeType="1"/>
          </p:cNvSpPr>
          <p:nvPr/>
        </p:nvSpPr>
        <p:spPr bwMode="auto">
          <a:xfrm flipV="1">
            <a:off x="1012825" y="3276600"/>
            <a:ext cx="1828800" cy="2133600"/>
          </a:xfrm>
          <a:prstGeom prst="line">
            <a:avLst/>
          </a:prstGeom>
          <a:noFill/>
          <a:ln w="63500">
            <a:solidFill>
              <a:srgbClr val="000066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10378" name="Text Box 10"/>
          <p:cNvSpPr txBox="1">
            <a:spLocks noChangeArrowheads="1"/>
          </p:cNvSpPr>
          <p:nvPr/>
        </p:nvSpPr>
        <p:spPr bwMode="auto">
          <a:xfrm>
            <a:off x="1941513" y="2667000"/>
            <a:ext cx="2366962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is-IS" sz="2400" dirty="0">
                <a:latin typeface="Cambria" panose="02040503050406030204" pitchFamily="18" charset="0"/>
                <a:ea typeface="Cambria" panose="02040503050406030204" pitchFamily="18" charset="0"/>
              </a:rPr>
              <a:t>Iðnvöruframboð</a:t>
            </a:r>
          </a:p>
        </p:txBody>
      </p:sp>
      <p:sp>
        <p:nvSpPr>
          <p:cNvPr id="25608" name="Line 11"/>
          <p:cNvSpPr>
            <a:spLocks noChangeShapeType="1"/>
          </p:cNvSpPr>
          <p:nvPr/>
        </p:nvSpPr>
        <p:spPr bwMode="auto">
          <a:xfrm>
            <a:off x="4733925" y="2524125"/>
            <a:ext cx="0" cy="320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5609" name="Line 12"/>
          <p:cNvSpPr>
            <a:spLocks noChangeShapeType="1"/>
          </p:cNvSpPr>
          <p:nvPr/>
        </p:nvSpPr>
        <p:spPr bwMode="auto">
          <a:xfrm>
            <a:off x="4733925" y="5724525"/>
            <a:ext cx="2971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10381" name="Text Box 13"/>
          <p:cNvSpPr txBox="1">
            <a:spLocks noChangeArrowheads="1"/>
          </p:cNvSpPr>
          <p:nvPr/>
        </p:nvSpPr>
        <p:spPr bwMode="auto">
          <a:xfrm>
            <a:off x="4273550" y="1947863"/>
            <a:ext cx="469900" cy="4619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is-I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r>
              <a:rPr lang="is-IS" sz="2400" baseline="-25000" dirty="0" err="1">
                <a:latin typeface="Cambria" panose="02040503050406030204" pitchFamily="18" charset="0"/>
                <a:ea typeface="Cambria" panose="02040503050406030204" pitchFamily="18" charset="0"/>
              </a:rPr>
              <a:t>b</a:t>
            </a:r>
            <a:endParaRPr lang="is-IS" sz="2400" baseline="-25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10382" name="Text Box 14"/>
          <p:cNvSpPr txBox="1">
            <a:spLocks noChangeArrowheads="1"/>
          </p:cNvSpPr>
          <p:nvPr/>
        </p:nvSpPr>
        <p:spPr bwMode="auto">
          <a:xfrm>
            <a:off x="6773585" y="5834063"/>
            <a:ext cx="127214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is-IS" sz="2400" dirty="0">
                <a:latin typeface="Cambria" panose="02040503050406030204" pitchFamily="18" charset="0"/>
                <a:ea typeface="Cambria" panose="02040503050406030204" pitchFamily="18" charset="0"/>
              </a:rPr>
              <a:t>Búvörur</a:t>
            </a:r>
          </a:p>
        </p:txBody>
      </p:sp>
      <p:sp>
        <p:nvSpPr>
          <p:cNvPr id="1210383" name="Line 15"/>
          <p:cNvSpPr>
            <a:spLocks noChangeShapeType="1"/>
          </p:cNvSpPr>
          <p:nvPr/>
        </p:nvSpPr>
        <p:spPr bwMode="auto">
          <a:xfrm flipV="1">
            <a:off x="4962525" y="3286125"/>
            <a:ext cx="1828800" cy="2133600"/>
          </a:xfrm>
          <a:prstGeom prst="line">
            <a:avLst/>
          </a:prstGeom>
          <a:noFill/>
          <a:ln w="63500">
            <a:solidFill>
              <a:srgbClr val="00B05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10384" name="Text Box 16"/>
          <p:cNvSpPr txBox="1">
            <a:spLocks noChangeArrowheads="1"/>
          </p:cNvSpPr>
          <p:nvPr/>
        </p:nvSpPr>
        <p:spPr bwMode="auto">
          <a:xfrm>
            <a:off x="5786438" y="2676525"/>
            <a:ext cx="2287587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is-IS" sz="2400" dirty="0">
                <a:latin typeface="Cambria" panose="02040503050406030204" pitchFamily="18" charset="0"/>
                <a:ea typeface="Cambria" panose="02040503050406030204" pitchFamily="18" charset="0"/>
              </a:rPr>
              <a:t>Búvöruframboð</a:t>
            </a:r>
          </a:p>
        </p:txBody>
      </p:sp>
      <p:sp>
        <p:nvSpPr>
          <p:cNvPr id="19" name="Title 3"/>
          <p:cNvSpPr txBox="1">
            <a:spLocks/>
          </p:cNvSpPr>
          <p:nvPr/>
        </p:nvSpPr>
        <p:spPr>
          <a:xfrm>
            <a:off x="357188" y="188640"/>
            <a:ext cx="7887220" cy="11430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s-IS" sz="54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  <a:ea typeface="+mj-ea"/>
                <a:cs typeface="+mj-cs"/>
              </a:rPr>
              <a:t>Köfum dýpra: upphallandi framboðskúrfur</a:t>
            </a:r>
            <a:br>
              <a:rPr lang="is-IS" sz="54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  <a:ea typeface="+mj-ea"/>
                <a:cs typeface="+mj-cs"/>
              </a:rPr>
            </a:br>
            <a:endParaRPr lang="is-IS" sz="54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anose="02050806060905020404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10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10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0377" grpId="0" animBg="1"/>
      <p:bldP spid="121038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285" name="Rectangle 5"/>
          <p:cNvSpPr>
            <a:spLocks noGrp="1" noChangeArrowheads="1"/>
          </p:cNvSpPr>
          <p:nvPr>
            <p:ph idx="1"/>
          </p:nvPr>
        </p:nvSpPr>
        <p:spPr>
          <a:xfrm>
            <a:off x="542924" y="1285860"/>
            <a:ext cx="7243786" cy="5286412"/>
          </a:xfr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60000" indent="-360000" eaLnBrk="1" fontAlgn="auto" hangingPunct="1">
              <a:lnSpc>
                <a:spcPct val="90000"/>
              </a:lnSpc>
              <a:spcAft>
                <a:spcPts val="0"/>
              </a:spcAft>
              <a:buSzPct val="75000"/>
              <a:buFont typeface="Wingdings" pitchFamily="2" charset="2"/>
              <a:buChar char="q"/>
              <a:tabLst>
                <a:tab pos="333375" algn="l"/>
                <a:tab pos="738188" algn="l"/>
              </a:tabLst>
              <a:defRPr/>
            </a:pP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Þegar þeir reyna að skilja og skýra heiminn rækja þeir hlutverk </a:t>
            </a:r>
            <a:r>
              <a:rPr lang="is-I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fræðimanna</a:t>
            </a:r>
          </a:p>
          <a:p>
            <a:pPr marL="360000" indent="-360000" eaLnBrk="1" fontAlgn="auto" hangingPunct="1">
              <a:lnSpc>
                <a:spcPct val="90000"/>
              </a:lnSpc>
              <a:spcAft>
                <a:spcPts val="0"/>
              </a:spcAft>
              <a:buSzPct val="75000"/>
              <a:buFont typeface="Wingdings" pitchFamily="2" charset="2"/>
              <a:buChar char="q"/>
              <a:tabLst>
                <a:tab pos="333375" algn="l"/>
                <a:tab pos="738188" algn="l"/>
              </a:tabLst>
              <a:defRPr/>
            </a:pP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Þegar þeir reyna að bæta heiminn eru þeir í hlutverki </a:t>
            </a:r>
            <a:r>
              <a:rPr lang="is-I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ráðgjafa</a:t>
            </a: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 eða </a:t>
            </a:r>
            <a:r>
              <a:rPr lang="is-I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hagstjórnarmanna</a:t>
            </a:r>
          </a:p>
          <a:p>
            <a:pPr marL="360000" indent="-360000" eaLnBrk="1" fontAlgn="auto" hangingPunct="1">
              <a:lnSpc>
                <a:spcPct val="90000"/>
              </a:lnSpc>
              <a:spcAft>
                <a:spcPts val="0"/>
              </a:spcAft>
              <a:buSzPct val="75000"/>
              <a:buFont typeface="Wingdings" pitchFamily="2" charset="2"/>
              <a:buChar char="q"/>
              <a:tabLst>
                <a:tab pos="333375" algn="l"/>
                <a:tab pos="738188" algn="l"/>
              </a:tabLst>
              <a:defRPr/>
            </a:pP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Þessi hlutverk þurfa ekki að rekast á en þau gera það stundum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tabLst>
                <a:tab pos="333375" algn="l"/>
                <a:tab pos="738188" algn="l"/>
              </a:tabLst>
              <a:defRPr/>
            </a:pPr>
            <a:r>
              <a:rPr lang="is-I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Mankiw og Taylor eru saklausir</a:t>
            </a:r>
          </a:p>
          <a:p>
            <a:pPr marL="759333" lvl="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tabLst>
                <a:tab pos="333375" algn="l"/>
                <a:tab pos="738188" algn="l"/>
              </a:tabLst>
              <a:defRPr/>
            </a:pPr>
            <a:r>
              <a:rPr lang="is-IS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Komlos veitir mótvægi til öryggis</a:t>
            </a:r>
          </a:p>
        </p:txBody>
      </p:sp>
      <p:sp>
        <p:nvSpPr>
          <p:cNvPr id="1121286" name="Text Box 6"/>
          <p:cNvSpPr txBox="1">
            <a:spLocks noChangeArrowheads="1"/>
          </p:cNvSpPr>
          <p:nvPr/>
        </p:nvSpPr>
        <p:spPr bwMode="auto">
          <a:xfrm rot="21420000">
            <a:off x="7761288" y="60325"/>
            <a:ext cx="1154112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12000" b="1" dirty="0">
                <a:gradFill>
                  <a:gsLst>
                    <a:gs pos="0">
                      <a:srgbClr val="FFC000">
                        <a:alpha val="49000"/>
                      </a:srgbClr>
                    </a:gs>
                    <a:gs pos="50000">
                      <a:schemeClr val="tx2">
                        <a:shade val="67500"/>
                        <a:satMod val="115000"/>
                      </a:schemeClr>
                    </a:gs>
                    <a:gs pos="100000">
                      <a:schemeClr val="tx2">
                        <a:shade val="100000"/>
                        <a:satMod val="115000"/>
                      </a:schemeClr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</a:rPr>
              <a:t>2</a:t>
            </a:r>
            <a:endParaRPr lang="en-US" sz="12000" b="1" dirty="0">
              <a:gradFill>
                <a:gsLst>
                  <a:gs pos="0">
                    <a:srgbClr val="FFC000">
                      <a:alpha val="49000"/>
                    </a:srgbClr>
                  </a:gs>
                  <a:gs pos="50000">
                    <a:schemeClr val="tx2">
                      <a:shade val="67500"/>
                      <a:satMod val="115000"/>
                    </a:schemeClr>
                  </a:gs>
                  <a:gs pos="100000">
                    <a:schemeClr val="tx2">
                      <a:shade val="100000"/>
                      <a:satMod val="115000"/>
                    </a:schemeClr>
                  </a:gs>
                </a:gsLst>
                <a:lin ang="5400000"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7504" y="-171400"/>
            <a:ext cx="8219256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Tvö hlutverk hagfræðinga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1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12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12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212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212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1285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333" name="Rectangle 5"/>
          <p:cNvSpPr>
            <a:spLocks noGrp="1" noChangeArrowheads="1"/>
          </p:cNvSpPr>
          <p:nvPr>
            <p:ph idx="1"/>
          </p:nvPr>
        </p:nvSpPr>
        <p:spPr>
          <a:xfrm>
            <a:off x="500034" y="1981200"/>
            <a:ext cx="7343799" cy="4419600"/>
          </a:xfr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360000" indent="-36000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Yrðingar um staðreyndir </a:t>
            </a: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fjalla um heiminn eins og hann </a:t>
            </a:r>
            <a:r>
              <a:rPr lang="is-I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er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386 km frá Reykjavík til Akureyrar: Hægt að sannreyna af eða á</a:t>
            </a:r>
          </a:p>
          <a:p>
            <a:pPr marL="360000" indent="-36000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Yrðingar um stefnur </a:t>
            </a: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fjalla um heiminn eins og hann </a:t>
            </a:r>
            <a:r>
              <a:rPr lang="is-I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ætti að vera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Akureyri er fallegri en Reykjavík: Smekksatriði, ógerningur að sannreyna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01824"/>
            <a:ext cx="72390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Stefnuhagfræði og staðreyndahagfræði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3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33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33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233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3333" grpId="0" build="p" bldLvl="2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382" name="Text Box 6"/>
          <p:cNvSpPr txBox="1">
            <a:spLocks noChangeArrowheads="1"/>
          </p:cNvSpPr>
          <p:nvPr/>
        </p:nvSpPr>
        <p:spPr bwMode="auto">
          <a:xfrm>
            <a:off x="457200" y="4648200"/>
            <a:ext cx="609600" cy="15557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9600" b="1" dirty="0">
                <a:gradFill>
                  <a:gsLst>
                    <a:gs pos="0">
                      <a:schemeClr val="tx2"/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1125383" name="Text Box 7"/>
          <p:cNvSpPr txBox="1">
            <a:spLocks noChangeArrowheads="1"/>
          </p:cNvSpPr>
          <p:nvPr/>
        </p:nvSpPr>
        <p:spPr bwMode="auto">
          <a:xfrm>
            <a:off x="8077200" y="1066800"/>
            <a:ext cx="609600" cy="15557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9600" b="1" dirty="0">
                <a:gradFill>
                  <a:gsLst>
                    <a:gs pos="0">
                      <a:schemeClr val="tx2"/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1125385" name="Rectangle 9"/>
          <p:cNvSpPr>
            <a:spLocks noGrp="1" noChangeArrowheads="1"/>
          </p:cNvSpPr>
          <p:nvPr>
            <p:ph type="subTitle" idx="4294967295"/>
          </p:nvPr>
        </p:nvSpPr>
        <p:spPr>
          <a:xfrm>
            <a:off x="1403648" y="2204864"/>
            <a:ext cx="5715000" cy="314325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is-IS" sz="4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„Hækkun lágmarkslauna dregur úr atvinnu meðal ófaglærðs verkafólks“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60648"/>
            <a:ext cx="7571184" cy="172819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Yrðingar um staðreyndir eða stefnur?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5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5385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430" name="Text Box 6"/>
          <p:cNvSpPr txBox="1">
            <a:spLocks noChangeArrowheads="1"/>
          </p:cNvSpPr>
          <p:nvPr/>
        </p:nvSpPr>
        <p:spPr bwMode="auto">
          <a:xfrm>
            <a:off x="755576" y="4005064"/>
            <a:ext cx="609600" cy="15557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9600" b="1" dirty="0">
                <a:gradFill>
                  <a:gsLst>
                    <a:gs pos="0">
                      <a:schemeClr val="tx2"/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1127431" name="Text Box 7"/>
          <p:cNvSpPr txBox="1">
            <a:spLocks noChangeArrowheads="1"/>
          </p:cNvSpPr>
          <p:nvPr/>
        </p:nvSpPr>
        <p:spPr bwMode="auto">
          <a:xfrm>
            <a:off x="7092280" y="1762770"/>
            <a:ext cx="609600" cy="15557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9600" b="1" dirty="0">
                <a:gradFill>
                  <a:gsLst>
                    <a:gs pos="0">
                      <a:schemeClr val="tx2"/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1127432" name="Text Box 8"/>
          <p:cNvSpPr txBox="1">
            <a:spLocks noChangeArrowheads="1"/>
          </p:cNvSpPr>
          <p:nvPr/>
        </p:nvSpPr>
        <p:spPr bwMode="auto">
          <a:xfrm>
            <a:off x="6400800" y="4953000"/>
            <a:ext cx="609600" cy="15557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9600" b="1" dirty="0">
                <a:gradFill>
                  <a:gsLst>
                    <a:gs pos="0">
                      <a:schemeClr val="tx2"/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1127434" name="Rectangle 10"/>
          <p:cNvSpPr>
            <a:spLocks noGrp="1" noChangeArrowheads="1"/>
          </p:cNvSpPr>
          <p:nvPr>
            <p:ph type="subTitle" idx="4294967295"/>
          </p:nvPr>
        </p:nvSpPr>
        <p:spPr>
          <a:xfrm>
            <a:off x="2257425" y="2348880"/>
            <a:ext cx="4143375" cy="2786062"/>
          </a:xfrm>
        </p:spPr>
        <p:txBody>
          <a:bodyPr/>
          <a:lstStyle/>
          <a:p>
            <a:pPr marL="182880" indent="0" eaLnBrk="1" hangingPunct="1">
              <a:buFont typeface="Wingdings 2" pitchFamily="18" charset="2"/>
              <a:buNone/>
            </a:pPr>
            <a:r>
              <a:rPr lang="is-IS" sz="4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„Aukinn halli á fjárlögum ríkisins veldur vaxtahækkun“</a:t>
            </a:r>
          </a:p>
        </p:txBody>
      </p:sp>
      <p:sp>
        <p:nvSpPr>
          <p:cNvPr id="9" name="Title 5"/>
          <p:cNvSpPr>
            <a:spLocks noGrp="1"/>
          </p:cNvSpPr>
          <p:nvPr>
            <p:ph type="title"/>
          </p:nvPr>
        </p:nvSpPr>
        <p:spPr>
          <a:xfrm>
            <a:off x="457200" y="260648"/>
            <a:ext cx="7571184" cy="172819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Yrðingar um staðreyndir eða stefnur?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7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34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478" name="Text Box 1030"/>
          <p:cNvSpPr txBox="1">
            <a:spLocks noChangeArrowheads="1"/>
          </p:cNvSpPr>
          <p:nvPr/>
        </p:nvSpPr>
        <p:spPr bwMode="auto">
          <a:xfrm>
            <a:off x="683568" y="4320985"/>
            <a:ext cx="609600" cy="15557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9600" b="1" dirty="0">
                <a:gradFill>
                  <a:gsLst>
                    <a:gs pos="0">
                      <a:schemeClr val="tx2"/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1129479" name="Text Box 1031"/>
          <p:cNvSpPr txBox="1">
            <a:spLocks noChangeArrowheads="1"/>
          </p:cNvSpPr>
          <p:nvPr/>
        </p:nvSpPr>
        <p:spPr bwMode="auto">
          <a:xfrm>
            <a:off x="323528" y="1901879"/>
            <a:ext cx="609600" cy="15557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9600" b="1" dirty="0">
                <a:gradFill>
                  <a:gsLst>
                    <a:gs pos="0">
                      <a:schemeClr val="tx2"/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1129480" name="Text Box 1032"/>
          <p:cNvSpPr txBox="1">
            <a:spLocks noChangeArrowheads="1"/>
          </p:cNvSpPr>
          <p:nvPr/>
        </p:nvSpPr>
        <p:spPr bwMode="auto">
          <a:xfrm>
            <a:off x="6924675" y="1773238"/>
            <a:ext cx="1066800" cy="15557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9600" b="1" dirty="0">
                <a:gradFill>
                  <a:gsLst>
                    <a:gs pos="0">
                      <a:schemeClr val="tx2"/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1129481" name="Text Box 1033"/>
          <p:cNvSpPr txBox="1">
            <a:spLocks noChangeArrowheads="1"/>
          </p:cNvSpPr>
          <p:nvPr/>
        </p:nvSpPr>
        <p:spPr bwMode="auto">
          <a:xfrm>
            <a:off x="5943600" y="5302250"/>
            <a:ext cx="609600" cy="15557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9600" b="1" dirty="0">
                <a:gradFill>
                  <a:gsLst>
                    <a:gs pos="0">
                      <a:schemeClr val="tx2"/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1129483" name="Rectangle 1035"/>
          <p:cNvSpPr>
            <a:spLocks noGrp="1" noChangeArrowheads="1"/>
          </p:cNvSpPr>
          <p:nvPr>
            <p:ph type="subTitle" idx="4294967295"/>
          </p:nvPr>
        </p:nvSpPr>
        <p:spPr>
          <a:xfrm>
            <a:off x="1500188" y="2071688"/>
            <a:ext cx="5424487" cy="25146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is-IS" sz="4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„Tekjuauki launþega vegna hækkunar lágmarkslauna er meira virði en smávægileg aukning atvinnuleysis“</a:t>
            </a:r>
          </a:p>
        </p:txBody>
      </p:sp>
      <p:sp>
        <p:nvSpPr>
          <p:cNvPr id="10" name="Title 5"/>
          <p:cNvSpPr>
            <a:spLocks noGrp="1"/>
          </p:cNvSpPr>
          <p:nvPr>
            <p:ph type="title"/>
          </p:nvPr>
        </p:nvSpPr>
        <p:spPr>
          <a:xfrm>
            <a:off x="457200" y="260648"/>
            <a:ext cx="7571184" cy="172819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Yrðingar um staðreyndir eða stefnur?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9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483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483" name="Rectangle 1035"/>
          <p:cNvSpPr>
            <a:spLocks noGrp="1" noChangeArrowheads="1"/>
          </p:cNvSpPr>
          <p:nvPr>
            <p:ph type="subTitle" idx="4294967295"/>
          </p:nvPr>
        </p:nvSpPr>
        <p:spPr>
          <a:xfrm>
            <a:off x="1500188" y="2071688"/>
            <a:ext cx="5424487" cy="2514600"/>
          </a:xfrm>
        </p:spPr>
        <p:txBody>
          <a:bodyPr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s-IS" sz="4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„Tekjuauki launþega vegna hækkunar lágmarkslauna </a:t>
            </a:r>
            <a:r>
              <a:rPr lang="is-IS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er meira virði</a:t>
            </a:r>
            <a:r>
              <a:rPr lang="is-IS" sz="4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en smávægileg aukning atvinnuleysis“</a:t>
            </a:r>
          </a:p>
        </p:txBody>
      </p:sp>
      <p:sp>
        <p:nvSpPr>
          <p:cNvPr id="10" name="Title 5"/>
          <p:cNvSpPr>
            <a:spLocks noGrp="1"/>
          </p:cNvSpPr>
          <p:nvPr>
            <p:ph type="title"/>
          </p:nvPr>
        </p:nvSpPr>
        <p:spPr>
          <a:xfrm>
            <a:off x="457200" y="260648"/>
            <a:ext cx="7571184" cy="172819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Yrðingar um staðreyndir eða stefnur?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526" name="Text Box 1030"/>
          <p:cNvSpPr txBox="1">
            <a:spLocks noChangeArrowheads="1"/>
          </p:cNvSpPr>
          <p:nvPr/>
        </p:nvSpPr>
        <p:spPr bwMode="auto">
          <a:xfrm>
            <a:off x="4114800" y="5105400"/>
            <a:ext cx="609600" cy="15557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9600" b="1" dirty="0">
                <a:gradFill>
                  <a:gsLst>
                    <a:gs pos="0">
                      <a:srgbClr val="FFC000">
                        <a:alpha val="49000"/>
                      </a:srgbClr>
                    </a:gs>
                    <a:gs pos="50000">
                      <a:schemeClr val="tx2">
                        <a:shade val="67500"/>
                        <a:satMod val="115000"/>
                      </a:schemeClr>
                    </a:gs>
                    <a:gs pos="100000">
                      <a:schemeClr val="tx2">
                        <a:shade val="100000"/>
                        <a:satMod val="115000"/>
                      </a:schemeClr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1131527" name="Text Box 1031"/>
          <p:cNvSpPr txBox="1">
            <a:spLocks noChangeArrowheads="1"/>
          </p:cNvSpPr>
          <p:nvPr/>
        </p:nvSpPr>
        <p:spPr bwMode="auto">
          <a:xfrm>
            <a:off x="7092280" y="1965325"/>
            <a:ext cx="609600" cy="15557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9600" b="1" dirty="0">
                <a:gradFill>
                  <a:gsLst>
                    <a:gs pos="0">
                      <a:srgbClr val="FFC000">
                        <a:alpha val="49000"/>
                      </a:srgbClr>
                    </a:gs>
                    <a:gs pos="50000">
                      <a:schemeClr val="tx2">
                        <a:shade val="67500"/>
                        <a:satMod val="115000"/>
                      </a:schemeClr>
                    </a:gs>
                    <a:gs pos="100000">
                      <a:schemeClr val="tx2">
                        <a:shade val="100000"/>
                        <a:satMod val="115000"/>
                      </a:schemeClr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1131528" name="Text Box 1032"/>
          <p:cNvSpPr txBox="1">
            <a:spLocks noChangeArrowheads="1"/>
          </p:cNvSpPr>
          <p:nvPr/>
        </p:nvSpPr>
        <p:spPr bwMode="auto">
          <a:xfrm>
            <a:off x="4242792" y="1210965"/>
            <a:ext cx="609600" cy="15557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9600" b="1" dirty="0">
                <a:gradFill>
                  <a:gsLst>
                    <a:gs pos="0">
                      <a:srgbClr val="FFC000">
                        <a:alpha val="49000"/>
                      </a:srgbClr>
                    </a:gs>
                    <a:gs pos="50000">
                      <a:schemeClr val="tx2">
                        <a:shade val="67500"/>
                        <a:satMod val="115000"/>
                      </a:schemeClr>
                    </a:gs>
                    <a:gs pos="100000">
                      <a:schemeClr val="tx2">
                        <a:shade val="100000"/>
                        <a:satMod val="115000"/>
                      </a:schemeClr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1131530" name="Rectangle 1034"/>
          <p:cNvSpPr>
            <a:spLocks noGrp="1" noChangeArrowheads="1"/>
          </p:cNvSpPr>
          <p:nvPr>
            <p:ph type="subTitle" idx="4294967295"/>
          </p:nvPr>
        </p:nvSpPr>
        <p:spPr>
          <a:xfrm>
            <a:off x="827584" y="2716888"/>
            <a:ext cx="7101979" cy="26670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„Ríkið ætti að skattleggja tóbaksframleiðendur og láta þá bera kostnaðinn af læknishjálp handa fátækum reykingamönnum“</a:t>
            </a:r>
          </a:p>
        </p:txBody>
      </p:sp>
      <p:sp>
        <p:nvSpPr>
          <p:cNvPr id="9" name="Title 5"/>
          <p:cNvSpPr>
            <a:spLocks noGrp="1"/>
          </p:cNvSpPr>
          <p:nvPr>
            <p:ph type="title"/>
          </p:nvPr>
        </p:nvSpPr>
        <p:spPr>
          <a:xfrm>
            <a:off x="457200" y="260648"/>
            <a:ext cx="7571184" cy="172819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Yrðingar um staðreyndir eða stefnur?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31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1530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1943" name="Rectangle 7"/>
          <p:cNvSpPr>
            <a:spLocks noGrp="1" noChangeArrowheads="1"/>
          </p:cNvSpPr>
          <p:nvPr>
            <p:ph type="subTitle" idx="4294967295"/>
          </p:nvPr>
        </p:nvSpPr>
        <p:spPr>
          <a:xfrm>
            <a:off x="827584" y="2708920"/>
            <a:ext cx="7355780" cy="266700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„Ríkið </a:t>
            </a:r>
            <a:r>
              <a:rPr lang="is-I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ætti</a:t>
            </a: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að skattleggja tóbaksframleiðendur og láta þá bera kostnaðinn af læknishjálp handa fátækum reykingamönnum“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57200" y="260648"/>
            <a:ext cx="7571184" cy="172819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Yrðingar um staðreyndir eða stefnur?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7239000" cy="1143000"/>
          </a:xfrm>
        </p:spPr>
        <p:txBody>
          <a:bodyPr>
            <a:noAutofit/>
          </a:bodyPr>
          <a:lstStyle/>
          <a:p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En fyrst þetta: </a:t>
            </a:r>
            <a:b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</a:b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Aðferðir hagfræðinnar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anose="020508060609050204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947838"/>
              </p:ext>
            </p:extLst>
          </p:nvPr>
        </p:nvGraphicFramePr>
        <p:xfrm>
          <a:off x="457200" y="2132856"/>
          <a:ext cx="7239000" cy="4147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7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1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is-IS" sz="3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REYNSLA</a:t>
                      </a:r>
                      <a:endParaRPr lang="en-US" sz="3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6011">
                <a:tc rowSpan="2">
                  <a:txBody>
                    <a:bodyPr/>
                    <a:lstStyle/>
                    <a:p>
                      <a:pPr algn="ctr"/>
                      <a:r>
                        <a:rPr lang="is-IS" sz="3200" b="1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ORÐ</a:t>
                      </a:r>
                      <a:endParaRPr lang="en-US" sz="3200" b="1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is-I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Félagsfræði</a:t>
                      </a:r>
                    </a:p>
                    <a:p>
                      <a:r>
                        <a:rPr lang="is-I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Lögfræði</a:t>
                      </a:r>
                    </a:p>
                    <a:p>
                      <a:r>
                        <a:rPr lang="is-I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Sagnfræði</a:t>
                      </a:r>
                    </a:p>
                    <a:p>
                      <a:r>
                        <a:rPr lang="is-I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Sálarfræði</a:t>
                      </a:r>
                    </a:p>
                    <a:p>
                      <a:r>
                        <a:rPr lang="is-I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Stjórnmálafræði</a:t>
                      </a:r>
                      <a:endPara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2400" b="1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Hagfræði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2400" b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Líffræði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Verkfræði</a:t>
                      </a:r>
                    </a:p>
                    <a:p>
                      <a:pPr algn="l"/>
                      <a:endParaRPr lang="is-IS" sz="2400" b="1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algn="r"/>
                      <a:r>
                        <a:rPr lang="is-I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Eðlisfræði</a:t>
                      </a:r>
                    </a:p>
                    <a:p>
                      <a:pPr algn="r"/>
                      <a:r>
                        <a:rPr lang="is-I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Efnafræði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s-IS" sz="3200" b="1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TÁKN</a:t>
                      </a:r>
                      <a:endParaRPr lang="en-US" sz="3200" b="1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320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Heimspeki</a:t>
                      </a:r>
                      <a:endPara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Stærðfræði</a:t>
                      </a:r>
                      <a:endPara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is-IS" sz="3200" b="1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RÖK</a:t>
                      </a:r>
                      <a:endParaRPr lang="en-US" sz="3200" b="1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581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1940" name="Text Box 4"/>
          <p:cNvSpPr txBox="1">
            <a:spLocks noChangeArrowheads="1"/>
          </p:cNvSpPr>
          <p:nvPr/>
        </p:nvSpPr>
        <p:spPr bwMode="auto">
          <a:xfrm>
            <a:off x="3635896" y="4509120"/>
            <a:ext cx="609600" cy="15557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9600" b="1" dirty="0">
                <a:gradFill>
                  <a:gsLst>
                    <a:gs pos="0">
                      <a:srgbClr val="FFC000">
                        <a:alpha val="49000"/>
                      </a:srgbClr>
                    </a:gs>
                    <a:gs pos="50000">
                      <a:schemeClr val="tx2">
                        <a:shade val="67500"/>
                        <a:satMod val="115000"/>
                      </a:schemeClr>
                    </a:gs>
                    <a:gs pos="100000">
                      <a:schemeClr val="tx2">
                        <a:shade val="100000"/>
                        <a:satMod val="115000"/>
                      </a:schemeClr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1191941" name="Text Box 5"/>
          <p:cNvSpPr txBox="1">
            <a:spLocks noChangeArrowheads="1"/>
          </p:cNvSpPr>
          <p:nvPr/>
        </p:nvSpPr>
        <p:spPr bwMode="auto">
          <a:xfrm>
            <a:off x="5940152" y="1219200"/>
            <a:ext cx="609600" cy="15557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9600" b="1" dirty="0">
                <a:gradFill>
                  <a:gsLst>
                    <a:gs pos="0">
                      <a:srgbClr val="FFC000">
                        <a:alpha val="49000"/>
                      </a:srgbClr>
                    </a:gs>
                    <a:gs pos="50000">
                      <a:schemeClr val="tx2">
                        <a:shade val="67500"/>
                        <a:satMod val="115000"/>
                      </a:schemeClr>
                    </a:gs>
                    <a:gs pos="100000">
                      <a:schemeClr val="tx2">
                        <a:shade val="100000"/>
                        <a:satMod val="115000"/>
                      </a:schemeClr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1191942" name="Text Box 6"/>
          <p:cNvSpPr txBox="1">
            <a:spLocks noChangeArrowheads="1"/>
          </p:cNvSpPr>
          <p:nvPr/>
        </p:nvSpPr>
        <p:spPr bwMode="auto">
          <a:xfrm>
            <a:off x="2450232" y="1513210"/>
            <a:ext cx="609600" cy="15557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9600" b="1" dirty="0">
                <a:gradFill>
                  <a:gsLst>
                    <a:gs pos="0">
                      <a:srgbClr val="FFC000">
                        <a:alpha val="49000"/>
                      </a:srgbClr>
                    </a:gs>
                    <a:gs pos="50000">
                      <a:schemeClr val="tx2">
                        <a:shade val="67500"/>
                        <a:satMod val="115000"/>
                      </a:schemeClr>
                    </a:gs>
                    <a:gs pos="100000">
                      <a:schemeClr val="tx2">
                        <a:shade val="100000"/>
                        <a:satMod val="115000"/>
                      </a:schemeClr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ubTitle" idx="4294967295"/>
          </p:nvPr>
        </p:nvSpPr>
        <p:spPr>
          <a:xfrm>
            <a:off x="384572" y="2753864"/>
            <a:ext cx="7643812" cy="26670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„Lögboðin notkun bílbelta fjölgar bílslysum“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57200" y="260648"/>
            <a:ext cx="7571184" cy="172819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Yrðingar um staðreyndir eða stefnur?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1940" name="Text Box 4"/>
          <p:cNvSpPr txBox="1">
            <a:spLocks noChangeArrowheads="1"/>
          </p:cNvSpPr>
          <p:nvPr/>
        </p:nvSpPr>
        <p:spPr bwMode="auto">
          <a:xfrm>
            <a:off x="4114800" y="4437112"/>
            <a:ext cx="609600" cy="15557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9600" b="1" dirty="0">
                <a:gradFill>
                  <a:gsLst>
                    <a:gs pos="0">
                      <a:srgbClr val="FFC000">
                        <a:alpha val="49000"/>
                      </a:srgbClr>
                    </a:gs>
                    <a:gs pos="50000">
                      <a:schemeClr val="tx2">
                        <a:shade val="67500"/>
                        <a:satMod val="115000"/>
                      </a:schemeClr>
                    </a:gs>
                    <a:gs pos="100000">
                      <a:schemeClr val="tx2">
                        <a:shade val="100000"/>
                        <a:satMod val="115000"/>
                      </a:schemeClr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1191941" name="Text Box 5"/>
          <p:cNvSpPr txBox="1">
            <a:spLocks noChangeArrowheads="1"/>
          </p:cNvSpPr>
          <p:nvPr/>
        </p:nvSpPr>
        <p:spPr bwMode="auto">
          <a:xfrm>
            <a:off x="6410672" y="1219200"/>
            <a:ext cx="609600" cy="15557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9600" b="1" dirty="0">
                <a:gradFill>
                  <a:gsLst>
                    <a:gs pos="0">
                      <a:srgbClr val="FFC000">
                        <a:alpha val="49000"/>
                      </a:srgbClr>
                    </a:gs>
                    <a:gs pos="50000">
                      <a:schemeClr val="tx2">
                        <a:shade val="67500"/>
                        <a:satMod val="115000"/>
                      </a:schemeClr>
                    </a:gs>
                    <a:gs pos="100000">
                      <a:schemeClr val="tx2">
                        <a:shade val="100000"/>
                        <a:satMod val="115000"/>
                      </a:schemeClr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1191942" name="Text Box 6"/>
          <p:cNvSpPr txBox="1">
            <a:spLocks noChangeArrowheads="1"/>
          </p:cNvSpPr>
          <p:nvPr/>
        </p:nvSpPr>
        <p:spPr bwMode="auto">
          <a:xfrm>
            <a:off x="2057400" y="1513210"/>
            <a:ext cx="609600" cy="15557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9600" b="1" dirty="0">
                <a:gradFill>
                  <a:gsLst>
                    <a:gs pos="0">
                      <a:srgbClr val="FFC000">
                        <a:alpha val="49000"/>
                      </a:srgbClr>
                    </a:gs>
                    <a:gs pos="50000">
                      <a:schemeClr val="tx2">
                        <a:shade val="67500"/>
                        <a:satMod val="115000"/>
                      </a:schemeClr>
                    </a:gs>
                    <a:gs pos="100000">
                      <a:schemeClr val="tx2">
                        <a:shade val="100000"/>
                        <a:satMod val="115000"/>
                      </a:schemeClr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ubTitle" idx="4294967295"/>
          </p:nvPr>
        </p:nvSpPr>
        <p:spPr>
          <a:xfrm>
            <a:off x="357188" y="2743200"/>
            <a:ext cx="7643812" cy="26670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„Dauðarefsingar fækka morðum“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57200" y="260648"/>
            <a:ext cx="7571184" cy="172819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Yrðingar um staðreyndir eða stefnur?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669" name="Rectangle 5"/>
          <p:cNvSpPr>
            <a:spLocks noGrp="1" noChangeArrowheads="1"/>
          </p:cNvSpPr>
          <p:nvPr>
            <p:ph idx="1"/>
          </p:nvPr>
        </p:nvSpPr>
        <p:spPr>
          <a:xfrm>
            <a:off x="395536" y="2132856"/>
            <a:ext cx="7500938" cy="4843462"/>
          </a:xfrm>
        </p:spPr>
        <p:txBody>
          <a:bodyPr>
            <a:noAutofit/>
          </a:bodyPr>
          <a:lstStyle/>
          <a:p>
            <a:pPr marL="360000" indent="-360000" eaLnBrk="1" fontAlgn="auto" hangingPunct="1"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333375" algn="l"/>
                <a:tab pos="738188" algn="l"/>
              </a:tabLst>
              <a:defRPr/>
            </a:pPr>
            <a:r>
              <a:rPr lang="is-IS" sz="3000" dirty="0">
                <a:latin typeface="Cambria" panose="02040503050406030204" pitchFamily="18" charset="0"/>
                <a:ea typeface="Cambria" panose="02040503050406030204" pitchFamily="18" charset="0"/>
              </a:rPr>
              <a:t>Okkur getur </a:t>
            </a:r>
            <a:r>
              <a:rPr lang="is-I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greint á um kenningar </a:t>
            </a:r>
            <a:r>
              <a:rPr lang="is-IS" sz="3000" dirty="0">
                <a:latin typeface="Cambria" panose="02040503050406030204" pitchFamily="18" charset="0"/>
                <a:ea typeface="Cambria" panose="02040503050406030204" pitchFamily="18" charset="0"/>
              </a:rPr>
              <a:t>um það hvernig heimurinn er í raun og veru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333375" algn="l"/>
                <a:tab pos="738188" algn="l"/>
              </a:tabLst>
              <a:defRPr/>
            </a:pPr>
            <a:r>
              <a:rPr lang="is-I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Sumir efast um að hagkvæmni og jöfnuður þurfi að rekast á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333375" algn="l"/>
                <a:tab pos="738188" algn="l"/>
              </a:tabLst>
              <a:defRPr/>
            </a:pPr>
            <a:r>
              <a:rPr lang="is-I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Aðrir þykjast sjá merki um árekstur</a:t>
            </a:r>
          </a:p>
          <a:p>
            <a:pPr marL="360000" indent="-36000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333375" algn="l"/>
                <a:tab pos="738188" algn="l"/>
              </a:tabLst>
              <a:defRPr/>
            </a:pPr>
            <a:r>
              <a:rPr lang="is-IS" sz="3000" dirty="0">
                <a:latin typeface="Cambria" panose="02040503050406030204" pitchFamily="18" charset="0"/>
                <a:ea typeface="Cambria" panose="02040503050406030204" pitchFamily="18" charset="0"/>
              </a:rPr>
              <a:t>Við getum lagt </a:t>
            </a:r>
            <a:r>
              <a:rPr lang="is-I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ólíkt gildismat </a:t>
            </a:r>
            <a:r>
              <a:rPr lang="is-IS" sz="3000" dirty="0">
                <a:latin typeface="Cambria" panose="02040503050406030204" pitchFamily="18" charset="0"/>
                <a:ea typeface="Cambria" panose="02040503050406030204" pitchFamily="18" charset="0"/>
              </a:rPr>
              <a:t>á hlutina og því haft ólíkar skoðanir t.d. um hagstjórn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333375" algn="l"/>
                <a:tab pos="738188" algn="l"/>
              </a:tabLst>
              <a:defRPr/>
            </a:pPr>
            <a:r>
              <a:rPr lang="is-I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Sumir taka hagkvæmni fram yfir jöfnuð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333375" algn="l"/>
                <a:tab pos="738188" algn="l"/>
              </a:tabLst>
              <a:defRPr/>
            </a:pPr>
            <a:r>
              <a:rPr lang="is-I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Aðrir taka jöfnuð fram yfir hagkvæmni</a:t>
            </a:r>
          </a:p>
          <a:p>
            <a:pPr marL="273558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333375" algn="l"/>
                <a:tab pos="738188" algn="l"/>
              </a:tabLst>
              <a:defRPr/>
            </a:pPr>
            <a:r>
              <a:rPr lang="is-IS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2900" dirty="0">
                <a:latin typeface="Cambria" panose="02040503050406030204" pitchFamily="18" charset="0"/>
                <a:ea typeface="Cambria" panose="02040503050406030204" pitchFamily="18" charset="0"/>
              </a:rPr>
              <a:t>Sumir ganga erinda sérhagsmuna </a:t>
            </a:r>
            <a:r>
              <a:rPr lang="is-IS" sz="2900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</a:t>
            </a:r>
            <a:endParaRPr lang="is-IS" sz="29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37670" name="Text Box 6"/>
          <p:cNvSpPr txBox="1">
            <a:spLocks noChangeArrowheads="1"/>
          </p:cNvSpPr>
          <p:nvPr/>
        </p:nvSpPr>
        <p:spPr bwMode="auto">
          <a:xfrm rot="21420000">
            <a:off x="7645811" y="60325"/>
            <a:ext cx="1154112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12000" b="1" dirty="0">
                <a:gradFill>
                  <a:gsLst>
                    <a:gs pos="0">
                      <a:srgbClr val="FFC000">
                        <a:alpha val="49000"/>
                      </a:srgbClr>
                    </a:gs>
                    <a:gs pos="50000">
                      <a:schemeClr val="tx2">
                        <a:shade val="67500"/>
                        <a:satMod val="115000"/>
                      </a:schemeClr>
                    </a:gs>
                    <a:gs pos="100000">
                      <a:schemeClr val="tx2">
                        <a:shade val="100000"/>
                        <a:satMod val="115000"/>
                      </a:schemeClr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</a:rPr>
              <a:t>3</a:t>
            </a:r>
            <a:endParaRPr lang="en-US" sz="12000" b="1" dirty="0">
              <a:gradFill>
                <a:gsLst>
                  <a:gs pos="0">
                    <a:srgbClr val="FFC000">
                      <a:alpha val="49000"/>
                    </a:srgbClr>
                  </a:gs>
                  <a:gs pos="50000">
                    <a:schemeClr val="tx2">
                      <a:shade val="67500"/>
                      <a:satMod val="115000"/>
                    </a:schemeClr>
                  </a:gs>
                  <a:gs pos="100000">
                    <a:schemeClr val="tx2">
                      <a:shade val="100000"/>
                      <a:satMod val="115000"/>
                    </a:schemeClr>
                  </a:gs>
                </a:gsLst>
                <a:lin ang="5400000"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5840"/>
            <a:ext cx="72390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Hvers vegna greinir hagfræðinga stundum á?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37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6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376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6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376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6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376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6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376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6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376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6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376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7669" grpId="0" build="p" bldLvl="2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717" name="Rectangle 5"/>
          <p:cNvSpPr>
            <a:spLocks noGrp="1" noChangeArrowheads="1"/>
          </p:cNvSpPr>
          <p:nvPr>
            <p:ph idx="1"/>
          </p:nvPr>
        </p:nvSpPr>
        <p:spPr>
          <a:xfrm>
            <a:off x="571500" y="2209800"/>
            <a:ext cx="7239000" cy="3505200"/>
          </a:xfrm>
        </p:spPr>
        <p:txBody>
          <a:bodyPr>
            <a:noAutofit/>
          </a:bodyPr>
          <a:lstStyle/>
          <a:p>
            <a:pPr marL="360000" indent="-360000" eaLnBrk="1" fontAlgn="auto" hangingPunct="1">
              <a:lnSpc>
                <a:spcPct val="90000"/>
              </a:lnSpc>
              <a:spcAft>
                <a:spcPts val="0"/>
              </a:spcAft>
              <a:buSzPct val="75000"/>
              <a:buFont typeface="Wingdings" pitchFamily="2" charset="2"/>
              <a:buChar char="q"/>
              <a:tabLst>
                <a:tab pos="333375" algn="l"/>
                <a:tab pos="738188" algn="l"/>
              </a:tabLst>
              <a:defRPr/>
            </a:pP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Leiguþak – þ.e. lögboðin hámarksleiga – dregur úr magni og gæðum leiguhúsnæðis (93%)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tabLst>
                <a:tab pos="333375" algn="l"/>
                <a:tab pos="738188" algn="l"/>
              </a:tabLst>
              <a:defRPr/>
            </a:pPr>
            <a:r>
              <a:rPr lang="is-I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Verður skoðað í rekstrarhagfræði</a:t>
            </a:r>
          </a:p>
          <a:p>
            <a:pPr marL="360000" indent="-360000" eaLnBrk="1" fontAlgn="auto" hangingPunct="1">
              <a:lnSpc>
                <a:spcPct val="90000"/>
              </a:lnSpc>
              <a:spcAft>
                <a:spcPts val="0"/>
              </a:spcAft>
              <a:buSzPct val="75000"/>
              <a:buFont typeface="Wingdings" pitchFamily="2" charset="2"/>
              <a:buChar char="q"/>
              <a:tabLst>
                <a:tab pos="333375" algn="l"/>
                <a:tab pos="738188" algn="l"/>
              </a:tabLst>
              <a:defRPr/>
            </a:pP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Verndartollar á innflutning skerða velferð almennings (93%)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tabLst>
                <a:tab pos="333375" algn="l"/>
                <a:tab pos="738188" algn="l"/>
              </a:tabLst>
              <a:defRPr/>
            </a:pPr>
            <a:r>
              <a:rPr lang="is-I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Skoðum tolla á eftir og aftur í næstu viku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28678"/>
            <a:ext cx="7931224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Dæmi um kenningar sem nær allir hagfræðingar eru sammála um</a:t>
            </a:r>
            <a:endParaRPr lang="is-I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anose="020508060609050204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39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7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397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7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397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7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397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9717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787208" cy="1143000"/>
          </a:xfrm>
        </p:spPr>
        <p:txBody>
          <a:bodyPr>
            <a:noAutofit/>
          </a:bodyPr>
          <a:lstStyle/>
          <a:p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Fleiri dæmi – skoðum síðar</a:t>
            </a:r>
            <a:endParaRPr lang="en-US" sz="5400" dirty="0">
              <a:latin typeface="Bernard MT Condensed" panose="02050806060905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0714"/>
            <a:ext cx="7859216" cy="4846638"/>
          </a:xfrm>
        </p:spPr>
        <p:txBody>
          <a:bodyPr/>
          <a:lstStyle/>
          <a:p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Fljótandi gengi er gagnleg skipan alþjóðlegra gjaldeyrismála (90%) </a:t>
            </a:r>
          </a:p>
          <a:p>
            <a:pPr lvl="1"/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Evran, pundið, dollarinn og jenið fljóta: Markaðslausn</a:t>
            </a:r>
          </a:p>
          <a:p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Hækkun ríkisútgjalda og lækkun skatta örva efnahagslífið á tímum atvinnuleysis (90%)</a:t>
            </a:r>
          </a:p>
          <a:p>
            <a:pPr lvl="1"/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Gott að vita: Kom í veg fyrir nýja heimskreppu 2008!</a:t>
            </a:r>
          </a:p>
          <a:p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Mikill ríkishalli skaðar efnahagslífið (83%)</a:t>
            </a:r>
          </a:p>
          <a:p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Of há lágmarkslaun ýta undir atvinnuleysi meðal ungs fólks og ófaglærðs verkafólks (83%)</a:t>
            </a:r>
          </a:p>
          <a:p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Mengunargjöld eru hagkvæmara vopn gegn mengun en mengunarkvótar (78%):</a:t>
            </a:r>
            <a:r>
              <a:rPr lang="is-IS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Markaðslausn </a:t>
            </a:r>
          </a:p>
          <a:p>
            <a:endParaRPr lang="is-I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is-I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21434649">
            <a:off x="1122260" y="1187559"/>
            <a:ext cx="7704427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is-IS" sz="2400" dirty="0">
                <a:latin typeface="Cambria" panose="02040503050406030204" pitchFamily="18" charset="0"/>
                <a:ea typeface="Cambria" panose="02040503050406030204" pitchFamily="18" charset="0"/>
              </a:rPr>
              <a:t>Meiri hlutinn þarf þó ekki alltaf að hafa á réttu að standa!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7787208" cy="1143000"/>
          </a:xfrm>
        </p:spPr>
        <p:txBody>
          <a:bodyPr>
            <a:noAutofit/>
          </a:bodyPr>
          <a:lstStyle/>
          <a:p>
            <a:r>
              <a:rPr lang="is-IS" sz="5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eitt dæmi enn – hlýnun loftslags</a:t>
            </a:r>
            <a:endParaRPr lang="is-IS" sz="5400">
              <a:latin typeface="Bernard MT Condensed" panose="02050806060905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0714"/>
            <a:ext cx="7571184" cy="4846638"/>
          </a:xfrm>
        </p:spPr>
        <p:txBody>
          <a:bodyPr/>
          <a:lstStyle/>
          <a:p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Deilur um staðreyndir í fræðum og vísindum eru ekki bundnar við hagfræði og önnur félagsvísindi </a:t>
            </a:r>
          </a:p>
          <a:p>
            <a:pPr lvl="1"/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Deilurnar snúast oft um hagsmuni, beinharða peninga</a:t>
            </a:r>
          </a:p>
          <a:p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Þegar landlæknir Bandaríkjanna birti skýrslu um samband tóbaksreykinga og krabbameins 1964 héldu sumir vísindamenn áfram að þræta í 10 ár</a:t>
            </a:r>
          </a:p>
          <a:p>
            <a:pPr lvl="1"/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Tóbaksfyrirtækin þrættu lengur, þræta jafnvel enn</a:t>
            </a:r>
          </a:p>
          <a:p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Skoðanakannanir meðal vísindamanna sem rannsaka loftslag sýna að 97% þeirra telja 95% líkur á að hlýnun loftslags sé af mannavöldum</a:t>
            </a:r>
          </a:p>
          <a:p>
            <a:pPr lvl="1"/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Samt halda sumir áfram að þræta, þ. á m. Trump forseti</a:t>
            </a:r>
          </a:p>
          <a:p>
            <a:endParaRPr lang="is-IS" dirty="0">
              <a:solidFill>
                <a:schemeClr val="bg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is-I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is-I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819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764" name="Text Box 4"/>
          <p:cNvSpPr txBox="1">
            <a:spLocks noChangeArrowheads="1"/>
          </p:cNvSpPr>
          <p:nvPr/>
        </p:nvSpPr>
        <p:spPr bwMode="auto">
          <a:xfrm rot="21420000">
            <a:off x="3142919" y="3853081"/>
            <a:ext cx="5524269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18000" dirty="0"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Endir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>
          <a:xfrm>
            <a:off x="457200" y="1357313"/>
            <a:ext cx="7615238" cy="4846637"/>
          </a:xfrm>
          <a:prstGeom prst="rect">
            <a:avLst/>
          </a:prstGeom>
          <a:noFill/>
          <a:ln/>
        </p:spPr>
        <p:txBody>
          <a:bodyPr/>
          <a:lstStyle/>
          <a:p>
            <a:pPr marL="360000" indent="-360000" fontAlgn="auto">
              <a:spcBef>
                <a:spcPts val="600"/>
              </a:spcBef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defRPr/>
            </a:pPr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Hagfræði beitir </a:t>
            </a:r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aðferðafræði vísindanna </a:t>
            </a:r>
            <a:endParaRPr lang="is-I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60000" indent="-360000" fontAlgn="auto">
              <a:spcBef>
                <a:spcPts val="600"/>
              </a:spcBef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defRPr/>
            </a:pPr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Staðreyndahagfræði, stefnuhagfræði</a:t>
            </a:r>
          </a:p>
          <a:p>
            <a:pPr marL="521208" lvl="1" indent="-228600" fontAlgn="auto">
              <a:spcBef>
                <a:spcPts val="500"/>
              </a:spcBef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Þetta námskeið: Staðreyndahagfræði!</a:t>
            </a:r>
          </a:p>
          <a:p>
            <a:pPr marL="360000" indent="-360000" fontAlgn="auto">
              <a:spcBef>
                <a:spcPts val="600"/>
              </a:spcBef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defRPr/>
            </a:pPr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Hagfræðingar geta þó verið ósammála eins og annað fólk</a:t>
            </a:r>
          </a:p>
          <a:p>
            <a:pPr marL="521208" lvl="1" indent="-228600" fontAlgn="auto">
              <a:spcBef>
                <a:spcPts val="500"/>
              </a:spcBef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Ólíkt mat á kenningum og reynslurökum</a:t>
            </a:r>
          </a:p>
          <a:p>
            <a:pPr marL="978408" lvl="2" indent="-228600" fontAlgn="auto">
              <a:spcBef>
                <a:spcPts val="500"/>
              </a:spcBef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Þess vegna eru t.d. fjölskipaðar peningastefnunefndir í seðlabönkum</a:t>
            </a:r>
          </a:p>
          <a:p>
            <a:pPr marL="521208" lvl="1" indent="-228600" fontAlgn="auto">
              <a:spcBef>
                <a:spcPts val="500"/>
              </a:spcBef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Ólíkt gildismat, ágreiningur um stjórnmál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Að lokum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4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117965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332656"/>
            <a:ext cx="8229600" cy="113665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Hagfræði snýst um …</a:t>
            </a:r>
          </a:p>
        </p:txBody>
      </p:sp>
      <p:sp>
        <p:nvSpPr>
          <p:cNvPr id="1179653" name="Rectangle 5"/>
          <p:cNvSpPr>
            <a:spLocks noGrp="1" noChangeArrowheads="1"/>
          </p:cNvSpPr>
          <p:nvPr>
            <p:ph idx="1"/>
          </p:nvPr>
        </p:nvSpPr>
        <p:spPr>
          <a:xfrm>
            <a:off x="581025" y="1676400"/>
            <a:ext cx="7419975" cy="4495800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75000"/>
              <a:buFont typeface="Wingdings" pitchFamily="2" charset="2"/>
              <a:buChar char="ü"/>
              <a:tabLst>
                <a:tab pos="333375" algn="l"/>
                <a:tab pos="738188" algn="l"/>
              </a:tabLst>
              <a:defRPr/>
            </a:pP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Að bera saman ólíka </a:t>
            </a:r>
            <a:r>
              <a:rPr lang="is-I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valkosti</a:t>
            </a: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 og velja skynsamlega milli þeirra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75000"/>
              <a:buFont typeface="Wingdings" pitchFamily="2" charset="2"/>
              <a:buChar char="ü"/>
              <a:tabLst>
                <a:tab pos="333375" algn="l"/>
                <a:tab pos="738188" algn="l"/>
              </a:tabLst>
              <a:defRPr/>
            </a:pP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Að meta </a:t>
            </a:r>
            <a:r>
              <a:rPr lang="is-I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kostnaðinn</a:t>
            </a: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 af ákvörðunum einstaklinga og samfélagsins í heild, þ.e. kostnaðinn af ólíkum valkostum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75000"/>
              <a:buFont typeface="Wingdings" pitchFamily="2" charset="2"/>
              <a:buChar char="ü"/>
              <a:tabLst>
                <a:tab pos="333375" algn="l"/>
                <a:tab pos="738188" algn="l"/>
              </a:tabLst>
              <a:defRPr/>
            </a:pP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Að skoða og skilja og rekja </a:t>
            </a:r>
            <a:r>
              <a:rPr lang="is-I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samhengið</a:t>
            </a: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 í hagkerfinu, og heimsbúskapnum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4"/>
              </a:buClr>
              <a:buSzPct val="75000"/>
              <a:buFont typeface="Wingdings" pitchFamily="2" charset="2"/>
              <a:buChar char="ü"/>
              <a:tabLst>
                <a:tab pos="333375" algn="l"/>
                <a:tab pos="738188" algn="l"/>
              </a:tabLst>
              <a:defRPr/>
            </a:pPr>
            <a:r>
              <a:rPr lang="is-IS" sz="3300" dirty="0">
                <a:solidFill>
                  <a:schemeClr val="tx1">
                    <a:tint val="8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Rekja orsakir og afleiðingar</a:t>
            </a:r>
          </a:p>
        </p:txBody>
      </p:sp>
      <p:sp>
        <p:nvSpPr>
          <p:cNvPr id="2" name="TextBox 1"/>
          <p:cNvSpPr txBox="1"/>
          <p:nvPr/>
        </p:nvSpPr>
        <p:spPr>
          <a:xfrm rot="21319952">
            <a:off x="3443095" y="5678144"/>
            <a:ext cx="5222776" cy="707886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s-IS" sz="4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Hagfræði snýst um fólk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79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79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79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6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796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965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1084420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332656"/>
            <a:ext cx="7772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Hagfræði sem fræðigrein</a:t>
            </a:r>
          </a:p>
        </p:txBody>
      </p:sp>
      <p:sp>
        <p:nvSpPr>
          <p:cNvPr id="1084421" name="Rectangle 5"/>
          <p:cNvSpPr>
            <a:spLocks noGrp="1" noChangeArrowheads="1"/>
          </p:cNvSpPr>
          <p:nvPr>
            <p:ph idx="1"/>
          </p:nvPr>
        </p:nvSpPr>
        <p:spPr>
          <a:xfrm>
            <a:off x="571500" y="1714500"/>
            <a:ext cx="7600900" cy="44958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Monotype Sorts" pitchFamily="2" charset="2"/>
              <a:buNone/>
              <a:tabLst>
                <a:tab pos="796925" algn="l"/>
              </a:tabLst>
              <a:defRPr/>
            </a:pP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Styðjumst við vísindalega aðferð, þ.e. aðferðafræði vísindanna:</a:t>
            </a:r>
          </a:p>
          <a:p>
            <a:pPr marL="360000" indent="-360000" eaLnBrk="1" fontAlgn="auto" hangingPunct="1">
              <a:lnSpc>
                <a:spcPct val="90000"/>
              </a:lnSpc>
              <a:spcAft>
                <a:spcPts val="0"/>
              </a:spcAft>
              <a:buSzPct val="75000"/>
              <a:buFont typeface="Wingdings" pitchFamily="2" charset="2"/>
              <a:buChar char="q"/>
              <a:tabLst>
                <a:tab pos="796925" algn="l"/>
              </a:tabLst>
              <a:defRPr/>
            </a:pPr>
            <a:r>
              <a:rPr lang="is-I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Notum einföld líkön </a:t>
            </a:r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til að búa okkur til hugmyndir um mun flóknara samhengi hlutanna</a:t>
            </a:r>
          </a:p>
          <a:p>
            <a:pPr marL="360000" indent="-360000" eaLnBrk="1" fontAlgn="auto" hangingPunct="1">
              <a:lnSpc>
                <a:spcPct val="90000"/>
              </a:lnSpc>
              <a:spcAft>
                <a:spcPts val="0"/>
              </a:spcAft>
              <a:buSzPct val="75000"/>
              <a:buFont typeface="Wingdings" pitchFamily="2" charset="2"/>
              <a:buChar char="q"/>
              <a:tabLst>
                <a:tab pos="796925" algn="l"/>
              </a:tabLst>
              <a:defRPr/>
            </a:pPr>
            <a:r>
              <a:rPr lang="is-I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Smíðum kenningar og söfnum gögnum og greinum þau </a:t>
            </a:r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til að kanna sannleiksgildi kenninganna</a:t>
            </a:r>
          </a:p>
        </p:txBody>
      </p:sp>
      <p:sp>
        <p:nvSpPr>
          <p:cNvPr id="1084423" name="Text Box 7"/>
          <p:cNvSpPr txBox="1">
            <a:spLocks noChangeArrowheads="1"/>
          </p:cNvSpPr>
          <p:nvPr/>
        </p:nvSpPr>
        <p:spPr bwMode="auto">
          <a:xfrm rot="21420000">
            <a:off x="7761288" y="60325"/>
            <a:ext cx="1154112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12000" b="1" dirty="0">
                <a:gradFill>
                  <a:gsLst>
                    <a:gs pos="0">
                      <a:srgbClr val="FFC000"/>
                    </a:gs>
                    <a:gs pos="50000">
                      <a:schemeClr val="tx2">
                        <a:shade val="67500"/>
                        <a:satMod val="115000"/>
                      </a:schemeClr>
                    </a:gs>
                    <a:gs pos="100000">
                      <a:schemeClr val="tx2">
                        <a:shade val="100000"/>
                        <a:satMod val="115000"/>
                      </a:schemeClr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</a:rPr>
              <a:t>1</a:t>
            </a:r>
            <a:endParaRPr lang="en-US" sz="12000" b="1" dirty="0">
              <a:gradFill>
                <a:gsLst>
                  <a:gs pos="0">
                    <a:srgbClr val="FFC000"/>
                  </a:gs>
                  <a:gs pos="50000">
                    <a:schemeClr val="tx2">
                      <a:shade val="67500"/>
                      <a:satMod val="115000"/>
                    </a:schemeClr>
                  </a:gs>
                  <a:gs pos="100000">
                    <a:schemeClr val="tx2">
                      <a:shade val="100000"/>
                      <a:satMod val="115000"/>
                    </a:schemeClr>
                  </a:gs>
                </a:gsLst>
                <a:lin ang="5400000"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charset="0"/>
            </a:endParaRPr>
          </a:p>
        </p:txBody>
      </p:sp>
      <p:sp>
        <p:nvSpPr>
          <p:cNvPr id="1084424" name="Text Box 8"/>
          <p:cNvSpPr txBox="1">
            <a:spLocks noChangeArrowheads="1"/>
          </p:cNvSpPr>
          <p:nvPr/>
        </p:nvSpPr>
        <p:spPr bwMode="auto">
          <a:xfrm rot="21420000">
            <a:off x="2693598" y="5670253"/>
            <a:ext cx="5863352" cy="600164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is-IS" sz="33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Gögn, kenningar og meiri gögn!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84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84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84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84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442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1181700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332656"/>
            <a:ext cx="7772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Hlutverk forsendna</a:t>
            </a:r>
          </a:p>
        </p:txBody>
      </p:sp>
      <p:sp>
        <p:nvSpPr>
          <p:cNvPr id="1181701" name="Rectangle 5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319963" cy="4800600"/>
          </a:xfrm>
        </p:spPr>
        <p:txBody>
          <a:bodyPr>
            <a:normAutofit/>
          </a:bodyPr>
          <a:lstStyle/>
          <a:p>
            <a:pPr marL="360000" indent="-36000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796925" algn="l"/>
              </a:tabLst>
              <a:defRPr/>
            </a:pPr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Gefum okkur tilteknar forsendur til að ná utan um viðfangsefnið hverju sinni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796925" algn="l"/>
              </a:tabLst>
              <a:defRPr/>
            </a:pPr>
            <a:r>
              <a:rPr lang="is-I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Einföldun er nauðsynleg</a:t>
            </a:r>
            <a:r>
              <a:rPr lang="is-IS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því að raunveruleikinn er of flókinn</a:t>
            </a:r>
          </a:p>
          <a:p>
            <a:pPr marL="759333" lvl="2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796925" algn="l"/>
              </a:tabLst>
              <a:defRPr/>
            </a:pPr>
            <a:r>
              <a:rPr lang="is-IS" sz="2500" dirty="0">
                <a:latin typeface="Cambria" panose="02040503050406030204" pitchFamily="18" charset="0"/>
                <a:ea typeface="Cambria" panose="02040503050406030204" pitchFamily="18" charset="0"/>
              </a:rPr>
              <a:t>Landakort mega t.d. ekki vera of flókin</a:t>
            </a:r>
            <a:endParaRPr lang="is-IS" sz="25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60000" indent="-36000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796925" algn="l"/>
              </a:tabLst>
              <a:defRPr/>
            </a:pPr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Notum ólíkar forsendur til að glíma við ólík verkefni</a:t>
            </a:r>
          </a:p>
          <a:p>
            <a:pPr marL="360000" indent="-36000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796925" algn="l"/>
              </a:tabLst>
              <a:defRPr/>
            </a:pPr>
            <a:r>
              <a:rPr lang="is-IS" sz="3200" dirty="0">
                <a:latin typeface="Cambria" panose="02040503050406030204" pitchFamily="18" charset="0"/>
                <a:ea typeface="Cambria" panose="02040503050406030204" pitchFamily="18" charset="0"/>
              </a:rPr>
              <a:t>Galdurinn í góðum vísindum er að vera fundvís á gagnlegar forsendur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796925" algn="l"/>
              </a:tabLst>
              <a:defRPr/>
            </a:pPr>
            <a:r>
              <a:rPr lang="is-I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Forsendurnar ráðast af viðfangsefninu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1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81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1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81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1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81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1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81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1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81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1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81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170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7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97768"/>
            <a:ext cx="7772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Dæmi úr eðlisfræði</a:t>
            </a:r>
          </a:p>
        </p:txBody>
      </p:sp>
      <p:sp>
        <p:nvSpPr>
          <p:cNvPr id="1183749" name="Rectangle 5"/>
          <p:cNvSpPr>
            <a:spLocks noGrp="1" noChangeArrowheads="1"/>
          </p:cNvSpPr>
          <p:nvPr>
            <p:ph idx="1"/>
          </p:nvPr>
        </p:nvSpPr>
        <p:spPr>
          <a:xfrm>
            <a:off x="609600" y="1285875"/>
            <a:ext cx="7319963" cy="5343525"/>
          </a:xfrm>
        </p:spPr>
        <p:txBody>
          <a:bodyPr>
            <a:noAutofit/>
          </a:bodyPr>
          <a:lstStyle/>
          <a:p>
            <a:pPr marL="360000" indent="-36000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796925" algn="l"/>
              </a:tabLst>
              <a:defRPr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Þegar við notum þyngdarlögmálið til að reikna út hraðann á epli Newtons niður úr eikinni, þá gerum við ráð fyrir </a:t>
            </a:r>
            <a:r>
              <a:rPr lang="is-I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tómarúmi</a:t>
            </a: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, engri loftmótstöðu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796925" algn="l"/>
              </a:tabLst>
              <a:defRPr/>
            </a:pP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Þannig fæst svar sem er ca. rétt skv. mælingum þótt forsendan um tómarúm stangist á við raunveruleikann</a:t>
            </a:r>
          </a:p>
          <a:p>
            <a:pPr marL="360000" indent="-36000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796925" algn="l"/>
              </a:tabLst>
              <a:defRPr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Hagfræðingar gera oft með líku lagi ráð fyrir </a:t>
            </a:r>
            <a:r>
              <a:rPr lang="is-I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fullkominni samkeppni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796925" algn="l"/>
              </a:tabLst>
              <a:defRPr/>
            </a:pP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Þannig fást svör sem eru ca. rétt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796925" algn="l"/>
              </a:tabLst>
              <a:defRPr/>
            </a:pP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En forsendan um fullkomna samkeppni á ekki við ef verkefnið er verðmyndun á fákeppnismarkaði!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83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83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83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83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83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3749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32656"/>
            <a:ext cx="7467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Eðlisfræði og hagfræði</a:t>
            </a:r>
          </a:p>
        </p:txBody>
      </p:sp>
      <p:sp>
        <p:nvSpPr>
          <p:cNvPr id="118579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391400" cy="51054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796925" algn="l"/>
              </a:tabLst>
              <a:defRPr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Eðlis- og efnafræðingar geta gert tilraunir á tilraunastofum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796925" algn="l"/>
              </a:tabLst>
              <a:defRPr/>
            </a:pPr>
            <a:r>
              <a:rPr lang="is-I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Sleppt eplum úr trjám og mælt fallhraðann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796925" algn="l"/>
              </a:tabLst>
              <a:defRPr/>
            </a:pPr>
            <a:r>
              <a:rPr lang="is-I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Lagt tennur í kók og kortlagt skemmdirnar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796925" algn="l"/>
              </a:tabLst>
              <a:defRPr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Hagfræðingar hafa lakari skilyrði til tilrauna</a:t>
            </a:r>
            <a:endParaRPr lang="is-IS" sz="2800" dirty="0">
              <a:effectLst>
                <a:outerShdw blurRad="38100" dist="38100" dir="2700000" algn="tl">
                  <a:srgbClr val="000000"/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796925" algn="l"/>
              </a:tabLst>
              <a:defRPr/>
            </a:pPr>
            <a:r>
              <a:rPr lang="is-I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„Tilraunastofur“ okkar eru heil hagkerfi, eða allur heimurinn, og henta því ekki vel til tilrauna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796925" algn="l"/>
              </a:tabLst>
              <a:defRPr/>
            </a:pPr>
            <a:r>
              <a:rPr lang="is-IS" sz="2800" dirty="0">
                <a:latin typeface="Cambria" panose="02040503050406030204" pitchFamily="18" charset="0"/>
                <a:ea typeface="Cambria" panose="02040503050406030204" pitchFamily="18" charset="0"/>
              </a:rPr>
              <a:t>Samt gera menn stundum tilraunir í hagfræði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796925" algn="l"/>
              </a:tabLst>
              <a:defRPr/>
            </a:pPr>
            <a:r>
              <a:rPr lang="is-I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Prentaðu peninga, og verðbólgan fer á skrið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Pct val="75000"/>
              <a:buFont typeface="Wingdings" pitchFamily="2" charset="2"/>
              <a:buChar char="q"/>
              <a:tabLst>
                <a:tab pos="796925" algn="l"/>
              </a:tabLst>
              <a:defRPr/>
            </a:pPr>
            <a:r>
              <a:rPr lang="is-I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Stundaðu sovézkan áætlunarbúskap, og lífskjörin hrynja</a:t>
            </a:r>
          </a:p>
        </p:txBody>
      </p:sp>
      <p:sp>
        <p:nvSpPr>
          <p:cNvPr id="1185796" name="Text Box 4"/>
          <p:cNvSpPr txBox="1">
            <a:spLocks noChangeArrowheads="1"/>
          </p:cNvSpPr>
          <p:nvPr/>
        </p:nvSpPr>
        <p:spPr bwMode="auto">
          <a:xfrm rot="21420000">
            <a:off x="6666228" y="6099097"/>
            <a:ext cx="2212465" cy="584775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Dýrt spaug!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85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85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85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85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85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85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85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85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85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5795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s-IS"/>
          </a:p>
        </p:txBody>
      </p:sp>
      <p:sp>
        <p:nvSpPr>
          <p:cNvPr id="109158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332656"/>
            <a:ext cx="7848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Hagfræðistörf felast í …</a:t>
            </a:r>
          </a:p>
        </p:txBody>
      </p:sp>
      <p:sp>
        <p:nvSpPr>
          <p:cNvPr id="1091589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615238" cy="5029200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Tx/>
              <a:buFont typeface="Wingdings" pitchFamily="2" charset="2"/>
              <a:buChar char="q"/>
              <a:tabLst>
                <a:tab pos="738188" algn="l"/>
                <a:tab pos="1039813" algn="l"/>
              </a:tabLst>
              <a:defRPr/>
            </a:pP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Að búa til </a:t>
            </a:r>
            <a:r>
              <a:rPr lang="is-I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einföld líkön </a:t>
            </a: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af samhengi hagstærða, ýmist með orðum, myndum eða reikningi 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09A0E"/>
              </a:buClr>
              <a:buSzTx/>
              <a:buFont typeface="Wingdings" pitchFamily="2" charset="2"/>
              <a:buChar char="q"/>
              <a:tabLst>
                <a:tab pos="738188" algn="l"/>
                <a:tab pos="1039813" algn="l"/>
              </a:tabLst>
              <a:defRPr/>
            </a:pPr>
            <a:r>
              <a:rPr lang="is-IS" sz="3600" dirty="0">
                <a:latin typeface="Cambria" panose="02040503050406030204" pitchFamily="18" charset="0"/>
                <a:ea typeface="Cambria" panose="02040503050406030204" pitchFamily="18" charset="0"/>
              </a:rPr>
              <a:t>Tvær leiðir</a:t>
            </a:r>
          </a:p>
          <a:p>
            <a:pPr marL="971550" lvl="1" indent="-514350"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arenR"/>
              <a:tabLst>
                <a:tab pos="738188" algn="l"/>
                <a:tab pos="1039813" algn="l"/>
              </a:tabLst>
              <a:defRPr/>
            </a:pPr>
            <a:r>
              <a:rPr lang="is-IS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Lýsing </a:t>
            </a:r>
            <a:r>
              <a:rPr lang="is-IS" sz="32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(e. </a:t>
            </a:r>
            <a:r>
              <a:rPr lang="en-US" sz="32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description</a:t>
            </a:r>
            <a:r>
              <a:rPr lang="is-IS" sz="32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marL="1295400" lvl="2" indent="-381000"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ü"/>
              <a:tabLst>
                <a:tab pos="738188" algn="l"/>
                <a:tab pos="1039813" algn="l"/>
              </a:tabLst>
              <a:defRPr/>
            </a:pP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Safna staðreyndum og túlka þær</a:t>
            </a:r>
          </a:p>
          <a:p>
            <a:pPr marL="1295400" lvl="2" indent="-381000"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ü"/>
              <a:tabLst>
                <a:tab pos="738188" algn="l"/>
                <a:tab pos="1039813" algn="l"/>
              </a:tabLst>
              <a:defRPr/>
            </a:pP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Hagskýrslugerð</a:t>
            </a: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t.d. í bönkum, fyrirtækjum og ráðuneytum </a:t>
            </a:r>
          </a:p>
          <a:p>
            <a:pPr marL="971550" lvl="1" indent="-514350"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75000"/>
              <a:buFont typeface="+mj-lt"/>
              <a:buAutoNum type="arabicParenR"/>
              <a:tabLst>
                <a:tab pos="738188" algn="l"/>
                <a:tab pos="1039813" algn="l"/>
              </a:tabLst>
              <a:defRPr/>
            </a:pPr>
            <a:r>
              <a:rPr lang="is-IS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Greining</a:t>
            </a:r>
            <a:r>
              <a:rPr lang="is-IS" sz="32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(e. analysis)</a:t>
            </a:r>
            <a:endParaRPr lang="is-IS" sz="3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95400" lvl="2" indent="-381000"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ü"/>
              <a:tabLst>
                <a:tab pos="738188" algn="l"/>
                <a:tab pos="1039813" algn="l"/>
              </a:tabLst>
              <a:defRPr/>
            </a:pP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Smíða og prófa kenningar</a:t>
            </a:r>
          </a:p>
          <a:p>
            <a:pPr marL="1295400" lvl="2" indent="-381000"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ü"/>
              <a:tabLst>
                <a:tab pos="738188" algn="l"/>
                <a:tab pos="1039813" algn="l"/>
              </a:tabLst>
              <a:defRPr/>
            </a:pP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Hagrannsóknir</a:t>
            </a: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t.d. í háskólum</a:t>
            </a:r>
            <a:endParaRPr lang="is-IS" sz="3200" dirty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91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91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91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91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91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5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915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5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915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5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915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1589" grpId="0" build="p" bldLvl="2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8ACD5D1977BB41A31F184DBDE400AD" ma:contentTypeVersion="8" ma:contentTypeDescription="Create a new document." ma:contentTypeScope="" ma:versionID="c2c79cefe11e5a3ae110765b6d8bb642">
  <xsd:schema xmlns:xsd="http://www.w3.org/2001/XMLSchema" xmlns:xs="http://www.w3.org/2001/XMLSchema" xmlns:p="http://schemas.microsoft.com/office/2006/metadata/properties" xmlns:ns3="0fc118d9-ad1b-4cbf-b6c2-52dec790812e" targetNamespace="http://schemas.microsoft.com/office/2006/metadata/properties" ma:root="true" ma:fieldsID="1063db7fd87986de3082a5e00cac9675" ns3:_="">
    <xsd:import namespace="0fc118d9-ad1b-4cbf-b6c2-52dec790812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c118d9-ad1b-4cbf-b6c2-52dec79081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5AD694-C790-454D-ABEC-676DC1CA14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c118d9-ad1b-4cbf-b6c2-52dec79081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A79E54F-29F5-41D0-AD4E-07BD459470B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E3F3048-7E27-4981-9CBF-393330F8B9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473</TotalTime>
  <Pages>64</Pages>
  <Words>1531</Words>
  <Application>Microsoft Office PowerPoint</Application>
  <PresentationFormat>On-screen Show (4:3)</PresentationFormat>
  <Paragraphs>358</Paragraphs>
  <Slides>36</Slides>
  <Notes>35</Notes>
  <HiddenSlides>5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6" baseType="lpstr">
      <vt:lpstr>Arial</vt:lpstr>
      <vt:lpstr>Bernard MT Condensed</vt:lpstr>
      <vt:lpstr>Cambria</vt:lpstr>
      <vt:lpstr>Monotype Sorts</vt:lpstr>
      <vt:lpstr>Tahoma</vt:lpstr>
      <vt:lpstr>Times New Roman</vt:lpstr>
      <vt:lpstr>Trebuchet MS</vt:lpstr>
      <vt:lpstr>Wingdings</vt:lpstr>
      <vt:lpstr>Wingdings 2</vt:lpstr>
      <vt:lpstr>Opulent</vt:lpstr>
      <vt:lpstr>Að hugsa eins og hagfræðingur</vt:lpstr>
      <vt:lpstr>Hér skoðum við þrennt</vt:lpstr>
      <vt:lpstr>En fyrst þetta:  Aðferðir hagfræðinnar</vt:lpstr>
      <vt:lpstr>Hagfræði snýst um …</vt:lpstr>
      <vt:lpstr>Hagfræði sem fræðigrein</vt:lpstr>
      <vt:lpstr>Hlutverk forsendna</vt:lpstr>
      <vt:lpstr>Dæmi úr eðlisfræði</vt:lpstr>
      <vt:lpstr>Eðlisfræði og hagfræði</vt:lpstr>
      <vt:lpstr>Hagfræðistörf felast í …</vt:lpstr>
      <vt:lpstr>Haglíkön</vt:lpstr>
      <vt:lpstr>Framleiðslujaðarinn</vt:lpstr>
      <vt:lpstr>Framleiðslujaðarinn</vt:lpstr>
      <vt:lpstr>Framleiðslujaðarinn</vt:lpstr>
      <vt:lpstr>Framleiðslujaðarinn</vt:lpstr>
      <vt:lpstr>Hugtök sem hægt er að lýsa með framleiðslujaðrinum</vt:lpstr>
      <vt:lpstr>Framleiðslujaðarinn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Tvö hlutverk hagfræðinga</vt:lpstr>
      <vt:lpstr>Stefnuhagfræði og staðreyndahagfræði</vt:lpstr>
      <vt:lpstr>Yrðingar um staðreyndir eða stefnur?</vt:lpstr>
      <vt:lpstr>Yrðingar um staðreyndir eða stefnur?</vt:lpstr>
      <vt:lpstr>Yrðingar um staðreyndir eða stefnur?</vt:lpstr>
      <vt:lpstr>Yrðingar um staðreyndir eða stefnur?</vt:lpstr>
      <vt:lpstr>Yrðingar um staðreyndir eða stefnur?</vt:lpstr>
      <vt:lpstr>Yrðingar um staðreyndir eða stefnur?</vt:lpstr>
      <vt:lpstr>Yrðingar um staðreyndir eða stefnur?</vt:lpstr>
      <vt:lpstr>Yrðingar um staðreyndir eða stefnur?</vt:lpstr>
      <vt:lpstr>Hvers vegna greinir hagfræðinga stundum á?</vt:lpstr>
      <vt:lpstr>Dæmi um kenningar sem nær allir hagfræðingar eru sammála um</vt:lpstr>
      <vt:lpstr>Fleiri dæmi – skoðum síðar</vt:lpstr>
      <vt:lpstr>eitt dæmi enn – hlýnun loftslags</vt:lpstr>
      <vt:lpstr>Að lokum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34</dc:title>
  <dc:subject>Five Debates Over Macroeconomic Policies</dc:subject>
  <dc:creator>Mark P. Karscig</dc:creator>
  <cp:keywords>price elasticity</cp:keywords>
  <cp:lastModifiedBy>Þorvaldur Gylfason</cp:lastModifiedBy>
  <cp:revision>178</cp:revision>
  <cp:lastPrinted>2018-08-25T09:09:48Z</cp:lastPrinted>
  <dcterms:created xsi:type="dcterms:W3CDTF">1998-06-22T00:04:04Z</dcterms:created>
  <dcterms:modified xsi:type="dcterms:W3CDTF">2020-08-25T18:31:27Z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0x010100D58ACD5D1977BB41A31F184DBDE400AD</vt:lpwstr>
  </property>
</Properties>
</file>