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9" r:id="rId3"/>
    <p:sldId id="270" r:id="rId4"/>
    <p:sldId id="264" r:id="rId5"/>
    <p:sldId id="265" r:id="rId6"/>
    <p:sldId id="266" r:id="rId7"/>
    <p:sldId id="278" r:id="rId8"/>
    <p:sldId id="281" r:id="rId9"/>
    <p:sldId id="273" r:id="rId10"/>
    <p:sldId id="276" r:id="rId11"/>
    <p:sldId id="271" r:id="rId12"/>
    <p:sldId id="272" r:id="rId13"/>
    <p:sldId id="275" r:id="rId14"/>
    <p:sldId id="262" r:id="rId15"/>
    <p:sldId id="257" r:id="rId16"/>
    <p:sldId id="279" r:id="rId17"/>
    <p:sldId id="277" r:id="rId18"/>
    <p:sldId id="263" r:id="rId19"/>
    <p:sldId id="280" r:id="rId20"/>
    <p:sldId id="258" r:id="rId21"/>
    <p:sldId id="259" r:id="rId22"/>
    <p:sldId id="260" r:id="rId23"/>
    <p:sldId id="261" r:id="rId24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ylfason\My%20Documents\N&#253;%20g&#246;gn\Vaxtamunur%20h&#233;r%20og%20&#254;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5.3719298245614049E-2"/>
          <c:y val="2.8824104461690772E-2"/>
          <c:w val="0.92974554496477424"/>
          <c:h val="0.85804242033343536"/>
        </c:manualLayout>
      </c:layout>
      <c:lineChart>
        <c:grouping val="standard"/>
        <c:ser>
          <c:idx val="0"/>
          <c:order val="0"/>
          <c:tx>
            <c:strRef>
              <c:f>Vaxtamunur60!$A$81</c:f>
              <c:strCache>
                <c:ptCount val="1"/>
                <c:pt idx="0">
                  <c:v>IFS röð</c:v>
                </c:pt>
              </c:strCache>
            </c:strRef>
          </c:tx>
          <c:marker>
            <c:symbol val="none"/>
          </c:marker>
          <c:cat>
            <c:numRef>
              <c:f>Vaxtamunur60!$B$80:$R$80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Vaxtamunur60!$B$81:$R$81</c:f>
              <c:numCache>
                <c:formatCode>General</c:formatCode>
                <c:ptCount val="17"/>
                <c:pt idx="0">
                  <c:v>12.3</c:v>
                </c:pt>
                <c:pt idx="1">
                  <c:v>12.7</c:v>
                </c:pt>
                <c:pt idx="2">
                  <c:v>5.9</c:v>
                </c:pt>
                <c:pt idx="3">
                  <c:v>6.6</c:v>
                </c:pt>
                <c:pt idx="4">
                  <c:v>3</c:v>
                </c:pt>
                <c:pt idx="5">
                  <c:v>3.7</c:v>
                </c:pt>
                <c:pt idx="6">
                  <c:v>4.3</c:v>
                </c:pt>
                <c:pt idx="7">
                  <c:v>4.7</c:v>
                </c:pt>
                <c:pt idx="8">
                  <c:v>4.5</c:v>
                </c:pt>
                <c:pt idx="9">
                  <c:v>8</c:v>
                </c:pt>
                <c:pt idx="10">
                  <c:v>10.6</c:v>
                </c:pt>
                <c:pt idx="11">
                  <c:v>10.9</c:v>
                </c:pt>
                <c:pt idx="12">
                  <c:v>8.3000000000000007</c:v>
                </c:pt>
                <c:pt idx="13">
                  <c:v>4.8</c:v>
                </c:pt>
                <c:pt idx="14">
                  <c:v>4.8</c:v>
                </c:pt>
              </c:numCache>
            </c:numRef>
          </c:val>
        </c:ser>
        <c:ser>
          <c:idx val="1"/>
          <c:order val="1"/>
          <c:tx>
            <c:strRef>
              <c:f>Vaxtamunur60!$A$82</c:f>
              <c:strCache>
                <c:ptCount val="1"/>
                <c:pt idx="0">
                  <c:v>Almennar sparisjóðsbækur</c:v>
                </c:pt>
              </c:strCache>
            </c:strRef>
          </c:tx>
          <c:marker>
            <c:symbol val="none"/>
          </c:marker>
          <c:cat>
            <c:numRef>
              <c:f>Vaxtamunur60!$B$80:$R$80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Vaxtamunur60!$B$82:$R$82</c:f>
              <c:numCache>
                <c:formatCode>General</c:formatCode>
                <c:ptCount val="17"/>
                <c:pt idx="0">
                  <c:v>3.7</c:v>
                </c:pt>
                <c:pt idx="1">
                  <c:v>4.8</c:v>
                </c:pt>
                <c:pt idx="2">
                  <c:v>1.2</c:v>
                </c:pt>
                <c:pt idx="3">
                  <c:v>0.8</c:v>
                </c:pt>
                <c:pt idx="4">
                  <c:v>0.5</c:v>
                </c:pt>
                <c:pt idx="5">
                  <c:v>0.60000000000000009</c:v>
                </c:pt>
                <c:pt idx="6">
                  <c:v>0.8</c:v>
                </c:pt>
                <c:pt idx="7">
                  <c:v>0.9</c:v>
                </c:pt>
                <c:pt idx="8">
                  <c:v>0.70000000000000007</c:v>
                </c:pt>
                <c:pt idx="9">
                  <c:v>0.8</c:v>
                </c:pt>
                <c:pt idx="10">
                  <c:v>1.4</c:v>
                </c:pt>
                <c:pt idx="11">
                  <c:v>1.6</c:v>
                </c:pt>
                <c:pt idx="12">
                  <c:v>0.70000000000000007</c:v>
                </c:pt>
                <c:pt idx="13">
                  <c:v>0.2</c:v>
                </c:pt>
                <c:pt idx="14">
                  <c:v>0.30000000000000004</c:v>
                </c:pt>
                <c:pt idx="15">
                  <c:v>1.3</c:v>
                </c:pt>
                <c:pt idx="16">
                  <c:v>3.4</c:v>
                </c:pt>
              </c:numCache>
            </c:numRef>
          </c:val>
        </c:ser>
        <c:ser>
          <c:idx val="2"/>
          <c:order val="2"/>
          <c:tx>
            <c:strRef>
              <c:f>Vaxtamunur60!$A$83</c:f>
              <c:strCache>
                <c:ptCount val="1"/>
                <c:pt idx="0">
                  <c:v>Bundin innlán</c:v>
                </c:pt>
              </c:strCache>
            </c:strRef>
          </c:tx>
          <c:marker>
            <c:symbol val="none"/>
          </c:marker>
          <c:cat>
            <c:numRef>
              <c:f>Vaxtamunur60!$B$80:$R$80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Vaxtamunur60!$B$83:$R$83</c:f>
              <c:numCache>
                <c:formatCode>General</c:formatCode>
                <c:ptCount val="17"/>
                <c:pt idx="0">
                  <c:v>13.6</c:v>
                </c:pt>
                <c:pt idx="1">
                  <c:v>15.2</c:v>
                </c:pt>
                <c:pt idx="2">
                  <c:v>8.2000000000000011</c:v>
                </c:pt>
                <c:pt idx="3">
                  <c:v>9.4</c:v>
                </c:pt>
                <c:pt idx="4">
                  <c:v>6.1</c:v>
                </c:pt>
                <c:pt idx="5">
                  <c:v>7.1</c:v>
                </c:pt>
                <c:pt idx="6">
                  <c:v>7.9</c:v>
                </c:pt>
                <c:pt idx="7">
                  <c:v>7.8</c:v>
                </c:pt>
                <c:pt idx="8">
                  <c:v>6.7</c:v>
                </c:pt>
                <c:pt idx="9">
                  <c:v>11.1</c:v>
                </c:pt>
                <c:pt idx="10">
                  <c:v>10.1</c:v>
                </c:pt>
                <c:pt idx="11">
                  <c:v>15.2</c:v>
                </c:pt>
                <c:pt idx="12">
                  <c:v>8.1</c:v>
                </c:pt>
                <c:pt idx="13">
                  <c:v>7.8</c:v>
                </c:pt>
                <c:pt idx="14">
                  <c:v>8</c:v>
                </c:pt>
                <c:pt idx="15">
                  <c:v>7.8</c:v>
                </c:pt>
                <c:pt idx="16">
                  <c:v>11</c:v>
                </c:pt>
              </c:numCache>
            </c:numRef>
          </c:val>
        </c:ser>
        <c:ser>
          <c:idx val="3"/>
          <c:order val="3"/>
          <c:tx>
            <c:strRef>
              <c:f>Vaxtamunur60!$A$84</c:f>
              <c:strCache>
                <c:ptCount val="1"/>
                <c:pt idx="0">
                  <c:v>Meðaltal óbundinna og bundinna innlána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Vaxtamunur60!$B$80:$R$80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Vaxtamunur60!$B$84:$R$84</c:f>
              <c:numCache>
                <c:formatCode>General</c:formatCode>
                <c:ptCount val="17"/>
                <c:pt idx="0">
                  <c:v>8.65</c:v>
                </c:pt>
                <c:pt idx="1">
                  <c:v>10</c:v>
                </c:pt>
                <c:pt idx="2">
                  <c:v>4.6999999999999984</c:v>
                </c:pt>
                <c:pt idx="3">
                  <c:v>5.1000000000000005</c:v>
                </c:pt>
                <c:pt idx="4">
                  <c:v>3.3</c:v>
                </c:pt>
                <c:pt idx="5">
                  <c:v>3.8499999999999992</c:v>
                </c:pt>
                <c:pt idx="6">
                  <c:v>4.3500000000000005</c:v>
                </c:pt>
                <c:pt idx="7">
                  <c:v>4.3499999999999996</c:v>
                </c:pt>
                <c:pt idx="8">
                  <c:v>3.7</c:v>
                </c:pt>
                <c:pt idx="9">
                  <c:v>5.95</c:v>
                </c:pt>
                <c:pt idx="10">
                  <c:v>5.75</c:v>
                </c:pt>
                <c:pt idx="11">
                  <c:v>8.4</c:v>
                </c:pt>
                <c:pt idx="12">
                  <c:v>4.3999999999999995</c:v>
                </c:pt>
                <c:pt idx="13">
                  <c:v>4</c:v>
                </c:pt>
                <c:pt idx="14">
                  <c:v>4.1499999999999995</c:v>
                </c:pt>
                <c:pt idx="15">
                  <c:v>4.55</c:v>
                </c:pt>
                <c:pt idx="16">
                  <c:v>7.2</c:v>
                </c:pt>
              </c:numCache>
            </c:numRef>
          </c:val>
        </c:ser>
        <c:marker val="1"/>
        <c:axId val="66664320"/>
        <c:axId val="66665856"/>
      </c:lineChart>
      <c:catAx>
        <c:axId val="66664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66665856"/>
        <c:crosses val="autoZero"/>
        <c:auto val="1"/>
        <c:lblAlgn val="ctr"/>
        <c:lblOffset val="100"/>
      </c:catAx>
      <c:valAx>
        <c:axId val="666658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6666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100870285951097"/>
          <c:y val="8.080467326010321E-2"/>
          <c:w val="0.44285094626329613"/>
          <c:h val="0.35362162389681268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6.9359580052493458E-2"/>
          <c:y val="2.8824104461690769E-2"/>
          <c:w val="0.90353515678961172"/>
          <c:h val="0.94235179107661848"/>
        </c:manualLayout>
      </c:layout>
      <c:lineChart>
        <c:grouping val="standard"/>
        <c:ser>
          <c:idx val="0"/>
          <c:order val="0"/>
          <c:tx>
            <c:strRef>
              <c:f>Raunvextir60!$A$2</c:f>
              <c:strCache>
                <c:ptCount val="1"/>
                <c:pt idx="0">
                  <c:v>Ísland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Raunvextir60!$B$1:$AA$1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Raunvextir60!$B$2:$AA$2</c:f>
              <c:numCache>
                <c:formatCode>General</c:formatCode>
                <c:ptCount val="26"/>
                <c:pt idx="0">
                  <c:v>-4.9000000000000004</c:v>
                </c:pt>
                <c:pt idx="1">
                  <c:v>-6.2</c:v>
                </c:pt>
                <c:pt idx="2">
                  <c:v>-5</c:v>
                </c:pt>
                <c:pt idx="3">
                  <c:v>-19.5</c:v>
                </c:pt>
                <c:pt idx="4">
                  <c:v>-3.2</c:v>
                </c:pt>
                <c:pt idx="5">
                  <c:v>0.4</c:v>
                </c:pt>
                <c:pt idx="6">
                  <c:v>-4.7</c:v>
                </c:pt>
                <c:pt idx="7">
                  <c:v>5.6</c:v>
                </c:pt>
                <c:pt idx="8">
                  <c:v>5.8</c:v>
                </c:pt>
                <c:pt idx="9">
                  <c:v>4.0999999999999996</c:v>
                </c:pt>
                <c:pt idx="10">
                  <c:v>1</c:v>
                </c:pt>
                <c:pt idx="11">
                  <c:v>8.4</c:v>
                </c:pt>
                <c:pt idx="12">
                  <c:v>9.3000000000000007</c:v>
                </c:pt>
                <c:pt idx="13">
                  <c:v>12.1</c:v>
                </c:pt>
                <c:pt idx="14">
                  <c:v>7.8</c:v>
                </c:pt>
                <c:pt idx="15">
                  <c:v>8.3000000000000007</c:v>
                </c:pt>
                <c:pt idx="16">
                  <c:v>9.7000000000000011</c:v>
                </c:pt>
                <c:pt idx="17">
                  <c:v>9.7000000000000011</c:v>
                </c:pt>
                <c:pt idx="18">
                  <c:v>7.4</c:v>
                </c:pt>
                <c:pt idx="19">
                  <c:v>9.8000000000000007</c:v>
                </c:pt>
                <c:pt idx="20">
                  <c:v>12.7</c:v>
                </c:pt>
                <c:pt idx="21">
                  <c:v>8.6</c:v>
                </c:pt>
                <c:pt idx="22">
                  <c:v>9.2000000000000011</c:v>
                </c:pt>
                <c:pt idx="23">
                  <c:v>11.4</c:v>
                </c:pt>
                <c:pt idx="24">
                  <c:v>9.5</c:v>
                </c:pt>
              </c:numCache>
            </c:numRef>
          </c:val>
        </c:ser>
        <c:ser>
          <c:idx val="1"/>
          <c:order val="1"/>
          <c:tx>
            <c:strRef>
              <c:f>Raunvextir60!$A$3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Raunvextir60!$B$1:$AA$1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Raunvextir60!$B$3:$AA$3</c:f>
              <c:numCache>
                <c:formatCode>General</c:formatCode>
                <c:ptCount val="26"/>
                <c:pt idx="0">
                  <c:v>7.9</c:v>
                </c:pt>
                <c:pt idx="1">
                  <c:v>5.3</c:v>
                </c:pt>
                <c:pt idx="2">
                  <c:v>6.7</c:v>
                </c:pt>
                <c:pt idx="3">
                  <c:v>5.6</c:v>
                </c:pt>
                <c:pt idx="4">
                  <c:v>6.9</c:v>
                </c:pt>
                <c:pt idx="5">
                  <c:v>9.3000000000000007</c:v>
                </c:pt>
                <c:pt idx="6">
                  <c:v>8.7000000000000011</c:v>
                </c:pt>
                <c:pt idx="7">
                  <c:v>8.1</c:v>
                </c:pt>
                <c:pt idx="8">
                  <c:v>9.8000000000000007</c:v>
                </c:pt>
                <c:pt idx="9">
                  <c:v>7.8</c:v>
                </c:pt>
                <c:pt idx="10">
                  <c:v>10.1</c:v>
                </c:pt>
                <c:pt idx="11">
                  <c:v>8.5</c:v>
                </c:pt>
                <c:pt idx="12">
                  <c:v>9.9</c:v>
                </c:pt>
                <c:pt idx="13">
                  <c:v>9.7000000000000011</c:v>
                </c:pt>
                <c:pt idx="14">
                  <c:v>8.3000000000000007</c:v>
                </c:pt>
                <c:pt idx="15">
                  <c:v>9</c:v>
                </c:pt>
                <c:pt idx="16">
                  <c:v>6.6</c:v>
                </c:pt>
                <c:pt idx="17">
                  <c:v>5.6</c:v>
                </c:pt>
                <c:pt idx="18">
                  <c:v>6.6</c:v>
                </c:pt>
                <c:pt idx="19">
                  <c:v>5.4</c:v>
                </c:pt>
                <c:pt idx="20">
                  <c:v>4.9000000000000004</c:v>
                </c:pt>
                <c:pt idx="21">
                  <c:v>5.6</c:v>
                </c:pt>
                <c:pt idx="2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Raunvextir60!$A$4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Raunvextir60!$B$1:$AA$1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Raunvextir60!$B$4:$AA$4</c:f>
              <c:numCache>
                <c:formatCode>General</c:formatCode>
                <c:ptCount val="26"/>
                <c:pt idx="0">
                  <c:v>-0.1</c:v>
                </c:pt>
                <c:pt idx="1">
                  <c:v>1.2</c:v>
                </c:pt>
                <c:pt idx="2">
                  <c:v>3.7</c:v>
                </c:pt>
                <c:pt idx="3">
                  <c:v>6.7</c:v>
                </c:pt>
                <c:pt idx="4">
                  <c:v>6.8</c:v>
                </c:pt>
                <c:pt idx="5">
                  <c:v>7.8</c:v>
                </c:pt>
                <c:pt idx="6">
                  <c:v>17</c:v>
                </c:pt>
                <c:pt idx="7">
                  <c:v>9.2000000000000011</c:v>
                </c:pt>
                <c:pt idx="8">
                  <c:v>10.9</c:v>
                </c:pt>
                <c:pt idx="9">
                  <c:v>8.3000000000000007</c:v>
                </c:pt>
                <c:pt idx="10">
                  <c:v>10</c:v>
                </c:pt>
                <c:pt idx="11">
                  <c:v>11.7</c:v>
                </c:pt>
                <c:pt idx="12">
                  <c:v>15</c:v>
                </c:pt>
                <c:pt idx="13">
                  <c:v>6.7</c:v>
                </c:pt>
                <c:pt idx="14">
                  <c:v>8.5</c:v>
                </c:pt>
                <c:pt idx="15">
                  <c:v>4.5999999999999996</c:v>
                </c:pt>
                <c:pt idx="16">
                  <c:v>2.5</c:v>
                </c:pt>
                <c:pt idx="17">
                  <c:v>3</c:v>
                </c:pt>
                <c:pt idx="18">
                  <c:v>10.6</c:v>
                </c:pt>
                <c:pt idx="19">
                  <c:v>0.9</c:v>
                </c:pt>
                <c:pt idx="20">
                  <c:v>-6</c:v>
                </c:pt>
                <c:pt idx="21">
                  <c:v>7.5</c:v>
                </c:pt>
                <c:pt idx="22">
                  <c:v>10.4</c:v>
                </c:pt>
                <c:pt idx="23">
                  <c:v>2</c:v>
                </c:pt>
                <c:pt idx="24">
                  <c:v>-1.5</c:v>
                </c:pt>
                <c:pt idx="25">
                  <c:v>-4.0999999999999996</c:v>
                </c:pt>
              </c:numCache>
            </c:numRef>
          </c:val>
        </c:ser>
        <c:ser>
          <c:idx val="3"/>
          <c:order val="3"/>
          <c:tx>
            <c:strRef>
              <c:f>Raunvextir60!$A$5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Raunvextir60!$B$1:$AA$1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Raunvextir60!$B$5:$AA$5</c:f>
              <c:numCache>
                <c:formatCode>General</c:formatCode>
                <c:ptCount val="26"/>
                <c:pt idx="12">
                  <c:v>-86.6</c:v>
                </c:pt>
                <c:pt idx="13">
                  <c:v>-27.7</c:v>
                </c:pt>
                <c:pt idx="14">
                  <c:v>-10.8</c:v>
                </c:pt>
                <c:pt idx="15">
                  <c:v>-9.4</c:v>
                </c:pt>
                <c:pt idx="16">
                  <c:v>-7.6</c:v>
                </c:pt>
                <c:pt idx="17">
                  <c:v>1.2</c:v>
                </c:pt>
                <c:pt idx="18">
                  <c:v>5.6</c:v>
                </c:pt>
                <c:pt idx="19">
                  <c:v>6.3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3.4</c:v>
                </c:pt>
                <c:pt idx="24">
                  <c:v>2.5</c:v>
                </c:pt>
                <c:pt idx="25">
                  <c:v>-1.2</c:v>
                </c:pt>
              </c:numCache>
            </c:numRef>
          </c:val>
        </c:ser>
        <c:marker val="1"/>
        <c:axId val="82205312"/>
        <c:axId val="82211200"/>
      </c:lineChart>
      <c:catAx>
        <c:axId val="822053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2211200"/>
        <c:crosses val="autoZero"/>
        <c:auto val="1"/>
        <c:lblAlgn val="ctr"/>
        <c:lblOffset val="100"/>
      </c:catAx>
      <c:valAx>
        <c:axId val="82211200"/>
        <c:scaling>
          <c:orientation val="minMax"/>
          <c:max val="2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220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307017543859666"/>
          <c:y val="0.58126375437984013"/>
          <c:w val="0.16570175438596491"/>
          <c:h val="0.30913965515889574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6.9359580052493472E-2"/>
          <c:y val="2.8824104461690772E-2"/>
          <c:w val="0.9035351567896116"/>
          <c:h val="0.94235179107661848"/>
        </c:manualLayout>
      </c:layout>
      <c:lineChart>
        <c:grouping val="standard"/>
        <c:ser>
          <c:idx val="0"/>
          <c:order val="0"/>
          <c:tx>
            <c:strRef>
              <c:f>Raunvextir60!$A$2</c:f>
              <c:strCache>
                <c:ptCount val="1"/>
                <c:pt idx="0">
                  <c:v>Ísland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Raunvextir60!$B$1:$AA$1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Raunvextir60!$B$2:$AA$2</c:f>
              <c:numCache>
                <c:formatCode>General</c:formatCode>
                <c:ptCount val="26"/>
                <c:pt idx="0">
                  <c:v>-4.9000000000000004</c:v>
                </c:pt>
                <c:pt idx="1">
                  <c:v>-6.2</c:v>
                </c:pt>
                <c:pt idx="2">
                  <c:v>-5</c:v>
                </c:pt>
                <c:pt idx="3">
                  <c:v>-19.5</c:v>
                </c:pt>
                <c:pt idx="4">
                  <c:v>-3.2</c:v>
                </c:pt>
                <c:pt idx="5">
                  <c:v>0.4</c:v>
                </c:pt>
                <c:pt idx="6">
                  <c:v>-4.7</c:v>
                </c:pt>
                <c:pt idx="7">
                  <c:v>5.6</c:v>
                </c:pt>
                <c:pt idx="8">
                  <c:v>5.8</c:v>
                </c:pt>
                <c:pt idx="9">
                  <c:v>4.0999999999999996</c:v>
                </c:pt>
                <c:pt idx="10">
                  <c:v>1</c:v>
                </c:pt>
                <c:pt idx="11">
                  <c:v>8.4</c:v>
                </c:pt>
                <c:pt idx="12">
                  <c:v>9.3000000000000007</c:v>
                </c:pt>
                <c:pt idx="13">
                  <c:v>12.1</c:v>
                </c:pt>
                <c:pt idx="14">
                  <c:v>7.8</c:v>
                </c:pt>
                <c:pt idx="15">
                  <c:v>8.3000000000000007</c:v>
                </c:pt>
                <c:pt idx="16">
                  <c:v>9.7000000000000011</c:v>
                </c:pt>
                <c:pt idx="17">
                  <c:v>9.7000000000000011</c:v>
                </c:pt>
                <c:pt idx="18">
                  <c:v>7.4</c:v>
                </c:pt>
                <c:pt idx="19">
                  <c:v>9.8000000000000007</c:v>
                </c:pt>
                <c:pt idx="20">
                  <c:v>12.7</c:v>
                </c:pt>
                <c:pt idx="21">
                  <c:v>8.6</c:v>
                </c:pt>
                <c:pt idx="22">
                  <c:v>9.2000000000000011</c:v>
                </c:pt>
                <c:pt idx="23">
                  <c:v>11.4</c:v>
                </c:pt>
                <c:pt idx="24">
                  <c:v>9.5</c:v>
                </c:pt>
              </c:numCache>
            </c:numRef>
          </c:val>
        </c:ser>
        <c:ser>
          <c:idx val="1"/>
          <c:order val="1"/>
          <c:tx>
            <c:strRef>
              <c:f>Raunvextir60!$A$3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Raunvextir60!$B$1:$AA$1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Raunvextir60!$B$3:$AA$3</c:f>
              <c:numCache>
                <c:formatCode>General</c:formatCode>
                <c:ptCount val="26"/>
                <c:pt idx="0">
                  <c:v>7.9</c:v>
                </c:pt>
                <c:pt idx="1">
                  <c:v>5.3</c:v>
                </c:pt>
                <c:pt idx="2">
                  <c:v>6.7</c:v>
                </c:pt>
                <c:pt idx="3">
                  <c:v>5.6</c:v>
                </c:pt>
                <c:pt idx="4">
                  <c:v>6.9</c:v>
                </c:pt>
                <c:pt idx="5">
                  <c:v>9.3000000000000007</c:v>
                </c:pt>
                <c:pt idx="6">
                  <c:v>8.7000000000000011</c:v>
                </c:pt>
                <c:pt idx="7">
                  <c:v>8.1</c:v>
                </c:pt>
                <c:pt idx="8">
                  <c:v>9.8000000000000007</c:v>
                </c:pt>
                <c:pt idx="9">
                  <c:v>7.8</c:v>
                </c:pt>
                <c:pt idx="10">
                  <c:v>10.1</c:v>
                </c:pt>
                <c:pt idx="11">
                  <c:v>8.5</c:v>
                </c:pt>
                <c:pt idx="12">
                  <c:v>9.9</c:v>
                </c:pt>
                <c:pt idx="13">
                  <c:v>9.7000000000000011</c:v>
                </c:pt>
                <c:pt idx="14">
                  <c:v>8.3000000000000007</c:v>
                </c:pt>
                <c:pt idx="15">
                  <c:v>9</c:v>
                </c:pt>
                <c:pt idx="16">
                  <c:v>6.6</c:v>
                </c:pt>
                <c:pt idx="17">
                  <c:v>5.6</c:v>
                </c:pt>
                <c:pt idx="18">
                  <c:v>6.6</c:v>
                </c:pt>
                <c:pt idx="19">
                  <c:v>5.4</c:v>
                </c:pt>
                <c:pt idx="20">
                  <c:v>4.9000000000000004</c:v>
                </c:pt>
                <c:pt idx="21">
                  <c:v>5.6</c:v>
                </c:pt>
                <c:pt idx="2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Raunvextir60!$A$4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Raunvextir60!$B$1:$AA$1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Raunvextir60!$B$4:$AA$4</c:f>
              <c:numCache>
                <c:formatCode>General</c:formatCode>
                <c:ptCount val="26"/>
                <c:pt idx="0">
                  <c:v>-0.1</c:v>
                </c:pt>
                <c:pt idx="1">
                  <c:v>1.2</c:v>
                </c:pt>
                <c:pt idx="2">
                  <c:v>3.7</c:v>
                </c:pt>
                <c:pt idx="3">
                  <c:v>6.7</c:v>
                </c:pt>
                <c:pt idx="4">
                  <c:v>6.8</c:v>
                </c:pt>
                <c:pt idx="5">
                  <c:v>7.8</c:v>
                </c:pt>
                <c:pt idx="6">
                  <c:v>17</c:v>
                </c:pt>
                <c:pt idx="7">
                  <c:v>9.2000000000000011</c:v>
                </c:pt>
                <c:pt idx="8">
                  <c:v>10.9</c:v>
                </c:pt>
                <c:pt idx="9">
                  <c:v>8.3000000000000007</c:v>
                </c:pt>
                <c:pt idx="10">
                  <c:v>10</c:v>
                </c:pt>
                <c:pt idx="11">
                  <c:v>11.7</c:v>
                </c:pt>
                <c:pt idx="12">
                  <c:v>15</c:v>
                </c:pt>
                <c:pt idx="13">
                  <c:v>6.7</c:v>
                </c:pt>
                <c:pt idx="14">
                  <c:v>8.5</c:v>
                </c:pt>
                <c:pt idx="15">
                  <c:v>4.5999999999999996</c:v>
                </c:pt>
                <c:pt idx="16">
                  <c:v>2.5</c:v>
                </c:pt>
                <c:pt idx="17">
                  <c:v>3</c:v>
                </c:pt>
                <c:pt idx="18">
                  <c:v>10.6</c:v>
                </c:pt>
                <c:pt idx="19">
                  <c:v>0.9</c:v>
                </c:pt>
                <c:pt idx="20">
                  <c:v>-6</c:v>
                </c:pt>
                <c:pt idx="21">
                  <c:v>7.5</c:v>
                </c:pt>
                <c:pt idx="22">
                  <c:v>10.4</c:v>
                </c:pt>
                <c:pt idx="23">
                  <c:v>2</c:v>
                </c:pt>
                <c:pt idx="24">
                  <c:v>-1.5</c:v>
                </c:pt>
                <c:pt idx="25">
                  <c:v>-4.0999999999999996</c:v>
                </c:pt>
              </c:numCache>
            </c:numRef>
          </c:val>
        </c:ser>
        <c:marker val="1"/>
        <c:axId val="81626624"/>
        <c:axId val="81628160"/>
      </c:lineChart>
      <c:catAx>
        <c:axId val="816266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628160"/>
        <c:crosses val="autoZero"/>
        <c:auto val="1"/>
        <c:lblAlgn val="ctr"/>
        <c:lblOffset val="100"/>
      </c:catAx>
      <c:valAx>
        <c:axId val="81628160"/>
        <c:scaling>
          <c:orientation val="minMax"/>
          <c:max val="2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62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24561403508799"/>
          <c:y val="0.58388412751272112"/>
          <c:w val="0.16570175438596491"/>
          <c:h val="0.25411181936839516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6.9359580052493458E-2"/>
          <c:y val="2.8824104461690769E-2"/>
          <c:w val="0.90353515678961172"/>
          <c:h val="0.94235179107661848"/>
        </c:manualLayout>
      </c:layout>
      <c:lineChart>
        <c:grouping val="standard"/>
        <c:ser>
          <c:idx val="0"/>
          <c:order val="0"/>
          <c:tx>
            <c:strRef>
              <c:f>Vaxtamunur60!$A$14</c:f>
              <c:strCache>
                <c:ptCount val="1"/>
                <c:pt idx="0">
                  <c:v>Ísland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Vaxtamunur60!$B$13:$AA$13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Vaxtamunur60!$B$14:$AA$14</c:f>
              <c:numCache>
                <c:formatCode>General</c:formatCode>
                <c:ptCount val="26"/>
                <c:pt idx="0">
                  <c:v>-11.100000000000001</c:v>
                </c:pt>
                <c:pt idx="1">
                  <c:v>-7.5</c:v>
                </c:pt>
                <c:pt idx="2">
                  <c:v>-12.6</c:v>
                </c:pt>
                <c:pt idx="3">
                  <c:v>-22.8</c:v>
                </c:pt>
                <c:pt idx="4">
                  <c:v>-7.9</c:v>
                </c:pt>
                <c:pt idx="5">
                  <c:v>-7.5</c:v>
                </c:pt>
                <c:pt idx="6">
                  <c:v>-11.3</c:v>
                </c:pt>
                <c:pt idx="7">
                  <c:v>-5.5</c:v>
                </c:pt>
                <c:pt idx="8">
                  <c:v>1.0999999999999994</c:v>
                </c:pt>
                <c:pt idx="9">
                  <c:v>-0.30000000000000077</c:v>
                </c:pt>
                <c:pt idx="10">
                  <c:v>-2.9</c:v>
                </c:pt>
                <c:pt idx="11">
                  <c:v>3.6000000000000005</c:v>
                </c:pt>
                <c:pt idx="12">
                  <c:v>2.2000000000000011</c:v>
                </c:pt>
                <c:pt idx="13">
                  <c:v>4.5999999999999996</c:v>
                </c:pt>
                <c:pt idx="14">
                  <c:v>0.29999999999999988</c:v>
                </c:pt>
                <c:pt idx="15">
                  <c:v>0.40000000000000036</c:v>
                </c:pt>
                <c:pt idx="16">
                  <c:v>1.5</c:v>
                </c:pt>
                <c:pt idx="17">
                  <c:v>1.5</c:v>
                </c:pt>
                <c:pt idx="18">
                  <c:v>-0.90000000000000047</c:v>
                </c:pt>
                <c:pt idx="19">
                  <c:v>4.5000000000000009</c:v>
                </c:pt>
                <c:pt idx="20">
                  <c:v>6.4999999999999991</c:v>
                </c:pt>
                <c:pt idx="21">
                  <c:v>1.5</c:v>
                </c:pt>
                <c:pt idx="22">
                  <c:v>2.0999999999999992</c:v>
                </c:pt>
                <c:pt idx="23">
                  <c:v>4.3000000000000007</c:v>
                </c:pt>
                <c:pt idx="24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Vaxtamunur60!$A$15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Vaxtamunur60!$B$13:$AA$13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Vaxtamunur60!$B$15:$AA$15</c:f>
              <c:numCache>
                <c:formatCode>General</c:formatCode>
                <c:ptCount val="26"/>
                <c:pt idx="0">
                  <c:v>1.5</c:v>
                </c:pt>
                <c:pt idx="1">
                  <c:v>0.70000000000000029</c:v>
                </c:pt>
                <c:pt idx="2">
                  <c:v>1</c:v>
                </c:pt>
                <c:pt idx="3">
                  <c:v>1.0999999999999994</c:v>
                </c:pt>
                <c:pt idx="4">
                  <c:v>2.5</c:v>
                </c:pt>
                <c:pt idx="5">
                  <c:v>2.9000000000000004</c:v>
                </c:pt>
                <c:pt idx="6">
                  <c:v>2.2999999999999989</c:v>
                </c:pt>
                <c:pt idx="7">
                  <c:v>1.5999999999999994</c:v>
                </c:pt>
                <c:pt idx="8">
                  <c:v>5.0000000000000009</c:v>
                </c:pt>
                <c:pt idx="9">
                  <c:v>2.5999999999999992</c:v>
                </c:pt>
                <c:pt idx="10">
                  <c:v>3.899999999999999</c:v>
                </c:pt>
                <c:pt idx="11">
                  <c:v>4.3</c:v>
                </c:pt>
                <c:pt idx="12">
                  <c:v>5.6000000000000005</c:v>
                </c:pt>
                <c:pt idx="13">
                  <c:v>5.7999999999999989</c:v>
                </c:pt>
                <c:pt idx="14">
                  <c:v>1.9000000000000006</c:v>
                </c:pt>
                <c:pt idx="15">
                  <c:v>2.5</c:v>
                </c:pt>
                <c:pt idx="16">
                  <c:v>0.6999999999999994</c:v>
                </c:pt>
                <c:pt idx="17">
                  <c:v>0.5</c:v>
                </c:pt>
                <c:pt idx="18">
                  <c:v>1.7999999999999996</c:v>
                </c:pt>
                <c:pt idx="19">
                  <c:v>0.70000000000000029</c:v>
                </c:pt>
                <c:pt idx="20">
                  <c:v>0</c:v>
                </c:pt>
                <c:pt idx="21">
                  <c:v>0.6999999999999994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2"/>
          <c:order val="2"/>
          <c:tx>
            <c:strRef>
              <c:f>Vaxtamunur60!$A$16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Vaxtamunur60!$B$13:$AA$13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Vaxtamunur60!$B$16:$AA$16</c:f>
              <c:numCache>
                <c:formatCode>General</c:formatCode>
                <c:ptCount val="26"/>
                <c:pt idx="0">
                  <c:v>-8.1</c:v>
                </c:pt>
                <c:pt idx="1">
                  <c:v>-7.8999999999999995</c:v>
                </c:pt>
                <c:pt idx="2">
                  <c:v>-5.7</c:v>
                </c:pt>
                <c:pt idx="3">
                  <c:v>-2.2000000000000002</c:v>
                </c:pt>
                <c:pt idx="4">
                  <c:v>-1.5000000000000009</c:v>
                </c:pt>
                <c:pt idx="5">
                  <c:v>4.4000000000000004</c:v>
                </c:pt>
                <c:pt idx="6">
                  <c:v>12</c:v>
                </c:pt>
                <c:pt idx="7">
                  <c:v>4.4999999999999991</c:v>
                </c:pt>
                <c:pt idx="8">
                  <c:v>5.9</c:v>
                </c:pt>
                <c:pt idx="9">
                  <c:v>3.5000000000000009</c:v>
                </c:pt>
                <c:pt idx="10">
                  <c:v>5.5</c:v>
                </c:pt>
                <c:pt idx="11">
                  <c:v>7.1</c:v>
                </c:pt>
                <c:pt idx="12">
                  <c:v>11.4</c:v>
                </c:pt>
                <c:pt idx="13">
                  <c:v>3</c:v>
                </c:pt>
                <c:pt idx="14">
                  <c:v>5.3</c:v>
                </c:pt>
                <c:pt idx="15">
                  <c:v>1.8999999999999992</c:v>
                </c:pt>
                <c:pt idx="16">
                  <c:v>0</c:v>
                </c:pt>
                <c:pt idx="17">
                  <c:v>0.6000000000000002</c:v>
                </c:pt>
                <c:pt idx="18">
                  <c:v>8</c:v>
                </c:pt>
                <c:pt idx="19">
                  <c:v>-1.3000000000000003</c:v>
                </c:pt>
                <c:pt idx="20">
                  <c:v>-8.2000000000000011</c:v>
                </c:pt>
                <c:pt idx="21">
                  <c:v>5.2</c:v>
                </c:pt>
                <c:pt idx="22">
                  <c:v>8.1000000000000014</c:v>
                </c:pt>
                <c:pt idx="23">
                  <c:v>-0.6000000000000002</c:v>
                </c:pt>
                <c:pt idx="24">
                  <c:v>-4.0999999999999996</c:v>
                </c:pt>
                <c:pt idx="25">
                  <c:v>-6.3</c:v>
                </c:pt>
              </c:numCache>
            </c:numRef>
          </c:val>
        </c:ser>
        <c:ser>
          <c:idx val="3"/>
          <c:order val="3"/>
          <c:tx>
            <c:strRef>
              <c:f>Vaxtamunur60!$A$17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Vaxtamunur60!$B$13:$AA$13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Vaxtamunur60!$B$17:$AA$17</c:f>
              <c:numCache>
                <c:formatCode>General</c:formatCode>
                <c:ptCount val="26"/>
                <c:pt idx="12">
                  <c:v>-86.6</c:v>
                </c:pt>
                <c:pt idx="13">
                  <c:v>-27.7</c:v>
                </c:pt>
                <c:pt idx="14">
                  <c:v>-23.9</c:v>
                </c:pt>
                <c:pt idx="15">
                  <c:v>-19.700000000000003</c:v>
                </c:pt>
                <c:pt idx="16">
                  <c:v>-16.399999999999999</c:v>
                </c:pt>
                <c:pt idx="17">
                  <c:v>-4.3999999999999995</c:v>
                </c:pt>
                <c:pt idx="18">
                  <c:v>-1.4000000000000004</c:v>
                </c:pt>
                <c:pt idx="19">
                  <c:v>-0.60000000000000064</c:v>
                </c:pt>
                <c:pt idx="20">
                  <c:v>-1.7000000000000002</c:v>
                </c:pt>
                <c:pt idx="21">
                  <c:v>-1.6</c:v>
                </c:pt>
                <c:pt idx="22">
                  <c:v>-1.7999999999999996</c:v>
                </c:pt>
                <c:pt idx="23">
                  <c:v>0.29999999999999988</c:v>
                </c:pt>
                <c:pt idx="24">
                  <c:v>-1</c:v>
                </c:pt>
                <c:pt idx="25">
                  <c:v>-4</c:v>
                </c:pt>
              </c:numCache>
            </c:numRef>
          </c:val>
        </c:ser>
        <c:marker val="1"/>
        <c:axId val="82330752"/>
        <c:axId val="82332288"/>
      </c:lineChart>
      <c:catAx>
        <c:axId val="823307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is-IS"/>
          </a:p>
        </c:txPr>
        <c:crossAx val="82332288"/>
        <c:crosses val="autoZero"/>
        <c:auto val="1"/>
        <c:lblAlgn val="ctr"/>
        <c:lblOffset val="100"/>
      </c:catAx>
      <c:valAx>
        <c:axId val="823322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2330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94736842105251"/>
          <c:y val="0.59436562004424498"/>
          <c:w val="0.17798245614035094"/>
          <c:h val="0.29603778949449089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6.9359580052493472E-2"/>
          <c:y val="2.8824104461690772E-2"/>
          <c:w val="0.9035351567896116"/>
          <c:h val="0.94235179107661848"/>
        </c:manualLayout>
      </c:layout>
      <c:lineChart>
        <c:grouping val="standard"/>
        <c:ser>
          <c:idx val="0"/>
          <c:order val="0"/>
          <c:tx>
            <c:strRef>
              <c:f>Vaxtamunur60!$A$14</c:f>
              <c:strCache>
                <c:ptCount val="1"/>
                <c:pt idx="0">
                  <c:v>Ísland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Vaxtamunur60!$B$13:$AA$13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Vaxtamunur60!$B$14:$AA$14</c:f>
              <c:numCache>
                <c:formatCode>General</c:formatCode>
                <c:ptCount val="26"/>
                <c:pt idx="0">
                  <c:v>-11.100000000000001</c:v>
                </c:pt>
                <c:pt idx="1">
                  <c:v>-7.5</c:v>
                </c:pt>
                <c:pt idx="2">
                  <c:v>-12.6</c:v>
                </c:pt>
                <c:pt idx="3">
                  <c:v>-22.8</c:v>
                </c:pt>
                <c:pt idx="4">
                  <c:v>-7.9</c:v>
                </c:pt>
                <c:pt idx="5">
                  <c:v>-7.5</c:v>
                </c:pt>
                <c:pt idx="6">
                  <c:v>-11.3</c:v>
                </c:pt>
                <c:pt idx="7">
                  <c:v>-5.5</c:v>
                </c:pt>
                <c:pt idx="8">
                  <c:v>1.0999999999999992</c:v>
                </c:pt>
                <c:pt idx="9">
                  <c:v>-0.30000000000000082</c:v>
                </c:pt>
                <c:pt idx="10">
                  <c:v>-2.9</c:v>
                </c:pt>
                <c:pt idx="11">
                  <c:v>3.6000000000000005</c:v>
                </c:pt>
                <c:pt idx="12">
                  <c:v>2.2000000000000011</c:v>
                </c:pt>
                <c:pt idx="13">
                  <c:v>4.5999999999999996</c:v>
                </c:pt>
                <c:pt idx="14">
                  <c:v>0.29999999999999993</c:v>
                </c:pt>
                <c:pt idx="15">
                  <c:v>0.40000000000000036</c:v>
                </c:pt>
                <c:pt idx="16">
                  <c:v>1.5</c:v>
                </c:pt>
                <c:pt idx="17">
                  <c:v>1.5</c:v>
                </c:pt>
                <c:pt idx="18">
                  <c:v>-0.90000000000000058</c:v>
                </c:pt>
                <c:pt idx="19">
                  <c:v>4.5000000000000009</c:v>
                </c:pt>
                <c:pt idx="20">
                  <c:v>6.4999999999999991</c:v>
                </c:pt>
                <c:pt idx="21">
                  <c:v>1.5</c:v>
                </c:pt>
                <c:pt idx="22">
                  <c:v>2.0999999999999988</c:v>
                </c:pt>
                <c:pt idx="23">
                  <c:v>4.3000000000000007</c:v>
                </c:pt>
                <c:pt idx="24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Vaxtamunur60!$A$15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Vaxtamunur60!$B$13:$AA$13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Vaxtamunur60!$B$15:$AA$15</c:f>
              <c:numCache>
                <c:formatCode>General</c:formatCode>
                <c:ptCount val="26"/>
                <c:pt idx="0">
                  <c:v>1.5</c:v>
                </c:pt>
                <c:pt idx="1">
                  <c:v>0.7000000000000004</c:v>
                </c:pt>
                <c:pt idx="2">
                  <c:v>1</c:v>
                </c:pt>
                <c:pt idx="3">
                  <c:v>1.0999999999999992</c:v>
                </c:pt>
                <c:pt idx="4">
                  <c:v>2.5</c:v>
                </c:pt>
                <c:pt idx="5">
                  <c:v>2.9000000000000004</c:v>
                </c:pt>
                <c:pt idx="6">
                  <c:v>2.2999999999999989</c:v>
                </c:pt>
                <c:pt idx="7">
                  <c:v>1.5999999999999992</c:v>
                </c:pt>
                <c:pt idx="8">
                  <c:v>5.0000000000000009</c:v>
                </c:pt>
                <c:pt idx="9">
                  <c:v>2.5999999999999988</c:v>
                </c:pt>
                <c:pt idx="10">
                  <c:v>3.8999999999999986</c:v>
                </c:pt>
                <c:pt idx="11">
                  <c:v>4.3</c:v>
                </c:pt>
                <c:pt idx="12">
                  <c:v>5.6000000000000005</c:v>
                </c:pt>
                <c:pt idx="13">
                  <c:v>5.7999999999999989</c:v>
                </c:pt>
                <c:pt idx="14">
                  <c:v>1.9000000000000008</c:v>
                </c:pt>
                <c:pt idx="15">
                  <c:v>2.5</c:v>
                </c:pt>
                <c:pt idx="16">
                  <c:v>0.69999999999999951</c:v>
                </c:pt>
                <c:pt idx="17">
                  <c:v>0.5</c:v>
                </c:pt>
                <c:pt idx="18">
                  <c:v>1.7999999999999994</c:v>
                </c:pt>
                <c:pt idx="19">
                  <c:v>0.7000000000000004</c:v>
                </c:pt>
                <c:pt idx="20">
                  <c:v>0</c:v>
                </c:pt>
                <c:pt idx="21">
                  <c:v>0.69999999999999951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ser>
          <c:idx val="2"/>
          <c:order val="2"/>
          <c:tx>
            <c:strRef>
              <c:f>Vaxtamunur60!$A$16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Vaxtamunur60!$B$13:$AA$13</c:f>
              <c:numCache>
                <c:formatCode>General</c:formatCode>
                <c:ptCount val="2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</c:numCache>
            </c:numRef>
          </c:cat>
          <c:val>
            <c:numRef>
              <c:f>Vaxtamunur60!$B$16:$AA$16</c:f>
              <c:numCache>
                <c:formatCode>General</c:formatCode>
                <c:ptCount val="26"/>
                <c:pt idx="0">
                  <c:v>-8.1</c:v>
                </c:pt>
                <c:pt idx="1">
                  <c:v>-7.8999999999999995</c:v>
                </c:pt>
                <c:pt idx="2">
                  <c:v>-5.7</c:v>
                </c:pt>
                <c:pt idx="3">
                  <c:v>-2.2000000000000002</c:v>
                </c:pt>
                <c:pt idx="4">
                  <c:v>-1.5000000000000009</c:v>
                </c:pt>
                <c:pt idx="5">
                  <c:v>4.4000000000000004</c:v>
                </c:pt>
                <c:pt idx="6">
                  <c:v>12</c:v>
                </c:pt>
                <c:pt idx="7">
                  <c:v>4.4999999999999991</c:v>
                </c:pt>
                <c:pt idx="8">
                  <c:v>5.9</c:v>
                </c:pt>
                <c:pt idx="9">
                  <c:v>3.5000000000000009</c:v>
                </c:pt>
                <c:pt idx="10">
                  <c:v>5.5</c:v>
                </c:pt>
                <c:pt idx="11">
                  <c:v>7.1</c:v>
                </c:pt>
                <c:pt idx="12">
                  <c:v>11.4</c:v>
                </c:pt>
                <c:pt idx="13">
                  <c:v>3</c:v>
                </c:pt>
                <c:pt idx="14">
                  <c:v>5.3</c:v>
                </c:pt>
                <c:pt idx="15">
                  <c:v>1.899999999999999</c:v>
                </c:pt>
                <c:pt idx="16">
                  <c:v>0</c:v>
                </c:pt>
                <c:pt idx="17">
                  <c:v>0.60000000000000031</c:v>
                </c:pt>
                <c:pt idx="18">
                  <c:v>8</c:v>
                </c:pt>
                <c:pt idx="19">
                  <c:v>-1.3000000000000003</c:v>
                </c:pt>
                <c:pt idx="20">
                  <c:v>-8.2000000000000011</c:v>
                </c:pt>
                <c:pt idx="21">
                  <c:v>5.2</c:v>
                </c:pt>
                <c:pt idx="22">
                  <c:v>8.1000000000000014</c:v>
                </c:pt>
                <c:pt idx="23">
                  <c:v>-0.60000000000000031</c:v>
                </c:pt>
                <c:pt idx="24">
                  <c:v>-4.0999999999999996</c:v>
                </c:pt>
                <c:pt idx="25">
                  <c:v>-6.3</c:v>
                </c:pt>
              </c:numCache>
            </c:numRef>
          </c:val>
        </c:ser>
        <c:marker val="1"/>
        <c:axId val="82149376"/>
        <c:axId val="82150912"/>
      </c:lineChart>
      <c:catAx>
        <c:axId val="821493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is-IS"/>
          </a:p>
        </c:txPr>
        <c:crossAx val="82150912"/>
        <c:crosses val="autoZero"/>
        <c:auto val="1"/>
        <c:lblAlgn val="ctr"/>
        <c:lblOffset val="100"/>
      </c:catAx>
      <c:valAx>
        <c:axId val="821509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2149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47368421052634"/>
          <c:y val="0.53933778425374457"/>
          <c:w val="0.17798245614035096"/>
          <c:h val="0.29603778949449094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5.3719298245614042E-2"/>
          <c:y val="2.8824104461690769E-2"/>
          <c:w val="0.92830694847354611"/>
          <c:h val="0.88800525230066707"/>
        </c:manualLayout>
      </c:layout>
      <c:lineChart>
        <c:grouping val="standard"/>
        <c:ser>
          <c:idx val="0"/>
          <c:order val="0"/>
          <c:tx>
            <c:strRef>
              <c:f>Vaxtamunur60!$A$88</c:f>
              <c:strCache>
                <c:ptCount val="1"/>
                <c:pt idx="0">
                  <c:v>Ísland</c:v>
                </c:pt>
              </c:strCache>
            </c:strRef>
          </c:tx>
          <c:marker>
            <c:symbol val="none"/>
          </c:marker>
          <c:cat>
            <c:numRef>
              <c:f>Vaxtamunur60!$B$87:$R$87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Vaxtamunur60!$B$88:$R$88</c:f>
              <c:numCache>
                <c:formatCode>General</c:formatCode>
                <c:ptCount val="17"/>
                <c:pt idx="0">
                  <c:v>3.9</c:v>
                </c:pt>
                <c:pt idx="1">
                  <c:v>4.8</c:v>
                </c:pt>
                <c:pt idx="2">
                  <c:v>7.1</c:v>
                </c:pt>
                <c:pt idx="3">
                  <c:v>7.5</c:v>
                </c:pt>
                <c:pt idx="4">
                  <c:v>7.5</c:v>
                </c:pt>
                <c:pt idx="5">
                  <c:v>7.9</c:v>
                </c:pt>
                <c:pt idx="6">
                  <c:v>8.2000000000000011</c:v>
                </c:pt>
                <c:pt idx="7">
                  <c:v>8.2000000000000011</c:v>
                </c:pt>
                <c:pt idx="8">
                  <c:v>8.3000000000000007</c:v>
                </c:pt>
                <c:pt idx="9">
                  <c:v>5.3</c:v>
                </c:pt>
                <c:pt idx="10">
                  <c:v>6.2</c:v>
                </c:pt>
                <c:pt idx="11">
                  <c:v>7.1</c:v>
                </c:pt>
                <c:pt idx="12">
                  <c:v>7.1</c:v>
                </c:pt>
                <c:pt idx="13">
                  <c:v>7.1</c:v>
                </c:pt>
                <c:pt idx="14">
                  <c:v>7.2</c:v>
                </c:pt>
              </c:numCache>
            </c:numRef>
          </c:val>
        </c:ser>
        <c:ser>
          <c:idx val="1"/>
          <c:order val="1"/>
          <c:tx>
            <c:strRef>
              <c:f>Vaxtamunur60!$A$89</c:f>
              <c:strCache>
                <c:ptCount val="1"/>
                <c:pt idx="0">
                  <c:v>Ísland ný röð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Vaxtamunur60!$B$87:$R$87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Vaxtamunur60!$B$89:$R$89</c:f>
              <c:numCache>
                <c:formatCode>0.0</c:formatCode>
                <c:ptCount val="17"/>
                <c:pt idx="0">
                  <c:v>7.5499999999999989</c:v>
                </c:pt>
                <c:pt idx="1">
                  <c:v>7.5</c:v>
                </c:pt>
                <c:pt idx="2">
                  <c:v>8.4</c:v>
                </c:pt>
                <c:pt idx="3">
                  <c:v>9</c:v>
                </c:pt>
                <c:pt idx="4">
                  <c:v>7.3</c:v>
                </c:pt>
                <c:pt idx="5">
                  <c:v>7.75</c:v>
                </c:pt>
                <c:pt idx="6">
                  <c:v>8.0500000000000007</c:v>
                </c:pt>
                <c:pt idx="7">
                  <c:v>8.5500000000000007</c:v>
                </c:pt>
                <c:pt idx="8">
                  <c:v>9.1000000000000014</c:v>
                </c:pt>
                <c:pt idx="9">
                  <c:v>7.3500000000000005</c:v>
                </c:pt>
                <c:pt idx="10">
                  <c:v>11.05</c:v>
                </c:pt>
                <c:pt idx="11">
                  <c:v>9.6</c:v>
                </c:pt>
                <c:pt idx="12">
                  <c:v>11</c:v>
                </c:pt>
                <c:pt idx="13">
                  <c:v>8</c:v>
                </c:pt>
                <c:pt idx="14">
                  <c:v>7.85</c:v>
                </c:pt>
                <c:pt idx="15">
                  <c:v>10.227528662506566</c:v>
                </c:pt>
                <c:pt idx="16">
                  <c:v>10.708979824067852</c:v>
                </c:pt>
              </c:numCache>
            </c:numRef>
          </c:val>
        </c:ser>
        <c:ser>
          <c:idx val="2"/>
          <c:order val="2"/>
          <c:tx>
            <c:strRef>
              <c:f>Vaxtamunur60!$A$90</c:f>
              <c:strCache>
                <c:ptCount val="1"/>
              </c:strCache>
            </c:strRef>
          </c:tx>
          <c:spPr>
            <a:ln w="31750">
              <a:prstDash val="dash"/>
            </a:ln>
          </c:spPr>
          <c:marker>
            <c:symbol val="none"/>
          </c:marker>
          <c:cat>
            <c:numRef>
              <c:f>Vaxtamunur60!$B$87:$R$87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Vaxtamunur60!$B$90:$R$90</c:f>
              <c:numCache>
                <c:formatCode>0.0</c:formatCode>
                <c:ptCount val="17"/>
                <c:pt idx="0">
                  <c:v>7.5499999999999989</c:v>
                </c:pt>
                <c:pt idx="1">
                  <c:v>7.5</c:v>
                </c:pt>
                <c:pt idx="2">
                  <c:v>8.4</c:v>
                </c:pt>
                <c:pt idx="3">
                  <c:v>9</c:v>
                </c:pt>
                <c:pt idx="4">
                  <c:v>7.3</c:v>
                </c:pt>
                <c:pt idx="5">
                  <c:v>7.75</c:v>
                </c:pt>
                <c:pt idx="6">
                  <c:v>8.0500000000000007</c:v>
                </c:pt>
                <c:pt idx="7">
                  <c:v>8.5500000000000007</c:v>
                </c:pt>
                <c:pt idx="8">
                  <c:v>9.1000000000000014</c:v>
                </c:pt>
                <c:pt idx="9">
                  <c:v>7.3500000000000005</c:v>
                </c:pt>
                <c:pt idx="10">
                  <c:v>11.05</c:v>
                </c:pt>
                <c:pt idx="11">
                  <c:v>9.6</c:v>
                </c:pt>
                <c:pt idx="12">
                  <c:v>11</c:v>
                </c:pt>
                <c:pt idx="13">
                  <c:v>8</c:v>
                </c:pt>
                <c:pt idx="14">
                  <c:v>7.85</c:v>
                </c:pt>
                <c:pt idx="15">
                  <c:v>10.4</c:v>
                </c:pt>
                <c:pt idx="16">
                  <c:v>13.5</c:v>
                </c:pt>
              </c:numCache>
            </c:numRef>
          </c:val>
        </c:ser>
        <c:ser>
          <c:idx val="3"/>
          <c:order val="3"/>
          <c:tx>
            <c:strRef>
              <c:f>Vaxtamunur60!$A$91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Vaxtamunur60!$B$87:$R$87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Vaxtamunur60!$B$91:$R$91</c:f>
              <c:numCache>
                <c:formatCode>0.0</c:formatCode>
                <c:ptCount val="17"/>
                <c:pt idx="0">
                  <c:v>6.2</c:v>
                </c:pt>
                <c:pt idx="1">
                  <c:v>4.2</c:v>
                </c:pt>
                <c:pt idx="2">
                  <c:v>4.3</c:v>
                </c:pt>
                <c:pt idx="3">
                  <c:v>3.9</c:v>
                </c:pt>
                <c:pt idx="4">
                  <c:v>6.4</c:v>
                </c:pt>
                <c:pt idx="5">
                  <c:v>6.5</c:v>
                </c:pt>
                <c:pt idx="6">
                  <c:v>5.9</c:v>
                </c:pt>
                <c:pt idx="7">
                  <c:v>5.0999999999999996</c:v>
                </c:pt>
                <c:pt idx="8">
                  <c:v>4.8</c:v>
                </c:pt>
                <c:pt idx="9">
                  <c:v>4.7</c:v>
                </c:pt>
                <c:pt idx="10">
                  <c:v>4.9000000000000004</c:v>
                </c:pt>
                <c:pt idx="11">
                  <c:v>4.9000000000000004</c:v>
                </c:pt>
                <c:pt idx="12">
                  <c:v>4.7</c:v>
                </c:pt>
              </c:numCache>
            </c:numRef>
          </c:val>
        </c:ser>
        <c:ser>
          <c:idx val="4"/>
          <c:order val="4"/>
          <c:tx>
            <c:strRef>
              <c:f>Vaxtamunur60!$A$92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Vaxtamunur60!$B$87:$R$87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Vaxtamunur60!$B$92:$R$92</c:f>
              <c:numCache>
                <c:formatCode>0.0</c:formatCode>
                <c:ptCount val="17"/>
                <c:pt idx="0">
                  <c:v>4.5</c:v>
                </c:pt>
                <c:pt idx="1">
                  <c:v>4.5999999999999996</c:v>
                </c:pt>
                <c:pt idx="2">
                  <c:v>3.6</c:v>
                </c:pt>
                <c:pt idx="3">
                  <c:v>3.7</c:v>
                </c:pt>
                <c:pt idx="4">
                  <c:v>3.2</c:v>
                </c:pt>
                <c:pt idx="5">
                  <c:v>2.7</c:v>
                </c:pt>
                <c:pt idx="6">
                  <c:v>2.5</c:v>
                </c:pt>
                <c:pt idx="7">
                  <c:v>2.4</c:v>
                </c:pt>
                <c:pt idx="8">
                  <c:v>2.6</c:v>
                </c:pt>
                <c:pt idx="9">
                  <c:v>2.2000000000000002</c:v>
                </c:pt>
                <c:pt idx="10">
                  <c:v>2.2000000000000002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2.6</c:v>
                </c:pt>
                <c:pt idx="14">
                  <c:v>2.6</c:v>
                </c:pt>
                <c:pt idx="15">
                  <c:v>2.2000000000000002</c:v>
                </c:pt>
              </c:numCache>
            </c:numRef>
          </c:val>
        </c:ser>
        <c:ser>
          <c:idx val="5"/>
          <c:order val="5"/>
          <c:tx>
            <c:strRef>
              <c:f>Vaxtamunur60!$A$93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Vaxtamunur60!$B$87:$R$87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Vaxtamunur60!$B$93:$R$93</c:f>
              <c:numCache>
                <c:formatCode>General</c:formatCode>
                <c:ptCount val="17"/>
                <c:pt idx="4" formatCode="0.0">
                  <c:v>13.1</c:v>
                </c:pt>
                <c:pt idx="5" formatCode="0.0">
                  <c:v>10.3</c:v>
                </c:pt>
                <c:pt idx="6" formatCode="0.0">
                  <c:v>8.8000000000000007</c:v>
                </c:pt>
                <c:pt idx="7" formatCode="0.0">
                  <c:v>5.6</c:v>
                </c:pt>
                <c:pt idx="8" formatCode="0.0">
                  <c:v>7</c:v>
                </c:pt>
                <c:pt idx="9" formatCode="0.0">
                  <c:v>6.9</c:v>
                </c:pt>
                <c:pt idx="10" formatCode="0.0">
                  <c:v>3.7</c:v>
                </c:pt>
                <c:pt idx="11" formatCode="0.0">
                  <c:v>3.7</c:v>
                </c:pt>
                <c:pt idx="12" formatCode="0.0">
                  <c:v>4</c:v>
                </c:pt>
                <c:pt idx="13" formatCode="0.0">
                  <c:v>3.1</c:v>
                </c:pt>
                <c:pt idx="14" formatCode="0.0">
                  <c:v>3.5</c:v>
                </c:pt>
                <c:pt idx="15" formatCode="0.0">
                  <c:v>2.8</c:v>
                </c:pt>
                <c:pt idx="16" formatCode="0.0">
                  <c:v>2.19</c:v>
                </c:pt>
              </c:numCache>
            </c:numRef>
          </c:val>
        </c:ser>
        <c:marker val="1"/>
        <c:axId val="89816064"/>
        <c:axId val="89826048"/>
      </c:lineChart>
      <c:catAx>
        <c:axId val="898160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9826048"/>
        <c:crosses val="autoZero"/>
        <c:auto val="1"/>
        <c:lblAlgn val="ctr"/>
        <c:lblOffset val="100"/>
      </c:catAx>
      <c:valAx>
        <c:axId val="898260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9816064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7.5008702859511001E-2"/>
          <c:y val="8.2098766196278747E-2"/>
          <c:w val="0.21446498135101538"/>
          <c:h val="0.29338522910108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6.9359580052493458E-2"/>
          <c:y val="2.8824104461690769E-2"/>
          <c:w val="0.9039473684210525"/>
          <c:h val="0.88800525230066707"/>
        </c:manualLayout>
      </c:layout>
      <c:lineChart>
        <c:grouping val="standard"/>
        <c:ser>
          <c:idx val="0"/>
          <c:order val="0"/>
          <c:tx>
            <c:strRef>
              <c:f>Stýrivextir!$A$2</c:f>
              <c:strCache>
                <c:ptCount val="1"/>
                <c:pt idx="0">
                  <c:v>Stýrivextir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Stýrivextir!$B$1:$J$1</c:f>
              <c:numCache>
                <c:formatCode>General</c:formatCode>
                <c:ptCount val="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</c:numCache>
            </c:numRef>
          </c:cat>
          <c:val>
            <c:numRef>
              <c:f>Stýrivextir!$B$2:$J$2</c:f>
              <c:numCache>
                <c:formatCode>0.0</c:formatCode>
                <c:ptCount val="9"/>
                <c:pt idx="0">
                  <c:v>7.5</c:v>
                </c:pt>
                <c:pt idx="1">
                  <c:v>9</c:v>
                </c:pt>
                <c:pt idx="2">
                  <c:v>11.4</c:v>
                </c:pt>
                <c:pt idx="3">
                  <c:v>10.1</c:v>
                </c:pt>
                <c:pt idx="4">
                  <c:v>5.8</c:v>
                </c:pt>
                <c:pt idx="5">
                  <c:v>5.3</c:v>
                </c:pt>
                <c:pt idx="6">
                  <c:v>8.25</c:v>
                </c:pt>
                <c:pt idx="7">
                  <c:v>10.5</c:v>
                </c:pt>
                <c:pt idx="8">
                  <c:v>14.25</c:v>
                </c:pt>
              </c:numCache>
            </c:numRef>
          </c:val>
        </c:ser>
        <c:ser>
          <c:idx val="1"/>
          <c:order val="1"/>
          <c:tx>
            <c:strRef>
              <c:f>Stýrivextir!$A$3</c:f>
              <c:strCache>
                <c:ptCount val="1"/>
                <c:pt idx="0">
                  <c:v>Útlánsvextir</c:v>
                </c:pt>
              </c:strCache>
            </c:strRef>
          </c:tx>
          <c:marker>
            <c:symbol val="none"/>
          </c:marker>
          <c:cat>
            <c:numRef>
              <c:f>Stýrivextir!$B$1:$J$1</c:f>
              <c:numCache>
                <c:formatCode>General</c:formatCode>
                <c:ptCount val="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</c:numCache>
            </c:numRef>
          </c:cat>
          <c:val>
            <c:numRef>
              <c:f>Stýrivextir!$B$3:$J$3</c:f>
              <c:numCache>
                <c:formatCode>0.0</c:formatCode>
                <c:ptCount val="9"/>
                <c:pt idx="0">
                  <c:v>13.3</c:v>
                </c:pt>
                <c:pt idx="1">
                  <c:v>16.8</c:v>
                </c:pt>
                <c:pt idx="2">
                  <c:v>18</c:v>
                </c:pt>
                <c:pt idx="3">
                  <c:v>15.4</c:v>
                </c:pt>
                <c:pt idx="4">
                  <c:v>12</c:v>
                </c:pt>
                <c:pt idx="5">
                  <c:v>12</c:v>
                </c:pt>
                <c:pt idx="6">
                  <c:v>14.777528662506565</c:v>
                </c:pt>
                <c:pt idx="7">
                  <c:v>17.908979824067849</c:v>
                </c:pt>
                <c:pt idx="8">
                  <c:v>19.25</c:v>
                </c:pt>
              </c:numCache>
            </c:numRef>
          </c:val>
        </c:ser>
        <c:ser>
          <c:idx val="2"/>
          <c:order val="2"/>
          <c:tx>
            <c:strRef>
              <c:f>Stýrivextir!$A$4</c:f>
              <c:strCache>
                <c:ptCount val="1"/>
                <c:pt idx="0">
                  <c:v>Innlánsvextir</c:v>
                </c:pt>
              </c:strCache>
            </c:strRef>
          </c:tx>
          <c:marker>
            <c:symbol val="none"/>
          </c:marker>
          <c:cat>
            <c:numRef>
              <c:f>Stýrivextir!$B$1:$J$1</c:f>
              <c:numCache>
                <c:formatCode>General</c:formatCode>
                <c:ptCount val="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</c:numCache>
            </c:numRef>
          </c:cat>
          <c:val>
            <c:numRef>
              <c:f>Stýrivextir!$B$4:$J$4</c:f>
              <c:numCache>
                <c:formatCode>0.0</c:formatCode>
                <c:ptCount val="9"/>
                <c:pt idx="0">
                  <c:v>5.95</c:v>
                </c:pt>
                <c:pt idx="1">
                  <c:v>5.75</c:v>
                </c:pt>
                <c:pt idx="2">
                  <c:v>8.4</c:v>
                </c:pt>
                <c:pt idx="3">
                  <c:v>4.3999999999999995</c:v>
                </c:pt>
                <c:pt idx="4">
                  <c:v>4</c:v>
                </c:pt>
                <c:pt idx="5">
                  <c:v>4.1499999999999995</c:v>
                </c:pt>
                <c:pt idx="6">
                  <c:v>4.55</c:v>
                </c:pt>
                <c:pt idx="7">
                  <c:v>7.2</c:v>
                </c:pt>
              </c:numCache>
            </c:numRef>
          </c:val>
        </c:ser>
        <c:ser>
          <c:idx val="3"/>
          <c:order val="3"/>
          <c:tx>
            <c:strRef>
              <c:f>Stýrivextir!$A$5</c:f>
              <c:strCache>
                <c:ptCount val="1"/>
                <c:pt idx="0">
                  <c:v>Vaxtamunur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Stýrivextir!$B$1:$J$1</c:f>
              <c:numCache>
                <c:formatCode>General</c:formatCode>
                <c:ptCount val="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</c:numCache>
            </c:numRef>
          </c:cat>
          <c:val>
            <c:numRef>
              <c:f>Stýrivextir!$B$5:$J$5</c:f>
              <c:numCache>
                <c:formatCode>0.0</c:formatCode>
                <c:ptCount val="9"/>
                <c:pt idx="0">
                  <c:v>7.3500000000000005</c:v>
                </c:pt>
                <c:pt idx="1">
                  <c:v>11.05</c:v>
                </c:pt>
                <c:pt idx="2">
                  <c:v>9.6</c:v>
                </c:pt>
                <c:pt idx="3">
                  <c:v>11</c:v>
                </c:pt>
                <c:pt idx="4">
                  <c:v>8</c:v>
                </c:pt>
                <c:pt idx="5">
                  <c:v>7.85</c:v>
                </c:pt>
                <c:pt idx="6">
                  <c:v>10.227528662506566</c:v>
                </c:pt>
                <c:pt idx="7">
                  <c:v>10.708979824067852</c:v>
                </c:pt>
              </c:numCache>
            </c:numRef>
          </c:val>
        </c:ser>
        <c:ser>
          <c:idx val="4"/>
          <c:order val="4"/>
          <c:tx>
            <c:strRef>
              <c:f>Stýrivextir!$A$6</c:f>
              <c:strCache>
                <c:ptCount val="1"/>
                <c:pt idx="0">
                  <c:v>Hreinar vaxtatekjur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Stýrivextir!$B$1:$J$1</c:f>
              <c:numCache>
                <c:formatCode>General</c:formatCode>
                <c:ptCount val="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</c:numCache>
            </c:numRef>
          </c:cat>
          <c:val>
            <c:numRef>
              <c:f>Stýrivextir!$B$6:$J$6</c:f>
              <c:numCache>
                <c:formatCode>0.0</c:formatCode>
                <c:ptCount val="9"/>
                <c:pt idx="0">
                  <c:v>2.9</c:v>
                </c:pt>
                <c:pt idx="1">
                  <c:v>2.7</c:v>
                </c:pt>
                <c:pt idx="2">
                  <c:v>2.9</c:v>
                </c:pt>
                <c:pt idx="3">
                  <c:v>2.6</c:v>
                </c:pt>
                <c:pt idx="4">
                  <c:v>2.5</c:v>
                </c:pt>
                <c:pt idx="5">
                  <c:v>2.2999999999999998</c:v>
                </c:pt>
                <c:pt idx="6">
                  <c:v>1.9000000000000001</c:v>
                </c:pt>
                <c:pt idx="7">
                  <c:v>2.1</c:v>
                </c:pt>
              </c:numCache>
            </c:numRef>
          </c:val>
        </c:ser>
        <c:marker val="1"/>
        <c:axId val="81558912"/>
        <c:axId val="81572992"/>
      </c:lineChart>
      <c:catAx>
        <c:axId val="81558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572992"/>
        <c:crosses val="autoZero"/>
        <c:auto val="1"/>
        <c:lblAlgn val="ctr"/>
        <c:lblOffset val="100"/>
      </c:catAx>
      <c:valAx>
        <c:axId val="81572992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558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067536952617762"/>
          <c:y val="3.4268909706068405E-2"/>
          <c:w val="0.3459912971404891"/>
          <c:h val="0.29733188243066638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5.3719298245614042E-2"/>
          <c:y val="2.8824104461690769E-2"/>
          <c:w val="0.92974554496477424"/>
          <c:h val="0.86345235604557236"/>
        </c:manualLayout>
      </c:layout>
      <c:lineChart>
        <c:grouping val="standard"/>
        <c:ser>
          <c:idx val="0"/>
          <c:order val="0"/>
          <c:tx>
            <c:strRef>
              <c:f>Vaxtamunur60!$A$20</c:f>
              <c:strCache>
                <c:ptCount val="1"/>
                <c:pt idx="0">
                  <c:v>IFS röð</c:v>
                </c:pt>
              </c:strCache>
            </c:strRef>
          </c:tx>
          <c:marker>
            <c:symbol val="none"/>
          </c:marker>
          <c:cat>
            <c:numRef>
              <c:f>Vaxtamunur60!$B$19:$AB$19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Vaxtamunur60!$B$20:$AB$20</c:f>
              <c:numCache>
                <c:formatCode>General</c:formatCode>
                <c:ptCount val="27"/>
                <c:pt idx="0">
                  <c:v>38.800000000000011</c:v>
                </c:pt>
                <c:pt idx="1">
                  <c:v>38.800000000000011</c:v>
                </c:pt>
                <c:pt idx="2">
                  <c:v>38.300000000000011</c:v>
                </c:pt>
                <c:pt idx="3">
                  <c:v>39.5</c:v>
                </c:pt>
                <c:pt idx="4">
                  <c:v>18.100000000000001</c:v>
                </c:pt>
                <c:pt idx="5">
                  <c:v>24.7</c:v>
                </c:pt>
                <c:pt idx="6">
                  <c:v>12.2</c:v>
                </c:pt>
                <c:pt idx="7">
                  <c:v>15.5</c:v>
                </c:pt>
                <c:pt idx="8">
                  <c:v>25.5</c:v>
                </c:pt>
                <c:pt idx="9">
                  <c:v>23.6</c:v>
                </c:pt>
                <c:pt idx="10">
                  <c:v>12.3</c:v>
                </c:pt>
                <c:pt idx="11">
                  <c:v>12.7</c:v>
                </c:pt>
                <c:pt idx="12">
                  <c:v>5.9</c:v>
                </c:pt>
                <c:pt idx="13">
                  <c:v>6.6</c:v>
                </c:pt>
                <c:pt idx="14">
                  <c:v>3</c:v>
                </c:pt>
                <c:pt idx="15">
                  <c:v>3.7</c:v>
                </c:pt>
                <c:pt idx="16">
                  <c:v>4.3</c:v>
                </c:pt>
                <c:pt idx="17">
                  <c:v>4.7</c:v>
                </c:pt>
                <c:pt idx="18">
                  <c:v>4.5</c:v>
                </c:pt>
                <c:pt idx="19">
                  <c:v>8</c:v>
                </c:pt>
                <c:pt idx="20">
                  <c:v>10.6</c:v>
                </c:pt>
                <c:pt idx="21">
                  <c:v>10.9</c:v>
                </c:pt>
                <c:pt idx="22">
                  <c:v>8.3000000000000007</c:v>
                </c:pt>
                <c:pt idx="23">
                  <c:v>4.8</c:v>
                </c:pt>
                <c:pt idx="24">
                  <c:v>4.8</c:v>
                </c:pt>
              </c:numCache>
            </c:numRef>
          </c:val>
        </c:ser>
        <c:ser>
          <c:idx val="1"/>
          <c:order val="1"/>
          <c:tx>
            <c:strRef>
              <c:f>Vaxtamunur60!$A$21</c:f>
              <c:strCache>
                <c:ptCount val="1"/>
                <c:pt idx="0">
                  <c:v>Bundin innlán</c:v>
                </c:pt>
              </c:strCache>
            </c:strRef>
          </c:tx>
          <c:marker>
            <c:symbol val="none"/>
          </c:marker>
          <c:cat>
            <c:numRef>
              <c:f>Vaxtamunur60!$B$19:$AB$19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Vaxtamunur60!$B$21:$AB$21</c:f>
              <c:numCache>
                <c:formatCode>General</c:formatCode>
                <c:ptCount val="27"/>
                <c:pt idx="0">
                  <c:v>45</c:v>
                </c:pt>
                <c:pt idx="1">
                  <c:v>45.9</c:v>
                </c:pt>
                <c:pt idx="2">
                  <c:v>61.8</c:v>
                </c:pt>
                <c:pt idx="3">
                  <c:v>74.7</c:v>
                </c:pt>
                <c:pt idx="4">
                  <c:v>22.7</c:v>
                </c:pt>
                <c:pt idx="5">
                  <c:v>39.4</c:v>
                </c:pt>
                <c:pt idx="6">
                  <c:v>18</c:v>
                </c:pt>
                <c:pt idx="7">
                  <c:v>26.1</c:v>
                </c:pt>
                <c:pt idx="8">
                  <c:v>23.2</c:v>
                </c:pt>
                <c:pt idx="9">
                  <c:v>24.8</c:v>
                </c:pt>
                <c:pt idx="10">
                  <c:v>13.6</c:v>
                </c:pt>
                <c:pt idx="11">
                  <c:v>15.2</c:v>
                </c:pt>
                <c:pt idx="12">
                  <c:v>8.2000000000000011</c:v>
                </c:pt>
                <c:pt idx="13">
                  <c:v>9.4</c:v>
                </c:pt>
                <c:pt idx="14">
                  <c:v>6.1</c:v>
                </c:pt>
                <c:pt idx="15">
                  <c:v>7.1</c:v>
                </c:pt>
                <c:pt idx="16">
                  <c:v>7.9</c:v>
                </c:pt>
                <c:pt idx="17">
                  <c:v>7.8</c:v>
                </c:pt>
                <c:pt idx="18">
                  <c:v>6.7</c:v>
                </c:pt>
                <c:pt idx="19">
                  <c:v>11.1</c:v>
                </c:pt>
                <c:pt idx="20">
                  <c:v>10.1</c:v>
                </c:pt>
                <c:pt idx="21">
                  <c:v>15.2</c:v>
                </c:pt>
                <c:pt idx="22">
                  <c:v>8.1</c:v>
                </c:pt>
                <c:pt idx="23">
                  <c:v>7.8</c:v>
                </c:pt>
                <c:pt idx="24">
                  <c:v>8</c:v>
                </c:pt>
                <c:pt idx="25">
                  <c:v>7.8</c:v>
                </c:pt>
                <c:pt idx="26">
                  <c:v>11</c:v>
                </c:pt>
              </c:numCache>
            </c:numRef>
          </c:val>
        </c:ser>
        <c:ser>
          <c:idx val="2"/>
          <c:order val="2"/>
          <c:tx>
            <c:strRef>
              <c:f>Vaxtamunur60!$A$22</c:f>
              <c:strCache>
                <c:ptCount val="1"/>
                <c:pt idx="0">
                  <c:v>Meðaltal óbundinna og bundinna innlána</c:v>
                </c:pt>
              </c:strCache>
            </c:strRef>
          </c:tx>
          <c:marker>
            <c:symbol val="none"/>
          </c:marker>
          <c:cat>
            <c:numRef>
              <c:f>Vaxtamunur60!$B$19:$AB$19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Vaxtamunur60!$B$22:$AB$22</c:f>
              <c:numCache>
                <c:formatCode>0.0</c:formatCode>
                <c:ptCount val="27"/>
                <c:pt idx="0">
                  <c:v>39.15</c:v>
                </c:pt>
                <c:pt idx="1">
                  <c:v>40.15</c:v>
                </c:pt>
                <c:pt idx="2">
                  <c:v>48.55</c:v>
                </c:pt>
                <c:pt idx="3">
                  <c:v>56.7</c:v>
                </c:pt>
                <c:pt idx="4">
                  <c:v>19.399999999999999</c:v>
                </c:pt>
                <c:pt idx="5">
                  <c:v>31.049999999999994</c:v>
                </c:pt>
                <c:pt idx="6">
                  <c:v>14.75</c:v>
                </c:pt>
                <c:pt idx="7">
                  <c:v>19.700000000000003</c:v>
                </c:pt>
                <c:pt idx="8">
                  <c:v>19.95</c:v>
                </c:pt>
                <c:pt idx="9">
                  <c:v>18</c:v>
                </c:pt>
                <c:pt idx="10">
                  <c:v>8.65</c:v>
                </c:pt>
                <c:pt idx="11">
                  <c:v>10</c:v>
                </c:pt>
                <c:pt idx="12">
                  <c:v>4.6999999999999984</c:v>
                </c:pt>
                <c:pt idx="13">
                  <c:v>5.1000000000000005</c:v>
                </c:pt>
                <c:pt idx="14">
                  <c:v>3.3</c:v>
                </c:pt>
                <c:pt idx="15">
                  <c:v>3.8499999999999992</c:v>
                </c:pt>
                <c:pt idx="16">
                  <c:v>4.3500000000000005</c:v>
                </c:pt>
                <c:pt idx="17">
                  <c:v>4.3499999999999996</c:v>
                </c:pt>
                <c:pt idx="18">
                  <c:v>3.7</c:v>
                </c:pt>
                <c:pt idx="19">
                  <c:v>5.95</c:v>
                </c:pt>
                <c:pt idx="20">
                  <c:v>5.75</c:v>
                </c:pt>
                <c:pt idx="21">
                  <c:v>8.4</c:v>
                </c:pt>
                <c:pt idx="22">
                  <c:v>4.3999999999999995</c:v>
                </c:pt>
                <c:pt idx="23">
                  <c:v>4</c:v>
                </c:pt>
                <c:pt idx="24">
                  <c:v>4.1499999999999995</c:v>
                </c:pt>
                <c:pt idx="25">
                  <c:v>4.55</c:v>
                </c:pt>
                <c:pt idx="26">
                  <c:v>7.2</c:v>
                </c:pt>
              </c:numCache>
            </c:numRef>
          </c:val>
        </c:ser>
        <c:marker val="1"/>
        <c:axId val="81357440"/>
        <c:axId val="81379712"/>
      </c:lineChart>
      <c:catAx>
        <c:axId val="813574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379712"/>
        <c:crosses val="autoZero"/>
        <c:auto val="1"/>
        <c:lblAlgn val="ctr"/>
        <c:lblOffset val="100"/>
      </c:catAx>
      <c:valAx>
        <c:axId val="81379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357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083326426301984"/>
          <c:y val="0.1397469751196603"/>
          <c:w val="0.62179831468434876"/>
          <c:h val="0.29338522910108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5.3719298245614042E-2"/>
          <c:y val="2.8824104461690769E-2"/>
          <c:w val="0.91917543859649153"/>
          <c:h val="0.85804242033343536"/>
        </c:manualLayout>
      </c:layout>
      <c:lineChart>
        <c:grouping val="standard"/>
        <c:ser>
          <c:idx val="0"/>
          <c:order val="0"/>
          <c:tx>
            <c:strRef>
              <c:f>Vaxtamunur60!$A$2</c:f>
              <c:strCache>
                <c:ptCount val="1"/>
                <c:pt idx="0">
                  <c:v>Ísland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Vaxtamunur60!$B$1:$AB$1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Vaxtamunur60!$B$2:$AB$2</c:f>
              <c:numCache>
                <c:formatCode>General</c:formatCode>
                <c:ptCount val="27"/>
                <c:pt idx="0">
                  <c:v>6.2</c:v>
                </c:pt>
                <c:pt idx="1">
                  <c:v>1.3</c:v>
                </c:pt>
                <c:pt idx="2">
                  <c:v>7.6</c:v>
                </c:pt>
                <c:pt idx="3">
                  <c:v>3.3</c:v>
                </c:pt>
                <c:pt idx="4">
                  <c:v>4.7</c:v>
                </c:pt>
                <c:pt idx="5">
                  <c:v>7.9</c:v>
                </c:pt>
                <c:pt idx="6">
                  <c:v>6.6</c:v>
                </c:pt>
                <c:pt idx="7">
                  <c:v>11.1</c:v>
                </c:pt>
                <c:pt idx="8">
                  <c:v>4.7</c:v>
                </c:pt>
                <c:pt idx="9">
                  <c:v>4.4000000000000004</c:v>
                </c:pt>
                <c:pt idx="10">
                  <c:v>3.9</c:v>
                </c:pt>
                <c:pt idx="11">
                  <c:v>4.8</c:v>
                </c:pt>
                <c:pt idx="12">
                  <c:v>7.1</c:v>
                </c:pt>
                <c:pt idx="13">
                  <c:v>7.5</c:v>
                </c:pt>
                <c:pt idx="14">
                  <c:v>7.5</c:v>
                </c:pt>
                <c:pt idx="15">
                  <c:v>7.9</c:v>
                </c:pt>
                <c:pt idx="16">
                  <c:v>8.2000000000000011</c:v>
                </c:pt>
                <c:pt idx="17">
                  <c:v>8.2000000000000011</c:v>
                </c:pt>
                <c:pt idx="18">
                  <c:v>8.3000000000000007</c:v>
                </c:pt>
                <c:pt idx="19">
                  <c:v>5.3</c:v>
                </c:pt>
                <c:pt idx="20">
                  <c:v>6.2</c:v>
                </c:pt>
                <c:pt idx="21">
                  <c:v>7.1</c:v>
                </c:pt>
                <c:pt idx="22">
                  <c:v>7.1</c:v>
                </c:pt>
                <c:pt idx="23">
                  <c:v>7.1</c:v>
                </c:pt>
                <c:pt idx="24">
                  <c:v>7.2</c:v>
                </c:pt>
              </c:numCache>
            </c:numRef>
          </c:val>
        </c:ser>
        <c:ser>
          <c:idx val="1"/>
          <c:order val="1"/>
          <c:tx>
            <c:strRef>
              <c:f>Vaxtamunur60!$A$3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Vaxtamunur60!$B$1:$AB$1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Vaxtamunur60!$B$3:$AB$3</c:f>
              <c:numCache>
                <c:formatCode>General</c:formatCode>
                <c:ptCount val="27"/>
                <c:pt idx="0">
                  <c:v>6.4</c:v>
                </c:pt>
                <c:pt idx="1">
                  <c:v>4.5999999999999996</c:v>
                </c:pt>
                <c:pt idx="2">
                  <c:v>5.7</c:v>
                </c:pt>
                <c:pt idx="3">
                  <c:v>4.5</c:v>
                </c:pt>
                <c:pt idx="4">
                  <c:v>4.4000000000000004</c:v>
                </c:pt>
                <c:pt idx="5">
                  <c:v>6.4</c:v>
                </c:pt>
                <c:pt idx="6">
                  <c:v>6.4</c:v>
                </c:pt>
                <c:pt idx="7">
                  <c:v>6.5</c:v>
                </c:pt>
                <c:pt idx="8">
                  <c:v>4.8</c:v>
                </c:pt>
                <c:pt idx="9">
                  <c:v>5.2</c:v>
                </c:pt>
                <c:pt idx="10">
                  <c:v>6.2</c:v>
                </c:pt>
                <c:pt idx="11">
                  <c:v>4.2</c:v>
                </c:pt>
                <c:pt idx="12">
                  <c:v>4.3</c:v>
                </c:pt>
                <c:pt idx="13">
                  <c:v>3.9</c:v>
                </c:pt>
                <c:pt idx="14">
                  <c:v>6.4</c:v>
                </c:pt>
                <c:pt idx="15">
                  <c:v>6.5</c:v>
                </c:pt>
                <c:pt idx="16">
                  <c:v>5.9</c:v>
                </c:pt>
                <c:pt idx="17">
                  <c:v>5.0999999999999996</c:v>
                </c:pt>
                <c:pt idx="18">
                  <c:v>4.8</c:v>
                </c:pt>
                <c:pt idx="19">
                  <c:v>4.7</c:v>
                </c:pt>
                <c:pt idx="20">
                  <c:v>4.9000000000000004</c:v>
                </c:pt>
                <c:pt idx="21">
                  <c:v>4.9000000000000004</c:v>
                </c:pt>
                <c:pt idx="2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Vaxtamunur60!$A$4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Vaxtamunur60!$B$1:$AB$1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Vaxtamunur60!$B$4:$AB$4</c:f>
              <c:numCache>
                <c:formatCode>General</c:formatCode>
                <c:ptCount val="27"/>
                <c:pt idx="0">
                  <c:v>8</c:v>
                </c:pt>
                <c:pt idx="1">
                  <c:v>9.1</c:v>
                </c:pt>
                <c:pt idx="2">
                  <c:v>9.4</c:v>
                </c:pt>
                <c:pt idx="3">
                  <c:v>8.9</c:v>
                </c:pt>
                <c:pt idx="4">
                  <c:v>8.3000000000000007</c:v>
                </c:pt>
                <c:pt idx="5">
                  <c:v>3.4</c:v>
                </c:pt>
                <c:pt idx="6">
                  <c:v>5</c:v>
                </c:pt>
                <c:pt idx="7">
                  <c:v>4.7</c:v>
                </c:pt>
                <c:pt idx="8">
                  <c:v>5</c:v>
                </c:pt>
                <c:pt idx="9">
                  <c:v>4.8</c:v>
                </c:pt>
                <c:pt idx="10">
                  <c:v>4.5</c:v>
                </c:pt>
                <c:pt idx="11">
                  <c:v>4.5999999999999996</c:v>
                </c:pt>
                <c:pt idx="12">
                  <c:v>3.6</c:v>
                </c:pt>
                <c:pt idx="13">
                  <c:v>3.7</c:v>
                </c:pt>
                <c:pt idx="14">
                  <c:v>3.2</c:v>
                </c:pt>
                <c:pt idx="15">
                  <c:v>2.7</c:v>
                </c:pt>
                <c:pt idx="16">
                  <c:v>2.5</c:v>
                </c:pt>
                <c:pt idx="17">
                  <c:v>2.4</c:v>
                </c:pt>
                <c:pt idx="18">
                  <c:v>2.6</c:v>
                </c:pt>
                <c:pt idx="19">
                  <c:v>2.2000000000000002</c:v>
                </c:pt>
                <c:pt idx="20">
                  <c:v>2.2000000000000002</c:v>
                </c:pt>
                <c:pt idx="21">
                  <c:v>2.2999999999999998</c:v>
                </c:pt>
                <c:pt idx="22">
                  <c:v>2.2999999999999998</c:v>
                </c:pt>
                <c:pt idx="23">
                  <c:v>2.6</c:v>
                </c:pt>
                <c:pt idx="24">
                  <c:v>2.6</c:v>
                </c:pt>
                <c:pt idx="25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Vaxtamunur60!$A$5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Vaxtamunur60!$B$1:$AB$1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Vaxtamunur60!$B$5:$AB$5</c:f>
              <c:numCache>
                <c:formatCode>General</c:formatCode>
                <c:ptCount val="27"/>
                <c:pt idx="14">
                  <c:v>13.1</c:v>
                </c:pt>
                <c:pt idx="15">
                  <c:v>10.3</c:v>
                </c:pt>
                <c:pt idx="16">
                  <c:v>8.8000000000000007</c:v>
                </c:pt>
                <c:pt idx="17">
                  <c:v>5.6</c:v>
                </c:pt>
                <c:pt idx="18">
                  <c:v>7</c:v>
                </c:pt>
                <c:pt idx="19">
                  <c:v>6.9</c:v>
                </c:pt>
                <c:pt idx="20">
                  <c:v>3.7</c:v>
                </c:pt>
                <c:pt idx="21">
                  <c:v>3.7</c:v>
                </c:pt>
                <c:pt idx="22">
                  <c:v>4</c:v>
                </c:pt>
                <c:pt idx="23">
                  <c:v>3.1</c:v>
                </c:pt>
                <c:pt idx="24">
                  <c:v>3.5</c:v>
                </c:pt>
                <c:pt idx="25">
                  <c:v>2.8</c:v>
                </c:pt>
                <c:pt idx="26" formatCode="0.0">
                  <c:v>2.19</c:v>
                </c:pt>
              </c:numCache>
            </c:numRef>
          </c:val>
        </c:ser>
        <c:marker val="1"/>
        <c:axId val="81664256"/>
        <c:axId val="81678336"/>
      </c:lineChart>
      <c:catAx>
        <c:axId val="8166425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100"/>
            </a:pPr>
            <a:endParaRPr lang="is-IS"/>
          </a:p>
        </c:txPr>
        <c:crossAx val="81678336"/>
        <c:crosses val="autoZero"/>
        <c:auto val="1"/>
        <c:lblAlgn val="ctr"/>
        <c:lblOffset val="100"/>
      </c:catAx>
      <c:valAx>
        <c:axId val="816783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664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94736842105251"/>
          <c:y val="8.077248599957336E-2"/>
          <c:w val="0.17798245614035094"/>
          <c:h val="0.25149144623551412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5.3719298245614069E-2"/>
          <c:y val="2.8824104461690772E-2"/>
          <c:w val="0.92853501864898502"/>
          <c:h val="0.88800525230066729"/>
        </c:manualLayout>
      </c:layout>
      <c:lineChart>
        <c:grouping val="standard"/>
        <c:ser>
          <c:idx val="0"/>
          <c:order val="0"/>
          <c:tx>
            <c:strRef>
              <c:f>Vaxtamunur60!$A$63</c:f>
              <c:strCache>
                <c:ptCount val="1"/>
                <c:pt idx="0">
                  <c:v>Ísland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Vaxtamunur60!$B$62:$R$62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Vaxtamunur60!$B$63:$R$63</c:f>
              <c:numCache>
                <c:formatCode>General</c:formatCode>
                <c:ptCount val="17"/>
                <c:pt idx="0">
                  <c:v>3.9</c:v>
                </c:pt>
                <c:pt idx="1">
                  <c:v>4.8</c:v>
                </c:pt>
                <c:pt idx="2">
                  <c:v>7.1</c:v>
                </c:pt>
                <c:pt idx="3">
                  <c:v>7.5</c:v>
                </c:pt>
                <c:pt idx="4">
                  <c:v>7.5</c:v>
                </c:pt>
                <c:pt idx="5">
                  <c:v>7.9</c:v>
                </c:pt>
                <c:pt idx="6">
                  <c:v>8.2000000000000011</c:v>
                </c:pt>
                <c:pt idx="7">
                  <c:v>8.2000000000000011</c:v>
                </c:pt>
                <c:pt idx="8">
                  <c:v>8.3000000000000007</c:v>
                </c:pt>
                <c:pt idx="9">
                  <c:v>5.3</c:v>
                </c:pt>
                <c:pt idx="10">
                  <c:v>6.2</c:v>
                </c:pt>
                <c:pt idx="11">
                  <c:v>7.1</c:v>
                </c:pt>
                <c:pt idx="12">
                  <c:v>7.1</c:v>
                </c:pt>
                <c:pt idx="13">
                  <c:v>7.1</c:v>
                </c:pt>
                <c:pt idx="14">
                  <c:v>7.2</c:v>
                </c:pt>
              </c:numCache>
            </c:numRef>
          </c:val>
        </c:ser>
        <c:ser>
          <c:idx val="1"/>
          <c:order val="1"/>
          <c:tx>
            <c:strRef>
              <c:f>Vaxtamunur60!$A$64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Vaxtamunur60!$B$62:$R$62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Vaxtamunur60!$B$64:$R$64</c:f>
              <c:numCache>
                <c:formatCode>General</c:formatCode>
                <c:ptCount val="17"/>
                <c:pt idx="0">
                  <c:v>6.2</c:v>
                </c:pt>
                <c:pt idx="1">
                  <c:v>4.2</c:v>
                </c:pt>
                <c:pt idx="2">
                  <c:v>4.3</c:v>
                </c:pt>
                <c:pt idx="3">
                  <c:v>3.9</c:v>
                </c:pt>
                <c:pt idx="4">
                  <c:v>6.4</c:v>
                </c:pt>
                <c:pt idx="5">
                  <c:v>6.5</c:v>
                </c:pt>
                <c:pt idx="6">
                  <c:v>5.9</c:v>
                </c:pt>
                <c:pt idx="7">
                  <c:v>5.0999999999999996</c:v>
                </c:pt>
                <c:pt idx="8">
                  <c:v>4.8</c:v>
                </c:pt>
                <c:pt idx="9">
                  <c:v>4.7</c:v>
                </c:pt>
                <c:pt idx="10">
                  <c:v>4.9000000000000004</c:v>
                </c:pt>
                <c:pt idx="11">
                  <c:v>4.9000000000000004</c:v>
                </c:pt>
                <c:pt idx="1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Vaxtamunur60!$A$65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Vaxtamunur60!$B$62:$R$62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Vaxtamunur60!$B$65:$R$65</c:f>
              <c:numCache>
                <c:formatCode>General</c:formatCode>
                <c:ptCount val="17"/>
                <c:pt idx="0">
                  <c:v>4.5</c:v>
                </c:pt>
                <c:pt idx="1">
                  <c:v>4.5999999999999996</c:v>
                </c:pt>
                <c:pt idx="2">
                  <c:v>3.6</c:v>
                </c:pt>
                <c:pt idx="3">
                  <c:v>3.7</c:v>
                </c:pt>
                <c:pt idx="4">
                  <c:v>3.2</c:v>
                </c:pt>
                <c:pt idx="5">
                  <c:v>2.7</c:v>
                </c:pt>
                <c:pt idx="6">
                  <c:v>2.5</c:v>
                </c:pt>
                <c:pt idx="7">
                  <c:v>2.4</c:v>
                </c:pt>
                <c:pt idx="8">
                  <c:v>2.6</c:v>
                </c:pt>
                <c:pt idx="9">
                  <c:v>2.2000000000000002</c:v>
                </c:pt>
                <c:pt idx="10">
                  <c:v>2.2000000000000002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2.6</c:v>
                </c:pt>
                <c:pt idx="14">
                  <c:v>2.6</c:v>
                </c:pt>
                <c:pt idx="15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Vaxtamunur60!$A$66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Vaxtamunur60!$B$62:$R$62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Vaxtamunur60!$B$66:$R$66</c:f>
              <c:numCache>
                <c:formatCode>General</c:formatCode>
                <c:ptCount val="17"/>
                <c:pt idx="4">
                  <c:v>13.1</c:v>
                </c:pt>
                <c:pt idx="5">
                  <c:v>10.3</c:v>
                </c:pt>
                <c:pt idx="6">
                  <c:v>8.8000000000000007</c:v>
                </c:pt>
                <c:pt idx="7">
                  <c:v>5.6</c:v>
                </c:pt>
                <c:pt idx="8">
                  <c:v>7</c:v>
                </c:pt>
                <c:pt idx="9">
                  <c:v>6.9</c:v>
                </c:pt>
                <c:pt idx="10">
                  <c:v>3.7</c:v>
                </c:pt>
                <c:pt idx="11">
                  <c:v>3.7</c:v>
                </c:pt>
                <c:pt idx="12">
                  <c:v>4</c:v>
                </c:pt>
                <c:pt idx="13">
                  <c:v>3.1</c:v>
                </c:pt>
                <c:pt idx="14">
                  <c:v>3.5</c:v>
                </c:pt>
                <c:pt idx="15">
                  <c:v>2.8</c:v>
                </c:pt>
                <c:pt idx="16">
                  <c:v>2.19</c:v>
                </c:pt>
              </c:numCache>
            </c:numRef>
          </c:val>
        </c:ser>
        <c:marker val="1"/>
        <c:axId val="81737600"/>
        <c:axId val="81739136"/>
      </c:lineChart>
      <c:catAx>
        <c:axId val="817376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739136"/>
        <c:crosses val="autoZero"/>
        <c:auto val="1"/>
        <c:lblAlgn val="ctr"/>
        <c:lblOffset val="100"/>
      </c:catAx>
      <c:valAx>
        <c:axId val="817391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737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289473684210552"/>
          <c:y val="8.0772485999573318E-2"/>
          <c:w val="0.18675438596491237"/>
          <c:h val="0.28031555069720498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5.3719298245614042E-2"/>
          <c:y val="2.8824104461690769E-2"/>
          <c:w val="0.92970175438596503"/>
          <c:h val="0.88800525230066707"/>
        </c:manualLayout>
      </c:layout>
      <c:lineChart>
        <c:grouping val="standard"/>
        <c:ser>
          <c:idx val="0"/>
          <c:order val="0"/>
          <c:tx>
            <c:strRef>
              <c:f>Vaxtamunur60!$A$70</c:f>
              <c:strCache>
                <c:ptCount val="1"/>
                <c:pt idx="0">
                  <c:v>Ísland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Vaxtamunur60!$B$69:$R$69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Vaxtamunur60!$B$70:$R$70</c:f>
              <c:numCache>
                <c:formatCode>General</c:formatCode>
                <c:ptCount val="17"/>
                <c:pt idx="0">
                  <c:v>7.5499999999999989</c:v>
                </c:pt>
                <c:pt idx="1">
                  <c:v>7.5</c:v>
                </c:pt>
                <c:pt idx="2">
                  <c:v>8.4</c:v>
                </c:pt>
                <c:pt idx="3">
                  <c:v>9</c:v>
                </c:pt>
                <c:pt idx="4">
                  <c:v>7.3</c:v>
                </c:pt>
                <c:pt idx="5">
                  <c:v>7.75</c:v>
                </c:pt>
                <c:pt idx="6">
                  <c:v>8.0500000000000007</c:v>
                </c:pt>
                <c:pt idx="7">
                  <c:v>8.5500000000000007</c:v>
                </c:pt>
                <c:pt idx="8">
                  <c:v>9.1000000000000014</c:v>
                </c:pt>
                <c:pt idx="9">
                  <c:v>7.3500000000000005</c:v>
                </c:pt>
                <c:pt idx="10">
                  <c:v>11.05</c:v>
                </c:pt>
                <c:pt idx="11">
                  <c:v>9.6</c:v>
                </c:pt>
                <c:pt idx="12">
                  <c:v>11</c:v>
                </c:pt>
                <c:pt idx="13">
                  <c:v>8</c:v>
                </c:pt>
                <c:pt idx="14" formatCode="0.0">
                  <c:v>7.85</c:v>
                </c:pt>
                <c:pt idx="15" formatCode="0.0">
                  <c:v>10.227528662506566</c:v>
                </c:pt>
                <c:pt idx="16" formatCode="0.0">
                  <c:v>10.708979824067852</c:v>
                </c:pt>
              </c:numCache>
            </c:numRef>
          </c:val>
        </c:ser>
        <c:ser>
          <c:idx val="1"/>
          <c:order val="1"/>
          <c:tx>
            <c:strRef>
              <c:f>Vaxtamunur60!$A$71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Vaxtamunur60!$B$69:$R$69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Vaxtamunur60!$B$71:$R$71</c:f>
              <c:numCache>
                <c:formatCode>General</c:formatCode>
                <c:ptCount val="17"/>
                <c:pt idx="0">
                  <c:v>6.2</c:v>
                </c:pt>
                <c:pt idx="1">
                  <c:v>4.2</c:v>
                </c:pt>
                <c:pt idx="2">
                  <c:v>4.3</c:v>
                </c:pt>
                <c:pt idx="3">
                  <c:v>3.9</c:v>
                </c:pt>
                <c:pt idx="4">
                  <c:v>6.4</c:v>
                </c:pt>
                <c:pt idx="5">
                  <c:v>6.5</c:v>
                </c:pt>
                <c:pt idx="6">
                  <c:v>5.9</c:v>
                </c:pt>
                <c:pt idx="7">
                  <c:v>5.0999999999999996</c:v>
                </c:pt>
                <c:pt idx="8">
                  <c:v>4.8</c:v>
                </c:pt>
                <c:pt idx="9">
                  <c:v>4.7</c:v>
                </c:pt>
                <c:pt idx="10">
                  <c:v>4.9000000000000004</c:v>
                </c:pt>
                <c:pt idx="11">
                  <c:v>4.9000000000000004</c:v>
                </c:pt>
                <c:pt idx="1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Vaxtamunur60!$A$72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Vaxtamunur60!$B$69:$R$69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Vaxtamunur60!$B$72:$R$72</c:f>
              <c:numCache>
                <c:formatCode>General</c:formatCode>
                <c:ptCount val="17"/>
                <c:pt idx="0">
                  <c:v>4.5</c:v>
                </c:pt>
                <c:pt idx="1">
                  <c:v>4.5999999999999996</c:v>
                </c:pt>
                <c:pt idx="2">
                  <c:v>3.6</c:v>
                </c:pt>
                <c:pt idx="3">
                  <c:v>3.7</c:v>
                </c:pt>
                <c:pt idx="4">
                  <c:v>3.2</c:v>
                </c:pt>
                <c:pt idx="5">
                  <c:v>2.7</c:v>
                </c:pt>
                <c:pt idx="6">
                  <c:v>2.5</c:v>
                </c:pt>
                <c:pt idx="7">
                  <c:v>2.4</c:v>
                </c:pt>
                <c:pt idx="8">
                  <c:v>2.6</c:v>
                </c:pt>
                <c:pt idx="9">
                  <c:v>2.2000000000000002</c:v>
                </c:pt>
                <c:pt idx="10">
                  <c:v>2.2000000000000002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2.6</c:v>
                </c:pt>
                <c:pt idx="14" formatCode="0.0">
                  <c:v>2.6</c:v>
                </c:pt>
                <c:pt idx="15" formatCode="0.0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Vaxtamunur60!$A$73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Vaxtamunur60!$B$69:$R$69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Vaxtamunur60!$B$73:$R$73</c:f>
              <c:numCache>
                <c:formatCode>General</c:formatCode>
                <c:ptCount val="17"/>
                <c:pt idx="4">
                  <c:v>13.1</c:v>
                </c:pt>
                <c:pt idx="5">
                  <c:v>10.3</c:v>
                </c:pt>
                <c:pt idx="6">
                  <c:v>8.8000000000000007</c:v>
                </c:pt>
                <c:pt idx="7">
                  <c:v>5.6</c:v>
                </c:pt>
                <c:pt idx="8">
                  <c:v>7</c:v>
                </c:pt>
                <c:pt idx="9">
                  <c:v>6.9</c:v>
                </c:pt>
                <c:pt idx="10">
                  <c:v>3.7</c:v>
                </c:pt>
                <c:pt idx="11">
                  <c:v>3.7</c:v>
                </c:pt>
                <c:pt idx="12">
                  <c:v>4</c:v>
                </c:pt>
                <c:pt idx="13">
                  <c:v>3.1</c:v>
                </c:pt>
                <c:pt idx="14" formatCode="0.0">
                  <c:v>3.5</c:v>
                </c:pt>
                <c:pt idx="15" formatCode="0.0">
                  <c:v>2.8</c:v>
                </c:pt>
                <c:pt idx="16" formatCode="0.0">
                  <c:v>2.19</c:v>
                </c:pt>
              </c:numCache>
            </c:numRef>
          </c:val>
        </c:ser>
        <c:ser>
          <c:idx val="4"/>
          <c:order val="4"/>
          <c:tx>
            <c:strRef>
              <c:f>Vaxtamunur60!$A$74</c:f>
              <c:strCache>
                <c:ptCount val="1"/>
              </c:strCache>
            </c:strRef>
          </c:tx>
          <c:spPr>
            <a:ln w="31750">
              <a:prstDash val="dash"/>
            </a:ln>
          </c:spPr>
          <c:marker>
            <c:symbol val="none"/>
          </c:marker>
          <c:cat>
            <c:numRef>
              <c:f>Vaxtamunur60!$B$69:$R$69</c:f>
              <c:numCache>
                <c:formatCode>General</c:formatCode>
                <c:ptCount val="1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</c:numCache>
            </c:numRef>
          </c:cat>
          <c:val>
            <c:numRef>
              <c:f>Vaxtamunur60!$B$74:$R$74</c:f>
              <c:numCache>
                <c:formatCode>General</c:formatCode>
                <c:ptCount val="17"/>
                <c:pt idx="0">
                  <c:v>7.5499999999999989</c:v>
                </c:pt>
                <c:pt idx="1">
                  <c:v>7.5</c:v>
                </c:pt>
                <c:pt idx="2">
                  <c:v>8.4</c:v>
                </c:pt>
                <c:pt idx="3">
                  <c:v>9</c:v>
                </c:pt>
                <c:pt idx="4">
                  <c:v>7.3</c:v>
                </c:pt>
                <c:pt idx="5">
                  <c:v>7.75</c:v>
                </c:pt>
                <c:pt idx="6">
                  <c:v>8.0500000000000007</c:v>
                </c:pt>
                <c:pt idx="7">
                  <c:v>8.5500000000000007</c:v>
                </c:pt>
                <c:pt idx="8">
                  <c:v>9.1000000000000014</c:v>
                </c:pt>
                <c:pt idx="9">
                  <c:v>7.3500000000000005</c:v>
                </c:pt>
                <c:pt idx="10">
                  <c:v>11.05</c:v>
                </c:pt>
                <c:pt idx="11">
                  <c:v>9.6</c:v>
                </c:pt>
                <c:pt idx="12">
                  <c:v>11</c:v>
                </c:pt>
                <c:pt idx="13">
                  <c:v>8</c:v>
                </c:pt>
                <c:pt idx="14" formatCode="0.0">
                  <c:v>7.85</c:v>
                </c:pt>
                <c:pt idx="15" formatCode="0.0">
                  <c:v>10.4</c:v>
                </c:pt>
                <c:pt idx="16" formatCode="0.0">
                  <c:v>13.5</c:v>
                </c:pt>
              </c:numCache>
            </c:numRef>
          </c:val>
        </c:ser>
        <c:marker val="1"/>
        <c:axId val="81893632"/>
        <c:axId val="81907712"/>
      </c:lineChart>
      <c:catAx>
        <c:axId val="818936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1907712"/>
        <c:crosses val="autoZero"/>
        <c:auto val="1"/>
        <c:lblAlgn val="ctr"/>
        <c:lblOffset val="100"/>
      </c:catAx>
      <c:valAx>
        <c:axId val="819077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893632"/>
        <c:crosses val="autoZero"/>
        <c:crossBetween val="between"/>
      </c:valAx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7.4649122807017548E-2"/>
          <c:y val="6.8333760433521143E-2"/>
          <c:w val="0.2060526315789474"/>
          <c:h val="0.26326703170321364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7.5798314684348694E-2"/>
          <c:y val="2.8824104461690769E-2"/>
          <c:w val="0.90762273794723014"/>
          <c:h val="0.94235179107661848"/>
        </c:manualLayout>
      </c:layout>
      <c:lineChart>
        <c:grouping val="standard"/>
        <c:ser>
          <c:idx val="0"/>
          <c:order val="0"/>
          <c:tx>
            <c:strRef>
              <c:f>Vaxtamunur60!$A$31</c:f>
              <c:strCache>
                <c:ptCount val="1"/>
                <c:pt idx="0">
                  <c:v>Ísland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Vaxtamunur60!$B$31:$AB$31</c:f>
              <c:numCache>
                <c:formatCode>0.0</c:formatCode>
                <c:ptCount val="27"/>
                <c:pt idx="0">
                  <c:v>5.8500000000000005</c:v>
                </c:pt>
                <c:pt idx="1">
                  <c:v>-0.14999999999999863</c:v>
                </c:pt>
                <c:pt idx="2">
                  <c:v>-2.6499999999999986</c:v>
                </c:pt>
                <c:pt idx="3">
                  <c:v>-13.900000000000006</c:v>
                </c:pt>
                <c:pt idx="4">
                  <c:v>3.4000000000000021</c:v>
                </c:pt>
                <c:pt idx="5">
                  <c:v>1.5500000000000043</c:v>
                </c:pt>
                <c:pt idx="6">
                  <c:v>4.0500000000000007</c:v>
                </c:pt>
                <c:pt idx="7">
                  <c:v>6.8999999999999986</c:v>
                </c:pt>
                <c:pt idx="8">
                  <c:v>10.350000000000003</c:v>
                </c:pt>
                <c:pt idx="9">
                  <c:v>10</c:v>
                </c:pt>
                <c:pt idx="10">
                  <c:v>7.5499999999999989</c:v>
                </c:pt>
                <c:pt idx="11">
                  <c:v>7.5</c:v>
                </c:pt>
                <c:pt idx="12">
                  <c:v>8.4</c:v>
                </c:pt>
                <c:pt idx="13">
                  <c:v>9</c:v>
                </c:pt>
                <c:pt idx="14">
                  <c:v>7.3</c:v>
                </c:pt>
                <c:pt idx="15">
                  <c:v>7.75</c:v>
                </c:pt>
                <c:pt idx="16">
                  <c:v>8.0500000000000007</c:v>
                </c:pt>
                <c:pt idx="17">
                  <c:v>8.5500000000000007</c:v>
                </c:pt>
                <c:pt idx="18">
                  <c:v>9.1000000000000014</c:v>
                </c:pt>
                <c:pt idx="19">
                  <c:v>7.3500000000000005</c:v>
                </c:pt>
                <c:pt idx="20">
                  <c:v>11.05</c:v>
                </c:pt>
                <c:pt idx="21">
                  <c:v>9.6</c:v>
                </c:pt>
                <c:pt idx="22">
                  <c:v>11</c:v>
                </c:pt>
                <c:pt idx="23">
                  <c:v>8</c:v>
                </c:pt>
                <c:pt idx="24">
                  <c:v>7.85</c:v>
                </c:pt>
                <c:pt idx="25">
                  <c:v>10.227528662506566</c:v>
                </c:pt>
                <c:pt idx="26">
                  <c:v>10.708979824067852</c:v>
                </c:pt>
              </c:numCache>
            </c:numRef>
          </c:val>
        </c:ser>
        <c:ser>
          <c:idx val="1"/>
          <c:order val="1"/>
          <c:tx>
            <c:strRef>
              <c:f>Vaxtamunur60!$A$32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Vaxtamunur60!$B$32:$AB$32</c:f>
              <c:numCache>
                <c:formatCode>General</c:formatCode>
                <c:ptCount val="27"/>
                <c:pt idx="0">
                  <c:v>6.4</c:v>
                </c:pt>
                <c:pt idx="1">
                  <c:v>4.5999999999999996</c:v>
                </c:pt>
                <c:pt idx="2">
                  <c:v>5.7</c:v>
                </c:pt>
                <c:pt idx="3">
                  <c:v>4.5</c:v>
                </c:pt>
                <c:pt idx="4">
                  <c:v>4.4000000000000004</c:v>
                </c:pt>
                <c:pt idx="5">
                  <c:v>6.4</c:v>
                </c:pt>
                <c:pt idx="6">
                  <c:v>6.4</c:v>
                </c:pt>
                <c:pt idx="7">
                  <c:v>6.5</c:v>
                </c:pt>
                <c:pt idx="8">
                  <c:v>4.8</c:v>
                </c:pt>
                <c:pt idx="9">
                  <c:v>5.2</c:v>
                </c:pt>
                <c:pt idx="10">
                  <c:v>6.2</c:v>
                </c:pt>
                <c:pt idx="11">
                  <c:v>4.2</c:v>
                </c:pt>
                <c:pt idx="12">
                  <c:v>4.3</c:v>
                </c:pt>
                <c:pt idx="13">
                  <c:v>3.9</c:v>
                </c:pt>
                <c:pt idx="14">
                  <c:v>6.4</c:v>
                </c:pt>
                <c:pt idx="15">
                  <c:v>6.5</c:v>
                </c:pt>
                <c:pt idx="16">
                  <c:v>5.9</c:v>
                </c:pt>
                <c:pt idx="17">
                  <c:v>5.0999999999999996</c:v>
                </c:pt>
                <c:pt idx="18">
                  <c:v>4.8</c:v>
                </c:pt>
                <c:pt idx="19">
                  <c:v>4.7</c:v>
                </c:pt>
                <c:pt idx="20">
                  <c:v>4.9000000000000004</c:v>
                </c:pt>
                <c:pt idx="21">
                  <c:v>4.9000000000000004</c:v>
                </c:pt>
                <c:pt idx="2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Vaxtamunur60!$A$33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Vaxtamunur60!$B$33:$AB$33</c:f>
              <c:numCache>
                <c:formatCode>General</c:formatCode>
                <c:ptCount val="27"/>
                <c:pt idx="0">
                  <c:v>8</c:v>
                </c:pt>
                <c:pt idx="1">
                  <c:v>9.1</c:v>
                </c:pt>
                <c:pt idx="2">
                  <c:v>9.4</c:v>
                </c:pt>
                <c:pt idx="3">
                  <c:v>8.9</c:v>
                </c:pt>
                <c:pt idx="4">
                  <c:v>8.3000000000000007</c:v>
                </c:pt>
                <c:pt idx="5">
                  <c:v>3.4</c:v>
                </c:pt>
                <c:pt idx="6">
                  <c:v>5</c:v>
                </c:pt>
                <c:pt idx="7">
                  <c:v>4.7</c:v>
                </c:pt>
                <c:pt idx="8">
                  <c:v>5</c:v>
                </c:pt>
                <c:pt idx="9">
                  <c:v>4.8</c:v>
                </c:pt>
                <c:pt idx="10">
                  <c:v>4.5</c:v>
                </c:pt>
                <c:pt idx="11">
                  <c:v>4.5999999999999996</c:v>
                </c:pt>
                <c:pt idx="12">
                  <c:v>3.6</c:v>
                </c:pt>
                <c:pt idx="13">
                  <c:v>3.7</c:v>
                </c:pt>
                <c:pt idx="14">
                  <c:v>3.2</c:v>
                </c:pt>
                <c:pt idx="15">
                  <c:v>2.7</c:v>
                </c:pt>
                <c:pt idx="16">
                  <c:v>2.5</c:v>
                </c:pt>
                <c:pt idx="17">
                  <c:v>2.4</c:v>
                </c:pt>
                <c:pt idx="18">
                  <c:v>2.6</c:v>
                </c:pt>
                <c:pt idx="19">
                  <c:v>2.2000000000000002</c:v>
                </c:pt>
                <c:pt idx="20">
                  <c:v>2.2000000000000002</c:v>
                </c:pt>
                <c:pt idx="21">
                  <c:v>2.2999999999999998</c:v>
                </c:pt>
                <c:pt idx="22">
                  <c:v>2.2999999999999998</c:v>
                </c:pt>
                <c:pt idx="23">
                  <c:v>2.6</c:v>
                </c:pt>
                <c:pt idx="24">
                  <c:v>2.6</c:v>
                </c:pt>
                <c:pt idx="25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Vaxtamunur60!$A$34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Vaxtamunur60!$B$34:$AB$34</c:f>
              <c:numCache>
                <c:formatCode>General</c:formatCode>
                <c:ptCount val="27"/>
                <c:pt idx="14">
                  <c:v>13.1</c:v>
                </c:pt>
                <c:pt idx="15">
                  <c:v>10.3</c:v>
                </c:pt>
                <c:pt idx="16">
                  <c:v>8.8000000000000007</c:v>
                </c:pt>
                <c:pt idx="17">
                  <c:v>5.6</c:v>
                </c:pt>
                <c:pt idx="18">
                  <c:v>7</c:v>
                </c:pt>
                <c:pt idx="19">
                  <c:v>6.9</c:v>
                </c:pt>
                <c:pt idx="20">
                  <c:v>3.7</c:v>
                </c:pt>
                <c:pt idx="21">
                  <c:v>3.7</c:v>
                </c:pt>
                <c:pt idx="22">
                  <c:v>4</c:v>
                </c:pt>
                <c:pt idx="23">
                  <c:v>3.1</c:v>
                </c:pt>
                <c:pt idx="24">
                  <c:v>3.5</c:v>
                </c:pt>
                <c:pt idx="25">
                  <c:v>2.8</c:v>
                </c:pt>
                <c:pt idx="26">
                  <c:v>2.19</c:v>
                </c:pt>
              </c:numCache>
            </c:numRef>
          </c:val>
        </c:ser>
        <c:marker val="1"/>
        <c:axId val="81848576"/>
        <c:axId val="81920000"/>
      </c:lineChart>
      <c:catAx>
        <c:axId val="81848576"/>
        <c:scaling>
          <c:orientation val="minMax"/>
        </c:scaling>
        <c:axPos val="b"/>
        <c:numFmt formatCode="General" sourceLinked="1"/>
        <c:tickLblPos val="nextTo"/>
        <c:crossAx val="81920000"/>
        <c:crosses val="autoZero"/>
        <c:auto val="1"/>
        <c:lblAlgn val="ctr"/>
        <c:lblOffset val="100"/>
      </c:catAx>
      <c:valAx>
        <c:axId val="81920000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848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359649122807026"/>
          <c:y val="0.62581009763881712"/>
          <c:w val="0.19552631578947371"/>
          <c:h val="0.28031555069720498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plotArea>
      <c:layout>
        <c:manualLayout>
          <c:layoutTarget val="inner"/>
          <c:xMode val="edge"/>
          <c:yMode val="edge"/>
          <c:x val="8.4128747064511678E-2"/>
          <c:y val="3.7445132068869208E-2"/>
          <c:w val="0.89918662798729077"/>
          <c:h val="0.92510973586226131"/>
        </c:manualLayout>
      </c:layout>
      <c:lineChart>
        <c:grouping val="standard"/>
        <c:ser>
          <c:idx val="0"/>
          <c:order val="0"/>
          <c:tx>
            <c:strRef>
              <c:f>Vaxtamunur60!$A$31</c:f>
              <c:strCache>
                <c:ptCount val="1"/>
                <c:pt idx="0">
                  <c:v>Ísland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Vaxtamunur60!$B$31:$AB$31</c:f>
              <c:numCache>
                <c:formatCode>0.0</c:formatCode>
                <c:ptCount val="27"/>
                <c:pt idx="0">
                  <c:v>5.8500000000000005</c:v>
                </c:pt>
                <c:pt idx="1">
                  <c:v>-0.14999999999999869</c:v>
                </c:pt>
                <c:pt idx="2">
                  <c:v>-2.6499999999999986</c:v>
                </c:pt>
                <c:pt idx="3">
                  <c:v>-13.900000000000006</c:v>
                </c:pt>
                <c:pt idx="4">
                  <c:v>3.4000000000000021</c:v>
                </c:pt>
                <c:pt idx="5">
                  <c:v>1.5500000000000043</c:v>
                </c:pt>
                <c:pt idx="6">
                  <c:v>4.0500000000000007</c:v>
                </c:pt>
                <c:pt idx="7">
                  <c:v>6.8999999999999986</c:v>
                </c:pt>
                <c:pt idx="8">
                  <c:v>10.350000000000005</c:v>
                </c:pt>
                <c:pt idx="9">
                  <c:v>10</c:v>
                </c:pt>
                <c:pt idx="10">
                  <c:v>7.5499999999999989</c:v>
                </c:pt>
                <c:pt idx="11">
                  <c:v>7.5</c:v>
                </c:pt>
                <c:pt idx="12">
                  <c:v>8.4</c:v>
                </c:pt>
                <c:pt idx="13">
                  <c:v>9</c:v>
                </c:pt>
                <c:pt idx="14">
                  <c:v>7.3</c:v>
                </c:pt>
                <c:pt idx="15">
                  <c:v>7.75</c:v>
                </c:pt>
                <c:pt idx="16">
                  <c:v>8.0500000000000007</c:v>
                </c:pt>
                <c:pt idx="17">
                  <c:v>8.5500000000000007</c:v>
                </c:pt>
                <c:pt idx="18">
                  <c:v>9.1000000000000014</c:v>
                </c:pt>
                <c:pt idx="19">
                  <c:v>7.3500000000000005</c:v>
                </c:pt>
                <c:pt idx="20">
                  <c:v>11.05</c:v>
                </c:pt>
                <c:pt idx="21">
                  <c:v>9.6</c:v>
                </c:pt>
                <c:pt idx="22">
                  <c:v>11</c:v>
                </c:pt>
                <c:pt idx="23">
                  <c:v>8</c:v>
                </c:pt>
                <c:pt idx="24">
                  <c:v>7.85</c:v>
                </c:pt>
                <c:pt idx="25">
                  <c:v>10.227528662506563</c:v>
                </c:pt>
                <c:pt idx="26">
                  <c:v>10.70897982406785</c:v>
                </c:pt>
              </c:numCache>
            </c:numRef>
          </c:val>
        </c:ser>
        <c:ser>
          <c:idx val="1"/>
          <c:order val="1"/>
          <c:tx>
            <c:strRef>
              <c:f>Vaxtamunur60!$A$32</c:f>
              <c:strCache>
                <c:ptCount val="1"/>
                <c:pt idx="0">
                  <c:v>Danmörk</c:v>
                </c:pt>
              </c:strCache>
            </c:strRef>
          </c:tx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Vaxtamunur60!$B$32:$AB$32</c:f>
              <c:numCache>
                <c:formatCode>General</c:formatCode>
                <c:ptCount val="27"/>
                <c:pt idx="0">
                  <c:v>6.4</c:v>
                </c:pt>
                <c:pt idx="1">
                  <c:v>4.5999999999999996</c:v>
                </c:pt>
                <c:pt idx="2">
                  <c:v>5.7</c:v>
                </c:pt>
                <c:pt idx="3">
                  <c:v>4.5</c:v>
                </c:pt>
                <c:pt idx="4">
                  <c:v>4.4000000000000004</c:v>
                </c:pt>
                <c:pt idx="5">
                  <c:v>6.4</c:v>
                </c:pt>
                <c:pt idx="6">
                  <c:v>6.4</c:v>
                </c:pt>
                <c:pt idx="7">
                  <c:v>6.5</c:v>
                </c:pt>
                <c:pt idx="8">
                  <c:v>4.8</c:v>
                </c:pt>
                <c:pt idx="9">
                  <c:v>5.2</c:v>
                </c:pt>
                <c:pt idx="10">
                  <c:v>6.2</c:v>
                </c:pt>
                <c:pt idx="11">
                  <c:v>4.2</c:v>
                </c:pt>
                <c:pt idx="12">
                  <c:v>4.3</c:v>
                </c:pt>
                <c:pt idx="13">
                  <c:v>3.9</c:v>
                </c:pt>
                <c:pt idx="14">
                  <c:v>6.4</c:v>
                </c:pt>
                <c:pt idx="15">
                  <c:v>6.5</c:v>
                </c:pt>
                <c:pt idx="16">
                  <c:v>5.9</c:v>
                </c:pt>
                <c:pt idx="17">
                  <c:v>5.0999999999999996</c:v>
                </c:pt>
                <c:pt idx="18">
                  <c:v>4.8</c:v>
                </c:pt>
                <c:pt idx="19">
                  <c:v>4.7</c:v>
                </c:pt>
                <c:pt idx="20">
                  <c:v>4.9000000000000004</c:v>
                </c:pt>
                <c:pt idx="21">
                  <c:v>4.9000000000000004</c:v>
                </c:pt>
                <c:pt idx="22">
                  <c:v>4.7</c:v>
                </c:pt>
              </c:numCache>
            </c:numRef>
          </c:val>
        </c:ser>
        <c:ser>
          <c:idx val="2"/>
          <c:order val="2"/>
          <c:tx>
            <c:strRef>
              <c:f>Vaxtamunur60!$A$33</c:f>
              <c:strCache>
                <c:ptCount val="1"/>
                <c:pt idx="0">
                  <c:v>Noregur</c:v>
                </c:pt>
              </c:strCache>
            </c:strRef>
          </c:tx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Vaxtamunur60!$B$33:$AB$33</c:f>
              <c:numCache>
                <c:formatCode>General</c:formatCode>
                <c:ptCount val="27"/>
                <c:pt idx="0">
                  <c:v>8</c:v>
                </c:pt>
                <c:pt idx="1">
                  <c:v>9.1</c:v>
                </c:pt>
                <c:pt idx="2">
                  <c:v>9.4</c:v>
                </c:pt>
                <c:pt idx="3">
                  <c:v>8.9</c:v>
                </c:pt>
                <c:pt idx="4">
                  <c:v>8.3000000000000007</c:v>
                </c:pt>
                <c:pt idx="5">
                  <c:v>3.4</c:v>
                </c:pt>
                <c:pt idx="6">
                  <c:v>5</c:v>
                </c:pt>
                <c:pt idx="7">
                  <c:v>4.7</c:v>
                </c:pt>
                <c:pt idx="8">
                  <c:v>5</c:v>
                </c:pt>
                <c:pt idx="9">
                  <c:v>4.8</c:v>
                </c:pt>
                <c:pt idx="10">
                  <c:v>4.5</c:v>
                </c:pt>
                <c:pt idx="11">
                  <c:v>4.5999999999999996</c:v>
                </c:pt>
                <c:pt idx="12">
                  <c:v>3.6</c:v>
                </c:pt>
                <c:pt idx="13">
                  <c:v>3.7</c:v>
                </c:pt>
                <c:pt idx="14">
                  <c:v>3.2</c:v>
                </c:pt>
                <c:pt idx="15">
                  <c:v>2.7</c:v>
                </c:pt>
                <c:pt idx="16">
                  <c:v>2.5</c:v>
                </c:pt>
                <c:pt idx="17">
                  <c:v>2.4</c:v>
                </c:pt>
                <c:pt idx="18">
                  <c:v>2.6</c:v>
                </c:pt>
                <c:pt idx="19">
                  <c:v>2.2000000000000002</c:v>
                </c:pt>
                <c:pt idx="20">
                  <c:v>2.2000000000000002</c:v>
                </c:pt>
                <c:pt idx="21">
                  <c:v>2.2999999999999998</c:v>
                </c:pt>
                <c:pt idx="22">
                  <c:v>2.2999999999999998</c:v>
                </c:pt>
                <c:pt idx="23">
                  <c:v>2.6</c:v>
                </c:pt>
                <c:pt idx="24">
                  <c:v>2.6</c:v>
                </c:pt>
                <c:pt idx="25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Vaxtamunur60!$A$34</c:f>
              <c:strCache>
                <c:ptCount val="1"/>
                <c:pt idx="0">
                  <c:v>Eistland</c:v>
                </c:pt>
              </c:strCache>
            </c:strRef>
          </c:tx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Vaxtamunur60!$B$34:$AB$34</c:f>
              <c:numCache>
                <c:formatCode>General</c:formatCode>
                <c:ptCount val="27"/>
                <c:pt idx="14">
                  <c:v>13.1</c:v>
                </c:pt>
                <c:pt idx="15">
                  <c:v>10.3</c:v>
                </c:pt>
                <c:pt idx="16">
                  <c:v>8.8000000000000007</c:v>
                </c:pt>
                <c:pt idx="17">
                  <c:v>5.6</c:v>
                </c:pt>
                <c:pt idx="18">
                  <c:v>7</c:v>
                </c:pt>
                <c:pt idx="19">
                  <c:v>6.9</c:v>
                </c:pt>
                <c:pt idx="20">
                  <c:v>3.7</c:v>
                </c:pt>
                <c:pt idx="21">
                  <c:v>3.7</c:v>
                </c:pt>
                <c:pt idx="22">
                  <c:v>4</c:v>
                </c:pt>
                <c:pt idx="23">
                  <c:v>3.1</c:v>
                </c:pt>
                <c:pt idx="24">
                  <c:v>3.5</c:v>
                </c:pt>
                <c:pt idx="25">
                  <c:v>2.8</c:v>
                </c:pt>
                <c:pt idx="26">
                  <c:v>2.19</c:v>
                </c:pt>
              </c:numCache>
            </c:numRef>
          </c:val>
        </c:ser>
        <c:ser>
          <c:idx val="4"/>
          <c:order val="4"/>
          <c:tx>
            <c:strRef>
              <c:f>Vaxtamunur60!$A$35</c:f>
              <c:strCache>
                <c:ptCount val="1"/>
              </c:strCache>
            </c:strRef>
          </c:tx>
          <c:spPr>
            <a:ln w="31750">
              <a:prstDash val="dash"/>
            </a:ln>
          </c:spPr>
          <c:marker>
            <c:symbol val="none"/>
          </c:marker>
          <c:cat>
            <c:numRef>
              <c:f>Vaxtamunur60!$B$30:$AB$30</c:f>
              <c:numCache>
                <c:formatCode>General</c:formatCode>
                <c:ptCount val="27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</c:numCache>
            </c:numRef>
          </c:cat>
          <c:val>
            <c:numRef>
              <c:f>Vaxtamunur60!$B$35:$AB$35</c:f>
              <c:numCache>
                <c:formatCode>0.0</c:formatCode>
                <c:ptCount val="27"/>
                <c:pt idx="0">
                  <c:v>5.8500000000000005</c:v>
                </c:pt>
                <c:pt idx="1">
                  <c:v>-0.14999999999999869</c:v>
                </c:pt>
                <c:pt idx="2">
                  <c:v>-2.6499999999999986</c:v>
                </c:pt>
                <c:pt idx="3">
                  <c:v>-13.900000000000006</c:v>
                </c:pt>
                <c:pt idx="4">
                  <c:v>3.4000000000000021</c:v>
                </c:pt>
                <c:pt idx="5">
                  <c:v>1.5500000000000043</c:v>
                </c:pt>
                <c:pt idx="6">
                  <c:v>4.0500000000000007</c:v>
                </c:pt>
                <c:pt idx="7">
                  <c:v>6.8999999999999986</c:v>
                </c:pt>
                <c:pt idx="8">
                  <c:v>10.350000000000005</c:v>
                </c:pt>
                <c:pt idx="9">
                  <c:v>10</c:v>
                </c:pt>
                <c:pt idx="10">
                  <c:v>7.5499999999999989</c:v>
                </c:pt>
                <c:pt idx="11">
                  <c:v>7.5</c:v>
                </c:pt>
                <c:pt idx="12">
                  <c:v>8.4</c:v>
                </c:pt>
                <c:pt idx="13">
                  <c:v>9</c:v>
                </c:pt>
                <c:pt idx="14">
                  <c:v>7.3</c:v>
                </c:pt>
                <c:pt idx="15">
                  <c:v>7.75</c:v>
                </c:pt>
                <c:pt idx="16">
                  <c:v>8.0500000000000007</c:v>
                </c:pt>
                <c:pt idx="17">
                  <c:v>8.5500000000000007</c:v>
                </c:pt>
                <c:pt idx="18">
                  <c:v>9.1000000000000014</c:v>
                </c:pt>
                <c:pt idx="19">
                  <c:v>7.3500000000000005</c:v>
                </c:pt>
                <c:pt idx="20">
                  <c:v>11.05</c:v>
                </c:pt>
                <c:pt idx="21">
                  <c:v>9.6</c:v>
                </c:pt>
                <c:pt idx="22">
                  <c:v>11</c:v>
                </c:pt>
                <c:pt idx="23">
                  <c:v>8</c:v>
                </c:pt>
                <c:pt idx="24">
                  <c:v>7.85</c:v>
                </c:pt>
                <c:pt idx="25">
                  <c:v>10.4</c:v>
                </c:pt>
                <c:pt idx="26">
                  <c:v>13.5</c:v>
                </c:pt>
              </c:numCache>
            </c:numRef>
          </c:val>
        </c:ser>
        <c:marker val="1"/>
        <c:axId val="81982592"/>
        <c:axId val="81984128"/>
      </c:lineChart>
      <c:catAx>
        <c:axId val="8198259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100"/>
            </a:pPr>
            <a:endParaRPr lang="is-IS"/>
          </a:p>
        </c:txPr>
        <c:crossAx val="81984128"/>
        <c:crosses val="autoZero"/>
        <c:auto val="1"/>
        <c:lblAlgn val="ctr"/>
        <c:lblOffset val="100"/>
        <c:tickLblSkip val="1"/>
      </c:catAx>
      <c:valAx>
        <c:axId val="81984128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1600"/>
            </a:pPr>
            <a:endParaRPr lang="is-IS"/>
          </a:p>
        </c:txPr>
        <c:crossAx val="81982592"/>
        <c:crosses val="autoZero"/>
        <c:crossBetween val="between"/>
      </c:valAx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75535087719298266"/>
          <c:y val="0.62647323773716967"/>
          <c:w val="0.19552631578947371"/>
          <c:h val="0.27898927050049965"/>
        </c:manualLayout>
      </c:layout>
      <c:txPr>
        <a:bodyPr/>
        <a:lstStyle/>
        <a:p>
          <a:pPr>
            <a:defRPr sz="1600"/>
          </a:pPr>
          <a:endParaRPr lang="is-I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7A0AB7-C0F1-4733-86DD-EA53AC20607C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71B644A4-F79B-4971-9C4E-64ADF99DB441}">
      <dgm:prSet phldrT="[Text]" custT="1"/>
      <dgm:spPr/>
      <dgm:t>
        <a:bodyPr/>
        <a:lstStyle/>
        <a:p>
          <a:r>
            <a:rPr lang="is-IS" sz="1600" dirty="0" smtClean="0"/>
            <a:t>Samþjöppun</a:t>
          </a:r>
          <a:endParaRPr lang="is-IS" sz="1600" dirty="0"/>
        </a:p>
      </dgm:t>
    </dgm:pt>
    <dgm:pt modelId="{8FEBB005-0CE4-4E71-A7C8-A89902AC0BDD}" type="parTrans" cxnId="{B0E071B0-3EC1-4D88-B895-E280E3D7524B}">
      <dgm:prSet/>
      <dgm:spPr/>
      <dgm:t>
        <a:bodyPr/>
        <a:lstStyle/>
        <a:p>
          <a:endParaRPr lang="is-IS"/>
        </a:p>
      </dgm:t>
    </dgm:pt>
    <dgm:pt modelId="{BC4A2FD3-2D98-46D4-9549-61D8E0858F4D}" type="sibTrans" cxnId="{B0E071B0-3EC1-4D88-B895-E280E3D7524B}">
      <dgm:prSet/>
      <dgm:spPr/>
      <dgm:t>
        <a:bodyPr/>
        <a:lstStyle/>
        <a:p>
          <a:endParaRPr lang="is-IS"/>
        </a:p>
      </dgm:t>
    </dgm:pt>
    <dgm:pt modelId="{CB64FFC4-8B5C-4160-81C9-296FF5E3D18E}">
      <dgm:prSet phldrT="[Text]" custT="1"/>
      <dgm:spPr/>
      <dgm:t>
        <a:bodyPr/>
        <a:lstStyle/>
        <a:p>
          <a:r>
            <a:rPr lang="is-IS" sz="1050" dirty="0" smtClean="0"/>
            <a:t>Samkeppni</a:t>
          </a:r>
          <a:endParaRPr lang="is-IS" sz="1050" dirty="0"/>
        </a:p>
      </dgm:t>
    </dgm:pt>
    <dgm:pt modelId="{092CD55F-101A-4252-B351-5BDDCAEC5089}" type="parTrans" cxnId="{4C4D2165-9E47-4B67-8E0B-984C271798E2}">
      <dgm:prSet/>
      <dgm:spPr/>
      <dgm:t>
        <a:bodyPr/>
        <a:lstStyle/>
        <a:p>
          <a:endParaRPr lang="is-IS"/>
        </a:p>
      </dgm:t>
    </dgm:pt>
    <dgm:pt modelId="{4BB77503-4520-4D01-80AF-38F6F436A680}" type="sibTrans" cxnId="{4C4D2165-9E47-4B67-8E0B-984C271798E2}">
      <dgm:prSet/>
      <dgm:spPr/>
      <dgm:t>
        <a:bodyPr/>
        <a:lstStyle/>
        <a:p>
          <a:endParaRPr lang="is-IS"/>
        </a:p>
      </dgm:t>
    </dgm:pt>
    <dgm:pt modelId="{01C47FBC-0525-4C80-B39A-CB9F7C13BD86}">
      <dgm:prSet phldrT="[Text]"/>
      <dgm:spPr/>
      <dgm:t>
        <a:bodyPr/>
        <a:lstStyle/>
        <a:p>
          <a:r>
            <a:rPr lang="is-IS" dirty="0" smtClean="0"/>
            <a:t>Hagkvæmni</a:t>
          </a:r>
          <a:endParaRPr lang="is-IS" dirty="0"/>
        </a:p>
      </dgm:t>
    </dgm:pt>
    <dgm:pt modelId="{04A10A85-624F-4CAA-98AC-F69F785ECE0D}" type="parTrans" cxnId="{76E8CC44-E6B3-4DEB-AC01-E1D2770AA426}">
      <dgm:prSet/>
      <dgm:spPr/>
      <dgm:t>
        <a:bodyPr/>
        <a:lstStyle/>
        <a:p>
          <a:endParaRPr lang="is-IS"/>
        </a:p>
      </dgm:t>
    </dgm:pt>
    <dgm:pt modelId="{71D3298E-0E08-4354-AD3A-F646681ECB2A}" type="sibTrans" cxnId="{76E8CC44-E6B3-4DEB-AC01-E1D2770AA426}">
      <dgm:prSet/>
      <dgm:spPr/>
      <dgm:t>
        <a:bodyPr/>
        <a:lstStyle/>
        <a:p>
          <a:endParaRPr lang="is-IS"/>
        </a:p>
      </dgm:t>
    </dgm:pt>
    <dgm:pt modelId="{06521B46-C678-4CAB-9960-BC934545794F}" type="pres">
      <dgm:prSet presAssocID="{537A0AB7-C0F1-4733-86DD-EA53AC20607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154E5EF-D385-4C4F-B785-D0617AE922F9}" type="pres">
      <dgm:prSet presAssocID="{71B644A4-F79B-4971-9C4E-64ADF99DB44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FBDB43E1-6E1D-4146-A3DB-8A4F3015F064}" type="pres">
      <dgm:prSet presAssocID="{71B644A4-F79B-4971-9C4E-64ADF99DB441}" presName="gear1srcNode" presStyleLbl="node1" presStyleIdx="0" presStyleCnt="3"/>
      <dgm:spPr/>
      <dgm:t>
        <a:bodyPr/>
        <a:lstStyle/>
        <a:p>
          <a:endParaRPr lang="is-IS"/>
        </a:p>
      </dgm:t>
    </dgm:pt>
    <dgm:pt modelId="{E89CFDFC-4452-4FB1-A4D3-E5B974919A66}" type="pres">
      <dgm:prSet presAssocID="{71B644A4-F79B-4971-9C4E-64ADF99DB441}" presName="gear1dstNode" presStyleLbl="node1" presStyleIdx="0" presStyleCnt="3"/>
      <dgm:spPr/>
      <dgm:t>
        <a:bodyPr/>
        <a:lstStyle/>
        <a:p>
          <a:endParaRPr lang="is-IS"/>
        </a:p>
      </dgm:t>
    </dgm:pt>
    <dgm:pt modelId="{A8573EBC-66BA-491D-AE02-42371587954D}" type="pres">
      <dgm:prSet presAssocID="{CB64FFC4-8B5C-4160-81C9-296FF5E3D18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3CB0AE6D-85E9-4CE6-B7AC-B92A0FA9089D}" type="pres">
      <dgm:prSet presAssocID="{CB64FFC4-8B5C-4160-81C9-296FF5E3D18E}" presName="gear2srcNode" presStyleLbl="node1" presStyleIdx="1" presStyleCnt="3"/>
      <dgm:spPr/>
      <dgm:t>
        <a:bodyPr/>
        <a:lstStyle/>
        <a:p>
          <a:endParaRPr lang="is-IS"/>
        </a:p>
      </dgm:t>
    </dgm:pt>
    <dgm:pt modelId="{B3F3979C-9787-41E4-B236-493DA172EE3C}" type="pres">
      <dgm:prSet presAssocID="{CB64FFC4-8B5C-4160-81C9-296FF5E3D18E}" presName="gear2dstNode" presStyleLbl="node1" presStyleIdx="1" presStyleCnt="3"/>
      <dgm:spPr/>
      <dgm:t>
        <a:bodyPr/>
        <a:lstStyle/>
        <a:p>
          <a:endParaRPr lang="is-IS"/>
        </a:p>
      </dgm:t>
    </dgm:pt>
    <dgm:pt modelId="{F07EC4D4-E0AC-4D7B-A832-ADEEF3F7B888}" type="pres">
      <dgm:prSet presAssocID="{01C47FBC-0525-4C80-B39A-CB9F7C13BD86}" presName="gear3" presStyleLbl="node1" presStyleIdx="2" presStyleCnt="3"/>
      <dgm:spPr/>
      <dgm:t>
        <a:bodyPr/>
        <a:lstStyle/>
        <a:p>
          <a:endParaRPr lang="is-IS"/>
        </a:p>
      </dgm:t>
    </dgm:pt>
    <dgm:pt modelId="{CD1D7B45-ECA7-44CE-A65F-44150266E338}" type="pres">
      <dgm:prSet presAssocID="{01C47FBC-0525-4C80-B39A-CB9F7C13BD8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25DFFD0E-8B46-4547-852B-1A1E96A0A573}" type="pres">
      <dgm:prSet presAssocID="{01C47FBC-0525-4C80-B39A-CB9F7C13BD86}" presName="gear3srcNode" presStyleLbl="node1" presStyleIdx="2" presStyleCnt="3"/>
      <dgm:spPr/>
      <dgm:t>
        <a:bodyPr/>
        <a:lstStyle/>
        <a:p>
          <a:endParaRPr lang="is-IS"/>
        </a:p>
      </dgm:t>
    </dgm:pt>
    <dgm:pt modelId="{F675FC5D-2A2E-42BA-B77A-78508CB61A39}" type="pres">
      <dgm:prSet presAssocID="{01C47FBC-0525-4C80-B39A-CB9F7C13BD86}" presName="gear3dstNode" presStyleLbl="node1" presStyleIdx="2" presStyleCnt="3"/>
      <dgm:spPr/>
      <dgm:t>
        <a:bodyPr/>
        <a:lstStyle/>
        <a:p>
          <a:endParaRPr lang="is-IS"/>
        </a:p>
      </dgm:t>
    </dgm:pt>
    <dgm:pt modelId="{A54EF0D0-770D-4715-AFFD-6711BE3C601B}" type="pres">
      <dgm:prSet presAssocID="{BC4A2FD3-2D98-46D4-9549-61D8E0858F4D}" presName="connector1" presStyleLbl="sibTrans2D1" presStyleIdx="0" presStyleCnt="3"/>
      <dgm:spPr/>
      <dgm:t>
        <a:bodyPr/>
        <a:lstStyle/>
        <a:p>
          <a:endParaRPr lang="is-IS"/>
        </a:p>
      </dgm:t>
    </dgm:pt>
    <dgm:pt modelId="{1AF291FF-E57F-46A7-91C5-9700CE93D7C1}" type="pres">
      <dgm:prSet presAssocID="{4BB77503-4520-4D01-80AF-38F6F436A680}" presName="connector2" presStyleLbl="sibTrans2D1" presStyleIdx="1" presStyleCnt="3"/>
      <dgm:spPr/>
      <dgm:t>
        <a:bodyPr/>
        <a:lstStyle/>
        <a:p>
          <a:endParaRPr lang="is-IS"/>
        </a:p>
      </dgm:t>
    </dgm:pt>
    <dgm:pt modelId="{D2A9BA25-7320-40B9-A9D2-70621A794603}" type="pres">
      <dgm:prSet presAssocID="{71D3298E-0E08-4354-AD3A-F646681ECB2A}" presName="connector3" presStyleLbl="sibTrans2D1" presStyleIdx="2" presStyleCnt="3"/>
      <dgm:spPr/>
      <dgm:t>
        <a:bodyPr/>
        <a:lstStyle/>
        <a:p>
          <a:endParaRPr lang="is-IS"/>
        </a:p>
      </dgm:t>
    </dgm:pt>
  </dgm:ptLst>
  <dgm:cxnLst>
    <dgm:cxn modelId="{C1770B20-8C87-46A9-8394-CE07C0B6C3B3}" type="presOf" srcId="{CB64FFC4-8B5C-4160-81C9-296FF5E3D18E}" destId="{B3F3979C-9787-41E4-B236-493DA172EE3C}" srcOrd="2" destOrd="0" presId="urn:microsoft.com/office/officeart/2005/8/layout/gear1"/>
    <dgm:cxn modelId="{76E8CC44-E6B3-4DEB-AC01-E1D2770AA426}" srcId="{537A0AB7-C0F1-4733-86DD-EA53AC20607C}" destId="{01C47FBC-0525-4C80-B39A-CB9F7C13BD86}" srcOrd="2" destOrd="0" parTransId="{04A10A85-624F-4CAA-98AC-F69F785ECE0D}" sibTransId="{71D3298E-0E08-4354-AD3A-F646681ECB2A}"/>
    <dgm:cxn modelId="{4116BEA4-E613-4B7A-9DEE-C9C6DAEBF257}" type="presOf" srcId="{01C47FBC-0525-4C80-B39A-CB9F7C13BD86}" destId="{25DFFD0E-8B46-4547-852B-1A1E96A0A573}" srcOrd="2" destOrd="0" presId="urn:microsoft.com/office/officeart/2005/8/layout/gear1"/>
    <dgm:cxn modelId="{8CFB85D2-0ACC-4F50-A770-9EB5702A8E7E}" type="presOf" srcId="{01C47FBC-0525-4C80-B39A-CB9F7C13BD86}" destId="{F07EC4D4-E0AC-4D7B-A832-ADEEF3F7B888}" srcOrd="0" destOrd="0" presId="urn:microsoft.com/office/officeart/2005/8/layout/gear1"/>
    <dgm:cxn modelId="{CA3BAF2A-61C7-4F6B-93B1-CF044B40F10B}" type="presOf" srcId="{01C47FBC-0525-4C80-B39A-CB9F7C13BD86}" destId="{F675FC5D-2A2E-42BA-B77A-78508CB61A39}" srcOrd="3" destOrd="0" presId="urn:microsoft.com/office/officeart/2005/8/layout/gear1"/>
    <dgm:cxn modelId="{AFA56439-F867-455F-9D86-A1E919E1779B}" type="presOf" srcId="{BC4A2FD3-2D98-46D4-9549-61D8E0858F4D}" destId="{A54EF0D0-770D-4715-AFFD-6711BE3C601B}" srcOrd="0" destOrd="0" presId="urn:microsoft.com/office/officeart/2005/8/layout/gear1"/>
    <dgm:cxn modelId="{95C2EEAD-E80A-455B-9A5F-C5B042E767AD}" type="presOf" srcId="{71D3298E-0E08-4354-AD3A-F646681ECB2A}" destId="{D2A9BA25-7320-40B9-A9D2-70621A794603}" srcOrd="0" destOrd="0" presId="urn:microsoft.com/office/officeart/2005/8/layout/gear1"/>
    <dgm:cxn modelId="{9C829D8C-77B6-4EC9-A16F-9093A7329816}" type="presOf" srcId="{01C47FBC-0525-4C80-B39A-CB9F7C13BD86}" destId="{CD1D7B45-ECA7-44CE-A65F-44150266E338}" srcOrd="1" destOrd="0" presId="urn:microsoft.com/office/officeart/2005/8/layout/gear1"/>
    <dgm:cxn modelId="{8C211512-3AD1-4D97-ABB0-D94D051A10AA}" type="presOf" srcId="{4BB77503-4520-4D01-80AF-38F6F436A680}" destId="{1AF291FF-E57F-46A7-91C5-9700CE93D7C1}" srcOrd="0" destOrd="0" presId="urn:microsoft.com/office/officeart/2005/8/layout/gear1"/>
    <dgm:cxn modelId="{26BED1B8-A805-42CD-849B-D5DE07867563}" type="presOf" srcId="{71B644A4-F79B-4971-9C4E-64ADF99DB441}" destId="{A154E5EF-D385-4C4F-B785-D0617AE922F9}" srcOrd="0" destOrd="0" presId="urn:microsoft.com/office/officeart/2005/8/layout/gear1"/>
    <dgm:cxn modelId="{80DF2122-AF8A-4EF5-91E8-CCBBCA196701}" type="presOf" srcId="{CB64FFC4-8B5C-4160-81C9-296FF5E3D18E}" destId="{3CB0AE6D-85E9-4CE6-B7AC-B92A0FA9089D}" srcOrd="1" destOrd="0" presId="urn:microsoft.com/office/officeart/2005/8/layout/gear1"/>
    <dgm:cxn modelId="{BF9C5500-B782-410A-8B16-19B2582F46F9}" type="presOf" srcId="{71B644A4-F79B-4971-9C4E-64ADF99DB441}" destId="{FBDB43E1-6E1D-4146-A3DB-8A4F3015F064}" srcOrd="1" destOrd="0" presId="urn:microsoft.com/office/officeart/2005/8/layout/gear1"/>
    <dgm:cxn modelId="{B625EE15-E0BA-4AEB-AD8F-C041CBC4F4FF}" type="presOf" srcId="{CB64FFC4-8B5C-4160-81C9-296FF5E3D18E}" destId="{A8573EBC-66BA-491D-AE02-42371587954D}" srcOrd="0" destOrd="0" presId="urn:microsoft.com/office/officeart/2005/8/layout/gear1"/>
    <dgm:cxn modelId="{79AF0A8A-C27F-4132-B607-2D06AC7A33C6}" type="presOf" srcId="{71B644A4-F79B-4971-9C4E-64ADF99DB441}" destId="{E89CFDFC-4452-4FB1-A4D3-E5B974919A66}" srcOrd="2" destOrd="0" presId="urn:microsoft.com/office/officeart/2005/8/layout/gear1"/>
    <dgm:cxn modelId="{B0E071B0-3EC1-4D88-B895-E280E3D7524B}" srcId="{537A0AB7-C0F1-4733-86DD-EA53AC20607C}" destId="{71B644A4-F79B-4971-9C4E-64ADF99DB441}" srcOrd="0" destOrd="0" parTransId="{8FEBB005-0CE4-4E71-A7C8-A89902AC0BDD}" sibTransId="{BC4A2FD3-2D98-46D4-9549-61D8E0858F4D}"/>
    <dgm:cxn modelId="{73FEEA65-7ADE-40A5-BB8E-B49DE16BB5F7}" type="presOf" srcId="{537A0AB7-C0F1-4733-86DD-EA53AC20607C}" destId="{06521B46-C678-4CAB-9960-BC934545794F}" srcOrd="0" destOrd="0" presId="urn:microsoft.com/office/officeart/2005/8/layout/gear1"/>
    <dgm:cxn modelId="{4C4D2165-9E47-4B67-8E0B-984C271798E2}" srcId="{537A0AB7-C0F1-4733-86DD-EA53AC20607C}" destId="{CB64FFC4-8B5C-4160-81C9-296FF5E3D18E}" srcOrd="1" destOrd="0" parTransId="{092CD55F-101A-4252-B351-5BDDCAEC5089}" sibTransId="{4BB77503-4520-4D01-80AF-38F6F436A680}"/>
    <dgm:cxn modelId="{B41D00FE-1EBA-48E0-BE9A-0B2FBF31C9A9}" type="presParOf" srcId="{06521B46-C678-4CAB-9960-BC934545794F}" destId="{A154E5EF-D385-4C4F-B785-D0617AE922F9}" srcOrd="0" destOrd="0" presId="urn:microsoft.com/office/officeart/2005/8/layout/gear1"/>
    <dgm:cxn modelId="{C65E1E43-5FE9-4E0E-8932-6DEC7489C3E6}" type="presParOf" srcId="{06521B46-C678-4CAB-9960-BC934545794F}" destId="{FBDB43E1-6E1D-4146-A3DB-8A4F3015F064}" srcOrd="1" destOrd="0" presId="urn:microsoft.com/office/officeart/2005/8/layout/gear1"/>
    <dgm:cxn modelId="{80904170-016C-499D-9E0F-B7EB95548FDB}" type="presParOf" srcId="{06521B46-C678-4CAB-9960-BC934545794F}" destId="{E89CFDFC-4452-4FB1-A4D3-E5B974919A66}" srcOrd="2" destOrd="0" presId="urn:microsoft.com/office/officeart/2005/8/layout/gear1"/>
    <dgm:cxn modelId="{E84BE678-E318-43F4-87FE-BBE617C72242}" type="presParOf" srcId="{06521B46-C678-4CAB-9960-BC934545794F}" destId="{A8573EBC-66BA-491D-AE02-42371587954D}" srcOrd="3" destOrd="0" presId="urn:microsoft.com/office/officeart/2005/8/layout/gear1"/>
    <dgm:cxn modelId="{0C7B40FA-5251-4EA8-A072-E5F45D1D4B63}" type="presParOf" srcId="{06521B46-C678-4CAB-9960-BC934545794F}" destId="{3CB0AE6D-85E9-4CE6-B7AC-B92A0FA9089D}" srcOrd="4" destOrd="0" presId="urn:microsoft.com/office/officeart/2005/8/layout/gear1"/>
    <dgm:cxn modelId="{C59CBBA3-6891-4493-938C-A95FE7779DAC}" type="presParOf" srcId="{06521B46-C678-4CAB-9960-BC934545794F}" destId="{B3F3979C-9787-41E4-B236-493DA172EE3C}" srcOrd="5" destOrd="0" presId="urn:microsoft.com/office/officeart/2005/8/layout/gear1"/>
    <dgm:cxn modelId="{297215FC-BA38-4BF7-835A-F78A5CDCCB36}" type="presParOf" srcId="{06521B46-C678-4CAB-9960-BC934545794F}" destId="{F07EC4D4-E0AC-4D7B-A832-ADEEF3F7B888}" srcOrd="6" destOrd="0" presId="urn:microsoft.com/office/officeart/2005/8/layout/gear1"/>
    <dgm:cxn modelId="{95B9E754-E6F6-4186-BBB6-E9B125A1ACA7}" type="presParOf" srcId="{06521B46-C678-4CAB-9960-BC934545794F}" destId="{CD1D7B45-ECA7-44CE-A65F-44150266E338}" srcOrd="7" destOrd="0" presId="urn:microsoft.com/office/officeart/2005/8/layout/gear1"/>
    <dgm:cxn modelId="{4E693063-4F3E-4595-961B-C3A12E2933BB}" type="presParOf" srcId="{06521B46-C678-4CAB-9960-BC934545794F}" destId="{25DFFD0E-8B46-4547-852B-1A1E96A0A573}" srcOrd="8" destOrd="0" presId="urn:microsoft.com/office/officeart/2005/8/layout/gear1"/>
    <dgm:cxn modelId="{0CCD0081-4725-4369-B672-90D6CE49C1C4}" type="presParOf" srcId="{06521B46-C678-4CAB-9960-BC934545794F}" destId="{F675FC5D-2A2E-42BA-B77A-78508CB61A39}" srcOrd="9" destOrd="0" presId="urn:microsoft.com/office/officeart/2005/8/layout/gear1"/>
    <dgm:cxn modelId="{850BCB06-0F7D-4BF5-9AFF-F673AB8382FC}" type="presParOf" srcId="{06521B46-C678-4CAB-9960-BC934545794F}" destId="{A54EF0D0-770D-4715-AFFD-6711BE3C601B}" srcOrd="10" destOrd="0" presId="urn:microsoft.com/office/officeart/2005/8/layout/gear1"/>
    <dgm:cxn modelId="{722D50E9-C137-48DC-BA3D-A250712A2487}" type="presParOf" srcId="{06521B46-C678-4CAB-9960-BC934545794F}" destId="{1AF291FF-E57F-46A7-91C5-9700CE93D7C1}" srcOrd="11" destOrd="0" presId="urn:microsoft.com/office/officeart/2005/8/layout/gear1"/>
    <dgm:cxn modelId="{C38F10A6-985C-4E70-B65D-D0E59B191AF0}" type="presParOf" srcId="{06521B46-C678-4CAB-9960-BC934545794F}" destId="{D2A9BA25-7320-40B9-A9D2-70621A794603}" srcOrd="12" destOrd="0" presId="urn:microsoft.com/office/officeart/2005/8/layout/gear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7A0AB7-C0F1-4733-86DD-EA53AC20607C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71B644A4-F79B-4971-9C4E-64ADF99DB441}">
      <dgm:prSet phldrT="[Text]" custT="1"/>
      <dgm:spPr/>
      <dgm:t>
        <a:bodyPr/>
        <a:lstStyle/>
        <a:p>
          <a:r>
            <a:rPr lang="is-IS" sz="1600" dirty="0" smtClean="0"/>
            <a:t>Hagkvæmni</a:t>
          </a:r>
          <a:endParaRPr lang="is-IS" sz="1600" dirty="0"/>
        </a:p>
      </dgm:t>
    </dgm:pt>
    <dgm:pt modelId="{8FEBB005-0CE4-4E71-A7C8-A89902AC0BDD}" type="parTrans" cxnId="{B0E071B0-3EC1-4D88-B895-E280E3D7524B}">
      <dgm:prSet/>
      <dgm:spPr/>
      <dgm:t>
        <a:bodyPr/>
        <a:lstStyle/>
        <a:p>
          <a:endParaRPr lang="is-IS"/>
        </a:p>
      </dgm:t>
    </dgm:pt>
    <dgm:pt modelId="{BC4A2FD3-2D98-46D4-9549-61D8E0858F4D}" type="sibTrans" cxnId="{B0E071B0-3EC1-4D88-B895-E280E3D7524B}">
      <dgm:prSet/>
      <dgm:spPr/>
      <dgm:t>
        <a:bodyPr/>
        <a:lstStyle/>
        <a:p>
          <a:endParaRPr lang="is-IS"/>
        </a:p>
      </dgm:t>
    </dgm:pt>
    <dgm:pt modelId="{CB64FFC4-8B5C-4160-81C9-296FF5E3D18E}">
      <dgm:prSet phldrT="[Text]" custT="1"/>
      <dgm:spPr/>
      <dgm:t>
        <a:bodyPr/>
        <a:lstStyle/>
        <a:p>
          <a:r>
            <a:rPr lang="is-IS" sz="900" dirty="0" smtClean="0"/>
            <a:t>Samþjöppun</a:t>
          </a:r>
          <a:endParaRPr lang="is-IS" sz="900" dirty="0"/>
        </a:p>
      </dgm:t>
    </dgm:pt>
    <dgm:pt modelId="{092CD55F-101A-4252-B351-5BDDCAEC5089}" type="parTrans" cxnId="{4C4D2165-9E47-4B67-8E0B-984C271798E2}">
      <dgm:prSet/>
      <dgm:spPr/>
      <dgm:t>
        <a:bodyPr/>
        <a:lstStyle/>
        <a:p>
          <a:endParaRPr lang="is-IS"/>
        </a:p>
      </dgm:t>
    </dgm:pt>
    <dgm:pt modelId="{4BB77503-4520-4D01-80AF-38F6F436A680}" type="sibTrans" cxnId="{4C4D2165-9E47-4B67-8E0B-984C271798E2}">
      <dgm:prSet/>
      <dgm:spPr/>
      <dgm:t>
        <a:bodyPr/>
        <a:lstStyle/>
        <a:p>
          <a:endParaRPr lang="is-IS"/>
        </a:p>
      </dgm:t>
    </dgm:pt>
    <dgm:pt modelId="{01C47FBC-0525-4C80-B39A-CB9F7C13BD86}">
      <dgm:prSet phldrT="[Text]"/>
      <dgm:spPr/>
      <dgm:t>
        <a:bodyPr/>
        <a:lstStyle/>
        <a:p>
          <a:r>
            <a:rPr lang="is-IS" dirty="0" smtClean="0"/>
            <a:t>Samkeppni</a:t>
          </a:r>
          <a:endParaRPr lang="is-IS" dirty="0"/>
        </a:p>
      </dgm:t>
    </dgm:pt>
    <dgm:pt modelId="{04A10A85-624F-4CAA-98AC-F69F785ECE0D}" type="parTrans" cxnId="{76E8CC44-E6B3-4DEB-AC01-E1D2770AA426}">
      <dgm:prSet/>
      <dgm:spPr/>
      <dgm:t>
        <a:bodyPr/>
        <a:lstStyle/>
        <a:p>
          <a:endParaRPr lang="is-IS"/>
        </a:p>
      </dgm:t>
    </dgm:pt>
    <dgm:pt modelId="{71D3298E-0E08-4354-AD3A-F646681ECB2A}" type="sibTrans" cxnId="{76E8CC44-E6B3-4DEB-AC01-E1D2770AA426}">
      <dgm:prSet/>
      <dgm:spPr/>
      <dgm:t>
        <a:bodyPr/>
        <a:lstStyle/>
        <a:p>
          <a:endParaRPr lang="is-IS"/>
        </a:p>
      </dgm:t>
    </dgm:pt>
    <dgm:pt modelId="{06521B46-C678-4CAB-9960-BC934545794F}" type="pres">
      <dgm:prSet presAssocID="{537A0AB7-C0F1-4733-86DD-EA53AC20607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154E5EF-D385-4C4F-B785-D0617AE922F9}" type="pres">
      <dgm:prSet presAssocID="{71B644A4-F79B-4971-9C4E-64ADF99DB441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FBDB43E1-6E1D-4146-A3DB-8A4F3015F064}" type="pres">
      <dgm:prSet presAssocID="{71B644A4-F79B-4971-9C4E-64ADF99DB441}" presName="gear1srcNode" presStyleLbl="node1" presStyleIdx="0" presStyleCnt="3"/>
      <dgm:spPr/>
      <dgm:t>
        <a:bodyPr/>
        <a:lstStyle/>
        <a:p>
          <a:endParaRPr lang="is-IS"/>
        </a:p>
      </dgm:t>
    </dgm:pt>
    <dgm:pt modelId="{E89CFDFC-4452-4FB1-A4D3-E5B974919A66}" type="pres">
      <dgm:prSet presAssocID="{71B644A4-F79B-4971-9C4E-64ADF99DB441}" presName="gear1dstNode" presStyleLbl="node1" presStyleIdx="0" presStyleCnt="3"/>
      <dgm:spPr/>
      <dgm:t>
        <a:bodyPr/>
        <a:lstStyle/>
        <a:p>
          <a:endParaRPr lang="is-IS"/>
        </a:p>
      </dgm:t>
    </dgm:pt>
    <dgm:pt modelId="{A8573EBC-66BA-491D-AE02-42371587954D}" type="pres">
      <dgm:prSet presAssocID="{CB64FFC4-8B5C-4160-81C9-296FF5E3D18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3CB0AE6D-85E9-4CE6-B7AC-B92A0FA9089D}" type="pres">
      <dgm:prSet presAssocID="{CB64FFC4-8B5C-4160-81C9-296FF5E3D18E}" presName="gear2srcNode" presStyleLbl="node1" presStyleIdx="1" presStyleCnt="3"/>
      <dgm:spPr/>
      <dgm:t>
        <a:bodyPr/>
        <a:lstStyle/>
        <a:p>
          <a:endParaRPr lang="is-IS"/>
        </a:p>
      </dgm:t>
    </dgm:pt>
    <dgm:pt modelId="{B3F3979C-9787-41E4-B236-493DA172EE3C}" type="pres">
      <dgm:prSet presAssocID="{CB64FFC4-8B5C-4160-81C9-296FF5E3D18E}" presName="gear2dstNode" presStyleLbl="node1" presStyleIdx="1" presStyleCnt="3"/>
      <dgm:spPr/>
      <dgm:t>
        <a:bodyPr/>
        <a:lstStyle/>
        <a:p>
          <a:endParaRPr lang="is-IS"/>
        </a:p>
      </dgm:t>
    </dgm:pt>
    <dgm:pt modelId="{F07EC4D4-E0AC-4D7B-A832-ADEEF3F7B888}" type="pres">
      <dgm:prSet presAssocID="{01C47FBC-0525-4C80-B39A-CB9F7C13BD86}" presName="gear3" presStyleLbl="node1" presStyleIdx="2" presStyleCnt="3"/>
      <dgm:spPr/>
      <dgm:t>
        <a:bodyPr/>
        <a:lstStyle/>
        <a:p>
          <a:endParaRPr lang="is-IS"/>
        </a:p>
      </dgm:t>
    </dgm:pt>
    <dgm:pt modelId="{CD1D7B45-ECA7-44CE-A65F-44150266E338}" type="pres">
      <dgm:prSet presAssocID="{01C47FBC-0525-4C80-B39A-CB9F7C13BD8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25DFFD0E-8B46-4547-852B-1A1E96A0A573}" type="pres">
      <dgm:prSet presAssocID="{01C47FBC-0525-4C80-B39A-CB9F7C13BD86}" presName="gear3srcNode" presStyleLbl="node1" presStyleIdx="2" presStyleCnt="3"/>
      <dgm:spPr/>
      <dgm:t>
        <a:bodyPr/>
        <a:lstStyle/>
        <a:p>
          <a:endParaRPr lang="is-IS"/>
        </a:p>
      </dgm:t>
    </dgm:pt>
    <dgm:pt modelId="{F675FC5D-2A2E-42BA-B77A-78508CB61A39}" type="pres">
      <dgm:prSet presAssocID="{01C47FBC-0525-4C80-B39A-CB9F7C13BD86}" presName="gear3dstNode" presStyleLbl="node1" presStyleIdx="2" presStyleCnt="3"/>
      <dgm:spPr/>
      <dgm:t>
        <a:bodyPr/>
        <a:lstStyle/>
        <a:p>
          <a:endParaRPr lang="is-IS"/>
        </a:p>
      </dgm:t>
    </dgm:pt>
    <dgm:pt modelId="{A54EF0D0-770D-4715-AFFD-6711BE3C601B}" type="pres">
      <dgm:prSet presAssocID="{BC4A2FD3-2D98-46D4-9549-61D8E0858F4D}" presName="connector1" presStyleLbl="sibTrans2D1" presStyleIdx="0" presStyleCnt="3"/>
      <dgm:spPr/>
      <dgm:t>
        <a:bodyPr/>
        <a:lstStyle/>
        <a:p>
          <a:endParaRPr lang="is-IS"/>
        </a:p>
      </dgm:t>
    </dgm:pt>
    <dgm:pt modelId="{1AF291FF-E57F-46A7-91C5-9700CE93D7C1}" type="pres">
      <dgm:prSet presAssocID="{4BB77503-4520-4D01-80AF-38F6F436A680}" presName="connector2" presStyleLbl="sibTrans2D1" presStyleIdx="1" presStyleCnt="3"/>
      <dgm:spPr/>
      <dgm:t>
        <a:bodyPr/>
        <a:lstStyle/>
        <a:p>
          <a:endParaRPr lang="is-IS"/>
        </a:p>
      </dgm:t>
    </dgm:pt>
    <dgm:pt modelId="{D2A9BA25-7320-40B9-A9D2-70621A794603}" type="pres">
      <dgm:prSet presAssocID="{71D3298E-0E08-4354-AD3A-F646681ECB2A}" presName="connector3" presStyleLbl="sibTrans2D1" presStyleIdx="2" presStyleCnt="3"/>
      <dgm:spPr/>
      <dgm:t>
        <a:bodyPr/>
        <a:lstStyle/>
        <a:p>
          <a:endParaRPr lang="is-IS"/>
        </a:p>
      </dgm:t>
    </dgm:pt>
  </dgm:ptLst>
  <dgm:cxnLst>
    <dgm:cxn modelId="{92E07A2B-1CB1-4CD5-9719-5B342F9F6AA8}" type="presOf" srcId="{CB64FFC4-8B5C-4160-81C9-296FF5E3D18E}" destId="{B3F3979C-9787-41E4-B236-493DA172EE3C}" srcOrd="2" destOrd="0" presId="urn:microsoft.com/office/officeart/2005/8/layout/gear1"/>
    <dgm:cxn modelId="{6148D3AF-4329-4C00-8C18-E2C223228387}" type="presOf" srcId="{71B644A4-F79B-4971-9C4E-64ADF99DB441}" destId="{FBDB43E1-6E1D-4146-A3DB-8A4F3015F064}" srcOrd="1" destOrd="0" presId="urn:microsoft.com/office/officeart/2005/8/layout/gear1"/>
    <dgm:cxn modelId="{29B796DA-2160-4624-ABFE-FC2F0B105757}" type="presOf" srcId="{01C47FBC-0525-4C80-B39A-CB9F7C13BD86}" destId="{CD1D7B45-ECA7-44CE-A65F-44150266E338}" srcOrd="1" destOrd="0" presId="urn:microsoft.com/office/officeart/2005/8/layout/gear1"/>
    <dgm:cxn modelId="{76E8CC44-E6B3-4DEB-AC01-E1D2770AA426}" srcId="{537A0AB7-C0F1-4733-86DD-EA53AC20607C}" destId="{01C47FBC-0525-4C80-B39A-CB9F7C13BD86}" srcOrd="2" destOrd="0" parTransId="{04A10A85-624F-4CAA-98AC-F69F785ECE0D}" sibTransId="{71D3298E-0E08-4354-AD3A-F646681ECB2A}"/>
    <dgm:cxn modelId="{A441275E-A034-4048-A902-D5D8B7A1C1FD}" type="presOf" srcId="{BC4A2FD3-2D98-46D4-9549-61D8E0858F4D}" destId="{A54EF0D0-770D-4715-AFFD-6711BE3C601B}" srcOrd="0" destOrd="0" presId="urn:microsoft.com/office/officeart/2005/8/layout/gear1"/>
    <dgm:cxn modelId="{0BBFA951-4D39-44BD-A7F6-813A8AF5CCC7}" type="presOf" srcId="{537A0AB7-C0F1-4733-86DD-EA53AC20607C}" destId="{06521B46-C678-4CAB-9960-BC934545794F}" srcOrd="0" destOrd="0" presId="urn:microsoft.com/office/officeart/2005/8/layout/gear1"/>
    <dgm:cxn modelId="{22491713-B8F5-40B7-9D68-077D81A74294}" type="presOf" srcId="{01C47FBC-0525-4C80-B39A-CB9F7C13BD86}" destId="{F675FC5D-2A2E-42BA-B77A-78508CB61A39}" srcOrd="3" destOrd="0" presId="urn:microsoft.com/office/officeart/2005/8/layout/gear1"/>
    <dgm:cxn modelId="{7180F910-6D42-482D-AFA1-4F03EA4F8B56}" type="presOf" srcId="{71B644A4-F79B-4971-9C4E-64ADF99DB441}" destId="{A154E5EF-D385-4C4F-B785-D0617AE922F9}" srcOrd="0" destOrd="0" presId="urn:microsoft.com/office/officeart/2005/8/layout/gear1"/>
    <dgm:cxn modelId="{16B4C9F1-5181-42D2-8703-DFBC1D54676F}" type="presOf" srcId="{CB64FFC4-8B5C-4160-81C9-296FF5E3D18E}" destId="{A8573EBC-66BA-491D-AE02-42371587954D}" srcOrd="0" destOrd="0" presId="urn:microsoft.com/office/officeart/2005/8/layout/gear1"/>
    <dgm:cxn modelId="{6170E707-1644-4EA5-8482-6CB8352B6253}" type="presOf" srcId="{CB64FFC4-8B5C-4160-81C9-296FF5E3D18E}" destId="{3CB0AE6D-85E9-4CE6-B7AC-B92A0FA9089D}" srcOrd="1" destOrd="0" presId="urn:microsoft.com/office/officeart/2005/8/layout/gear1"/>
    <dgm:cxn modelId="{CBEC8937-3B78-4D80-88FD-2209EB52C1C7}" type="presOf" srcId="{4BB77503-4520-4D01-80AF-38F6F436A680}" destId="{1AF291FF-E57F-46A7-91C5-9700CE93D7C1}" srcOrd="0" destOrd="0" presId="urn:microsoft.com/office/officeart/2005/8/layout/gear1"/>
    <dgm:cxn modelId="{1A4138B3-7CC4-4ECA-B5C8-F6AA44800724}" type="presOf" srcId="{01C47FBC-0525-4C80-B39A-CB9F7C13BD86}" destId="{F07EC4D4-E0AC-4D7B-A832-ADEEF3F7B888}" srcOrd="0" destOrd="0" presId="urn:microsoft.com/office/officeart/2005/8/layout/gear1"/>
    <dgm:cxn modelId="{0E52286B-D85F-45A7-90AF-FF62F0373EBA}" type="presOf" srcId="{71B644A4-F79B-4971-9C4E-64ADF99DB441}" destId="{E89CFDFC-4452-4FB1-A4D3-E5B974919A66}" srcOrd="2" destOrd="0" presId="urn:microsoft.com/office/officeart/2005/8/layout/gear1"/>
    <dgm:cxn modelId="{B0E071B0-3EC1-4D88-B895-E280E3D7524B}" srcId="{537A0AB7-C0F1-4733-86DD-EA53AC20607C}" destId="{71B644A4-F79B-4971-9C4E-64ADF99DB441}" srcOrd="0" destOrd="0" parTransId="{8FEBB005-0CE4-4E71-A7C8-A89902AC0BDD}" sibTransId="{BC4A2FD3-2D98-46D4-9549-61D8E0858F4D}"/>
    <dgm:cxn modelId="{D82A4ED4-C799-4974-8EDC-EBAFD3250D22}" type="presOf" srcId="{01C47FBC-0525-4C80-B39A-CB9F7C13BD86}" destId="{25DFFD0E-8B46-4547-852B-1A1E96A0A573}" srcOrd="2" destOrd="0" presId="urn:microsoft.com/office/officeart/2005/8/layout/gear1"/>
    <dgm:cxn modelId="{4C4D2165-9E47-4B67-8E0B-984C271798E2}" srcId="{537A0AB7-C0F1-4733-86DD-EA53AC20607C}" destId="{CB64FFC4-8B5C-4160-81C9-296FF5E3D18E}" srcOrd="1" destOrd="0" parTransId="{092CD55F-101A-4252-B351-5BDDCAEC5089}" sibTransId="{4BB77503-4520-4D01-80AF-38F6F436A680}"/>
    <dgm:cxn modelId="{7EAEA5D4-D1EA-410A-B634-5F1EB40A93C9}" type="presOf" srcId="{71D3298E-0E08-4354-AD3A-F646681ECB2A}" destId="{D2A9BA25-7320-40B9-A9D2-70621A794603}" srcOrd="0" destOrd="0" presId="urn:microsoft.com/office/officeart/2005/8/layout/gear1"/>
    <dgm:cxn modelId="{C317D891-6745-49B8-9962-F455C8714480}" type="presParOf" srcId="{06521B46-C678-4CAB-9960-BC934545794F}" destId="{A154E5EF-D385-4C4F-B785-D0617AE922F9}" srcOrd="0" destOrd="0" presId="urn:microsoft.com/office/officeart/2005/8/layout/gear1"/>
    <dgm:cxn modelId="{2F9646E5-BE73-430B-890D-4CCDC88BBF32}" type="presParOf" srcId="{06521B46-C678-4CAB-9960-BC934545794F}" destId="{FBDB43E1-6E1D-4146-A3DB-8A4F3015F064}" srcOrd="1" destOrd="0" presId="urn:microsoft.com/office/officeart/2005/8/layout/gear1"/>
    <dgm:cxn modelId="{8A77DA1D-4C89-49C2-9EAB-5FC6B4B2FBDE}" type="presParOf" srcId="{06521B46-C678-4CAB-9960-BC934545794F}" destId="{E89CFDFC-4452-4FB1-A4D3-E5B974919A66}" srcOrd="2" destOrd="0" presId="urn:microsoft.com/office/officeart/2005/8/layout/gear1"/>
    <dgm:cxn modelId="{7304A0F6-29A6-4FBA-BF87-5E8FD23957CA}" type="presParOf" srcId="{06521B46-C678-4CAB-9960-BC934545794F}" destId="{A8573EBC-66BA-491D-AE02-42371587954D}" srcOrd="3" destOrd="0" presId="urn:microsoft.com/office/officeart/2005/8/layout/gear1"/>
    <dgm:cxn modelId="{242DFB5B-B0D7-4526-B7F8-D442B5398AAB}" type="presParOf" srcId="{06521B46-C678-4CAB-9960-BC934545794F}" destId="{3CB0AE6D-85E9-4CE6-B7AC-B92A0FA9089D}" srcOrd="4" destOrd="0" presId="urn:microsoft.com/office/officeart/2005/8/layout/gear1"/>
    <dgm:cxn modelId="{D5493FE2-1A9B-4812-B0C2-9A1E6DF942CE}" type="presParOf" srcId="{06521B46-C678-4CAB-9960-BC934545794F}" destId="{B3F3979C-9787-41E4-B236-493DA172EE3C}" srcOrd="5" destOrd="0" presId="urn:microsoft.com/office/officeart/2005/8/layout/gear1"/>
    <dgm:cxn modelId="{D046735A-D1D1-4115-BFF9-5319406A2A13}" type="presParOf" srcId="{06521B46-C678-4CAB-9960-BC934545794F}" destId="{F07EC4D4-E0AC-4D7B-A832-ADEEF3F7B888}" srcOrd="6" destOrd="0" presId="urn:microsoft.com/office/officeart/2005/8/layout/gear1"/>
    <dgm:cxn modelId="{8D6A8244-C2EF-4CD2-B587-95FC77868062}" type="presParOf" srcId="{06521B46-C678-4CAB-9960-BC934545794F}" destId="{CD1D7B45-ECA7-44CE-A65F-44150266E338}" srcOrd="7" destOrd="0" presId="urn:microsoft.com/office/officeart/2005/8/layout/gear1"/>
    <dgm:cxn modelId="{C62514EE-A0E4-4735-A68D-F668B22F76C1}" type="presParOf" srcId="{06521B46-C678-4CAB-9960-BC934545794F}" destId="{25DFFD0E-8B46-4547-852B-1A1E96A0A573}" srcOrd="8" destOrd="0" presId="urn:microsoft.com/office/officeart/2005/8/layout/gear1"/>
    <dgm:cxn modelId="{CA517B16-3B55-4797-8542-7F59C76AE744}" type="presParOf" srcId="{06521B46-C678-4CAB-9960-BC934545794F}" destId="{F675FC5D-2A2E-42BA-B77A-78508CB61A39}" srcOrd="9" destOrd="0" presId="urn:microsoft.com/office/officeart/2005/8/layout/gear1"/>
    <dgm:cxn modelId="{DD804C4D-7C59-4F82-BD8B-21E86907701E}" type="presParOf" srcId="{06521B46-C678-4CAB-9960-BC934545794F}" destId="{A54EF0D0-770D-4715-AFFD-6711BE3C601B}" srcOrd="10" destOrd="0" presId="urn:microsoft.com/office/officeart/2005/8/layout/gear1"/>
    <dgm:cxn modelId="{E5EE917C-5F9A-4C17-B711-AEBEFA7122AA}" type="presParOf" srcId="{06521B46-C678-4CAB-9960-BC934545794F}" destId="{1AF291FF-E57F-46A7-91C5-9700CE93D7C1}" srcOrd="11" destOrd="0" presId="urn:microsoft.com/office/officeart/2005/8/layout/gear1"/>
    <dgm:cxn modelId="{A3217707-E5DD-4923-B8D9-1EA1A1453560}" type="presParOf" srcId="{06521B46-C678-4CAB-9960-BC934545794F}" destId="{D2A9BA25-7320-40B9-A9D2-70621A794603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7737D-F045-4C9F-A6E3-048D271675EE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3F221-BC33-4549-A6D2-E0D9B71DF3EF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</a:t>
            </a:fld>
            <a:endParaRPr lang="is-I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10</a:t>
            </a:fld>
            <a:endParaRPr lang="is-I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11</a:t>
            </a:fld>
            <a:endParaRPr lang="is-I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12</a:t>
            </a:fld>
            <a:endParaRPr lang="is-I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13</a:t>
            </a:fld>
            <a:endParaRPr lang="is-I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14</a:t>
            </a:fld>
            <a:endParaRPr lang="is-I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15</a:t>
            </a:fld>
            <a:endParaRPr lang="is-I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16</a:t>
            </a:fld>
            <a:endParaRPr lang="is-I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17</a:t>
            </a:fld>
            <a:endParaRPr lang="is-I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18</a:t>
            </a:fld>
            <a:endParaRPr lang="is-I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19</a:t>
            </a:fld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20</a:t>
            </a:fld>
            <a:endParaRPr lang="is-I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21</a:t>
            </a:fld>
            <a:endParaRPr lang="is-I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22</a:t>
            </a:fld>
            <a:endParaRPr lang="is-I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23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3</a:t>
            </a:fld>
            <a:endParaRPr lang="is-I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4</a:t>
            </a:fld>
            <a:endParaRPr 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5</a:t>
            </a:fld>
            <a:endParaRPr lang="is-I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6</a:t>
            </a:fld>
            <a:endParaRPr lang="is-I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7</a:t>
            </a:fld>
            <a:endParaRPr lang="is-I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8</a:t>
            </a:fld>
            <a:endParaRPr lang="is-I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3F221-BC33-4549-A6D2-E0D9B71DF3EF}" type="slidenum">
              <a:rPr lang="is-IS" smtClean="0"/>
              <a:pPr/>
              <a:t>9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48A234F-175C-4629-87CA-621E95970A80}" type="datetimeFigureOut">
              <a:rPr lang="is-IS" smtClean="0"/>
              <a:pPr/>
              <a:t>4.11.2007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2EA7A0-4651-4E62-849B-B46ADE81E56B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hi.is/vefur/merki/h_is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775146"/>
            <a:ext cx="5105400" cy="2868168"/>
          </a:xfrm>
        </p:spPr>
        <p:txBody>
          <a:bodyPr/>
          <a:lstStyle/>
          <a:p>
            <a:r>
              <a:rPr lang="is-I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Samkeppni, </a:t>
            </a:r>
            <a:br>
              <a:rPr lang="is-I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bankar og hagkvæmni</a:t>
            </a:r>
            <a:endParaRPr lang="is-I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5113834"/>
            <a:ext cx="5114778" cy="1101248"/>
          </a:xfrm>
        </p:spPr>
        <p:txBody>
          <a:bodyPr>
            <a:noAutofit/>
          </a:bodyPr>
          <a:lstStyle/>
          <a:p>
            <a:endParaRPr lang="is-I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s-I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Þorvaldur Gylfason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5" descr="Íslenska útgáfan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384161" y="3929066"/>
            <a:ext cx="21875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Hreinar vaxtatekjur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62856"/>
          </a:xfrm>
        </p:spPr>
        <p:txBody>
          <a:bodyPr>
            <a:normAutofit/>
          </a:bodyPr>
          <a:lstStyle/>
          <a:p>
            <a:r>
              <a:rPr lang="is-IS" sz="2800" dirty="0" smtClean="0"/>
              <a:t>Alþjóðagjaldeyrissjóðurinn birtir ekki tölur um hreinar vaxtatekjur</a:t>
            </a:r>
          </a:p>
          <a:p>
            <a:pPr lvl="1"/>
            <a:r>
              <a:rPr lang="is-IS" dirty="0" smtClean="0"/>
              <a:t>Sambærilegar tölur eru torfundnar og vandmeðfarnar</a:t>
            </a:r>
          </a:p>
          <a:p>
            <a:r>
              <a:rPr lang="is-IS" sz="2800" dirty="0" smtClean="0"/>
              <a:t>Hreinar vaxtatekjur íslenzku bankanna ná yfir vaxtatekjur þeirra umfram vaxtagjöld </a:t>
            </a:r>
            <a:r>
              <a:rPr lang="is-I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heima og erlendis </a:t>
            </a:r>
          </a:p>
          <a:p>
            <a:pPr lvl="1"/>
            <a:r>
              <a:rPr lang="is-IS" dirty="0" smtClean="0"/>
              <a:t>Tölurnar sýna ekki ólík vaxtakjör bankanna í ólíkum löndum</a:t>
            </a:r>
          </a:p>
          <a:p>
            <a:pPr lvl="2"/>
            <a:r>
              <a:rPr lang="is-IS" dirty="0" smtClean="0"/>
              <a:t>Glitnir býður betri vaxtakjör í Noregi en á Íslandi</a:t>
            </a:r>
          </a:p>
          <a:p>
            <a:pPr lvl="2"/>
            <a:r>
              <a:rPr lang="is-IS" dirty="0" smtClean="0"/>
              <a:t>Samkeppnin er meiri – vaxtamunurinn er minni! – þar en hér </a:t>
            </a:r>
            <a:endParaRPr lang="is-I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0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Niðurstaða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62856"/>
          </a:xfrm>
        </p:spPr>
        <p:txBody>
          <a:bodyPr>
            <a:normAutofit/>
          </a:bodyPr>
          <a:lstStyle/>
          <a:p>
            <a:r>
              <a:rPr lang="is-IS" dirty="0" smtClean="0"/>
              <a:t>Upplýsingar Seðlabankans um 2005 reyndust ríma vel við </a:t>
            </a:r>
            <a:r>
              <a:rPr lang="is-IS" dirty="0" smtClean="0"/>
              <a:t>rétt gögn, </a:t>
            </a:r>
            <a:r>
              <a:rPr lang="is-IS" dirty="0" smtClean="0"/>
              <a:t>rösklega 10%</a:t>
            </a:r>
          </a:p>
          <a:p>
            <a:r>
              <a:rPr lang="is-IS" dirty="0" smtClean="0"/>
              <a:t>Upplýsingar Seðlabankans um 2006 ýktu þó vaxtamuninn: hann er 10,7%, ekki 13,5%</a:t>
            </a:r>
          </a:p>
          <a:p>
            <a:pPr lvl="1"/>
            <a:r>
              <a:rPr lang="is-IS" dirty="0" smtClean="0"/>
              <a:t>Leiðréttist hér með fyrir mína parta</a:t>
            </a:r>
          </a:p>
          <a:p>
            <a:r>
              <a:rPr lang="is-IS" dirty="0" smtClean="0"/>
              <a:t>Yfirlýsing Seðlabankans um málið er villandi</a:t>
            </a:r>
          </a:p>
          <a:p>
            <a:pPr lvl="1"/>
            <a:r>
              <a:rPr lang="is-IS" dirty="0" smtClean="0"/>
              <a:t>Bankinn reiknar dæmi um vaxtamun út frá peningamarkaðsvöxtum, sem eru einna hæstu innlánsvextir á markaðinum, en slík innlán eru aðeins um 6% af heildarinnlánum</a:t>
            </a:r>
          </a:p>
          <a:p>
            <a:pPr lvl="1"/>
            <a:r>
              <a:rPr lang="is-IS" dirty="0" smtClean="0"/>
              <a:t>Eðlilegra er að taka meðaltal óbundinna og bundinna innlána, sem eru 70% af heildinni</a:t>
            </a:r>
          </a:p>
          <a:p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Niðurstaða: engin ein tala</a:t>
            </a:r>
            <a:endParaRPr lang="is-I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86700" cy="5034294"/>
          </a:xfrm>
        </p:spPr>
        <p:txBody>
          <a:bodyPr>
            <a:normAutofit lnSpcReduction="10000"/>
          </a:bodyPr>
          <a:lstStyle/>
          <a:p>
            <a:r>
              <a:rPr lang="is-IS" dirty="0" smtClean="0"/>
              <a:t>Markmið rökræðna um vaxtamun er ekki að negla niður eina rétta tölu</a:t>
            </a:r>
          </a:p>
          <a:p>
            <a:r>
              <a:rPr lang="is-IS" dirty="0" smtClean="0"/>
              <a:t>Markmiðið er að fanga þróun vaxtamunarins gegnum tímann og samanburð við önnur lönd</a:t>
            </a:r>
          </a:p>
          <a:p>
            <a:r>
              <a:rPr lang="is-IS" dirty="0" smtClean="0"/>
              <a:t>Verðum að nota viðurkennda alþjóðlega kvarða</a:t>
            </a:r>
          </a:p>
          <a:p>
            <a:pPr lvl="1"/>
            <a:r>
              <a:rPr lang="is-IS" dirty="0" smtClean="0"/>
              <a:t>Alþjóðleg </a:t>
            </a:r>
            <a:r>
              <a:rPr lang="is-IS" dirty="0" smtClean="0"/>
              <a:t>gagnasöfn (</a:t>
            </a:r>
            <a:r>
              <a:rPr lang="is-IS" i="1" dirty="0" smtClean="0"/>
              <a:t>IFS</a:t>
            </a:r>
            <a:r>
              <a:rPr lang="is-IS" dirty="0" smtClean="0"/>
              <a:t> </a:t>
            </a:r>
            <a:r>
              <a:rPr lang="is-IS" dirty="0" smtClean="0"/>
              <a:t>og </a:t>
            </a:r>
            <a:r>
              <a:rPr lang="is-IS" i="1" dirty="0" smtClean="0"/>
              <a:t>WDI</a:t>
            </a:r>
            <a:r>
              <a:rPr lang="is-IS" dirty="0" smtClean="0"/>
              <a:t>) frekar </a:t>
            </a:r>
            <a:r>
              <a:rPr lang="is-IS" dirty="0" smtClean="0"/>
              <a:t>en ósambærilegar, sérhannaðar, heimabakaðar tölur</a:t>
            </a:r>
          </a:p>
          <a:p>
            <a:r>
              <a:rPr lang="is-IS" dirty="0" smtClean="0"/>
              <a:t>Kjarni málsins er fákeppni</a:t>
            </a:r>
          </a:p>
          <a:p>
            <a:pPr lvl="1"/>
            <a:r>
              <a:rPr lang="is-IS" dirty="0" smtClean="0"/>
              <a:t>Meiri vaxtamunur hér en víða annars staðar</a:t>
            </a:r>
          </a:p>
          <a:p>
            <a:pPr lvl="1"/>
            <a:r>
              <a:rPr lang="is-IS" dirty="0" smtClean="0"/>
              <a:t>Vaxtamunurinn minnkaði ekki við einkavæðingu ... </a:t>
            </a:r>
          </a:p>
          <a:p>
            <a:pPr lvl="1"/>
            <a:r>
              <a:rPr lang="is-IS" dirty="0" smtClean="0"/>
              <a:t>... þótt hreinar vaxtatekjur hafi minnkað með húsnæðislánum og auknum umsvifum erlendis 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Byrjum í afríku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Ef við þurfum upplýsingar um vaxtamun í Botsvönu til samanburðar við </a:t>
            </a:r>
            <a:r>
              <a:rPr lang="is-IS" dirty="0" err="1" smtClean="0"/>
              <a:t>Úgöndu</a:t>
            </a:r>
            <a:r>
              <a:rPr lang="is-IS" dirty="0" smtClean="0"/>
              <a:t>, hvert snúum við okkur?</a:t>
            </a:r>
          </a:p>
          <a:p>
            <a:r>
              <a:rPr lang="is-IS" dirty="0" smtClean="0"/>
              <a:t>Til Alþjóðabankans</a:t>
            </a:r>
          </a:p>
          <a:p>
            <a:pPr lvl="1"/>
            <a:r>
              <a:rPr lang="is-IS" i="1" dirty="0" smtClean="0"/>
              <a:t>World Development Indicators</a:t>
            </a:r>
            <a:r>
              <a:rPr lang="is-IS" dirty="0" smtClean="0"/>
              <a:t> 2007</a:t>
            </a:r>
          </a:p>
          <a:p>
            <a:pPr lvl="1"/>
            <a:r>
              <a:rPr lang="is-IS" dirty="0" smtClean="0"/>
              <a:t>208 lönd, 737 raðir, 1960-2005</a:t>
            </a:r>
          </a:p>
          <a:p>
            <a:pPr lvl="1"/>
            <a:r>
              <a:rPr lang="is-IS" dirty="0" smtClean="0"/>
              <a:t>Beztu fáanlegar frumheimildir</a:t>
            </a:r>
          </a:p>
          <a:p>
            <a:r>
              <a:rPr lang="is-IS" dirty="0" smtClean="0"/>
              <a:t>Heimild Bankans um vexti og vaxtamun er Alþjóðagjaldeyrissjóðurinn</a:t>
            </a:r>
          </a:p>
          <a:p>
            <a:pPr lvl="1"/>
            <a:r>
              <a:rPr lang="is-IS" i="1" dirty="0" smtClean="0"/>
              <a:t>International </a:t>
            </a:r>
            <a:r>
              <a:rPr lang="is-IS" i="1" dirty="0" err="1" smtClean="0"/>
              <a:t>Financial</a:t>
            </a:r>
            <a:r>
              <a:rPr lang="is-IS" i="1" dirty="0" smtClean="0"/>
              <a:t> </a:t>
            </a:r>
            <a:r>
              <a:rPr lang="is-IS" i="1" dirty="0" err="1" smtClean="0"/>
              <a:t>Statistics</a:t>
            </a:r>
            <a:r>
              <a:rPr lang="is-IS" dirty="0" smtClean="0"/>
              <a:t>, nær nú til 2006</a:t>
            </a:r>
          </a:p>
          <a:p>
            <a:pPr lvl="1"/>
            <a:r>
              <a:rPr lang="is-IS" dirty="0" smtClean="0"/>
              <a:t>Frumheimildir: seðlabankar aðildarlanda</a:t>
            </a:r>
          </a:p>
          <a:p>
            <a:pPr lvl="1"/>
            <a:endParaRPr lang="is-IS" dirty="0" smtClean="0"/>
          </a:p>
          <a:p>
            <a:pPr lvl="1"/>
            <a:endParaRPr lang="is-I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Innlánsvextir 1980-2006</a:t>
            </a:r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á ári)</a:t>
            </a:r>
            <a:endParaRPr lang="is-I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19553" y="6357958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Seðlabanki Íslands.</a:t>
            </a:r>
            <a:endParaRPr lang="is-I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Vaxtamunur 1980-2006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(útlánsvextir mínus innlánsvextir, % á ári)</a:t>
            </a:r>
            <a:endParaRPr lang="is-I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2" y="5429264"/>
            <a:ext cx="396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Alþjóðagjaldeyrissjóðurinn.</a:t>
            </a:r>
            <a:endParaRPr lang="is-I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Vaxtamunur 1990-2006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(útlánsvextir mínus innlánsvextir, % á ári)</a:t>
            </a:r>
            <a:endParaRPr lang="is-I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2" y="5631436"/>
            <a:ext cx="396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Alþjóðagjaldeyrissjóðurinn.</a:t>
            </a:r>
            <a:endParaRPr lang="is-IS" dirty="0"/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</p:nvPr>
        </p:nvGraphicFramePr>
        <p:xfrm>
          <a:off x="47625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uppfærður Vaxtamunur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(útlánsvextir mínus innlánsvextir, % á ári)</a:t>
            </a:r>
            <a:endParaRPr lang="is-IS" sz="2700" dirty="0"/>
          </a:p>
        </p:txBody>
      </p:sp>
      <p:sp>
        <p:nvSpPr>
          <p:cNvPr id="7" name="Rectangle 6"/>
          <p:cNvSpPr/>
          <p:nvPr/>
        </p:nvSpPr>
        <p:spPr>
          <a:xfrm>
            <a:off x="7358082" y="2362794"/>
            <a:ext cx="10715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10" grpId="0">
        <p:bldSub>
          <a:bldChart bld="series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Uppfærður Vaxtamunur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(útlánsvextir mínus innlánsvextir, % á ári)</a:t>
            </a:r>
            <a:endParaRPr lang="is-I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Sub>
          <a:bldChart bld="series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uppfærður Vaxtamunur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(útlánsvextir mínus innlánsvextir, % á ári)</a:t>
            </a:r>
            <a:endParaRPr lang="is-IS" sz="2700" dirty="0"/>
          </a:p>
        </p:txBody>
      </p:sp>
      <p:sp>
        <p:nvSpPr>
          <p:cNvPr id="7" name="Rectangle 6"/>
          <p:cNvSpPr/>
          <p:nvPr/>
        </p:nvSpPr>
        <p:spPr>
          <a:xfrm>
            <a:off x="7429520" y="1714488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Evrópska líkanið:</a:t>
            </a:r>
            <a:b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samþjöppunarkenningin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4734" cy="4525963"/>
          </a:xfrm>
        </p:spPr>
        <p:txBody>
          <a:bodyPr>
            <a:normAutofit/>
          </a:bodyPr>
          <a:lstStyle/>
          <a:p>
            <a:r>
              <a:rPr lang="is-IS" dirty="0" smtClean="0"/>
              <a:t>Samþjöppun dregur úr samkeppni og hagkvæmni – og eykur vaxtamun</a:t>
            </a:r>
          </a:p>
          <a:p>
            <a:r>
              <a:rPr lang="is-IS" dirty="0" smtClean="0"/>
              <a:t>Fákeppni og óhagkvæmni haldast í hendur</a:t>
            </a:r>
          </a:p>
          <a:p>
            <a:r>
              <a:rPr lang="is-IS" dirty="0" smtClean="0"/>
              <a:t>Kenningin um rólegt líf</a:t>
            </a:r>
          </a:p>
          <a:p>
            <a:pPr lvl="1"/>
            <a:r>
              <a:rPr lang="is-IS" dirty="0" err="1" smtClean="0"/>
              <a:t>Hicks</a:t>
            </a:r>
            <a:r>
              <a:rPr lang="is-IS" dirty="0" smtClean="0"/>
              <a:t> (1935)</a:t>
            </a:r>
            <a:endParaRPr lang="is-I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Raunvextir 1980-2005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(af útlánum, % á ári)</a:t>
            </a:r>
            <a:endParaRPr lang="is-I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86182" y="5929330"/>
            <a:ext cx="396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Alþjóðagjaldeyrissjóðurinn.</a:t>
            </a:r>
            <a:endParaRPr lang="is-I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Raunvextir 1980-2005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(af útlánum, % á ári)</a:t>
            </a:r>
            <a:endParaRPr lang="is-I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4744" y="5929330"/>
            <a:ext cx="396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Alþjóðagjaldeyrissjóðurinn.</a:t>
            </a:r>
            <a:endParaRPr lang="is-I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Raunvextir 1980-2005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(af innlánum, % á ári)</a:t>
            </a:r>
            <a:endParaRPr lang="is-I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4744" y="5929330"/>
            <a:ext cx="396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Alþjóðagjaldeyrissjóðurinn.</a:t>
            </a:r>
            <a:endParaRPr lang="is-I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Raunvextir 1980-2005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(af innlánum, % á ári)</a:t>
            </a:r>
            <a:endParaRPr lang="is-I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14744" y="5929330"/>
            <a:ext cx="396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Alþjóðagjaldeyrissjóðurinn.</a:t>
            </a:r>
            <a:endParaRPr lang="is-I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bandaríska líkanið:</a:t>
            </a:r>
            <a:b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hagkvæmniskenningin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9048" cy="4829196"/>
          </a:xfrm>
        </p:spPr>
        <p:txBody>
          <a:bodyPr>
            <a:normAutofit fontScale="92500"/>
          </a:bodyPr>
          <a:lstStyle/>
          <a:p>
            <a:r>
              <a:rPr lang="is-IS" dirty="0" smtClean="0"/>
              <a:t>Hagkvæmni kallar á samþjöppun</a:t>
            </a:r>
          </a:p>
          <a:p>
            <a:r>
              <a:rPr lang="is-IS" dirty="0" smtClean="0"/>
              <a:t>Samþjöppun dregur úr samkeppni</a:t>
            </a:r>
          </a:p>
          <a:p>
            <a:r>
              <a:rPr lang="is-IS" dirty="0" smtClean="0"/>
              <a:t>Fákeppni og hagkvæmni haldast í hendur</a:t>
            </a:r>
          </a:p>
          <a:p>
            <a:pPr lvl="1"/>
            <a:r>
              <a:rPr lang="is-IS" dirty="0" err="1" smtClean="0"/>
              <a:t>Demsetz</a:t>
            </a:r>
            <a:r>
              <a:rPr lang="is-IS" dirty="0" smtClean="0"/>
              <a:t> (1974)</a:t>
            </a:r>
          </a:p>
          <a:p>
            <a:r>
              <a:rPr lang="is-IS" dirty="0" smtClean="0"/>
              <a:t>Samþjöppun eykur samt vaxtamun</a:t>
            </a:r>
          </a:p>
          <a:p>
            <a:pPr lvl="1"/>
            <a:r>
              <a:rPr lang="is-IS" dirty="0" smtClean="0"/>
              <a:t>Berger &amp; Hannan (1989)</a:t>
            </a:r>
            <a:endParaRPr lang="is-I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178300" y="1600200"/>
          <a:ext cx="3521075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rm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Bankar: Fákeppni er reglan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 fontScale="92500" lnSpcReduction="10000"/>
          </a:bodyPr>
          <a:lstStyle/>
          <a:p>
            <a:r>
              <a:rPr lang="is-IS" sz="2800" dirty="0" smtClean="0"/>
              <a:t>Fákeppni er reglan frekar en undantekning á evrópskum bankamarkaði</a:t>
            </a:r>
          </a:p>
          <a:p>
            <a:pPr lvl="1"/>
            <a:r>
              <a:rPr lang="is-IS" sz="2500" dirty="0" smtClean="0"/>
              <a:t>Markaðshlutdeild 5 stærstu banka í ESB: rösk 50%</a:t>
            </a:r>
          </a:p>
          <a:p>
            <a:pPr lvl="1"/>
            <a:r>
              <a:rPr lang="is-IS" sz="2500" dirty="0" smtClean="0"/>
              <a:t>Samkeppnisstefna ESB: Mikilvægt hlutverk</a:t>
            </a:r>
          </a:p>
          <a:p>
            <a:r>
              <a:rPr lang="is-IS" sz="2800" dirty="0" smtClean="0"/>
              <a:t>Þarft verk að vinna eftir föngum gegn fákeppni til hagsbóta fyrir almenning</a:t>
            </a:r>
          </a:p>
          <a:p>
            <a:pPr lvl="1"/>
            <a:r>
              <a:rPr lang="is-IS" sz="2500" dirty="0" smtClean="0"/>
              <a:t>Til þess þarf athuganir á hagkvæmni</a:t>
            </a:r>
          </a:p>
          <a:p>
            <a:pPr lvl="1"/>
            <a:r>
              <a:rPr lang="is-IS" sz="2500" dirty="0" smtClean="0"/>
              <a:t>Vandasamt að meta afurðir banka til fjár</a:t>
            </a:r>
          </a:p>
          <a:p>
            <a:r>
              <a:rPr lang="is-IS" sz="2800" dirty="0" smtClean="0"/>
              <a:t>Vaxtamunur er gróf vísbending um fákeppni</a:t>
            </a:r>
          </a:p>
          <a:p>
            <a:pPr lvl="1"/>
            <a:r>
              <a:rPr lang="is-IS" sz="2500" dirty="0" smtClean="0"/>
              <a:t>Fákeppni helzt í hendur við vaxtamun</a:t>
            </a:r>
          </a:p>
          <a:p>
            <a:pPr lvl="1"/>
            <a:r>
              <a:rPr lang="is-IS" sz="2500" dirty="0" smtClean="0"/>
              <a:t>Tveir mælikvarðar á vaxtamun</a:t>
            </a:r>
          </a:p>
          <a:p>
            <a:pPr lvl="2"/>
            <a:r>
              <a:rPr lang="is-IS" i="1" dirty="0" err="1" smtClean="0"/>
              <a:t>Interest</a:t>
            </a:r>
            <a:r>
              <a:rPr lang="is-IS" i="1" dirty="0" smtClean="0"/>
              <a:t> </a:t>
            </a:r>
            <a:r>
              <a:rPr lang="is-IS" i="1" dirty="0" err="1" smtClean="0"/>
              <a:t>rate</a:t>
            </a:r>
            <a:r>
              <a:rPr lang="is-IS" i="1" dirty="0" smtClean="0"/>
              <a:t> </a:t>
            </a:r>
            <a:r>
              <a:rPr lang="is-IS" i="1" dirty="0" err="1" smtClean="0"/>
              <a:t>spread</a:t>
            </a:r>
            <a:r>
              <a:rPr lang="is-IS" i="1" dirty="0" smtClean="0"/>
              <a:t> </a:t>
            </a:r>
            <a:r>
              <a:rPr lang="is-IS" dirty="0" smtClean="0"/>
              <a:t>(vaxtamunur)</a:t>
            </a:r>
          </a:p>
          <a:p>
            <a:pPr lvl="2"/>
            <a:r>
              <a:rPr lang="is-IS" i="1" dirty="0" smtClean="0"/>
              <a:t>Net </a:t>
            </a:r>
            <a:r>
              <a:rPr lang="is-IS" i="1" dirty="0" err="1" smtClean="0"/>
              <a:t>interest</a:t>
            </a:r>
            <a:r>
              <a:rPr lang="is-IS" i="1" dirty="0" smtClean="0"/>
              <a:t> margin </a:t>
            </a:r>
            <a:r>
              <a:rPr lang="is-IS" dirty="0" smtClean="0"/>
              <a:t>(hreinar vaxtatekjur)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 á vaxtamun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Alþjóðagjaldeyrissjóðurinn birtir sambærilegar tölur í </a:t>
            </a:r>
            <a:r>
              <a:rPr lang="is-IS" i="1" dirty="0" smtClean="0"/>
              <a:t>IFS</a:t>
            </a:r>
            <a:r>
              <a:rPr lang="is-IS" dirty="0" smtClean="0"/>
              <a:t> um útlánsvexti og innlánsvexti í aðildarlöndum</a:t>
            </a:r>
          </a:p>
          <a:p>
            <a:pPr lvl="1"/>
            <a:r>
              <a:rPr lang="is-IS" dirty="0" smtClean="0"/>
              <a:t>Alþjóðabankinn reiknar vaxtamuninn í </a:t>
            </a:r>
            <a:r>
              <a:rPr lang="is-IS" i="1" dirty="0" smtClean="0"/>
              <a:t>WDI</a:t>
            </a:r>
            <a:r>
              <a:rPr lang="is-IS" dirty="0" smtClean="0"/>
              <a:t> </a:t>
            </a:r>
          </a:p>
          <a:p>
            <a:pPr lvl="2"/>
            <a:endParaRPr lang="is-IS" dirty="0" smtClean="0"/>
          </a:p>
          <a:p>
            <a:pPr lvl="2"/>
            <a:endParaRPr lang="is-IS" dirty="0" smtClean="0"/>
          </a:p>
          <a:p>
            <a:pPr lvl="2"/>
            <a:endParaRPr lang="is-IS" dirty="0" smtClean="0"/>
          </a:p>
          <a:p>
            <a:pPr lvl="2"/>
            <a:endParaRPr lang="is-IS" dirty="0" smtClean="0"/>
          </a:p>
          <a:p>
            <a:pPr lvl="1"/>
            <a:endParaRPr lang="is-IS" dirty="0" smtClean="0"/>
          </a:p>
          <a:p>
            <a:pPr lvl="1"/>
            <a:endParaRPr lang="is-IS" dirty="0" smtClean="0"/>
          </a:p>
          <a:p>
            <a:pPr lvl="1"/>
            <a:r>
              <a:rPr lang="is-IS" dirty="0" smtClean="0"/>
              <a:t>Aðgengilegur og algengur kvarði í athugunum á hagkvæmni og samkeppni í bankarekstri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0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643314"/>
            <a:ext cx="6072230" cy="3429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357694"/>
            <a:ext cx="5059363" cy="701675"/>
          </a:xfrm>
          <a:prstGeom prst="rect">
            <a:avLst/>
          </a:prstGeom>
          <a:noFill/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115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 á vaxtamun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62856"/>
          </a:xfrm>
        </p:spPr>
        <p:txBody>
          <a:bodyPr>
            <a:normAutofit/>
          </a:bodyPr>
          <a:lstStyle/>
          <a:p>
            <a:r>
              <a:rPr lang="is-IS" sz="2800" dirty="0" smtClean="0"/>
              <a:t>Útlánsvextirnir eru meðalvextir óverðtryggðra skuldabréfalána</a:t>
            </a:r>
          </a:p>
          <a:p>
            <a:pPr lvl="1"/>
            <a:r>
              <a:rPr lang="is-IS" dirty="0" smtClean="0"/>
              <a:t>“</a:t>
            </a:r>
            <a:r>
              <a:rPr lang="is-IS" i="1" dirty="0" smtClean="0"/>
              <a:t>Bank </a:t>
            </a:r>
            <a:r>
              <a:rPr lang="is-IS" i="1" dirty="0" err="1" smtClean="0"/>
              <a:t>rate</a:t>
            </a:r>
            <a:r>
              <a:rPr lang="is-IS" i="1" dirty="0" smtClean="0"/>
              <a:t> </a:t>
            </a:r>
            <a:r>
              <a:rPr lang="is-IS" i="1" dirty="0" err="1" smtClean="0"/>
              <a:t>that</a:t>
            </a:r>
            <a:r>
              <a:rPr lang="is-IS" i="1" dirty="0" smtClean="0"/>
              <a:t> </a:t>
            </a:r>
            <a:r>
              <a:rPr lang="is-IS" i="1" dirty="0" err="1" smtClean="0"/>
              <a:t>usually</a:t>
            </a:r>
            <a:r>
              <a:rPr lang="is-IS" i="1" dirty="0" smtClean="0"/>
              <a:t> </a:t>
            </a:r>
            <a:r>
              <a:rPr lang="is-IS" i="1" dirty="0" err="1" smtClean="0"/>
              <a:t>meets</a:t>
            </a:r>
            <a:r>
              <a:rPr lang="is-IS" i="1" dirty="0" smtClean="0"/>
              <a:t> the </a:t>
            </a:r>
            <a:r>
              <a:rPr lang="is-IS" i="1" dirty="0" err="1" smtClean="0"/>
              <a:t>short</a:t>
            </a:r>
            <a:r>
              <a:rPr lang="is-IS" i="1" dirty="0" smtClean="0"/>
              <a:t>- and </a:t>
            </a:r>
            <a:r>
              <a:rPr lang="is-IS" i="1" dirty="0" err="1" smtClean="0"/>
              <a:t>medium-term</a:t>
            </a:r>
            <a:r>
              <a:rPr lang="is-IS" i="1" dirty="0" smtClean="0"/>
              <a:t> </a:t>
            </a:r>
            <a:r>
              <a:rPr lang="is-IS" i="1" dirty="0" err="1" smtClean="0"/>
              <a:t>financing</a:t>
            </a:r>
            <a:r>
              <a:rPr lang="is-IS" i="1" dirty="0" smtClean="0"/>
              <a:t> </a:t>
            </a:r>
            <a:r>
              <a:rPr lang="is-IS" i="1" dirty="0" err="1" smtClean="0"/>
              <a:t>needs</a:t>
            </a:r>
            <a:r>
              <a:rPr lang="is-IS" i="1" dirty="0" smtClean="0"/>
              <a:t> of the </a:t>
            </a:r>
            <a:r>
              <a:rPr lang="is-IS" i="1" dirty="0" err="1" smtClean="0"/>
              <a:t>private</a:t>
            </a:r>
            <a:r>
              <a:rPr lang="is-IS" i="1" dirty="0" smtClean="0"/>
              <a:t> </a:t>
            </a:r>
            <a:r>
              <a:rPr lang="is-IS" i="1" dirty="0" err="1" smtClean="0"/>
              <a:t>sector</a:t>
            </a:r>
            <a:r>
              <a:rPr lang="is-IS" dirty="0" smtClean="0"/>
              <a:t>”</a:t>
            </a:r>
          </a:p>
          <a:p>
            <a:r>
              <a:rPr lang="is-IS" sz="2800" dirty="0" smtClean="0"/>
              <a:t>Innlánsvextirnir eru ...</a:t>
            </a:r>
          </a:p>
          <a:p>
            <a:pPr lvl="1"/>
            <a:r>
              <a:rPr lang="is-IS" dirty="0" smtClean="0"/>
              <a:t>“</a:t>
            </a:r>
            <a:r>
              <a:rPr lang="is-IS" i="1" dirty="0" err="1" smtClean="0"/>
              <a:t>Average</a:t>
            </a:r>
            <a:r>
              <a:rPr lang="is-IS" i="1" dirty="0" smtClean="0"/>
              <a:t> of the rates </a:t>
            </a:r>
            <a:r>
              <a:rPr lang="is-IS" i="1" dirty="0" err="1" smtClean="0"/>
              <a:t>offered</a:t>
            </a:r>
            <a:r>
              <a:rPr lang="is-IS" i="1" dirty="0" smtClean="0"/>
              <a:t> to </a:t>
            </a:r>
            <a:r>
              <a:rPr lang="is-IS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resident</a:t>
            </a:r>
            <a:r>
              <a:rPr lang="is-IS" i="1" dirty="0" smtClean="0"/>
              <a:t> </a:t>
            </a:r>
            <a:r>
              <a:rPr lang="is-IS" i="1" dirty="0" err="1" smtClean="0"/>
              <a:t>customers</a:t>
            </a:r>
            <a:r>
              <a:rPr lang="is-IS" i="1" dirty="0" smtClean="0"/>
              <a:t> for </a:t>
            </a:r>
            <a:r>
              <a:rPr lang="is-IS" i="1" dirty="0" err="1" smtClean="0"/>
              <a:t>demand</a:t>
            </a:r>
            <a:r>
              <a:rPr lang="is-IS" i="1" dirty="0" smtClean="0"/>
              <a:t>, </a:t>
            </a:r>
            <a:r>
              <a:rPr lang="is-IS" i="1" dirty="0" err="1" smtClean="0"/>
              <a:t>time</a:t>
            </a:r>
            <a:r>
              <a:rPr lang="is-IS" i="1" dirty="0" smtClean="0"/>
              <a:t>, and </a:t>
            </a:r>
            <a:r>
              <a:rPr lang="is-IS" i="1" dirty="0" err="1" smtClean="0"/>
              <a:t>savings</a:t>
            </a:r>
            <a:r>
              <a:rPr lang="is-IS" i="1" dirty="0" smtClean="0"/>
              <a:t> </a:t>
            </a:r>
            <a:r>
              <a:rPr lang="is-IS" i="1" dirty="0" err="1" smtClean="0"/>
              <a:t>deposits</a:t>
            </a:r>
            <a:r>
              <a:rPr lang="is-IS" dirty="0" smtClean="0"/>
              <a:t>”</a:t>
            </a:r>
          </a:p>
          <a:p>
            <a:r>
              <a:rPr lang="is-IS" sz="2800" dirty="0" smtClean="0"/>
              <a:t>Hér er efinn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0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Innlánsvextir 1990-2006</a:t>
            </a:r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á ári)</a:t>
            </a:r>
            <a:endParaRPr lang="is-I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2429" y="6357958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Seðlabanki Íslands.</a:t>
            </a:r>
            <a:endParaRPr lang="is-I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is-I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Vaxtamunur 1990-2006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(útlánsvextir mínus innlánsvextir, % á ári)</a:t>
            </a:r>
            <a:endParaRPr lang="is-IS" sz="2700" dirty="0"/>
          </a:p>
        </p:txBody>
      </p:sp>
      <p:sp>
        <p:nvSpPr>
          <p:cNvPr id="7" name="Rectangle 6"/>
          <p:cNvSpPr/>
          <p:nvPr/>
        </p:nvSpPr>
        <p:spPr>
          <a:xfrm>
            <a:off x="7215206" y="2291356"/>
            <a:ext cx="12858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54917" y="5643578"/>
            <a:ext cx="6218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</a:t>
            </a:r>
            <a:r>
              <a:rPr lang="is-IS" dirty="0" smtClean="0"/>
              <a:t>Alþjóðagjaldeyrissjóðurinn og Seðlabanki Íslands.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Stýrivextir seðlabankans og aðrir vextir 1999-2007</a:t>
            </a:r>
            <a:endParaRPr lang="is-I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45881" y="5702953"/>
            <a:ext cx="5269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Heimild: </a:t>
            </a:r>
            <a:r>
              <a:rPr lang="is-IS" dirty="0" smtClean="0"/>
              <a:t>Fjármálaeftirlitið og Seðlabanki Íslands.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3265</TotalTime>
  <Words>616</Words>
  <Application>Microsoft Office PowerPoint</Application>
  <PresentationFormat>On-screen Show (4:3)</PresentationFormat>
  <Paragraphs>131</Paragraphs>
  <Slides>23</Slides>
  <Notes>23</Notes>
  <HiddenSlides>11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Samkeppni,  bankar og hagkvæmni</vt:lpstr>
      <vt:lpstr>Evrópska líkanið: samþjöppunarkenningin</vt:lpstr>
      <vt:lpstr>bandaríska líkanið: hagkvæmniskenningin</vt:lpstr>
      <vt:lpstr>Bankar: Fákeppni er reglan</vt:lpstr>
      <vt:lpstr>Mat á vaxtamun</vt:lpstr>
      <vt:lpstr>Mat á vaxtamun</vt:lpstr>
      <vt:lpstr>Innlánsvextir 1990-2006 (% á ári)</vt:lpstr>
      <vt:lpstr>Vaxtamunur 1990-2006 (útlánsvextir mínus innlánsvextir, % á ári)</vt:lpstr>
      <vt:lpstr>Stýrivextir seðlabankans og aðrir vextir 1999-2007</vt:lpstr>
      <vt:lpstr>Hreinar vaxtatekjur</vt:lpstr>
      <vt:lpstr>Niðurstaða</vt:lpstr>
      <vt:lpstr>Niðurstaða: engin ein tala</vt:lpstr>
      <vt:lpstr>Byrjum í afríku</vt:lpstr>
      <vt:lpstr>Innlánsvextir 1980-2006 (% á ári)</vt:lpstr>
      <vt:lpstr>Vaxtamunur 1980-2006 (útlánsvextir mínus innlánsvextir, % á ári)</vt:lpstr>
      <vt:lpstr>Vaxtamunur 1990-2006 (útlánsvextir mínus innlánsvextir, % á ári)</vt:lpstr>
      <vt:lpstr>uppfærður Vaxtamunur (útlánsvextir mínus innlánsvextir, % á ári)</vt:lpstr>
      <vt:lpstr>Uppfærður Vaxtamunur  (útlánsvextir mínus innlánsvextir, % á ári)</vt:lpstr>
      <vt:lpstr>uppfærður Vaxtamunur (útlánsvextir mínus innlánsvextir, % á ári)</vt:lpstr>
      <vt:lpstr>Raunvextir 1980-2005  (af útlánum, % á ári)</vt:lpstr>
      <vt:lpstr>Raunvextir 1980-2005  (af útlánum, % á ári)</vt:lpstr>
      <vt:lpstr>Raunvextir 1980-2005  (af innlánum, % á ári)</vt:lpstr>
      <vt:lpstr>Raunvextir 1980-2005  (af innlánum, % á ári)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Samkeppni,  bankar og hagkvæmni</dc:title>
  <dc:creator>gylfason</dc:creator>
  <cp:lastModifiedBy>gylfason</cp:lastModifiedBy>
  <cp:revision>55</cp:revision>
  <dcterms:created xsi:type="dcterms:W3CDTF">2007-11-02T13:15:56Z</dcterms:created>
  <dcterms:modified xsi:type="dcterms:W3CDTF">2007-11-04T21:46:51Z</dcterms:modified>
</cp:coreProperties>
</file>