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7" r:id="rId4"/>
    <p:sldId id="262" r:id="rId5"/>
    <p:sldId id="259" r:id="rId6"/>
    <p:sldId id="260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Sheet1!$A$2:$C$2</c:f>
              <c:strCache>
                <c:ptCount val="3"/>
                <c:pt idx="0">
                  <c:v>Iceland</c:v>
                </c:pt>
              </c:strCache>
            </c:strRef>
          </c:tx>
          <c:spPr>
            <a:ln w="5715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Sheet1!$D$1:$AY$1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Sheet1!$D$2:$AY$2</c:f>
              <c:numCache>
                <c:formatCode>#,##0.0_ ;\-#,##0.0\ </c:formatCode>
                <c:ptCount val="48"/>
                <c:pt idx="0">
                  <c:v>16.736815</c:v>
                </c:pt>
                <c:pt idx="1">
                  <c:v>18.423859</c:v>
                </c:pt>
                <c:pt idx="2">
                  <c:v>19.339957999999999</c:v>
                </c:pt>
                <c:pt idx="3">
                  <c:v>20.293697000000002</c:v>
                </c:pt>
                <c:pt idx="4">
                  <c:v>21.031751</c:v>
                </c:pt>
                <c:pt idx="5">
                  <c:v>21.061081000000001</c:v>
                </c:pt>
                <c:pt idx="6">
                  <c:v>21.925944000000001</c:v>
                </c:pt>
                <c:pt idx="7">
                  <c:v>24.339210999999999</c:v>
                </c:pt>
                <c:pt idx="8">
                  <c:v>25.600349000000001</c:v>
                </c:pt>
                <c:pt idx="9">
                  <c:v>26.864377000000001</c:v>
                </c:pt>
                <c:pt idx="10">
                  <c:v>27.712405</c:v>
                </c:pt>
                <c:pt idx="11">
                  <c:v>27.565131999999998</c:v>
                </c:pt>
                <c:pt idx="12">
                  <c:v>27.415983000000001</c:v>
                </c:pt>
                <c:pt idx="13">
                  <c:v>26.582197000000001</c:v>
                </c:pt>
                <c:pt idx="14">
                  <c:v>27.331966000000001</c:v>
                </c:pt>
                <c:pt idx="15">
                  <c:v>27.255420999999998</c:v>
                </c:pt>
                <c:pt idx="16">
                  <c:v>28.203206999999999</c:v>
                </c:pt>
                <c:pt idx="17">
                  <c:v>28.966235000000001</c:v>
                </c:pt>
                <c:pt idx="18">
                  <c:v>29.690919999999998</c:v>
                </c:pt>
                <c:pt idx="19">
                  <c:v>30.287637</c:v>
                </c:pt>
                <c:pt idx="20">
                  <c:v>31.115752000000001</c:v>
                </c:pt>
                <c:pt idx="21">
                  <c:v>30.998165</c:v>
                </c:pt>
                <c:pt idx="22">
                  <c:v>29.95232</c:v>
                </c:pt>
                <c:pt idx="23">
                  <c:v>30.149536999999999</c:v>
                </c:pt>
                <c:pt idx="24">
                  <c:v>31.514092999999999</c:v>
                </c:pt>
                <c:pt idx="25">
                  <c:v>30.891463999999999</c:v>
                </c:pt>
                <c:pt idx="26">
                  <c:v>31.988741000000001</c:v>
                </c:pt>
                <c:pt idx="27">
                  <c:v>33.706083</c:v>
                </c:pt>
                <c:pt idx="28">
                  <c:v>35.028744000000003</c:v>
                </c:pt>
                <c:pt idx="29">
                  <c:v>35.536776000000003</c:v>
                </c:pt>
                <c:pt idx="30">
                  <c:v>35.346290000000003</c:v>
                </c:pt>
                <c:pt idx="31">
                  <c:v>35.903294000000002</c:v>
                </c:pt>
                <c:pt idx="32">
                  <c:v>37.384633999999998</c:v>
                </c:pt>
                <c:pt idx="33">
                  <c:v>38.940559</c:v>
                </c:pt>
                <c:pt idx="34">
                  <c:v>42.081755000000001</c:v>
                </c:pt>
                <c:pt idx="35">
                  <c:v>43.569341999999999</c:v>
                </c:pt>
                <c:pt idx="36">
                  <c:v>43.821508999999999</c:v>
                </c:pt>
                <c:pt idx="37">
                  <c:v>46.490367999999997</c:v>
                </c:pt>
                <c:pt idx="38">
                  <c:v>46.812240000000003</c:v>
                </c:pt>
                <c:pt idx="39">
                  <c:v>50.805112000000001</c:v>
                </c:pt>
                <c:pt idx="40">
                  <c:v>49.852868000000001</c:v>
                </c:pt>
                <c:pt idx="41">
                  <c:v>49.931648000000003</c:v>
                </c:pt>
                <c:pt idx="42">
                  <c:v>50.168711999999999</c:v>
                </c:pt>
                <c:pt idx="43">
                  <c:v>51.086181000000003</c:v>
                </c:pt>
                <c:pt idx="44">
                  <c:v>51.253439999999998</c:v>
                </c:pt>
                <c:pt idx="45">
                  <c:v>51.905144</c:v>
                </c:pt>
                <c:pt idx="46">
                  <c:v>53.760978000000001</c:v>
                </c:pt>
                <c:pt idx="47">
                  <c:v>53.818201000000002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Sheet1!$A$3:$C$3</c:f>
              <c:strCache>
                <c:ptCount val="3"/>
                <c:pt idx="0">
                  <c:v>Ireland</c:v>
                </c:pt>
              </c:strCache>
            </c:strRef>
          </c:tx>
          <c:spPr>
            <a:ln w="381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Sheet1!$D$1:$AY$1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Sheet1!$D$3:$AY$3</c:f>
              <c:numCache>
                <c:formatCode>#,##0.0_ ;\-#,##0.0\ </c:formatCode>
                <c:ptCount val="48"/>
                <c:pt idx="0">
                  <c:v>12.844082</c:v>
                </c:pt>
                <c:pt idx="1">
                  <c:v>13.235213999999999</c:v>
                </c:pt>
                <c:pt idx="2">
                  <c:v>14.394819999999999</c:v>
                </c:pt>
                <c:pt idx="3">
                  <c:v>14.944251</c:v>
                </c:pt>
                <c:pt idx="4">
                  <c:v>15.613479999999999</c:v>
                </c:pt>
                <c:pt idx="5">
                  <c:v>16.69961</c:v>
                </c:pt>
                <c:pt idx="6">
                  <c:v>17.127358999999998</c:v>
                </c:pt>
                <c:pt idx="7">
                  <c:v>18.204177999999999</c:v>
                </c:pt>
                <c:pt idx="8">
                  <c:v>19.471440999999999</c:v>
                </c:pt>
                <c:pt idx="9">
                  <c:v>19.286263999999999</c:v>
                </c:pt>
                <c:pt idx="10">
                  <c:v>20.435172000000001</c:v>
                </c:pt>
                <c:pt idx="11">
                  <c:v>21.494942999999999</c:v>
                </c:pt>
                <c:pt idx="12">
                  <c:v>22.151477</c:v>
                </c:pt>
                <c:pt idx="13">
                  <c:v>22.403206999999998</c:v>
                </c:pt>
                <c:pt idx="14">
                  <c:v>24.025341000000001</c:v>
                </c:pt>
                <c:pt idx="15">
                  <c:v>24.790592</c:v>
                </c:pt>
                <c:pt idx="16">
                  <c:v>24.427237999999999</c:v>
                </c:pt>
                <c:pt idx="17">
                  <c:v>25.667539000000001</c:v>
                </c:pt>
                <c:pt idx="18">
                  <c:v>26.888587000000001</c:v>
                </c:pt>
                <c:pt idx="19">
                  <c:v>28.385411999999999</c:v>
                </c:pt>
                <c:pt idx="20">
                  <c:v>29.661505999999999</c:v>
                </c:pt>
                <c:pt idx="21">
                  <c:v>30.853178</c:v>
                </c:pt>
                <c:pt idx="22">
                  <c:v>32.399574000000001</c:v>
                </c:pt>
                <c:pt idx="23">
                  <c:v>33.217919999999999</c:v>
                </c:pt>
                <c:pt idx="24">
                  <c:v>34.023423000000001</c:v>
                </c:pt>
                <c:pt idx="25">
                  <c:v>35.700369999999999</c:v>
                </c:pt>
                <c:pt idx="26">
                  <c:v>37.278342000000002</c:v>
                </c:pt>
                <c:pt idx="27">
                  <c:v>39.555912999999997</c:v>
                </c:pt>
                <c:pt idx="28">
                  <c:v>40.287025999999997</c:v>
                </c:pt>
                <c:pt idx="29">
                  <c:v>42.099809</c:v>
                </c:pt>
                <c:pt idx="30">
                  <c:v>44.354916000000003</c:v>
                </c:pt>
                <c:pt idx="31">
                  <c:v>45.730125999999998</c:v>
                </c:pt>
                <c:pt idx="32">
                  <c:v>48.346536999999998</c:v>
                </c:pt>
                <c:pt idx="33">
                  <c:v>49.399830000000001</c:v>
                </c:pt>
                <c:pt idx="34">
                  <c:v>51.284319000000004</c:v>
                </c:pt>
                <c:pt idx="35">
                  <c:v>51.601005000000001</c:v>
                </c:pt>
                <c:pt idx="36">
                  <c:v>52.166015000000002</c:v>
                </c:pt>
                <c:pt idx="37">
                  <c:v>52.976047999999999</c:v>
                </c:pt>
                <c:pt idx="38">
                  <c:v>51.797635</c:v>
                </c:pt>
                <c:pt idx="39">
                  <c:v>54.553556999999998</c:v>
                </c:pt>
                <c:pt idx="40">
                  <c:v>62.101211999999997</c:v>
                </c:pt>
                <c:pt idx="41">
                  <c:v>64.859362000000004</c:v>
                </c:pt>
                <c:pt idx="42">
                  <c:v>64.967339999999993</c:v>
                </c:pt>
                <c:pt idx="43">
                  <c:v>63.994691000000003</c:v>
                </c:pt>
                <c:pt idx="44">
                  <c:v>67.094668999999996</c:v>
                </c:pt>
                <c:pt idx="45">
                  <c:v>80.954926999999998</c:v>
                </c:pt>
                <c:pt idx="46">
                  <c:v>82.148921000000001</c:v>
                </c:pt>
                <c:pt idx="47">
                  <c:v>85.927904999999996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7487504"/>
        <c:axId val="337490640"/>
      </c:lineChart>
      <c:catAx>
        <c:axId val="33748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337490640"/>
        <c:crosses val="autoZero"/>
        <c:auto val="1"/>
        <c:lblAlgn val="ctr"/>
        <c:lblOffset val="100"/>
        <c:noMultiLvlLbl val="0"/>
      </c:catAx>
      <c:valAx>
        <c:axId val="33749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33748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993165596154341E-2"/>
          <c:y val="3.1882533406720093E-2"/>
          <c:w val="0.21350836589373182"/>
          <c:h val="0.158121884997725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Real!$A$2</c:f>
              <c:strCache>
                <c:ptCount val="1"/>
                <c:pt idx="0">
                  <c:v>Iceland</c:v>
                </c:pt>
              </c:strCache>
            </c:strRef>
          </c:tx>
          <c:spPr>
            <a:ln w="5715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Real!$B$1:$AC$1</c:f>
              <c:strCach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strCache>
            </c:strRef>
          </c:cat>
          <c:val>
            <c:numRef>
              <c:f>Real!$B$2:$AC$2</c:f>
              <c:numCache>
                <c:formatCode>General</c:formatCode>
                <c:ptCount val="28"/>
                <c:pt idx="6">
                  <c:v>29123.275664012293</c:v>
                </c:pt>
                <c:pt idx="7">
                  <c:v>30359.987706119828</c:v>
                </c:pt>
                <c:pt idx="8">
                  <c:v>32144.761478189121</c:v>
                </c:pt>
                <c:pt idx="9">
                  <c:v>32995.224132666634</c:v>
                </c:pt>
                <c:pt idx="10">
                  <c:v>34044.649023700382</c:v>
                </c:pt>
                <c:pt idx="11">
                  <c:v>34914.548805446313</c:v>
                </c:pt>
                <c:pt idx="12">
                  <c:v>34794.787879879681</c:v>
                </c:pt>
                <c:pt idx="13">
                  <c:v>35369.021486283076</c:v>
                </c:pt>
                <c:pt idx="14">
                  <c:v>37890.697713545305</c:v>
                </c:pt>
                <c:pt idx="15">
                  <c:v>39679.039236689467</c:v>
                </c:pt>
                <c:pt idx="16">
                  <c:v>40703.036057448226</c:v>
                </c:pt>
                <c:pt idx="17">
                  <c:v>43427.852933513634</c:v>
                </c:pt>
                <c:pt idx="18">
                  <c:v>43334.900521853684</c:v>
                </c:pt>
                <c:pt idx="19">
                  <c:v>40377.833512634374</c:v>
                </c:pt>
                <c:pt idx="20">
                  <c:v>38978.005595341529</c:v>
                </c:pt>
                <c:pt idx="21">
                  <c:v>39621.9356635285</c:v>
                </c:pt>
                <c:pt idx="22">
                  <c:v>39931.609363136726</c:v>
                </c:pt>
                <c:pt idx="23">
                  <c:v>41259.795964976351</c:v>
                </c:pt>
                <c:pt idx="24">
                  <c:v>41701.137265381571</c:v>
                </c:pt>
                <c:pt idx="25">
                  <c:v>43048.125145278711</c:v>
                </c:pt>
                <c:pt idx="26">
                  <c:v>45630.938169981782</c:v>
                </c:pt>
                <c:pt idx="27">
                  <c:v>46482.958287474728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Real!$A$3</c:f>
              <c:strCache>
                <c:ptCount val="1"/>
                <c:pt idx="0">
                  <c:v>Ireland</c:v>
                </c:pt>
              </c:strCache>
            </c:strRef>
          </c:tx>
          <c:spPr>
            <a:ln w="381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Real!$B$1:$AC$1</c:f>
              <c:strCach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strCache>
            </c:strRef>
          </c:cat>
          <c:val>
            <c:numRef>
              <c:f>Real!$B$3:$AC$3</c:f>
              <c:numCache>
                <c:formatCode>General</c:formatCode>
                <c:ptCount val="28"/>
                <c:pt idx="0">
                  <c:v>21453.240404314995</c:v>
                </c:pt>
                <c:pt idx="1">
                  <c:v>21741.85065814478</c:v>
                </c:pt>
                <c:pt idx="2">
                  <c:v>22315.967598890733</c:v>
                </c:pt>
                <c:pt idx="3">
                  <c:v>22802.587504067902</c:v>
                </c:pt>
                <c:pt idx="4">
                  <c:v>24020.193497801058</c:v>
                </c:pt>
                <c:pt idx="5">
                  <c:v>26199.730726410395</c:v>
                </c:pt>
                <c:pt idx="6">
                  <c:v>28023.121168404741</c:v>
                </c:pt>
                <c:pt idx="7">
                  <c:v>30598.298526499657</c:v>
                </c:pt>
                <c:pt idx="8">
                  <c:v>32854.721520510764</c:v>
                </c:pt>
                <c:pt idx="9">
                  <c:v>35935.791339453237</c:v>
                </c:pt>
                <c:pt idx="10">
                  <c:v>38849.860758584771</c:v>
                </c:pt>
                <c:pt idx="11">
                  <c:v>40455.301197281304</c:v>
                </c:pt>
                <c:pt idx="12">
                  <c:v>42289.065020740891</c:v>
                </c:pt>
                <c:pt idx="13">
                  <c:v>42903.673217630116</c:v>
                </c:pt>
                <c:pt idx="14">
                  <c:v>44940.946478450096</c:v>
                </c:pt>
                <c:pt idx="15">
                  <c:v>46613.557089069742</c:v>
                </c:pt>
                <c:pt idx="16">
                  <c:v>47879.02361086267</c:v>
                </c:pt>
                <c:pt idx="17">
                  <c:v>48937.494153126478</c:v>
                </c:pt>
                <c:pt idx="18">
                  <c:v>46062.628635421424</c:v>
                </c:pt>
                <c:pt idx="19">
                  <c:v>43487.479025975481</c:v>
                </c:pt>
                <c:pt idx="20">
                  <c:v>44030.414148705473</c:v>
                </c:pt>
                <c:pt idx="21">
                  <c:v>45147.376239677578</c:v>
                </c:pt>
                <c:pt idx="22">
                  <c:v>44973.175255192262</c:v>
                </c:pt>
                <c:pt idx="23">
                  <c:v>45470.158506736159</c:v>
                </c:pt>
                <c:pt idx="24">
                  <c:v>48898.328661560299</c:v>
                </c:pt>
                <c:pt idx="25">
                  <c:v>60818.046239853604</c:v>
                </c:pt>
                <c:pt idx="26">
                  <c:v>63227.207976588332</c:v>
                </c:pt>
                <c:pt idx="27">
                  <c:v>67335.293408965197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1152520"/>
        <c:axId val="541152128"/>
      </c:lineChart>
      <c:catAx>
        <c:axId val="541152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41152128"/>
        <c:crosses val="autoZero"/>
        <c:auto val="1"/>
        <c:lblAlgn val="ctr"/>
        <c:lblOffset val="100"/>
        <c:noMultiLvlLbl val="0"/>
      </c:catAx>
      <c:valAx>
        <c:axId val="54115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41152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334604744244"/>
          <c:y val="3.1882533406720093E-2"/>
          <c:w val="0.22194673800992556"/>
          <c:h val="0.202930151213649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Sheet1!$A$2:$C$2</c:f>
              <c:strCache>
                <c:ptCount val="3"/>
                <c:pt idx="0">
                  <c:v>Iceland</c:v>
                </c:pt>
              </c:strCache>
            </c:strRef>
          </c:tx>
          <c:spPr>
            <a:ln w="5715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Sheet1!$D$1:$AY$1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Sheet1!$D$2:$AY$2</c:f>
              <c:numCache>
                <c:formatCode>#,##0.0_ ;\-#,##0.0\ </c:formatCode>
                <c:ptCount val="48"/>
                <c:pt idx="0">
                  <c:v>16.736815</c:v>
                </c:pt>
                <c:pt idx="1">
                  <c:v>18.423859</c:v>
                </c:pt>
                <c:pt idx="2">
                  <c:v>19.339957999999999</c:v>
                </c:pt>
                <c:pt idx="3">
                  <c:v>20.293697000000002</c:v>
                </c:pt>
                <c:pt idx="4">
                  <c:v>21.031751</c:v>
                </c:pt>
                <c:pt idx="5">
                  <c:v>21.061081000000001</c:v>
                </c:pt>
                <c:pt idx="6">
                  <c:v>21.925944000000001</c:v>
                </c:pt>
                <c:pt idx="7">
                  <c:v>24.339210999999999</c:v>
                </c:pt>
                <c:pt idx="8">
                  <c:v>25.600349000000001</c:v>
                </c:pt>
                <c:pt idx="9">
                  <c:v>26.864377000000001</c:v>
                </c:pt>
                <c:pt idx="10">
                  <c:v>27.712405</c:v>
                </c:pt>
                <c:pt idx="11">
                  <c:v>27.565131999999998</c:v>
                </c:pt>
                <c:pt idx="12">
                  <c:v>27.415983000000001</c:v>
                </c:pt>
                <c:pt idx="13">
                  <c:v>26.582197000000001</c:v>
                </c:pt>
                <c:pt idx="14">
                  <c:v>27.331966000000001</c:v>
                </c:pt>
                <c:pt idx="15">
                  <c:v>27.255420999999998</c:v>
                </c:pt>
                <c:pt idx="16">
                  <c:v>28.203206999999999</c:v>
                </c:pt>
                <c:pt idx="17">
                  <c:v>28.966235000000001</c:v>
                </c:pt>
                <c:pt idx="18">
                  <c:v>29.690919999999998</c:v>
                </c:pt>
                <c:pt idx="19">
                  <c:v>30.287637</c:v>
                </c:pt>
                <c:pt idx="20">
                  <c:v>31.115752000000001</c:v>
                </c:pt>
                <c:pt idx="21">
                  <c:v>30.998165</c:v>
                </c:pt>
                <c:pt idx="22">
                  <c:v>29.95232</c:v>
                </c:pt>
                <c:pt idx="23">
                  <c:v>30.149536999999999</c:v>
                </c:pt>
                <c:pt idx="24">
                  <c:v>31.514092999999999</c:v>
                </c:pt>
                <c:pt idx="25">
                  <c:v>30.891463999999999</c:v>
                </c:pt>
                <c:pt idx="26">
                  <c:v>31.988741000000001</c:v>
                </c:pt>
                <c:pt idx="27">
                  <c:v>33.706083</c:v>
                </c:pt>
                <c:pt idx="28">
                  <c:v>35.028744000000003</c:v>
                </c:pt>
                <c:pt idx="29">
                  <c:v>35.536776000000003</c:v>
                </c:pt>
                <c:pt idx="30">
                  <c:v>35.346290000000003</c:v>
                </c:pt>
                <c:pt idx="31">
                  <c:v>35.903294000000002</c:v>
                </c:pt>
                <c:pt idx="32">
                  <c:v>37.384633999999998</c:v>
                </c:pt>
                <c:pt idx="33">
                  <c:v>38.940559</c:v>
                </c:pt>
                <c:pt idx="34">
                  <c:v>42.081755000000001</c:v>
                </c:pt>
                <c:pt idx="35">
                  <c:v>43.569341999999999</c:v>
                </c:pt>
                <c:pt idx="36">
                  <c:v>43.821508999999999</c:v>
                </c:pt>
                <c:pt idx="37">
                  <c:v>46.490367999999997</c:v>
                </c:pt>
                <c:pt idx="38">
                  <c:v>46.812240000000003</c:v>
                </c:pt>
                <c:pt idx="39">
                  <c:v>50.805112000000001</c:v>
                </c:pt>
                <c:pt idx="40">
                  <c:v>49.852868000000001</c:v>
                </c:pt>
                <c:pt idx="41">
                  <c:v>49.931648000000003</c:v>
                </c:pt>
                <c:pt idx="42">
                  <c:v>50.168711999999999</c:v>
                </c:pt>
                <c:pt idx="43">
                  <c:v>51.086181000000003</c:v>
                </c:pt>
                <c:pt idx="44">
                  <c:v>51.253439999999998</c:v>
                </c:pt>
                <c:pt idx="45">
                  <c:v>51.905144</c:v>
                </c:pt>
                <c:pt idx="46">
                  <c:v>53.760978000000001</c:v>
                </c:pt>
                <c:pt idx="47">
                  <c:v>53.818201000000002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Sheet1!$A$3:$C$3</c:f>
              <c:strCache>
                <c:ptCount val="3"/>
                <c:pt idx="0">
                  <c:v>Ireland</c:v>
                </c:pt>
              </c:strCache>
            </c:strRef>
          </c:tx>
          <c:spPr>
            <a:ln w="381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Sheet1!$D$1:$AY$1</c:f>
              <c:strCache>
                <c:ptCount val="48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</c:strCache>
            </c:strRef>
          </c:cat>
          <c:val>
            <c:numRef>
              <c:f>Sheet1!$D$3:$AY$3</c:f>
              <c:numCache>
                <c:formatCode>#,##0.0_ ;\-#,##0.0\ </c:formatCode>
                <c:ptCount val="48"/>
                <c:pt idx="0">
                  <c:v>12.844082</c:v>
                </c:pt>
                <c:pt idx="1">
                  <c:v>13.235213999999999</c:v>
                </c:pt>
                <c:pt idx="2">
                  <c:v>14.394819999999999</c:v>
                </c:pt>
                <c:pt idx="3">
                  <c:v>14.944251</c:v>
                </c:pt>
                <c:pt idx="4">
                  <c:v>15.613479999999999</c:v>
                </c:pt>
                <c:pt idx="5">
                  <c:v>16.69961</c:v>
                </c:pt>
                <c:pt idx="6">
                  <c:v>17.127358999999998</c:v>
                </c:pt>
                <c:pt idx="7">
                  <c:v>18.204177999999999</c:v>
                </c:pt>
                <c:pt idx="8">
                  <c:v>19.471440999999999</c:v>
                </c:pt>
                <c:pt idx="9">
                  <c:v>19.286263999999999</c:v>
                </c:pt>
                <c:pt idx="10">
                  <c:v>20.435172000000001</c:v>
                </c:pt>
                <c:pt idx="11">
                  <c:v>21.494942999999999</c:v>
                </c:pt>
                <c:pt idx="12">
                  <c:v>22.151477</c:v>
                </c:pt>
                <c:pt idx="13">
                  <c:v>22.403206999999998</c:v>
                </c:pt>
                <c:pt idx="14">
                  <c:v>24.025341000000001</c:v>
                </c:pt>
                <c:pt idx="15">
                  <c:v>24.790592</c:v>
                </c:pt>
                <c:pt idx="16">
                  <c:v>24.427237999999999</c:v>
                </c:pt>
                <c:pt idx="17">
                  <c:v>25.667539000000001</c:v>
                </c:pt>
                <c:pt idx="18">
                  <c:v>26.888587000000001</c:v>
                </c:pt>
                <c:pt idx="19">
                  <c:v>28.385411999999999</c:v>
                </c:pt>
                <c:pt idx="20">
                  <c:v>29.661505999999999</c:v>
                </c:pt>
                <c:pt idx="21">
                  <c:v>30.853178</c:v>
                </c:pt>
                <c:pt idx="22">
                  <c:v>32.399574000000001</c:v>
                </c:pt>
                <c:pt idx="23">
                  <c:v>33.217919999999999</c:v>
                </c:pt>
                <c:pt idx="24">
                  <c:v>34.023423000000001</c:v>
                </c:pt>
                <c:pt idx="25">
                  <c:v>35.700369999999999</c:v>
                </c:pt>
                <c:pt idx="26">
                  <c:v>37.278342000000002</c:v>
                </c:pt>
                <c:pt idx="27">
                  <c:v>39.555912999999997</c:v>
                </c:pt>
                <c:pt idx="28">
                  <c:v>40.287025999999997</c:v>
                </c:pt>
                <c:pt idx="29">
                  <c:v>42.099809</c:v>
                </c:pt>
                <c:pt idx="30">
                  <c:v>44.354916000000003</c:v>
                </c:pt>
                <c:pt idx="31">
                  <c:v>45.730125999999998</c:v>
                </c:pt>
                <c:pt idx="32">
                  <c:v>48.346536999999998</c:v>
                </c:pt>
                <c:pt idx="33">
                  <c:v>49.399830000000001</c:v>
                </c:pt>
                <c:pt idx="34">
                  <c:v>51.284319000000004</c:v>
                </c:pt>
                <c:pt idx="35">
                  <c:v>51.601005000000001</c:v>
                </c:pt>
                <c:pt idx="36">
                  <c:v>52.166015000000002</c:v>
                </c:pt>
                <c:pt idx="37">
                  <c:v>52.976047999999999</c:v>
                </c:pt>
                <c:pt idx="38">
                  <c:v>51.797635</c:v>
                </c:pt>
                <c:pt idx="39">
                  <c:v>54.553556999999998</c:v>
                </c:pt>
                <c:pt idx="40">
                  <c:v>62.101211999999997</c:v>
                </c:pt>
                <c:pt idx="41">
                  <c:v>64.859362000000004</c:v>
                </c:pt>
                <c:pt idx="42">
                  <c:v>64.967339999999993</c:v>
                </c:pt>
                <c:pt idx="43">
                  <c:v>63.994691000000003</c:v>
                </c:pt>
                <c:pt idx="44">
                  <c:v>67.094668999999996</c:v>
                </c:pt>
                <c:pt idx="45">
                  <c:v>80.954926999999998</c:v>
                </c:pt>
                <c:pt idx="46">
                  <c:v>82.148921000000001</c:v>
                </c:pt>
                <c:pt idx="47">
                  <c:v>85.927904999999996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3459920"/>
        <c:axId val="453462664"/>
      </c:lineChart>
      <c:catAx>
        <c:axId val="45345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453462664"/>
        <c:crosses val="autoZero"/>
        <c:auto val="1"/>
        <c:lblAlgn val="ctr"/>
        <c:lblOffset val="100"/>
        <c:noMultiLvlLbl val="0"/>
      </c:catAx>
      <c:valAx>
        <c:axId val="453462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453459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7993165596154341E-2"/>
          <c:y val="3.1882533406720093E-2"/>
          <c:w val="0.21350836589373182"/>
          <c:h val="0.158121884997725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[API_NY.GNP.PCAP.PP.CD_DS2_en_excel_v2_10034996.xls]Data!$A$2</c:f>
              <c:strCache>
                <c:ptCount val="1"/>
                <c:pt idx="0">
                  <c:v>Iceland</c:v>
                </c:pt>
              </c:strCache>
            </c:strRef>
          </c:tx>
          <c:spPr>
            <a:ln w="50800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[API_NY.GNP.PCAP.PP.CD_DS2_en_excel_v2_10034996.xls]Data!$B$1:$AC$1</c:f>
              <c:strCach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strCache>
            </c:strRef>
          </c:cat>
          <c:val>
            <c:numRef>
              <c:f>[API_NY.GNP.PCAP.PP.CD_DS2_en_excel_v2_10034996.xls]Data!$B$2:$AC$2</c:f>
              <c:numCache>
                <c:formatCode>General</c:formatCode>
                <c:ptCount val="28"/>
                <c:pt idx="0">
                  <c:v>21490</c:v>
                </c:pt>
                <c:pt idx="1">
                  <c:v>22060</c:v>
                </c:pt>
                <c:pt idx="2">
                  <c:v>21620</c:v>
                </c:pt>
                <c:pt idx="3">
                  <c:v>22150</c:v>
                </c:pt>
                <c:pt idx="4">
                  <c:v>23080</c:v>
                </c:pt>
                <c:pt idx="5">
                  <c:v>23530</c:v>
                </c:pt>
                <c:pt idx="6">
                  <c:v>24510</c:v>
                </c:pt>
                <c:pt idx="7">
                  <c:v>26440</c:v>
                </c:pt>
                <c:pt idx="8">
                  <c:v>28130</c:v>
                </c:pt>
                <c:pt idx="9">
                  <c:v>28980</c:v>
                </c:pt>
                <c:pt idx="10">
                  <c:v>28670</c:v>
                </c:pt>
                <c:pt idx="11">
                  <c:v>30840</c:v>
                </c:pt>
                <c:pt idx="12">
                  <c:v>32660</c:v>
                </c:pt>
                <c:pt idx="13">
                  <c:v>32400</c:v>
                </c:pt>
                <c:pt idx="14">
                  <c:v>34340</c:v>
                </c:pt>
                <c:pt idx="15">
                  <c:v>35470</c:v>
                </c:pt>
                <c:pt idx="16">
                  <c:v>36310</c:v>
                </c:pt>
                <c:pt idx="17">
                  <c:v>38750</c:v>
                </c:pt>
                <c:pt idx="18">
                  <c:v>34050</c:v>
                </c:pt>
                <c:pt idx="19">
                  <c:v>33590</c:v>
                </c:pt>
                <c:pt idx="20">
                  <c:v>32200</c:v>
                </c:pt>
                <c:pt idx="21">
                  <c:v>34550</c:v>
                </c:pt>
                <c:pt idx="22">
                  <c:v>36690</c:v>
                </c:pt>
                <c:pt idx="23">
                  <c:v>42100</c:v>
                </c:pt>
                <c:pt idx="24">
                  <c:v>43500</c:v>
                </c:pt>
                <c:pt idx="25">
                  <c:v>46380</c:v>
                </c:pt>
                <c:pt idx="26">
                  <c:v>49550</c:v>
                </c:pt>
                <c:pt idx="27">
                  <c:v>53640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[API_NY.GNP.PCAP.PP.CD_DS2_en_excel_v2_10034996.xls]Data!$A$3</c:f>
              <c:strCache>
                <c:ptCount val="1"/>
                <c:pt idx="0">
                  <c:v>Ireland</c:v>
                </c:pt>
              </c:strCache>
            </c:strRef>
          </c:tx>
          <c:spPr>
            <a:ln w="3810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[API_NY.GNP.PCAP.PP.CD_DS2_en_excel_v2_10034996.xls]Data!$B$1:$AC$1</c:f>
              <c:strCache>
                <c:ptCount val="28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</c:strCache>
            </c:strRef>
          </c:cat>
          <c:val>
            <c:numRef>
              <c:f>[API_NY.GNP.PCAP.PP.CD_DS2_en_excel_v2_10034996.xls]Data!$B$3:$AC$3</c:f>
              <c:numCache>
                <c:formatCode>General</c:formatCode>
                <c:ptCount val="28"/>
                <c:pt idx="0">
                  <c:v>12770</c:v>
                </c:pt>
                <c:pt idx="1">
                  <c:v>13420</c:v>
                </c:pt>
                <c:pt idx="2">
                  <c:v>13910</c:v>
                </c:pt>
                <c:pt idx="3">
                  <c:v>14620</c:v>
                </c:pt>
                <c:pt idx="4">
                  <c:v>15800</c:v>
                </c:pt>
                <c:pt idx="5">
                  <c:v>17300</c:v>
                </c:pt>
                <c:pt idx="6">
                  <c:v>18800</c:v>
                </c:pt>
                <c:pt idx="7">
                  <c:v>20440</c:v>
                </c:pt>
                <c:pt idx="8">
                  <c:v>22460</c:v>
                </c:pt>
                <c:pt idx="9">
                  <c:v>23560</c:v>
                </c:pt>
                <c:pt idx="10">
                  <c:v>26300</c:v>
                </c:pt>
                <c:pt idx="11">
                  <c:v>27810</c:v>
                </c:pt>
                <c:pt idx="12">
                  <c:v>29520</c:v>
                </c:pt>
                <c:pt idx="13">
                  <c:v>31240</c:v>
                </c:pt>
                <c:pt idx="14">
                  <c:v>33380</c:v>
                </c:pt>
                <c:pt idx="15">
                  <c:v>35020</c:v>
                </c:pt>
                <c:pt idx="16">
                  <c:v>38790</c:v>
                </c:pt>
                <c:pt idx="17">
                  <c:v>40440</c:v>
                </c:pt>
                <c:pt idx="18">
                  <c:v>38330</c:v>
                </c:pt>
                <c:pt idx="19">
                  <c:v>34690</c:v>
                </c:pt>
                <c:pt idx="20">
                  <c:v>36150</c:v>
                </c:pt>
                <c:pt idx="21">
                  <c:v>36960</c:v>
                </c:pt>
                <c:pt idx="22">
                  <c:v>37930</c:v>
                </c:pt>
                <c:pt idx="23">
                  <c:v>40840</c:v>
                </c:pt>
                <c:pt idx="24">
                  <c:v>43480</c:v>
                </c:pt>
                <c:pt idx="25">
                  <c:v>54230</c:v>
                </c:pt>
                <c:pt idx="26">
                  <c:v>59000</c:v>
                </c:pt>
                <c:pt idx="27">
                  <c:v>62440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39349664"/>
        <c:axId val="539343392"/>
      </c:lineChart>
      <c:catAx>
        <c:axId val="539349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39343392"/>
        <c:crosses val="autoZero"/>
        <c:auto val="1"/>
        <c:lblAlgn val="ctr"/>
        <c:lblOffset val="100"/>
        <c:noMultiLvlLbl val="0"/>
      </c:catAx>
      <c:valAx>
        <c:axId val="539343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3934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048541942503636"/>
          <c:y val="2.4988953988885596E-2"/>
          <c:w val="0.24410740497814276"/>
          <c:h val="0.23395125859390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Iceland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2000</c:v>
                </c:pt>
                <c:pt idx="1">
                  <c:v>2017</c:v>
                </c:pt>
              </c:numCache>
            </c:numRef>
          </c:cat>
          <c:val>
            <c:numRef>
              <c:f>Sheet1!$B$2:$C$2</c:f>
              <c:numCache>
                <c:formatCode>General</c:formatCode>
                <c:ptCount val="2"/>
                <c:pt idx="0">
                  <c:v>91</c:v>
                </c:pt>
                <c:pt idx="1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Sheet1!$B$1:$C$1</c:f>
              <c:numCache>
                <c:formatCode>General</c:formatCode>
                <c:ptCount val="2"/>
                <c:pt idx="0">
                  <c:v>2000</c:v>
                </c:pt>
                <c:pt idx="1">
                  <c:v>2017</c:v>
                </c:pt>
              </c:numCache>
            </c:numRef>
          </c:cat>
          <c:val>
            <c:numRef>
              <c:f>Sheet1!$B$3:$C$3</c:f>
              <c:numCache>
                <c:formatCode>General</c:formatCode>
                <c:ptCount val="2"/>
                <c:pt idx="0">
                  <c:v>91</c:v>
                </c:pt>
                <c:pt idx="1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9346920"/>
        <c:axId val="539347704"/>
      </c:barChart>
      <c:catAx>
        <c:axId val="539346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39347704"/>
        <c:crosses val="autoZero"/>
        <c:auto val="1"/>
        <c:lblAlgn val="ctr"/>
        <c:lblOffset val="100"/>
        <c:noMultiLvlLbl val="0"/>
      </c:catAx>
      <c:valAx>
        <c:axId val="539347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39346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cat>
            <c:strRef>
              <c:f>Gallup!$A$2:$A$6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Iceland</c:v>
                </c:pt>
                <c:pt idx="3">
                  <c:v>Norway </c:v>
                </c:pt>
                <c:pt idx="4">
                  <c:v>Sweden</c:v>
                </c:pt>
              </c:strCache>
            </c:strRef>
          </c:cat>
          <c:val>
            <c:numRef>
              <c:f>Gallup!$B$2:$B$6</c:f>
              <c:numCache>
                <c:formatCode>General</c:formatCode>
                <c:ptCount val="5"/>
                <c:pt idx="0">
                  <c:v>15</c:v>
                </c:pt>
                <c:pt idx="1">
                  <c:v>30</c:v>
                </c:pt>
                <c:pt idx="2">
                  <c:v>67</c:v>
                </c:pt>
                <c:pt idx="3">
                  <c:v>25</c:v>
                </c:pt>
                <c:pt idx="4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9348096"/>
        <c:axId val="539348880"/>
      </c:barChart>
      <c:catAx>
        <c:axId val="53934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39348880"/>
        <c:crosses val="autoZero"/>
        <c:auto val="1"/>
        <c:lblAlgn val="ctr"/>
        <c:lblOffset val="100"/>
        <c:noMultiLvlLbl val="0"/>
      </c:catAx>
      <c:valAx>
        <c:axId val="539348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393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'Freedom House'!$A$2</c:f>
              <c:strCache>
                <c:ptCount val="1"/>
                <c:pt idx="0">
                  <c:v>Iceland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'Freedom House'!$B$1:$C$1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'Freedom House'!$B$2:$C$2</c:f>
              <c:numCache>
                <c:formatCode>General</c:formatCode>
                <c:ptCount val="2"/>
                <c:pt idx="0">
                  <c:v>100</c:v>
                </c:pt>
                <c:pt idx="1">
                  <c:v>95</c:v>
                </c:pt>
              </c:numCache>
            </c:numRef>
          </c:val>
        </c:ser>
        <c:ser>
          <c:idx val="1"/>
          <c:order val="1"/>
          <c:tx>
            <c:strRef>
              <c:f>'Freedom House'!$A$3</c:f>
              <c:strCache>
                <c:ptCount val="1"/>
                <c:pt idx="0">
                  <c:v>Norway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'Freedom House'!$B$1:$C$1</c:f>
              <c:numCache>
                <c:formatCode>General</c:formatCode>
                <c:ptCount val="2"/>
                <c:pt idx="0">
                  <c:v>2014</c:v>
                </c:pt>
                <c:pt idx="1">
                  <c:v>2018</c:v>
                </c:pt>
              </c:numCache>
            </c:numRef>
          </c:cat>
          <c:val>
            <c:numRef>
              <c:f>'Freedom House'!$B$3:$C$3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451056"/>
        <c:axId val="454457720"/>
      </c:barChart>
      <c:catAx>
        <c:axId val="45445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454457720"/>
        <c:crosses val="autoZero"/>
        <c:auto val="1"/>
        <c:lblAlgn val="ctr"/>
        <c:lblOffset val="100"/>
        <c:noMultiLvlLbl val="0"/>
      </c:catAx>
      <c:valAx>
        <c:axId val="454457720"/>
        <c:scaling>
          <c:orientation val="minMax"/>
          <c:max val="100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45445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93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1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2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3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72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3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7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0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9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66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32FFA-4990-4724-98A4-249F4AEF52AE}" type="datetimeFigureOut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2311F-05AD-4AB2-9608-91B71AE1F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72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ernard MT Condensed" panose="02050806060905020404" pitchFamily="18" charset="0"/>
              </a:rPr>
              <a:t>The 2008 Global Financial Crisis in Retrospect</a:t>
            </a:r>
            <a:endParaRPr lang="en-US" dirty="0">
              <a:latin typeface="Bernard MT Condensed" panose="020508060609050204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s-IS" dirty="0" smtClean="0">
                <a:latin typeface="Cambria" panose="02040503050406030204" pitchFamily="18" charset="0"/>
                <a:ea typeface="Cambria" panose="02040503050406030204" pitchFamily="18" charset="0"/>
              </a:rPr>
              <a:t>Reykjavík 30-31 August 2018</a:t>
            </a:r>
          </a:p>
          <a:p>
            <a:endParaRPr lang="is-I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is-IS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is-IS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Thorvaldur</a:t>
            </a:r>
            <a:r>
              <a:rPr lang="is-IS" dirty="0" smtClean="0">
                <a:latin typeface="Cambria" panose="02040503050406030204" pitchFamily="18" charset="0"/>
                <a:ea typeface="Cambria" panose="02040503050406030204" pitchFamily="18" charset="0"/>
              </a:rPr>
              <a:t> Gylfason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39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ernard MT Condensed" panose="02050806060905020404" pitchFamily="18" charset="0"/>
              </a:rPr>
              <a:t>Unfinished Business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40284"/>
            <a:ext cx="10876006" cy="503237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Flows of incomes per person and per hour worked need to be gauged and viewed in terms of their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level and dispersion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as well as in terms of concurrent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movements in wealth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Triggered by recent wage hikes secured by self-dealing elites, Iceland now faces threat of further wage hikes that will re-ignite inflation</a:t>
            </a:r>
          </a:p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Ireland has recovered more strongly than Iceland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View that Iceland was saved by being outside EU and EMU seems misguided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Needed: Better banking, including foreign competition</a:t>
            </a:r>
          </a:p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Iceland shows signs of fraying social capital on several fronts, including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corruption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inequality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,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corrosion of democracy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Evidenced, e.g., by Parliament´s failure to ratify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new post-crash constitution</a:t>
            </a:r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 approved by 67% of voters in 2012 referendum</a:t>
            </a:r>
          </a:p>
          <a:p>
            <a:pPr lvl="1"/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Needed: Clean-up of political class to inhibit business as usual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21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ernard MT Condensed" panose="02050806060905020404" pitchFamily="18" charset="0"/>
              </a:rPr>
              <a:t>Iceland and Ireland 1970-2017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GDP per capita 1990-2017</a:t>
            </a:r>
            <a:b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(constant 2011 international $, PPP)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GDP per hour worked 1970-2017</a:t>
            </a:r>
            <a:b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(constant 2010 US $, PPP)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11400599"/>
              </p:ext>
            </p:extLst>
          </p:nvPr>
        </p:nvGraphicFramePr>
        <p:xfrm>
          <a:off x="6346825" y="2449469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05792289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96513" y="4550965"/>
            <a:ext cx="163102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1997: Equality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29224" y="2950130"/>
            <a:ext cx="167513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dirty="0" smtClean="0">
                <a:latin typeface="Cambria" panose="02040503050406030204" pitchFamily="18" charset="0"/>
                <a:ea typeface="Cambria" panose="02040503050406030204" pitchFamily="18" charset="0"/>
              </a:rPr>
              <a:t>2017: 45% gap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745892" y="3144795"/>
            <a:ext cx="0" cy="543697"/>
          </a:xfrm>
          <a:prstGeom prst="straightConnector1">
            <a:avLst/>
          </a:prstGeom>
          <a:ln w="254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158946" y="3134796"/>
            <a:ext cx="531340" cy="281847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650524" y="4347369"/>
            <a:ext cx="271849" cy="407193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226503" y="4714307"/>
            <a:ext cx="163102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1991: Equality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8857740" y="4499769"/>
            <a:ext cx="271849" cy="407193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932124" y="2978953"/>
            <a:ext cx="167513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dirty="0" smtClean="0">
                <a:latin typeface="Cambria" panose="02040503050406030204" pitchFamily="18" charset="0"/>
                <a:ea typeface="Cambria" panose="02040503050406030204" pitchFamily="18" charset="0"/>
              </a:rPr>
              <a:t>2017: 60% gap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1242603" y="3064092"/>
            <a:ext cx="8224" cy="659418"/>
          </a:xfrm>
          <a:prstGeom prst="straightConnector1">
            <a:avLst/>
          </a:prstGeom>
          <a:ln w="254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668026" y="3182170"/>
            <a:ext cx="531340" cy="281847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55599" y="6151800"/>
            <a:ext cx="218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Source: World Bank.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77472" y="6149740"/>
            <a:ext cx="1770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Source: OECD.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09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ernard MT Condensed" panose="02050806060905020404" pitchFamily="18" charset="0"/>
              </a:rPr>
              <a:t>Iceland and Ireland 1970-2017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GNI per capita 1990-2017</a:t>
            </a:r>
            <a:b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(current international $, PPP)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GDP per hour worked 1970-2017</a:t>
            </a:r>
            <a:b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(constant 2010 US $, PPP)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11400599"/>
              </p:ext>
            </p:extLst>
          </p:nvPr>
        </p:nvGraphicFramePr>
        <p:xfrm>
          <a:off x="6346825" y="2449469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9226503" y="4714307"/>
            <a:ext cx="163102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1991: Equality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8857740" y="4499769"/>
            <a:ext cx="271849" cy="407193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932124" y="2978953"/>
            <a:ext cx="167513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dirty="0" smtClean="0">
                <a:latin typeface="Cambria" panose="02040503050406030204" pitchFamily="18" charset="0"/>
                <a:ea typeface="Cambria" panose="02040503050406030204" pitchFamily="18" charset="0"/>
              </a:rPr>
              <a:t>2017: 60% gap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1242603" y="3064092"/>
            <a:ext cx="8224" cy="659418"/>
          </a:xfrm>
          <a:prstGeom prst="straightConnector1">
            <a:avLst/>
          </a:prstGeom>
          <a:ln w="254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668026" y="3182170"/>
            <a:ext cx="531340" cy="281847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55599" y="6151800"/>
            <a:ext cx="218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Source: World Bank.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777472" y="6149740"/>
            <a:ext cx="17703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Source: OECD.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25" name="Content Placeholder 2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6883012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429224" y="2764784"/>
            <a:ext cx="1675139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s-IS" dirty="0" smtClean="0">
                <a:latin typeface="Cambria" panose="02040503050406030204" pitchFamily="18" charset="0"/>
                <a:ea typeface="Cambria" panose="02040503050406030204" pitchFamily="18" charset="0"/>
              </a:rPr>
              <a:t>2017: 16% gap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171314" y="2935384"/>
            <a:ext cx="513814" cy="195635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733535" y="2972775"/>
            <a:ext cx="12357" cy="289415"/>
          </a:xfrm>
          <a:prstGeom prst="straightConnector1">
            <a:avLst/>
          </a:prstGeom>
          <a:ln w="25400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22124" y="4470651"/>
            <a:ext cx="1631024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2005: Equality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3935619" y="4001387"/>
            <a:ext cx="271849" cy="407193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94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ernard MT Condensed" panose="02050806060905020404" pitchFamily="18" charset="0"/>
              </a:rPr>
              <a:t>Iceland and Norway: Corruption </a:t>
            </a:r>
            <a:endParaRPr lang="en-US" sz="5400" dirty="0">
              <a:latin typeface="Bernard MT Condensed" panose="020508060609050204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900" dirty="0" smtClean="0">
                <a:latin typeface="Cambria" panose="02040503050406030204" pitchFamily="18" charset="0"/>
                <a:ea typeface="Cambria" panose="02040503050406030204" pitchFamily="18" charset="0"/>
              </a:rPr>
              <a:t>Corruption Perceptions Index from Transparency International 2000 and 2017</a:t>
            </a:r>
            <a:endParaRPr lang="en-US" sz="19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Gallup 2012 (% of respondents who consider corruption pervasive)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7321476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49629" y="2706129"/>
            <a:ext cx="1503745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Rank: 6-8/90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808833">
            <a:off x="3117831" y="4319037"/>
            <a:ext cx="155504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Rank: 13/180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21148368">
            <a:off x="4492497" y="3319723"/>
            <a:ext cx="1426801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ambria" panose="02040503050406030204" pitchFamily="18" charset="0"/>
                <a:ea typeface="Cambria" panose="02040503050406030204" pitchFamily="18" charset="0"/>
              </a:rPr>
              <a:t>Rank: 3/180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4836263"/>
              </p:ext>
            </p:extLst>
          </p:nvPr>
        </p:nvGraphicFramePr>
        <p:xfrm>
          <a:off x="6172200" y="2505075"/>
          <a:ext cx="5183188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384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ernard MT Condensed" panose="02050806060905020404" pitchFamily="18" charset="0"/>
              </a:rPr>
              <a:t>Iceland and Norway: Democracy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Democracy scores from Freedom House 2014 and 2018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Why Freedom House no longer views Iceland as a full-fledged democracy 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Are the people’s political choices free from domination by … economic oligarchies … not democratically accountable?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No.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Are safeguards against official corruption strong and effective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?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No</a:t>
            </a: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Does the government operate with openness and transparency?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Are there free and independent media?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Yes, but 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Cambria" panose="02040503050406030204" pitchFamily="18" charset="0"/>
                <a:ea typeface="Cambria" panose="02040503050406030204" pitchFamily="18" charset="0"/>
              </a:rPr>
              <a:t>Do laws, policies, and practices guarantee equal treatment of various segments of the population?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No.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6445038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638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354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Bernard MT Condensed</vt:lpstr>
      <vt:lpstr>Calibri</vt:lpstr>
      <vt:lpstr>Calibri Light</vt:lpstr>
      <vt:lpstr>Cambria</vt:lpstr>
      <vt:lpstr>Wingdings</vt:lpstr>
      <vt:lpstr>Office Theme</vt:lpstr>
      <vt:lpstr>The 2008 Global Financial Crisis in Retrospect</vt:lpstr>
      <vt:lpstr>Unfinished Business</vt:lpstr>
      <vt:lpstr>Iceland and Ireland 1970-2017</vt:lpstr>
      <vt:lpstr>Iceland and Ireland 1970-2017</vt:lpstr>
      <vt:lpstr>Iceland and Norway: Corruption </vt:lpstr>
      <vt:lpstr>Iceland and Norway: Democracy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gylfason</dc:creator>
  <cp:lastModifiedBy>gylfason</cp:lastModifiedBy>
  <cp:revision>28</cp:revision>
  <cp:lastPrinted>2018-09-09T19:19:12Z</cp:lastPrinted>
  <dcterms:created xsi:type="dcterms:W3CDTF">2018-08-26T15:23:54Z</dcterms:created>
  <dcterms:modified xsi:type="dcterms:W3CDTF">2018-09-10T09:11:42Z</dcterms:modified>
</cp:coreProperties>
</file>