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charts/chart46.xml" ContentType="application/vnd.openxmlformats-officedocument.drawingml.chart+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charts/chart35.xml" ContentType="application/vnd.openxmlformats-officedocument.drawingml.char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charts/chart13.xml" ContentType="application/vnd.openxmlformats-officedocument.drawingml.chart+xml"/>
  <Override PartName="/ppt/charts/chart24.xml" ContentType="application/vnd.openxmlformats-officedocument.drawingml.chart+xml"/>
  <Override PartName="/ppt/drawings/drawing17.xml" ContentType="application/vnd.openxmlformats-officedocument.drawingml.chartshapes+xml"/>
  <Override PartName="/ppt/tableStyles.xml" ContentType="application/vnd.openxmlformats-officedocument.presentationml.tableStyles+xml"/>
  <Override PartName="/ppt/notesSlides/notesSlide41.xml" ContentType="application/vnd.openxmlformats-officedocument.presentationml.notesSlide+xml"/>
  <Override PartName="/ppt/theme/themeOverride39.xml" ContentType="application/vnd.openxmlformats-officedocument.themeOverride+xml"/>
  <Override PartName="/ppt/theme/themeOverride17.xml" ContentType="application/vnd.openxmlformats-officedocument.themeOverride+xml"/>
  <Override PartName="/ppt/notesSlides/notesSlide30.xml" ContentType="application/vnd.openxmlformats-officedocument.presentationml.notesSlide+xml"/>
  <Override PartName="/ppt/theme/themeOverride28.xml" ContentType="application/vnd.openxmlformats-officedocument.themeOverr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drawings/drawing20.xml" ContentType="application/vnd.openxmlformats-officedocument.drawingml.chartshapes+xml"/>
  <Override PartName="/ppt/theme/themeOverride4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theme/themeOverride20.xml" ContentType="application/vnd.openxmlformats-officedocument.themeOverride+xml"/>
  <Override PartName="/ppt/charts/chart29.xml" ContentType="application/vnd.openxmlformats-officedocument.drawingml.chart+xml"/>
  <Override PartName="/ppt/theme/themeOverride31.xml" ContentType="application/vnd.openxmlformats-officedocument.themeOverr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notesSlides/notesSlide39.xml" ContentType="application/vnd.openxmlformats-officedocument.presentationml.notesSlide+xml"/>
  <Override PartName="/ppt/charts/chart36.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charts/chart25.xml" ContentType="application/vnd.openxmlformats-officedocument.drawingml.chart+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heme/themeOverride2.xml" ContentType="application/vnd.openxmlformats-officedocument.themeOverr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charts/chart32.xml" ContentType="application/vnd.openxmlformats-officedocument.drawingml.chart+xml"/>
  <Override PartName="/ppt/drawings/drawing18.xml" ContentType="application/vnd.openxmlformats-officedocument.drawingml.chartshapes+xml"/>
  <Override PartName="/ppt/charts/chart4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21.xml" ContentType="application/vnd.openxmlformats-officedocument.drawingml.chart+xml"/>
  <Override PartName="/ppt/theme/themeOverride29.xml" ContentType="application/vnd.openxmlformats-officedocument.themeOverr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theme/themeOverride18.xml" ContentType="application/vnd.openxmlformats-officedocument.themeOverride+xml"/>
  <Override PartName="/ppt/notesSlides/notesSlide31.xml" ContentType="application/vnd.openxmlformats-officedocument.presentationml.notesSlide+xml"/>
  <Override PartName="/ppt/drawings/drawing14.xml" ContentType="application/vnd.openxmlformats-officedocument.drawingml.chartshapes+xml"/>
  <Override PartName="/ppt/theme/themeOverride36.xml" ContentType="application/vnd.openxmlformats-officedocument.themeOverride+xml"/>
  <Override PartName="/ppt/charts/chart4.xml" ContentType="application/vnd.openxmlformats-officedocument.drawingml.chart+xml"/>
  <Override PartName="/ppt/theme/themeOverride25.xml" ContentType="application/vnd.openxmlformats-officedocument.themeOverride+xml"/>
  <Override PartName="/ppt/drawings/drawing8.xml" ContentType="application/vnd.openxmlformats-officedocument.drawingml.chartshapes+xml"/>
  <Override PartName="/ppt/drawings/drawing21.xml" ContentType="application/vnd.openxmlformats-officedocument.drawingml.chartshapes+xml"/>
  <Override PartName="/ppt/theme/themeOverride43.xml" ContentType="application/vnd.openxmlformats-officedocument.themeOverride+xml"/>
  <Override PartName="/ppt/slides/slide49.xml" ContentType="application/vnd.openxmlformats-officedocument.presentationml.slide+xml"/>
  <Override PartName="/ppt/notesSlides/notesSlide4.xml" ContentType="application/vnd.openxmlformats-officedocument.presentationml.notesSlide+xml"/>
  <Override PartName="/ppt/theme/themeOverride14.xml" ContentType="application/vnd.openxmlformats-officedocument.themeOverride+xml"/>
  <Override PartName="/ppt/drawings/drawing10.xml" ContentType="application/vnd.openxmlformats-officedocument.drawingml.chartshapes+xml"/>
  <Override PartName="/ppt/theme/themeOverride32.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Override10.xml" ContentType="application/vnd.openxmlformats-officedocument.themeOverride+xml"/>
  <Override PartName="/ppt/charts/chart19.xml" ContentType="application/vnd.openxmlformats-officedocument.drawingml.chart+xml"/>
  <Override PartName="/ppt/notesSlides/notesSlide29.xml" ContentType="application/vnd.openxmlformats-officedocument.presentationml.notesSlide+xml"/>
  <Override PartName="/ppt/charts/chart37.xml" ContentType="application/vnd.openxmlformats-officedocument.drawingml.chart+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Override PartName="/ppt/charts/chart26.xml" ContentType="application/vnd.openxmlformats-officedocument.drawingml.chart+xml"/>
  <Override PartName="/ppt/notesSlides/notesSlide36.xml" ContentType="application/vnd.openxmlformats-officedocument.presentationml.notesSlide+xml"/>
  <Override PartName="/ppt/drawings/drawing19.xml" ContentType="application/vnd.openxmlformats-officedocument.drawingml.chartshapes+xml"/>
  <Override PartName="/ppt/charts/chart44.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charts/chart15.xml" ContentType="application/vnd.openxmlformats-officedocument.drawingml.chart+xml"/>
  <Override PartName="/ppt/notesSlides/notesSlide25.xml" ContentType="application/vnd.openxmlformats-officedocument.presentationml.notesSlide+xml"/>
  <Override PartName="/ppt/charts/chart33.xml" ContentType="application/vnd.openxmlformats-officedocument.drawingml.chart+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theme/themeOverride19.xml" ContentType="application/vnd.openxmlformats-officedocument.themeOverride+xml"/>
  <Override PartName="/ppt/charts/chart22.xml" ContentType="application/vnd.openxmlformats-officedocument.drawingml.chart+xml"/>
  <Override PartName="/ppt/notesSlides/notesSlide32.xml" ContentType="application/vnd.openxmlformats-officedocument.presentationml.notesSlide+xml"/>
  <Override PartName="/ppt/drawings/drawing15.xml" ContentType="application/vnd.openxmlformats-officedocument.drawingml.chartshapes+xml"/>
  <Override PartName="/ppt/charts/chart40.xml" ContentType="application/vnd.openxmlformats-officedocument.drawingml.char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rawings/drawing9.xml" ContentType="application/vnd.openxmlformats-officedocument.drawingml.chartshapes+xml"/>
  <Override PartName="/ppt/theme/themeOverride37.xml" ContentType="application/vnd.openxmlformats-officedocument.themeOverride+xml"/>
  <Override PartName="/ppt/drawings/drawing22.xml" ContentType="application/vnd.openxmlformats-officedocument.drawingml.chartshapes+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theme/themeOverride15.xml" ContentType="application/vnd.openxmlformats-officedocument.themeOverride+xml"/>
  <Override PartName="/ppt/theme/themeOverride26.xml" ContentType="application/vnd.openxmlformats-officedocument.themeOverride+xml"/>
  <Override PartName="/ppt/drawings/drawing11.xml" ContentType="application/vnd.openxmlformats-officedocument.drawingml.chartshapes+xml"/>
  <Override PartName="/ppt/theme/themeOverride44.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drawings/drawing5.xml" ContentType="application/vnd.openxmlformats-officedocument.drawingml.chartshapes+xml"/>
  <Override PartName="/ppt/theme/themeOverride22.xml" ContentType="application/vnd.openxmlformats-officedocument.themeOverride+xml"/>
  <Override PartName="/ppt/theme/themeOverride33.xml" ContentType="application/vnd.openxmlformats-officedocument.themeOverr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4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27.xml" ContentType="application/vnd.openxmlformats-officedocument.drawingml.chart+xml"/>
  <Override PartName="/ppt/charts/chart38.xml" ContentType="application/vnd.openxmlformats-officedocument.drawingml.chart+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theme/themeOverride4.xml" ContentType="application/vnd.openxmlformats-officedocument.themeOverride+xml"/>
  <Override PartName="/ppt/charts/chart16.xml" ContentType="application/vnd.openxmlformats-officedocument.drawingml.chart+xml"/>
  <Override PartName="/ppt/notesSlides/notesSlide37.xml" ContentType="application/vnd.openxmlformats-officedocument.presentationml.notesSlide+xml"/>
  <Override PartName="/ppt/charts/chart34.xml" ContentType="application/vnd.openxmlformats-officedocument.drawingml.chart+xml"/>
  <Override PartName="/ppt/charts/chart45.xml" ContentType="application/vnd.openxmlformats-officedocument.drawingml.char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charts/chart23.xml" ContentType="application/vnd.openxmlformats-officedocument.drawingml.chart+xml"/>
  <Override PartName="/ppt/notesSlides/notesSlide44.xml" ContentType="application/vnd.openxmlformats-officedocument.presentationml.notesSlide+xml"/>
  <Override PartName="/ppt/slides/slide20.xml" ContentType="application/vnd.openxmlformats-officedocument.presentationml.slide+xml"/>
  <Override PartName="/ppt/charts/chart12.xml" ContentType="application/vnd.openxmlformats-officedocument.drawingml.char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charts/chart30.xml" ContentType="application/vnd.openxmlformats-officedocument.drawingml.chart+xml"/>
  <Override PartName="/ppt/drawings/drawing16.xml" ContentType="application/vnd.openxmlformats-officedocument.drawingml.chartshapes+xml"/>
  <Override PartName="/ppt/theme/themeOverride38.xml" ContentType="application/vnd.openxmlformats-officedocument.themeOverride+xml"/>
  <Override PartName="/ppt/charts/chart41.xml" ContentType="application/vnd.openxmlformats-officedocument.drawingml.chart+xml"/>
  <Override PartName="/ppt/notesSlides/notesSlide11.xml" ContentType="application/vnd.openxmlformats-officedocument.presentationml.notesSlide+xml"/>
  <Override PartName="/ppt/charts/chart6.xml" ContentType="application/vnd.openxmlformats-officedocument.drawingml.chart+xml"/>
  <Override PartName="/ppt/theme/themeOverride27.xml" ContentType="application/vnd.openxmlformats-officedocument.themeOverride+xml"/>
  <Override PartName="/ppt/notesSlides/notesSlide40.xml" ContentType="application/vnd.openxmlformats-officedocument.presentationml.notesSlide+xml"/>
  <Override PartName="/ppt/drawings/drawing23.xml" ContentType="application/vnd.openxmlformats-officedocument.drawingml.chartshapes+xml"/>
  <Override PartName="/ppt/theme/themeOverride45.xml" ContentType="application/vnd.openxmlformats-officedocument.themeOverride+xml"/>
  <Override PartName="/ppt/notesSlides/notesSlide6.xml" ContentType="application/vnd.openxmlformats-officedocument.presentationml.notesSlide+xml"/>
  <Override PartName="/ppt/theme/themeOverride16.xml" ContentType="application/vnd.openxmlformats-officedocument.themeOverride+xml"/>
  <Override PartName="/ppt/drawings/drawing12.xml" ContentType="application/vnd.openxmlformats-officedocument.drawingml.chartshapes+xml"/>
  <Override PartName="/ppt/theme/themeOverride34.xml" ContentType="application/vnd.openxmlformats-officedocument.themeOverride+xml"/>
  <Override PartName="/ppt/slides/slide8.xml" ContentType="application/vnd.openxmlformats-officedocument.presentationml.slide+xml"/>
  <Override PartName="/ppt/charts/chart2.xml" ContentType="application/vnd.openxmlformats-officedocument.drawingml.chart+xml"/>
  <Override PartName="/ppt/drawings/drawing6.xml" ContentType="application/vnd.openxmlformats-officedocument.drawingml.chartshapes+xml"/>
  <Override PartName="/ppt/theme/themeOverride9.xml" ContentType="application/vnd.openxmlformats-officedocument.themeOverride+xml"/>
  <Override PartName="/ppt/theme/themeOverride23.xml" ContentType="application/vnd.openxmlformats-officedocument.themeOverride+xml"/>
  <Override PartName="/ppt/theme/themeOverride41.xml" ContentType="application/vnd.openxmlformats-officedocument.themeOverride+xml"/>
  <Override PartName="/ppt/slides/slide29.xml" ContentType="application/vnd.openxmlformats-officedocument.presentationml.slide+xml"/>
  <Override PartName="/ppt/theme/themeOverride30.xml" ContentType="application/vnd.openxmlformats-officedocument.themeOverride+xml"/>
  <Override PartName="/ppt/charts/chart39.xml" ContentType="application/vnd.openxmlformats-officedocument.drawingml.char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theme/themeOverride5.xml" ContentType="application/vnd.openxmlformats-officedocument.themeOverride+xml"/>
  <Override PartName="/ppt/charts/chart28.xml" ContentType="application/vnd.openxmlformats-officedocument.drawingml.chart+xml"/>
  <Override PartName="/ppt/slides/slide43.xml" ContentType="application/vnd.openxmlformats-officedocument.presentationml.slide+xml"/>
  <Override PartName="/ppt/theme/theme1.xml" ContentType="application/vnd.openxmlformats-officedocument.theme+xml"/>
  <Override PartName="/ppt/charts/chart17.xml" ContentType="application/vnd.openxmlformats-officedocument.drawingml.chart+xml"/>
  <Override PartName="/ppt/notesSlides/notesSlide45.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charts/chart42.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charts/chart31.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charts/chart20.xml" ContentType="application/vnd.openxmlformats-officedocument.drawingml.chart+xml"/>
  <Override PartName="/ppt/drawings/drawing13.xml" ContentType="application/vnd.openxmlformats-officedocument.drawingml.chartshapes+xml"/>
  <Override PartName="/ppt/drawings/drawing7.xml" ContentType="application/vnd.openxmlformats-officedocument.drawingml.chartshapes+xml"/>
  <Override PartName="/ppt/theme/themeOverride24.xml" ContentType="application/vnd.openxmlformats-officedocument.themeOverride+xml"/>
  <Override PartName="/ppt/theme/themeOverride35.xml" ContentType="application/vnd.openxmlformats-officedocument.themeOverride+xml"/>
  <Override PartName="/ppt/slides/slide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87" r:id="rId3"/>
    <p:sldId id="281" r:id="rId4"/>
    <p:sldId id="285" r:id="rId5"/>
    <p:sldId id="283" r:id="rId6"/>
    <p:sldId id="286" r:id="rId7"/>
    <p:sldId id="298" r:id="rId8"/>
    <p:sldId id="291" r:id="rId9"/>
    <p:sldId id="288" r:id="rId10"/>
    <p:sldId id="290" r:id="rId11"/>
    <p:sldId id="266" r:id="rId12"/>
    <p:sldId id="267" r:id="rId13"/>
    <p:sldId id="258" r:id="rId14"/>
    <p:sldId id="299" r:id="rId15"/>
    <p:sldId id="300" r:id="rId16"/>
    <p:sldId id="312" r:id="rId17"/>
    <p:sldId id="259" r:id="rId18"/>
    <p:sldId id="272" r:id="rId19"/>
    <p:sldId id="271" r:id="rId20"/>
    <p:sldId id="262" r:id="rId21"/>
    <p:sldId id="260" r:id="rId22"/>
    <p:sldId id="276" r:id="rId23"/>
    <p:sldId id="275" r:id="rId24"/>
    <p:sldId id="273" r:id="rId25"/>
    <p:sldId id="268" r:id="rId26"/>
    <p:sldId id="279" r:id="rId27"/>
    <p:sldId id="269" r:id="rId28"/>
    <p:sldId id="277" r:id="rId29"/>
    <p:sldId id="270" r:id="rId30"/>
    <p:sldId id="278" r:id="rId31"/>
    <p:sldId id="261" r:id="rId32"/>
    <p:sldId id="274" r:id="rId33"/>
    <p:sldId id="280" r:id="rId34"/>
    <p:sldId id="289" r:id="rId35"/>
    <p:sldId id="293" r:id="rId36"/>
    <p:sldId id="301" r:id="rId37"/>
    <p:sldId id="302" r:id="rId38"/>
    <p:sldId id="303" r:id="rId39"/>
    <p:sldId id="305" r:id="rId40"/>
    <p:sldId id="304" r:id="rId41"/>
    <p:sldId id="310" r:id="rId42"/>
    <p:sldId id="307" r:id="rId43"/>
    <p:sldId id="309" r:id="rId44"/>
    <p:sldId id="308" r:id="rId45"/>
    <p:sldId id="311" r:id="rId46"/>
    <p:sldId id="292" r:id="rId47"/>
    <p:sldId id="294" r:id="rId48"/>
    <p:sldId id="295" r:id="rId49"/>
    <p:sldId id="296" r:id="rId50"/>
    <p:sldId id="297" r:id="rId51"/>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100" d="100"/>
          <a:sy n="100" d="100"/>
        </p:scale>
        <p:origin x="-1320" y="-51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Office_Excel_Worksheet10.xlsx"/><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Office_Excel_Worksheet11.xlsx"/><Relationship Id="rId1" Type="http://schemas.openxmlformats.org/officeDocument/2006/relationships/themeOverride" Target="../theme/themeOverride10.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Office_Excel_Worksheet12.xlsx"/><Relationship Id="rId1" Type="http://schemas.openxmlformats.org/officeDocument/2006/relationships/themeOverride" Target="../theme/themeOverride11.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Office_Excel_Worksheet13.xlsx"/><Relationship Id="rId1" Type="http://schemas.openxmlformats.org/officeDocument/2006/relationships/themeOverride" Target="../theme/themeOverride12.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Office_Excel_Worksheet14.xlsx"/><Relationship Id="rId1" Type="http://schemas.openxmlformats.org/officeDocument/2006/relationships/themeOverride" Target="../theme/themeOverride13.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Office_Excel_Worksheet15.xlsx"/><Relationship Id="rId1" Type="http://schemas.openxmlformats.org/officeDocument/2006/relationships/themeOverride" Target="../theme/themeOverride14.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Office_Excel_Worksheet16.xlsx"/><Relationship Id="rId1" Type="http://schemas.openxmlformats.org/officeDocument/2006/relationships/themeOverride" Target="../theme/themeOverride15.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Office_Excel_Worksheet17.xlsx"/><Relationship Id="rId1" Type="http://schemas.openxmlformats.org/officeDocument/2006/relationships/themeOverride" Target="../theme/themeOverride16.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Office_Excel_Worksheet18.xlsx"/><Relationship Id="rId1" Type="http://schemas.openxmlformats.org/officeDocument/2006/relationships/themeOverride" Target="../theme/themeOverride17.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Office_Excel_Worksheet19.xlsx"/><Relationship Id="rId1" Type="http://schemas.openxmlformats.org/officeDocument/2006/relationships/themeOverride" Target="../theme/themeOverride18.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2.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Office_Excel_Worksheet20.xlsx"/><Relationship Id="rId1" Type="http://schemas.openxmlformats.org/officeDocument/2006/relationships/themeOverride" Target="../theme/themeOverride19.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Office_Excel_Worksheet21.xlsx"/><Relationship Id="rId1" Type="http://schemas.openxmlformats.org/officeDocument/2006/relationships/themeOverride" Target="../theme/themeOverride20.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Office_Excel_Worksheet22.xlsx"/><Relationship Id="rId1" Type="http://schemas.openxmlformats.org/officeDocument/2006/relationships/themeOverride" Target="../theme/themeOverride21.xml"/></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Office_Excel_Worksheet23.xlsx"/><Relationship Id="rId1" Type="http://schemas.openxmlformats.org/officeDocument/2006/relationships/themeOverride" Target="../theme/themeOverride22.xml"/></Relationships>
</file>

<file path=ppt/charts/_rels/chart24.xml.rels><?xml version="1.0" encoding="UTF-8" standalone="yes"?>
<Relationships xmlns="http://schemas.openxmlformats.org/package/2006/relationships"><Relationship Id="rId2" Type="http://schemas.openxmlformats.org/officeDocument/2006/relationships/package" Target="../embeddings/Microsoft_Office_Excel_Worksheet24.xlsx"/><Relationship Id="rId1" Type="http://schemas.openxmlformats.org/officeDocument/2006/relationships/themeOverride" Target="../theme/themeOverride23.xml"/></Relationships>
</file>

<file path=ppt/charts/_rels/chart25.xml.rels><?xml version="1.0" encoding="UTF-8" standalone="yes"?>
<Relationships xmlns="http://schemas.openxmlformats.org/package/2006/relationships"><Relationship Id="rId2" Type="http://schemas.openxmlformats.org/officeDocument/2006/relationships/package" Target="../embeddings/Microsoft_Office_Excel_Worksheet25.xlsx"/><Relationship Id="rId1" Type="http://schemas.openxmlformats.org/officeDocument/2006/relationships/themeOverride" Target="../theme/themeOverride24.xml"/></Relationships>
</file>

<file path=ppt/charts/_rels/chart26.xml.rels><?xml version="1.0" encoding="UTF-8" standalone="yes"?>
<Relationships xmlns="http://schemas.openxmlformats.org/package/2006/relationships"><Relationship Id="rId2" Type="http://schemas.openxmlformats.org/officeDocument/2006/relationships/package" Target="../embeddings/Microsoft_Office_Excel_Worksheet26.xlsx"/><Relationship Id="rId1" Type="http://schemas.openxmlformats.org/officeDocument/2006/relationships/themeOverride" Target="../theme/themeOverride25.xml"/></Relationships>
</file>

<file path=ppt/charts/_rels/chart27.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package" Target="../embeddings/Microsoft_Office_Excel_Worksheet27.xlsx"/><Relationship Id="rId1" Type="http://schemas.openxmlformats.org/officeDocument/2006/relationships/themeOverride" Target="../theme/themeOverride26.xml"/></Relationships>
</file>

<file path=ppt/charts/_rels/chart28.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package" Target="../embeddings/Microsoft_Office_Excel_Worksheet28.xlsx"/><Relationship Id="rId1" Type="http://schemas.openxmlformats.org/officeDocument/2006/relationships/themeOverride" Target="../theme/themeOverride27.xml"/></Relationships>
</file>

<file path=ppt/charts/_rels/chart29.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package" Target="../embeddings/Microsoft_Office_Excel_Worksheet29.xlsx"/><Relationship Id="rId1" Type="http://schemas.openxmlformats.org/officeDocument/2006/relationships/themeOverride" Target="../theme/themeOverride28.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Office_Excel_Worksheet3.xlsx"/><Relationship Id="rId1" Type="http://schemas.openxmlformats.org/officeDocument/2006/relationships/themeOverride" Target="../theme/themeOverride2.xml"/></Relationships>
</file>

<file path=ppt/charts/_rels/chart30.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package" Target="../embeddings/Microsoft_Office_Excel_Worksheet30.xlsx"/><Relationship Id="rId1" Type="http://schemas.openxmlformats.org/officeDocument/2006/relationships/themeOverride" Target="../theme/themeOverride29.xml"/></Relationships>
</file>

<file path=ppt/charts/_rels/chart31.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package" Target="../embeddings/Microsoft_Office_Excel_Worksheet31.xlsx"/><Relationship Id="rId1" Type="http://schemas.openxmlformats.org/officeDocument/2006/relationships/themeOverride" Target="../theme/themeOverride30.xml"/></Relationships>
</file>

<file path=ppt/charts/_rels/chart32.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package" Target="../embeddings/Microsoft_Office_Excel_Worksheet32.xlsx"/><Relationship Id="rId1" Type="http://schemas.openxmlformats.org/officeDocument/2006/relationships/themeOverride" Target="../theme/themeOverride31.xml"/></Relationships>
</file>

<file path=ppt/charts/_rels/chart33.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package" Target="../embeddings/Microsoft_Office_Excel_Worksheet33.xlsx"/><Relationship Id="rId1" Type="http://schemas.openxmlformats.org/officeDocument/2006/relationships/themeOverride" Target="../theme/themeOverride32.xml"/></Relationships>
</file>

<file path=ppt/charts/_rels/chart34.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package" Target="../embeddings/Microsoft_Office_Excel_Worksheet34.xlsx"/><Relationship Id="rId1" Type="http://schemas.openxmlformats.org/officeDocument/2006/relationships/themeOverride" Target="../theme/themeOverride33.xml"/></Relationships>
</file>

<file path=ppt/charts/_rels/chart35.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package" Target="../embeddings/Microsoft_Office_Excel_Worksheet35.xlsx"/><Relationship Id="rId1" Type="http://schemas.openxmlformats.org/officeDocument/2006/relationships/themeOverride" Target="../theme/themeOverride34.xml"/></Relationships>
</file>

<file path=ppt/charts/_rels/chart36.xml.rels><?xml version="1.0" encoding="UTF-8" standalone="yes"?>
<Relationships xmlns="http://schemas.openxmlformats.org/package/2006/relationships"><Relationship Id="rId3" Type="http://schemas.openxmlformats.org/officeDocument/2006/relationships/chartUserShapes" Target="../drawings/drawing17.xml"/><Relationship Id="rId2" Type="http://schemas.openxmlformats.org/officeDocument/2006/relationships/package" Target="../embeddings/Microsoft_Office_Excel_Worksheet36.xlsx"/><Relationship Id="rId1" Type="http://schemas.openxmlformats.org/officeDocument/2006/relationships/themeOverride" Target="../theme/themeOverride35.xml"/></Relationships>
</file>

<file path=ppt/charts/_rels/chart37.xml.rels><?xml version="1.0" encoding="UTF-8" standalone="yes"?>
<Relationships xmlns="http://schemas.openxmlformats.org/package/2006/relationships"><Relationship Id="rId3" Type="http://schemas.openxmlformats.org/officeDocument/2006/relationships/chartUserShapes" Target="../drawings/drawing18.xml"/><Relationship Id="rId2" Type="http://schemas.openxmlformats.org/officeDocument/2006/relationships/package" Target="../embeddings/Microsoft_Office_Excel_Worksheet37.xlsx"/><Relationship Id="rId1" Type="http://schemas.openxmlformats.org/officeDocument/2006/relationships/themeOverride" Target="../theme/themeOverride36.xml"/></Relationships>
</file>

<file path=ppt/charts/_rels/chart38.xml.rels><?xml version="1.0" encoding="UTF-8" standalone="yes"?>
<Relationships xmlns="http://schemas.openxmlformats.org/package/2006/relationships"><Relationship Id="rId3" Type="http://schemas.openxmlformats.org/officeDocument/2006/relationships/chartUserShapes" Target="../drawings/drawing19.xml"/><Relationship Id="rId2" Type="http://schemas.openxmlformats.org/officeDocument/2006/relationships/package" Target="../embeddings/Microsoft_Office_Excel_Worksheet38.xlsx"/><Relationship Id="rId1" Type="http://schemas.openxmlformats.org/officeDocument/2006/relationships/themeOverride" Target="../theme/themeOverride37.xml"/></Relationships>
</file>

<file path=ppt/charts/_rels/chart39.xml.rels><?xml version="1.0" encoding="UTF-8" standalone="yes"?>
<Relationships xmlns="http://schemas.openxmlformats.org/package/2006/relationships"><Relationship Id="rId3" Type="http://schemas.openxmlformats.org/officeDocument/2006/relationships/chartUserShapes" Target="../drawings/drawing20.xml"/><Relationship Id="rId2" Type="http://schemas.openxmlformats.org/officeDocument/2006/relationships/package" Target="../embeddings/Microsoft_Office_Excel_Worksheet39.xlsx"/><Relationship Id="rId1" Type="http://schemas.openxmlformats.org/officeDocument/2006/relationships/themeOverride" Target="../theme/themeOverride38.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Office_Excel_Worksheet4.xlsx"/><Relationship Id="rId1" Type="http://schemas.openxmlformats.org/officeDocument/2006/relationships/themeOverride" Target="../theme/themeOverride3.xml"/></Relationships>
</file>

<file path=ppt/charts/_rels/chart40.xml.rels><?xml version="1.0" encoding="UTF-8" standalone="yes"?>
<Relationships xmlns="http://schemas.openxmlformats.org/package/2006/relationships"><Relationship Id="rId3" Type="http://schemas.openxmlformats.org/officeDocument/2006/relationships/chartUserShapes" Target="../drawings/drawing21.xml"/><Relationship Id="rId2" Type="http://schemas.openxmlformats.org/officeDocument/2006/relationships/package" Target="../embeddings/Microsoft_Office_Excel_Worksheet40.xlsx"/><Relationship Id="rId1" Type="http://schemas.openxmlformats.org/officeDocument/2006/relationships/themeOverride" Target="../theme/themeOverride39.xml"/></Relationships>
</file>

<file path=ppt/charts/_rels/chart41.xml.rels><?xml version="1.0" encoding="UTF-8" standalone="yes"?>
<Relationships xmlns="http://schemas.openxmlformats.org/package/2006/relationships"><Relationship Id="rId3" Type="http://schemas.openxmlformats.org/officeDocument/2006/relationships/chartUserShapes" Target="../drawings/drawing22.xml"/><Relationship Id="rId2" Type="http://schemas.openxmlformats.org/officeDocument/2006/relationships/package" Target="../embeddings/Microsoft_Office_Excel_Worksheet41.xlsx"/><Relationship Id="rId1" Type="http://schemas.openxmlformats.org/officeDocument/2006/relationships/themeOverride" Target="../theme/themeOverride40.xml"/></Relationships>
</file>

<file path=ppt/charts/_rels/chart42.xml.rels><?xml version="1.0" encoding="UTF-8" standalone="yes"?>
<Relationships xmlns="http://schemas.openxmlformats.org/package/2006/relationships"><Relationship Id="rId3" Type="http://schemas.openxmlformats.org/officeDocument/2006/relationships/chartUserShapes" Target="../drawings/drawing23.xml"/><Relationship Id="rId2" Type="http://schemas.openxmlformats.org/officeDocument/2006/relationships/package" Target="../embeddings/Microsoft_Office_Excel_Worksheet42.xlsx"/><Relationship Id="rId1" Type="http://schemas.openxmlformats.org/officeDocument/2006/relationships/themeOverride" Target="../theme/themeOverride41.xml"/></Relationships>
</file>

<file path=ppt/charts/_rels/chart43.xml.rels><?xml version="1.0" encoding="UTF-8" standalone="yes"?>
<Relationships xmlns="http://schemas.openxmlformats.org/package/2006/relationships"><Relationship Id="rId2" Type="http://schemas.openxmlformats.org/officeDocument/2006/relationships/package" Target="../embeddings/Microsoft_Office_Excel_Worksheet43.xlsx"/><Relationship Id="rId1" Type="http://schemas.openxmlformats.org/officeDocument/2006/relationships/themeOverride" Target="../theme/themeOverride42.xml"/></Relationships>
</file>

<file path=ppt/charts/_rels/chart44.xml.rels><?xml version="1.0" encoding="UTF-8" standalone="yes"?>
<Relationships xmlns="http://schemas.openxmlformats.org/package/2006/relationships"><Relationship Id="rId2" Type="http://schemas.openxmlformats.org/officeDocument/2006/relationships/package" Target="../embeddings/Microsoft_Office_Excel_Worksheet44.xlsx"/><Relationship Id="rId1" Type="http://schemas.openxmlformats.org/officeDocument/2006/relationships/themeOverride" Target="../theme/themeOverride43.xml"/></Relationships>
</file>

<file path=ppt/charts/_rels/chart45.xml.rels><?xml version="1.0" encoding="UTF-8" standalone="yes"?>
<Relationships xmlns="http://schemas.openxmlformats.org/package/2006/relationships"><Relationship Id="rId2" Type="http://schemas.openxmlformats.org/officeDocument/2006/relationships/package" Target="../embeddings/Microsoft_Office_Excel_Worksheet45.xlsx"/><Relationship Id="rId1" Type="http://schemas.openxmlformats.org/officeDocument/2006/relationships/themeOverride" Target="../theme/themeOverride44.xml"/></Relationships>
</file>

<file path=ppt/charts/_rels/chart46.xml.rels><?xml version="1.0" encoding="UTF-8" standalone="yes"?>
<Relationships xmlns="http://schemas.openxmlformats.org/package/2006/relationships"><Relationship Id="rId2" Type="http://schemas.openxmlformats.org/officeDocument/2006/relationships/package" Target="../embeddings/Microsoft_Office_Excel_Worksheet46.xlsx"/><Relationship Id="rId1" Type="http://schemas.openxmlformats.org/officeDocument/2006/relationships/themeOverride" Target="../theme/themeOverride45.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Office_Excel_Worksheet5.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package" Target="../embeddings/Microsoft_Office_Excel_Worksheet6.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package" Target="../embeddings/Microsoft_Office_Excel_Worksheet7.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_Worksheet8.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package" Target="../embeddings/Microsoft_Office_Excel_Worksheet9.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hart>
    <c:autoTitleDeleted val="1"/>
    <c:view3D>
      <c:rotX val="75"/>
      <c:perspective val="30"/>
    </c:view3D>
    <c:plotArea>
      <c:layout>
        <c:manualLayout>
          <c:layoutTarget val="inner"/>
          <c:xMode val="edge"/>
          <c:yMode val="edge"/>
          <c:x val="7.0491918773311513E-2"/>
          <c:y val="8.0842431392647865E-2"/>
          <c:w val="0.55530819173919055"/>
          <c:h val="0.8173521521516564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7672696505042268"/>
                  <c:y val="8.2354613651772698E-2"/>
                </c:manualLayout>
              </c:layout>
              <c:showVal val="1"/>
            </c:dLbl>
            <c:dLbl>
              <c:idx val="1"/>
              <c:layout>
                <c:manualLayout>
                  <c:x val="0.13312080397844903"/>
                  <c:y val="-0.21130915905004671"/>
                </c:manualLayout>
              </c:layout>
              <c:showVal val="1"/>
            </c:dLbl>
            <c:dLbl>
              <c:idx val="2"/>
              <c:layout>
                <c:manualLayout>
                  <c:x val="3.6014090343970212E-2"/>
                  <c:y val="3.9058621667225846E-2"/>
                </c:manualLayout>
              </c:layout>
              <c:showVal val="1"/>
            </c:dLbl>
            <c:dLbl>
              <c:idx val="3"/>
              <c:layout>
                <c:manualLayout>
                  <c:x val="7.6227241331675674E-2"/>
                  <c:y val="0.16508350737150171"/>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10</c:v>
                </c:pt>
                <c:pt idx="1">
                  <c:v>9</c:v>
                </c:pt>
                <c:pt idx="2">
                  <c:v>1</c:v>
                </c:pt>
                <c:pt idx="3">
                  <c:v>3</c:v>
                </c:pt>
                <c:pt idx="4">
                  <c:v>0</c:v>
                </c:pt>
              </c:numCache>
            </c:numRef>
          </c:val>
        </c:ser>
      </c:pie3DChart>
    </c:plotArea>
    <c:legend>
      <c:legendPos val="r"/>
      <c:layout>
        <c:manualLayout>
          <c:xMode val="edge"/>
          <c:yMode val="edge"/>
          <c:x val="0.69100435485166067"/>
          <c:y val="0.5599568195520277"/>
          <c:w val="0.30548682159628243"/>
          <c:h val="0.4400431804479723"/>
        </c:manualLayout>
      </c:layout>
      <c:txPr>
        <a:bodyPr/>
        <a:lstStyle/>
        <a:p>
          <a:pPr>
            <a:defRPr sz="2400"/>
          </a:pPr>
          <a:endParaRPr lang="is-IS"/>
        </a:p>
      </c:txPr>
    </c:legend>
    <c:plotVisOnly val="1"/>
  </c:chart>
  <c:txPr>
    <a:bodyPr/>
    <a:lstStyle/>
    <a:p>
      <a:pPr>
        <a:defRPr sz="1800"/>
      </a:pPr>
      <a:endParaRPr lang="is-I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6648494267163974"/>
                  <c:y val="-3.0848600617582756E-2"/>
                </c:manualLayout>
              </c:layout>
              <c:showVal val="1"/>
            </c:dLbl>
            <c:dLbl>
              <c:idx val="1"/>
              <c:layout>
                <c:manualLayout>
                  <c:x val="5.9384652576322722E-2"/>
                  <c:y val="-0.1874484952249395"/>
                </c:manualLayout>
              </c:layout>
              <c:showVal val="1"/>
            </c:dLbl>
            <c:dLbl>
              <c:idx val="2"/>
              <c:layout>
                <c:manualLayout>
                  <c:x val="0.11904682967260671"/>
                  <c:y val="-8.3443822294960043E-2"/>
                </c:manualLayout>
              </c:layout>
              <c:showVal val="1"/>
            </c:dLbl>
            <c:dLbl>
              <c:idx val="3"/>
              <c:delete val="1"/>
            </c:dLbl>
            <c:dLbl>
              <c:idx val="4"/>
              <c:layout>
                <c:manualLayout>
                  <c:x val="0.10959096560298399"/>
                  <c:y val="0.1590977085559118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12</c:v>
                </c:pt>
                <c:pt idx="1">
                  <c:v>2</c:v>
                </c:pt>
                <c:pt idx="2">
                  <c:v>4</c:v>
                </c:pt>
                <c:pt idx="3">
                  <c:v>0</c:v>
                </c:pt>
                <c:pt idx="4">
                  <c:v>5</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8769187733112341"/>
                  <c:y val="4.2393717046745348E-2"/>
                </c:manualLayout>
              </c:layout>
              <c:showVal val="1"/>
            </c:dLbl>
            <c:dLbl>
              <c:idx val="1"/>
              <c:layout>
                <c:manualLayout>
                  <c:x val="8.6796933278077248E-2"/>
                  <c:y val="-0.20317073402222324"/>
                </c:manualLayout>
              </c:layout>
              <c:showVal val="1"/>
            </c:dLbl>
            <c:dLbl>
              <c:idx val="2"/>
              <c:layout>
                <c:manualLayout>
                  <c:x val="0.11087601878712525"/>
                  <c:y val="2.6016384966238437E-2"/>
                </c:manualLayout>
              </c:layout>
              <c:showVal val="1"/>
            </c:dLbl>
            <c:dLbl>
              <c:idx val="3"/>
              <c:layout>
                <c:manualLayout>
                  <c:x val="6.4165768752590141E-2"/>
                  <c:y val="0.14805108200777609"/>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10</c:v>
                </c:pt>
                <c:pt idx="1">
                  <c:v>6</c:v>
                </c:pt>
                <c:pt idx="2">
                  <c:v>4</c:v>
                </c:pt>
                <c:pt idx="3">
                  <c:v>3</c:v>
                </c:pt>
                <c:pt idx="4">
                  <c:v>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1507991435281115"/>
                  <c:y val="0.17809541376929894"/>
                </c:manualLayout>
              </c:layout>
              <c:showVal val="1"/>
            </c:dLbl>
            <c:dLbl>
              <c:idx val="1"/>
              <c:layout>
                <c:manualLayout>
                  <c:x val="-5.5898604779665913E-4"/>
                  <c:y val="-0.20055036088934244"/>
                </c:manualLayout>
              </c:layout>
              <c:showVal val="1"/>
            </c:dLbl>
            <c:dLbl>
              <c:idx val="2"/>
              <c:layout>
                <c:manualLayout>
                  <c:x val="0.10443514297555012"/>
                  <c:y val="0.10325776342280979"/>
                </c:manualLayout>
              </c:layout>
              <c:showVal val="1"/>
            </c:dLbl>
            <c:dLbl>
              <c:idx val="3"/>
              <c:layout>
                <c:manualLayout>
                  <c:x val="3.4560436524381823E-2"/>
                  <c:y val="5.8303302206601813E-2"/>
                </c:manualLayout>
              </c:layout>
              <c:showVal val="1"/>
            </c:dLbl>
            <c:dLbl>
              <c:idx val="4"/>
              <c:layout>
                <c:manualLayout>
                  <c:x val="7.349219505456632E-3"/>
                  <c:y val="3.2099570877792041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5</c:v>
                </c:pt>
                <c:pt idx="1">
                  <c:v>13</c:v>
                </c:pt>
                <c:pt idx="2">
                  <c:v>3</c:v>
                </c:pt>
                <c:pt idx="3">
                  <c:v>1</c:v>
                </c:pt>
                <c:pt idx="4">
                  <c:v>1</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4.0533360961458764E-2"/>
                  <c:y val="0.1336390297769299"/>
                </c:manualLayout>
              </c:layout>
              <c:showVal val="1"/>
            </c:dLbl>
            <c:dLbl>
              <c:idx val="1"/>
              <c:layout>
                <c:manualLayout>
                  <c:x val="-0.12800276281254316"/>
                  <c:y val="4.1083530480304081E-2"/>
                </c:manualLayout>
              </c:layout>
              <c:showVal val="1"/>
            </c:dLbl>
            <c:dLbl>
              <c:idx val="2"/>
              <c:layout>
                <c:manualLayout>
                  <c:x val="0.10262639867385009"/>
                  <c:y val="-0.24837217056442143"/>
                </c:manualLayout>
              </c:layout>
              <c:showVal val="1"/>
            </c:dLbl>
            <c:dLbl>
              <c:idx val="3"/>
              <c:layout>
                <c:manualLayout>
                  <c:x val="9.2154441221163244E-2"/>
                  <c:y val="0.10325776342280979"/>
                </c:manualLayout>
              </c:layout>
              <c:showVal val="1"/>
            </c:dLbl>
            <c:dLbl>
              <c:idx val="4"/>
              <c:layout>
                <c:manualLayout>
                  <c:x val="4.2924298936317433E-2"/>
                  <c:y val="0.13625940290981089"/>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2</c:v>
                </c:pt>
                <c:pt idx="1">
                  <c:v>6</c:v>
                </c:pt>
                <c:pt idx="2">
                  <c:v>10</c:v>
                </c:pt>
                <c:pt idx="3">
                  <c:v>3</c:v>
                </c:pt>
                <c:pt idx="4">
                  <c:v>2</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5.1193673159276247E-2"/>
          <c:y val="9.1323923924171713E-2"/>
          <c:w val="0.55530819173919055"/>
          <c:h val="0.8173521521516564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8420734908136685"/>
                  <c:y val="-9.5821061940257295E-3"/>
                </c:manualLayout>
              </c:layout>
              <c:showVal val="1"/>
            </c:dLbl>
            <c:dLbl>
              <c:idx val="1"/>
              <c:layout>
                <c:manualLayout>
                  <c:x val="0.15850006907031391"/>
                  <c:y val="-9.9821154375466792E-2"/>
                </c:manualLayout>
              </c:layout>
              <c:showVal val="1"/>
            </c:dLbl>
            <c:dLbl>
              <c:idx val="2"/>
              <c:layout>
                <c:manualLayout>
                  <c:x val="3.2806050559469793E-2"/>
                  <c:y val="5.8303302206601813E-2"/>
                </c:manualLayout>
              </c:layout>
              <c:showVal val="1"/>
            </c:dLbl>
            <c:dLbl>
              <c:idx val="3"/>
              <c:layout>
                <c:manualLayout>
                  <c:x val="1.4366763365105709E-2"/>
                  <c:y val="2.9479197744911225E-2"/>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11</c:v>
                </c:pt>
                <c:pt idx="1">
                  <c:v>10</c:v>
                </c:pt>
                <c:pt idx="2">
                  <c:v>1</c:v>
                </c:pt>
                <c:pt idx="3">
                  <c:v>1</c:v>
                </c:pt>
                <c:pt idx="4">
                  <c:v>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612217157065883"/>
                  <c:y val="-0.19069136172332243"/>
                </c:manualLayout>
              </c:layout>
              <c:showVal val="1"/>
            </c:dLbl>
            <c:dLbl>
              <c:idx val="1"/>
              <c:delete val="1"/>
            </c:dLbl>
            <c:dLbl>
              <c:idx val="2"/>
              <c:layout>
                <c:manualLayout>
                  <c:x val="0.1120292858129576"/>
                  <c:y val="6.0676700013493894E-2"/>
                </c:manualLayout>
              </c:layout>
              <c:showVal val="1"/>
            </c:dLbl>
            <c:dLbl>
              <c:idx val="3"/>
              <c:delete val="1"/>
            </c:dLbl>
            <c:dLbl>
              <c:idx val="4"/>
              <c:layout>
                <c:manualLayout>
                  <c:x val="7.4503246304738424E-2"/>
                  <c:y val="0.1486162160243864"/>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17</c:v>
                </c:pt>
                <c:pt idx="1">
                  <c:v>0</c:v>
                </c:pt>
                <c:pt idx="2">
                  <c:v>3</c:v>
                </c:pt>
                <c:pt idx="3">
                  <c:v>0</c:v>
                </c:pt>
                <c:pt idx="4">
                  <c:v>3</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9.2954966155547311E-2"/>
                  <c:y val="0.17865311995655517"/>
                </c:manualLayout>
              </c:layout>
              <c:showVal val="1"/>
            </c:dLbl>
            <c:dLbl>
              <c:idx val="1"/>
              <c:layout>
                <c:manualLayout>
                  <c:x val="-0.13951885619560744"/>
                  <c:y val="-0.17958737582629614"/>
                </c:manualLayout>
              </c:layout>
              <c:showVal val="1"/>
            </c:dLbl>
            <c:dLbl>
              <c:idx val="2"/>
              <c:layout>
                <c:manualLayout>
                  <c:x val="5.6490122945158414E-2"/>
                  <c:y val="-0.1886670718960253"/>
                </c:manualLayout>
              </c:layout>
              <c:showVal val="1"/>
            </c:dLbl>
            <c:dLbl>
              <c:idx val="3"/>
              <c:layout>
                <c:manualLayout>
                  <c:x val="0.14837629506837971"/>
                  <c:y val="3.7995410426774637E-2"/>
                </c:manualLayout>
              </c:layout>
              <c:showVal val="1"/>
            </c:dLbl>
            <c:dLbl>
              <c:idx val="4"/>
              <c:layout>
                <c:manualLayout>
                  <c:x val="4.4678684901229893E-2"/>
                  <c:y val="0.13625940290981089"/>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4</c:v>
                </c:pt>
                <c:pt idx="1">
                  <c:v>7</c:v>
                </c:pt>
                <c:pt idx="2">
                  <c:v>3</c:v>
                </c:pt>
                <c:pt idx="3">
                  <c:v>7</c:v>
                </c:pt>
                <c:pt idx="4">
                  <c:v>2</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7368103329189141"/>
                  <c:y val="-5.1508076320121304E-2"/>
                </c:manualLayout>
              </c:layout>
              <c:showVal val="1"/>
            </c:dLbl>
            <c:dLbl>
              <c:idx val="1"/>
              <c:layout>
                <c:manualLayout>
                  <c:x val="0.12516673573698026"/>
                  <c:y val="-8.9339661843942125E-2"/>
                </c:manualLayout>
              </c:layout>
              <c:showVal val="1"/>
            </c:dLbl>
            <c:dLbl>
              <c:idx val="2"/>
              <c:layout>
                <c:manualLayout>
                  <c:x val="0.10298148915596055"/>
                  <c:y val="0.10284964546557852"/>
                </c:manualLayout>
              </c:layout>
              <c:showVal val="1"/>
            </c:dLbl>
            <c:dLbl>
              <c:idx val="3"/>
              <c:layout>
                <c:manualLayout>
                  <c:x val="5.2963254593175864E-2"/>
                  <c:y val="0.13167374992726918"/>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13</c:v>
                </c:pt>
                <c:pt idx="1">
                  <c:v>5</c:v>
                </c:pt>
                <c:pt idx="2">
                  <c:v>3</c:v>
                </c:pt>
                <c:pt idx="3">
                  <c:v>2</c:v>
                </c:pt>
                <c:pt idx="4">
                  <c:v>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2.1974996546484406E-2"/>
                  <c:y val="2.8824104461690772E-2"/>
                </c:manualLayout>
              </c:layout>
              <c:showVal val="1"/>
            </c:dLbl>
            <c:dLbl>
              <c:idx val="2"/>
              <c:layout>
                <c:manualLayout>
                  <c:x val="-7.3334438458350734E-2"/>
                  <c:y val="0.16112364901195417"/>
                </c:manualLayout>
              </c:layout>
              <c:showVal val="1"/>
            </c:dLbl>
            <c:dLbl>
              <c:idx val="3"/>
              <c:layout>
                <c:manualLayout>
                  <c:x val="-0.13232545931758519"/>
                  <c:y val="-7.9921380552869847E-2"/>
                </c:manualLayout>
              </c:layout>
              <c:showVal val="1"/>
            </c:dLbl>
            <c:dLbl>
              <c:idx val="4"/>
              <c:layout>
                <c:manualLayout>
                  <c:x val="0.13766100290095318"/>
                  <c:y val="-2.0962985063047827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0</c:v>
                </c:pt>
                <c:pt idx="1">
                  <c:v>1</c:v>
                </c:pt>
                <c:pt idx="2">
                  <c:v>2</c:v>
                </c:pt>
                <c:pt idx="3">
                  <c:v>7</c:v>
                </c:pt>
                <c:pt idx="4">
                  <c:v>13</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019588340931068E-2"/>
          <c:y val="8.8703550791291039E-2"/>
          <c:w val="0.64449675369526183"/>
          <c:h val="0.8173521521516564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dLbls>
            <c:dLbl>
              <c:idx val="0"/>
              <c:layout>
                <c:manualLayout>
                  <c:x val="-0.18711686697057606"/>
                  <c:y val="-0.10035946567496798"/>
                </c:manualLayout>
              </c:layout>
              <c:showVal val="1"/>
            </c:dLbl>
            <c:dLbl>
              <c:idx val="1"/>
              <c:layout>
                <c:manualLayout>
                  <c:x val="9.441428374084819E-2"/>
                  <c:y val="-0.1318610962898405"/>
                </c:manualLayout>
              </c:layout>
              <c:showVal val="1"/>
            </c:dLbl>
            <c:dLbl>
              <c:idx val="2"/>
              <c:layout>
                <c:manualLayout>
                  <c:x val="0.11139839756872434"/>
                  <c:y val="0.13567508033403775"/>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Sheet1!$A$2:$A$4</c:f>
              <c:strCache>
                <c:ptCount val="3"/>
                <c:pt idx="0">
                  <c:v>Hlynnt</c:v>
                </c:pt>
                <c:pt idx="1">
                  <c:v>Hlutlaus</c:v>
                </c:pt>
                <c:pt idx="2">
                  <c:v>Andvíg</c:v>
                </c:pt>
              </c:strCache>
            </c:strRef>
          </c:cat>
          <c:val>
            <c:numRef>
              <c:f>Sheet1!$B$2:$B$4</c:f>
              <c:numCache>
                <c:formatCode>General</c:formatCode>
                <c:ptCount val="3"/>
                <c:pt idx="0">
                  <c:v>14</c:v>
                </c:pt>
                <c:pt idx="1">
                  <c:v>2</c:v>
                </c:pt>
                <c:pt idx="2">
                  <c:v>7</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1"/>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0.26991312917852134"/>
                  <c:y val="-0.18781154286861626"/>
                </c:manualLayout>
              </c:layout>
              <c:showVal val="1"/>
            </c:dLbl>
            <c:dLbl>
              <c:idx val="2"/>
              <c:layout>
                <c:manualLayout>
                  <c:x val="6.3871588175948762E-2"/>
                  <c:y val="2.4289565623718402E-2"/>
                </c:manualLayout>
              </c:layout>
              <c:showVal val="1"/>
            </c:dLbl>
            <c:dLbl>
              <c:idx val="3"/>
              <c:layout>
                <c:manualLayout>
                  <c:x val="0.13126818588293765"/>
                  <c:y val="0.13996691206195341"/>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10</c:v>
                </c:pt>
                <c:pt idx="1">
                  <c:v>9</c:v>
                </c:pt>
                <c:pt idx="2">
                  <c:v>1</c:v>
                </c:pt>
                <c:pt idx="3">
                  <c:v>3</c:v>
                </c:pt>
                <c:pt idx="4">
                  <c:v>0</c:v>
                </c:pt>
              </c:numCache>
            </c:numRef>
          </c:val>
        </c:ser>
      </c:pie3DChart>
    </c:plotArea>
    <c:plotVisOnly val="1"/>
  </c:chart>
  <c:txPr>
    <a:bodyPr/>
    <a:lstStyle/>
    <a:p>
      <a:pPr>
        <a:defRPr sz="1800"/>
      </a:pPr>
      <a:endParaRPr lang="is-IS"/>
    </a:p>
  </c:txPr>
  <c:externalData r:id="rId2"/>
  <c:userShapes r:id="rId3"/>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delete val="1"/>
            </c:dLbl>
            <c:dLbl>
              <c:idx val="3"/>
              <c:layout>
                <c:manualLayout>
                  <c:x val="-4.9869318966708112E-2"/>
                  <c:y val="0.1336390297769299"/>
                </c:manualLayout>
              </c:layout>
              <c:showVal val="1"/>
            </c:dLbl>
            <c:dLbl>
              <c:idx val="4"/>
              <c:layout>
                <c:manualLayout>
                  <c:x val="0.10783657963807169"/>
                  <c:y val="-0.23321341515500177"/>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0</c:v>
                </c:pt>
                <c:pt idx="1">
                  <c:v>0</c:v>
                </c:pt>
                <c:pt idx="2">
                  <c:v>0</c:v>
                </c:pt>
                <c:pt idx="3">
                  <c:v>2</c:v>
                </c:pt>
                <c:pt idx="4">
                  <c:v>21</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2.1615554634618037E-2"/>
                  <c:y val="2.8824104461690772E-2"/>
                </c:manualLayout>
              </c:layout>
              <c:showVal val="1"/>
            </c:dLbl>
            <c:dLbl>
              <c:idx val="2"/>
              <c:layout>
                <c:manualLayout>
                  <c:x val="-0.10551457383616529"/>
                  <c:y val="0.1471490133985662"/>
                </c:manualLayout>
              </c:layout>
              <c:showVal val="1"/>
            </c:dLbl>
            <c:dLbl>
              <c:idx val="3"/>
              <c:layout>
                <c:manualLayout>
                  <c:x val="-0.11147658516369664"/>
                  <c:y val="-0.23776749986279405"/>
                </c:manualLayout>
              </c:layout>
              <c:showVal val="1"/>
            </c:dLbl>
            <c:dLbl>
              <c:idx val="4"/>
              <c:layout>
                <c:manualLayout>
                  <c:x val="0.13766114104158031"/>
                  <c:y val="0.10406987276541038"/>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0</c:v>
                </c:pt>
                <c:pt idx="1">
                  <c:v>1</c:v>
                </c:pt>
                <c:pt idx="2">
                  <c:v>4</c:v>
                </c:pt>
                <c:pt idx="3">
                  <c:v>8</c:v>
                </c:pt>
                <c:pt idx="4">
                  <c:v>10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7546781323387209"/>
                  <c:y val="-9.9821154375466972E-2"/>
                </c:manualLayout>
              </c:layout>
              <c:showVal val="1"/>
            </c:dLbl>
            <c:dLbl>
              <c:idx val="1"/>
              <c:layout>
                <c:manualLayout>
                  <c:x val="0.13787387760740433"/>
                  <c:y val="-6.9617330611447181E-3"/>
                </c:manualLayout>
              </c:layout>
              <c:showVal val="1"/>
            </c:dLbl>
            <c:dLbl>
              <c:idx val="2"/>
              <c:delete val="1"/>
            </c:dLbl>
            <c:dLbl>
              <c:idx val="3"/>
              <c:layout>
                <c:manualLayout>
                  <c:x val="5.1696228760878565E-2"/>
                  <c:y val="0.14674089544133687"/>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14</c:v>
                </c:pt>
                <c:pt idx="1">
                  <c:v>7</c:v>
                </c:pt>
                <c:pt idx="2">
                  <c:v>0</c:v>
                </c:pt>
                <c:pt idx="3">
                  <c:v>2</c:v>
                </c:pt>
                <c:pt idx="4">
                  <c:v>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5069539991711661"/>
                  <c:y val="6.2934553808227503E-2"/>
                </c:manualLayout>
              </c:layout>
              <c:showVal val="1"/>
            </c:dLbl>
            <c:dLbl>
              <c:idx val="1"/>
              <c:layout>
                <c:manualLayout>
                  <c:x val="5.3823041856610521E-2"/>
                  <c:y val="-0.20317073402222324"/>
                </c:manualLayout>
              </c:layout>
              <c:showVal val="1"/>
            </c:dLbl>
            <c:dLbl>
              <c:idx val="2"/>
              <c:layout>
                <c:manualLayout>
                  <c:x val="0.1120292858129576"/>
                  <c:y val="6.0676700013493894E-2"/>
                </c:manualLayout>
              </c:layout>
              <c:showVal val="1"/>
            </c:dLbl>
            <c:dLbl>
              <c:idx val="3"/>
              <c:layout>
                <c:manualLayout>
                  <c:x val="4.2909379748584046E-2"/>
                  <c:y val="6.9349928754736834E-2"/>
                </c:manualLayout>
              </c:layout>
              <c:showVal val="1"/>
            </c:dLbl>
            <c:dLbl>
              <c:idx val="4"/>
              <c:layout>
                <c:manualLayout>
                  <c:x val="4.4678684901229893E-2"/>
                  <c:y val="0.13551435035998149"/>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8</c:v>
                </c:pt>
                <c:pt idx="1">
                  <c:v>9</c:v>
                </c:pt>
                <c:pt idx="2">
                  <c:v>3</c:v>
                </c:pt>
                <c:pt idx="3">
                  <c:v>1</c:v>
                </c:pt>
                <c:pt idx="4">
                  <c:v>2</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8947050697610171"/>
                  <c:y val="-0.17728598669840925"/>
                </c:manualLayout>
              </c:layout>
              <c:showVal val="1"/>
            </c:dLbl>
            <c:dLbl>
              <c:idx val="1"/>
              <c:layout>
                <c:manualLayout>
                  <c:x val="0.12341234977206797"/>
                  <c:y val="7.5743845527559459E-2"/>
                </c:manualLayout>
              </c:layout>
              <c:showVal val="1"/>
            </c:dLbl>
            <c:dLbl>
              <c:idx val="2"/>
              <c:layout>
                <c:manualLayout>
                  <c:x val="6.7893769857715933E-2"/>
                  <c:y val="0.16049785438895992"/>
                </c:manualLayout>
              </c:layout>
              <c:showVal val="1"/>
            </c:dLbl>
            <c:dLbl>
              <c:idx val="3"/>
              <c:layout>
                <c:manualLayout>
                  <c:x val="1.6121149330018153E-2"/>
                  <c:y val="2.9479197744911225E-2"/>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17</c:v>
                </c:pt>
                <c:pt idx="1">
                  <c:v>3</c:v>
                </c:pt>
                <c:pt idx="2">
                  <c:v>2</c:v>
                </c:pt>
                <c:pt idx="3">
                  <c:v>1</c:v>
                </c:pt>
                <c:pt idx="4">
                  <c:v>0</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2004004458865541E-2"/>
          <c:y val="6.9444444444444597E-3"/>
          <c:w val="0.9723851380615296"/>
          <c:h val="0.9891975308641977"/>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2902338064369545"/>
                  <c:y val="0.18482599397297594"/>
                </c:manualLayout>
              </c:layout>
              <c:showVal val="1"/>
            </c:dLbl>
            <c:dLbl>
              <c:idx val="1"/>
              <c:layout>
                <c:manualLayout>
                  <c:x val="-0.17919413815383156"/>
                  <c:y val="-0.14563696898998738"/>
                </c:manualLayout>
              </c:layout>
              <c:showVal val="1"/>
            </c:dLbl>
            <c:dLbl>
              <c:idx val="2"/>
              <c:layout>
                <c:manualLayout>
                  <c:x val="0.10698607669532741"/>
                  <c:y val="-0.18866700690191504"/>
                </c:manualLayout>
              </c:layout>
              <c:showVal val="1"/>
            </c:dLbl>
            <c:dLbl>
              <c:idx val="3"/>
              <c:layout>
                <c:manualLayout>
                  <c:x val="0.17001739525571041"/>
                  <c:y val="1.3303927286866961E-2"/>
                </c:manualLayout>
              </c:layout>
              <c:showVal val="1"/>
            </c:dLbl>
            <c:dLbl>
              <c:idx val="4"/>
              <c:layout>
                <c:manualLayout>
                  <c:x val="8.4354068004800192E-2"/>
                  <c:y val="0.1362593564693308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4</c:v>
                </c:pt>
                <c:pt idx="1">
                  <c:v>7</c:v>
                </c:pt>
                <c:pt idx="2">
                  <c:v>3</c:v>
                </c:pt>
                <c:pt idx="3">
                  <c:v>7</c:v>
                </c:pt>
                <c:pt idx="4">
                  <c:v>2</c:v>
                </c:pt>
              </c:numCache>
            </c:numRef>
          </c:val>
        </c:ser>
      </c:pie3DChart>
    </c:plotArea>
    <c:plotVisOnly val="1"/>
  </c:chart>
  <c:txPr>
    <a:bodyPr/>
    <a:lstStyle/>
    <a:p>
      <a:pPr>
        <a:defRPr sz="1800"/>
      </a:pPr>
      <a:endParaRPr lang="is-IS"/>
    </a:p>
  </c:txPr>
  <c:externalData r:id="rId2"/>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8.3971514381261363E-3"/>
          <c:y val="7.716049382716088E-4"/>
          <c:w val="0.98320569712374761"/>
          <c:h val="0.99537037037037035"/>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layout>
                <c:manualLayout>
                  <c:x val="0.13367054095695161"/>
                  <c:y val="6.3763001846991726E-2"/>
                </c:manualLayout>
              </c:layout>
              <c:showVal val="1"/>
            </c:dLbl>
            <c:dLbl>
              <c:idx val="3"/>
              <c:delete val="1"/>
            </c:dLbl>
            <c:dLbl>
              <c:idx val="4"/>
              <c:layout>
                <c:manualLayout>
                  <c:x val="0.12139247246934542"/>
                  <c:y val="0.13935695538057738"/>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17</c:v>
                </c:pt>
                <c:pt idx="1">
                  <c:v>0</c:v>
                </c:pt>
                <c:pt idx="2">
                  <c:v>3</c:v>
                </c:pt>
                <c:pt idx="3">
                  <c:v>0</c:v>
                </c:pt>
                <c:pt idx="4">
                  <c:v>3</c:v>
                </c:pt>
              </c:numCache>
            </c:numRef>
          </c:val>
        </c:ser>
      </c:pie3DChart>
    </c:plotArea>
    <c:plotVisOnly val="1"/>
  </c:chart>
  <c:txPr>
    <a:bodyPr/>
    <a:lstStyle/>
    <a:p>
      <a:pPr>
        <a:defRPr sz="1800"/>
      </a:pPr>
      <a:endParaRPr lang="is-IS"/>
    </a:p>
  </c:txPr>
  <c:externalData r:id="rId2"/>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8.3971514381261363E-3"/>
          <c:y val="7.7160493827160902E-4"/>
          <c:w val="0.98320569712374761"/>
          <c:h val="0.99537037037037035"/>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layout>
                <c:manualLayout>
                  <c:x val="8.0461222779974861E-2"/>
                  <c:y val="7.2033877709730923E-2"/>
                </c:manualLayout>
              </c:layout>
              <c:showVal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20</c:v>
                </c:pt>
                <c:pt idx="1">
                  <c:v>0</c:v>
                </c:pt>
                <c:pt idx="2">
                  <c:v>1</c:v>
                </c:pt>
                <c:pt idx="3">
                  <c:v>0</c:v>
                </c:pt>
                <c:pt idx="4">
                  <c:v>2</c:v>
                </c:pt>
              </c:numCache>
            </c:numRef>
          </c:val>
        </c:ser>
      </c:pie3DChart>
    </c:plotArea>
    <c:plotVisOnly val="1"/>
  </c:chart>
  <c:txPr>
    <a:bodyPr/>
    <a:lstStyle/>
    <a:p>
      <a:pPr>
        <a:defRPr sz="1800"/>
      </a:pPr>
      <a:endParaRPr lang="is-IS"/>
    </a:p>
  </c:txPr>
  <c:externalData r:id="rId2"/>
  <c:userShapes r:id="rId3"/>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1834453966473265E-3"/>
          <c:y val="0"/>
          <c:w val="0.9988165546033525"/>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layout>
                <c:manualLayout>
                  <c:x val="0.14177772413254475"/>
                  <c:y val="0.13067585301837267"/>
                </c:manualLayout>
              </c:layout>
              <c:showVal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82</c:v>
                </c:pt>
                <c:pt idx="1">
                  <c:v>0</c:v>
                </c:pt>
                <c:pt idx="2">
                  <c:v>7</c:v>
                </c:pt>
                <c:pt idx="3">
                  <c:v>0</c:v>
                </c:pt>
                <c:pt idx="4">
                  <c:v>10</c:v>
                </c:pt>
              </c:numCache>
            </c:numRef>
          </c:val>
        </c:ser>
      </c:pie3DChart>
    </c:plotArea>
    <c:plotVisOnly val="1"/>
  </c:chart>
  <c:txPr>
    <a:bodyPr/>
    <a:lstStyle/>
    <a:p>
      <a:pPr>
        <a:defRPr sz="1800"/>
      </a:pPr>
      <a:endParaRPr lang="is-IS"/>
    </a:p>
  </c:txPr>
  <c:externalData r:id="rId2"/>
  <c:userShapes r:id="rId3"/>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8.3971514381261363E-3"/>
          <c:y val="7.7160493827160977E-4"/>
          <c:w val="0.98320569712374761"/>
          <c:h val="0.99537037037037035"/>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layout>
                <c:manualLayout>
                  <c:x val="8.0461222779974861E-2"/>
                  <c:y val="7.2033877709730923E-2"/>
                </c:manualLayout>
              </c:layout>
              <c:showVal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20</c:v>
                </c:pt>
                <c:pt idx="1">
                  <c:v>0</c:v>
                </c:pt>
                <c:pt idx="2">
                  <c:v>1</c:v>
                </c:pt>
                <c:pt idx="3">
                  <c:v>0</c:v>
                </c:pt>
                <c:pt idx="4">
                  <c:v>2</c:v>
                </c:pt>
              </c:numCache>
            </c:numRef>
          </c:val>
        </c:ser>
      </c:pie3DChart>
    </c:plotArea>
    <c:plotVisOnly val="1"/>
  </c:chart>
  <c:txPr>
    <a:bodyPr/>
    <a:lstStyle/>
    <a:p>
      <a:pPr>
        <a:defRPr sz="1800"/>
      </a:pPr>
      <a:endParaRPr lang="is-I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6.9444444444444623E-3"/>
          <c:w val="0.99041940316522636"/>
          <c:h val="0.99305555555555569"/>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layout>
                <c:manualLayout>
                  <c:x val="7.0968667239408673E-2"/>
                  <c:y val="5.2130358705161847E-2"/>
                </c:manualLayout>
              </c:layout>
              <c:showVal val="1"/>
            </c:dLbl>
            <c:dLbl>
              <c:idx val="3"/>
              <c:layout>
                <c:manualLayout>
                  <c:x val="9.907854845466281E-2"/>
                  <c:y val="0.10308714882861866"/>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46</c:v>
                </c:pt>
                <c:pt idx="1">
                  <c:v>44</c:v>
                </c:pt>
                <c:pt idx="2">
                  <c:v>2</c:v>
                </c:pt>
                <c:pt idx="3">
                  <c:v>7</c:v>
                </c:pt>
                <c:pt idx="4">
                  <c:v>1</c:v>
                </c:pt>
              </c:numCache>
            </c:numRef>
          </c:val>
        </c:ser>
      </c:pie3DChart>
    </c:plotArea>
    <c:plotVisOnly val="1"/>
  </c:chart>
  <c:txPr>
    <a:bodyPr/>
    <a:lstStyle/>
    <a:p>
      <a:pPr>
        <a:defRPr sz="1800"/>
      </a:pPr>
      <a:endParaRPr lang="is-IS"/>
    </a:p>
  </c:txPr>
  <c:externalData r:id="rId2"/>
  <c:userShapes r:id="rId3"/>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1834453966473265E-3"/>
          <c:y val="0"/>
          <c:w val="0.9988165546033525"/>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72</c:v>
                </c:pt>
                <c:pt idx="1">
                  <c:v>0</c:v>
                </c:pt>
                <c:pt idx="2">
                  <c:v>11</c:v>
                </c:pt>
                <c:pt idx="3">
                  <c:v>0</c:v>
                </c:pt>
                <c:pt idx="4">
                  <c:v>17</c:v>
                </c:pt>
              </c:numCache>
            </c:numRef>
          </c:val>
        </c:ser>
      </c:pie3DChart>
    </c:plotArea>
    <c:plotVisOnly val="1"/>
  </c:chart>
  <c:txPr>
    <a:bodyPr/>
    <a:lstStyle/>
    <a:p>
      <a:pPr>
        <a:defRPr sz="1800"/>
      </a:pPr>
      <a:endParaRPr lang="is-IS"/>
    </a:p>
  </c:txPr>
  <c:externalData r:id="rId2"/>
  <c:userShapes r:id="rId3"/>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0902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0.11348721626207905"/>
                  <c:y val="-0.17201637989695781"/>
                </c:manualLayout>
              </c:layout>
              <c:showVal val="1"/>
            </c:dLbl>
            <c:dLbl>
              <c:idx val="2"/>
              <c:layout>
                <c:manualLayout>
                  <c:x val="0.15511541219655944"/>
                  <c:y val="-0.11739452707300506"/>
                </c:manualLayout>
              </c:layout>
              <c:showVal val="1"/>
            </c:dLbl>
            <c:dLbl>
              <c:idx val="3"/>
              <c:delete val="1"/>
            </c:dLbl>
            <c:dLbl>
              <c:idx val="4"/>
              <c:layout>
                <c:manualLayout>
                  <c:x val="0.20697599454712068"/>
                  <c:y val="0.18687542529406045"/>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12</c:v>
                </c:pt>
                <c:pt idx="1">
                  <c:v>2</c:v>
                </c:pt>
                <c:pt idx="2">
                  <c:v>4</c:v>
                </c:pt>
                <c:pt idx="3">
                  <c:v>0</c:v>
                </c:pt>
                <c:pt idx="4">
                  <c:v>5</c:v>
                </c:pt>
              </c:numCache>
            </c:numRef>
          </c:val>
        </c:ser>
      </c:pie3DChart>
    </c:plotArea>
    <c:plotVisOnly val="1"/>
  </c:chart>
  <c:txPr>
    <a:bodyPr/>
    <a:lstStyle/>
    <a:p>
      <a:pPr>
        <a:defRPr sz="1800"/>
      </a:pPr>
      <a:endParaRPr lang="is-IS"/>
    </a:p>
  </c:txPr>
  <c:externalData r:id="rId2"/>
  <c:userShapes r:id="rId3"/>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1834453966473265E-3"/>
          <c:y val="0"/>
          <c:w val="0.9988165546033525"/>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delete val="1"/>
            </c:dLbl>
            <c:dLbl>
              <c:idx val="3"/>
              <c:delete val="1"/>
            </c:dLbl>
            <c:dLbl>
              <c:idx val="4"/>
              <c:layout>
                <c:manualLayout>
                  <c:x val="5.1881314655325431E-2"/>
                  <c:y val="8.5023330417031223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59</c:v>
                </c:pt>
                <c:pt idx="1">
                  <c:v>12</c:v>
                </c:pt>
                <c:pt idx="2">
                  <c:v>12</c:v>
                </c:pt>
                <c:pt idx="3">
                  <c:v>10</c:v>
                </c:pt>
                <c:pt idx="4">
                  <c:v>7</c:v>
                </c:pt>
              </c:numCache>
            </c:numRef>
          </c:val>
        </c:ser>
      </c:pie3DChart>
    </c:plotArea>
    <c:plotVisOnly val="1"/>
  </c:chart>
  <c:txPr>
    <a:bodyPr/>
    <a:lstStyle/>
    <a:p>
      <a:pPr>
        <a:defRPr sz="1800"/>
      </a:pPr>
      <a:endParaRPr lang="is-IS"/>
    </a:p>
  </c:txPr>
  <c:externalData r:id="rId2"/>
  <c:userShapes r:id="rId3"/>
</c:chartSpace>
</file>

<file path=ppt/charts/chart3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0977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0.11348721626207905"/>
                  <c:y val="-0.17201637989695792"/>
                </c:manualLayout>
              </c:layout>
              <c:showVal val="1"/>
            </c:dLbl>
            <c:dLbl>
              <c:idx val="2"/>
              <c:layout>
                <c:manualLayout>
                  <c:x val="0.15511541219655944"/>
                  <c:y val="-0.1173945270730051"/>
                </c:manualLayout>
              </c:layout>
              <c:showVal val="1"/>
            </c:dLbl>
            <c:dLbl>
              <c:idx val="3"/>
              <c:delete val="1"/>
            </c:dLbl>
            <c:dLbl>
              <c:idx val="4"/>
              <c:layout>
                <c:manualLayout>
                  <c:x val="0.2069759945471209"/>
                  <c:y val="0.18687542529406045"/>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12</c:v>
                </c:pt>
                <c:pt idx="1">
                  <c:v>2</c:v>
                </c:pt>
                <c:pt idx="2">
                  <c:v>4</c:v>
                </c:pt>
                <c:pt idx="3">
                  <c:v>0</c:v>
                </c:pt>
                <c:pt idx="4">
                  <c:v>5</c:v>
                </c:pt>
              </c:numCache>
            </c:numRef>
          </c:val>
        </c:ser>
      </c:pie3DChart>
    </c:plotArea>
    <c:plotVisOnly val="1"/>
  </c:chart>
  <c:txPr>
    <a:bodyPr/>
    <a:lstStyle/>
    <a:p>
      <a:pPr>
        <a:defRPr sz="1800"/>
      </a:pPr>
      <a:endParaRPr lang="is-IS"/>
    </a:p>
  </c:txPr>
  <c:externalData r:id="rId2"/>
  <c:userShapes r:id="rId3"/>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1.1834453966473265E-3"/>
          <c:y val="0"/>
          <c:w val="0.9988165546033525"/>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delete val="1"/>
            </c:dLbl>
            <c:dLbl>
              <c:idx val="3"/>
              <c:delete val="1"/>
            </c:dLbl>
            <c:dLbl>
              <c:idx val="4"/>
              <c:layout>
                <c:manualLayout>
                  <c:x val="5.1881314655325431E-2"/>
                  <c:y val="8.5023330417031223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55</c:v>
                </c:pt>
                <c:pt idx="1">
                  <c:v>13</c:v>
                </c:pt>
                <c:pt idx="2">
                  <c:v>10</c:v>
                </c:pt>
                <c:pt idx="3">
                  <c:v>18</c:v>
                </c:pt>
                <c:pt idx="4">
                  <c:v>5</c:v>
                </c:pt>
              </c:numCache>
            </c:numRef>
          </c:val>
        </c:ser>
      </c:pie3DChart>
    </c:plotArea>
    <c:plotVisOnly val="1"/>
  </c:chart>
  <c:txPr>
    <a:bodyPr/>
    <a:lstStyle/>
    <a:p>
      <a:pPr>
        <a:defRPr sz="1800"/>
      </a:pPr>
      <a:endParaRPr lang="is-IS"/>
    </a:p>
  </c:txPr>
  <c:externalData r:id="rId2"/>
  <c:userShapes r:id="rId3"/>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0902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dLbls>
            <c:dLbl>
              <c:idx val="0"/>
              <c:delete val="1"/>
            </c:dLbl>
            <c:dLbl>
              <c:idx val="1"/>
              <c:layout>
                <c:manualLayout>
                  <c:x val="0.13408973111904746"/>
                  <c:y val="-0.14420676582093941"/>
                </c:manualLayout>
              </c:layout>
              <c:showVal val="1"/>
            </c:dLbl>
            <c:dLbl>
              <c:idx val="2"/>
              <c:layout>
                <c:manualLayout>
                  <c:x val="0.23403136826111343"/>
                  <c:y val="0.13876154369592691"/>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Sheet1!$A$2:$A$4</c:f>
              <c:strCache>
                <c:ptCount val="3"/>
                <c:pt idx="0">
                  <c:v>Hlynnt</c:v>
                </c:pt>
                <c:pt idx="1">
                  <c:v>Hlutlaus</c:v>
                </c:pt>
                <c:pt idx="2">
                  <c:v>Andvíg</c:v>
                </c:pt>
              </c:strCache>
            </c:strRef>
          </c:cat>
          <c:val>
            <c:numRef>
              <c:f>Sheet1!$B$2:$B$4</c:f>
              <c:numCache>
                <c:formatCode>General</c:formatCode>
                <c:ptCount val="3"/>
                <c:pt idx="0">
                  <c:v>14</c:v>
                </c:pt>
                <c:pt idx="1">
                  <c:v>2</c:v>
                </c:pt>
                <c:pt idx="2">
                  <c:v>7</c:v>
                </c:pt>
              </c:numCache>
            </c:numRef>
          </c:val>
        </c:ser>
      </c:pie3DChart>
    </c:plotArea>
    <c:plotVisOnly val="1"/>
  </c:chart>
  <c:txPr>
    <a:bodyPr/>
    <a:lstStyle/>
    <a:p>
      <a:pPr>
        <a:defRPr sz="1800"/>
      </a:pPr>
      <a:endParaRPr lang="is-IS"/>
    </a:p>
  </c:txPr>
  <c:externalData r:id="rId2"/>
  <c:userShapes r:id="rId3"/>
</c:chartSpace>
</file>

<file path=ppt/charts/chart36.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0945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cat>
            <c:strRef>
              <c:f>Sheet1!$A$2:$A$4</c:f>
              <c:strCache>
                <c:ptCount val="3"/>
                <c:pt idx="0">
                  <c:v>Hlynnt</c:v>
                </c:pt>
                <c:pt idx="1">
                  <c:v>Hlutlaus</c:v>
                </c:pt>
                <c:pt idx="2">
                  <c:v>Andvíg</c:v>
                </c:pt>
              </c:strCache>
            </c:strRef>
          </c:cat>
          <c:val>
            <c:numRef>
              <c:f>Sheet1!$B$2:$B$4</c:f>
              <c:numCache>
                <c:formatCode>General</c:formatCode>
                <c:ptCount val="3"/>
                <c:pt idx="0">
                  <c:v>57</c:v>
                </c:pt>
                <c:pt idx="1">
                  <c:v>11</c:v>
                </c:pt>
                <c:pt idx="2">
                  <c:v>32</c:v>
                </c:pt>
              </c:numCache>
            </c:numRef>
          </c:val>
        </c:ser>
      </c:pie3DChart>
    </c:plotArea>
    <c:plotVisOnly val="1"/>
  </c:chart>
  <c:txPr>
    <a:bodyPr/>
    <a:lstStyle/>
    <a:p>
      <a:pPr>
        <a:defRPr sz="1800"/>
      </a:pPr>
      <a:endParaRPr lang="is-IS"/>
    </a:p>
  </c:txPr>
  <c:externalData r:id="rId2"/>
  <c:userShapes r:id="rId3"/>
</c:chartSpace>
</file>

<file path=ppt/charts/chart37.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0977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dLbls>
            <c:dLbl>
              <c:idx val="0"/>
              <c:delete val="1"/>
            </c:dLbl>
            <c:dLbl>
              <c:idx val="1"/>
              <c:layout>
                <c:manualLayout>
                  <c:x val="0.13408973111904746"/>
                  <c:y val="-0.14420676582093941"/>
                </c:manualLayout>
              </c:layout>
              <c:showVal val="1"/>
            </c:dLbl>
            <c:dLbl>
              <c:idx val="2"/>
              <c:layout>
                <c:manualLayout>
                  <c:x val="0.23403136826111343"/>
                  <c:y val="0.13876154369592691"/>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Sheet1!$A$2:$A$4</c:f>
              <c:strCache>
                <c:ptCount val="3"/>
                <c:pt idx="0">
                  <c:v>Hlynnt</c:v>
                </c:pt>
                <c:pt idx="1">
                  <c:v>Hlutlaus</c:v>
                </c:pt>
                <c:pt idx="2">
                  <c:v>Andvíg</c:v>
                </c:pt>
              </c:strCache>
            </c:strRef>
          </c:cat>
          <c:val>
            <c:numRef>
              <c:f>Sheet1!$B$2:$B$4</c:f>
              <c:numCache>
                <c:formatCode>General</c:formatCode>
                <c:ptCount val="3"/>
                <c:pt idx="0">
                  <c:v>14</c:v>
                </c:pt>
                <c:pt idx="1">
                  <c:v>2</c:v>
                </c:pt>
                <c:pt idx="2">
                  <c:v>7</c:v>
                </c:pt>
              </c:numCache>
            </c:numRef>
          </c:val>
        </c:ser>
      </c:pie3DChart>
    </c:plotArea>
    <c:plotVisOnly val="1"/>
  </c:chart>
  <c:txPr>
    <a:bodyPr/>
    <a:lstStyle/>
    <a:p>
      <a:pPr>
        <a:defRPr sz="1800"/>
      </a:pPr>
      <a:endParaRPr lang="is-IS"/>
    </a:p>
  </c:txPr>
  <c:externalData r:id="rId2"/>
  <c:userShapes r:id="rId3"/>
</c:chartSpace>
</file>

<file path=ppt/charts/chart38.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7.7160493827161042E-4"/>
          <c:w val="1"/>
          <c:h val="0.9992283950617275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cat>
            <c:strRef>
              <c:f>Sheet1!$A$2:$A$4</c:f>
              <c:strCache>
                <c:ptCount val="3"/>
                <c:pt idx="0">
                  <c:v>Hlynnt</c:v>
                </c:pt>
                <c:pt idx="1">
                  <c:v>Hlutlaus</c:v>
                </c:pt>
                <c:pt idx="2">
                  <c:v>Andvíg</c:v>
                </c:pt>
              </c:strCache>
            </c:strRef>
          </c:cat>
          <c:val>
            <c:numRef>
              <c:f>Sheet1!$B$2:$B$4</c:f>
              <c:numCache>
                <c:formatCode>General</c:formatCode>
                <c:ptCount val="3"/>
                <c:pt idx="0">
                  <c:v>57</c:v>
                </c:pt>
                <c:pt idx="1">
                  <c:v>11</c:v>
                </c:pt>
                <c:pt idx="2">
                  <c:v>32</c:v>
                </c:pt>
              </c:numCache>
            </c:numRef>
          </c:val>
        </c:ser>
      </c:pie3DChart>
    </c:plotArea>
    <c:plotVisOnly val="1"/>
  </c:chart>
  <c:txPr>
    <a:bodyPr/>
    <a:lstStyle/>
    <a:p>
      <a:pPr>
        <a:defRPr sz="1800"/>
      </a:pPr>
      <a:endParaRPr lang="is-IS"/>
    </a:p>
  </c:txPr>
  <c:externalData r:id="rId2"/>
  <c:userShapes r:id="rId3"/>
</c:chartSpace>
</file>

<file path=ppt/charts/chart39.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763310920670456"/>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5.0470665918789022E-2"/>
                  <c:y val="8.4379556722076504E-2"/>
                </c:manualLayout>
              </c:layout>
              <c:showVal val="1"/>
            </c:dLbl>
            <c:dLbl>
              <c:idx val="2"/>
              <c:layout>
                <c:manualLayout>
                  <c:x val="-0.20289968262533509"/>
                  <c:y val="0.14714907164382229"/>
                </c:manualLayout>
              </c:layout>
              <c:showVal val="1"/>
            </c:dLbl>
            <c:dLbl>
              <c:idx val="3"/>
              <c:layout>
                <c:manualLayout>
                  <c:x val="-0.17639982107737043"/>
                  <c:y val="-0.25011324973267235"/>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0</c:v>
                </c:pt>
                <c:pt idx="1">
                  <c:v>1</c:v>
                </c:pt>
                <c:pt idx="2">
                  <c:v>4</c:v>
                </c:pt>
                <c:pt idx="3">
                  <c:v>8</c:v>
                </c:pt>
                <c:pt idx="4">
                  <c:v>10</c:v>
                </c:pt>
              </c:numCache>
            </c:numRef>
          </c:val>
        </c:ser>
      </c:pie3DChart>
    </c:plotArea>
    <c:plotVisOnly val="1"/>
  </c:chart>
  <c:txPr>
    <a:bodyPr/>
    <a:lstStyle/>
    <a:p>
      <a:pPr>
        <a:defRPr sz="1800"/>
      </a:pPr>
      <a:endParaRPr lang="is-IS"/>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1"/>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0.26991312917852134"/>
                  <c:y val="-0.18781154286861626"/>
                </c:manualLayout>
              </c:layout>
              <c:showVal val="1"/>
            </c:dLbl>
            <c:dLbl>
              <c:idx val="2"/>
              <c:layout>
                <c:manualLayout>
                  <c:x val="6.3871588175948762E-2"/>
                  <c:y val="2.4289565623718402E-2"/>
                </c:manualLayout>
              </c:layout>
              <c:showVal val="1"/>
            </c:dLbl>
            <c:dLbl>
              <c:idx val="3"/>
              <c:layout>
                <c:manualLayout>
                  <c:x val="0.13126818588293784"/>
                  <c:y val="0.13996691206195341"/>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10</c:v>
                </c:pt>
                <c:pt idx="1">
                  <c:v>9</c:v>
                </c:pt>
                <c:pt idx="2">
                  <c:v>1</c:v>
                </c:pt>
                <c:pt idx="3">
                  <c:v>3</c:v>
                </c:pt>
                <c:pt idx="4">
                  <c:v>0</c:v>
                </c:pt>
              </c:numCache>
            </c:numRef>
          </c:val>
        </c:ser>
      </c:pie3DChart>
    </c:plotArea>
    <c:plotVisOnly val="1"/>
  </c:chart>
  <c:txPr>
    <a:bodyPr/>
    <a:lstStyle/>
    <a:p>
      <a:pPr>
        <a:defRPr sz="1800"/>
      </a:pPr>
      <a:endParaRPr lang="is-IS"/>
    </a:p>
  </c:txPr>
  <c:externalData r:id="rId2"/>
  <c:userShapes r:id="rId3"/>
</c:chartSpace>
</file>

<file path=ppt/charts/chart40.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763310920670456"/>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7.5718353059789911E-2"/>
                  <c:y val="9.9811655487508491E-2"/>
                </c:manualLayout>
              </c:layout>
              <c:showVal val="1"/>
            </c:dLbl>
            <c:dLbl>
              <c:idx val="2"/>
              <c:layout>
                <c:manualLayout>
                  <c:x val="-0.15961773038063709"/>
                  <c:y val="0.15332191114999524"/>
                </c:manualLayout>
              </c:layout>
              <c:showVal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c:v>
                </c:pt>
                <c:pt idx="1">
                  <c:v>5</c:v>
                </c:pt>
                <c:pt idx="2">
                  <c:v>8</c:v>
                </c:pt>
                <c:pt idx="3">
                  <c:v>30</c:v>
                </c:pt>
                <c:pt idx="4">
                  <c:v>55</c:v>
                </c:pt>
              </c:numCache>
            </c:numRef>
          </c:val>
        </c:ser>
      </c:pie3DChart>
    </c:plotArea>
    <c:plotVisOnly val="1"/>
  </c:chart>
  <c:txPr>
    <a:bodyPr/>
    <a:lstStyle/>
    <a:p>
      <a:pPr>
        <a:defRPr sz="1800"/>
      </a:pPr>
      <a:endParaRPr lang="is-IS"/>
    </a:p>
  </c:txPr>
  <c:externalData r:id="rId2"/>
  <c:userShapes r:id="rId3"/>
</c:chartSpace>
</file>

<file path=ppt/charts/chart41.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763310920670456"/>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3.9649822852396002E-2"/>
                  <c:y val="8.4379556722076504E-2"/>
                </c:manualLayout>
              </c:layout>
              <c:showVal val="1"/>
            </c:dLbl>
            <c:dLbl>
              <c:idx val="2"/>
              <c:layout>
                <c:manualLayout>
                  <c:x val="-0.20289968262533517"/>
                  <c:y val="0.14714907164382229"/>
                </c:manualLayout>
              </c:layout>
              <c:showVal val="1"/>
            </c:dLbl>
            <c:dLbl>
              <c:idx val="3"/>
              <c:layout>
                <c:manualLayout>
                  <c:x val="-0.17639982107737051"/>
                  <c:y val="-0.25011324973267235"/>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0</c:v>
                </c:pt>
                <c:pt idx="1">
                  <c:v>1</c:v>
                </c:pt>
                <c:pt idx="2">
                  <c:v>4</c:v>
                </c:pt>
                <c:pt idx="3">
                  <c:v>8</c:v>
                </c:pt>
                <c:pt idx="4">
                  <c:v>10</c:v>
                </c:pt>
              </c:numCache>
            </c:numRef>
          </c:val>
        </c:ser>
      </c:pie3DChart>
    </c:plotArea>
    <c:plotVisOnly val="1"/>
  </c:chart>
  <c:txPr>
    <a:bodyPr/>
    <a:lstStyle/>
    <a:p>
      <a:pPr>
        <a:defRPr sz="1800"/>
      </a:pPr>
      <a:endParaRPr lang="is-IS"/>
    </a:p>
  </c:txPr>
  <c:externalData r:id="rId2"/>
  <c:userShapes r:id="rId3"/>
</c:chartSpace>
</file>

<file path=ppt/charts/chart42.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763310920670456"/>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7.5718353059789911E-2"/>
                  <c:y val="9.9811655487508491E-2"/>
                </c:manualLayout>
              </c:layout>
              <c:showVal val="1"/>
            </c:dLbl>
            <c:dLbl>
              <c:idx val="2"/>
              <c:delete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2</c:v>
                </c:pt>
                <c:pt idx="1">
                  <c:v>4</c:v>
                </c:pt>
                <c:pt idx="2">
                  <c:v>13</c:v>
                </c:pt>
                <c:pt idx="3">
                  <c:v>28</c:v>
                </c:pt>
                <c:pt idx="4">
                  <c:v>52</c:v>
                </c:pt>
              </c:numCache>
            </c:numRef>
          </c:val>
        </c:ser>
      </c:pie3DChart>
    </c:plotArea>
    <c:plotVisOnly val="1"/>
  </c:chart>
  <c:txPr>
    <a:bodyPr/>
    <a:lstStyle/>
    <a:p>
      <a:pPr>
        <a:defRPr sz="1800"/>
      </a:pPr>
      <a:endParaRPr lang="is-IS"/>
    </a:p>
  </c:txPr>
  <c:externalData r:id="rId2"/>
  <c:userShapes r:id="rId3"/>
</c:chartSpace>
</file>

<file path=ppt/charts/chart43.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1.2463185522862337E-2"/>
                  <c:y val="3.144447759457189E-2"/>
                </c:manualLayout>
              </c:layout>
              <c:showVal val="1"/>
            </c:dLbl>
            <c:dLbl>
              <c:idx val="1"/>
              <c:layout>
                <c:manualLayout>
                  <c:x val="-0.11045890316342004"/>
                  <c:y val="0.11969472446673429"/>
                </c:manualLayout>
              </c:layout>
              <c:showVal val="1"/>
            </c:dLbl>
            <c:dLbl>
              <c:idx val="2"/>
              <c:layout>
                <c:manualLayout>
                  <c:x val="-0.10614546208039792"/>
                  <c:y val="-8.8529409458681235E-2"/>
                </c:manualLayout>
              </c:layout>
              <c:showVal val="1"/>
            </c:dLbl>
            <c:dLbl>
              <c:idx val="3"/>
              <c:layout>
                <c:manualLayout>
                  <c:x val="0.10268075701063717"/>
                  <c:y val="-0.23321341515500119"/>
                </c:manualLayout>
              </c:layout>
              <c:showVal val="1"/>
            </c:dLbl>
            <c:dLbl>
              <c:idx val="4"/>
              <c:layout>
                <c:manualLayout>
                  <c:x val="0.10959096560298399"/>
                  <c:y val="0.15984276110573994"/>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c:v>
                </c:pt>
                <c:pt idx="1">
                  <c:v>5</c:v>
                </c:pt>
                <c:pt idx="2">
                  <c:v>2</c:v>
                </c:pt>
                <c:pt idx="3">
                  <c:v>10</c:v>
                </c:pt>
                <c:pt idx="4">
                  <c:v>5</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44.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1948086752313855"/>
                  <c:y val="0.12315753724540598"/>
                </c:manualLayout>
              </c:layout>
              <c:showVal val="1"/>
            </c:dLbl>
            <c:dLbl>
              <c:idx val="1"/>
              <c:layout>
                <c:manualLayout>
                  <c:x val="3.5155131924298935E-2"/>
                  <c:y val="-0.18866707189602464"/>
                </c:manualLayout>
              </c:layout>
              <c:showVal val="1"/>
            </c:dLbl>
            <c:dLbl>
              <c:idx val="2"/>
              <c:layout>
                <c:manualLayout>
                  <c:x val="0.13175590551181104"/>
                  <c:y val="6.0831859115535382E-2"/>
                </c:manualLayout>
              </c:layout>
              <c:showVal val="1"/>
            </c:dLbl>
            <c:dLbl>
              <c:idx val="3"/>
              <c:layout>
                <c:manualLayout>
                  <c:x val="3.4259704379057884E-2"/>
                  <c:y val="4.7166716391857613E-2"/>
                </c:manualLayout>
              </c:layout>
              <c:showVal val="1"/>
            </c:dLbl>
            <c:dLbl>
              <c:idx val="4"/>
              <c:layout>
                <c:manualLayout>
                  <c:x val="1.6608509462633082E-2"/>
                  <c:y val="3.144447759457189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8</c:v>
                </c:pt>
                <c:pt idx="1">
                  <c:v>8</c:v>
                </c:pt>
                <c:pt idx="2">
                  <c:v>5</c:v>
                </c:pt>
                <c:pt idx="3">
                  <c:v>1</c:v>
                </c:pt>
                <c:pt idx="4">
                  <c:v>1</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4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510598148915597"/>
                  <c:y val="-0.26921197745736331"/>
                </c:manualLayout>
              </c:layout>
              <c:showVal val="1"/>
            </c:dLbl>
            <c:dLbl>
              <c:idx val="1"/>
              <c:layout>
                <c:manualLayout>
                  <c:x val="9.304986876640492E-2"/>
                  <c:y val="7.8656792605513393E-2"/>
                </c:manualLayout>
              </c:layout>
              <c:showVal val="1"/>
            </c:dLbl>
            <c:dLbl>
              <c:idx val="2"/>
              <c:layout>
                <c:manualLayout>
                  <c:x val="6.5089238845144434E-2"/>
                  <c:y val="0.14730417250060771"/>
                </c:manualLayout>
              </c:layout>
              <c:showVal val="1"/>
            </c:dLbl>
            <c:dLbl>
              <c:idx val="3"/>
              <c:layout>
                <c:manualLayout>
                  <c:x val="3.4259704379057884E-2"/>
                  <c:y val="4.7166716391857613E-2"/>
                </c:manualLayout>
              </c:layout>
              <c:showVal val="1"/>
            </c:dLbl>
            <c:dLbl>
              <c:idx val="4"/>
              <c:layout>
                <c:manualLayout>
                  <c:x val="-4.1286227379472337E-2"/>
                  <c:y val="0.1179167909796441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18</c:v>
                </c:pt>
                <c:pt idx="1">
                  <c:v>2</c:v>
                </c:pt>
                <c:pt idx="2">
                  <c:v>3</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46.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9491946401436769"/>
                  <c:y val="-0.14605444021195724"/>
                </c:manualLayout>
              </c:layout>
              <c:showVal val="1"/>
            </c:dLbl>
            <c:dLbl>
              <c:idx val="1"/>
              <c:layout>
                <c:manualLayout>
                  <c:x val="0.13690951788921121"/>
                  <c:y val="-4.9741490905654724E-2"/>
                </c:manualLayout>
              </c:layout>
              <c:showVal val="1"/>
            </c:dLbl>
            <c:dLbl>
              <c:idx val="2"/>
              <c:layout>
                <c:manualLayout>
                  <c:x val="9.1405028318828727E-2"/>
                  <c:y val="0.14730417250060771"/>
                </c:manualLayout>
              </c:layout>
              <c:showVal val="1"/>
            </c:dLbl>
            <c:dLbl>
              <c:idx val="3"/>
              <c:layout>
                <c:manualLayout>
                  <c:x val="3.4259704379057884E-2"/>
                  <c:y val="4.7166716391857613E-2"/>
                </c:manualLayout>
              </c:layout>
              <c:showVal val="1"/>
            </c:dLbl>
            <c:dLbl>
              <c:idx val="4"/>
              <c:layout>
                <c:manualLayout>
                  <c:x val="1.4854123497720681E-2"/>
                  <c:y val="3.144447759457189E-2"/>
                </c:manualLayout>
              </c:layout>
              <c:showVal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14</c:v>
                </c:pt>
                <c:pt idx="1">
                  <c:v>5</c:v>
                </c:pt>
                <c:pt idx="2">
                  <c:v>3</c:v>
                </c:pt>
                <c:pt idx="4">
                  <c:v>1</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041940316522636"/>
          <c:h val="0.99305555555555569"/>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delete val="1"/>
            </c:dLbl>
            <c:dLbl>
              <c:idx val="3"/>
              <c:layout>
                <c:manualLayout>
                  <c:x val="0.15678791278231863"/>
                  <c:y val="0.13703776611256926"/>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30</c:v>
                </c:pt>
                <c:pt idx="1">
                  <c:v>35</c:v>
                </c:pt>
                <c:pt idx="2">
                  <c:v>18</c:v>
                </c:pt>
                <c:pt idx="3">
                  <c:v>9</c:v>
                </c:pt>
                <c:pt idx="4">
                  <c:v>8</c:v>
                </c:pt>
              </c:numCache>
            </c:numRef>
          </c:val>
        </c:ser>
      </c:pie3DChart>
    </c:plotArea>
    <c:plotVisOnly val="1"/>
  </c:chart>
  <c:txPr>
    <a:bodyPr/>
    <a:lstStyle/>
    <a:p>
      <a:pPr>
        <a:defRPr sz="1800"/>
      </a:pPr>
      <a:endParaRPr lang="is-IS"/>
    </a:p>
  </c:txPr>
  <c:externalData r:id="rId2"/>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1"/>
          <c:h val="1"/>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layout>
                <c:manualLayout>
                  <c:x val="0.26991312917852134"/>
                  <c:y val="-0.18781154286861626"/>
                </c:manualLayout>
              </c:layout>
              <c:showVal val="1"/>
            </c:dLbl>
            <c:dLbl>
              <c:idx val="2"/>
              <c:layout>
                <c:manualLayout>
                  <c:x val="6.3871588175948762E-2"/>
                  <c:y val="2.4289565623718402E-2"/>
                </c:manualLayout>
              </c:layout>
              <c:showVal val="1"/>
            </c:dLbl>
            <c:dLbl>
              <c:idx val="3"/>
              <c:layout>
                <c:manualLayout>
                  <c:x val="0.1312681858829379"/>
                  <c:y val="0.13996691206195341"/>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10</c:v>
                </c:pt>
                <c:pt idx="1">
                  <c:v>9</c:v>
                </c:pt>
                <c:pt idx="2">
                  <c:v>1</c:v>
                </c:pt>
                <c:pt idx="3">
                  <c:v>3</c:v>
                </c:pt>
                <c:pt idx="4">
                  <c:v>0</c:v>
                </c:pt>
              </c:numCache>
            </c:numRef>
          </c:val>
        </c:ser>
      </c:pie3DChart>
    </c:plotArea>
    <c:plotVisOnly val="1"/>
  </c:chart>
  <c:txPr>
    <a:bodyPr/>
    <a:lstStyle/>
    <a:p>
      <a:pPr>
        <a:defRPr sz="1800"/>
      </a:pPr>
      <a:endParaRPr lang="is-IS"/>
    </a:p>
  </c:txPr>
  <c:externalData r:id="rId2"/>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
          <c:y val="0"/>
          <c:w val="0.99041940316522636"/>
          <c:h val="0.99305555555555569"/>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delete val="1"/>
            </c:dLbl>
            <c:dLbl>
              <c:idx val="1"/>
              <c:delete val="1"/>
            </c:dLbl>
            <c:dLbl>
              <c:idx val="2"/>
              <c:delete val="1"/>
            </c:dLbl>
            <c:dLbl>
              <c:idx val="3"/>
              <c:layout>
                <c:manualLayout>
                  <c:x val="0.15678791278231868"/>
                  <c:y val="0.13703776611256926"/>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30</c:v>
                </c:pt>
                <c:pt idx="1">
                  <c:v>35</c:v>
                </c:pt>
                <c:pt idx="2">
                  <c:v>18</c:v>
                </c:pt>
                <c:pt idx="3">
                  <c:v>9</c:v>
                </c:pt>
                <c:pt idx="4">
                  <c:v>8</c:v>
                </c:pt>
              </c:numCache>
            </c:numRef>
          </c:val>
        </c:ser>
      </c:pie3DChart>
    </c:plotArea>
    <c:plotVisOnly val="1"/>
  </c:chart>
  <c:txPr>
    <a:bodyPr/>
    <a:lstStyle/>
    <a:p>
      <a:pPr>
        <a:defRPr sz="1800"/>
      </a:pPr>
      <a:endParaRPr lang="is-IS"/>
    </a:p>
  </c:txPr>
  <c:externalData r:id="rId2"/>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pie3DChart>
        <c:varyColors val="1"/>
        <c:ser>
          <c:idx val="0"/>
          <c:order val="0"/>
          <c:tx>
            <c:strRef>
              <c:f>Sheet1!$B$1</c:f>
              <c:strCache>
                <c:ptCount val="1"/>
                <c:pt idx="0">
                  <c:v>Column1</c:v>
                </c:pt>
              </c:strCache>
            </c:strRef>
          </c:tx>
          <c:dPt>
            <c:idx val="0"/>
            <c:spPr>
              <a:solidFill>
                <a:srgbClr val="00B050"/>
              </a:solidFill>
            </c:spPr>
          </c:dPt>
          <c:dPt>
            <c:idx val="1"/>
            <c:spPr>
              <a:solidFill>
                <a:srgbClr val="92D050"/>
              </a:solidFill>
            </c:spPr>
          </c:dPt>
          <c:dPt>
            <c:idx val="2"/>
            <c:spPr>
              <a:solidFill>
                <a:srgbClr val="FFC000"/>
              </a:solidFill>
            </c:spPr>
          </c:dPt>
          <c:dPt>
            <c:idx val="3"/>
            <c:spPr>
              <a:solidFill>
                <a:srgbClr val="FF0000"/>
              </a:solidFill>
            </c:spPr>
          </c:dPt>
          <c:dPt>
            <c:idx val="4"/>
            <c:spPr>
              <a:solidFill>
                <a:srgbClr val="C00000"/>
              </a:solidFill>
            </c:spPr>
          </c:dPt>
          <c:dLbls>
            <c:dLbl>
              <c:idx val="0"/>
              <c:layout>
                <c:manualLayout>
                  <c:x val="-0.11193313993645559"/>
                  <c:y val="-0.25968454834051985"/>
                </c:manualLayout>
              </c:layout>
              <c:showVal val="1"/>
            </c:dLbl>
            <c:dLbl>
              <c:idx val="1"/>
              <c:layout>
                <c:manualLayout>
                  <c:x val="6.566927107109112E-2"/>
                  <c:y val="0.1476227438484162"/>
                </c:manualLayout>
              </c:layout>
              <c:showVal val="1"/>
            </c:dLbl>
            <c:dLbl>
              <c:idx val="2"/>
              <c:delete val="1"/>
            </c:dLbl>
            <c:dLbl>
              <c:idx val="3"/>
              <c:layout>
                <c:manualLayout>
                  <c:x val="1.6121149330018188E-2"/>
                  <c:y val="3.2099570877792041E-2"/>
                </c:manualLayout>
              </c:layout>
              <c:showVal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Sheet1!$A$2:$A$6</c:f>
              <c:strCache>
                <c:ptCount val="5"/>
                <c:pt idx="0">
                  <c:v>Mjög hlynnt</c:v>
                </c:pt>
                <c:pt idx="1">
                  <c:v>Frekar hlynnt</c:v>
                </c:pt>
                <c:pt idx="2">
                  <c:v>Hlutlaus</c:v>
                </c:pt>
                <c:pt idx="3">
                  <c:v>Frekar andvíg</c:v>
                </c:pt>
                <c:pt idx="4">
                  <c:v>Mjög andvíg</c:v>
                </c:pt>
              </c:strCache>
            </c:strRef>
          </c:cat>
          <c:val>
            <c:numRef>
              <c:f>Sheet1!$B$2:$B$6</c:f>
              <c:numCache>
                <c:formatCode>General</c:formatCode>
                <c:ptCount val="5"/>
                <c:pt idx="0">
                  <c:v>20</c:v>
                </c:pt>
                <c:pt idx="1">
                  <c:v>2</c:v>
                </c:pt>
                <c:pt idx="2">
                  <c:v>0</c:v>
                </c:pt>
                <c:pt idx="3">
                  <c:v>1</c:v>
                </c:pt>
                <c:pt idx="4">
                  <c:v>0</c:v>
                </c:pt>
              </c:numCache>
            </c:numRef>
          </c:val>
        </c:ser>
      </c:pie3DChart>
    </c:plotArea>
    <c:legend>
      <c:legendPos val="r"/>
      <c:layout>
        <c:manualLayout>
          <c:xMode val="edge"/>
          <c:yMode val="edge"/>
          <c:x val="0.6734850117419533"/>
          <c:y val="0.5599568195520277"/>
          <c:w val="0.32125183036330984"/>
          <c:h val="0.44004318044797225"/>
        </c:manualLayout>
      </c:layout>
      <c:txPr>
        <a:bodyPr/>
        <a:lstStyle/>
        <a:p>
          <a:pPr>
            <a:defRPr sz="2400"/>
          </a:pPr>
          <a:endParaRPr lang="is-IS"/>
        </a:p>
      </c:txPr>
    </c:legend>
    <c:plotVisOnly val="1"/>
  </c:chart>
  <c:txPr>
    <a:bodyPr/>
    <a:lstStyle/>
    <a:p>
      <a:pPr>
        <a:defRPr sz="1800"/>
      </a:pPr>
      <a:endParaRPr lang="is-IS"/>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s-I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5.9965602983837733E-2"/>
          <c:y val="7.5601685126885892E-2"/>
          <c:w val="0.55530819173919055"/>
          <c:h val="0.81735215215165646"/>
        </c:manualLayout>
      </c:layout>
      <c:pie3DChart>
        <c:varyColors val="1"/>
        <c:ser>
          <c:idx val="0"/>
          <c:order val="0"/>
          <c:tx>
            <c:strRef>
              <c:f>Sheet1!$B$1</c:f>
              <c:strCache>
                <c:ptCount val="1"/>
                <c:pt idx="0">
                  <c:v>Column1</c:v>
                </c:pt>
              </c:strCache>
            </c:strRef>
          </c:tx>
          <c:dPt>
            <c:idx val="0"/>
            <c:spPr>
              <a:solidFill>
                <a:srgbClr val="00B050"/>
              </a:solidFill>
            </c:spPr>
          </c:dPt>
          <c:dPt>
            <c:idx val="1"/>
            <c:spPr>
              <a:solidFill>
                <a:srgbClr val="FFC000"/>
              </a:solidFill>
            </c:spPr>
          </c:dPt>
          <c:dPt>
            <c:idx val="2"/>
            <c:spPr>
              <a:solidFill>
                <a:srgbClr val="C00000"/>
              </a:solidFill>
            </c:spPr>
          </c:dPt>
          <c:dLbls>
            <c:dLbl>
              <c:idx val="0"/>
              <c:layout>
                <c:manualLayout>
                  <c:x val="-0.10332697886448412"/>
                  <c:y val="-0.29288591390568236"/>
                </c:manualLayout>
              </c:layout>
              <c:showVal val="1"/>
            </c:dLbl>
            <c:dLbl>
              <c:idx val="1"/>
              <c:delete val="1"/>
            </c:dLbl>
            <c:dLbl>
              <c:idx val="2"/>
              <c:layout>
                <c:manualLayout>
                  <c:x val="4.5362342865036841E-2"/>
                  <c:y val="0.10481492531523937"/>
                </c:manualLayout>
              </c:layout>
              <c:showVal val="1"/>
            </c:dLbl>
            <c:dLbl>
              <c:idx val="3"/>
              <c:delete val="1"/>
            </c:dLbl>
            <c:dLbl>
              <c:idx val="4"/>
              <c:delete val="1"/>
            </c:dLbl>
            <c:txPr>
              <a:bodyPr/>
              <a:lstStyle/>
              <a:p>
                <a:pPr>
                  <a:defRPr sz="4400" b="1">
                    <a:effectLst>
                      <a:outerShdw blurRad="38100" dist="38100" dir="2700000" algn="tl">
                        <a:srgbClr val="000000">
                          <a:alpha val="43137"/>
                        </a:srgbClr>
                      </a:outerShdw>
                    </a:effectLst>
                  </a:defRPr>
                </a:pPr>
                <a:endParaRPr lang="is-IS"/>
              </a:p>
            </c:txPr>
            <c:showVal val="1"/>
            <c:showLeaderLines val="1"/>
          </c:dLbls>
          <c:cat>
            <c:strRef>
              <c:f>Sheet1!$A$2:$A$4</c:f>
              <c:strCache>
                <c:ptCount val="3"/>
                <c:pt idx="0">
                  <c:v>Hlynnt</c:v>
                </c:pt>
                <c:pt idx="1">
                  <c:v>Hlutlaus</c:v>
                </c:pt>
                <c:pt idx="2">
                  <c:v>Andvíg</c:v>
                </c:pt>
              </c:strCache>
            </c:strRef>
          </c:cat>
          <c:val>
            <c:numRef>
              <c:f>Sheet1!$B$2:$B$4</c:f>
              <c:numCache>
                <c:formatCode>General</c:formatCode>
                <c:ptCount val="3"/>
                <c:pt idx="0">
                  <c:v>20</c:v>
                </c:pt>
                <c:pt idx="1">
                  <c:v>1</c:v>
                </c:pt>
                <c:pt idx="2">
                  <c:v>2</c:v>
                </c:pt>
              </c:numCache>
            </c:numRef>
          </c:val>
        </c:ser>
      </c:pie3DChart>
    </c:plotArea>
    <c:legend>
      <c:legendPos val="r"/>
      <c:layout>
        <c:manualLayout>
          <c:xMode val="edge"/>
          <c:yMode val="edge"/>
          <c:x val="0.68576571349633964"/>
          <c:y val="0.5599568195520277"/>
          <c:w val="0.31072551457383618"/>
          <c:h val="0.44004318044797225"/>
        </c:manualLayout>
      </c:layout>
      <c:txPr>
        <a:bodyPr/>
        <a:lstStyle/>
        <a:p>
          <a:pPr>
            <a:defRPr sz="2400"/>
          </a:pPr>
          <a:endParaRPr lang="is-IS"/>
        </a:p>
      </c:txPr>
    </c:legend>
    <c:plotVisOnly val="1"/>
  </c:chart>
  <c:txPr>
    <a:bodyPr/>
    <a:lstStyle/>
    <a:p>
      <a:pPr>
        <a:defRPr sz="1800"/>
      </a:pPr>
      <a:endParaRPr lang="is-I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0.64737</cdr:x>
      <cdr:y>0.3668</cdr:y>
    </cdr:from>
    <cdr:to>
      <cdr:x>0.90706</cdr:x>
      <cdr:y>0.58902</cdr:y>
    </cdr:to>
    <cdr:sp macro="" textlink="">
      <cdr:nvSpPr>
        <cdr:cNvPr id="2" name="TextBox 1"/>
        <cdr:cNvSpPr txBox="1"/>
      </cdr:nvSpPr>
      <cdr:spPr>
        <a:xfrm xmlns:a="http://schemas.openxmlformats.org/drawingml/2006/main">
          <a:off x="2304256" y="1501651"/>
          <a:ext cx="924346" cy="9097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0.41857</cdr:x>
      <cdr:y>0.52244</cdr:y>
    </cdr:from>
    <cdr:to>
      <cdr:x>0.67826</cdr:x>
      <cdr:y>0.74466</cdr:y>
    </cdr:to>
    <cdr:sp macro="" textlink="">
      <cdr:nvSpPr>
        <cdr:cNvPr id="2" name="TextBox 1"/>
        <cdr:cNvSpPr txBox="1"/>
      </cdr:nvSpPr>
      <cdr:spPr>
        <a:xfrm xmlns:a="http://schemas.openxmlformats.org/drawingml/2006/main">
          <a:off x="1473820" y="21497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0.33677</cdr:x>
      <cdr:y>0.08494</cdr:y>
    </cdr:from>
    <cdr:to>
      <cdr:x>0.59646</cdr:x>
      <cdr:y>0.30716</cdr:y>
    </cdr:to>
    <cdr:sp macro="" textlink="">
      <cdr:nvSpPr>
        <cdr:cNvPr id="3" name="TextBox 1"/>
        <cdr:cNvSpPr txBox="1"/>
      </cdr:nvSpPr>
      <cdr:spPr>
        <a:xfrm xmlns:a="http://schemas.openxmlformats.org/drawingml/2006/main">
          <a:off x="1185788" y="3495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a:t>
          </a:r>
          <a:endParaRPr lang="en-US" sz="4400" b="1" dirty="0">
            <a:effectLst>
              <a:outerShdw blurRad="38100" dist="38100" dir="2700000" algn="tl">
                <a:srgbClr val="000000">
                  <a:alpha val="43137"/>
                </a:srgbClr>
              </a:outerShdw>
            </a:effectLst>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0.5142</cdr:x>
      <cdr:y>0.52244</cdr:y>
    </cdr:from>
    <cdr:to>
      <cdr:x>0.77389</cdr:x>
      <cdr:y>0.74466</cdr:y>
    </cdr:to>
    <cdr:sp macro="" textlink="">
      <cdr:nvSpPr>
        <cdr:cNvPr id="2" name="TextBox 1"/>
        <cdr:cNvSpPr txBox="1"/>
      </cdr:nvSpPr>
      <cdr:spPr>
        <a:xfrm xmlns:a="http://schemas.openxmlformats.org/drawingml/2006/main">
          <a:off x="1810544" y="21497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72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0.20744</cdr:x>
      <cdr:y>0.13744</cdr:y>
    </cdr:from>
    <cdr:to>
      <cdr:x>0.46713</cdr:x>
      <cdr:y>0.35966</cdr:y>
    </cdr:to>
    <cdr:sp macro="" textlink="">
      <cdr:nvSpPr>
        <cdr:cNvPr id="3" name="TextBox 1"/>
        <cdr:cNvSpPr txBox="1"/>
      </cdr:nvSpPr>
      <cdr:spPr>
        <a:xfrm xmlns:a="http://schemas.openxmlformats.org/drawingml/2006/main">
          <a:off x="730424" y="56554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17</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0.04384</cdr:x>
      <cdr:y>0.32994</cdr:y>
    </cdr:from>
    <cdr:to>
      <cdr:x>0.30353</cdr:x>
      <cdr:y>0.55216</cdr:y>
    </cdr:to>
    <cdr:sp macro="" textlink="">
      <cdr:nvSpPr>
        <cdr:cNvPr id="4" name="TextBox 1"/>
        <cdr:cNvSpPr txBox="1"/>
      </cdr:nvSpPr>
      <cdr:spPr>
        <a:xfrm xmlns:a="http://schemas.openxmlformats.org/drawingml/2006/main">
          <a:off x="154360" y="135763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11</a:t>
          </a:r>
          <a:endParaRPr lang="en-US" sz="4400" b="1" dirty="0">
            <a:effectLst>
              <a:outerShdw blurRad="38100" dist="38100" dir="2700000" algn="tl">
                <a:srgbClr val="000000">
                  <a:alpha val="43137"/>
                </a:srgbClr>
              </a:outerShdw>
            </a:effectLst>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0.64353</cdr:x>
      <cdr:y>0.41744</cdr:y>
    </cdr:from>
    <cdr:to>
      <cdr:x>0.90322</cdr:x>
      <cdr:y>0.63966</cdr:y>
    </cdr:to>
    <cdr:sp macro="" textlink="">
      <cdr:nvSpPr>
        <cdr:cNvPr id="2" name="TextBox 1"/>
        <cdr:cNvSpPr txBox="1"/>
      </cdr:nvSpPr>
      <cdr:spPr>
        <a:xfrm xmlns:a="http://schemas.openxmlformats.org/drawingml/2006/main">
          <a:off x="2265908" y="171767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12</a:t>
          </a:r>
          <a:endParaRPr lang="en-US" sz="4400" b="1" dirty="0">
            <a:effectLst>
              <a:outerShdw blurRad="38100" dist="38100" dir="2700000" algn="tl">
                <a:srgbClr val="000000">
                  <a:alpha val="43137"/>
                </a:srgbClr>
              </a:outerShdw>
            </a:effectLst>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0.63691</cdr:x>
      <cdr:y>0.41744</cdr:y>
    </cdr:from>
    <cdr:to>
      <cdr:x>0.8966</cdr:x>
      <cdr:y>0.63966</cdr:y>
    </cdr:to>
    <cdr:sp macro="" textlink="">
      <cdr:nvSpPr>
        <cdr:cNvPr id="2" name="TextBox 1"/>
        <cdr:cNvSpPr txBox="1"/>
      </cdr:nvSpPr>
      <cdr:spPr>
        <a:xfrm xmlns:a="http://schemas.openxmlformats.org/drawingml/2006/main">
          <a:off x="2242592" y="171767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59</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0.08474</cdr:x>
      <cdr:y>0.53994</cdr:y>
    </cdr:from>
    <cdr:to>
      <cdr:x>0.34443</cdr:x>
      <cdr:y>0.76216</cdr:y>
    </cdr:to>
    <cdr:sp macro="" textlink="">
      <cdr:nvSpPr>
        <cdr:cNvPr id="3" name="TextBox 1"/>
        <cdr:cNvSpPr txBox="1"/>
      </cdr:nvSpPr>
      <cdr:spPr>
        <a:xfrm xmlns:a="http://schemas.openxmlformats.org/drawingml/2006/main">
          <a:off x="298376" y="222173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0.04384</cdr:x>
      <cdr:y>0.34744</cdr:y>
    </cdr:from>
    <cdr:to>
      <cdr:x>0.33015</cdr:x>
      <cdr:y>0.56966</cdr:y>
    </cdr:to>
    <cdr:sp macro="" textlink="">
      <cdr:nvSpPr>
        <cdr:cNvPr id="4" name="TextBox 1"/>
        <cdr:cNvSpPr txBox="1"/>
      </cdr:nvSpPr>
      <cdr:spPr>
        <a:xfrm xmlns:a="http://schemas.openxmlformats.org/drawingml/2006/main">
          <a:off x="154360" y="1429643"/>
          <a:ext cx="1008119"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0.12564</cdr:x>
      <cdr:y>0.17244</cdr:y>
    </cdr:from>
    <cdr:to>
      <cdr:x>0.38533</cdr:x>
      <cdr:y>0.39466</cdr:y>
    </cdr:to>
    <cdr:sp macro="" textlink="">
      <cdr:nvSpPr>
        <cdr:cNvPr id="5" name="TextBox 1"/>
        <cdr:cNvSpPr txBox="1"/>
      </cdr:nvSpPr>
      <cdr:spPr>
        <a:xfrm xmlns:a="http://schemas.openxmlformats.org/drawingml/2006/main">
          <a:off x="442392" y="70956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0.64353</cdr:x>
      <cdr:y>0.41744</cdr:y>
    </cdr:from>
    <cdr:to>
      <cdr:x>0.90322</cdr:x>
      <cdr:y>0.63966</cdr:y>
    </cdr:to>
    <cdr:sp macro="" textlink="">
      <cdr:nvSpPr>
        <cdr:cNvPr id="2" name="TextBox 1"/>
        <cdr:cNvSpPr txBox="1"/>
      </cdr:nvSpPr>
      <cdr:spPr>
        <a:xfrm xmlns:a="http://schemas.openxmlformats.org/drawingml/2006/main">
          <a:off x="2265908" y="171767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12</a:t>
          </a:r>
          <a:endParaRPr lang="en-US" sz="4400" b="1" dirty="0">
            <a:effectLst>
              <a:outerShdw blurRad="38100" dist="38100" dir="2700000" algn="tl">
                <a:srgbClr val="000000">
                  <a:alpha val="43137"/>
                </a:srgbClr>
              </a:outerShdw>
            </a:effectLst>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0.63691</cdr:x>
      <cdr:y>0.41744</cdr:y>
    </cdr:from>
    <cdr:to>
      <cdr:x>0.8966</cdr:x>
      <cdr:y>0.63966</cdr:y>
    </cdr:to>
    <cdr:sp macro="" textlink="">
      <cdr:nvSpPr>
        <cdr:cNvPr id="2" name="TextBox 1"/>
        <cdr:cNvSpPr txBox="1"/>
      </cdr:nvSpPr>
      <cdr:spPr>
        <a:xfrm xmlns:a="http://schemas.openxmlformats.org/drawingml/2006/main">
          <a:off x="2242592" y="171767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55</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0.16654</cdr:x>
      <cdr:y>0.59244</cdr:y>
    </cdr:from>
    <cdr:to>
      <cdr:x>0.42623</cdr:x>
      <cdr:y>0.81466</cdr:y>
    </cdr:to>
    <cdr:sp macro="" textlink="">
      <cdr:nvSpPr>
        <cdr:cNvPr id="3" name="TextBox 1"/>
        <cdr:cNvSpPr txBox="1"/>
      </cdr:nvSpPr>
      <cdr:spPr>
        <a:xfrm xmlns:a="http://schemas.openxmlformats.org/drawingml/2006/main">
          <a:off x="586408" y="243775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13</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0.02339</cdr:x>
      <cdr:y>0.41744</cdr:y>
    </cdr:from>
    <cdr:to>
      <cdr:x>0.3097</cdr:x>
      <cdr:y>0.63966</cdr:y>
    </cdr:to>
    <cdr:sp macro="" textlink="">
      <cdr:nvSpPr>
        <cdr:cNvPr id="4" name="TextBox 1"/>
        <cdr:cNvSpPr txBox="1"/>
      </cdr:nvSpPr>
      <cdr:spPr>
        <a:xfrm xmlns:a="http://schemas.openxmlformats.org/drawingml/2006/main">
          <a:off x="82352" y="1717675"/>
          <a:ext cx="1008119"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0.10519</cdr:x>
      <cdr:y>0.17244</cdr:y>
    </cdr:from>
    <cdr:to>
      <cdr:x>0.36488</cdr:x>
      <cdr:y>0.39466</cdr:y>
    </cdr:to>
    <cdr:sp macro="" textlink="">
      <cdr:nvSpPr>
        <cdr:cNvPr id="5" name="TextBox 1"/>
        <cdr:cNvSpPr txBox="1"/>
      </cdr:nvSpPr>
      <cdr:spPr>
        <a:xfrm xmlns:a="http://schemas.openxmlformats.org/drawingml/2006/main">
          <a:off x="370384" y="70956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18</a:t>
          </a:r>
          <a:endParaRPr lang="en-US" sz="4400" b="1" dirty="0">
            <a:effectLst>
              <a:outerShdw blurRad="38100" dist="38100" dir="2700000" algn="tl">
                <a:srgbClr val="000000">
                  <a:alpha val="43137"/>
                </a:srgbClr>
              </a:outerShdw>
            </a:effectLst>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0.60263</cdr:x>
      <cdr:y>0.45244</cdr:y>
    </cdr:from>
    <cdr:to>
      <cdr:x>0.86232</cdr:x>
      <cdr:y>0.67466</cdr:y>
    </cdr:to>
    <cdr:sp macro="" textlink="">
      <cdr:nvSpPr>
        <cdr:cNvPr id="2" name="TextBox 1"/>
        <cdr:cNvSpPr txBox="1"/>
      </cdr:nvSpPr>
      <cdr:spPr>
        <a:xfrm xmlns:a="http://schemas.openxmlformats.org/drawingml/2006/main">
          <a:off x="2121892" y="18616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14</a:t>
          </a:r>
          <a:endParaRPr lang="en-US" sz="4400" b="1" dirty="0">
            <a:effectLst>
              <a:outerShdw blurRad="38100" dist="38100" dir="2700000" algn="tl">
                <a:srgbClr val="000000">
                  <a:alpha val="43137"/>
                </a:srgbClr>
              </a:outerShdw>
            </a:effectLst>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0.60263</cdr:x>
      <cdr:y>0.45244</cdr:y>
    </cdr:from>
    <cdr:to>
      <cdr:x>0.86232</cdr:x>
      <cdr:y>0.67466</cdr:y>
    </cdr:to>
    <cdr:sp macro="" textlink="">
      <cdr:nvSpPr>
        <cdr:cNvPr id="2" name="TextBox 1"/>
        <cdr:cNvSpPr txBox="1"/>
      </cdr:nvSpPr>
      <cdr:spPr>
        <a:xfrm xmlns:a="http://schemas.openxmlformats.org/drawingml/2006/main">
          <a:off x="2121892" y="18616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57</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0.14609</cdr:x>
      <cdr:y>0.22494</cdr:y>
    </cdr:from>
    <cdr:to>
      <cdr:x>0.40578</cdr:x>
      <cdr:y>0.44716</cdr:y>
    </cdr:to>
    <cdr:sp macro="" textlink="">
      <cdr:nvSpPr>
        <cdr:cNvPr id="3" name="TextBox 1"/>
        <cdr:cNvSpPr txBox="1"/>
      </cdr:nvSpPr>
      <cdr:spPr>
        <a:xfrm xmlns:a="http://schemas.openxmlformats.org/drawingml/2006/main">
          <a:off x="514400" y="92558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32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0.10519</cdr:x>
      <cdr:y>0.59244</cdr:y>
    </cdr:from>
    <cdr:to>
      <cdr:x>0.36488</cdr:x>
      <cdr:y>0.81466</cdr:y>
    </cdr:to>
    <cdr:sp macro="" textlink="">
      <cdr:nvSpPr>
        <cdr:cNvPr id="4" name="TextBox 1"/>
        <cdr:cNvSpPr txBox="1"/>
      </cdr:nvSpPr>
      <cdr:spPr>
        <a:xfrm xmlns:a="http://schemas.openxmlformats.org/drawingml/2006/main">
          <a:off x="370384" y="243775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11</a:t>
          </a:r>
          <a:endParaRPr lang="en-US" sz="4400" b="1" dirty="0">
            <a:effectLst>
              <a:outerShdw blurRad="38100" dist="38100" dir="2700000" algn="tl">
                <a:srgbClr val="000000">
                  <a:alpha val="43137"/>
                </a:srgbClr>
              </a:outerShdw>
            </a:effectLst>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0.60263</cdr:x>
      <cdr:y>0.45244</cdr:y>
    </cdr:from>
    <cdr:to>
      <cdr:x>0.86232</cdr:x>
      <cdr:y>0.67466</cdr:y>
    </cdr:to>
    <cdr:sp macro="" textlink="">
      <cdr:nvSpPr>
        <cdr:cNvPr id="2" name="TextBox 1"/>
        <cdr:cNvSpPr txBox="1"/>
      </cdr:nvSpPr>
      <cdr:spPr>
        <a:xfrm xmlns:a="http://schemas.openxmlformats.org/drawingml/2006/main">
          <a:off x="2121892" y="18616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14</a:t>
          </a:r>
          <a:endParaRPr lang="en-US" sz="4400" b="1" dirty="0">
            <a:effectLst>
              <a:outerShdw blurRad="38100" dist="38100" dir="2700000" algn="tl">
                <a:srgbClr val="000000">
                  <a:alpha val="43137"/>
                </a:srgbClr>
              </a:outerShdw>
            </a:effectLst>
          </a:endParaRPr>
        </a:p>
      </cdr:txBody>
    </cdr:sp>
  </cdr:relSizeAnchor>
</c:userShapes>
</file>

<file path=ppt/drawings/drawing19.xml><?xml version="1.0" encoding="utf-8"?>
<c:userShapes xmlns:c="http://schemas.openxmlformats.org/drawingml/2006/chart">
  <cdr:relSizeAnchor xmlns:cdr="http://schemas.openxmlformats.org/drawingml/2006/chartDrawing">
    <cdr:from>
      <cdr:x>0.60263</cdr:x>
      <cdr:y>0.45244</cdr:y>
    </cdr:from>
    <cdr:to>
      <cdr:x>0.86232</cdr:x>
      <cdr:y>0.67466</cdr:y>
    </cdr:to>
    <cdr:sp macro="" textlink="">
      <cdr:nvSpPr>
        <cdr:cNvPr id="2" name="TextBox 1"/>
        <cdr:cNvSpPr txBox="1"/>
      </cdr:nvSpPr>
      <cdr:spPr>
        <a:xfrm xmlns:a="http://schemas.openxmlformats.org/drawingml/2006/main">
          <a:off x="2121892" y="18616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57</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0.14609</cdr:x>
      <cdr:y>0.22494</cdr:y>
    </cdr:from>
    <cdr:to>
      <cdr:x>0.40578</cdr:x>
      <cdr:y>0.44716</cdr:y>
    </cdr:to>
    <cdr:sp macro="" textlink="">
      <cdr:nvSpPr>
        <cdr:cNvPr id="3" name="TextBox 1"/>
        <cdr:cNvSpPr txBox="1"/>
      </cdr:nvSpPr>
      <cdr:spPr>
        <a:xfrm xmlns:a="http://schemas.openxmlformats.org/drawingml/2006/main">
          <a:off x="514400" y="92558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30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0.10519</cdr:x>
      <cdr:y>0.59244</cdr:y>
    </cdr:from>
    <cdr:to>
      <cdr:x>0.36488</cdr:x>
      <cdr:y>0.81466</cdr:y>
    </cdr:to>
    <cdr:sp macro="" textlink="">
      <cdr:nvSpPr>
        <cdr:cNvPr id="4" name="TextBox 1"/>
        <cdr:cNvSpPr txBox="1"/>
      </cdr:nvSpPr>
      <cdr:spPr>
        <a:xfrm xmlns:a="http://schemas.openxmlformats.org/drawingml/2006/main">
          <a:off x="370384" y="2437755"/>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13</a:t>
          </a:r>
          <a:endParaRPr lang="en-US" sz="4400" b="1" dirty="0">
            <a:effectLst>
              <a:outerShdw blurRad="38100" dist="38100" dir="2700000" algn="tl">
                <a:srgbClr val="000000">
                  <a:alpha val="43137"/>
                </a:srgbClr>
              </a:outerShdw>
            </a:effectLs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0.61645</cdr:x>
      <cdr:y>0.38244</cdr:y>
    </cdr:from>
    <cdr:to>
      <cdr:x>0.87614</cdr:x>
      <cdr:y>0.60466</cdr:y>
    </cdr:to>
    <cdr:sp macro="" textlink="">
      <cdr:nvSpPr>
        <cdr:cNvPr id="2" name="TextBox 1"/>
        <cdr:cNvSpPr txBox="1"/>
      </cdr:nvSpPr>
      <cdr:spPr>
        <a:xfrm xmlns:a="http://schemas.openxmlformats.org/drawingml/2006/main">
          <a:off x="2170584" y="1573659"/>
          <a:ext cx="914388" cy="9143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46</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0.20744</cdr:x>
      <cdr:y>0.53994</cdr:y>
    </cdr:from>
    <cdr:to>
      <cdr:x>0.46713</cdr:x>
      <cdr:y>0.76216</cdr:y>
    </cdr:to>
    <cdr:sp macro="" textlink="">
      <cdr:nvSpPr>
        <cdr:cNvPr id="3" name="TextBox 1"/>
        <cdr:cNvSpPr txBox="1"/>
      </cdr:nvSpPr>
      <cdr:spPr>
        <a:xfrm xmlns:a="http://schemas.openxmlformats.org/drawingml/2006/main">
          <a:off x="730424" y="222173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44</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0.4324</cdr:x>
      <cdr:y>0</cdr:y>
    </cdr:from>
    <cdr:to>
      <cdr:x>0.69209</cdr:x>
      <cdr:y>0.22222</cdr:y>
    </cdr:to>
    <cdr:sp macro="" textlink="">
      <cdr:nvSpPr>
        <cdr:cNvPr id="4" name="TextBox 1"/>
        <cdr:cNvSpPr txBox="1"/>
      </cdr:nvSpPr>
      <cdr:spPr>
        <a:xfrm xmlns:a="http://schemas.openxmlformats.org/drawingml/2006/main">
          <a:off x="1522512" y="-1051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a:t>
          </a:r>
          <a:endParaRPr lang="en-US" sz="4400" b="1" dirty="0">
            <a:effectLst>
              <a:outerShdw blurRad="38100" dist="38100" dir="2700000" algn="tl">
                <a:srgbClr val="000000">
                  <a:alpha val="43137"/>
                </a:srgbClr>
              </a:outerShdw>
            </a:effectLst>
          </a:endParaRPr>
        </a:p>
      </cdr:txBody>
    </cdr:sp>
  </cdr:relSizeAnchor>
</c:userShapes>
</file>

<file path=ppt/drawings/drawing20.xml><?xml version="1.0" encoding="utf-8"?>
<c:userShapes xmlns:c="http://schemas.openxmlformats.org/drawingml/2006/chart">
  <cdr:relSizeAnchor xmlns:cdr="http://schemas.openxmlformats.org/drawingml/2006/chartDrawing">
    <cdr:from>
      <cdr:x>0.09136</cdr:x>
      <cdr:y>0.36494</cdr:y>
    </cdr:from>
    <cdr:to>
      <cdr:x>0.35105</cdr:x>
      <cdr:y>0.58716</cdr:y>
    </cdr:to>
    <cdr:sp macro="" textlink="">
      <cdr:nvSpPr>
        <cdr:cNvPr id="2" name="TextBox 1"/>
        <cdr:cNvSpPr txBox="1"/>
      </cdr:nvSpPr>
      <cdr:spPr>
        <a:xfrm xmlns:a="http://schemas.openxmlformats.org/drawingml/2006/main">
          <a:off x="321692" y="150165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21.xml><?xml version="1.0" encoding="utf-8"?>
<c:userShapes xmlns:c="http://schemas.openxmlformats.org/drawingml/2006/chart">
  <cdr:relSizeAnchor xmlns:cdr="http://schemas.openxmlformats.org/drawingml/2006/chartDrawing">
    <cdr:from>
      <cdr:x>0.09136</cdr:x>
      <cdr:y>0.36494</cdr:y>
    </cdr:from>
    <cdr:to>
      <cdr:x>0.35105</cdr:x>
      <cdr:y>0.58716</cdr:y>
    </cdr:to>
    <cdr:sp macro="" textlink="">
      <cdr:nvSpPr>
        <cdr:cNvPr id="2" name="TextBox 1"/>
        <cdr:cNvSpPr txBox="1"/>
      </cdr:nvSpPr>
      <cdr:spPr>
        <a:xfrm xmlns:a="http://schemas.openxmlformats.org/drawingml/2006/main">
          <a:off x="321692" y="150165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55</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0.63691</cdr:x>
      <cdr:y>0.45244</cdr:y>
    </cdr:from>
    <cdr:to>
      <cdr:x>0.8966</cdr:x>
      <cdr:y>0.67466</cdr:y>
    </cdr:to>
    <cdr:sp macro="" textlink="">
      <cdr:nvSpPr>
        <cdr:cNvPr id="3" name="TextBox 1"/>
        <cdr:cNvSpPr txBox="1"/>
      </cdr:nvSpPr>
      <cdr:spPr>
        <a:xfrm xmlns:a="http://schemas.openxmlformats.org/drawingml/2006/main">
          <a:off x="2242592" y="18616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30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0.41195</cdr:x>
      <cdr:y>0.01494</cdr:y>
    </cdr:from>
    <cdr:to>
      <cdr:x>0.67164</cdr:x>
      <cdr:y>0.23716</cdr:y>
    </cdr:to>
    <cdr:sp macro="" textlink="">
      <cdr:nvSpPr>
        <cdr:cNvPr id="4" name="TextBox 1"/>
        <cdr:cNvSpPr txBox="1"/>
      </cdr:nvSpPr>
      <cdr:spPr>
        <a:xfrm xmlns:a="http://schemas.openxmlformats.org/drawingml/2006/main">
          <a:off x="1450504" y="6149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a:t>
          </a:r>
          <a:endParaRPr lang="en-US" sz="4400" b="1" dirty="0">
            <a:effectLst>
              <a:outerShdw blurRad="38100" dist="38100" dir="2700000" algn="tl">
                <a:srgbClr val="000000">
                  <a:alpha val="43137"/>
                </a:srgbClr>
              </a:outerShdw>
            </a:effectLst>
          </a:endParaRPr>
        </a:p>
      </cdr:txBody>
    </cdr:sp>
  </cdr:relSizeAnchor>
</c:userShapes>
</file>

<file path=ppt/drawings/drawing22.xml><?xml version="1.0" encoding="utf-8"?>
<c:userShapes xmlns:c="http://schemas.openxmlformats.org/drawingml/2006/chart">
  <cdr:relSizeAnchor xmlns:cdr="http://schemas.openxmlformats.org/drawingml/2006/chartDrawing">
    <cdr:from>
      <cdr:x>0.09136</cdr:x>
      <cdr:y>0.36494</cdr:y>
    </cdr:from>
    <cdr:to>
      <cdr:x>0.35105</cdr:x>
      <cdr:y>0.58716</cdr:y>
    </cdr:to>
    <cdr:sp macro="" textlink="">
      <cdr:nvSpPr>
        <cdr:cNvPr id="2" name="TextBox 1"/>
        <cdr:cNvSpPr txBox="1"/>
      </cdr:nvSpPr>
      <cdr:spPr>
        <a:xfrm xmlns:a="http://schemas.openxmlformats.org/drawingml/2006/main">
          <a:off x="321692" y="1501651"/>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23.xml><?xml version="1.0" encoding="utf-8"?>
<c:userShapes xmlns:c="http://schemas.openxmlformats.org/drawingml/2006/chart">
  <cdr:relSizeAnchor xmlns:cdr="http://schemas.openxmlformats.org/drawingml/2006/chartDrawing">
    <cdr:from>
      <cdr:x>0.12564</cdr:x>
      <cdr:y>0.39994</cdr:y>
    </cdr:from>
    <cdr:to>
      <cdr:x>0.38533</cdr:x>
      <cdr:y>0.62216</cdr:y>
    </cdr:to>
    <cdr:sp macro="" textlink="">
      <cdr:nvSpPr>
        <cdr:cNvPr id="2" name="TextBox 1"/>
        <cdr:cNvSpPr txBox="1"/>
      </cdr:nvSpPr>
      <cdr:spPr>
        <a:xfrm xmlns:a="http://schemas.openxmlformats.org/drawingml/2006/main">
          <a:off x="442392" y="164566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52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0.63691</cdr:x>
      <cdr:y>0.48744</cdr:y>
    </cdr:from>
    <cdr:to>
      <cdr:x>0.8966</cdr:x>
      <cdr:y>0.70966</cdr:y>
    </cdr:to>
    <cdr:sp macro="" textlink="">
      <cdr:nvSpPr>
        <cdr:cNvPr id="3" name="TextBox 1"/>
        <cdr:cNvSpPr txBox="1"/>
      </cdr:nvSpPr>
      <cdr:spPr>
        <a:xfrm xmlns:a="http://schemas.openxmlformats.org/drawingml/2006/main">
          <a:off x="2242592" y="200570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28</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0.4324</cdr:x>
      <cdr:y>0</cdr:y>
    </cdr:from>
    <cdr:to>
      <cdr:x>0.69209</cdr:x>
      <cdr:y>0.22222</cdr:y>
    </cdr:to>
    <cdr:sp macro="" textlink="">
      <cdr:nvSpPr>
        <cdr:cNvPr id="4" name="TextBox 1"/>
        <cdr:cNvSpPr txBox="1"/>
      </cdr:nvSpPr>
      <cdr:spPr>
        <a:xfrm xmlns:a="http://schemas.openxmlformats.org/drawingml/2006/main">
          <a:off x="1522512" y="-1051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0.61645</cdr:x>
      <cdr:y>0.17244</cdr:y>
    </cdr:from>
    <cdr:to>
      <cdr:x>0.87614</cdr:x>
      <cdr:y>0.39466</cdr:y>
    </cdr:to>
    <cdr:sp macro="" textlink="">
      <cdr:nvSpPr>
        <cdr:cNvPr id="5" name="TextBox 1"/>
        <cdr:cNvSpPr txBox="1"/>
      </cdr:nvSpPr>
      <cdr:spPr>
        <a:xfrm xmlns:a="http://schemas.openxmlformats.org/drawingml/2006/main">
          <a:off x="2170584" y="70956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13</a:t>
          </a:r>
          <a:endParaRPr lang="en-US" sz="4400" b="1" dirty="0">
            <a:effectLst>
              <a:outerShdw blurRad="38100" dist="38100" dir="2700000" algn="tl">
                <a:srgbClr val="000000">
                  <a:alpha val="43137"/>
                </a:srgbClr>
              </a:outerShdw>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0.64737</cdr:x>
      <cdr:y>0.3668</cdr:y>
    </cdr:from>
    <cdr:to>
      <cdr:x>0.90706</cdr:x>
      <cdr:y>0.58902</cdr:y>
    </cdr:to>
    <cdr:sp macro="" textlink="">
      <cdr:nvSpPr>
        <cdr:cNvPr id="2" name="TextBox 1"/>
        <cdr:cNvSpPr txBox="1"/>
      </cdr:nvSpPr>
      <cdr:spPr>
        <a:xfrm xmlns:a="http://schemas.openxmlformats.org/drawingml/2006/main">
          <a:off x="2304256" y="1501651"/>
          <a:ext cx="924346" cy="9097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0.61645</cdr:x>
      <cdr:y>0.25994</cdr:y>
    </cdr:from>
    <cdr:to>
      <cdr:x>0.87614</cdr:x>
      <cdr:y>0.48216</cdr:y>
    </cdr:to>
    <cdr:sp macro="" textlink="">
      <cdr:nvSpPr>
        <cdr:cNvPr id="2" name="TextBox 1"/>
        <cdr:cNvSpPr txBox="1"/>
      </cdr:nvSpPr>
      <cdr:spPr>
        <a:xfrm xmlns:a="http://schemas.openxmlformats.org/drawingml/2006/main">
          <a:off x="2170584" y="1069603"/>
          <a:ext cx="914388" cy="9143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30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0.41195</cdr:x>
      <cdr:y>0.57494</cdr:y>
    </cdr:from>
    <cdr:to>
      <cdr:x>0.67164</cdr:x>
      <cdr:y>0.79716</cdr:y>
    </cdr:to>
    <cdr:sp macro="" textlink="">
      <cdr:nvSpPr>
        <cdr:cNvPr id="3" name="TextBox 1"/>
        <cdr:cNvSpPr txBox="1"/>
      </cdr:nvSpPr>
      <cdr:spPr>
        <a:xfrm xmlns:a="http://schemas.openxmlformats.org/drawingml/2006/main">
          <a:off x="1450504" y="236574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35</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0.33015</cdr:x>
      <cdr:y>0.08494</cdr:y>
    </cdr:from>
    <cdr:to>
      <cdr:x>0.58984</cdr:x>
      <cdr:y>0.30716</cdr:y>
    </cdr:to>
    <cdr:sp macro="" textlink="">
      <cdr:nvSpPr>
        <cdr:cNvPr id="4" name="TextBox 1"/>
        <cdr:cNvSpPr txBox="1"/>
      </cdr:nvSpPr>
      <cdr:spPr>
        <a:xfrm xmlns:a="http://schemas.openxmlformats.org/drawingml/2006/main">
          <a:off x="1162472" y="3495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8</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0.06429</cdr:x>
      <cdr:y>0.39994</cdr:y>
    </cdr:from>
    <cdr:to>
      <cdr:x>0.32398</cdr:x>
      <cdr:y>0.62216</cdr:y>
    </cdr:to>
    <cdr:sp macro="" textlink="">
      <cdr:nvSpPr>
        <cdr:cNvPr id="5" name="TextBox 1"/>
        <cdr:cNvSpPr txBox="1"/>
      </cdr:nvSpPr>
      <cdr:spPr>
        <a:xfrm xmlns:a="http://schemas.openxmlformats.org/drawingml/2006/main">
          <a:off x="226368" y="164566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18</a:t>
          </a:r>
          <a:endParaRPr lang="en-US" sz="4400" b="1" dirty="0">
            <a:effectLst>
              <a:outerShdw blurRad="38100" dist="38100" dir="2700000" algn="tl">
                <a:srgbClr val="000000">
                  <a:alpha val="43137"/>
                </a:srgbClr>
              </a:outerShdw>
            </a:effectLs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0.64737</cdr:x>
      <cdr:y>0.3668</cdr:y>
    </cdr:from>
    <cdr:to>
      <cdr:x>0.90706</cdr:x>
      <cdr:y>0.58902</cdr:y>
    </cdr:to>
    <cdr:sp macro="" textlink="">
      <cdr:nvSpPr>
        <cdr:cNvPr id="2" name="TextBox 1"/>
        <cdr:cNvSpPr txBox="1"/>
      </cdr:nvSpPr>
      <cdr:spPr>
        <a:xfrm xmlns:a="http://schemas.openxmlformats.org/drawingml/2006/main">
          <a:off x="2304256" y="1501651"/>
          <a:ext cx="924346" cy="9097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0.61645</cdr:x>
      <cdr:y>0.25994</cdr:y>
    </cdr:from>
    <cdr:to>
      <cdr:x>0.87614</cdr:x>
      <cdr:y>0.48216</cdr:y>
    </cdr:to>
    <cdr:sp macro="" textlink="">
      <cdr:nvSpPr>
        <cdr:cNvPr id="2" name="TextBox 1"/>
        <cdr:cNvSpPr txBox="1"/>
      </cdr:nvSpPr>
      <cdr:spPr>
        <a:xfrm xmlns:a="http://schemas.openxmlformats.org/drawingml/2006/main">
          <a:off x="2170584" y="1069603"/>
          <a:ext cx="914388" cy="9143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4400" b="1" dirty="0" smtClean="0">
              <a:effectLst>
                <a:outerShdw blurRad="38100" dist="38100" dir="2700000" algn="tl">
                  <a:srgbClr val="000000">
                    <a:alpha val="43137"/>
                  </a:srgbClr>
                </a:outerShdw>
              </a:effectLst>
            </a:rPr>
            <a:t>30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0.41195</cdr:x>
      <cdr:y>0.57494</cdr:y>
    </cdr:from>
    <cdr:to>
      <cdr:x>0.67164</cdr:x>
      <cdr:y>0.79716</cdr:y>
    </cdr:to>
    <cdr:sp macro="" textlink="">
      <cdr:nvSpPr>
        <cdr:cNvPr id="3" name="TextBox 1"/>
        <cdr:cNvSpPr txBox="1"/>
      </cdr:nvSpPr>
      <cdr:spPr>
        <a:xfrm xmlns:a="http://schemas.openxmlformats.org/drawingml/2006/main">
          <a:off x="1450504" y="236574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35</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0.33015</cdr:x>
      <cdr:y>0.08494</cdr:y>
    </cdr:from>
    <cdr:to>
      <cdr:x>0.58984</cdr:x>
      <cdr:y>0.30716</cdr:y>
    </cdr:to>
    <cdr:sp macro="" textlink="">
      <cdr:nvSpPr>
        <cdr:cNvPr id="4" name="TextBox 1"/>
        <cdr:cNvSpPr txBox="1"/>
      </cdr:nvSpPr>
      <cdr:spPr>
        <a:xfrm xmlns:a="http://schemas.openxmlformats.org/drawingml/2006/main">
          <a:off x="1162472" y="3495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8</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0.06429</cdr:x>
      <cdr:y>0.39994</cdr:y>
    </cdr:from>
    <cdr:to>
      <cdr:x>0.32398</cdr:x>
      <cdr:y>0.62216</cdr:y>
    </cdr:to>
    <cdr:sp macro="" textlink="">
      <cdr:nvSpPr>
        <cdr:cNvPr id="5" name="TextBox 1"/>
        <cdr:cNvSpPr txBox="1"/>
      </cdr:nvSpPr>
      <cdr:spPr>
        <a:xfrm xmlns:a="http://schemas.openxmlformats.org/drawingml/2006/main">
          <a:off x="226368" y="1645667"/>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18</a:t>
          </a:r>
          <a:endParaRPr lang="en-US" sz="4400" b="1" dirty="0">
            <a:effectLst>
              <a:outerShdw blurRad="38100" dist="38100" dir="2700000" algn="tl">
                <a:srgbClr val="000000">
                  <a:alpha val="43137"/>
                </a:srgbClr>
              </a:outerShdw>
            </a:effectLst>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0.13926</cdr:x>
      <cdr:y>0.07429</cdr:y>
    </cdr:from>
    <cdr:to>
      <cdr:x>0.21039</cdr:x>
      <cdr:y>0.23304</cdr:y>
    </cdr:to>
    <cdr:sp macro="" textlink="">
      <cdr:nvSpPr>
        <cdr:cNvPr id="2" name="TextBox 8"/>
        <cdr:cNvSpPr txBox="1"/>
      </cdr:nvSpPr>
      <cdr:spPr>
        <a:xfrm xmlns:a="http://schemas.openxmlformats.org/drawingml/2006/main">
          <a:off x="1008112" y="360040"/>
          <a:ext cx="514885" cy="769441"/>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is-IS"/>
          </a:defPPr>
          <a:lvl1pPr marL="0" algn="l" defTabSz="914400" rtl="0" eaLnBrk="1" latinLnBrk="0" hangingPunct="1">
            <a:defRPr sz="1800" kern="1200">
              <a:solidFill>
                <a:sysClr val="windowText" lastClr="000000"/>
              </a:solidFill>
              <a:latin typeface="Trebuchet MS"/>
            </a:defRPr>
          </a:lvl1pPr>
          <a:lvl2pPr marL="457200" algn="l" defTabSz="914400" rtl="0" eaLnBrk="1" latinLnBrk="0" hangingPunct="1">
            <a:defRPr sz="1800" kern="1200">
              <a:solidFill>
                <a:sysClr val="windowText" lastClr="000000"/>
              </a:solidFill>
              <a:latin typeface="Trebuchet MS"/>
            </a:defRPr>
          </a:lvl2pPr>
          <a:lvl3pPr marL="914400" algn="l" defTabSz="914400" rtl="0" eaLnBrk="1" latinLnBrk="0" hangingPunct="1">
            <a:defRPr sz="1800" kern="1200">
              <a:solidFill>
                <a:sysClr val="windowText" lastClr="000000"/>
              </a:solidFill>
              <a:latin typeface="Trebuchet MS"/>
            </a:defRPr>
          </a:lvl3pPr>
          <a:lvl4pPr marL="1371600" algn="l" defTabSz="914400" rtl="0" eaLnBrk="1" latinLnBrk="0" hangingPunct="1">
            <a:defRPr sz="1800" kern="1200">
              <a:solidFill>
                <a:sysClr val="windowText" lastClr="000000"/>
              </a:solidFill>
              <a:latin typeface="Trebuchet MS"/>
            </a:defRPr>
          </a:lvl4pPr>
          <a:lvl5pPr marL="1828800" algn="l" defTabSz="914400" rtl="0" eaLnBrk="1" latinLnBrk="0" hangingPunct="1">
            <a:defRPr sz="1800" kern="1200">
              <a:solidFill>
                <a:sysClr val="windowText" lastClr="000000"/>
              </a:solidFill>
              <a:latin typeface="Trebuchet MS"/>
            </a:defRPr>
          </a:lvl5pPr>
          <a:lvl6pPr marL="2286000" algn="l" defTabSz="914400" rtl="0" eaLnBrk="1" latinLnBrk="0" hangingPunct="1">
            <a:defRPr sz="1800" kern="1200">
              <a:solidFill>
                <a:sysClr val="windowText" lastClr="000000"/>
              </a:solidFill>
              <a:latin typeface="Trebuchet MS"/>
            </a:defRPr>
          </a:lvl6pPr>
          <a:lvl7pPr marL="2743200" algn="l" defTabSz="914400" rtl="0" eaLnBrk="1" latinLnBrk="0" hangingPunct="1">
            <a:defRPr sz="1800" kern="1200">
              <a:solidFill>
                <a:sysClr val="windowText" lastClr="000000"/>
              </a:solidFill>
              <a:latin typeface="Trebuchet MS"/>
            </a:defRPr>
          </a:lvl7pPr>
          <a:lvl8pPr marL="3200400" algn="l" defTabSz="914400" rtl="0" eaLnBrk="1" latinLnBrk="0" hangingPunct="1">
            <a:defRPr sz="1800" kern="1200">
              <a:solidFill>
                <a:sysClr val="windowText" lastClr="000000"/>
              </a:solidFill>
              <a:latin typeface="Trebuchet MS"/>
            </a:defRPr>
          </a:lvl8pPr>
          <a:lvl9pPr marL="3657600" algn="l" defTabSz="914400" rtl="0" eaLnBrk="1" latinLnBrk="0" hangingPunct="1">
            <a:defRPr sz="1800" kern="1200">
              <a:solidFill>
                <a:sysClr val="windowText" lastClr="000000"/>
              </a:solidFill>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a:t>
          </a:r>
          <a:endParaRPr lang="en-US" sz="4400" b="1" dirty="0">
            <a:effectLst>
              <a:outerShdw blurRad="38100" dist="38100" dir="2700000" algn="tl">
                <a:srgbClr val="000000">
                  <a:alpha val="43137"/>
                </a:srgbClr>
              </a:outerShdw>
            </a:effectLst>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0.41857</cdr:x>
      <cdr:y>0.52244</cdr:y>
    </cdr:from>
    <cdr:to>
      <cdr:x>0.67826</cdr:x>
      <cdr:y>0.74466</cdr:y>
    </cdr:to>
    <cdr:sp macro="" textlink="">
      <cdr:nvSpPr>
        <cdr:cNvPr id="2" name="TextBox 1"/>
        <cdr:cNvSpPr txBox="1"/>
      </cdr:nvSpPr>
      <cdr:spPr>
        <a:xfrm xmlns:a="http://schemas.openxmlformats.org/drawingml/2006/main">
          <a:off x="1473820" y="21497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20</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0.33677</cdr:x>
      <cdr:y>0.08494</cdr:y>
    </cdr:from>
    <cdr:to>
      <cdr:x>0.59646</cdr:x>
      <cdr:y>0.30716</cdr:y>
    </cdr:to>
    <cdr:sp macro="" textlink="">
      <cdr:nvSpPr>
        <cdr:cNvPr id="3" name="TextBox 1"/>
        <cdr:cNvSpPr txBox="1"/>
      </cdr:nvSpPr>
      <cdr:spPr>
        <a:xfrm xmlns:a="http://schemas.openxmlformats.org/drawingml/2006/main">
          <a:off x="1185788" y="3495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2</a:t>
          </a:r>
          <a:endParaRPr lang="en-US" sz="4400" b="1" dirty="0">
            <a:effectLst>
              <a:outerShdw blurRad="38100" dist="38100" dir="2700000" algn="tl">
                <a:srgbClr val="000000">
                  <a:alpha val="43137"/>
                </a:srgbClr>
              </a:outerShdw>
            </a:effectLst>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0.41857</cdr:x>
      <cdr:y>0.52244</cdr:y>
    </cdr:from>
    <cdr:to>
      <cdr:x>0.67826</cdr:x>
      <cdr:y>0.74466</cdr:y>
    </cdr:to>
    <cdr:sp macro="" textlink="">
      <cdr:nvSpPr>
        <cdr:cNvPr id="2" name="TextBox 1"/>
        <cdr:cNvSpPr txBox="1"/>
      </cdr:nvSpPr>
      <cdr:spPr>
        <a:xfrm xmlns:a="http://schemas.openxmlformats.org/drawingml/2006/main">
          <a:off x="1473820" y="21497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82</a:t>
          </a:r>
          <a:endParaRPr lang="en-US" sz="44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0.24834</cdr:x>
      <cdr:y>0.08494</cdr:y>
    </cdr:from>
    <cdr:to>
      <cdr:x>0.50803</cdr:x>
      <cdr:y>0.30716</cdr:y>
    </cdr:to>
    <cdr:sp macro="" textlink="">
      <cdr:nvSpPr>
        <cdr:cNvPr id="3" name="TextBox 1"/>
        <cdr:cNvSpPr txBox="1"/>
      </cdr:nvSpPr>
      <cdr:spPr>
        <a:xfrm xmlns:a="http://schemas.openxmlformats.org/drawingml/2006/main">
          <a:off x="874440" y="349523"/>
          <a:ext cx="914388" cy="91439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Trebuchet MS"/>
            </a:defRPr>
          </a:lvl1pPr>
          <a:lvl2pPr marL="457200" indent="0">
            <a:defRPr sz="1100">
              <a:latin typeface="Trebuchet MS"/>
            </a:defRPr>
          </a:lvl2pPr>
          <a:lvl3pPr marL="914400" indent="0">
            <a:defRPr sz="1100">
              <a:latin typeface="Trebuchet MS"/>
            </a:defRPr>
          </a:lvl3pPr>
          <a:lvl4pPr marL="1371600" indent="0">
            <a:defRPr sz="1100">
              <a:latin typeface="Trebuchet MS"/>
            </a:defRPr>
          </a:lvl4pPr>
          <a:lvl5pPr marL="1828800" indent="0">
            <a:defRPr sz="1100">
              <a:latin typeface="Trebuchet MS"/>
            </a:defRPr>
          </a:lvl5pPr>
          <a:lvl6pPr marL="2286000" indent="0">
            <a:defRPr sz="1100">
              <a:latin typeface="Trebuchet MS"/>
            </a:defRPr>
          </a:lvl6pPr>
          <a:lvl7pPr marL="2743200" indent="0">
            <a:defRPr sz="1100">
              <a:latin typeface="Trebuchet MS"/>
            </a:defRPr>
          </a:lvl7pPr>
          <a:lvl8pPr marL="3200400" indent="0">
            <a:defRPr sz="1100">
              <a:latin typeface="Trebuchet MS"/>
            </a:defRPr>
          </a:lvl8pPr>
          <a:lvl9pPr marL="3657600" indent="0">
            <a:defRPr sz="1100">
              <a:latin typeface="Trebuchet MS"/>
            </a:defRPr>
          </a:lvl9pPr>
        </a:lstStyle>
        <a:p xmlns:a="http://schemas.openxmlformats.org/drawingml/2006/main">
          <a:r>
            <a:rPr lang="en-US" sz="4400" b="1" dirty="0" smtClean="0">
              <a:effectLst>
                <a:outerShdw blurRad="38100" dist="38100" dir="2700000" algn="tl">
                  <a:srgbClr val="000000">
                    <a:alpha val="43137"/>
                  </a:srgbClr>
                </a:outerShdw>
              </a:effectLst>
            </a:rPr>
            <a:t>10</a:t>
          </a:r>
          <a:endParaRPr lang="en-US" sz="4400" b="1" dirty="0">
            <a:effectLst>
              <a:outerShdw blurRad="38100" dist="38100" dir="2700000" algn="tl">
                <a:srgbClr val="000000">
                  <a:alpha val="43137"/>
                </a:srgbClr>
              </a:outerShdw>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C0A88F-4405-491B-9D2A-A6857596FA88}" type="datetimeFigureOut">
              <a:rPr lang="en-US" smtClean="0"/>
              <a:pPr/>
              <a:t>1/20/2011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2C7DB3-9269-402B-BB77-AE4F841D09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588128-CBBC-4CD7-9887-E68B76702318}"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50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2C7DB3-9269-402B-BB77-AE4F841D09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B2ED0D9-0DE1-41AC-BBC6-F061C50F84AC}" type="datetimeFigureOut">
              <a:rPr lang="en-US" smtClean="0"/>
              <a:pPr/>
              <a:t>1/20/2011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4C51590-787D-4CC5-BF24-A5C1511956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B2ED0D9-0DE1-41AC-BBC6-F061C50F84AC}" type="datetimeFigureOut">
              <a:rPr lang="en-US" smtClean="0"/>
              <a:pPr/>
              <a:t>1/20/2011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4C51590-787D-4CC5-BF24-A5C1511956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B2ED0D9-0DE1-41AC-BBC6-F061C50F84AC}" type="datetimeFigureOut">
              <a:rPr lang="en-US" smtClean="0"/>
              <a:pPr/>
              <a:t>1/20/2011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4C51590-787D-4CC5-BF24-A5C1511956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B2ED0D9-0DE1-41AC-BBC6-F061C50F84AC}" type="datetimeFigureOut">
              <a:rPr lang="en-US" smtClean="0"/>
              <a:pPr/>
              <a:t>1/20/2011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C51590-787D-4CC5-BF24-A5C1511956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B2ED0D9-0DE1-41AC-BBC6-F061C50F84AC}" type="datetimeFigureOut">
              <a:rPr lang="en-US" smtClean="0"/>
              <a:pPr/>
              <a:t>1/20/2011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C51590-787D-4CC5-BF24-A5C15119567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B2ED0D9-0DE1-41AC-BBC6-F061C50F84AC}" type="datetimeFigureOut">
              <a:rPr lang="en-US" smtClean="0"/>
              <a:pPr/>
              <a:t>1/20/2011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4C51590-787D-4CC5-BF24-A5C1511956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http://www.hi.is/vefur/merki/h_is.jp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5.xml"/><Relationship Id="rId1" Type="http://schemas.openxmlformats.org/officeDocument/2006/relationships/slideLayout" Target="../slideLayouts/slideLayout5.xml"/><Relationship Id="rId4" Type="http://schemas.openxmlformats.org/officeDocument/2006/relationships/chart" Target="../charts/chart2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7.xml"/><Relationship Id="rId1" Type="http://schemas.openxmlformats.org/officeDocument/2006/relationships/slideLayout" Target="../slideLayouts/slideLayout5.xml"/><Relationship Id="rId4" Type="http://schemas.openxmlformats.org/officeDocument/2006/relationships/chart" Target="../charts/chart28.xml"/></Relationships>
</file>

<file path=ppt/slides/_rels/slide3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8.xml"/><Relationship Id="rId1" Type="http://schemas.openxmlformats.org/officeDocument/2006/relationships/slideLayout" Target="../slideLayouts/slideLayout5.xml"/><Relationship Id="rId4" Type="http://schemas.openxmlformats.org/officeDocument/2006/relationships/chart" Target="../charts/chart30.xml"/></Relationships>
</file>

<file path=ppt/slides/_rels/slide39.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9.xml"/><Relationship Id="rId1" Type="http://schemas.openxmlformats.org/officeDocument/2006/relationships/slideLayout" Target="../slideLayouts/slideLayout5.xml"/><Relationship Id="rId4" Type="http://schemas.openxmlformats.org/officeDocument/2006/relationships/chart" Target="../charts/chart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40.xml"/><Relationship Id="rId1" Type="http://schemas.openxmlformats.org/officeDocument/2006/relationships/slideLayout" Target="../slideLayouts/slideLayout5.xml"/><Relationship Id="rId4" Type="http://schemas.openxmlformats.org/officeDocument/2006/relationships/chart" Target="../charts/chart34.xml"/></Relationships>
</file>

<file path=ppt/slides/_rels/slide4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1.xml"/><Relationship Id="rId1" Type="http://schemas.openxmlformats.org/officeDocument/2006/relationships/slideLayout" Target="../slideLayouts/slideLayout5.xml"/><Relationship Id="rId4" Type="http://schemas.openxmlformats.org/officeDocument/2006/relationships/chart" Target="../charts/chart36.xml"/></Relationships>
</file>

<file path=ppt/slides/_rels/slide42.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42.xml"/><Relationship Id="rId1" Type="http://schemas.openxmlformats.org/officeDocument/2006/relationships/slideLayout" Target="../slideLayouts/slideLayout5.xml"/><Relationship Id="rId4" Type="http://schemas.openxmlformats.org/officeDocument/2006/relationships/chart" Target="../charts/chart38.xml"/></Relationships>
</file>

<file path=ppt/slides/_rels/slide43.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43.xml"/><Relationship Id="rId1" Type="http://schemas.openxmlformats.org/officeDocument/2006/relationships/slideLayout" Target="../slideLayouts/slideLayout5.xml"/><Relationship Id="rId4" Type="http://schemas.openxmlformats.org/officeDocument/2006/relationships/chart" Target="../charts/chart40.xml"/></Relationships>
</file>

<file path=ppt/slides/_rels/slide44.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44.xml"/><Relationship Id="rId1" Type="http://schemas.openxmlformats.org/officeDocument/2006/relationships/slideLayout" Target="../slideLayouts/slideLayout5.xml"/><Relationship Id="rId4" Type="http://schemas.openxmlformats.org/officeDocument/2006/relationships/chart" Target="../charts/chart4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46.xm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824" y="533400"/>
            <a:ext cx="5484444" cy="2868168"/>
          </a:xfrm>
        </p:spPr>
        <p:txBody>
          <a:bodyPr/>
          <a:lstStyle/>
          <a:p>
            <a:r>
              <a:rPr lang="is-IS" sz="4400" dirty="0" smtClean="0">
                <a:effectLst>
                  <a:outerShdw blurRad="38100" dist="38100" dir="2700000" algn="tl">
                    <a:srgbClr val="000000">
                      <a:alpha val="43137"/>
                    </a:srgbClr>
                  </a:outerShdw>
                </a:effectLst>
              </a:rPr>
              <a:t>ný stjórnarskrá: handa hverjum?</a:t>
            </a:r>
            <a:br>
              <a:rPr lang="is-IS" sz="4400" dirty="0" smtClean="0">
                <a:effectLst>
                  <a:outerShdw blurRad="38100" dist="38100" dir="2700000" algn="tl">
                    <a:srgbClr val="000000">
                      <a:alpha val="43137"/>
                    </a:srgbClr>
                  </a:outerShdw>
                </a:effectLst>
              </a:rPr>
            </a:br>
            <a:r>
              <a:rPr lang="is-IS" sz="4400" dirty="0" smtClean="0">
                <a:effectLst>
                  <a:outerShdw blurRad="38100" dist="38100" dir="2700000" algn="tl">
                    <a:srgbClr val="000000">
                      <a:alpha val="43137"/>
                    </a:srgbClr>
                  </a:outerShdw>
                </a:effectLst>
              </a:rPr>
              <a:t>til hvers?</a:t>
            </a:r>
            <a:endParaRPr lang="is-IS" sz="44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275856" y="4776024"/>
            <a:ext cx="5114778" cy="1389280"/>
          </a:xfrm>
        </p:spPr>
        <p:txBody>
          <a:bodyPr>
            <a:normAutofit/>
          </a:bodyPr>
          <a:lstStyle/>
          <a:p>
            <a:r>
              <a:rPr lang="is-IS" sz="2400" dirty="0" smtClean="0"/>
              <a:t>Þorvaldur Gylfason</a:t>
            </a:r>
          </a:p>
          <a:p>
            <a:r>
              <a:rPr lang="is-IS" sz="1700" dirty="0" smtClean="0"/>
              <a:t>Opinber fyrirlestur </a:t>
            </a:r>
          </a:p>
          <a:p>
            <a:r>
              <a:rPr lang="is-IS" sz="1700" dirty="0" smtClean="0"/>
              <a:t>í hátíðasal Háskóla Íslands</a:t>
            </a:r>
          </a:p>
          <a:p>
            <a:r>
              <a:rPr lang="is-IS" sz="1700" dirty="0" smtClean="0"/>
              <a:t>20. janúar 2011 </a:t>
            </a:r>
          </a:p>
          <a:p>
            <a:endParaRPr lang="is-IS" sz="2400" dirty="0"/>
          </a:p>
        </p:txBody>
      </p:sp>
      <p:pic>
        <p:nvPicPr>
          <p:cNvPr id="4" name="Picture 5" descr="Íslenska útgáfan"/>
          <p:cNvPicPr>
            <a:picLocks noChangeAspect="1" noChangeArrowheads="1"/>
          </p:cNvPicPr>
          <p:nvPr/>
        </p:nvPicPr>
        <p:blipFill>
          <a:blip r:embed="rId3" r:link="rId4" cstate="print"/>
          <a:srcRect/>
          <a:stretch>
            <a:fillRect/>
          </a:stretch>
        </p:blipFill>
        <p:spPr bwMode="auto">
          <a:xfrm>
            <a:off x="488752" y="4286256"/>
            <a:ext cx="1950582" cy="2038344"/>
          </a:xfrm>
          <a:prstGeom prst="rect">
            <a:avLst/>
          </a:prstGeom>
          <a:noFill/>
          <a:scene3d>
            <a:camera prst="orthographicFront"/>
            <a:lightRig rig="threePt" dir="t"/>
          </a:scene3d>
          <a:sp3d>
            <a:bevelT/>
          </a:sp3d>
        </p:spPr>
      </p:pic>
      <p:pic>
        <p:nvPicPr>
          <p:cNvPr id="1026" name="Picture 2"/>
          <p:cNvPicPr>
            <a:picLocks noChangeAspect="1" noChangeArrowheads="1"/>
          </p:cNvPicPr>
          <p:nvPr/>
        </p:nvPicPr>
        <p:blipFill>
          <a:blip r:embed="rId5" cstate="print"/>
          <a:srcRect/>
          <a:stretch>
            <a:fillRect/>
          </a:stretch>
        </p:blipFill>
        <p:spPr bwMode="auto">
          <a:xfrm rot="21213444">
            <a:off x="253121" y="3059506"/>
            <a:ext cx="1905000" cy="141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427168" cy="1143000"/>
          </a:xfrm>
        </p:spPr>
        <p:txBody>
          <a:bodyPr>
            <a:noAutofit/>
          </a:bodyPr>
          <a:lstStyle/>
          <a:p>
            <a:r>
              <a:rPr lang="is-IS" dirty="0" smtClean="0">
                <a:effectLst>
                  <a:outerShdw blurRad="38100" dist="38100" dir="2700000" algn="tl">
                    <a:srgbClr val="000000">
                      <a:alpha val="43137"/>
                    </a:srgbClr>
                  </a:outerShdw>
                </a:effectLst>
              </a:rPr>
              <a:t>Að semja nýja stjórnarskrá: tvíþætt verkefni</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4987936"/>
          </a:xfrm>
        </p:spPr>
        <p:txBody>
          <a:bodyPr>
            <a:normAutofit/>
          </a:bodyPr>
          <a:lstStyle/>
          <a:p>
            <a:pPr>
              <a:spcBef>
                <a:spcPts val="0"/>
              </a:spcBef>
            </a:pPr>
            <a:r>
              <a:rPr lang="is-IS" dirty="0" smtClean="0">
                <a:effectLst>
                  <a:outerShdw blurRad="38100" dist="38100" dir="2700000" algn="tl">
                    <a:srgbClr val="000000">
                      <a:alpha val="43137"/>
                    </a:srgbClr>
                  </a:outerShdw>
                </a:effectLst>
              </a:rPr>
              <a:t>Tæknilegt</a:t>
            </a:r>
            <a:r>
              <a:rPr lang="is-IS" dirty="0" smtClean="0"/>
              <a:t> verkefni</a:t>
            </a:r>
          </a:p>
          <a:p>
            <a:pPr lvl="1">
              <a:spcBef>
                <a:spcPts val="0"/>
              </a:spcBef>
            </a:pPr>
            <a:r>
              <a:rPr lang="is-IS" dirty="0" smtClean="0"/>
              <a:t>Stjórnarskráin er samfélagssáttmáli á alþýðlegu lagamáli, þar sem ekkert má rekast á annars horn</a:t>
            </a:r>
          </a:p>
          <a:p>
            <a:pPr>
              <a:spcBef>
                <a:spcPts val="0"/>
              </a:spcBef>
            </a:pPr>
            <a:r>
              <a:rPr lang="is-IS" dirty="0" smtClean="0">
                <a:effectLst>
                  <a:outerShdw blurRad="38100" dist="38100" dir="2700000" algn="tl">
                    <a:srgbClr val="000000">
                      <a:alpha val="43137"/>
                    </a:srgbClr>
                  </a:outerShdw>
                </a:effectLst>
              </a:rPr>
              <a:t>Pólitískt</a:t>
            </a:r>
            <a:r>
              <a:rPr lang="is-IS" dirty="0" smtClean="0"/>
              <a:t> verkefni</a:t>
            </a:r>
          </a:p>
          <a:p>
            <a:pPr lvl="1">
              <a:spcBef>
                <a:spcPts val="0"/>
              </a:spcBef>
            </a:pPr>
            <a:r>
              <a:rPr lang="is-IS" dirty="0" smtClean="0"/>
              <a:t>Stjórnarskránni er ætlað að innsigla sáttmála fólksins í landinu um sameiginleg gildi og markmið</a:t>
            </a:r>
          </a:p>
          <a:p>
            <a:pPr lvl="2">
              <a:spcBef>
                <a:spcPts val="0"/>
              </a:spcBef>
            </a:pPr>
            <a:r>
              <a:rPr lang="is-IS" dirty="0" smtClean="0"/>
              <a:t>Stjórnarskráin hlýtur að spegla og bergmála sögu lands og þjóðar, stundum nýliðna sögu</a:t>
            </a:r>
          </a:p>
          <a:p>
            <a:pPr lvl="3">
              <a:spcBef>
                <a:spcPts val="0"/>
              </a:spcBef>
            </a:pPr>
            <a:r>
              <a:rPr lang="is-IS" dirty="0" smtClean="0"/>
              <a:t>Stjórnarskrár </a:t>
            </a:r>
            <a:r>
              <a:rPr lang="is-IS" dirty="0" err="1" smtClean="0"/>
              <a:t>Suður-Afríku</a:t>
            </a:r>
            <a:r>
              <a:rPr lang="is-IS" dirty="0" smtClean="0"/>
              <a:t> (1997), Eistlands (1992) og </a:t>
            </a:r>
            <a:r>
              <a:rPr lang="is-IS" dirty="0" err="1" smtClean="0"/>
              <a:t>Þýzkalands</a:t>
            </a:r>
            <a:r>
              <a:rPr lang="is-IS" dirty="0" smtClean="0"/>
              <a:t> (1949) eru til marks</a:t>
            </a:r>
          </a:p>
          <a:p>
            <a:pPr lvl="2">
              <a:spcBef>
                <a:spcPts val="0"/>
              </a:spcBef>
            </a:pPr>
            <a:r>
              <a:rPr lang="is-IS" dirty="0" smtClean="0"/>
              <a:t>Stjórnarskrár snerta hagsmuni líkt og önnur löggjöf, og um breytingar á þeim geta verið skiptar skoðanir</a:t>
            </a:r>
          </a:p>
          <a:p>
            <a:pPr lvl="2">
              <a:spcBef>
                <a:spcPts val="0"/>
              </a:spcBef>
            </a:pPr>
            <a:r>
              <a:rPr lang="is-IS" dirty="0" smtClean="0"/>
              <a:t>Stjórnarskrár eru öðrum þræði, kannski fyrst og fremst, pólitískar málamiðlanir</a:t>
            </a:r>
            <a:endParaRPr lang="is-I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Umboð og aðferð</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29344" y="1556792"/>
            <a:ext cx="7239000" cy="5112568"/>
          </a:xfrm>
        </p:spPr>
        <p:txBody>
          <a:bodyPr>
            <a:normAutofit lnSpcReduction="10000"/>
          </a:bodyPr>
          <a:lstStyle/>
          <a:p>
            <a:r>
              <a:rPr lang="is-IS" dirty="0" smtClean="0"/>
              <a:t>Kjörsókn fyrr og nú</a:t>
            </a:r>
          </a:p>
          <a:p>
            <a:pPr lvl="1"/>
            <a:r>
              <a:rPr lang="is-IS" dirty="0" smtClean="0"/>
              <a:t>Fyrir þjóðfundinn 1851: um 30%</a:t>
            </a:r>
          </a:p>
          <a:p>
            <a:pPr lvl="1"/>
            <a:r>
              <a:rPr lang="is-IS" dirty="0" smtClean="0"/>
              <a:t>Atkvæðagreiðslan um sambandslögin 1918: 43,8%</a:t>
            </a:r>
          </a:p>
          <a:p>
            <a:pPr lvl="1"/>
            <a:r>
              <a:rPr lang="is-IS" dirty="0" smtClean="0"/>
              <a:t>Kosningin til stjórnlagaþings 2010: 36,8%</a:t>
            </a:r>
          </a:p>
          <a:p>
            <a:pPr marL="274320" lvl="1" indent="-274320">
              <a:spcBef>
                <a:spcPts val="600"/>
              </a:spcBef>
              <a:buClr>
                <a:schemeClr val="tx2"/>
              </a:buClr>
              <a:buSzPct val="73000"/>
              <a:buFont typeface="Wingdings 2"/>
              <a:buChar char=""/>
            </a:pPr>
            <a:r>
              <a:rPr lang="is-IS" sz="2400" dirty="0" smtClean="0">
                <a:solidFill>
                  <a:schemeClr val="tx1"/>
                </a:solidFill>
              </a:rPr>
              <a:t>84.000 kjósendur greiddu atkvæði í kosningunni til stjórnlagaþings 2010</a:t>
            </a:r>
          </a:p>
          <a:p>
            <a:pPr lvl="1"/>
            <a:r>
              <a:rPr lang="is-IS" dirty="0" smtClean="0"/>
              <a:t>72.000 kjósendur greiddu Sjálfstæðisflokknum og Framsóknarflokknum atkvæði sitt 2009</a:t>
            </a:r>
          </a:p>
          <a:p>
            <a:pPr lvl="1"/>
            <a:r>
              <a:rPr lang="is-IS" dirty="0" smtClean="0"/>
              <a:t>96.000 kjósendur greiddu Samfylkingunni og VG atkvæði sitt 2009</a:t>
            </a:r>
          </a:p>
          <a:p>
            <a:r>
              <a:rPr lang="is-IS" dirty="0" smtClean="0"/>
              <a:t>SÞ sótti umboð sitt til þjóðarinnar og þarf því að fá að skila tillögum sínum heim aftur </a:t>
            </a:r>
          </a:p>
          <a:p>
            <a:pPr lvl="1"/>
            <a:r>
              <a:rPr lang="is-IS" dirty="0" smtClean="0"/>
              <a:t>Alþingi leggi tillögur SÞ í dóm þjóðarinnar</a:t>
            </a:r>
            <a:endParaRPr lang="is-I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Hvernig landið liggur</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is-IS" sz="3200" dirty="0" smtClean="0"/>
              <a:t>Skoðanir þjóðkjörinna fulltrúa á SÞ</a:t>
            </a:r>
          </a:p>
          <a:p>
            <a:pPr lvl="1"/>
            <a:r>
              <a:rPr lang="is-IS" sz="2900" dirty="0" smtClean="0"/>
              <a:t>Spurningar </a:t>
            </a:r>
            <a:r>
              <a:rPr lang="is-IS" sz="2900" i="1" dirty="0" smtClean="0"/>
              <a:t>DV</a:t>
            </a:r>
          </a:p>
          <a:p>
            <a:pPr lvl="1"/>
            <a:r>
              <a:rPr lang="is-IS" sz="2900" dirty="0" smtClean="0"/>
              <a:t>23 fulltrúar svöruðu </a:t>
            </a:r>
            <a:r>
              <a:rPr lang="is-IS" sz="2900" i="1" dirty="0" smtClean="0"/>
              <a:t>DV</a:t>
            </a:r>
            <a:r>
              <a:rPr lang="is-IS" sz="2900" dirty="0" smtClean="0"/>
              <a:t>, 2 svöruðu ekki</a:t>
            </a:r>
          </a:p>
          <a:p>
            <a:pPr lvl="2"/>
            <a:r>
              <a:rPr lang="is-IS" sz="2600" dirty="0" smtClean="0"/>
              <a:t>444 frambjóðendur af 522 svöruðu </a:t>
            </a:r>
            <a:r>
              <a:rPr lang="is-IS" sz="2600" i="1" dirty="0" smtClean="0"/>
              <a:t>DV </a:t>
            </a:r>
            <a:r>
              <a:rPr lang="is-IS" sz="2600" dirty="0" smtClean="0"/>
              <a:t>og um 34.000 kjósendur</a:t>
            </a:r>
            <a:endParaRPr lang="is-IS" sz="2600" i="1" dirty="0" smtClean="0"/>
          </a:p>
          <a:p>
            <a:pPr lvl="1"/>
            <a:r>
              <a:rPr lang="is-IS" sz="2900" dirty="0" smtClean="0"/>
              <a:t>Litaskalinn er eins og umferðarljós</a:t>
            </a:r>
          </a:p>
          <a:p>
            <a:pPr lvl="2"/>
            <a:r>
              <a:rPr lang="is-IS" sz="2600" b="1" dirty="0" smtClean="0">
                <a:solidFill>
                  <a:srgbClr val="00B050"/>
                </a:solidFill>
              </a:rPr>
              <a:t>Mjög hlynnt</a:t>
            </a:r>
          </a:p>
          <a:p>
            <a:pPr lvl="2"/>
            <a:r>
              <a:rPr lang="is-IS" sz="2600" b="1" dirty="0" smtClean="0">
                <a:solidFill>
                  <a:srgbClr val="92D050"/>
                </a:solidFill>
              </a:rPr>
              <a:t>Frekar hlynnt</a:t>
            </a:r>
          </a:p>
          <a:p>
            <a:pPr lvl="2"/>
            <a:r>
              <a:rPr lang="is-IS" sz="2600" b="1" dirty="0" smtClean="0">
                <a:solidFill>
                  <a:srgbClr val="FFC000"/>
                </a:solidFill>
              </a:rPr>
              <a:t>Hlutlaus</a:t>
            </a:r>
          </a:p>
          <a:p>
            <a:pPr lvl="2"/>
            <a:r>
              <a:rPr lang="is-IS" sz="2600" b="1" dirty="0" smtClean="0">
                <a:solidFill>
                  <a:srgbClr val="FF0000"/>
                </a:solidFill>
              </a:rPr>
              <a:t>Frekar andvíg</a:t>
            </a:r>
          </a:p>
          <a:p>
            <a:pPr lvl="2"/>
            <a:r>
              <a:rPr lang="is-IS" sz="2600" b="1" dirty="0" smtClean="0">
                <a:solidFill>
                  <a:srgbClr val="C00000"/>
                </a:solidFill>
              </a:rPr>
              <a:t>Mjög andvíg</a:t>
            </a:r>
            <a:endParaRPr lang="is-IS" sz="2600" b="1" dirty="0">
              <a:solidFill>
                <a:srgbClr val="C00000"/>
              </a:solidFill>
            </a:endParaRPr>
          </a:p>
        </p:txBody>
      </p:sp>
      <p:sp>
        <p:nvSpPr>
          <p:cNvPr id="4" name="Rectangle 3"/>
          <p:cNvSpPr/>
          <p:nvPr/>
        </p:nvSpPr>
        <p:spPr>
          <a:xfrm rot="21265858">
            <a:off x="7293614" y="228610"/>
            <a:ext cx="1431802" cy="2646878"/>
          </a:xfrm>
          <a:prstGeom prst="rect">
            <a:avLst/>
          </a:prstGeom>
          <a:noFill/>
          <a:scene3d>
            <a:camera prst="orthographicFront"/>
            <a:lightRig rig="flat" dir="t">
              <a:rot lat="0" lon="0" rev="18900000"/>
            </a:lightRig>
          </a:scene3d>
          <a:sp3d>
            <a:bevelT/>
          </a:sp3d>
        </p:spPr>
        <p:txBody>
          <a:bodyPr wrap="none" lIns="91440" tIns="45720" rIns="91440" bIns="45720">
            <a:spAutoFit/>
            <a:sp3d extrusionH="31750" contourW="6350" prstMaterial="powder">
              <a:bevelT w="19050" h="19050" prst="angle"/>
              <a:contourClr>
                <a:schemeClr val="accent3">
                  <a:tint val="100000"/>
                  <a:shade val="100000"/>
                  <a:satMod val="100000"/>
                  <a:hueMod val="100000"/>
                </a:schemeClr>
              </a:contourClr>
            </a:sp3d>
          </a:bodyPr>
          <a:lstStyle/>
          <a:p>
            <a:pPr algn="ctr"/>
            <a:r>
              <a:rPr lang="en-US" sz="16600" b="1" cap="none" spc="0" dirty="0" smtClean="0">
                <a:ln/>
                <a:solidFill>
                  <a:srgbClr val="FFC000"/>
                </a:solidFill>
                <a:effectLst>
                  <a:outerShdw blurRad="38100" dist="38100" dir="2700000" algn="tl">
                    <a:srgbClr val="000000">
                      <a:alpha val="43137"/>
                    </a:srgbClr>
                  </a:outerShdw>
                </a:effectLst>
              </a:rPr>
              <a:t>2</a:t>
            </a:r>
            <a:endParaRPr lang="en-US" sz="16600" b="1" cap="none" spc="0" dirty="0">
              <a:ln/>
              <a:solidFill>
                <a:srgbClr val="FFC000"/>
              </a:solidFill>
              <a:effectLst>
                <a:outerShdw blurRad="38100" dist="38100" dir="2700000" algn="tl">
                  <a:srgbClr val="000000">
                    <a:alpha val="43137"/>
                  </a:srgbClr>
                </a:outerShdw>
              </a:effectLst>
            </a:endParaRPr>
          </a:p>
        </p:txBody>
      </p:sp>
      <p:sp>
        <p:nvSpPr>
          <p:cNvPr id="5" name="TextBox 4"/>
          <p:cNvSpPr txBox="1"/>
          <p:nvPr/>
        </p:nvSpPr>
        <p:spPr>
          <a:xfrm rot="21320708">
            <a:off x="4449030" y="5067537"/>
            <a:ext cx="3140603"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3600" smtClean="0"/>
              <a:t>Skoðum svörin</a:t>
            </a:r>
            <a:endParaRPr lang="is-I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left)">
                                      <p:cBhvr>
                                        <p:cTn id="31" dur="500"/>
                                        <p:tgtEl>
                                          <p:spTgt spid="3">
                                            <p:txEl>
                                              <p:pRg st="8" end="8"/>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left)">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left)">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Breyta stjórnarskránni?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395536" y="1628800"/>
          <a:ext cx="7272808"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861867" y="1828588"/>
            <a:ext cx="2630830"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19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s-IS" dirty="0" smtClean="0">
                <a:effectLst>
                  <a:outerShdw blurRad="38100" dist="38100" dir="2700000" algn="tl">
                    <a:srgbClr val="000000">
                      <a:alpha val="43137"/>
                    </a:srgbClr>
                  </a:outerShdw>
                </a:effectLst>
              </a:rPr>
              <a:t>Breyta stjórnarskránni?</a:t>
            </a:r>
            <a:endParaRPr lang="en-US" dirty="0"/>
          </a:p>
        </p:txBody>
      </p:sp>
      <p:sp>
        <p:nvSpPr>
          <p:cNvPr id="3" name="Text Placeholder 2"/>
          <p:cNvSpPr>
            <a:spLocks noGrp="1"/>
          </p:cNvSpPr>
          <p:nvPr>
            <p:ph type="body" idx="1"/>
          </p:nvPr>
        </p:nvSpPr>
        <p:spPr>
          <a:xfrm>
            <a:off x="457200" y="5733256"/>
            <a:ext cx="3520440" cy="729952"/>
          </a:xfrm>
          <a:ln>
            <a:noFill/>
          </a:ln>
        </p:spPr>
        <p:txBody>
          <a:bodyPr>
            <a:noAutofit/>
          </a:bodyPr>
          <a:lstStyle/>
          <a:p>
            <a:r>
              <a:rPr lang="is-IS" sz="2800" dirty="0" smtClean="0"/>
              <a:t>Frambjóðendur</a:t>
            </a:r>
          </a:p>
          <a:p>
            <a:r>
              <a:rPr lang="is-IS" sz="2800" dirty="0" smtClean="0"/>
              <a:t>90% gegn 8%</a:t>
            </a:r>
            <a:endParaRPr lang="is-IS" sz="2800" dirty="0"/>
          </a:p>
        </p:txBody>
      </p:sp>
      <p:sp>
        <p:nvSpPr>
          <p:cNvPr id="5"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p>
          <a:p>
            <a:r>
              <a:rPr lang="is-IS" sz="2800" dirty="0" smtClean="0"/>
              <a:t>19 gegn 3</a:t>
            </a:r>
            <a:endParaRPr lang="is-IS" sz="2800" dirty="0"/>
          </a:p>
        </p:txBody>
      </p:sp>
      <p:graphicFrame>
        <p:nvGraphicFramePr>
          <p:cNvPr id="11" name="Content Placeholder 3"/>
          <p:cNvGraphicFramePr>
            <a:graphicFrameLocks noGrp="1"/>
          </p:cNvGraphicFramePr>
          <p:nvPr>
            <p:ph sz="quarter" idx="4"/>
          </p:nvPr>
        </p:nvGraphicFramePr>
        <p:xfrm>
          <a:off x="4139952" y="1711325"/>
          <a:ext cx="3559423" cy="40939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rot="21424646">
            <a:off x="260214" y="308942"/>
            <a:ext cx="4730782"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smtClean="0"/>
              <a:t>Hvað finnst 444 frambjóðendum?</a:t>
            </a:r>
            <a:endParaRPr lang="is-I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s-IS" dirty="0" smtClean="0">
                <a:effectLst>
                  <a:outerShdw blurRad="38100" dist="38100" dir="2700000" algn="tl">
                    <a:srgbClr val="000000">
                      <a:alpha val="43137"/>
                    </a:srgbClr>
                  </a:outerShdw>
                </a:effectLst>
              </a:rPr>
              <a:t>Breyta stjórnarskránni?</a:t>
            </a:r>
            <a:endParaRPr lang="en-US" dirty="0"/>
          </a:p>
        </p:txBody>
      </p:sp>
      <p:sp>
        <p:nvSpPr>
          <p:cNvPr id="3"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p>
          <a:p>
            <a:r>
              <a:rPr lang="is-IS" sz="2800" dirty="0" smtClean="0"/>
              <a:t>65% gegn 17%</a:t>
            </a:r>
            <a:endParaRPr lang="is-IS" sz="2800" dirty="0"/>
          </a:p>
        </p:txBody>
      </p:sp>
      <p:sp>
        <p:nvSpPr>
          <p:cNvPr id="5"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p>
          <a:p>
            <a:r>
              <a:rPr lang="is-IS" sz="2800" dirty="0" smtClean="0"/>
              <a:t>19 gegn 3</a:t>
            </a:r>
            <a:endParaRPr lang="is-IS" sz="2800" dirty="0"/>
          </a:p>
        </p:txBody>
      </p:sp>
      <p:graphicFrame>
        <p:nvGraphicFramePr>
          <p:cNvPr id="11" name="Content Placeholder 3"/>
          <p:cNvGraphicFramePr>
            <a:graphicFrameLocks noGrp="1"/>
          </p:cNvGraphicFramePr>
          <p:nvPr>
            <p:ph sz="quarter" idx="4"/>
          </p:nvPr>
        </p:nvGraphicFramePr>
        <p:xfrm>
          <a:off x="4139952" y="1711325"/>
          <a:ext cx="3559423" cy="40939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rot="21424646">
            <a:off x="893400" y="308942"/>
            <a:ext cx="3464410"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smtClean="0"/>
              <a:t>Hvað finnst almenningi?</a:t>
            </a:r>
            <a:endParaRPr lang="is-I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s-IS" dirty="0" smtClean="0">
                <a:effectLst>
                  <a:outerShdw blurRad="38100" dist="38100" dir="2700000" algn="tl">
                    <a:srgbClr val="000000">
                      <a:alpha val="43137"/>
                    </a:srgbClr>
                  </a:outerShdw>
                </a:effectLst>
              </a:rPr>
              <a:t>Breyta stjórnarskránni?</a:t>
            </a:r>
            <a:endParaRPr lang="en-US" dirty="0"/>
          </a:p>
        </p:txBody>
      </p:sp>
      <p:sp>
        <p:nvSpPr>
          <p:cNvPr id="3"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p>
          <a:p>
            <a:r>
              <a:rPr lang="is-IS" sz="2800" dirty="0" smtClean="0"/>
              <a:t>65% gegn 17%</a:t>
            </a:r>
            <a:endParaRPr lang="is-IS" sz="2800" dirty="0"/>
          </a:p>
        </p:txBody>
      </p:sp>
      <p:sp>
        <p:nvSpPr>
          <p:cNvPr id="5"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p>
          <a:p>
            <a:r>
              <a:rPr lang="is-IS" sz="2800" dirty="0" smtClean="0"/>
              <a:t>19 gegn 3</a:t>
            </a:r>
            <a:endParaRPr lang="is-IS" sz="2800" dirty="0"/>
          </a:p>
        </p:txBody>
      </p:sp>
      <p:graphicFrame>
        <p:nvGraphicFramePr>
          <p:cNvPr id="11" name="Content Placeholder 3"/>
          <p:cNvGraphicFramePr>
            <a:graphicFrameLocks noGrp="1"/>
          </p:cNvGraphicFramePr>
          <p:nvPr>
            <p:ph sz="quarter" idx="4"/>
          </p:nvPr>
        </p:nvGraphicFramePr>
        <p:xfrm>
          <a:off x="4139952" y="1711325"/>
          <a:ext cx="3559423" cy="40939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rot="21424646">
            <a:off x="861346" y="308942"/>
            <a:ext cx="3528530"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err="1" smtClean="0"/>
              <a:t>Capacent</a:t>
            </a:r>
            <a:r>
              <a:rPr lang="is-IS" sz="2400" dirty="0" smtClean="0"/>
              <a:t>: 68% gegn 18%</a:t>
            </a:r>
            <a:endParaRPr lang="is-I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Auðlindir í þjóðareign?</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72808"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853425" y="1829085"/>
            <a:ext cx="2639301"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22 með</a:t>
            </a:r>
            <a:endParaRPr lang="is-IS" sz="5400" dirty="0">
              <a:effectLst>
                <a:outerShdw blurRad="38100" dist="38100" dir="2700000" algn="tl">
                  <a:srgbClr val="000000">
                    <a:alpha val="43137"/>
                  </a:srgbClr>
                </a:outerShdw>
              </a:effectLst>
            </a:endParaRPr>
          </a:p>
        </p:txBody>
      </p:sp>
      <p:sp>
        <p:nvSpPr>
          <p:cNvPr id="5" name="TextBox 4"/>
          <p:cNvSpPr txBox="1"/>
          <p:nvPr/>
        </p:nvSpPr>
        <p:spPr>
          <a:xfrm rot="21401355">
            <a:off x="4133253" y="325565"/>
            <a:ext cx="4752528" cy="369332"/>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dirty="0" smtClean="0"/>
              <a:t>Er verið að kalla eftir dauðum bókstaf? Varla</a:t>
            </a:r>
            <a:endParaRPr lang="is-I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Jafnt vægi atkvæða óháð búsetu?</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20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Landið Eitt kjördæmi?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354607" y="1443027"/>
            <a:ext cx="3139858" cy="175432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14 með,</a:t>
            </a:r>
          </a:p>
          <a:p>
            <a:r>
              <a:rPr lang="is-IS" sz="5400" dirty="0" smtClean="0">
                <a:effectLst>
                  <a:outerShdw blurRad="38100" dist="38100" dir="2700000" algn="tl">
                    <a:srgbClr val="000000">
                      <a:alpha val="43137"/>
                    </a:srgbClr>
                  </a:outerShdw>
                </a:effectLst>
              </a:rPr>
              <a:t>5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ágrip</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7336" y="1628800"/>
            <a:ext cx="7239000" cy="4968552"/>
          </a:xfrm>
        </p:spPr>
        <p:txBody>
          <a:bodyPr>
            <a:normAutofit lnSpcReduction="10000"/>
          </a:bodyPr>
          <a:lstStyle/>
          <a:p>
            <a:r>
              <a:rPr lang="is-IS" sz="3200" dirty="0" smtClean="0"/>
              <a:t>Tvö efni til umhugsunar</a:t>
            </a:r>
          </a:p>
          <a:p>
            <a:pPr marL="806958" lvl="1" indent="-514350">
              <a:buClr>
                <a:schemeClr val="accent1">
                  <a:lumMod val="75000"/>
                </a:schemeClr>
              </a:buClr>
              <a:buSzPct val="100000"/>
              <a:buFont typeface="+mj-lt"/>
              <a:buAutoNum type="arabicPeriod"/>
            </a:pPr>
            <a:r>
              <a:rPr lang="is-IS" sz="2800" dirty="0" smtClean="0"/>
              <a:t>Til hvers þurfum við nýja stjórnarskrá? Handa hverjum?</a:t>
            </a:r>
          </a:p>
          <a:p>
            <a:pPr marL="806400" lvl="2"/>
            <a:r>
              <a:rPr lang="is-IS" sz="2800" dirty="0" smtClean="0"/>
              <a:t>Hver eru rökin?</a:t>
            </a:r>
          </a:p>
          <a:p>
            <a:pPr marL="806958" lvl="1" indent="-514350">
              <a:buClr>
                <a:schemeClr val="accent1">
                  <a:lumMod val="75000"/>
                </a:schemeClr>
              </a:buClr>
              <a:buSzPct val="100000"/>
              <a:buFont typeface="+mj-lt"/>
              <a:buAutoNum type="arabicPeriod"/>
            </a:pPr>
            <a:r>
              <a:rPr lang="is-IS" sz="2800" dirty="0" smtClean="0"/>
              <a:t>Hvernig liggur landið?</a:t>
            </a:r>
          </a:p>
          <a:p>
            <a:pPr marL="806400" lvl="2"/>
            <a:r>
              <a:rPr lang="is-IS" sz="2800" dirty="0" smtClean="0"/>
              <a:t>Hverjar eru skoðanir þjóðkjörinna fulltrúa á stjórnlagaþingi (SÞ)? </a:t>
            </a:r>
          </a:p>
          <a:p>
            <a:pPr marL="1053288" lvl="3"/>
            <a:r>
              <a:rPr lang="is-IS" sz="2400" dirty="0" smtClean="0"/>
              <a:t>Þeir hafa lýst þeim sjálfir með skýrum svörum við spurningum </a:t>
            </a:r>
            <a:r>
              <a:rPr lang="is-IS" sz="2400" i="1" dirty="0" smtClean="0"/>
              <a:t>DV</a:t>
            </a:r>
            <a:r>
              <a:rPr lang="is-IS" sz="2400" dirty="0" smtClean="0"/>
              <a:t> fyrir kosninguna til SÞ 27. nóvember 2010</a:t>
            </a:r>
          </a:p>
          <a:p>
            <a:pPr marL="1327608" lvl="4"/>
            <a:r>
              <a:rPr lang="is-IS" sz="2200" dirty="0" smtClean="0"/>
              <a:t>Sjá einnig yfirlit í </a:t>
            </a:r>
            <a:r>
              <a:rPr lang="is-IS" sz="2200" i="1" dirty="0" smtClean="0"/>
              <a:t>DV</a:t>
            </a:r>
            <a:r>
              <a:rPr lang="is-IS" sz="2200" dirty="0" smtClean="0"/>
              <a:t> um svör frambjóðenda og almennings 26. nóvember 2010</a:t>
            </a:r>
            <a:endParaRPr lang="is-IS" sz="2200" dirty="0"/>
          </a:p>
        </p:txBody>
      </p:sp>
      <p:sp>
        <p:nvSpPr>
          <p:cNvPr id="4" name="TextBox 3"/>
          <p:cNvSpPr txBox="1"/>
          <p:nvPr/>
        </p:nvSpPr>
        <p:spPr>
          <a:xfrm rot="21267295">
            <a:off x="6178824" y="3183315"/>
            <a:ext cx="2395207" cy="58477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3200" smtClean="0"/>
              <a:t>Gott að vita</a:t>
            </a:r>
            <a:endParaRPr lang="is-I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persónukjör?</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853425" y="1829085"/>
            <a:ext cx="2639301"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16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Málskotsréttur forsetans?</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853425" y="1829085"/>
            <a:ext cx="2639301"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18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 að auka valdheimildir forsetans?</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354607" y="1443027"/>
            <a:ext cx="3139858" cy="175432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8 með,</a:t>
            </a:r>
          </a:p>
          <a:p>
            <a:r>
              <a:rPr lang="is-IS" sz="5400" dirty="0" smtClean="0">
                <a:effectLst>
                  <a:outerShdw blurRad="38100" dist="38100" dir="2700000" algn="tl">
                    <a:srgbClr val="000000">
                      <a:alpha val="43137"/>
                    </a:srgbClr>
                  </a:outerShdw>
                </a:effectLst>
              </a:rPr>
              <a:t>5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 að takmarka hversu lengi forseti getur setið?</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539552"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21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Þingræði frekar en forsetaræði?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17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Bein kosning ríkisstjórnar?</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559946" y="1652229"/>
            <a:ext cx="2933803" cy="175432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11 með,</a:t>
            </a:r>
          </a:p>
          <a:p>
            <a:r>
              <a:rPr lang="is-IS" sz="5400" dirty="0" smtClean="0">
                <a:effectLst>
                  <a:outerShdw blurRad="38100" dist="38100" dir="2700000" algn="tl">
                    <a:srgbClr val="000000">
                      <a:alpha val="43137"/>
                    </a:srgbClr>
                  </a:outerShdw>
                </a:effectLst>
              </a:rPr>
              <a:t>9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effectLst>
                  <a:outerShdw blurRad="38100" dist="38100" dir="2700000" algn="tl">
                    <a:srgbClr val="000000">
                      <a:alpha val="43137"/>
                    </a:srgbClr>
                  </a:outerShdw>
                </a:effectLst>
              </a:rPr>
              <a:t>Á að takmarka hversu lengi forsætisráðherra getur setið?</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18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Eiga Ráðherrar að sitja á alþingi?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350544" y="1865503"/>
            <a:ext cx="3210743"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20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Fækka þingmönnum?</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354607" y="1443027"/>
            <a:ext cx="3139858" cy="175432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14 með,</a:t>
            </a:r>
          </a:p>
          <a:p>
            <a:r>
              <a:rPr lang="is-IS" sz="5400" dirty="0" smtClean="0">
                <a:effectLst>
                  <a:outerShdw blurRad="38100" dist="38100" dir="2700000" algn="tl">
                    <a:srgbClr val="000000">
                      <a:alpha val="43137"/>
                    </a:srgbClr>
                  </a:outerShdw>
                </a:effectLst>
              </a:rPr>
              <a:t>7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43192" cy="1143000"/>
          </a:xfrm>
        </p:spPr>
        <p:txBody>
          <a:bodyPr>
            <a:noAutofit/>
          </a:bodyPr>
          <a:lstStyle/>
          <a:p>
            <a:r>
              <a:rPr lang="is-IS" dirty="0" smtClean="0">
                <a:effectLst>
                  <a:outerShdw blurRad="38100" dist="38100" dir="2700000" algn="tl">
                    <a:srgbClr val="000000">
                      <a:alpha val="43137"/>
                    </a:srgbClr>
                  </a:outerShdw>
                </a:effectLst>
              </a:rPr>
              <a:t>Á dómsmálaráðherra  einn að skipa hæstaréttardómara?</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354607" y="1858525"/>
            <a:ext cx="3139858"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23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284" y="1717434"/>
            <a:ext cx="7666100" cy="4846320"/>
          </a:xfrm>
        </p:spPr>
        <p:txBody>
          <a:bodyPr>
            <a:noAutofit/>
          </a:bodyPr>
          <a:lstStyle/>
          <a:p>
            <a:pPr>
              <a:spcBef>
                <a:spcPts val="0"/>
              </a:spcBef>
            </a:pPr>
            <a:r>
              <a:rPr lang="is-IS" sz="2800" dirty="0" smtClean="0"/>
              <a:t>Markmið sérhverrar stjórnarskrár er öðrum þræði að reisa girðingar til að vernda almenning fyrir yfirvöldum</a:t>
            </a:r>
          </a:p>
          <a:p>
            <a:pPr lvl="1">
              <a:spcBef>
                <a:spcPts val="0"/>
              </a:spcBef>
            </a:pPr>
            <a:r>
              <a:rPr lang="is-IS" sz="2400" dirty="0" smtClean="0"/>
              <a:t>Þess vegna á fólkið sjálft að setja sér stjórnarskrá frekar en stjórnmálamenn</a:t>
            </a:r>
          </a:p>
          <a:p>
            <a:pPr lvl="1">
              <a:spcBef>
                <a:spcPts val="0"/>
              </a:spcBef>
            </a:pPr>
            <a:r>
              <a:rPr lang="is-IS" sz="2400" dirty="0" smtClean="0"/>
              <a:t>Því kemur til greina að hefja stjórnarskrána í fyrstu persónu fleirtölu: þjóðin býr sér til lögvarðar leikreglur og sáttmála handa sjálfri sér</a:t>
            </a:r>
          </a:p>
          <a:p>
            <a:pPr lvl="1">
              <a:spcBef>
                <a:spcPts val="0"/>
              </a:spcBef>
            </a:pPr>
            <a:r>
              <a:rPr lang="is-IS" sz="2400" dirty="0" smtClean="0"/>
              <a:t>Þjóð, sem hefur orðið fyrir þungbærum skaða af völdum stjórnmálamanna og annarra, þarf nýja eða breytta stjórnarskrá til að girða fyrir frekari afglöp og ofríki af því tagi, sem ollu skaðanum </a:t>
            </a:r>
            <a:endParaRPr lang="en-US" sz="1100" dirty="0"/>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við reisum girðingar</a:t>
            </a:r>
            <a:endParaRPr lang="is-IS" dirty="0">
              <a:effectLst>
                <a:outerShdw blurRad="38100" dist="38100" dir="2700000" algn="tl">
                  <a:srgbClr val="000000">
                    <a:alpha val="43137"/>
                  </a:srgbClr>
                </a:outerShdw>
              </a:effectLst>
            </a:endParaRPr>
          </a:p>
        </p:txBody>
      </p:sp>
      <p:sp>
        <p:nvSpPr>
          <p:cNvPr id="6" name="Rectangle 5"/>
          <p:cNvSpPr/>
          <p:nvPr/>
        </p:nvSpPr>
        <p:spPr>
          <a:xfrm rot="21265858">
            <a:off x="7335623" y="228610"/>
            <a:ext cx="1431802" cy="2646878"/>
          </a:xfrm>
          <a:prstGeom prst="rect">
            <a:avLst/>
          </a:prstGeom>
          <a:noFill/>
          <a:scene3d>
            <a:camera prst="orthographicFront"/>
            <a:lightRig rig="flat" dir="t">
              <a:rot lat="0" lon="0" rev="18900000"/>
            </a:lightRig>
          </a:scene3d>
          <a:sp3d>
            <a:bevelT/>
          </a:sp3d>
        </p:spPr>
        <p:txBody>
          <a:bodyPr wrap="none" lIns="91440" tIns="45720" rIns="91440" bIns="45720">
            <a:spAutoFit/>
            <a:sp3d extrusionH="31750" contourW="6350" prstMaterial="powder">
              <a:bevelT w="19050" h="19050" prst="angle"/>
              <a:contourClr>
                <a:schemeClr val="accent3">
                  <a:tint val="100000"/>
                  <a:shade val="100000"/>
                  <a:satMod val="100000"/>
                  <a:hueMod val="100000"/>
                </a:schemeClr>
              </a:contourClr>
            </a:sp3d>
          </a:bodyPr>
          <a:lstStyle/>
          <a:p>
            <a:pPr algn="ctr"/>
            <a:r>
              <a:rPr lang="en-US" sz="16600" b="1" cap="none" spc="0" dirty="0" smtClean="0">
                <a:ln/>
                <a:solidFill>
                  <a:srgbClr val="FFC000"/>
                </a:solidFill>
                <a:effectLst>
                  <a:outerShdw blurRad="38100" dist="38100" dir="2700000" algn="tl">
                    <a:srgbClr val="000000">
                      <a:alpha val="43137"/>
                    </a:srgbClr>
                  </a:outerShdw>
                </a:effectLst>
              </a:rPr>
              <a:t>1</a:t>
            </a:r>
            <a:endParaRPr lang="en-US" sz="16600" b="1" cap="none" spc="0" dirty="0">
              <a:ln/>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 ráðherra einn að skipa í embætti?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354607" y="1858525"/>
            <a:ext cx="3139859"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18 á móti</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þjóðaratkvæðagreiðslur?</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853425" y="1829085"/>
            <a:ext cx="2639301"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21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Opnar </a:t>
            </a:r>
            <a:r>
              <a:rPr lang="is-IS" dirty="0" err="1" smtClean="0">
                <a:effectLst>
                  <a:outerShdw blurRad="38100" dist="38100" dir="2700000" algn="tl">
                    <a:srgbClr val="000000">
                      <a:alpha val="43137"/>
                    </a:srgbClr>
                  </a:outerShdw>
                </a:effectLst>
              </a:rPr>
              <a:t>yfirheyrslur</a:t>
            </a:r>
            <a:r>
              <a:rPr lang="is-IS" dirty="0" smtClean="0">
                <a:effectLst>
                  <a:outerShdw blurRad="38100" dist="38100" dir="2700000" algn="tl">
                    <a:srgbClr val="000000">
                      <a:alpha val="43137"/>
                    </a:srgbClr>
                  </a:outerShdw>
                </a:effectLst>
              </a:rPr>
              <a:t> á Alþingi?</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17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Réttur til upplýsinga?</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67544"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20 með</a:t>
            </a:r>
            <a:endParaRPr lang="is-IS"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Skýr samhljómur</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is-IS" dirty="0" smtClean="0"/>
              <a:t>Sjónarmið fulltrúa á SÞ fara saman um flest aðalmál og spegla niðurstöður þjóðfundar 2010</a:t>
            </a:r>
          </a:p>
          <a:p>
            <a:r>
              <a:rPr lang="is-IS" dirty="0" smtClean="0"/>
              <a:t>Eigi að síður eru skiptar skoðanir um valdmörk stjórnmálaflokka, framkvæmdarvalds og löggjafarvalds</a:t>
            </a:r>
          </a:p>
          <a:p>
            <a:pPr lvl="1"/>
            <a:r>
              <a:rPr lang="is-IS" dirty="0" smtClean="0"/>
              <a:t>17 eru hlynnt þingræði, 3 eru hlynnt forsetaræði</a:t>
            </a:r>
          </a:p>
          <a:p>
            <a:pPr lvl="1"/>
            <a:r>
              <a:rPr lang="is-IS" dirty="0" smtClean="0"/>
              <a:t>11 eru hlynnt beinu kjöri ríkisstjórnar, 9 eru andvíg</a:t>
            </a:r>
          </a:p>
          <a:p>
            <a:pPr lvl="2"/>
            <a:r>
              <a:rPr lang="is-IS" dirty="0" smtClean="0"/>
              <a:t>Tilfærsla valds frá stjórnmálaflokkum til fólksins</a:t>
            </a:r>
          </a:p>
          <a:p>
            <a:pPr lvl="1"/>
            <a:r>
              <a:rPr lang="is-IS" dirty="0" smtClean="0"/>
              <a:t>8 eru hlynnt auknum valdheimildum forsetans, en 5 eru andvíg</a:t>
            </a:r>
          </a:p>
          <a:p>
            <a:pPr lvl="2"/>
            <a:r>
              <a:rPr lang="is-IS" dirty="0" smtClean="0"/>
              <a:t>Tilfærsla valds frá flokkunum til forsetans og fólksins</a:t>
            </a:r>
          </a:p>
          <a:p>
            <a:pPr lvl="1"/>
            <a:r>
              <a:rPr lang="is-IS" dirty="0" smtClean="0"/>
              <a:t>Málamiðlun þarf til að sætta ólík sjónarmið</a:t>
            </a:r>
          </a:p>
          <a:p>
            <a:pPr lvl="1"/>
            <a:endParaRPr lang="is-IS" dirty="0" smtClean="0"/>
          </a:p>
          <a:p>
            <a:pPr lvl="1"/>
            <a:endParaRPr lang="is-I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715200" cy="1143000"/>
          </a:xfrm>
        </p:spPr>
        <p:txBody>
          <a:bodyPr>
            <a:noAutofit/>
          </a:bodyPr>
          <a:lstStyle/>
          <a:p>
            <a:r>
              <a:rPr lang="is-IS" dirty="0" smtClean="0">
                <a:effectLst>
                  <a:outerShdw blurRad="38100" dist="38100" dir="2700000" algn="tl">
                    <a:srgbClr val="000000">
                      <a:alpha val="43137"/>
                    </a:srgbClr>
                  </a:outerShdw>
                </a:effectLst>
              </a:rPr>
              <a:t>Hvernig á að skipa ríkisstjórn?</a:t>
            </a:r>
            <a:endParaRPr lang="is-I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Autofit/>
          </a:bodyPr>
          <a:lstStyle/>
          <a:p>
            <a:r>
              <a:rPr lang="is-IS" sz="2000" dirty="0" smtClean="0">
                <a:effectLst>
                  <a:outerShdw blurRad="38100" dist="38100" dir="2700000" algn="tl">
                    <a:srgbClr val="000000">
                      <a:alpha val="43137"/>
                    </a:srgbClr>
                  </a:outerShdw>
                </a:effectLst>
              </a:rPr>
              <a:t>Bein kosning ríkisstjórnar?</a:t>
            </a:r>
            <a:endParaRPr lang="en-US" sz="2000" dirty="0"/>
          </a:p>
        </p:txBody>
      </p:sp>
      <p:sp>
        <p:nvSpPr>
          <p:cNvPr id="4" name="Text Placeholder 3"/>
          <p:cNvSpPr>
            <a:spLocks noGrp="1"/>
          </p:cNvSpPr>
          <p:nvPr>
            <p:ph type="body" sz="half" idx="3"/>
          </p:nvPr>
        </p:nvSpPr>
        <p:spPr/>
        <p:txBody>
          <a:bodyPr>
            <a:normAutofit/>
          </a:bodyPr>
          <a:lstStyle/>
          <a:p>
            <a:r>
              <a:rPr lang="is-IS" sz="2000" dirty="0" smtClean="0">
                <a:effectLst>
                  <a:outerShdw blurRad="38100" dist="38100" dir="2700000" algn="tl">
                    <a:srgbClr val="000000">
                      <a:alpha val="43137"/>
                    </a:srgbClr>
                  </a:outerShdw>
                </a:effectLst>
              </a:rPr>
              <a:t>Þingræði?</a:t>
            </a:r>
            <a:endParaRPr lang="en-US" sz="2000" dirty="0"/>
          </a:p>
        </p:txBody>
      </p:sp>
      <p:graphicFrame>
        <p:nvGraphicFramePr>
          <p:cNvPr id="7"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084168" y="3789040"/>
            <a:ext cx="845103" cy="769441"/>
          </a:xfrm>
          <a:prstGeom prst="rect">
            <a:avLst/>
          </a:prstGeom>
          <a:noFill/>
        </p:spPr>
        <p:txBody>
          <a:bodyPr wrap="none" rtlCol="0">
            <a:spAutoFit/>
          </a:bodyPr>
          <a:lstStyle/>
          <a:p>
            <a:r>
              <a:rPr lang="en-US" sz="4400" b="1" dirty="0" smtClean="0">
                <a:effectLst>
                  <a:outerShdw blurRad="38100" dist="38100" dir="2700000" algn="tl">
                    <a:srgbClr val="000000">
                      <a:alpha val="43137"/>
                    </a:srgbClr>
                  </a:outerShdw>
                </a:effectLst>
              </a:rPr>
              <a:t>17</a:t>
            </a:r>
            <a:endParaRPr lang="en-US" sz="4400" b="1" dirty="0">
              <a:effectLst>
                <a:outerShdw blurRad="38100" dist="38100" dir="2700000" algn="tl">
                  <a:srgbClr val="000000">
                    <a:alpha val="43137"/>
                  </a:srgbClr>
                </a:outerShdw>
              </a:effectLst>
            </a:endParaRPr>
          </a:p>
        </p:txBody>
      </p:sp>
      <p:sp>
        <p:nvSpPr>
          <p:cNvPr id="10" name="TextBox 9"/>
          <p:cNvSpPr txBox="1"/>
          <p:nvPr/>
        </p:nvSpPr>
        <p:spPr>
          <a:xfrm rot="21386932">
            <a:off x="6909566" y="261387"/>
            <a:ext cx="1938351" cy="58477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3200" dirty="0" smtClean="0"/>
              <a:t>Upprifjun</a:t>
            </a:r>
            <a:endParaRPr lang="is-IS" sz="3200" dirty="0"/>
          </a:p>
        </p:txBody>
      </p:sp>
      <p:sp>
        <p:nvSpPr>
          <p:cNvPr id="11" name="TextBox 10"/>
          <p:cNvSpPr txBox="1"/>
          <p:nvPr/>
        </p:nvSpPr>
        <p:spPr>
          <a:xfrm rot="21404486">
            <a:off x="4150978" y="1397688"/>
            <a:ext cx="3831498" cy="523220"/>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rtlCol="0">
            <a:spAutoFit/>
          </a:bodyPr>
          <a:lstStyle/>
          <a:p>
            <a:r>
              <a:rPr lang="is-IS" sz="2800" dirty="0" smtClean="0"/>
              <a:t>Þversögn? Kannski ekki</a:t>
            </a:r>
            <a:endParaRPr lang="is-I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effectLst>
                  <a:outerShdw blurRad="38100" dist="38100" dir="2700000" algn="tl">
                    <a:srgbClr val="000000">
                      <a:alpha val="43137"/>
                    </a:srgbClr>
                  </a:outerShdw>
                </a:effectLst>
              </a:rPr>
              <a:t>Lýðræðislegt umboð</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is-IS" sz="2800" dirty="0" smtClean="0"/>
              <a:t>Sjónarmið kjörinna fulltrúa ríma vel við skoðanir frambjóðendahópsins í heild og skoðanir almennings skv. könnun </a:t>
            </a:r>
            <a:r>
              <a:rPr lang="is-IS" sz="2800" i="1" dirty="0" smtClean="0"/>
              <a:t>DV</a:t>
            </a:r>
          </a:p>
          <a:p>
            <a:pPr lvl="1"/>
            <a:r>
              <a:rPr lang="is-IS" sz="2400" dirty="0" smtClean="0"/>
              <a:t>Hvergi umtalsvert misræmi</a:t>
            </a:r>
          </a:p>
          <a:p>
            <a:pPr lvl="1"/>
            <a:r>
              <a:rPr lang="is-IS" sz="2400" dirty="0" smtClean="0"/>
              <a:t>Bitamunur en ekki fjár</a:t>
            </a:r>
          </a:p>
          <a:p>
            <a:r>
              <a:rPr lang="is-IS" sz="2800" dirty="0" smtClean="0"/>
              <a:t>Tökum fjögur dæmi</a:t>
            </a:r>
          </a:p>
          <a:p>
            <a:pPr lvl="1"/>
            <a:r>
              <a:rPr lang="is-IS" sz="2400" dirty="0" smtClean="0"/>
              <a:t>Jafnt vægi atkvæða óháð búsetu?</a:t>
            </a:r>
          </a:p>
          <a:p>
            <a:pPr lvl="1"/>
            <a:r>
              <a:rPr lang="is-IS" sz="2400" dirty="0" smtClean="0"/>
              <a:t>Landið eitt kjördæmi?</a:t>
            </a:r>
          </a:p>
          <a:p>
            <a:pPr lvl="1"/>
            <a:r>
              <a:rPr lang="is-IS" sz="2400" dirty="0" smtClean="0"/>
              <a:t>Fækka alþingismönnum?</a:t>
            </a:r>
          </a:p>
          <a:p>
            <a:pPr lvl="1"/>
            <a:r>
              <a:rPr lang="is-IS" sz="2400" dirty="0" smtClean="0"/>
              <a:t>Á ráðherra einn að skipa í embætti?</a:t>
            </a:r>
            <a:endParaRPr lang="is-I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effectLst>
                  <a:outerShdw blurRad="38100" dist="38100" dir="2700000" algn="tl">
                    <a:srgbClr val="000000">
                      <a:alpha val="43137"/>
                    </a:srgbClr>
                  </a:outerShdw>
                </a:effectLst>
              </a:rPr>
              <a:t>Jafnt vægi atkvæða óháð búsetu?</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2"/>
          <p:cNvSpPr>
            <a:spLocks noGrp="1"/>
          </p:cNvSpPr>
          <p:nvPr>
            <p:ph type="body" idx="1"/>
          </p:nvPr>
        </p:nvSpPr>
        <p:spPr>
          <a:xfrm>
            <a:off x="457200" y="5733256"/>
            <a:ext cx="3520440" cy="729952"/>
          </a:xfrm>
          <a:ln>
            <a:noFill/>
          </a:ln>
        </p:spPr>
        <p:txBody>
          <a:bodyPr>
            <a:noAutofit/>
          </a:bodyPr>
          <a:lstStyle/>
          <a:p>
            <a:r>
              <a:rPr lang="is-IS" sz="2800" dirty="0" smtClean="0"/>
              <a:t>Frambjóðendur</a:t>
            </a:r>
            <a:br>
              <a:rPr lang="is-IS" sz="2800" dirty="0" smtClean="0"/>
            </a:br>
            <a:r>
              <a:rPr lang="is-IS" sz="2800" dirty="0" smtClean="0"/>
              <a:t>82% gegn 10%</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20 gegn 2</a:t>
            </a:r>
            <a:endParaRPr lang="is-I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effectLst>
                  <a:outerShdw blurRad="38100" dist="38100" dir="2700000" algn="tl">
                    <a:srgbClr val="000000">
                      <a:alpha val="43137"/>
                    </a:srgbClr>
                  </a:outerShdw>
                </a:effectLst>
              </a:rPr>
              <a:t>Jafnt vægi atkvæða óháð búsetu?</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br>
              <a:rPr lang="is-IS" sz="2800" dirty="0" smtClean="0"/>
            </a:br>
            <a:r>
              <a:rPr lang="is-IS" sz="2800" dirty="0" smtClean="0"/>
              <a:t>72% gegn 17%</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20 gegn 2</a:t>
            </a:r>
            <a:endParaRPr lang="is-IS" sz="2800" dirty="0"/>
          </a:p>
        </p:txBody>
      </p:sp>
      <p:sp>
        <p:nvSpPr>
          <p:cNvPr id="9" name="TextBox 8"/>
          <p:cNvSpPr txBox="1"/>
          <p:nvPr/>
        </p:nvSpPr>
        <p:spPr>
          <a:xfrm rot="21426981">
            <a:off x="3291881" y="1353441"/>
            <a:ext cx="4927952"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smtClean="0"/>
              <a:t>Skýr krafa um jafnan atkvæðisrétt</a:t>
            </a:r>
            <a:endParaRPr lang="is-I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Landið Eitt kjördæmi?</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14 gegn 5</a:t>
            </a:r>
            <a:endParaRPr lang="is-IS" sz="2800" dirty="0"/>
          </a:p>
        </p:txBody>
      </p:sp>
      <p:sp>
        <p:nvSpPr>
          <p:cNvPr id="12" name="Text Placeholder 2"/>
          <p:cNvSpPr>
            <a:spLocks noGrp="1"/>
          </p:cNvSpPr>
          <p:nvPr>
            <p:ph type="body" idx="1"/>
          </p:nvPr>
        </p:nvSpPr>
        <p:spPr>
          <a:xfrm>
            <a:off x="457200" y="5733256"/>
            <a:ext cx="3520440" cy="729952"/>
          </a:xfrm>
          <a:ln>
            <a:noFill/>
          </a:ln>
        </p:spPr>
        <p:txBody>
          <a:bodyPr>
            <a:noAutofit/>
          </a:bodyPr>
          <a:lstStyle/>
          <a:p>
            <a:r>
              <a:rPr lang="is-IS" sz="2800" dirty="0" smtClean="0"/>
              <a:t>Frambjóðendur</a:t>
            </a:r>
            <a:br>
              <a:rPr lang="is-IS" sz="2800" dirty="0" smtClean="0"/>
            </a:br>
            <a:r>
              <a:rPr lang="is-IS" sz="2800" dirty="0" smtClean="0"/>
              <a:t>71% gegn 17%</a:t>
            </a:r>
            <a:endParaRPr lang="is-I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10" y="1607016"/>
            <a:ext cx="7577466" cy="5062344"/>
          </a:xfrm>
        </p:spPr>
        <p:txBody>
          <a:bodyPr>
            <a:normAutofit/>
          </a:bodyPr>
          <a:lstStyle/>
          <a:p>
            <a:r>
              <a:rPr lang="is-IS" sz="2800" dirty="0" smtClean="0"/>
              <a:t>Ný stjórnarskrá lýðveldisins gæti </a:t>
            </a:r>
            <a:r>
              <a:rPr lang="is-IS" sz="2800" dirty="0" err="1" smtClean="0"/>
              <a:t>hafizt</a:t>
            </a:r>
            <a:r>
              <a:rPr lang="is-IS" sz="2800" dirty="0" smtClean="0"/>
              <a:t> eitthvað á þessa leið:</a:t>
            </a:r>
          </a:p>
          <a:p>
            <a:pPr lvl="1"/>
            <a:r>
              <a:rPr lang="is-IS" sz="2400" dirty="0" smtClean="0"/>
              <a:t>Við Íslendingar setjum okkur þessa stjórnarskrá til að tryggja almannahag, frelsi, jafnrétti, bræðralag, lýðræði og mannréttindi, ábyrgð, gegnsæi, réttlæti og velferð okkar allra og til að efla friðsæld og öryggi lýðveldisins okkur öllum til heilla og hagsbóta og afkomendum okkar</a:t>
            </a:r>
          </a:p>
          <a:p>
            <a:pPr lvl="1"/>
            <a:r>
              <a:rPr lang="is-IS" sz="2400" dirty="0" smtClean="0"/>
              <a:t>Við sitjum öll við sama borð</a:t>
            </a:r>
          </a:p>
          <a:p>
            <a:pPr lvl="1"/>
            <a:r>
              <a:rPr lang="is-IS" sz="2400" dirty="0" smtClean="0"/>
              <a:t>Sérhverjum Íslendingi ber að virða stjórnarskrána, æðstu lög landsins</a:t>
            </a:r>
            <a:endParaRPr lang="en-US" sz="2000" dirty="0"/>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við sitjum öll við sama borð</a:t>
            </a:r>
            <a:endParaRPr lang="is-I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Landið Eitt kjördæmi?</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14 gegn 5</a:t>
            </a:r>
            <a:endParaRPr lang="is-IS" sz="2800" dirty="0"/>
          </a:p>
        </p:txBody>
      </p:sp>
      <p:sp>
        <p:nvSpPr>
          <p:cNvPr id="12"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br>
              <a:rPr lang="is-IS" sz="2800" dirty="0" smtClean="0"/>
            </a:br>
            <a:r>
              <a:rPr lang="is-IS" sz="2800" dirty="0" smtClean="0"/>
              <a:t>68% gegn 23%</a:t>
            </a:r>
            <a:endParaRPr lang="is-IS" sz="2800" dirty="0"/>
          </a:p>
        </p:txBody>
      </p:sp>
      <p:sp>
        <p:nvSpPr>
          <p:cNvPr id="9" name="TextBox 8"/>
          <p:cNvSpPr txBox="1"/>
          <p:nvPr/>
        </p:nvSpPr>
        <p:spPr>
          <a:xfrm rot="21426981">
            <a:off x="1583732" y="1434745"/>
            <a:ext cx="694773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smtClean="0"/>
              <a:t>Fær leið að settu marki, en ekki eina færa leiðin</a:t>
            </a:r>
            <a:endParaRPr lang="is-I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Fækka þingmönnum?</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Placeholder 2"/>
          <p:cNvSpPr>
            <a:spLocks noGrp="1"/>
          </p:cNvSpPr>
          <p:nvPr>
            <p:ph type="body" idx="1"/>
          </p:nvPr>
        </p:nvSpPr>
        <p:spPr>
          <a:xfrm>
            <a:off x="457200" y="5733256"/>
            <a:ext cx="3520440" cy="729952"/>
          </a:xfrm>
          <a:ln>
            <a:noFill/>
          </a:ln>
        </p:spPr>
        <p:txBody>
          <a:bodyPr>
            <a:noAutofit/>
          </a:bodyPr>
          <a:lstStyle/>
          <a:p>
            <a:r>
              <a:rPr lang="is-IS" sz="2800" dirty="0" smtClean="0"/>
              <a:t>Frambjóðendur</a:t>
            </a:r>
            <a:br>
              <a:rPr lang="is-IS" sz="2800" dirty="0" smtClean="0"/>
            </a:br>
            <a:r>
              <a:rPr lang="is-IS" sz="2800" dirty="0" smtClean="0"/>
              <a:t>57% gegn 32%</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14 gegn 7</a:t>
            </a:r>
            <a:endParaRPr lang="is-IS"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Fækka þingmönnum?</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br>
              <a:rPr lang="is-IS" sz="2800" dirty="0" smtClean="0"/>
            </a:br>
            <a:r>
              <a:rPr lang="is-IS" sz="2800" dirty="0" smtClean="0"/>
              <a:t>57% gegn 30%</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14 gegn 7</a:t>
            </a:r>
            <a:endParaRPr lang="is-IS" sz="2800" dirty="0"/>
          </a:p>
        </p:txBody>
      </p:sp>
      <p:sp>
        <p:nvSpPr>
          <p:cNvPr id="8" name="TextBox 7"/>
          <p:cNvSpPr txBox="1"/>
          <p:nvPr/>
        </p:nvSpPr>
        <p:spPr>
          <a:xfrm rot="21426981">
            <a:off x="2347375" y="1415430"/>
            <a:ext cx="6301725"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dirty="0" smtClean="0"/>
              <a:t>Þingmenn á Barbados (300.000 íbúar) eru 30</a:t>
            </a:r>
            <a:endParaRPr lang="is-I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 ráðherra einn að skipa í embætti?</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Placeholder 2"/>
          <p:cNvSpPr>
            <a:spLocks noGrp="1"/>
          </p:cNvSpPr>
          <p:nvPr>
            <p:ph type="body" idx="1"/>
          </p:nvPr>
        </p:nvSpPr>
        <p:spPr>
          <a:xfrm>
            <a:off x="457200" y="5733256"/>
            <a:ext cx="3520440" cy="729952"/>
          </a:xfrm>
          <a:ln>
            <a:noFill/>
          </a:ln>
        </p:spPr>
        <p:txBody>
          <a:bodyPr>
            <a:noAutofit/>
          </a:bodyPr>
          <a:lstStyle/>
          <a:p>
            <a:r>
              <a:rPr lang="is-IS" sz="2800" dirty="0" smtClean="0"/>
              <a:t>Frambjóðendur</a:t>
            </a:r>
            <a:br>
              <a:rPr lang="is-IS" sz="2800" dirty="0" smtClean="0"/>
            </a:br>
            <a:r>
              <a:rPr lang="is-IS" sz="2800" dirty="0" smtClean="0"/>
              <a:t>6% gegn 85%</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 gegn 18</a:t>
            </a:r>
            <a:endParaRPr lang="is-IS"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 ráðherra einn að skipa í embætti?</a:t>
            </a:r>
            <a:endParaRPr lang="en-US" dirty="0"/>
          </a:p>
        </p:txBody>
      </p:sp>
      <p:graphicFrame>
        <p:nvGraphicFramePr>
          <p:cNvPr id="7" name="Content Placeholder 3"/>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3"/>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 Placeholder 2"/>
          <p:cNvSpPr>
            <a:spLocks noGrp="1"/>
          </p:cNvSpPr>
          <p:nvPr>
            <p:ph type="body" idx="1"/>
          </p:nvPr>
        </p:nvSpPr>
        <p:spPr>
          <a:xfrm>
            <a:off x="457200" y="5733256"/>
            <a:ext cx="3520440" cy="729952"/>
          </a:xfrm>
          <a:ln>
            <a:noFill/>
          </a:ln>
        </p:spPr>
        <p:txBody>
          <a:bodyPr>
            <a:noAutofit/>
          </a:bodyPr>
          <a:lstStyle/>
          <a:p>
            <a:r>
              <a:rPr lang="is-IS" sz="2800" dirty="0" smtClean="0"/>
              <a:t>Almenningur</a:t>
            </a:r>
            <a:br>
              <a:rPr lang="is-IS" sz="2800" dirty="0" smtClean="0"/>
            </a:br>
            <a:r>
              <a:rPr lang="is-IS" sz="2800" dirty="0" smtClean="0"/>
              <a:t>6% gegn 80%</a:t>
            </a:r>
            <a:endParaRPr lang="is-IS" sz="2800" dirty="0"/>
          </a:p>
        </p:txBody>
      </p:sp>
      <p:sp>
        <p:nvSpPr>
          <p:cNvPr id="12" name="Text Placeholder 4"/>
          <p:cNvSpPr>
            <a:spLocks noGrp="1"/>
          </p:cNvSpPr>
          <p:nvPr>
            <p:ph type="body" sz="half" idx="3"/>
          </p:nvPr>
        </p:nvSpPr>
        <p:spPr>
          <a:xfrm>
            <a:off x="4178808" y="5867400"/>
            <a:ext cx="3921584" cy="457200"/>
          </a:xfrm>
          <a:ln>
            <a:noFill/>
          </a:ln>
        </p:spPr>
        <p:txBody>
          <a:bodyPr>
            <a:noAutofit/>
          </a:bodyPr>
          <a:lstStyle/>
          <a:p>
            <a:r>
              <a:rPr lang="is-IS" sz="2800" dirty="0" smtClean="0"/>
              <a:t>Kjörnir fulltrúar</a:t>
            </a:r>
            <a:br>
              <a:rPr lang="is-IS" sz="2800" dirty="0" smtClean="0"/>
            </a:br>
            <a:r>
              <a:rPr lang="is-IS" sz="2800" dirty="0" smtClean="0"/>
              <a:t>1 gegn 18</a:t>
            </a:r>
            <a:endParaRPr lang="is-IS" sz="2800" dirty="0"/>
          </a:p>
        </p:txBody>
      </p:sp>
      <p:sp>
        <p:nvSpPr>
          <p:cNvPr id="8" name="TextBox 7"/>
          <p:cNvSpPr txBox="1"/>
          <p:nvPr/>
        </p:nvSpPr>
        <p:spPr>
          <a:xfrm rot="21426981">
            <a:off x="2635446" y="1353441"/>
            <a:ext cx="6240811"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is-IS" sz="2400" smtClean="0"/>
              <a:t>Þungur áfellisdómur yfir embættaveitingum</a:t>
            </a:r>
            <a:endParaRPr lang="is-I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effectLst>
                  <a:outerShdw blurRad="38100" dist="38100" dir="2700000" algn="tl">
                    <a:srgbClr val="000000">
                      <a:alpha val="43137"/>
                    </a:srgbClr>
                  </a:outerShdw>
                </a:effectLst>
              </a:rPr>
              <a:t>Fólkið í landinu vill breytingar á stjórnarskránni</a:t>
            </a:r>
            <a:endParaRPr lang="is-I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131952"/>
          </a:xfrm>
        </p:spPr>
        <p:txBody>
          <a:bodyPr>
            <a:normAutofit/>
          </a:bodyPr>
          <a:lstStyle/>
          <a:p>
            <a:r>
              <a:rPr lang="is-IS" dirty="0" smtClean="0"/>
              <a:t>Svör almennings og 444 frambjóðenda sýna, að fólkið í landinu vill breytingar á stjórnarskránni</a:t>
            </a:r>
          </a:p>
          <a:p>
            <a:pPr lvl="1"/>
            <a:r>
              <a:rPr lang="is-IS" dirty="0" smtClean="0"/>
              <a:t>Kjörnir fulltrúar á SÞ eru flestir sama sinnis</a:t>
            </a:r>
          </a:p>
          <a:p>
            <a:r>
              <a:rPr lang="is-IS" dirty="0" smtClean="0"/>
              <a:t>Hvers vegna stangast stjórnarskráin á við þjóðarviljann eins og hann birtist í könnun </a:t>
            </a:r>
            <a:r>
              <a:rPr lang="is-IS" i="1" dirty="0" smtClean="0"/>
              <a:t>DV</a:t>
            </a:r>
            <a:r>
              <a:rPr lang="is-IS" dirty="0" smtClean="0"/>
              <a:t>?</a:t>
            </a:r>
          </a:p>
          <a:p>
            <a:r>
              <a:rPr lang="is-IS" dirty="0" smtClean="0"/>
              <a:t>Kannski tók þjóðin sinnaskiptum eftir hrun</a:t>
            </a:r>
          </a:p>
          <a:p>
            <a:pPr lvl="1"/>
            <a:r>
              <a:rPr lang="is-IS" dirty="0" smtClean="0"/>
              <a:t>Kannski gerir hún sér gömlu leikreglurnar ekki lengur að góðu</a:t>
            </a:r>
          </a:p>
          <a:p>
            <a:r>
              <a:rPr lang="is-IS" dirty="0" smtClean="0"/>
              <a:t>Kannski var þjóðin sama sinnis fyrir hrun, en ...</a:t>
            </a:r>
          </a:p>
          <a:p>
            <a:pPr lvl="1"/>
            <a:r>
              <a:rPr lang="is-IS" dirty="0" smtClean="0"/>
              <a:t>... undi samt við óbreytt ástand eða ...</a:t>
            </a:r>
          </a:p>
          <a:p>
            <a:pPr lvl="1"/>
            <a:r>
              <a:rPr lang="is-IS" dirty="0" smtClean="0"/>
              <a:t>... vilji hennar fékk ekki framgang innan stjórnmálaflokkanna</a:t>
            </a:r>
          </a:p>
          <a:p>
            <a:pPr lvl="1"/>
            <a:endParaRPr lang="is-I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effectLst>
                  <a:outerShdw blurRad="38100" dist="38100" dir="2700000" algn="tl">
                    <a:srgbClr val="000000">
                      <a:alpha val="43137"/>
                    </a:srgbClr>
                  </a:outerShdw>
                </a:effectLst>
              </a:rPr>
              <a:t>Að endingu</a:t>
            </a:r>
            <a:endParaRPr lang="is-I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is-IS" dirty="0" smtClean="0"/>
              <a:t>Fulltrúar á SÞ voru, að ætla má, kjörnir á grundvelli þeirra sjónarmiða, sem þeir lýstu opinberlega fyrir kosninguna</a:t>
            </a:r>
          </a:p>
          <a:p>
            <a:r>
              <a:rPr lang="is-IS" dirty="0" smtClean="0"/>
              <a:t>Sjónarmið þeirra lágu fyrir í svörum þeirra við spurningum </a:t>
            </a:r>
            <a:r>
              <a:rPr lang="is-IS" i="1" dirty="0" smtClean="0"/>
              <a:t>DV</a:t>
            </a:r>
            <a:r>
              <a:rPr lang="is-IS" dirty="0" smtClean="0"/>
              <a:t>, þau ríma vel við skoðanir annarra frambjóðenda og almennings og virðast líkleg til að enduróma í tillögum SÞ</a:t>
            </a:r>
          </a:p>
          <a:p>
            <a:r>
              <a:rPr lang="is-IS" dirty="0" smtClean="0"/>
              <a:t>Þess er því að vænta, að SÞ muni leggja til verulegar breytingar á stjórnarskránni í samræmi við vilja þjóðarinnar eins og hann birtist í úrslitum kosningarinnar</a:t>
            </a:r>
          </a:p>
          <a:p>
            <a:r>
              <a:rPr lang="is-IS" dirty="0" smtClean="0"/>
              <a:t>Vonandi kýs Alþingi að virða niðurstöðuna</a:t>
            </a:r>
            <a:endParaRPr lang="is-IS" dirty="0"/>
          </a:p>
        </p:txBody>
      </p:sp>
      <p:sp>
        <p:nvSpPr>
          <p:cNvPr id="4" name="TextBox 3"/>
          <p:cNvSpPr txBox="1"/>
          <p:nvPr/>
        </p:nvSpPr>
        <p:spPr>
          <a:xfrm rot="21447419">
            <a:off x="4792084" y="496637"/>
            <a:ext cx="4160113"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pPr algn="r"/>
            <a:r>
              <a:rPr lang="is-IS" dirty="0" smtClean="0"/>
              <a:t>Glærurnar má nálgast á vefsetri mínu</a:t>
            </a:r>
            <a:br>
              <a:rPr lang="is-IS" dirty="0" smtClean="0"/>
            </a:br>
            <a:r>
              <a:rPr lang="is-IS" dirty="0" err="1" smtClean="0"/>
              <a:t>www.hi.is</a:t>
            </a:r>
            <a:r>
              <a:rPr lang="is-IS" dirty="0" smtClean="0"/>
              <a:t>/~gylfason</a:t>
            </a:r>
            <a:endParaRPr lang="is-I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smtClean="0">
                <a:effectLst>
                  <a:outerShdw blurRad="38100" dist="38100" dir="2700000" algn="tl">
                    <a:srgbClr val="000000">
                      <a:alpha val="43137"/>
                    </a:srgbClr>
                  </a:outerShdw>
                </a:effectLst>
              </a:rPr>
              <a:t>Ákvæði um Þjóðkirkju í stjórnarskrá?</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539552"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346166" y="1443526"/>
            <a:ext cx="3148329" cy="175432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6 með, 15 á móti</a:t>
            </a:r>
            <a:endParaRPr lang="is-IS" sz="5400" dirty="0">
              <a:effectLst>
                <a:outerShdw blurRad="38100" dist="38100" dir="2700000" algn="tl">
                  <a:srgbClr val="000000">
                    <a:alpha val="43137"/>
                  </a:srgbClr>
                </a:outerShdw>
              </a:effectLst>
            </a:endParaRPr>
          </a:p>
        </p:txBody>
      </p:sp>
      <p:sp>
        <p:nvSpPr>
          <p:cNvPr id="6" name="TextBox 5"/>
          <p:cNvSpPr txBox="1"/>
          <p:nvPr/>
        </p:nvSpPr>
        <p:spPr>
          <a:xfrm>
            <a:off x="6732240" y="332656"/>
            <a:ext cx="1863587" cy="584775"/>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rtlCol="0">
            <a:spAutoFit/>
          </a:bodyPr>
          <a:lstStyle/>
          <a:p>
            <a:r>
              <a:rPr lang="is-IS" sz="3200" smtClean="0">
                <a:effectLst>
                  <a:outerShdw blurRad="38100" dist="38100" dir="2700000" algn="tl">
                    <a:srgbClr val="000000">
                      <a:alpha val="43137"/>
                    </a:srgbClr>
                  </a:outerShdw>
                </a:effectLst>
              </a:rPr>
              <a:t>Viðauki 1</a:t>
            </a:r>
            <a:endParaRPr lang="is-IS" sz="320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íslenskan sem þjóðtunga?</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539552"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16 með</a:t>
            </a:r>
            <a:endParaRPr lang="is-IS" sz="5400" dirty="0">
              <a:effectLst>
                <a:outerShdw blurRad="38100" dist="38100" dir="2700000" algn="tl">
                  <a:srgbClr val="000000">
                    <a:alpha val="43137"/>
                  </a:srgbClr>
                </a:outerShdw>
              </a:effectLst>
            </a:endParaRPr>
          </a:p>
        </p:txBody>
      </p:sp>
      <p:sp>
        <p:nvSpPr>
          <p:cNvPr id="6" name="TextBox 5"/>
          <p:cNvSpPr txBox="1"/>
          <p:nvPr/>
        </p:nvSpPr>
        <p:spPr>
          <a:xfrm>
            <a:off x="6732240" y="332656"/>
            <a:ext cx="1863587" cy="584775"/>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rtlCol="0">
            <a:spAutoFit/>
          </a:bodyPr>
          <a:lstStyle/>
          <a:p>
            <a:r>
              <a:rPr lang="is-IS" sz="3200" dirty="0" smtClean="0">
                <a:effectLst>
                  <a:outerShdw blurRad="38100" dist="38100" dir="2700000" algn="tl">
                    <a:srgbClr val="000000">
                      <a:alpha val="43137"/>
                    </a:srgbClr>
                  </a:outerShdw>
                </a:effectLst>
              </a:rPr>
              <a:t>Viðauki 2</a:t>
            </a:r>
            <a:endParaRPr lang="is-IS" sz="32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effectLst>
                  <a:outerShdw blurRad="38100" dist="38100" dir="2700000" algn="tl">
                    <a:srgbClr val="000000">
                      <a:alpha val="43137"/>
                    </a:srgbClr>
                  </a:outerShdw>
                </a:effectLst>
              </a:rPr>
              <a:t>Jafnrétti óháð kynhneigð?</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539552"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20 með</a:t>
            </a:r>
            <a:endParaRPr lang="is-IS" sz="5400" dirty="0">
              <a:effectLst>
                <a:outerShdw blurRad="38100" dist="38100" dir="2700000" algn="tl">
                  <a:srgbClr val="000000">
                    <a:alpha val="43137"/>
                  </a:srgbClr>
                </a:outerShdw>
              </a:effectLst>
            </a:endParaRPr>
          </a:p>
        </p:txBody>
      </p:sp>
      <p:sp>
        <p:nvSpPr>
          <p:cNvPr id="6" name="TextBox 5"/>
          <p:cNvSpPr txBox="1"/>
          <p:nvPr/>
        </p:nvSpPr>
        <p:spPr>
          <a:xfrm>
            <a:off x="6732240" y="332656"/>
            <a:ext cx="1863587" cy="584775"/>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rtlCol="0">
            <a:spAutoFit/>
          </a:bodyPr>
          <a:lstStyle/>
          <a:p>
            <a:r>
              <a:rPr lang="is-IS" sz="3200" dirty="0" smtClean="0">
                <a:effectLst>
                  <a:outerShdw blurRad="38100" dist="38100" dir="2700000" algn="tl">
                    <a:srgbClr val="000000">
                      <a:alpha val="43137"/>
                    </a:srgbClr>
                  </a:outerShdw>
                </a:effectLst>
              </a:rPr>
              <a:t>Viðauki 3</a:t>
            </a:r>
            <a:endParaRPr lang="is-IS" sz="32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475" y="1609416"/>
            <a:ext cx="7643192" cy="5059944"/>
          </a:xfrm>
        </p:spPr>
        <p:txBody>
          <a:bodyPr>
            <a:normAutofit fontScale="47500" lnSpcReduction="20000"/>
          </a:bodyPr>
          <a:lstStyle/>
          <a:p>
            <a:r>
              <a:rPr lang="is-IS" sz="5000" dirty="0" smtClean="0"/>
              <a:t>Meginefni stjórnarskrárinnar speglar þær grundvallarhugsjónir, sem upphafsorðin lýsa </a:t>
            </a:r>
          </a:p>
          <a:p>
            <a:r>
              <a:rPr lang="is-IS" sz="5000" dirty="0" smtClean="0"/>
              <a:t>Stjórnarskráin þarf að minni hyggju m.a. að</a:t>
            </a:r>
          </a:p>
          <a:p>
            <a:pPr lvl="1"/>
            <a:r>
              <a:rPr lang="is-IS" sz="4400" b="1" dirty="0" smtClean="0"/>
              <a:t>Treysta þrískiptingu framkvæmdarvalds, löggjafarvalds og dómsvalds</a:t>
            </a:r>
            <a:r>
              <a:rPr lang="is-IS" sz="4400" dirty="0" smtClean="0"/>
              <a:t> með því að styrkja Alþingi og dómstólana gagnvart framkvæmdarvaldinu</a:t>
            </a:r>
          </a:p>
          <a:p>
            <a:pPr lvl="1"/>
            <a:r>
              <a:rPr lang="is-IS" sz="4400" b="1" dirty="0" smtClean="0"/>
              <a:t>Fækka þingmönnum og ráðherrum</a:t>
            </a:r>
            <a:r>
              <a:rPr lang="is-IS" sz="4400" dirty="0" smtClean="0"/>
              <a:t>, og ráðherrar eiga ekki að sitja á þingi</a:t>
            </a:r>
          </a:p>
          <a:p>
            <a:pPr lvl="1"/>
            <a:r>
              <a:rPr lang="is-IS" sz="4400" b="1" dirty="0" smtClean="0"/>
              <a:t>Efla lýðræði</a:t>
            </a:r>
            <a:r>
              <a:rPr lang="is-IS" sz="4400" dirty="0" smtClean="0"/>
              <a:t> með því að jafna atkvæðisréttinn, gera landið að einu kjördæmi og vísa ýmsum mikilvægum málum til þjóðaratkvæðis, þó ekki sköttum og skuldum </a:t>
            </a:r>
          </a:p>
          <a:p>
            <a:pPr lvl="1"/>
            <a:r>
              <a:rPr lang="is-IS" sz="4400" b="1" dirty="0" smtClean="0"/>
              <a:t>Setja ákvæði um varnir gegn klíkuskap og spillingu</a:t>
            </a:r>
            <a:r>
              <a:rPr lang="is-IS" sz="4400" dirty="0" smtClean="0"/>
              <a:t>, skipun embættismanna, upplýsingaskyldu stjórnvalda, stjórnmálaflokka, starfsemi þeirra og fjárreiður</a:t>
            </a:r>
          </a:p>
          <a:p>
            <a:pPr lvl="1"/>
            <a:r>
              <a:rPr lang="is-IS" sz="4400" b="1" dirty="0" smtClean="0"/>
              <a:t>Tryggja ótvíræð yfirráð ríkisins, það er þjóðarinnar, yfir auðlindum sínum</a:t>
            </a:r>
            <a:r>
              <a:rPr lang="is-IS" sz="4400" dirty="0" smtClean="0"/>
              <a:t> í samræmi við hina alþjóðlegu mannréttindaskrá Sameinuðu þjóðanna </a:t>
            </a:r>
            <a:endParaRPr lang="en-US" sz="4400" dirty="0"/>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hverju þurfum við að breyta?</a:t>
            </a:r>
            <a:endParaRPr lang="is-I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571184" cy="1143000"/>
          </a:xfrm>
        </p:spPr>
        <p:txBody>
          <a:bodyPr>
            <a:normAutofit/>
          </a:bodyPr>
          <a:lstStyle/>
          <a:p>
            <a:r>
              <a:rPr lang="is-IS" dirty="0" smtClean="0">
                <a:effectLst>
                  <a:outerShdw blurRad="38100" dist="38100" dir="2700000" algn="tl">
                    <a:srgbClr val="000000">
                      <a:alpha val="43137"/>
                    </a:srgbClr>
                  </a:outerShdw>
                </a:effectLst>
              </a:rPr>
              <a:t>Kjarnorkuvopnalaust land?</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539552" y="1628800"/>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194682">
            <a:off x="5933126" y="1824382"/>
            <a:ext cx="2559324"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s-IS" sz="5400" dirty="0" smtClean="0">
                <a:effectLst>
                  <a:outerShdw blurRad="38100" dist="38100" dir="2700000" algn="tl">
                    <a:srgbClr val="000000">
                      <a:alpha val="43137"/>
                    </a:srgbClr>
                  </a:outerShdw>
                </a:effectLst>
              </a:rPr>
              <a:t>19 með</a:t>
            </a:r>
            <a:endParaRPr lang="is-IS" sz="5400" dirty="0">
              <a:effectLst>
                <a:outerShdw blurRad="38100" dist="38100" dir="2700000" algn="tl">
                  <a:srgbClr val="000000">
                    <a:alpha val="43137"/>
                  </a:srgbClr>
                </a:outerShdw>
              </a:effectLst>
            </a:endParaRPr>
          </a:p>
        </p:txBody>
      </p:sp>
      <p:sp>
        <p:nvSpPr>
          <p:cNvPr id="6" name="TextBox 5"/>
          <p:cNvSpPr txBox="1"/>
          <p:nvPr/>
        </p:nvSpPr>
        <p:spPr>
          <a:xfrm>
            <a:off x="6732240" y="332656"/>
            <a:ext cx="1863587" cy="584775"/>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rtlCol="0">
            <a:spAutoFit/>
          </a:bodyPr>
          <a:lstStyle/>
          <a:p>
            <a:r>
              <a:rPr lang="is-IS" sz="3200" dirty="0" smtClean="0">
                <a:effectLst>
                  <a:outerShdw blurRad="38100" dist="38100" dir="2700000" algn="tl">
                    <a:srgbClr val="000000">
                      <a:alpha val="43137"/>
                    </a:srgbClr>
                  </a:outerShdw>
                </a:effectLst>
              </a:rPr>
              <a:t>Viðauki 4</a:t>
            </a:r>
            <a:endParaRPr lang="is-IS" sz="32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7344816" cy="5184576"/>
          </a:xfrm>
        </p:spPr>
        <p:txBody>
          <a:bodyPr>
            <a:noAutofit/>
          </a:bodyPr>
          <a:lstStyle/>
          <a:p>
            <a:pPr>
              <a:spcBef>
                <a:spcPts val="0"/>
              </a:spcBef>
            </a:pPr>
            <a:r>
              <a:rPr lang="is-IS" sz="2800" dirty="0" smtClean="0"/>
              <a:t>Við þurfum rækilega stjórnarskrá</a:t>
            </a:r>
          </a:p>
          <a:p>
            <a:pPr lvl="1">
              <a:spcBef>
                <a:spcPts val="0"/>
              </a:spcBef>
            </a:pPr>
            <a:r>
              <a:rPr lang="is-IS" sz="2400" dirty="0" smtClean="0"/>
              <a:t>Stjórnarskráin frá 1944 er í veigamiklum atriðum nær samhljóða stjórnarskrá Danmerkur </a:t>
            </a:r>
          </a:p>
          <a:p>
            <a:pPr lvl="2">
              <a:spcBef>
                <a:spcPts val="0"/>
              </a:spcBef>
            </a:pPr>
            <a:r>
              <a:rPr lang="is-IS" dirty="0" smtClean="0"/>
              <a:t>Danska stjórnarskráin hefur dugað Dönum vel, en ...</a:t>
            </a:r>
          </a:p>
          <a:p>
            <a:pPr lvl="2">
              <a:spcBef>
                <a:spcPts val="0"/>
              </a:spcBef>
            </a:pPr>
            <a:r>
              <a:rPr lang="is-IS" dirty="0" smtClean="0"/>
              <a:t>... Danir eru yfirleitt agaðri en Íslendingar</a:t>
            </a:r>
          </a:p>
          <a:p>
            <a:pPr lvl="3">
              <a:spcBef>
                <a:spcPts val="0"/>
              </a:spcBef>
            </a:pPr>
            <a:r>
              <a:rPr lang="is-IS" sz="1800" dirty="0" smtClean="0"/>
              <a:t>Eða hvernig skyldi standa á, að </a:t>
            </a:r>
            <a:r>
              <a:rPr lang="is-IS" sz="1800" dirty="0" err="1" smtClean="0"/>
              <a:t>íslenzka</a:t>
            </a:r>
            <a:r>
              <a:rPr lang="is-IS" sz="1800" dirty="0" smtClean="0"/>
              <a:t> krónan hefur fallið um 99,95% gagnvart dönsku krónunni frá 1939?</a:t>
            </a:r>
          </a:p>
          <a:p>
            <a:pPr>
              <a:spcBef>
                <a:spcPts val="0"/>
              </a:spcBef>
            </a:pPr>
            <a:r>
              <a:rPr lang="is-IS" sz="2800" dirty="0" smtClean="0"/>
              <a:t>Dugir að bæta stjórnarskrána eða þurfum við að semja nýja stjórnarskrá frá grunni?</a:t>
            </a:r>
          </a:p>
          <a:p>
            <a:pPr lvl="1">
              <a:spcBef>
                <a:spcPts val="0"/>
              </a:spcBef>
            </a:pPr>
            <a:r>
              <a:rPr lang="is-IS" sz="2400" dirty="0" smtClean="0"/>
              <a:t>Hóflegar breytingar eða gagnger uppstokkun? </a:t>
            </a:r>
          </a:p>
          <a:p>
            <a:pPr lvl="2">
              <a:spcBef>
                <a:spcPts val="0"/>
              </a:spcBef>
            </a:pPr>
            <a:r>
              <a:rPr lang="is-IS" dirty="0" smtClean="0"/>
              <a:t>Byrja með autt blað? Sjaldgæft, en ekki óhugsandi</a:t>
            </a:r>
          </a:p>
          <a:p>
            <a:pPr lvl="1">
              <a:spcBef>
                <a:spcPts val="0"/>
              </a:spcBef>
            </a:pPr>
            <a:r>
              <a:rPr lang="is-IS" sz="2400" dirty="0" smtClean="0"/>
              <a:t>Stjórnarskrár eru lífræn skjöl handa lifandi fólki</a:t>
            </a:r>
          </a:p>
          <a:p>
            <a:pPr lvl="2">
              <a:spcBef>
                <a:spcPts val="0"/>
              </a:spcBef>
            </a:pPr>
            <a:r>
              <a:rPr lang="is-IS" dirty="0" smtClean="0"/>
              <a:t>Lög breytast jafnan hægt – skv. eðli máls?</a:t>
            </a:r>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breyta eða bylta?</a:t>
            </a:r>
            <a:endParaRPr lang="is-I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left)">
                                      <p:cBhvr>
                                        <p:cTn id="39" dur="500"/>
                                        <p:tgtEl>
                                          <p:spTgt spid="3">
                                            <p:txEl>
                                              <p:pRg st="8" end="8"/>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left)">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7632848" cy="4846320"/>
          </a:xfrm>
        </p:spPr>
        <p:txBody>
          <a:bodyPr>
            <a:noAutofit/>
          </a:bodyPr>
          <a:lstStyle/>
          <a:p>
            <a:pPr>
              <a:lnSpc>
                <a:spcPct val="90000"/>
              </a:lnSpc>
              <a:spcBef>
                <a:spcPts val="0"/>
              </a:spcBef>
            </a:pPr>
            <a:r>
              <a:rPr lang="is-IS" sz="2800" dirty="0" smtClean="0"/>
              <a:t>Umræður um þörfina fyrir breytingar á stjórnarskránni frá 1944 hófust árið eftir</a:t>
            </a:r>
          </a:p>
          <a:p>
            <a:pPr lvl="1">
              <a:lnSpc>
                <a:spcPct val="90000"/>
              </a:lnSpc>
              <a:spcBef>
                <a:spcPts val="0"/>
              </a:spcBef>
            </a:pPr>
            <a:r>
              <a:rPr lang="is-IS" sz="2500" dirty="0" smtClean="0"/>
              <a:t>Stjórnarskráin var lítt breytt frá 1874, enda var hún </a:t>
            </a:r>
            <a:r>
              <a:rPr lang="is-IS" sz="2500" dirty="0" smtClean="0">
                <a:effectLst>
                  <a:outerShdw blurRad="38100" dist="38100" dir="2700000" algn="tl">
                    <a:srgbClr val="000000">
                      <a:alpha val="43137"/>
                    </a:srgbClr>
                  </a:outerShdw>
                </a:effectLst>
              </a:rPr>
              <a:t>sett til bráðabirgða</a:t>
            </a:r>
          </a:p>
          <a:p>
            <a:pPr lvl="1">
              <a:lnSpc>
                <a:spcPct val="90000"/>
              </a:lnSpc>
              <a:spcBef>
                <a:spcPts val="0"/>
              </a:spcBef>
            </a:pPr>
            <a:r>
              <a:rPr lang="is-IS" sz="2500" dirty="0" smtClean="0"/>
              <a:t>Þrátt fyrir ýmsar </a:t>
            </a:r>
            <a:r>
              <a:rPr lang="is-IS" sz="2500" dirty="0" smtClean="0">
                <a:effectLst>
                  <a:outerShdw blurRad="38100" dist="38100" dir="2700000" algn="tl">
                    <a:srgbClr val="000000">
                      <a:alpha val="43137"/>
                    </a:srgbClr>
                  </a:outerShdw>
                </a:effectLst>
              </a:rPr>
              <a:t>þingskipaðar nefndir </a:t>
            </a:r>
            <a:r>
              <a:rPr lang="is-IS" sz="2500" dirty="0" smtClean="0"/>
              <a:t>og ötult starf um langt árabil, hefur Alþingi ekki </a:t>
            </a:r>
            <a:r>
              <a:rPr lang="is-IS" sz="2500" dirty="0" err="1" smtClean="0"/>
              <a:t>tekizt</a:t>
            </a:r>
            <a:r>
              <a:rPr lang="is-IS" sz="2500" dirty="0" smtClean="0"/>
              <a:t> að gera nema lítils háttar breytingar</a:t>
            </a:r>
          </a:p>
          <a:p>
            <a:pPr lvl="2">
              <a:lnSpc>
                <a:spcPct val="90000"/>
              </a:lnSpc>
              <a:spcBef>
                <a:spcPts val="0"/>
              </a:spcBef>
            </a:pPr>
            <a:r>
              <a:rPr lang="is-IS" sz="2200" dirty="0" smtClean="0"/>
              <a:t>Breytt kjördæmaskipan 1959, 1984 og 1999</a:t>
            </a:r>
          </a:p>
          <a:p>
            <a:pPr lvl="2">
              <a:lnSpc>
                <a:spcPct val="90000"/>
              </a:lnSpc>
              <a:spcBef>
                <a:spcPts val="0"/>
              </a:spcBef>
            </a:pPr>
            <a:r>
              <a:rPr lang="is-IS" sz="2200" dirty="0" smtClean="0"/>
              <a:t>Breytt skipan Alþingis 1991 (deildaskipting afnumin)</a:t>
            </a:r>
          </a:p>
          <a:p>
            <a:pPr lvl="2">
              <a:lnSpc>
                <a:spcPct val="90000"/>
              </a:lnSpc>
              <a:spcBef>
                <a:spcPts val="0"/>
              </a:spcBef>
            </a:pPr>
            <a:r>
              <a:rPr lang="is-IS" sz="2200" dirty="0" smtClean="0"/>
              <a:t>Breytt og ný mannréttindaákvæði 1995</a:t>
            </a:r>
          </a:p>
          <a:p>
            <a:pPr lvl="2">
              <a:lnSpc>
                <a:spcPct val="90000"/>
              </a:lnSpc>
              <a:spcBef>
                <a:spcPts val="0"/>
              </a:spcBef>
            </a:pPr>
            <a:r>
              <a:rPr lang="is-IS" sz="2200" dirty="0" smtClean="0"/>
              <a:t>Breytt ákvæði um Ríkisendurskoðun 1995</a:t>
            </a:r>
          </a:p>
          <a:p>
            <a:pPr lvl="2">
              <a:lnSpc>
                <a:spcPct val="90000"/>
              </a:lnSpc>
              <a:spcBef>
                <a:spcPts val="0"/>
              </a:spcBef>
            </a:pPr>
            <a:r>
              <a:rPr lang="is-IS" sz="2200" dirty="0" smtClean="0"/>
              <a:t>Lækkun kosningaaldurs 1968 og 1984</a:t>
            </a:r>
          </a:p>
          <a:p>
            <a:pPr lvl="1">
              <a:lnSpc>
                <a:spcPct val="90000"/>
              </a:lnSpc>
              <a:spcBef>
                <a:spcPts val="0"/>
              </a:spcBef>
            </a:pPr>
            <a:r>
              <a:rPr lang="is-IS" sz="2500" dirty="0" smtClean="0"/>
              <a:t>Lögin frá 2010 um </a:t>
            </a:r>
            <a:r>
              <a:rPr lang="is-IS" sz="2500" dirty="0" smtClean="0">
                <a:effectLst>
                  <a:outerShdw blurRad="38100" dist="38100" dir="2700000" algn="tl">
                    <a:srgbClr val="000000">
                      <a:alpha val="43137"/>
                    </a:srgbClr>
                  </a:outerShdw>
                </a:effectLst>
              </a:rPr>
              <a:t>þjóðkjörið SÞ </a:t>
            </a:r>
            <a:r>
              <a:rPr lang="is-IS" sz="2500" dirty="0" smtClean="0"/>
              <a:t>spegla vilja Alþingis nú eftir hrun til gagngerra breytinga</a:t>
            </a:r>
          </a:p>
          <a:p>
            <a:pPr lvl="1">
              <a:lnSpc>
                <a:spcPct val="90000"/>
              </a:lnSpc>
              <a:spcBef>
                <a:spcPts val="0"/>
              </a:spcBef>
            </a:pPr>
            <a:endParaRPr lang="is-IS" sz="2500" dirty="0" smtClean="0"/>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litlar breytingar frá 1944</a:t>
            </a:r>
            <a:endParaRPr lang="is-I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7488832" cy="4846320"/>
          </a:xfrm>
        </p:spPr>
        <p:txBody>
          <a:bodyPr>
            <a:noAutofit/>
          </a:bodyPr>
          <a:lstStyle/>
          <a:p>
            <a:pPr>
              <a:spcBef>
                <a:spcPts val="0"/>
              </a:spcBef>
            </a:pPr>
            <a:r>
              <a:rPr lang="is-IS" sz="2800" dirty="0" smtClean="0"/>
              <a:t>SÞ þarf að koma sér saman um nýja eða breytta stjórnarskrá og fá Alþingi til að bera hana undir bindandi þjóðaratkvæði</a:t>
            </a:r>
          </a:p>
          <a:p>
            <a:pPr lvl="1">
              <a:spcBef>
                <a:spcPts val="0"/>
              </a:spcBef>
            </a:pPr>
            <a:r>
              <a:rPr lang="is-IS" sz="2500" dirty="0" smtClean="0"/>
              <a:t>Ekki fer vel á, að Alþingi fjalli um fækkun alþingismanna og ýmis önnur atriði, sem varða hag þeirra sjálfra í nýrri stjórnarskrá</a:t>
            </a:r>
            <a:endParaRPr lang="en-US" sz="2500" dirty="0"/>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þjóðkjörið SÞ, ekki þingskipað</a:t>
            </a:r>
            <a:endParaRPr lang="is-I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7704856" cy="4846320"/>
          </a:xfrm>
        </p:spPr>
        <p:txBody>
          <a:bodyPr>
            <a:noAutofit/>
          </a:bodyPr>
          <a:lstStyle/>
          <a:p>
            <a:pPr>
              <a:spcBef>
                <a:spcPts val="0"/>
              </a:spcBef>
            </a:pPr>
            <a:r>
              <a:rPr lang="is-IS" sz="2800" dirty="0" smtClean="0"/>
              <a:t>Eiga tillögur SÞ að miða að endurskoðun stjórnarskrárinnar í heild eða einungis þeirra þátta, sem sýnast varða hrunið?</a:t>
            </a:r>
          </a:p>
          <a:p>
            <a:pPr lvl="1">
              <a:spcBef>
                <a:spcPts val="0"/>
              </a:spcBef>
            </a:pPr>
            <a:r>
              <a:rPr lang="is-IS" sz="2500" dirty="0" smtClean="0"/>
              <a:t>Rökin fyrir </a:t>
            </a:r>
            <a:r>
              <a:rPr lang="is-IS" sz="2500" dirty="0" smtClean="0">
                <a:effectLst>
                  <a:outerShdw blurRad="38100" dist="38100" dir="2700000" algn="tl">
                    <a:srgbClr val="000000">
                      <a:alpha val="43137"/>
                    </a:srgbClr>
                  </a:outerShdw>
                </a:effectLst>
              </a:rPr>
              <a:t>heildarendurskoðun</a:t>
            </a:r>
            <a:r>
              <a:rPr lang="is-IS" sz="2500" dirty="0" smtClean="0"/>
              <a:t> eru, að nú er lag</a:t>
            </a:r>
          </a:p>
          <a:p>
            <a:pPr lvl="1">
              <a:spcBef>
                <a:spcPts val="0"/>
              </a:spcBef>
            </a:pPr>
            <a:r>
              <a:rPr lang="is-IS" sz="2500" dirty="0" smtClean="0"/>
              <a:t>Rökin fyrir </a:t>
            </a:r>
            <a:r>
              <a:rPr lang="is-IS" sz="2500" dirty="0" smtClean="0">
                <a:effectLst>
                  <a:outerShdw blurRad="38100" dist="38100" dir="2700000" algn="tl">
                    <a:srgbClr val="000000">
                      <a:alpha val="43137"/>
                    </a:srgbClr>
                  </a:outerShdw>
                </a:effectLst>
              </a:rPr>
              <a:t>endurskoðun til bráðabirgða </a:t>
            </a:r>
            <a:r>
              <a:rPr lang="is-IS" sz="2500" dirty="0" smtClean="0"/>
              <a:t>eru, að brýnast sé að skerpa á þrískiptingu valds og öðrum stjórnskipunarákvæðum til að draga úr líkum þess, að sagan endurtaki sig</a:t>
            </a:r>
          </a:p>
          <a:p>
            <a:pPr>
              <a:spcBef>
                <a:spcPts val="0"/>
              </a:spcBef>
            </a:pPr>
            <a:r>
              <a:rPr lang="is-IS" sz="2800" dirty="0" smtClean="0"/>
              <a:t>SÞ gæti lagt fram tillögur til bráðabirgða</a:t>
            </a:r>
          </a:p>
          <a:p>
            <a:pPr lvl="1">
              <a:spcBef>
                <a:spcPts val="0"/>
              </a:spcBef>
            </a:pPr>
            <a:r>
              <a:rPr lang="is-IS" sz="2500" dirty="0" smtClean="0"/>
              <a:t>Nýtt eða framlengt SÞ gæti síðan hnýtt lausa enda á lengri tíma og lagt til endanlega gerð</a:t>
            </a:r>
          </a:p>
        </p:txBody>
      </p:sp>
      <p:sp>
        <p:nvSpPr>
          <p:cNvPr id="4" name="Title 1"/>
          <p:cNvSpPr>
            <a:spLocks noGrp="1"/>
          </p:cNvSpPr>
          <p:nvPr>
            <p:ph type="title"/>
          </p:nvPr>
        </p:nvSpPr>
        <p:spPr>
          <a:xfrm>
            <a:off x="457200" y="320040"/>
            <a:ext cx="7239000" cy="1143000"/>
          </a:xfrm>
        </p:spPr>
        <p:txBody>
          <a:bodyPr>
            <a:normAutofit fontScale="90000"/>
          </a:bodyPr>
          <a:lstStyle/>
          <a:p>
            <a:r>
              <a:rPr lang="is-IS" dirty="0" smtClean="0">
                <a:effectLst>
                  <a:outerShdw blurRad="38100" dist="38100" dir="2700000" algn="tl">
                    <a:srgbClr val="000000">
                      <a:alpha val="43137"/>
                    </a:srgbClr>
                  </a:outerShdw>
                </a:effectLst>
              </a:rPr>
              <a:t>Rök fyrir nýrri stjórnarskrá:</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í áföngum eða einum rykk?</a:t>
            </a:r>
            <a:endParaRPr lang="is-I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0.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9.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0.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9.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0.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9.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0.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0.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6.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7.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8.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19.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0.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6.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7.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8.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29.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0.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6.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7.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8.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39.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0.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4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5.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6.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7.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8.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ppt/theme/themeOverride9.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Opulent</Template>
  <TotalTime>5714</TotalTime>
  <Words>1835</Words>
  <Application>Microsoft Office PowerPoint</Application>
  <PresentationFormat>On-screen Show (4:3)</PresentationFormat>
  <Paragraphs>463</Paragraphs>
  <Slides>50</Slides>
  <Notes>50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Opulent</vt:lpstr>
      <vt:lpstr>ný stjórnarskrá: handa hverjum? til hvers?</vt:lpstr>
      <vt:lpstr>ágrip</vt:lpstr>
      <vt:lpstr>Rök fyrir nýrri stjórnarskrá: við reisum girðingar</vt:lpstr>
      <vt:lpstr>Rök fyrir nýrri stjórnarskrá: við sitjum öll við sama borð</vt:lpstr>
      <vt:lpstr>Rök fyrir nýrri stjórnarskrá: hverju þurfum við að breyta?</vt:lpstr>
      <vt:lpstr>Rök fyrir nýrri stjórnarskrá: breyta eða bylta?</vt:lpstr>
      <vt:lpstr>Rök fyrir nýrri stjórnarskrá: litlar breytingar frá 1944</vt:lpstr>
      <vt:lpstr>Rök fyrir nýrri stjórnarskrá: þjóðkjörið SÞ, ekki þingskipað</vt:lpstr>
      <vt:lpstr>Rök fyrir nýrri stjórnarskrá: í áföngum eða einum rykk?</vt:lpstr>
      <vt:lpstr>Að semja nýja stjórnarskrá: tvíþætt verkefni</vt:lpstr>
      <vt:lpstr>Umboð og aðferð</vt:lpstr>
      <vt:lpstr>Hvernig landið liggur</vt:lpstr>
      <vt:lpstr>Breyta stjórnarskránni?</vt:lpstr>
      <vt:lpstr>Breyta stjórnarskránni?</vt:lpstr>
      <vt:lpstr>Breyta stjórnarskránni?</vt:lpstr>
      <vt:lpstr>Breyta stjórnarskránni?</vt:lpstr>
      <vt:lpstr>Auðlindir í þjóðareign?</vt:lpstr>
      <vt:lpstr>Jafnt vægi atkvæða óháð búsetu?</vt:lpstr>
      <vt:lpstr>Landið Eitt kjördæmi?</vt:lpstr>
      <vt:lpstr>persónukjör?</vt:lpstr>
      <vt:lpstr>Málskotsréttur forsetans?</vt:lpstr>
      <vt:lpstr>Á að auka valdheimildir forsetans?</vt:lpstr>
      <vt:lpstr>Á að takmarka hversu lengi forseti getur setið?</vt:lpstr>
      <vt:lpstr>Þingræði frekar en forsetaræði?</vt:lpstr>
      <vt:lpstr>Bein kosning ríkisstjórnar?</vt:lpstr>
      <vt:lpstr>Á að takmarka hversu lengi forsætisráðherra getur setið?</vt:lpstr>
      <vt:lpstr>Eiga Ráðherrar að sitja á alþingi?</vt:lpstr>
      <vt:lpstr>Fækka þingmönnum?</vt:lpstr>
      <vt:lpstr>Á dómsmálaráðherra  einn að skipa hæstaréttardómara?</vt:lpstr>
      <vt:lpstr>Á ráðherra einn að skipa í embætti?</vt:lpstr>
      <vt:lpstr>þjóðaratkvæðagreiðslur?</vt:lpstr>
      <vt:lpstr>Opnar yfirheyrslur á Alþingi?</vt:lpstr>
      <vt:lpstr>Réttur til upplýsinga?</vt:lpstr>
      <vt:lpstr>Skýr samhljómur</vt:lpstr>
      <vt:lpstr>Hvernig á að skipa ríkisstjórn?</vt:lpstr>
      <vt:lpstr>Lýðræðislegt umboð</vt:lpstr>
      <vt:lpstr>Jafnt vægi atkvæða óháð búsetu?</vt:lpstr>
      <vt:lpstr>Jafnt vægi atkvæða óháð búsetu?</vt:lpstr>
      <vt:lpstr>Landið Eitt kjördæmi?</vt:lpstr>
      <vt:lpstr>Landið Eitt kjördæmi?</vt:lpstr>
      <vt:lpstr>Fækka þingmönnum?</vt:lpstr>
      <vt:lpstr>Fækka þingmönnum?</vt:lpstr>
      <vt:lpstr>Á ráðherra einn að skipa í embætti?</vt:lpstr>
      <vt:lpstr>Á ráðherra einn að skipa í embætti?</vt:lpstr>
      <vt:lpstr>Fólkið í landinu vill breytingar á stjórnarskránni</vt:lpstr>
      <vt:lpstr>Að endingu</vt:lpstr>
      <vt:lpstr>Ákvæði um Þjóðkirkju í stjórnarskrá?</vt:lpstr>
      <vt:lpstr>íslenskan sem þjóðtunga?</vt:lpstr>
      <vt:lpstr>Jafnrétti óháð kynhneigð?</vt:lpstr>
      <vt:lpstr>Kjarnorkuvopnalaust land?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ný stjórnarskrá: til hvers?</dc:title>
  <dc:creator>Þorvaldur Gylfason</dc:creator>
  <cp:lastModifiedBy>Þorvaldur Gylfason</cp:lastModifiedBy>
  <cp:revision>196</cp:revision>
  <dcterms:created xsi:type="dcterms:W3CDTF">2010-12-30T19:31:52Z</dcterms:created>
  <dcterms:modified xsi:type="dcterms:W3CDTF">2011-01-20T14:37:11Z</dcterms:modified>
</cp:coreProperties>
</file>