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330" r:id="rId4"/>
    <p:sldId id="281" r:id="rId5"/>
    <p:sldId id="319" r:id="rId6"/>
    <p:sldId id="318" r:id="rId7"/>
    <p:sldId id="320" r:id="rId8"/>
    <p:sldId id="327" r:id="rId9"/>
    <p:sldId id="321" r:id="rId10"/>
    <p:sldId id="322" r:id="rId11"/>
    <p:sldId id="325" r:id="rId12"/>
    <p:sldId id="323" r:id="rId13"/>
    <p:sldId id="324" r:id="rId14"/>
    <p:sldId id="328" r:id="rId15"/>
    <p:sldId id="326" r:id="rId16"/>
    <p:sldId id="331" r:id="rId17"/>
    <p:sldId id="329" r:id="rId18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Hours%20Lab%20Force%20Particip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11"/>
          <c:y val="5.1400554097404488E-2"/>
          <c:w val="0.86542825896762909"/>
          <c:h val="0.79523549139690852"/>
        </c:manualLayout>
      </c:layout>
      <c:lineChart>
        <c:grouping val="standard"/>
        <c:ser>
          <c:idx val="1"/>
          <c:order val="0"/>
          <c:tx>
            <c:strRef>
              <c:f>Sheet1!$A$3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Sheet1!$B$3:$AH$3</c:f>
              <c:numCache>
                <c:formatCode>General</c:formatCode>
                <c:ptCount val="33"/>
                <c:pt idx="0">
                  <c:v>11740</c:v>
                </c:pt>
                <c:pt idx="1">
                  <c:v>13150</c:v>
                </c:pt>
                <c:pt idx="2">
                  <c:v>13980</c:v>
                </c:pt>
                <c:pt idx="3">
                  <c:v>13920</c:v>
                </c:pt>
                <c:pt idx="4">
                  <c:v>14790</c:v>
                </c:pt>
                <c:pt idx="5">
                  <c:v>15710</c:v>
                </c:pt>
                <c:pt idx="6">
                  <c:v>17060</c:v>
                </c:pt>
                <c:pt idx="7">
                  <c:v>19060</c:v>
                </c:pt>
                <c:pt idx="8">
                  <c:v>19350</c:v>
                </c:pt>
                <c:pt idx="9">
                  <c:v>19680</c:v>
                </c:pt>
                <c:pt idx="10">
                  <c:v>20550</c:v>
                </c:pt>
                <c:pt idx="11">
                  <c:v>21140</c:v>
                </c:pt>
                <c:pt idx="12">
                  <c:v>20740</c:v>
                </c:pt>
                <c:pt idx="13">
                  <c:v>21210</c:v>
                </c:pt>
                <c:pt idx="14">
                  <c:v>22090</c:v>
                </c:pt>
                <c:pt idx="15">
                  <c:v>22520</c:v>
                </c:pt>
                <c:pt idx="16">
                  <c:v>23600</c:v>
                </c:pt>
                <c:pt idx="17">
                  <c:v>25450</c:v>
                </c:pt>
                <c:pt idx="18">
                  <c:v>27190</c:v>
                </c:pt>
                <c:pt idx="19">
                  <c:v>28050</c:v>
                </c:pt>
                <c:pt idx="20">
                  <c:v>28040</c:v>
                </c:pt>
                <c:pt idx="21">
                  <c:v>29500</c:v>
                </c:pt>
                <c:pt idx="22">
                  <c:v>31040</c:v>
                </c:pt>
                <c:pt idx="23">
                  <c:v>30280</c:v>
                </c:pt>
                <c:pt idx="24">
                  <c:v>32420</c:v>
                </c:pt>
                <c:pt idx="25">
                  <c:v>33630</c:v>
                </c:pt>
                <c:pt idx="26">
                  <c:v>33760</c:v>
                </c:pt>
                <c:pt idx="27">
                  <c:v>35300</c:v>
                </c:pt>
                <c:pt idx="28">
                  <c:v>31160</c:v>
                </c:pt>
                <c:pt idx="29">
                  <c:v>30130</c:v>
                </c:pt>
                <c:pt idx="30">
                  <c:v>29260</c:v>
                </c:pt>
                <c:pt idx="31">
                  <c:v>31430</c:v>
                </c:pt>
                <c:pt idx="32">
                  <c:v>33550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Sheet1!$B$1:$AH$1</c:f>
              <c:strCach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strCache>
            </c:strRef>
          </c:cat>
          <c:val>
            <c:numRef>
              <c:f>Sheet1!$B$4:$AH$4</c:f>
              <c:numCache>
                <c:formatCode>General</c:formatCode>
                <c:ptCount val="33"/>
                <c:pt idx="0">
                  <c:v>6220</c:v>
                </c:pt>
                <c:pt idx="1">
                  <c:v>6900</c:v>
                </c:pt>
                <c:pt idx="2">
                  <c:v>7230</c:v>
                </c:pt>
                <c:pt idx="3">
                  <c:v>7360</c:v>
                </c:pt>
                <c:pt idx="4">
                  <c:v>7750</c:v>
                </c:pt>
                <c:pt idx="5">
                  <c:v>8120</c:v>
                </c:pt>
                <c:pt idx="6">
                  <c:v>8320</c:v>
                </c:pt>
                <c:pt idx="7">
                  <c:v>8990</c:v>
                </c:pt>
                <c:pt idx="8">
                  <c:v>9710</c:v>
                </c:pt>
                <c:pt idx="9">
                  <c:v>10580</c:v>
                </c:pt>
                <c:pt idx="10">
                  <c:v>12040</c:v>
                </c:pt>
                <c:pt idx="11">
                  <c:v>12680</c:v>
                </c:pt>
                <c:pt idx="12">
                  <c:v>13160</c:v>
                </c:pt>
                <c:pt idx="13">
                  <c:v>13800</c:v>
                </c:pt>
                <c:pt idx="14">
                  <c:v>14910</c:v>
                </c:pt>
                <c:pt idx="15">
                  <c:v>16320</c:v>
                </c:pt>
                <c:pt idx="16">
                  <c:v>17750</c:v>
                </c:pt>
                <c:pt idx="17">
                  <c:v>19400</c:v>
                </c:pt>
                <c:pt idx="18">
                  <c:v>21310</c:v>
                </c:pt>
                <c:pt idx="19">
                  <c:v>22370</c:v>
                </c:pt>
                <c:pt idx="20">
                  <c:v>24940</c:v>
                </c:pt>
                <c:pt idx="21">
                  <c:v>25930</c:v>
                </c:pt>
                <c:pt idx="22">
                  <c:v>27540</c:v>
                </c:pt>
                <c:pt idx="23">
                  <c:v>29740</c:v>
                </c:pt>
                <c:pt idx="24">
                  <c:v>31450</c:v>
                </c:pt>
                <c:pt idx="25">
                  <c:v>33450</c:v>
                </c:pt>
                <c:pt idx="26">
                  <c:v>37110</c:v>
                </c:pt>
                <c:pt idx="27">
                  <c:v>39130</c:v>
                </c:pt>
                <c:pt idx="28">
                  <c:v>36770</c:v>
                </c:pt>
                <c:pt idx="29">
                  <c:v>33570</c:v>
                </c:pt>
                <c:pt idx="30">
                  <c:v>34410</c:v>
                </c:pt>
                <c:pt idx="31">
                  <c:v>33510</c:v>
                </c:pt>
                <c:pt idx="32">
                  <c:v>35110</c:v>
                </c:pt>
              </c:numCache>
            </c:numRef>
          </c:val>
        </c:ser>
        <c:marker val="1"/>
        <c:axId val="58328960"/>
        <c:axId val="58330496"/>
      </c:lineChart>
      <c:catAx>
        <c:axId val="5832896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58330496"/>
        <c:crosses val="autoZero"/>
        <c:auto val="1"/>
        <c:lblAlgn val="ctr"/>
        <c:lblOffset val="100"/>
      </c:catAx>
      <c:valAx>
        <c:axId val="58330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58328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0000000000017"/>
          <c:y val="0.13617382483888779"/>
          <c:w val="0.27921643337395263"/>
          <c:h val="0.16451926561668007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0708573928259019"/>
          <c:y val="5.1400554097404488E-2"/>
          <c:w val="0.86271916010498695"/>
          <c:h val="0.7827803295421405"/>
        </c:manualLayout>
      </c:layout>
      <c:lineChart>
        <c:grouping val="standard"/>
        <c:ser>
          <c:idx val="1"/>
          <c:order val="0"/>
          <c:tx>
            <c:strRef>
              <c:f>GNInord!$A$40</c:f>
              <c:strCache>
                <c:ptCount val="1"/>
                <c:pt idx="0">
                  <c:v>Iceland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GNInord!$B$40:$X$40</c:f>
              <c:numCache>
                <c:formatCode>0.00</c:formatCode>
                <c:ptCount val="23"/>
                <c:pt idx="0">
                  <c:v>12.653141913546404</c:v>
                </c:pt>
                <c:pt idx="1">
                  <c:v>13.18754668899942</c:v>
                </c:pt>
                <c:pt idx="2">
                  <c:v>13.134727608786903</c:v>
                </c:pt>
                <c:pt idx="3">
                  <c:v>13.700482111429872</c:v>
                </c:pt>
                <c:pt idx="4">
                  <c:v>14.264513851636167</c:v>
                </c:pt>
                <c:pt idx="5">
                  <c:v>14.275273446627708</c:v>
                </c:pt>
                <c:pt idx="6">
                  <c:v>15.191200977633448</c:v>
                </c:pt>
                <c:pt idx="7">
                  <c:v>16.827452034157929</c:v>
                </c:pt>
                <c:pt idx="8">
                  <c:v>18.389454790516957</c:v>
                </c:pt>
                <c:pt idx="9">
                  <c:v>18.882629011271103</c:v>
                </c:pt>
                <c:pt idx="10">
                  <c:v>18.86612554232012</c:v>
                </c:pt>
                <c:pt idx="11">
                  <c:v>19.969460417153627</c:v>
                </c:pt>
                <c:pt idx="12">
                  <c:v>21.476127008722951</c:v>
                </c:pt>
                <c:pt idx="13">
                  <c:v>21.172731627286133</c:v>
                </c:pt>
                <c:pt idx="14">
                  <c:v>23.236548972966069</c:v>
                </c:pt>
                <c:pt idx="15">
                  <c:v>23.652975195076486</c:v>
                </c:pt>
                <c:pt idx="16">
                  <c:v>23.487654388627519</c:v>
                </c:pt>
                <c:pt idx="17">
                  <c:v>24.743173048390087</c:v>
                </c:pt>
                <c:pt idx="18">
                  <c:v>22.29185005313343</c:v>
                </c:pt>
                <c:pt idx="19">
                  <c:v>22.461815838472887</c:v>
                </c:pt>
                <c:pt idx="20">
                  <c:v>21.773812651894858</c:v>
                </c:pt>
                <c:pt idx="21">
                  <c:v>23.639159919664472</c:v>
                </c:pt>
                <c:pt idx="22">
                  <c:v>25.027511613362169</c:v>
                </c:pt>
              </c:numCache>
            </c:numRef>
          </c:val>
        </c:ser>
        <c:ser>
          <c:idx val="2"/>
          <c:order val="1"/>
          <c:tx>
            <c:strRef>
              <c:f>GNInord!$A$41</c:f>
              <c:strCache>
                <c:ptCount val="1"/>
                <c:pt idx="0">
                  <c:v>Ireland</c:v>
                </c:pt>
              </c:strCache>
            </c:strRef>
          </c:tx>
          <c:marker>
            <c:symbol val="none"/>
          </c:marker>
          <c:cat>
            <c:strRef>
              <c:f>GNInord!$B$38:$X$38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GNInord!$B$41:$X$41</c:f>
              <c:numCache>
                <c:formatCode>0.00</c:formatCode>
                <c:ptCount val="23"/>
                <c:pt idx="0">
                  <c:v>12.401039064893</c:v>
                </c:pt>
                <c:pt idx="1">
                  <c:v>12.960295129595687</c:v>
                </c:pt>
                <c:pt idx="2">
                  <c:v>13.589376578924472</c:v>
                </c:pt>
                <c:pt idx="3">
                  <c:v>14.352235081123156</c:v>
                </c:pt>
                <c:pt idx="4">
                  <c:v>15.398679437670831</c:v>
                </c:pt>
                <c:pt idx="5">
                  <c:v>16.61841535491433</c:v>
                </c:pt>
                <c:pt idx="6">
                  <c:v>17.508981861089364</c:v>
                </c:pt>
                <c:pt idx="7">
                  <c:v>19.214694103745675</c:v>
                </c:pt>
                <c:pt idx="8">
                  <c:v>20.721066424576794</c:v>
                </c:pt>
                <c:pt idx="9">
                  <c:v>20.556637889367849</c:v>
                </c:pt>
                <c:pt idx="10">
                  <c:v>22.425032594523991</c:v>
                </c:pt>
                <c:pt idx="11">
                  <c:v>23.714496540982587</c:v>
                </c:pt>
                <c:pt idx="12">
                  <c:v>25.501134036585789</c:v>
                </c:pt>
                <c:pt idx="13">
                  <c:v>27.522104098543181</c:v>
                </c:pt>
                <c:pt idx="14">
                  <c:v>28.815407674260229</c:v>
                </c:pt>
                <c:pt idx="15">
                  <c:v>29.976663538792529</c:v>
                </c:pt>
                <c:pt idx="16">
                  <c:v>32.816023345271255</c:v>
                </c:pt>
                <c:pt idx="17">
                  <c:v>34.029025513436856</c:v>
                </c:pt>
                <c:pt idx="18">
                  <c:v>32.2300553148809</c:v>
                </c:pt>
                <c:pt idx="19">
                  <c:v>31.537135188058908</c:v>
                </c:pt>
                <c:pt idx="20">
                  <c:v>33.276478170103559</c:v>
                </c:pt>
                <c:pt idx="21">
                  <c:v>31.900899898077419</c:v>
                </c:pt>
                <c:pt idx="22">
                  <c:v>33.6106789284824</c:v>
                </c:pt>
              </c:numCache>
            </c:numRef>
          </c:val>
        </c:ser>
        <c:marker val="1"/>
        <c:axId val="58360192"/>
        <c:axId val="58361728"/>
      </c:lineChart>
      <c:catAx>
        <c:axId val="5836019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58361728"/>
        <c:crosses val="autoZero"/>
        <c:auto val="1"/>
        <c:lblAlgn val="ctr"/>
        <c:lblOffset val="100"/>
      </c:catAx>
      <c:valAx>
        <c:axId val="58361728"/>
        <c:scaling>
          <c:orientation val="minMax"/>
          <c:max val="8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5836019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8.7476550311830326E-2"/>
          <c:y val="0.13370298495072996"/>
          <c:w val="0.36373909714751934"/>
          <c:h val="0.22001256299211802"/>
        </c:manualLayout>
      </c:layout>
      <c:txPr>
        <a:bodyPr/>
        <a:lstStyle/>
        <a:p>
          <a:pPr>
            <a:defRPr sz="1400">
              <a:latin typeface="+mn-lt"/>
              <a:cs typeface="Times New Roman" pitchFamily="18" charset="0"/>
            </a:defRPr>
          </a:pPr>
          <a:endParaRPr lang="is-IS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4"/>
            <c:spPr>
              <a:solidFill>
                <a:srgbClr val="C00000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cat>
            <c:strRef>
              <c:f>Sheet1!$A$2:$A$7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Sweden</c:v>
                </c:pt>
                <c:pt idx="3">
                  <c:v>Norway</c:v>
                </c:pt>
                <c:pt idx="4">
                  <c:v>Iceland</c:v>
                </c:pt>
                <c:pt idx="5">
                  <c:v>Ireland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90</c:v>
                </c:pt>
                <c:pt idx="1">
                  <c:v>90</c:v>
                </c:pt>
                <c:pt idx="2">
                  <c:v>88</c:v>
                </c:pt>
                <c:pt idx="3">
                  <c:v>85</c:v>
                </c:pt>
                <c:pt idx="4">
                  <c:v>82</c:v>
                </c:pt>
                <c:pt idx="5">
                  <c:v>69</c:v>
                </c:pt>
              </c:numCache>
            </c:numRef>
          </c:val>
        </c:ser>
        <c:axId val="73892608"/>
        <c:axId val="76153600"/>
      </c:barChart>
      <c:catAx>
        <c:axId val="7389260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76153600"/>
        <c:crosses val="autoZero"/>
        <c:auto val="1"/>
        <c:lblAlgn val="ctr"/>
        <c:lblOffset val="100"/>
      </c:catAx>
      <c:valAx>
        <c:axId val="76153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389260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4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cat>
            <c:strRef>
              <c:f>Sheet1!$A$2:$A$7</c:f>
              <c:strCache>
                <c:ptCount val="6"/>
                <c:pt idx="0">
                  <c:v>Sweden</c:v>
                </c:pt>
                <c:pt idx="1">
                  <c:v>Denmark</c:v>
                </c:pt>
                <c:pt idx="2">
                  <c:v>Norway</c:v>
                </c:pt>
                <c:pt idx="3">
                  <c:v>Finland</c:v>
                </c:pt>
                <c:pt idx="4">
                  <c:v>Ireland</c:v>
                </c:pt>
                <c:pt idx="5">
                  <c:v>Iceland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60</c:v>
                </c:pt>
                <c:pt idx="5">
                  <c:v>67</c:v>
                </c:pt>
              </c:numCache>
            </c:numRef>
          </c:val>
        </c:ser>
        <c:axId val="79819904"/>
        <c:axId val="79821440"/>
      </c:barChart>
      <c:catAx>
        <c:axId val="7981990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79821440"/>
        <c:crosses val="autoZero"/>
        <c:auto val="1"/>
        <c:lblAlgn val="ctr"/>
        <c:lblOffset val="100"/>
      </c:catAx>
      <c:valAx>
        <c:axId val="79821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7981990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is-I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'Sheet1'!$A$2:$A$9</c:f>
              <c:strCache>
                <c:ptCount val="8"/>
                <c:pt idx="0">
                  <c:v>Banking system</c:v>
                </c:pt>
                <c:pt idx="1">
                  <c:v>Parliament</c:v>
                </c:pt>
                <c:pt idx="2">
                  <c:v>FSA</c:v>
                </c:pt>
                <c:pt idx="3">
                  <c:v>Central Bank</c:v>
                </c:pt>
                <c:pt idx="4">
                  <c:v>Judicial system</c:v>
                </c:pt>
                <c:pt idx="5">
                  <c:v>Special Prosecutor</c:v>
                </c:pt>
                <c:pt idx="6">
                  <c:v>University of Iceland</c:v>
                </c:pt>
                <c:pt idx="7">
                  <c:v>Police</c:v>
                </c:pt>
              </c:strCache>
            </c:strRef>
          </c:cat>
          <c:val>
            <c:numRef>
              <c:f>'Sheet1'!$B$2:$B$9</c:f>
              <c:numCache>
                <c:formatCode>General</c:formatCode>
                <c:ptCount val="8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23</c:v>
                </c:pt>
                <c:pt idx="4">
                  <c:v>39</c:v>
                </c:pt>
                <c:pt idx="5">
                  <c:v>48</c:v>
                </c:pt>
                <c:pt idx="6">
                  <c:v>74</c:v>
                </c:pt>
                <c:pt idx="7">
                  <c:v>82</c:v>
                </c:pt>
              </c:numCache>
            </c:numRef>
          </c:val>
        </c:ser>
        <c:axId val="63625088"/>
        <c:axId val="63626624"/>
      </c:barChart>
      <c:catAx>
        <c:axId val="63625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+mn-lt"/>
                <a:cs typeface="Times New Roman" pitchFamily="18" charset="0"/>
              </a:defRPr>
            </a:pPr>
            <a:endParaRPr lang="is-IS"/>
          </a:p>
        </c:txPr>
        <c:crossAx val="63626624"/>
        <c:crosses val="autoZero"/>
        <c:auto val="1"/>
        <c:lblAlgn val="ctr"/>
        <c:lblOffset val="100"/>
      </c:catAx>
      <c:valAx>
        <c:axId val="636266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+mn-lt"/>
                <a:cs typeface="Times New Roman" pitchFamily="18" charset="0"/>
              </a:defRPr>
            </a:pPr>
            <a:endParaRPr lang="is-IS"/>
          </a:p>
        </c:txPr>
        <c:crossAx val="6362508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spcAft>
          <a:spcPts val="600"/>
        </a:spcAft>
        <a:defRPr sz="1800"/>
      </a:pPr>
      <a:endParaRPr lang="is-I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dPt>
            <c:idx val="1"/>
            <c:spPr>
              <a:solidFill>
                <a:srgbClr val="92D050"/>
              </a:solidFill>
            </c:spPr>
          </c:dPt>
          <c:cat>
            <c:strRef>
              <c:f>Sheet1!$A$2:$A$3</c:f>
              <c:strCache>
                <c:ptCount val="2"/>
                <c:pt idx="0">
                  <c:v>Iceland</c:v>
                </c:pt>
                <c:pt idx="1">
                  <c:v>Ireland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83</c:v>
                </c:pt>
                <c:pt idx="1">
                  <c:v>73.099999999999994</c:v>
                </c:pt>
              </c:numCache>
            </c:numRef>
          </c:val>
        </c:ser>
        <c:axId val="76298880"/>
        <c:axId val="76300672"/>
      </c:barChart>
      <c:catAx>
        <c:axId val="76298880"/>
        <c:scaling>
          <c:orientation val="minMax"/>
        </c:scaling>
        <c:axPos val="b"/>
        <c:tickLblPos val="nextTo"/>
        <c:crossAx val="76300672"/>
        <c:crosses val="autoZero"/>
        <c:auto val="1"/>
        <c:lblAlgn val="ctr"/>
        <c:lblOffset val="100"/>
      </c:catAx>
      <c:valAx>
        <c:axId val="76300672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6298880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is-I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7D21-3A5C-43FC-BB06-8B1ED691BFA4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ICT is not a substitute for politics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632" y="4772744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r"/>
            <a:endParaRPr lang="is-IS" sz="2000" dirty="0" smtClean="0">
              <a:solidFill>
                <a:schemeClr val="tx1"/>
              </a:solidFill>
            </a:endParaRPr>
          </a:p>
          <a:p>
            <a:pPr algn="r"/>
            <a:r>
              <a:rPr lang="is-IS" sz="2000" dirty="0" err="1" smtClean="0">
                <a:solidFill>
                  <a:schemeClr val="tx1"/>
                </a:solidFill>
              </a:rPr>
              <a:t>Thorvaldur</a:t>
            </a:r>
            <a:r>
              <a:rPr lang="is-IS" sz="2000" dirty="0" smtClean="0">
                <a:solidFill>
                  <a:schemeClr val="tx1"/>
                </a:solidFill>
              </a:rPr>
              <a:t> Gylfason</a:t>
            </a: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 rot="21425261">
            <a:off x="2985986" y="3567292"/>
            <a:ext cx="5489891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First </a:t>
            </a:r>
            <a:r>
              <a:rPr lang="en-US" sz="2800" i="1" dirty="0" smtClean="0"/>
              <a:t>crowd-sourced</a:t>
            </a:r>
            <a:r>
              <a:rPr lang="en-US" sz="2800" dirty="0" smtClean="0"/>
              <a:t> constitution: The case of Iceland – the use of ICT for facilitating policy dialogue on constitutional issues</a:t>
            </a:r>
            <a:endParaRPr lang="is-I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Constitutional Reform: Enter ICT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the bill was made</a:t>
            </a:r>
          </a:p>
          <a:p>
            <a:pPr lvl="1"/>
            <a:r>
              <a:rPr lang="en-US" dirty="0" smtClean="0"/>
              <a:t>Drafted from scratch, based on 1944 constitution </a:t>
            </a:r>
          </a:p>
          <a:p>
            <a:pPr lvl="1"/>
            <a:r>
              <a:rPr lang="en-US" dirty="0" smtClean="0"/>
              <a:t>Text was made public week by week for perusal by the public that was invited to offer comments and suggestions on an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website</a:t>
            </a:r>
            <a:r>
              <a:rPr lang="en-US" dirty="0" smtClean="0"/>
              <a:t>, as hundreds did</a:t>
            </a:r>
          </a:p>
          <a:p>
            <a:pPr lvl="2"/>
            <a:r>
              <a:rPr lang="en-US" dirty="0" smtClean="0"/>
              <a:t>Thoughtful and constructive comments were received</a:t>
            </a:r>
          </a:p>
          <a:p>
            <a:pPr lvl="1"/>
            <a:r>
              <a:rPr lang="en-US" dirty="0" smtClean="0"/>
              <a:t>Open invitation to all made it unnecessary to invite representatives of special interest organizations to express their views</a:t>
            </a:r>
          </a:p>
          <a:p>
            <a:r>
              <a:rPr lang="en-US" dirty="0" smtClean="0"/>
              <a:t>Bill reflects broad consensus in favor of change</a:t>
            </a:r>
          </a:p>
          <a:p>
            <a:pPr lvl="1"/>
            <a:r>
              <a:rPr lang="en-US" dirty="0" smtClean="0"/>
              <a:t>Firmly grounded in 2010 National Assembly</a:t>
            </a:r>
          </a:p>
          <a:p>
            <a:pPr lvl="1"/>
            <a:r>
              <a:rPr lang="en-US" dirty="0" smtClean="0"/>
              <a:t>Helps explain 67% support in 2012 national referendum</a:t>
            </a:r>
          </a:p>
          <a:p>
            <a:pPr lvl="1"/>
            <a:endParaRPr lang="en-US" dirty="0" smtClean="0"/>
          </a:p>
        </p:txBody>
      </p:sp>
      <p:sp>
        <p:nvSpPr>
          <p:cNvPr id="4" name="5-Point Star 3"/>
          <p:cNvSpPr/>
          <p:nvPr/>
        </p:nvSpPr>
        <p:spPr>
          <a:xfrm>
            <a:off x="251520" y="2852936"/>
            <a:ext cx="792088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Reform: Main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Bill embraces continuity plus new provisions</a:t>
            </a:r>
          </a:p>
          <a:p>
            <a:pPr lvl="1"/>
            <a:r>
              <a:rPr lang="en-US" dirty="0" smtClean="0"/>
              <a:t>Checks and balances to limit executive overreach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 voting rights, i.e., ‘one person, one vote’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ownership of natural resources</a:t>
            </a:r>
          </a:p>
          <a:p>
            <a:pPr lvl="1"/>
            <a:r>
              <a:rPr lang="en-US" dirty="0" smtClean="0"/>
              <a:t>Environmental protection</a:t>
            </a:r>
          </a:p>
          <a:p>
            <a:pPr lvl="1"/>
            <a:r>
              <a:rPr lang="en-US" dirty="0" smtClean="0"/>
              <a:t>Freedom of information</a:t>
            </a:r>
          </a:p>
          <a:p>
            <a:r>
              <a:rPr lang="en-US" dirty="0" smtClean="0"/>
              <a:t>Some of these provisions are feared by politicians owing their political careers to, yes, </a:t>
            </a:r>
          </a:p>
          <a:p>
            <a:pPr lvl="1"/>
            <a:r>
              <a:rPr lang="en-US" dirty="0" smtClean="0"/>
              <a:t>Unequal voting rights </a:t>
            </a:r>
          </a:p>
          <a:p>
            <a:pPr lvl="1"/>
            <a:r>
              <a:rPr lang="en-US" dirty="0" smtClean="0"/>
              <a:t>Russian-style handling of Iceland’s natural resources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Reform: Cold Feet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time, support in Parliament for constitutional reform weakened</a:t>
            </a:r>
          </a:p>
          <a:p>
            <a:pPr lvl="1"/>
            <a:r>
              <a:rPr lang="en-US" dirty="0" smtClean="0"/>
              <a:t>Opposition emerged gradually</a:t>
            </a:r>
          </a:p>
          <a:p>
            <a:pPr lvl="2"/>
            <a:r>
              <a:rPr lang="en-US" dirty="0" smtClean="0"/>
              <a:t>Political parties showed no interest in Constitutional Assembly election in 2010</a:t>
            </a:r>
          </a:p>
          <a:p>
            <a:pPr lvl="2"/>
            <a:r>
              <a:rPr lang="en-US" dirty="0" smtClean="0"/>
              <a:t>Supreme Court annulled the election on flimsy grounds</a:t>
            </a:r>
          </a:p>
          <a:p>
            <a:pPr lvl="3"/>
            <a:r>
              <a:rPr lang="en-US" dirty="0" smtClean="0"/>
              <a:t>Unprecedented event, never happened before in a democracy</a:t>
            </a:r>
          </a:p>
          <a:p>
            <a:pPr lvl="2"/>
            <a:r>
              <a:rPr lang="en-US" dirty="0" smtClean="0"/>
              <a:t>Political parties did nothing to promote the bill before referendum in 2012; the bill was an orphan</a:t>
            </a:r>
          </a:p>
          <a:p>
            <a:pPr lvl="2"/>
            <a:r>
              <a:rPr lang="en-US" dirty="0" smtClean="0"/>
              <a:t>Only after the bill was accepted by 67% of the voters, its opponents turned openly against it, waving objections that no one had raised before concerning provisions that </a:t>
            </a:r>
            <a:r>
              <a:rPr lang="en-US" dirty="0" smtClean="0"/>
              <a:t>Parliament, rightly, had </a:t>
            </a:r>
            <a:r>
              <a:rPr lang="en-US" dirty="0" smtClean="0"/>
              <a:t>not put on the ballot</a:t>
            </a:r>
          </a:p>
          <a:p>
            <a:pPr lvl="2"/>
            <a:r>
              <a:rPr lang="en-US" dirty="0" smtClean="0"/>
              <a:t>Their criticism, sometimes dressed up in legal jargon, was political – and irrelevant, i.e., came too late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Reform: Filibuster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Parliament had moved slowly</a:t>
            </a:r>
          </a:p>
          <a:p>
            <a:pPr lvl="1"/>
            <a:r>
              <a:rPr lang="en-US" dirty="0" smtClean="0"/>
              <a:t>When Constitutional Council, after 4 months of work, had delivered the bill to Parliament, the minority in Parliament used filibuster against the bill, for months </a:t>
            </a:r>
          </a:p>
          <a:p>
            <a:pPr lvl="2"/>
            <a:r>
              <a:rPr lang="en-US" dirty="0" smtClean="0"/>
              <a:t>Majority in Parliament shied away from breaking the filibuster</a:t>
            </a:r>
          </a:p>
          <a:p>
            <a:pPr lvl="2"/>
            <a:r>
              <a:rPr lang="en-US" dirty="0" smtClean="0"/>
              <a:t>Minority delayed referendum from June to October 2012</a:t>
            </a:r>
          </a:p>
          <a:p>
            <a:pPr lvl="2"/>
            <a:r>
              <a:rPr lang="en-US" dirty="0" smtClean="0"/>
              <a:t>After referendum, where turnout was 49%, Parliament asked local lawyers to polish language without changing the substance of the bill</a:t>
            </a:r>
          </a:p>
          <a:p>
            <a:pPr lvl="3"/>
            <a:r>
              <a:rPr lang="en-US" dirty="0" smtClean="0"/>
              <a:t>They tried to turn natural resource provision upside down</a:t>
            </a:r>
          </a:p>
          <a:p>
            <a:pPr lvl="2"/>
            <a:r>
              <a:rPr lang="en-US" dirty="0" smtClean="0"/>
              <a:t>Parliament asked Venice Commission for its views, and found them easy to incorporate into the bill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Reform: 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Private citizens opened a website inviting MPs to declare their support for the bill in keeping with the results of the referendum</a:t>
            </a:r>
          </a:p>
          <a:p>
            <a:pPr lvl="1"/>
            <a:r>
              <a:rPr lang="en-US" dirty="0" smtClean="0"/>
              <a:t>Gradually, </a:t>
            </a:r>
            <a:r>
              <a:rPr lang="en-US" dirty="0" smtClean="0"/>
              <a:t>if </a:t>
            </a:r>
            <a:r>
              <a:rPr lang="en-US" dirty="0" smtClean="0"/>
              <a:t>grudgingly, 32 MPs (a majority) declared their support in full view of the public</a:t>
            </a:r>
          </a:p>
          <a:p>
            <a:pPr lvl="2"/>
            <a:r>
              <a:rPr lang="en-US" dirty="0" smtClean="0"/>
              <a:t>If Parliament permitted a closed ballot, the bill might have stranded</a:t>
            </a:r>
          </a:p>
          <a:p>
            <a:r>
              <a:rPr lang="en-US" dirty="0" smtClean="0"/>
              <a:t>On the last day of Parliament before the parliamentary election in 2013, violating procedure, the Speaker did not bring the bill to a vote</a:t>
            </a:r>
          </a:p>
          <a:p>
            <a:pPr lvl="1"/>
            <a:r>
              <a:rPr lang="en-US" dirty="0" smtClean="0"/>
              <a:t>The election brought the old rascals – the main opponents of the bill – back to power with 51% of the vote</a:t>
            </a:r>
          </a:p>
          <a:p>
            <a:pPr lvl="1"/>
            <a:r>
              <a:rPr lang="en-US" dirty="0" smtClean="0"/>
              <a:t>The bill was put on ice, held hostage by MPs who refer to the 2012 national referendum as an irrelevant ‘opinion poll’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251520" y="2492896"/>
            <a:ext cx="792088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Opposition to Reform: Self-dealing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Jon </a:t>
            </a:r>
            <a:r>
              <a:rPr lang="en-US" dirty="0" err="1" smtClean="0"/>
              <a:t>Elster</a:t>
            </a:r>
            <a:r>
              <a:rPr lang="en-US" dirty="0" smtClean="0"/>
              <a:t> (2015) points out, </a:t>
            </a:r>
          </a:p>
          <a:p>
            <a:pPr lvl="1"/>
            <a:r>
              <a:rPr lang="en-US" dirty="0" smtClean="0"/>
              <a:t>“an ordinary legislature should not serve as a constituent assembly or as a ratifying body. In either capacity, there is risk that it might act in a self-serving manner ...” </a:t>
            </a:r>
          </a:p>
          <a:p>
            <a:r>
              <a:rPr lang="en-US" dirty="0" smtClean="0"/>
              <a:t>The conduct of Parliament in Iceland is seen by many as a direct affront to democracy</a:t>
            </a:r>
          </a:p>
          <a:p>
            <a:pPr lvl="1"/>
            <a:r>
              <a:rPr lang="en-US" dirty="0" smtClean="0"/>
              <a:t>Events like some of those described here – six Supreme Court judges annulling a national election on flimsy grounds, Parliament deliberately disrespecting the overwhelming result of a constitutional referendum – are not supposed to happen in a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GB" dirty="0" smtClean="0"/>
              <a:t>The most democratic constitution ever made is at present being held hostage by self-serving politicians in a clear demonstration of a fundamental principle of constitution-making</a:t>
            </a:r>
          </a:p>
          <a:p>
            <a:pPr lvl="1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Politicians should neither be tasked with drafting nor ratifying constitutions because of the risk that they will act in a self-serving manner</a:t>
            </a:r>
          </a:p>
          <a:p>
            <a:pPr lvl="1"/>
            <a:r>
              <a:rPr lang="en-GB" dirty="0" smtClean="0"/>
              <a:t>Unless democracy prevails, ICT-based crowd-sourcing is helpless against corrupt politicians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Iceland faces uncertain prospects</a:t>
            </a:r>
          </a:p>
          <a:p>
            <a:pPr lvl="1"/>
            <a:r>
              <a:rPr lang="en-US" dirty="0" smtClean="0"/>
              <a:t>Many see Iceland as having gradually become a Russian-style oligarchy marred by sometimes cartoonish corruption</a:t>
            </a:r>
          </a:p>
          <a:p>
            <a:pPr lvl="1"/>
            <a:r>
              <a:rPr lang="en-US" dirty="0" smtClean="0"/>
              <a:t>The Parliament’s putsch against the constitutional referendum deepens such concerns, further undermining social cohesion and public trust</a:t>
            </a:r>
          </a:p>
          <a:p>
            <a:r>
              <a:rPr lang="en-US" dirty="0" smtClean="0"/>
              <a:t>One of the oldest parliaments in the world is flirting with a farewell to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Dilemma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/>
          </a:bodyPr>
          <a:lstStyle/>
          <a:p>
            <a:r>
              <a:rPr lang="en-US" sz="3500" dirty="0" smtClean="0"/>
              <a:t>Being asked to talk about the way ICT was used in the making of a new crowd-sourced constitution for Iceland after the crash of 2008 is a bit like being asked to talk about the beauty of a stolen object</a:t>
            </a:r>
          </a:p>
          <a:p>
            <a:pPr lvl="1"/>
            <a:r>
              <a:rPr lang="en-US" sz="3000" dirty="0" smtClean="0"/>
              <a:t>True, ICT was quite helpful</a:t>
            </a:r>
          </a:p>
          <a:p>
            <a:pPr lvl="1"/>
            <a:r>
              <a:rPr lang="en-US" sz="3000" dirty="0" smtClean="0"/>
              <a:t>Less well known is the fact that politicians are at present holding the constitution hostage</a:t>
            </a:r>
          </a:p>
          <a:p>
            <a:pPr lvl="1"/>
            <a:r>
              <a:rPr lang="en-US" sz="3000" dirty="0" smtClean="0"/>
              <a:t>Here is the 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Iceland, like Ireland, is a first-world country with </a:t>
            </a:r>
            <a:r>
              <a:rPr lang="en-US" sz="3500" dirty="0" smtClean="0"/>
              <a:t>a third-world political culture</a:t>
            </a:r>
            <a:endParaRPr lang="en-US" sz="3500" dirty="0" smtClean="0"/>
          </a:p>
          <a:p>
            <a:pPr lvl="1"/>
            <a:r>
              <a:rPr lang="en-US" sz="3100" dirty="0" smtClean="0"/>
              <a:t>Quick comparisons of Iceland and Ireland</a:t>
            </a:r>
          </a:p>
          <a:p>
            <a:r>
              <a:rPr lang="en-US" sz="3500" dirty="0" smtClean="0"/>
              <a:t>Iceland’s response to 2008 collapse</a:t>
            </a:r>
          </a:p>
          <a:p>
            <a:pPr lvl="1"/>
            <a:r>
              <a:rPr lang="en-US" sz="3100" dirty="0" smtClean="0"/>
              <a:t>IMF-supported rescue operation </a:t>
            </a:r>
            <a:r>
              <a:rPr lang="en-US" sz="3200" dirty="0" smtClean="0"/>
              <a:t>–</a:t>
            </a:r>
            <a:r>
              <a:rPr lang="en-US" sz="3100" dirty="0" smtClean="0"/>
              <a:t> went well</a:t>
            </a:r>
          </a:p>
          <a:p>
            <a:pPr lvl="1"/>
            <a:r>
              <a:rPr lang="en-US" sz="3100" dirty="0" smtClean="0"/>
              <a:t>Constitutional reform </a:t>
            </a:r>
            <a:r>
              <a:rPr lang="en-US" sz="3200" dirty="0" smtClean="0"/>
              <a:t>–</a:t>
            </a:r>
            <a:r>
              <a:rPr lang="en-US" sz="3100" dirty="0" smtClean="0"/>
              <a:t> held hostage</a:t>
            </a:r>
          </a:p>
          <a:p>
            <a:r>
              <a:rPr lang="en-US" sz="3500" dirty="0" smtClean="0"/>
              <a:t>Gathering clouds, once more</a:t>
            </a:r>
          </a:p>
          <a:p>
            <a:pPr lvl="1"/>
            <a:r>
              <a:rPr lang="en-US" sz="3000" dirty="0" smtClean="0"/>
              <a:t>From failed banks to broken trust: Deep trouble</a:t>
            </a:r>
          </a:p>
          <a:p>
            <a:pPr lvl="1"/>
            <a:r>
              <a:rPr lang="en-US" sz="3000" dirty="0" smtClean="0"/>
              <a:t>Uncertain prospects for reform and restoration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Incomes per person and hour of work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14800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GNI per capita 1980-2012 ($,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4391471" cy="639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GDP per hour worked 1990-2012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43808" y="6237312"/>
            <a:ext cx="5914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Bank </a:t>
            </a:r>
            <a:r>
              <a:rPr lang="en-US" sz="1400" i="1" dirty="0" smtClean="0"/>
              <a:t>World Development Indicators </a:t>
            </a:r>
            <a:r>
              <a:rPr lang="en-US" sz="1400" dirty="0" smtClean="0"/>
              <a:t>and author’s computations.</a:t>
            </a:r>
            <a:endParaRPr lang="en-US" sz="1400" dirty="0"/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 rot="21433494">
            <a:off x="2643916" y="4406171"/>
            <a:ext cx="171356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Ireland behind until 2005</a:t>
            </a:r>
            <a:endParaRPr lang="en-US" sz="2000" dirty="0"/>
          </a:p>
        </p:txBody>
      </p:sp>
      <p:graphicFrame>
        <p:nvGraphicFramePr>
          <p:cNvPr id="11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 rot="21433494">
            <a:off x="6730738" y="3256111"/>
            <a:ext cx="171356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Ireland ahead since 1992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7" grpId="0" animBg="1"/>
      <p:bldGraphic spid="11" grpId="0">
        <p:bldAsOne/>
      </p:bldGraphic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440160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Corruption 2012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(Business corruption as measured by Transparency, political corruption as measured by Gallup)</a:t>
            </a:r>
            <a:r>
              <a:rPr lang="is-IS" sz="2800" dirty="0" smtClean="0"/>
              <a:t/>
            </a:r>
            <a:br>
              <a:rPr lang="is-IS" sz="2800" dirty="0" smtClean="0"/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Business corruption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Political corruption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 rot="218330">
            <a:off x="979622" y="3473025"/>
            <a:ext cx="366818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Lower index reflects more corruption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1291462">
            <a:off x="5220072" y="2564904"/>
            <a:ext cx="1936193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Percentage of respondents saying corruption is widespread in government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3206" y="6237312"/>
            <a:ext cx="3671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Sources: Transparency International and Gallup.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8" grpId="0">
        <p:bldAsOne/>
      </p:bldGraphic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Ireland: Trust 1999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(% expressing a lot of trust)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Iceland: Trust in institutions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Trust in other people</a:t>
            </a:r>
            <a:endParaRPr lang="en-US" dirty="0"/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59832" y="6165304"/>
            <a:ext cx="1496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Capacent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6165304"/>
            <a:ext cx="2294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World Values Survey.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21308417">
            <a:off x="5397894" y="3768343"/>
            <a:ext cx="2950565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TRUST INDEX = 100 + (% Most people can be trusted) - (% Can’t be too careful)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14" grpId="0">
        <p:bldAsOne/>
      </p:bldGraphic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Reform: Pots and Pans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‘Pots and Pans Revolution’ of 2008-2009 demanded, </a:t>
            </a:r>
            <a:r>
              <a:rPr lang="en-US" i="1" dirty="0" smtClean="0"/>
              <a:t>inter alia</a:t>
            </a:r>
            <a:r>
              <a:rPr lang="en-US" dirty="0" smtClean="0"/>
              <a:t>, a new constitution</a:t>
            </a:r>
          </a:p>
          <a:p>
            <a:r>
              <a:rPr lang="en-US" dirty="0" smtClean="0"/>
              <a:t>Up against the wall, Parliament gave in, promising a new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made by the people</a:t>
            </a:r>
            <a:r>
              <a:rPr lang="en-US" dirty="0" smtClean="0"/>
              <a:t>, not by politicians or their lawyers</a:t>
            </a:r>
          </a:p>
          <a:p>
            <a:pPr lvl="1"/>
            <a:r>
              <a:rPr lang="en-US" dirty="0" smtClean="0"/>
              <a:t>Since 1944, when Iceland adopted what was essentially a translation of the Danish constitution from 1849, Parliament had consistently failed to keep its promise of constitutional reform</a:t>
            </a:r>
          </a:p>
          <a:p>
            <a:pPr lvl="1"/>
            <a:r>
              <a:rPr lang="en-US" dirty="0" smtClean="0"/>
              <a:t>Without the crash, there would have been no new constitution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Reform: Four Key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Parliament took four key steps</a:t>
            </a:r>
          </a:p>
          <a:p>
            <a:pPr marL="828000" lvl="1" indent="-514350">
              <a:lnSpc>
                <a:spcPct val="90000"/>
              </a:lnSpc>
              <a:buNone/>
            </a:pPr>
            <a:r>
              <a:rPr lang="en-US" dirty="0" smtClean="0"/>
              <a:t>1. Appointed in 2009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Committee </a:t>
            </a:r>
            <a:r>
              <a:rPr lang="en-US" dirty="0" smtClean="0"/>
              <a:t>comprising mostly academics from a range of fields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The constitution is not exclusively, and not even principally, a legal document, but primarily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compact</a:t>
            </a:r>
            <a:r>
              <a:rPr lang="en-US" dirty="0" smtClean="0"/>
              <a:t>,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declaration </a:t>
            </a:r>
            <a:r>
              <a:rPr lang="en-US" dirty="0" smtClean="0"/>
              <a:t>that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supersedes ordinary legislation by virtue of the fact that the people are superior to Parliament </a:t>
            </a:r>
          </a:p>
          <a:p>
            <a:pPr marL="828000" lvl="1" indent="-514350">
              <a:lnSpc>
                <a:spcPct val="90000"/>
              </a:lnSpc>
              <a:buNone/>
            </a:pPr>
            <a:r>
              <a:rPr lang="en-US" dirty="0" smtClean="0"/>
              <a:t>2. Convened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Assembly </a:t>
            </a:r>
            <a:r>
              <a:rPr lang="en-US" dirty="0" smtClean="0"/>
              <a:t>in 2010 at which 950 citizens, drawn at random from National Register, defined and discussed their views of what should be in the new constitution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251520" y="5445224"/>
            <a:ext cx="792088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Constitutional Reform: Four Key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Parliament took four key steps</a:t>
            </a:r>
          </a:p>
          <a:p>
            <a:pPr marL="828000" lvl="1" indent="-514800">
              <a:buNone/>
            </a:pPr>
            <a:r>
              <a:rPr lang="en-US" dirty="0" smtClean="0"/>
              <a:t>3. Organized election of 25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Constitutional Assembly </a:t>
            </a:r>
            <a:r>
              <a:rPr lang="en-US" dirty="0" smtClean="0"/>
              <a:t>representatives to draft the constitution in 2011</a:t>
            </a:r>
          </a:p>
          <a:p>
            <a:pPr lvl="2"/>
            <a:r>
              <a:rPr lang="en-US" dirty="0" smtClean="0"/>
              <a:t>Constitutional Assembly produced a partly crowd-sourced constitutional bill, fully consistent with the conclusions of the National Assembly, and passed it unanimously with 25 votes to </a:t>
            </a:r>
            <a:r>
              <a:rPr lang="en-US" dirty="0" smtClean="0"/>
              <a:t>0, no abstentions</a:t>
            </a:r>
            <a:endParaRPr lang="en-US" dirty="0" smtClean="0"/>
          </a:p>
          <a:p>
            <a:pPr lvl="2"/>
            <a:r>
              <a:rPr lang="en-US" dirty="0" smtClean="0"/>
              <a:t>Assembly included 5 professors plus 3 junior academics </a:t>
            </a:r>
          </a:p>
          <a:p>
            <a:pPr marL="828000" lvl="1" indent="-514800">
              <a:buNone/>
            </a:pPr>
            <a:r>
              <a:rPr lang="en-US" dirty="0" smtClean="0"/>
              <a:t>4. Held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referendum </a:t>
            </a:r>
            <a:r>
              <a:rPr lang="en-US" dirty="0" smtClean="0"/>
              <a:t>on the bill in 2012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was accepted by 67% of the voters</a:t>
            </a:r>
          </a:p>
          <a:p>
            <a:pPr lvl="2"/>
            <a:r>
              <a:rPr lang="en-US" dirty="0" smtClean="0"/>
              <a:t>Its individual key provisions, also put on the ballot by Parliament, were approved by 67%-83% of the voters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4870</TotalTime>
  <Words>1312</Words>
  <Application>Microsoft Office PowerPoint</Application>
  <PresentationFormat>On-screen Show (4:3)</PresentationFormat>
  <Paragraphs>130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ICT is not a substitute for politics</vt:lpstr>
      <vt:lpstr>Dilemma</vt:lpstr>
      <vt:lpstr>Overview</vt:lpstr>
      <vt:lpstr>Iceland vs. Ireland:  Incomes per person and hour of work</vt:lpstr>
      <vt:lpstr>Iceland vs. Ireland: Corruption 2012  (Business corruption as measured by Transparency, political corruption as measured by Gallup) </vt:lpstr>
      <vt:lpstr>Iceland vs. Ireland: Trust 1999 (% expressing a lot of trust)</vt:lpstr>
      <vt:lpstr>Constitutional Reform: Pots and Pans</vt:lpstr>
      <vt:lpstr>Constitutional Reform: Four Key Steps</vt:lpstr>
      <vt:lpstr>Constitutional Reform: Four Key Steps</vt:lpstr>
      <vt:lpstr>Constitutional Reform: Enter ICT</vt:lpstr>
      <vt:lpstr>Constitutional Reform: Main Provisions</vt:lpstr>
      <vt:lpstr>Opposition to Reform: Cold Feet</vt:lpstr>
      <vt:lpstr>Opposition to Reform: Filibuster</vt:lpstr>
      <vt:lpstr>Opposition to Reform: ICT</vt:lpstr>
      <vt:lpstr>Opposition to Reform: Self-dealing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Þorvaldur Gylfason</cp:lastModifiedBy>
  <cp:revision>103</cp:revision>
  <dcterms:created xsi:type="dcterms:W3CDTF">2013-09-13T12:03:41Z</dcterms:created>
  <dcterms:modified xsi:type="dcterms:W3CDTF">2014-10-19T21:16:54Z</dcterms:modified>
</cp:coreProperties>
</file>