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D448-6DCF-4967-A868-CDCFD7ADD5B7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1FF1-290B-4B70-9FE0-C043CF843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1FF1-290B-4B70-9FE0-C043CF8433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B49D-9C58-45C0-BC53-224B92DD6016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B69C-EF11-4AEA-91A7-F3C6F6B3A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3374"/>
            <a:ext cx="7772400" cy="261972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Mongolian Baiti" pitchFamily="66" charset="0"/>
                <a:cs typeface="Mongolian Baiti" pitchFamily="66" charset="0"/>
              </a:rPr>
              <a:t>Iceland: </a:t>
            </a:r>
            <a:r>
              <a:rPr lang="en-US" sz="5400" b="1" dirty="0" smtClean="0">
                <a:latin typeface="Mongolian Baiti" pitchFamily="66" charset="0"/>
                <a:cs typeface="Mongolian Baiti" pitchFamily="66" charset="0"/>
              </a:rPr>
              <a:t/>
            </a:r>
            <a:br>
              <a:rPr lang="en-US" sz="5400" b="1" dirty="0" smtClean="0">
                <a:latin typeface="Mongolian Baiti" pitchFamily="66" charset="0"/>
                <a:cs typeface="Mongolian Baiti" pitchFamily="66" charset="0"/>
              </a:rPr>
            </a:br>
            <a:r>
              <a:rPr lang="en-US" sz="5400" b="1" dirty="0" smtClean="0">
                <a:latin typeface="Mongolian Baiti" pitchFamily="66" charset="0"/>
                <a:cs typeface="Mongolian Baiti" pitchFamily="66" charset="0"/>
              </a:rPr>
              <a:t>Youth </a:t>
            </a:r>
            <a:r>
              <a:rPr lang="en-US" sz="5400" b="1" dirty="0" smtClean="0">
                <a:latin typeface="Mongolian Baiti" pitchFamily="66" charset="0"/>
                <a:cs typeface="Mongolian Baiti" pitchFamily="66" charset="0"/>
              </a:rPr>
              <a:t>Participation in Democratic Governance</a:t>
            </a:r>
            <a:br>
              <a:rPr lang="en-US" sz="5400" b="1" dirty="0" smtClean="0">
                <a:latin typeface="Mongolian Baiti" pitchFamily="66" charset="0"/>
                <a:cs typeface="Mongolian Baiti" pitchFamily="66" charset="0"/>
              </a:rPr>
            </a:br>
            <a:endParaRPr lang="en-US" sz="54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484712"/>
            <a:ext cx="5256584" cy="196862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Annual Democracy Forum </a:t>
            </a:r>
            <a:br>
              <a:rPr lang="en-US" sz="2400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International IDEA</a:t>
            </a:r>
            <a:br>
              <a:rPr lang="en-US" sz="2400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Santiago, Chile, 27-28 November 2013</a:t>
            </a:r>
            <a:endParaRPr lang="en-US" sz="2400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4429132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Subtitle 2"/>
          <p:cNvSpPr txBox="1">
            <a:spLocks/>
          </p:cNvSpPr>
          <p:nvPr/>
        </p:nvSpPr>
        <p:spPr>
          <a:xfrm>
            <a:off x="4146476" y="5949280"/>
            <a:ext cx="4241948" cy="51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is-I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Thorvaldur</a:t>
            </a:r>
            <a:r>
              <a:rPr lang="is-IS" sz="2400" b="1" dirty="0" smtClean="0">
                <a:latin typeface="Mongolian Baiti" pitchFamily="66" charset="0"/>
                <a:cs typeface="Mongolian Baiti" pitchFamily="66" charset="0"/>
              </a:rPr>
              <a:t> </a:t>
            </a:r>
            <a:r>
              <a:rPr kumimoji="0" lang="is-I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Gylfason</a:t>
            </a:r>
            <a:endParaRPr kumimoji="0" lang="is-I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64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Process III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At the same time, many experts advised the Council every step of the way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Lawyers and others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In meetings as well as in writing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Council could not seek the advice of all available and eligible experts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However, like everyone else, those who had points to make were welcome to do so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Council did not invite representatives of interest organizations to special meetings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These organizations had same access as everyone else to Council (</a:t>
            </a:r>
            <a:r>
              <a:rPr lang="en-US" b="1" smtClean="0">
                <a:latin typeface="Mongolian Baiti" pitchFamily="66" charset="0"/>
                <a:cs typeface="Mongolian Baiti" pitchFamily="66" charset="0"/>
              </a:rPr>
              <a:t>e.g., bankers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, boat owners, environmentalists, farmers)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Lessons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Lessons for other countries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With the world’s largest per capita number of internet users, or 96%, compared with 81% in </a:t>
            </a:r>
            <a:r>
              <a:rPr lang="is-IS" b="1" dirty="0" smtClean="0">
                <a:latin typeface="Mongolian Baiti" pitchFamily="66" charset="0"/>
                <a:cs typeface="Mongolian Baiti" pitchFamily="66" charset="0"/>
              </a:rPr>
              <a:t>US and 61% in Chile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, Iceland’s constitutional crowd sourcing may raise concerns about unequal access 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Unconnected 4% are disproportionately old people 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Democratic gains seem, however, to easily outweigh losses from slightly unequal access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Applicability to less well connected countries is debatable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Can argue that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young, well-connected minority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merits a good position to sway new constitutions in the public interest</a:t>
            </a:r>
          </a:p>
          <a:p>
            <a:pPr lvl="3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US founding fathers: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Every generation needs its own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ongolian Baiti" pitchFamily="66" charset="0"/>
                <a:cs typeface="Mongolian Baiti" pitchFamily="66" charset="0"/>
              </a:rPr>
              <a:t>Democracy on ice</a:t>
            </a:r>
            <a:endParaRPr lang="en-US" sz="54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Deeply democratic process by design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National Assembly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Constitutional Assembly with crowd sourcing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National referendum in 2012 , decisive acceptance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67% said Yes to the bill as a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whole (voter turnout was 49%)</a:t>
            </a:r>
            <a:endParaRPr lang="en-US" b="1" dirty="0" smtClean="0">
              <a:latin typeface="Mongolian Baiti" pitchFamily="66" charset="0"/>
              <a:cs typeface="Mongolian Baiti" pitchFamily="66" charset="0"/>
            </a:endParaRP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67% to 83% said Yes to individual key provisions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Parliament failed to ratify the will of the people, putting the bill on ice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Direct and dangerous affront to democracy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Will have grave consequences if politicians persist in disrespecting results of a national referendum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If so, Iceland will never be the same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My prognosis: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Democracy will prevail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9331">
            <a:off x="6711866" y="5950453"/>
            <a:ext cx="20893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THE END</a:t>
            </a:r>
            <a:endParaRPr lang="en-US" sz="3200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Beginnings: Pots and pans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Iceland’s banking system crashed in 2008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Biggest trauma in nation’s history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Existential threat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People took to the streets, young and old, banging their pots and pans, demanding action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Government resigned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New post-crash government listened to the people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Admitted to mistakes and structural flaws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Offered to clean up the political culture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Promised reforms, including a new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New post-crash constitution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When countries crash, it is natural to question their constitutional foundations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Iceland has a provisional constitution from 1944 that failed to avert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executive overreach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at the expense of the legislative and judicial branches of government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Politicians promised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constitutional overhaul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for 70 years, but failed to deliver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Up against the wall after the crash, the government admitted that the game was up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Promised a new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people’s constitution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drafted by a directly elected Constitutional Assembly, not by politicians or political appointees</a:t>
            </a:r>
          </a:p>
          <a:p>
            <a:pPr lvl="1"/>
            <a:endParaRPr lang="en-US" b="1" dirty="0" smtClean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Why?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Two important reasons for having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constitution written by the people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rather than by politicians and their lawyers, one local, one universal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Parliament’s long-standing failure to deliver 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Constitution is meant to limit the powers of parliament and to lay out, </a:t>
            </a:r>
            <a:r>
              <a:rPr lang="en-US" b="1" i="1" dirty="0" smtClean="0">
                <a:latin typeface="Mongolian Baiti" pitchFamily="66" charset="0"/>
                <a:cs typeface="Mongolian Baiti" pitchFamily="66" charset="0"/>
              </a:rPr>
              <a:t>inter alia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, the method by which MPs are elected, tasks that would create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conflict of interest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if assumed by parliament itself</a:t>
            </a:r>
          </a:p>
          <a:p>
            <a:pPr lvl="2"/>
            <a:r>
              <a:rPr lang="en-US" sz="2600" b="1" dirty="0" smtClean="0">
                <a:latin typeface="Mongolian Baiti" pitchFamily="66" charset="0"/>
                <a:cs typeface="Mongolian Baiti" pitchFamily="66" charset="0"/>
              </a:rPr>
              <a:t>Karl Popper (1966) put the question well: </a:t>
            </a:r>
          </a:p>
          <a:p>
            <a:pPr lvl="3"/>
            <a:r>
              <a:rPr lang="en-US" sz="2400" b="1" dirty="0" smtClean="0">
                <a:latin typeface="Mongolian Baiti" pitchFamily="66" charset="0"/>
                <a:cs typeface="Mongolian Baiti" pitchFamily="66" charset="0"/>
              </a:rPr>
              <a:t>“How can we organize political institutions so that bad or incompetent rulers can be prevented from doing too much damage?” </a:t>
            </a:r>
            <a:endParaRPr lang="is-IS" sz="2400" b="1" dirty="0" smtClean="0">
              <a:latin typeface="Mongolian Baiti" pitchFamily="66" charset="0"/>
              <a:cs typeface="Mongolian Baiti" pitchFamily="66" charset="0"/>
            </a:endParaRPr>
          </a:p>
          <a:p>
            <a:pPr lvl="1"/>
            <a:endParaRPr lang="en-US" b="1" dirty="0" smtClean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How?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Parliament decided to proceed in three steps</a:t>
            </a:r>
          </a:p>
          <a:p>
            <a:pPr lvl="1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Convene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National Assembly</a:t>
            </a:r>
          </a:p>
          <a:p>
            <a:pPr lvl="2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1,000 persons selected at random through stratified sampling </a:t>
            </a:r>
          </a:p>
          <a:p>
            <a:pPr lvl="2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Every Icelander 18 years or older had an equal chance</a:t>
            </a:r>
          </a:p>
          <a:p>
            <a:pPr lvl="1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Appoint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Constitutional Committee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to gather information, provide analysis, propose ideas</a:t>
            </a:r>
          </a:p>
          <a:p>
            <a:pPr lvl="2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Seven members from different directions (law, literature, science), 700-page report</a:t>
            </a:r>
          </a:p>
          <a:p>
            <a:pPr lvl="1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Hold election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Constitutional Assembly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representatives</a:t>
            </a:r>
          </a:p>
          <a:p>
            <a:pPr lvl="2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25 representatives elected from among 523 candidates by STV (Single Transferable Vote) method to minimize number of ‘dead’ votes</a:t>
            </a:r>
          </a:p>
          <a:p>
            <a:pPr lvl="2">
              <a:lnSpc>
                <a:spcPct val="95000"/>
              </a:lnSpc>
            </a:pP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Good cross section of society, with education above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What for?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>
                <a:latin typeface="Mongolian Baiti" pitchFamily="66" charset="0"/>
                <a:cs typeface="Mongolian Baiti" pitchFamily="66" charset="0"/>
              </a:rPr>
              <a:t>People wanted change</a:t>
            </a:r>
          </a:p>
          <a:p>
            <a:pPr lvl="1">
              <a:spcBef>
                <a:spcPts val="0"/>
              </a:spcBef>
            </a:pPr>
            <a:r>
              <a:rPr lang="en-US" sz="2500" b="1" dirty="0" smtClean="0">
                <a:latin typeface="Mongolian Baiti" pitchFamily="66" charset="0"/>
                <a:cs typeface="Mongolian Baiti" pitchFamily="66" charset="0"/>
              </a:rPr>
              <a:t>Conclusions of National Assembly were cohesive and clear</a:t>
            </a:r>
          </a:p>
          <a:p>
            <a:pPr lvl="1">
              <a:spcBef>
                <a:spcPts val="0"/>
              </a:spcBef>
            </a:pPr>
            <a:r>
              <a:rPr lang="en-US" sz="2500" b="1" dirty="0" smtClean="0">
                <a:latin typeface="Mongolian Baiti" pitchFamily="66" charset="0"/>
                <a:cs typeface="Mongolian Baiti" pitchFamily="66" charset="0"/>
              </a:rPr>
              <a:t>Answers given by elected Constitutional Assembly members to media were equally clear</a:t>
            </a:r>
          </a:p>
          <a:p>
            <a:pPr lvl="1">
              <a:spcBef>
                <a:spcPts val="0"/>
              </a:spcBef>
            </a:pPr>
            <a:r>
              <a:rPr lang="en-US" sz="2500" b="1" dirty="0" smtClean="0">
                <a:latin typeface="Mongolian Baiti" pitchFamily="66" charset="0"/>
                <a:cs typeface="Mongolian Baiti" pitchFamily="66" charset="0"/>
              </a:rPr>
              <a:t>Overwhelmingly, they favored 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Changing the constitution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Equal voting rights everywhere in the country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Public ownership of natural resources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More national referenda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Strengthening the right of the public to information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>
                <a:latin typeface="Mongolian Baiti" pitchFamily="66" charset="0"/>
                <a:cs typeface="Mongolian Baiti" pitchFamily="66" charset="0"/>
              </a:rPr>
              <a:t>Checks on the Minister of Justice’s ability to appoint judges on his or her own</a:t>
            </a:r>
          </a:p>
          <a:p>
            <a:pPr lvl="1">
              <a:spcBef>
                <a:spcPts val="0"/>
              </a:spcBef>
            </a:pPr>
            <a:r>
              <a:rPr lang="en-US" sz="2500" b="1" dirty="0" smtClean="0">
                <a:latin typeface="Mongolian Baiti" pitchFamily="66" charset="0"/>
                <a:cs typeface="Mongolian Baiti" pitchFamily="66" charset="0"/>
              </a:rPr>
              <a:t>Public opinion polls reflected similar sentiments</a:t>
            </a:r>
          </a:p>
        </p:txBody>
      </p:sp>
      <p:sp>
        <p:nvSpPr>
          <p:cNvPr id="4" name="TextBox 3"/>
          <p:cNvSpPr txBox="1"/>
          <p:nvPr/>
        </p:nvSpPr>
        <p:spPr>
          <a:xfrm rot="21398126">
            <a:off x="5579391" y="1223344"/>
            <a:ext cx="338445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ongolian Baiti" pitchFamily="66" charset="0"/>
                <a:cs typeface="Mongolian Baiti" pitchFamily="66" charset="0"/>
              </a:rPr>
              <a:t>Broad consensus in favor of significant changes</a:t>
            </a:r>
            <a:endParaRPr lang="en-US" sz="2400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Content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Assembly/Council had 4 months to do its work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No problem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US constitution was written in 4 months in 1787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Strong emphasis on human rights, including equal voting rights and national ownership of natural resources as well as on checks and balances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Preamble declares that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“We, the people of Iceland, wish to create a just society with equal opportunities for everyone.” </a:t>
            </a:r>
            <a:endParaRPr lang="is-I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lvl="1"/>
            <a:endParaRPr lang="en-US" b="1" dirty="0" smtClean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Process I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Council decided to invite public to participate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There was interest: 522 persons ran for 25 assembly seats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This was a way to invite them, and others, to participate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Everyone was free to step forward and put suggestions on the table</a:t>
            </a:r>
          </a:p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Three overlapping rounds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Each week, Council posted on its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interactive website</a:t>
            </a:r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, the first of its kind, some new provisional articles for perusal by the public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2-3 weeks later, after receiving comments and suggestions from the public as well as from experts, Council posted revised versions of those articles on the website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In a final round, proposals for changes in the document as a whole were debated and voted upon article by article, and the final version of the bill was prepared</a:t>
            </a:r>
          </a:p>
          <a:p>
            <a:pPr lvl="1"/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At the end of the last round, each article was approved by 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overwhelming majority of votes</a:t>
            </a:r>
          </a:p>
          <a:p>
            <a:pPr lvl="1"/>
            <a:endParaRPr lang="en-US" b="1" dirty="0" smtClean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38735">
            <a:off x="1326349" y="6266225"/>
            <a:ext cx="770500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Bill as a whole was passed unanimously, by 25 votes against 0, a rare feat</a:t>
            </a:r>
            <a:endParaRPr lang="en-US" sz="2000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golian Baiti" pitchFamily="66" charset="0"/>
                <a:cs typeface="Mongolian Baiti" pitchFamily="66" charset="0"/>
              </a:rPr>
              <a:t>People’s constitution: Process II</a:t>
            </a:r>
            <a:endParaRPr lang="en-US" sz="48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Open invitation was well received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Council received 323 formal proposals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All were discussed and answered by one of three committees 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Over 3,600 comments were posted on website by visitors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Council representatives answered many if not most of them 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Direct webcasts, also aired on TV, were regularly watched by about 150-450 viewers</a:t>
            </a:r>
          </a:p>
          <a:p>
            <a:pPr lvl="1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Over 50 interviews with Council members and others concerned were posted on YouTube</a:t>
            </a:r>
          </a:p>
          <a:p>
            <a:pPr lvl="2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They had, by late 2011, been viewed 5,000 times</a:t>
            </a:r>
          </a:p>
        </p:txBody>
      </p:sp>
      <p:sp>
        <p:nvSpPr>
          <p:cNvPr id="5" name="TextBox 4"/>
          <p:cNvSpPr txBox="1"/>
          <p:nvPr/>
        </p:nvSpPr>
        <p:spPr>
          <a:xfrm rot="21449331">
            <a:off x="6544054" y="1261440"/>
            <a:ext cx="240418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You need to multiply these figures by </a:t>
            </a:r>
            <a:r>
              <a:rPr lang="en-US" sz="2000" b="1" dirty="0">
                <a:latin typeface="Mongolian Baiti" pitchFamily="66" charset="0"/>
                <a:cs typeface="Mongolian Baiti" pitchFamily="66" charset="0"/>
              </a:rPr>
              <a:t>5</a:t>
            </a:r>
            <a:r>
              <a:rPr lang="en-US" sz="2000" b="1" dirty="0" smtClean="0">
                <a:latin typeface="Mongolian Baiti" pitchFamily="66" charset="0"/>
                <a:cs typeface="Mongolian Baiti" pitchFamily="66" charset="0"/>
              </a:rPr>
              <a:t>0 to find comparable ones for Chile</a:t>
            </a:r>
            <a:endParaRPr lang="en-US" sz="2000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1092</Words>
  <Application>Microsoft Office PowerPoint</Application>
  <PresentationFormat>On-screen Show (4:3)</PresentationFormat>
  <Paragraphs>117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Iceland:  Youth Participation in Democratic Governance </vt:lpstr>
      <vt:lpstr>Beginnings: Pots and pans</vt:lpstr>
      <vt:lpstr>New post-crash constitution</vt:lpstr>
      <vt:lpstr>People’s constitution: Why?</vt:lpstr>
      <vt:lpstr>People’s constitution: How?</vt:lpstr>
      <vt:lpstr>People’s constitution: What for?</vt:lpstr>
      <vt:lpstr>People’s constitution: Content</vt:lpstr>
      <vt:lpstr>People’s constitution: Process I</vt:lpstr>
      <vt:lpstr>People’s constitution: Process II</vt:lpstr>
      <vt:lpstr>People’s constitution: Process III</vt:lpstr>
      <vt:lpstr>People’s constitution: Lessons</vt:lpstr>
      <vt:lpstr>Democracy on 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Iceland: Youth Participation in Democratic Governance</dc:title>
  <dc:creator>Þorvaldur Gylfason</dc:creator>
  <cp:lastModifiedBy>Þorvaldur Gylfason</cp:lastModifiedBy>
  <cp:revision>13</cp:revision>
  <dcterms:created xsi:type="dcterms:W3CDTF">2013-11-19T08:58:01Z</dcterms:created>
  <dcterms:modified xsi:type="dcterms:W3CDTF">2013-11-28T13:05:58Z</dcterms:modified>
</cp:coreProperties>
</file>