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7" r:id="rId3"/>
    <p:sldId id="258" r:id="rId4"/>
    <p:sldId id="278" r:id="rId5"/>
    <p:sldId id="295" r:id="rId6"/>
    <p:sldId id="260" r:id="rId7"/>
    <p:sldId id="279" r:id="rId8"/>
    <p:sldId id="263" r:id="rId9"/>
    <p:sldId id="264" r:id="rId10"/>
    <p:sldId id="280" r:id="rId11"/>
    <p:sldId id="265" r:id="rId12"/>
    <p:sldId id="281" r:id="rId13"/>
    <p:sldId id="284" r:id="rId14"/>
    <p:sldId id="266" r:id="rId15"/>
    <p:sldId id="285" r:id="rId16"/>
    <p:sldId id="286" r:id="rId17"/>
    <p:sldId id="287" r:id="rId18"/>
    <p:sldId id="288" r:id="rId19"/>
    <p:sldId id="289" r:id="rId20"/>
    <p:sldId id="267" r:id="rId21"/>
    <p:sldId id="290" r:id="rId22"/>
    <p:sldId id="291" r:id="rId23"/>
    <p:sldId id="292" r:id="rId24"/>
    <p:sldId id="293" r:id="rId25"/>
    <p:sldId id="294" r:id="rId26"/>
    <p:sldId id="296" r:id="rId27"/>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3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AFB78CE-2C7B-4D45-8EAE-B4AAB1765A9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5/11/2012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5/11/2012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5/11/2012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5/11/2012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5/11/2012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5/11/2012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ttivanguard.com/conference/2012/revolutions.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864" y="548680"/>
            <a:ext cx="5105400" cy="2868168"/>
          </a:xfrm>
        </p:spPr>
        <p:txBody>
          <a:bodyPr/>
          <a:lstStyle/>
          <a:p>
            <a:r>
              <a:rPr lang="en-US" dirty="0" smtClean="0">
                <a:effectLst>
                  <a:outerShdw blurRad="38100" dist="38100" dir="2700000" algn="tl">
                    <a:srgbClr val="000000">
                      <a:alpha val="43137"/>
                    </a:srgbClr>
                  </a:outerShdw>
                </a:effectLst>
              </a:rPr>
              <a:t>From Crowd to Constitution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smtClean="0">
                <a:effectLst>
                  <a:outerShdw blurRad="38100" dist="38100" dir="2700000" algn="tl">
                    <a:srgbClr val="000000">
                      <a:alpha val="43137"/>
                    </a:srgbClr>
                  </a:outerShdw>
                </a:effectLst>
              </a:rPr>
              <a:t>The Case of Iceland</a:t>
            </a:r>
            <a:endParaRPr lang="en-US" sz="32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3707904" y="5108991"/>
            <a:ext cx="4824660" cy="1200329"/>
          </a:xfrm>
          <a:prstGeom prst="rect">
            <a:avLst/>
          </a:prstGeom>
          <a:noFill/>
          <a:ln w="9525">
            <a:noFill/>
            <a:miter lim="800000"/>
            <a:headEnd/>
            <a:tailEnd/>
          </a:ln>
        </p:spPr>
        <p:txBody>
          <a:bodyPr wrap="square">
            <a:spAutoFit/>
          </a:bodyPr>
          <a:lstStyle/>
          <a:p>
            <a:pPr algn="r" eaLnBrk="0" hangingPunct="0"/>
            <a:r>
              <a:rPr lang="en-US" dirty="0" err="1">
                <a:solidFill>
                  <a:schemeClr val="bg1"/>
                </a:solidFill>
                <a:latin typeface="+mj-lt"/>
              </a:rPr>
              <a:t>Thorvaldur</a:t>
            </a:r>
            <a:r>
              <a:rPr lang="en-US" dirty="0">
                <a:solidFill>
                  <a:schemeClr val="bg1"/>
                </a:solidFill>
                <a:latin typeface="+mj-lt"/>
              </a:rPr>
              <a:t> </a:t>
            </a:r>
            <a:r>
              <a:rPr lang="en-US" dirty="0" err="1" smtClean="0">
                <a:solidFill>
                  <a:schemeClr val="bg1"/>
                </a:solidFill>
                <a:latin typeface="+mj-lt"/>
              </a:rPr>
              <a:t>Gylfason</a:t>
            </a:r>
            <a:endParaRPr lang="en-US" dirty="0" smtClean="0">
              <a:solidFill>
                <a:schemeClr val="bg1"/>
              </a:solidFill>
              <a:latin typeface="+mj-lt"/>
            </a:endParaRPr>
          </a:p>
          <a:p>
            <a:pPr algn="r" eaLnBrk="0" hangingPunct="0"/>
            <a:r>
              <a:rPr lang="en-US" dirty="0" smtClean="0">
                <a:solidFill>
                  <a:schemeClr val="bg1"/>
                </a:solidFill>
                <a:latin typeface="+mj-lt"/>
              </a:rPr>
              <a:t>Presentation at a </a:t>
            </a:r>
            <a:r>
              <a:rPr lang="en-US" dirty="0" smtClean="0">
                <a:solidFill>
                  <a:schemeClr val="bg1"/>
                </a:solidFill>
              </a:rPr>
              <a:t>conference on </a:t>
            </a:r>
            <a:r>
              <a:rPr lang="en-US" i="1" dirty="0" smtClean="0">
                <a:solidFill>
                  <a:schemeClr val="bg1"/>
                </a:solidFill>
                <a:hlinkClick r:id="rId4"/>
              </a:rPr>
              <a:t>Revolutions</a:t>
            </a:r>
            <a:r>
              <a:rPr lang="en-US" dirty="0" smtClean="0">
                <a:solidFill>
                  <a:schemeClr val="bg1"/>
                </a:solidFill>
              </a:rPr>
              <a:t> in Washington, DC, 10-11 May 2012, organized by TTI Vanguard</a:t>
            </a:r>
            <a:endParaRPr lang="en-US"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Derived from Denmark’s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Parliament promised to revise it, but has failed to do so since 1944 despite repeated attempts</a:t>
            </a:r>
          </a:p>
          <a:p>
            <a:r>
              <a:rPr lang="en-US" dirty="0" smtClean="0"/>
              <a:t>It took the crash of 2008 for the government to give in and decide to convene a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846320"/>
          </a:xfrm>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 one local, one universal</a:t>
            </a:r>
          </a:p>
          <a:p>
            <a:pPr lvl="1"/>
            <a:r>
              <a:rPr lang="en-US" dirty="0" smtClean="0"/>
              <a:t>Parliament’s long-standing failure to deliver </a:t>
            </a:r>
          </a:p>
          <a:p>
            <a:pPr lvl="1"/>
            <a:r>
              <a:rPr lang="en-US" dirty="0" smtClean="0"/>
              <a:t>Constitution is meant to limit the powers of parliament and to lay out, e.g., the method by which MPs are elected, tasks that would create conflict of interest if assumed by parliament itself</a:t>
            </a:r>
          </a:p>
          <a:p>
            <a:pPr lvl="2"/>
            <a:r>
              <a:rPr lang="en-US" dirty="0" smtClean="0"/>
              <a:t>James Madison (1788): </a:t>
            </a:r>
            <a:r>
              <a:rPr lang="en-US" sz="2000" dirty="0" smtClean="0"/>
              <a:t>“You must first enable the government to control the governed; and in the next place oblige it to control itself.”</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131952"/>
          </a:xfrm>
        </p:spPr>
        <p:txBody>
          <a:bodyPr>
            <a:normAutofit/>
          </a:bodyPr>
          <a:lstStyle/>
          <a:p>
            <a:pPr>
              <a:lnSpc>
                <a:spcPct val="95000"/>
              </a:lnSpc>
            </a:pPr>
            <a:r>
              <a:rPr lang="en-US" dirty="0" smtClean="0"/>
              <a:t>Parliament decided to proceed in three steps</a:t>
            </a:r>
          </a:p>
          <a:p>
            <a:pPr lvl="1">
              <a:lnSpc>
                <a:spcPct val="95000"/>
              </a:lnSpc>
            </a:pPr>
            <a:r>
              <a:rPr lang="en-US" dirty="0" smtClean="0"/>
              <a:t>Convene </a:t>
            </a:r>
            <a:r>
              <a:rPr lang="en-US" dirty="0" smtClean="0">
                <a:effectLst>
                  <a:outerShdw blurRad="38100" dist="38100" dir="2700000" algn="tl">
                    <a:srgbClr val="000000">
                      <a:alpha val="43137"/>
                    </a:srgbClr>
                  </a:outerShdw>
                </a:effectLst>
              </a:rPr>
              <a:t>National Assembly</a:t>
            </a:r>
          </a:p>
          <a:p>
            <a:pPr lvl="2">
              <a:lnSpc>
                <a:spcPct val="95000"/>
              </a:lnSpc>
            </a:pPr>
            <a:r>
              <a:rPr lang="en-US" dirty="0" smtClean="0"/>
              <a:t>1,000 persons selected at random through stratified sampling </a:t>
            </a:r>
            <a:endParaRPr lang="en-US" dirty="0" smtClean="0">
              <a:effectLst>
                <a:outerShdw blurRad="38100" dist="38100" dir="2700000" algn="tl">
                  <a:srgbClr val="000000">
                    <a:alpha val="43137"/>
                  </a:srgbClr>
                </a:outerShdw>
              </a:effectLst>
            </a:endParaRPr>
          </a:p>
          <a:p>
            <a:pPr lvl="1">
              <a:lnSpc>
                <a:spcPct val="95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propose ideas</a:t>
            </a:r>
          </a:p>
          <a:p>
            <a:pPr lvl="2">
              <a:lnSpc>
                <a:spcPct val="95000"/>
              </a:lnSpc>
            </a:pPr>
            <a:r>
              <a:rPr lang="en-US" dirty="0" smtClean="0"/>
              <a:t>Seven members from different directions (law, literature, science), 700-page report</a:t>
            </a:r>
          </a:p>
          <a:p>
            <a:pPr lvl="1">
              <a:lnSpc>
                <a:spcPct val="95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2">
              <a:lnSpc>
                <a:spcPct val="95000"/>
              </a:lnSpc>
            </a:pPr>
            <a:r>
              <a:rPr lang="en-US" dirty="0" smtClean="0"/>
              <a:t>25 representatives elected from among 523 candidates by STV (Single Transferable Vote) method to minimize number of ‘dead’ votes</a:t>
            </a:r>
          </a:p>
          <a:p>
            <a:pPr lvl="2">
              <a:lnSpc>
                <a:spcPct val="95000"/>
              </a:lnSpc>
            </a:pPr>
            <a:r>
              <a:rPr lang="en-US" dirty="0" smtClean="0"/>
              <a:t>Good cross section of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98126">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r>
              <a:rPr lang="en-US" dirty="0" smtClean="0"/>
              <a:t>Council had four months to do its work</a:t>
            </a:r>
          </a:p>
          <a:p>
            <a:pPr lvl="1"/>
            <a:r>
              <a:rPr lang="en-US" dirty="0" smtClean="0"/>
              <a:t>No big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a basic feature of 1944 constitution was retained to preserve the continuity and stability of Iceland’s </a:t>
            </a:r>
            <a:r>
              <a:rPr lang="en-US" dirty="0" smtClean="0">
                <a:effectLst>
                  <a:outerShdw blurRad="38100" dist="38100" dir="2700000" algn="tl">
                    <a:srgbClr val="000000">
                      <a:alpha val="43137"/>
                    </a:srgbClr>
                  </a:outerShdw>
                </a:effectLst>
              </a:rPr>
              <a:t>semi-presidential form of government</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
        <p:nvSpPr>
          <p:cNvPr id="4" name="TextBox 3"/>
          <p:cNvSpPr txBox="1"/>
          <p:nvPr/>
        </p:nvSpPr>
        <p:spPr>
          <a:xfrm rot="21426721">
            <a:off x="4354992" y="303311"/>
            <a:ext cx="4582167"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effectLst>
                  <a:outerShdw blurRad="38100" dist="38100" dir="2700000" algn="tl">
                    <a:srgbClr val="000000">
                      <a:alpha val="43137"/>
                    </a:srgbClr>
                  </a:outerShdw>
                </a:effectLst>
              </a:rPr>
              <a:t>Semi-presidential parliamentary government </a:t>
            </a:r>
            <a:r>
              <a:rPr lang="en-US" dirty="0" smtClean="0"/>
              <a:t>with nationally elected president with significant power, primarily to refer bills to national referenda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Transparency and the right to information</a:t>
            </a:r>
          </a:p>
          <a:p>
            <a:pPr lvl="1"/>
            <a:r>
              <a:rPr lang="en-US" dirty="0" smtClean="0"/>
              <a:t>Environmental protection</a:t>
            </a:r>
          </a:p>
          <a:p>
            <a:pPr lvl="1"/>
            <a:r>
              <a:rPr lang="en-US" dirty="0" smtClean="0"/>
              <a:t>Checks and balances, including </a:t>
            </a:r>
          </a:p>
          <a:p>
            <a:pPr lvl="2"/>
            <a:r>
              <a:rPr lang="en-US" dirty="0" smtClean="0"/>
              <a:t>Appointment of judges and other public officials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pPr>
              <a:lnSpc>
                <a:spcPct val="105000"/>
              </a:lnSpc>
            </a:pPr>
            <a:r>
              <a:rPr lang="en-US" dirty="0" smtClean="0"/>
              <a:t>Equal voting rights everywhere</a:t>
            </a:r>
          </a:p>
          <a:p>
            <a:pPr lvl="1">
              <a:lnSpc>
                <a:spcPct val="105000"/>
              </a:lnSpc>
            </a:pPr>
            <a:r>
              <a:rPr lang="en-US" dirty="0" smtClean="0"/>
              <a:t>In Iceland’s electoral system, the number of votes needed to elect an MP for Reykjavík area where 2/3 of population reside was 2, 3, and up to 4 times as large as the number of votes needed in rural electoral districts</a:t>
            </a:r>
          </a:p>
          <a:p>
            <a:pPr lvl="1">
              <a:lnSpc>
                <a:spcPct val="105000"/>
              </a:lnSpc>
            </a:pPr>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lnSpc>
                <a:spcPct val="105000"/>
              </a:lnSpc>
            </a:pPr>
            <a:r>
              <a:rPr lang="en-US" dirty="0" smtClean="0"/>
              <a:t>For over 100 years, representatives of rural areas in parliament have blocked equal voting rights</a:t>
            </a:r>
          </a:p>
          <a:p>
            <a:pPr lvl="1">
              <a:lnSpc>
                <a:spcPct val="105000"/>
              </a:lnSpc>
            </a:pPr>
            <a:r>
              <a:rPr lang="en-US" dirty="0" smtClean="0"/>
              <a:t>The bill stipulates that voters vote for persons as well as parties, even across party lists, also guaranteeing minimal representation of regions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297490">
            <a:off x="4948877" y="716776"/>
            <a:ext cx="3714478"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Full vs. fair consideration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under visible pressure from (same two!)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Government has not yet responded except perfunctorily</a:t>
            </a:r>
          </a:p>
        </p:txBody>
      </p:sp>
      <p:sp>
        <p:nvSpPr>
          <p:cNvPr id="4" name="TextBox 3"/>
          <p:cNvSpPr txBox="1"/>
          <p:nvPr/>
        </p:nvSpPr>
        <p:spPr>
          <a:xfrm rot="21357429">
            <a:off x="6412702" y="6126591"/>
            <a:ext cx="2533066"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Name and shame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
        <p:nvSpPr>
          <p:cNvPr id="5" name="TextBox 4"/>
          <p:cNvSpPr txBox="1"/>
          <p:nvPr/>
        </p:nvSpPr>
        <p:spPr>
          <a:xfrm rot="21437503">
            <a:off x="4784097" y="3104739"/>
            <a:ext cx="3731961" cy="255454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4000" dirty="0" err="1" smtClean="0"/>
              <a:t>Crowdsourcing</a:t>
            </a:r>
            <a:r>
              <a:rPr lang="en-US" sz="4000" dirty="0" smtClean="0"/>
              <a:t> as a way of keeping the rascals at bay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523 persons ran for 25 assembly seats</a:t>
            </a:r>
          </a:p>
          <a:p>
            <a:pPr lvl="1"/>
            <a:r>
              <a:rPr lang="en-US" sz="2000" dirty="0" smtClean="0"/>
              <a:t>This was a way to invite them and others to participate</a:t>
            </a:r>
          </a:p>
          <a:p>
            <a:r>
              <a:rPr lang="en-US" dirty="0" smtClean="0"/>
              <a:t>Three overlapping rounds</a:t>
            </a:r>
          </a:p>
          <a:p>
            <a:pPr lvl="1"/>
            <a:r>
              <a:rPr lang="en-US" sz="2000" dirty="0" smtClean="0"/>
              <a:t>Each week, Council posted on its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
        <p:nvSpPr>
          <p:cNvPr id="4" name="TextBox 3"/>
          <p:cNvSpPr txBox="1"/>
          <p:nvPr/>
        </p:nvSpPr>
        <p:spPr>
          <a:xfrm rot="21437201">
            <a:off x="4569595" y="382702"/>
            <a:ext cx="4165905"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Bill as a whole was passed unanimously, by 25 votes against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representatives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5216838" y="504543"/>
            <a:ext cx="3525010" cy="101566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You need to multiply these figures by 1,000 to find comparable ones for the US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those who had points to make were welcome to do so</a:t>
            </a:r>
          </a:p>
          <a:p>
            <a:r>
              <a:rPr lang="en-US" dirty="0" smtClean="0"/>
              <a:t>Council did not invite representatives of interest organizations to special meetings</a:t>
            </a:r>
          </a:p>
          <a:p>
            <a:pPr lvl="1"/>
            <a:r>
              <a:rPr lang="en-US" dirty="0" smtClean="0"/>
              <a:t>These organizations had same access as everyone else to Council (bankers, boat owners, 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Lessons for other countries</a:t>
            </a:r>
          </a:p>
          <a:p>
            <a:pPr lvl="1"/>
            <a:r>
              <a:rPr lang="en-US" dirty="0" smtClean="0"/>
              <a:t>With the world’s largest per capita number of internet users, or 95%, compared with 78% in </a:t>
            </a:r>
            <a:r>
              <a:rPr lang="is-IS" dirty="0" smtClean="0"/>
              <a:t>US and 35% in </a:t>
            </a:r>
            <a:r>
              <a:rPr lang="is-IS" dirty="0" err="1" smtClean="0"/>
              <a:t>Turkey</a:t>
            </a:r>
            <a:r>
              <a:rPr lang="en-US" dirty="0" smtClean="0"/>
              <a:t>, Iceland’s constitutional </a:t>
            </a:r>
            <a:r>
              <a:rPr lang="en-US" dirty="0" err="1" smtClean="0"/>
              <a:t>crowdsourcing</a:t>
            </a:r>
            <a:r>
              <a:rPr lang="en-US" dirty="0" smtClean="0"/>
              <a:t> may raise concerns about unequal access </a:t>
            </a:r>
          </a:p>
          <a:p>
            <a:pPr lvl="2"/>
            <a:r>
              <a:rPr lang="en-US" dirty="0" smtClean="0"/>
              <a:t>Unconnected 5% are disproportionately old people </a:t>
            </a:r>
          </a:p>
          <a:p>
            <a:pPr lvl="1"/>
            <a:r>
              <a:rPr lang="en-US" dirty="0" smtClean="0"/>
              <a:t>Democratic gains seem to easily outweigh losses from slightly unequal access</a:t>
            </a:r>
          </a:p>
          <a:p>
            <a:pPr lvl="1"/>
            <a:r>
              <a:rPr lang="en-US" dirty="0" smtClean="0"/>
              <a:t>Applicability to Turkey and North Africa is debatable</a:t>
            </a:r>
          </a:p>
          <a:p>
            <a:pPr lvl="2"/>
            <a:r>
              <a:rPr lang="en-US" dirty="0" smtClean="0"/>
              <a:t>Could argue that the well-connected minority is in good position to sway new constitutions in the public interest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131952"/>
          </a:xfrm>
        </p:spPr>
        <p:txBody>
          <a:bodyPr>
            <a:normAutofit fontScale="77500" lnSpcReduction="20000"/>
          </a:bodyPr>
          <a:lstStyle/>
          <a:p>
            <a:r>
              <a:rPr lang="en-US" sz="3400" dirty="0" smtClean="0"/>
              <a:t>Some MPs have two strong reasons for </a:t>
            </a:r>
            <a:r>
              <a:rPr lang="en-US" sz="3400" dirty="0" smtClean="0">
                <a:effectLst>
                  <a:outerShdw blurRad="38100" dist="38100" dir="2700000" algn="tl">
                    <a:srgbClr val="000000">
                      <a:alpha val="43137"/>
                    </a:srgbClr>
                  </a:outerShdw>
                </a:effectLst>
              </a:rPr>
              <a:t>not</a:t>
            </a:r>
            <a:r>
              <a:rPr lang="en-US" sz="3400" dirty="0" smtClean="0"/>
              <a:t> wanting to see the bill go through</a:t>
            </a:r>
          </a:p>
          <a:p>
            <a:pPr lvl="1"/>
            <a:r>
              <a:rPr lang="en-US" sz="2700" dirty="0" smtClean="0">
                <a:effectLst>
                  <a:outerShdw blurRad="38100" dist="38100" dir="2700000" algn="tl">
                    <a:srgbClr val="000000">
                      <a:alpha val="43137"/>
                    </a:srgbClr>
                  </a:outerShdw>
                </a:effectLst>
              </a:rPr>
              <a:t>Equal voting rights </a:t>
            </a:r>
            <a:r>
              <a:rPr lang="en-US" sz="2700" dirty="0" smtClean="0"/>
              <a:t>article will make some MPs unelectable because they are the products of an electoral system allowing political parties to allocate ‘safe seats’ to candidates with limited following</a:t>
            </a:r>
          </a:p>
          <a:p>
            <a:pPr lvl="2"/>
            <a:r>
              <a:rPr lang="en-US" sz="2400" dirty="0" smtClean="0"/>
              <a:t>Like </a:t>
            </a:r>
            <a:r>
              <a:rPr lang="en-US" sz="2400" dirty="0" smtClean="0"/>
              <a:t>inviting </a:t>
            </a:r>
            <a:r>
              <a:rPr lang="en-US" sz="2400" dirty="0" smtClean="0"/>
              <a:t>the turkey to vote for Thanksgiving</a:t>
            </a:r>
          </a:p>
          <a:p>
            <a:pPr lvl="1"/>
            <a:r>
              <a:rPr lang="en-US" sz="2700" dirty="0" smtClean="0">
                <a:effectLst>
                  <a:outerShdw blurRad="38100" dist="38100" dir="2700000" algn="tl">
                    <a:srgbClr val="000000">
                      <a:alpha val="43137"/>
                    </a:srgbClr>
                  </a:outerShdw>
                </a:effectLst>
              </a:rPr>
              <a:t>Natural resources </a:t>
            </a:r>
            <a:r>
              <a:rPr lang="en-US" sz="2700" dirty="0" smtClean="0"/>
              <a:t>article will not please some MPs either because, to quote a former newspaper editor, a keen observer, “it means political suicide to rise against the quota holders in rural areas.”</a:t>
            </a:r>
          </a:p>
          <a:p>
            <a:r>
              <a:rPr lang="en-US" sz="3400" dirty="0" smtClean="0"/>
              <a:t>Hence, we have to say to MPs: </a:t>
            </a:r>
          </a:p>
          <a:p>
            <a:pPr lvl="1"/>
            <a:r>
              <a:rPr lang="en-US" sz="2700" dirty="0" smtClean="0">
                <a:effectLst>
                  <a:outerShdw blurRad="38100" dist="38100" dir="2700000" algn="tl">
                    <a:srgbClr val="000000">
                      <a:alpha val="43137"/>
                    </a:srgbClr>
                  </a:outerShdw>
                </a:effectLst>
              </a:rPr>
              <a:t>Now is the time to think big and do the right thing</a:t>
            </a:r>
          </a:p>
          <a:p>
            <a:r>
              <a:rPr lang="en-US" sz="3400" dirty="0" smtClean="0"/>
              <a:t>According to </a:t>
            </a:r>
            <a:r>
              <a:rPr lang="en-US" sz="3400" smtClean="0"/>
              <a:t>recent </a:t>
            </a:r>
            <a:r>
              <a:rPr lang="en-US" sz="3400" smtClean="0"/>
              <a:t>opinion polls </a:t>
            </a:r>
            <a:endParaRPr lang="en-US" sz="3400" dirty="0" smtClean="0"/>
          </a:p>
          <a:p>
            <a:pPr lvl="1"/>
            <a:r>
              <a:rPr lang="en-US" sz="3100" dirty="0" smtClean="0"/>
              <a:t>75% of electorate want to vote on bill </a:t>
            </a:r>
          </a:p>
          <a:p>
            <a:pPr lvl="1"/>
            <a:r>
              <a:rPr lang="en-US" sz="3100" dirty="0" smtClean="0"/>
              <a:t>67% support the bill</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left)">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67544" y="1556792"/>
            <a:ext cx="7632848" cy="4968552"/>
          </a:xfrm>
          <a:prstGeom prst="rect">
            <a:avLst/>
          </a:prstGeom>
        </p:spPr>
        <p:txBody>
          <a:bodyPr vert="horz">
            <a:normAutofit lnSpcReduction="10000"/>
          </a:bodyPr>
          <a:lstStyle/>
          <a:p>
            <a:pPr marL="274320" indent="-274320">
              <a:spcBef>
                <a:spcPts val="600"/>
              </a:spcBef>
              <a:buClr>
                <a:schemeClr val="tx2"/>
              </a:buClr>
              <a:buSzPct val="73000"/>
              <a:buFont typeface="Wingdings 2"/>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731520" lvl="1" indent="-274320">
              <a:spcBef>
                <a:spcPts val="600"/>
              </a:spcBef>
              <a:buClr>
                <a:schemeClr val="tx2"/>
              </a:buClr>
              <a:buSzPct val="73000"/>
              <a:buFont typeface="Wingdings" pitchFamily="2" charset="2"/>
              <a:buChar char="Ø"/>
              <a:defRPr/>
            </a:pPr>
            <a:r>
              <a:rPr lang="en-US" sz="2000" dirty="0" smtClean="0">
                <a:solidFill>
                  <a:schemeClr val="tx1">
                    <a:tint val="85000"/>
                  </a:schemeClr>
                </a:solidFill>
                <a:hlinkClick r:id="rId3"/>
              </a:rPr>
              <a:t>http://stjornarskrarfelagid.is/english/constitutional-bill/</a:t>
            </a:r>
            <a:endParaRPr lang="en-US" sz="2000" dirty="0" smtClean="0"/>
          </a:p>
          <a:p>
            <a:pPr marL="274320" indent="-274320">
              <a:spcBef>
                <a:spcPts val="600"/>
              </a:spcBef>
              <a:buClr>
                <a:schemeClr val="tx2"/>
              </a:buClr>
              <a:buSzPct val="73000"/>
              <a:buFont typeface="Wingdings 2"/>
              <a:buChar char=""/>
              <a:defRPr/>
            </a:pPr>
            <a:r>
              <a:rPr lang="en-US" sz="2600" dirty="0" smtClean="0"/>
              <a:t>Bill has been in public domain for nine months</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No </a:t>
            </a:r>
            <a:r>
              <a:rPr lang="en-US" sz="2300" dirty="0" smtClean="0">
                <a:solidFill>
                  <a:schemeClr val="tx1">
                    <a:tint val="85000"/>
                  </a:schemeClr>
                </a:solidFill>
              </a:rPr>
              <a:t>significant, concrete, technical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criticisms have been voiced against it, nor have flaws been exposed</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Critical voices seem to echo special interests (boat owners, politicians) keen to preserve the </a:t>
            </a:r>
            <a:r>
              <a:rPr kumimoji="0" lang="en-US" sz="2300" b="0" i="1" u="none" strike="noStrike" kern="1200" cap="none" spc="0" normalizeH="0" baseline="0" noProof="0" dirty="0" smtClean="0">
                <a:ln>
                  <a:noFill/>
                </a:ln>
                <a:solidFill>
                  <a:schemeClr val="tx1">
                    <a:tint val="85000"/>
                  </a:schemeClr>
                </a:solidFill>
                <a:effectLst/>
                <a:uLnTx/>
                <a:uFillTx/>
                <a:latin typeface="+mn-lt"/>
                <a:ea typeface="+mn-ea"/>
                <a:cs typeface="+mn-cs"/>
              </a:rPr>
              <a:t>status quo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for their own benefit</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Classic contest between </a:t>
            </a:r>
            <a:r>
              <a:rPr lang="en-US" sz="2300" dirty="0" smtClean="0">
                <a:solidFill>
                  <a:schemeClr val="tx1">
                    <a:tint val="85000"/>
                  </a:schemeClr>
                </a:solidFill>
                <a:effectLst>
                  <a:outerShdw blurRad="38100" dist="38100" dir="2700000" algn="tl">
                    <a:srgbClr val="000000">
                      <a:alpha val="43137"/>
                    </a:srgbClr>
                  </a:outerShdw>
                </a:effectLst>
              </a:rPr>
              <a:t>special vs. public interest</a:t>
            </a:r>
          </a:p>
          <a:p>
            <a:pPr marL="978408" lvl="2" indent="-228600">
              <a:spcBef>
                <a:spcPts val="500"/>
              </a:spcBef>
              <a:buClr>
                <a:schemeClr val="accent4"/>
              </a:buClr>
              <a:buSzPct val="80000"/>
              <a:buFont typeface="Wingdings 2"/>
              <a:buChar char=""/>
              <a:defRPr/>
            </a:pPr>
            <a:r>
              <a:rPr lang="en-US" sz="2000" dirty="0" smtClean="0">
                <a:solidFill>
                  <a:schemeClr val="tx1">
                    <a:tint val="85000"/>
                  </a:schemeClr>
                </a:solidFill>
              </a:rPr>
              <a:t>Referendum was scheduled for 30 June, but was derailed by filibuster in parliament</a:t>
            </a:r>
          </a:p>
          <a:p>
            <a:pPr marL="978408" lvl="2" indent="-228600">
              <a:spcBef>
                <a:spcPts val="500"/>
              </a:spcBef>
              <a:buClr>
                <a:schemeClr val="accent4"/>
              </a:buClr>
              <a:buSzPct val="80000"/>
              <a:buFont typeface="Wingdings 2"/>
              <a:buChar char=""/>
              <a:defRPr/>
            </a:pPr>
            <a:r>
              <a:rPr lang="en-US" sz="2000" dirty="0" smtClean="0">
                <a:solidFill>
                  <a:schemeClr val="tx1">
                    <a:tint val="85000"/>
                  </a:schemeClr>
                </a:solidFill>
              </a:rPr>
              <a:t>Now referendum is scheduled to be held no later than 20 October </a:t>
            </a:r>
            <a:endParaRPr kumimoji="0" lang="en-US" sz="2000" b="0" i="0" u="none" strike="noStrike" kern="1200" cap="none" spc="0" normalizeH="0" baseline="0" noProof="0" dirty="0" smtClean="0">
              <a:ln>
                <a:noFill/>
              </a:ln>
              <a:solidFill>
                <a:schemeClr val="tx1">
                  <a:tint val="85000"/>
                </a:schemeClr>
              </a:solidFill>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wipe(left)">
                                      <p:cBhvr>
                                        <p:cTn id="35" dur="500"/>
                                        <p:tgtEl>
                                          <p:spTgt spid="7">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wipe(left)">
                                      <p:cBhvr>
                                        <p:cTn id="3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conclusion</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17447" y="3419071"/>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5" name="Text Box 3"/>
          <p:cNvSpPr txBox="1">
            <a:spLocks noChangeArrowheads="1"/>
          </p:cNvSpPr>
          <p:nvPr/>
        </p:nvSpPr>
        <p:spPr bwMode="auto">
          <a:xfrm rot="21420000">
            <a:off x="4660049" y="440852"/>
            <a:ext cx="4114800" cy="720725"/>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www.hi.is/</a:t>
            </a:r>
            <a:r>
              <a:rPr lang="en-US" sz="2000" dirty="0">
                <a:latin typeface="Tahoma" charset="0"/>
                <a:cs typeface="Times New Roman" pitchFamily="18" charset="0"/>
              </a:rPr>
              <a:t>~</a:t>
            </a:r>
            <a:r>
              <a:rPr lang="en-US" sz="2000" dirty="0">
                <a:latin typeface="Tahoma" charset="0"/>
              </a:rPr>
              <a:t>gylfason</a:t>
            </a:r>
          </a:p>
        </p:txBody>
      </p:sp>
      <p:sp>
        <p:nvSpPr>
          <p:cNvPr id="7" name="Content Placeholder 2"/>
          <p:cNvSpPr txBox="1">
            <a:spLocks/>
          </p:cNvSpPr>
          <p:nvPr/>
        </p:nvSpPr>
        <p:spPr>
          <a:xfrm>
            <a:off x="467544" y="1556792"/>
            <a:ext cx="7499176" cy="484632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a:t>
            </a:r>
            <a:r>
              <a:rPr kumimoji="0" lang="en-US" sz="2600" b="0" i="0" u="none" strike="noStrike" kern="1200" cap="none" spc="0" normalizeH="0" noProof="0" dirty="0" smtClean="0">
                <a:ln>
                  <a:noFill/>
                </a:ln>
                <a:solidFill>
                  <a:schemeClr val="tx1"/>
                </a:solidFill>
                <a:effectLst/>
                <a:uLnTx/>
                <a:uFillTx/>
                <a:latin typeface="+mn-lt"/>
                <a:ea typeface="+mn-ea"/>
                <a:cs typeface="+mn-cs"/>
              </a:rPr>
              <a:t>imilarities with US 1787-88</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4 months in the making</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Put to a referendum</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9 months thereafter, following intense political debate and outpouring of writing</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Federalists beat anti-federalists by narrow margins</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Virginia: 89 to 79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New</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York: 30 to 27 votes</a:t>
            </a:r>
          </a:p>
          <a:p>
            <a:pPr marL="978408" lvl="2" indent="-228600">
              <a:spcBef>
                <a:spcPts val="500"/>
              </a:spcBef>
              <a:buClr>
                <a:schemeClr val="accent4"/>
              </a:buClr>
              <a:buSzPct val="80000"/>
              <a:buFont typeface="Wingdings 2"/>
              <a:buChar char=""/>
              <a:defRPr/>
            </a:pPr>
            <a:r>
              <a:rPr lang="en-US" sz="2300" baseline="0" dirty="0" smtClean="0">
                <a:solidFill>
                  <a:schemeClr val="tx1">
                    <a:tint val="85000"/>
                  </a:schemeClr>
                </a:solidFill>
              </a:rPr>
              <a:t>Massachusetts:</a:t>
            </a:r>
            <a:r>
              <a:rPr lang="en-US" sz="2300" dirty="0" smtClean="0">
                <a:solidFill>
                  <a:schemeClr val="tx1">
                    <a:tint val="85000"/>
                  </a:schemeClr>
                </a:solidFill>
              </a:rPr>
              <a:t> 187 to 168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Rhode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Island referendum: Bill was rejected</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But a</a:t>
            </a:r>
            <a:r>
              <a:rPr lang="en-US" sz="2300" baseline="0" dirty="0" smtClean="0">
                <a:solidFill>
                  <a:schemeClr val="tx1">
                    <a:tint val="85000"/>
                  </a:schemeClr>
                </a:solidFill>
              </a:rPr>
              <a:t>pproval by 9</a:t>
            </a:r>
            <a:r>
              <a:rPr lang="en-US" sz="2300" dirty="0" smtClean="0">
                <a:solidFill>
                  <a:schemeClr val="tx1">
                    <a:tint val="85000"/>
                  </a:schemeClr>
                </a:solidFill>
              </a:rPr>
              <a:t> states out of 13 was enough</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left)">
                                      <p:cBhvr>
                                        <p:cTn id="25" dur="500"/>
                                        <p:tgtEl>
                                          <p:spTgt spid="7">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wipe(left)">
                                      <p:cBhvr>
                                        <p:cTn id="28" dur="500"/>
                                        <p:tgtEl>
                                          <p:spTgt spid="7">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left)">
                                      <p:cBhvr>
                                        <p:cTn id="31" dur="500"/>
                                        <p:tgtEl>
                                          <p:spTgt spid="7">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wipe(left)">
                                      <p:cBhvr>
                                        <p:cTn id="34" dur="500"/>
                                        <p:tgtEl>
                                          <p:spTgt spid="7">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fontScale="92500" lnSpcReduction="100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2"/>
            <a:r>
              <a:rPr lang="en-US" sz="2200" dirty="0" smtClean="0"/>
              <a:t>Local equity market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p>
          <a:p>
            <a:pPr lvl="2"/>
            <a:r>
              <a:rPr lang="en-US" sz="2200" dirty="0" smtClean="0"/>
              <a:t>We do not “turn the page”</a:t>
            </a:r>
          </a:p>
          <a:p>
            <a:pPr lvl="2"/>
            <a:r>
              <a:rPr lang="en-US" sz="2200" dirty="0" smtClean="0"/>
              <a:t>We need credible crash analysis</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55000" lnSpcReduction="20000"/>
          </a:bodyPr>
          <a:lstStyle/>
          <a:p>
            <a:pPr>
              <a:lnSpc>
                <a:spcPct val="115000"/>
              </a:lnSpc>
              <a:spcBef>
                <a:spcPts val="0"/>
              </a:spcBef>
            </a:pPr>
            <a:r>
              <a:rPr lang="en-US" sz="4700" dirty="0" smtClean="0"/>
              <a:t>The Iceland crash was a big one, perhaps the biggest financial crash on record</a:t>
            </a:r>
          </a:p>
          <a:p>
            <a:pPr lvl="1">
              <a:lnSpc>
                <a:spcPct val="115000"/>
              </a:lnSpc>
              <a:spcBef>
                <a:spcPts val="0"/>
              </a:spcBef>
            </a:pPr>
            <a:r>
              <a:rPr lang="en-US" sz="4200" dirty="0" smtClean="0"/>
              <a:t>Financial losses inflicted on creditors, shareholders, and depositors abroad as well as at home equal about </a:t>
            </a:r>
            <a:r>
              <a:rPr lang="en-US" sz="4200" dirty="0" smtClean="0">
                <a:effectLst>
                  <a:outerShdw blurRad="38100" dist="38100" dir="2700000" algn="tl">
                    <a:srgbClr val="000000">
                      <a:alpha val="43137"/>
                    </a:srgbClr>
                  </a:outerShdw>
                </a:effectLst>
              </a:rPr>
              <a:t>7 times Iceland’s GDP</a:t>
            </a:r>
            <a:r>
              <a:rPr lang="en-US" sz="4200" dirty="0" smtClean="0"/>
              <a:t>, a world record</a:t>
            </a:r>
          </a:p>
          <a:p>
            <a:pPr lvl="1">
              <a:lnSpc>
                <a:spcPct val="115000"/>
              </a:lnSpc>
              <a:spcBef>
                <a:spcPts val="0"/>
              </a:spcBef>
            </a:pPr>
            <a:r>
              <a:rPr lang="en-US" sz="4200" dirty="0" smtClean="0"/>
              <a:t>Total fiscal cost of the crisis, including the cost of recapitalizing the failed commercial banks plus the bankrupted central bank, amounted to 64% of GDP, another world record</a:t>
            </a:r>
          </a:p>
          <a:p>
            <a:pPr lvl="1">
              <a:lnSpc>
                <a:spcPct val="115000"/>
              </a:lnSpc>
              <a:spcBef>
                <a:spcPts val="0"/>
              </a:spcBef>
            </a:pPr>
            <a:r>
              <a:rPr lang="en-US" sz="4200" dirty="0" smtClean="0"/>
              <a:t>The three “big” Icelandic banks’ collapse in 2008 would, had they been American, make the list of the 10 largest corporate bankruptcies of all time in the US, a remarkable result in view of Iceland’s population of 320,000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571184" cy="1143000"/>
          </a:xfrm>
        </p:spPr>
        <p:txBody>
          <a:bodyPr>
            <a:normAutofit fontScale="90000"/>
          </a:bodyPr>
          <a:lstStyle/>
          <a:p>
            <a:pPr eaLnBrk="1" hangingPunct="1">
              <a:defRPr/>
            </a:pPr>
            <a:r>
              <a:rPr lang="en-US" sz="4200" dirty="0" smtClean="0">
                <a:effectLst>
                  <a:outerShdw blurRad="38100" dist="38100" dir="2700000" algn="tl">
                    <a:srgbClr val="000000">
                      <a:alpha val="43137"/>
                    </a:srgbClr>
                  </a:outerShdw>
                </a:effectLst>
              </a:rPr>
              <a:t>Ten largest US corporate bankruptcies (USD billion)</a:t>
            </a:r>
            <a:endParaRPr lang="en-US" sz="4200" dirty="0">
              <a:effectLst>
                <a:outerShdw blurRad="38100" dist="38100" dir="2700000" algn="tl">
                  <a:srgbClr val="000000">
                    <a:alpha val="43137"/>
                  </a:srgbClr>
                </a:outerShdw>
              </a:effectLst>
            </a:endParaRPr>
          </a:p>
        </p:txBody>
      </p:sp>
      <p:graphicFrame>
        <p:nvGraphicFramePr>
          <p:cNvPr id="6146" name="Content Placeholder 3"/>
          <p:cNvGraphicFramePr>
            <a:graphicFrameLocks noGrp="1"/>
          </p:cNvGraphicFramePr>
          <p:nvPr>
            <p:ph idx="1"/>
          </p:nvPr>
        </p:nvGraphicFramePr>
        <p:xfrm>
          <a:off x="230188" y="1608138"/>
          <a:ext cx="8128000" cy="4424362"/>
        </p:xfrm>
        <a:graphic>
          <a:graphicData uri="http://schemas.openxmlformats.org/presentationml/2006/ole">
            <p:oleObj spid="_x0000_s1026" r:id="rId4" imgW="8126672" imgH="4426080" progId="Excel.Sheet.8">
              <p:embed/>
            </p:oleObj>
          </a:graphicData>
        </a:graphic>
      </p:graphicFrame>
      <p:sp>
        <p:nvSpPr>
          <p:cNvPr id="6148" name="TextBox 4"/>
          <p:cNvSpPr txBox="1">
            <a:spLocks noChangeArrowheads="1"/>
          </p:cNvSpPr>
          <p:nvPr/>
        </p:nvSpPr>
        <p:spPr bwMode="auto">
          <a:xfrm>
            <a:off x="3635375" y="6237288"/>
            <a:ext cx="4392613" cy="307975"/>
          </a:xfrm>
          <a:prstGeom prst="rect">
            <a:avLst/>
          </a:prstGeom>
          <a:noFill/>
          <a:ln w="9525">
            <a:noFill/>
            <a:miter lim="800000"/>
            <a:headEnd/>
            <a:tailEnd/>
          </a:ln>
        </p:spPr>
        <p:txBody>
          <a:bodyPr>
            <a:spAutoFit/>
          </a:bodyPr>
          <a:lstStyle/>
          <a:p>
            <a:pPr algn="r"/>
            <a:r>
              <a:rPr lang="en-US" sz="1400" dirty="0" smtClean="0"/>
              <a:t>Source: Financial Supervisory Authority, Iceland.</a:t>
            </a:r>
            <a:endParaRPr lang="en-US" sz="1400" dirty="0"/>
          </a:p>
        </p:txBody>
      </p:sp>
      <p:sp>
        <p:nvSpPr>
          <p:cNvPr id="5" name="TextBox 4"/>
          <p:cNvSpPr txBox="1"/>
          <p:nvPr/>
        </p:nvSpPr>
        <p:spPr>
          <a:xfrm rot="21347424">
            <a:off x="4888705" y="1770123"/>
            <a:ext cx="3866299" cy="1477328"/>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Main owner of </a:t>
            </a:r>
            <a:r>
              <a:rPr lang="en-US" dirty="0" err="1" smtClean="0"/>
              <a:t>Landsbanki</a:t>
            </a:r>
            <a:r>
              <a:rPr lang="en-US" dirty="0" smtClean="0"/>
              <a:t> declared</a:t>
            </a:r>
          </a:p>
          <a:p>
            <a:r>
              <a:rPr lang="en-US" dirty="0" smtClean="0"/>
              <a:t>$750 million personal bankruptcy, including $500 million in loans from </a:t>
            </a:r>
            <a:r>
              <a:rPr lang="en-US" dirty="0" err="1" smtClean="0"/>
              <a:t>Landsbanki</a:t>
            </a:r>
            <a:r>
              <a:rPr lang="en-US" dirty="0" smtClean="0"/>
              <a:t>; among the biggest personal bankruptcies on record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lnSpc>
                <a:spcPct val="90000"/>
              </a:lnSpc>
            </a:pPr>
            <a:r>
              <a:rPr lang="en-US" dirty="0" smtClean="0"/>
              <a:t>After the collapse of communism in 1989-91, East and Central Europe adopted about 25 new constitutions, all except Hungary</a:t>
            </a:r>
          </a:p>
          <a:p>
            <a:pPr lvl="1">
              <a:lnSpc>
                <a:spcPct val="90000"/>
              </a:lnSpc>
            </a:pPr>
            <a:r>
              <a:rPr lang="en-US" dirty="0" smtClean="0"/>
              <a:t>Following recent regime changes in North Africa, several countries in the region are about to revise their constitutions</a:t>
            </a:r>
          </a:p>
          <a:p>
            <a:pPr>
              <a:lnSpc>
                <a:spcPct val="90000"/>
              </a:lnSpc>
            </a:pPr>
            <a:r>
              <a:rPr lang="en-US" dirty="0" smtClean="0"/>
              <a:t>Most constitutions are written or revised following economic or political upheaval because crises often trigger demands for a fresh start or expose flaws to be fixed</a:t>
            </a:r>
          </a:p>
          <a:p>
            <a:pPr lvl="1">
              <a:lnSpc>
                <a:spcPct val="90000"/>
              </a:lnSpc>
            </a:pPr>
            <a:r>
              <a:rPr lang="en-US" dirty="0" smtClean="0"/>
              <a:t>In quiet times, people and politicians most often feel they have other things to think about</a:t>
            </a:r>
          </a:p>
          <a:p>
            <a:pPr lvl="2">
              <a:lnSpc>
                <a:spcPct val="90000"/>
              </a:lnSpc>
            </a:pPr>
            <a:r>
              <a:rPr lang="en-US" sz="2100" dirty="0" smtClean="0"/>
              <a:t>Exceptions: Sweden (1974), Canada (1982)</a:t>
            </a:r>
            <a:endParaRPr lang="is-IS" sz="2100" dirty="0" smtClean="0"/>
          </a:p>
          <a:p>
            <a:pPr>
              <a:lnSpc>
                <a:spcPct val="90000"/>
              </a:lnSpc>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spcBef>
                <a:spcPts val="0"/>
              </a:spcBef>
            </a:pPr>
            <a:r>
              <a:rPr lang="en-US" sz="2800" dirty="0" smtClean="0"/>
              <a:t>Yet, financial crises have not in the past given rise to new constitutions</a:t>
            </a:r>
          </a:p>
          <a:p>
            <a:pPr lvl="1">
              <a:spcBef>
                <a:spcPts val="0"/>
              </a:spcBef>
            </a:pPr>
            <a:r>
              <a:rPr lang="en-US" sz="2500" dirty="0" smtClean="0"/>
              <a:t>The Great Crash of 1929 was followed by changes in laws, erecting firewalls between commercial banking and investment banking </a:t>
            </a:r>
          </a:p>
          <a:p>
            <a:pPr lvl="2">
              <a:spcBef>
                <a:spcPts val="0"/>
              </a:spcBef>
            </a:pPr>
            <a:r>
              <a:rPr lang="en-US" sz="2200" dirty="0" smtClean="0"/>
              <a:t>Glass-</a:t>
            </a:r>
            <a:r>
              <a:rPr lang="en-US" sz="2200" dirty="0" err="1" smtClean="0"/>
              <a:t>Steagall</a:t>
            </a:r>
            <a:r>
              <a:rPr lang="en-US" sz="2200" dirty="0" smtClean="0"/>
              <a:t> Act of 1933 in US plus SEC in 1934</a:t>
            </a:r>
          </a:p>
          <a:p>
            <a:pPr lvl="2">
              <a:spcBef>
                <a:spcPts val="0"/>
              </a:spcBef>
            </a:pPr>
            <a:r>
              <a:rPr lang="en-US" sz="2200" dirty="0" smtClean="0"/>
              <a:t>Had a constitutional amendment been better? </a:t>
            </a:r>
          </a:p>
          <a:p>
            <a:pPr>
              <a:spcBef>
                <a:spcPts val="0"/>
              </a:spcBef>
            </a:pPr>
            <a:r>
              <a:rPr lang="en-US" sz="2800" dirty="0" smtClean="0"/>
              <a:t>Iceland is an exception</a:t>
            </a:r>
          </a:p>
          <a:p>
            <a:pPr lvl="1">
              <a:spcBef>
                <a:spcPts val="0"/>
              </a:spcBef>
            </a:pPr>
            <a:r>
              <a:rPr lang="en-US" sz="2400" dirty="0" smtClean="0"/>
              <a:t>Financial crash of 2008 had deep roots</a:t>
            </a:r>
          </a:p>
          <a:p>
            <a:pPr lvl="1">
              <a:spcBef>
                <a:spcPts val="0"/>
              </a:spcBef>
            </a:pPr>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or at least revised, constitution</a:t>
            </a:r>
          </a:p>
          <a:p>
            <a:pPr>
              <a:spcBef>
                <a:spcPts val="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executive branch to grab too much power from parliament and the courts</a:t>
            </a:r>
          </a:p>
          <a:p>
            <a:pPr>
              <a:lnSpc>
                <a:spcPct val="90000"/>
              </a:lnSpc>
            </a:pPr>
            <a:r>
              <a:rPr lang="en-US" dirty="0" smtClean="0"/>
              <a:t>Two examples</a:t>
            </a:r>
          </a:p>
          <a:p>
            <a:pPr lvl="1">
              <a:lnSpc>
                <a:spcPct val="90000"/>
              </a:lnSpc>
            </a:pPr>
            <a:r>
              <a:rPr lang="en-US" sz="2200" dirty="0" smtClean="0"/>
              <a:t>On their own, two ministers decided to enlist Iceland in the “Coalition of the willing” invading Iraq in 2003 without any consultation with, or even possible recourse for, the parliament </a:t>
            </a:r>
          </a:p>
          <a:p>
            <a:pPr lvl="1">
              <a:lnSpc>
                <a:spcPct val="90000"/>
              </a:lnSpc>
            </a:pPr>
            <a:r>
              <a:rPr lang="en-US" sz="2200" dirty="0" smtClean="0"/>
              <a:t>In all but 5 years from </a:t>
            </a:r>
            <a:r>
              <a:rPr lang="en-US" sz="2200" smtClean="0"/>
              <a:t>1927 to </a:t>
            </a:r>
            <a:r>
              <a:rPr lang="en-US" sz="2200" dirty="0" smtClean="0"/>
              <a:t>2008, the two parties of above-mentioned ministers ruled the Ministry of Justice and appointed all judges, even if we have a four-party system</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reserve requirements and inquisitive financial supervision</a:t>
            </a:r>
          </a:p>
          <a:p>
            <a:pPr lvl="2"/>
            <a:r>
              <a:rPr lang="en-US" dirty="0" smtClean="0"/>
              <a:t>The banks gave and lent money generously to political parties as well as to individual politicians </a:t>
            </a:r>
          </a:p>
          <a:p>
            <a:pPr lvl="3"/>
            <a:r>
              <a:rPr lang="en-US" dirty="0" smtClean="0"/>
              <a:t>$8 per person compared with 60 cents in US in 2010</a:t>
            </a:r>
            <a:endParaRPr lang="en-US" dirty="0"/>
          </a:p>
        </p:txBody>
      </p:sp>
      <p:sp>
        <p:nvSpPr>
          <p:cNvPr id="4" name="TextBox 3"/>
          <p:cNvSpPr txBox="1"/>
          <p:nvPr/>
        </p:nvSpPr>
        <p:spPr>
          <a:xfrm rot="21436236">
            <a:off x="4047296" y="216272"/>
            <a:ext cx="4976633" cy="646331"/>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Court of Impeachment found Prime Minister guilty of violating the constitution and the law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1455</TotalTime>
  <Words>2385</Words>
  <Application>Microsoft Office PowerPoint</Application>
  <PresentationFormat>On-screen Show (4:3)</PresentationFormat>
  <Paragraphs>224</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Opulent</vt:lpstr>
      <vt:lpstr>Microsoft Office Excel 97-2003 Worksheet</vt:lpstr>
      <vt:lpstr>From Crowd to Constitution</vt:lpstr>
      <vt:lpstr>outline</vt:lpstr>
      <vt:lpstr>1. Crash</vt:lpstr>
      <vt:lpstr>1. Crash</vt:lpstr>
      <vt:lpstr>Ten largest US corporate bankruptcies (USD billion)</vt:lpstr>
      <vt:lpstr>2. background</vt:lpstr>
      <vt:lpstr>2. background</vt:lpstr>
      <vt:lpstr>2. background</vt:lpstr>
      <vt:lpstr>2. background</vt:lpstr>
      <vt:lpstr>2. background</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5. method</vt:lpstr>
      <vt:lpstr>6. obstacles</vt:lpstr>
      <vt:lpstr>6. obstacles</vt:lpstr>
      <vt:lpstr>7.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60</cp:revision>
  <dcterms:created xsi:type="dcterms:W3CDTF">2012-01-22T11:03:39Z</dcterms:created>
  <dcterms:modified xsi:type="dcterms:W3CDTF">2012-05-11T19:23:34Z</dcterms:modified>
</cp:coreProperties>
</file>