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7" r:id="rId3"/>
    <p:sldId id="258" r:id="rId4"/>
    <p:sldId id="278" r:id="rId5"/>
    <p:sldId id="295" r:id="rId6"/>
    <p:sldId id="260" r:id="rId7"/>
    <p:sldId id="279" r:id="rId8"/>
    <p:sldId id="263" r:id="rId9"/>
    <p:sldId id="264" r:id="rId10"/>
    <p:sldId id="280" r:id="rId11"/>
    <p:sldId id="265" r:id="rId12"/>
    <p:sldId id="281" r:id="rId13"/>
    <p:sldId id="284" r:id="rId14"/>
    <p:sldId id="266" r:id="rId15"/>
    <p:sldId id="285" r:id="rId16"/>
    <p:sldId id="286" r:id="rId17"/>
    <p:sldId id="287" r:id="rId18"/>
    <p:sldId id="288" r:id="rId19"/>
    <p:sldId id="289" r:id="rId20"/>
    <p:sldId id="267" r:id="rId21"/>
    <p:sldId id="290" r:id="rId22"/>
    <p:sldId id="291" r:id="rId23"/>
    <p:sldId id="292" r:id="rId24"/>
    <p:sldId id="293" r:id="rId25"/>
    <p:sldId id="294" r:id="rId26"/>
    <p:sldId id="296" r:id="rId27"/>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30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FAFB78CE-2C7B-4D45-8EAE-B4AAB1765A9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5/11/2012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5/11/2012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5/11/2012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5/11/2012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5/11/2012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5/11/2012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ttivanguard.com/conference/2012/revolutions.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7864" y="548680"/>
            <a:ext cx="5105400" cy="2868168"/>
          </a:xfrm>
        </p:spPr>
        <p:txBody>
          <a:bodyPr/>
          <a:lstStyle/>
          <a:p>
            <a:r>
              <a:rPr lang="en-US" dirty="0" smtClean="0">
                <a:effectLst>
                  <a:outerShdw blurRad="38100" dist="38100" dir="2700000" algn="tl">
                    <a:srgbClr val="000000">
                      <a:alpha val="43137"/>
                    </a:srgbClr>
                  </a:outerShdw>
                </a:effectLst>
              </a:rPr>
              <a:t>From Crowd to Constitution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3707904" y="5108991"/>
            <a:ext cx="4824660" cy="1200329"/>
          </a:xfrm>
          <a:prstGeom prst="rect">
            <a:avLst/>
          </a:prstGeom>
          <a:noFill/>
          <a:ln w="9525">
            <a:noFill/>
            <a:miter lim="800000"/>
            <a:headEnd/>
            <a:tailEnd/>
          </a:ln>
        </p:spPr>
        <p:txBody>
          <a:bodyPr wrap="square">
            <a:spAutoFit/>
          </a:bodyPr>
          <a:lstStyle/>
          <a:p>
            <a:pPr algn="r" eaLnBrk="0" hangingPunct="0"/>
            <a:r>
              <a:rPr lang="en-US" dirty="0" err="1">
                <a:solidFill>
                  <a:schemeClr val="bg1"/>
                </a:solidFill>
                <a:latin typeface="+mj-lt"/>
              </a:rPr>
              <a:t>Thorvaldur</a:t>
            </a:r>
            <a:r>
              <a:rPr lang="en-US" dirty="0">
                <a:solidFill>
                  <a:schemeClr val="bg1"/>
                </a:solidFill>
                <a:latin typeface="+mj-lt"/>
              </a:rPr>
              <a:t> </a:t>
            </a:r>
            <a:r>
              <a:rPr lang="en-US" dirty="0" err="1" smtClean="0">
                <a:solidFill>
                  <a:schemeClr val="bg1"/>
                </a:solidFill>
                <a:latin typeface="+mj-lt"/>
              </a:rPr>
              <a:t>Gylfason</a:t>
            </a:r>
            <a:endParaRPr lang="en-US" dirty="0" smtClean="0">
              <a:solidFill>
                <a:schemeClr val="bg1"/>
              </a:solidFill>
              <a:latin typeface="+mj-lt"/>
            </a:endParaRPr>
          </a:p>
          <a:p>
            <a:pPr algn="r" eaLnBrk="0" hangingPunct="0"/>
            <a:r>
              <a:rPr lang="en-US" dirty="0" smtClean="0">
                <a:solidFill>
                  <a:schemeClr val="bg1"/>
                </a:solidFill>
                <a:latin typeface="+mj-lt"/>
              </a:rPr>
              <a:t>Presentation at a </a:t>
            </a:r>
            <a:r>
              <a:rPr lang="en-US" dirty="0" smtClean="0">
                <a:solidFill>
                  <a:schemeClr val="bg1"/>
                </a:solidFill>
              </a:rPr>
              <a:t>conference on </a:t>
            </a:r>
            <a:r>
              <a:rPr lang="en-US" i="1" dirty="0" smtClean="0">
                <a:solidFill>
                  <a:schemeClr val="bg1"/>
                </a:solidFill>
                <a:hlinkClick r:id="rId4"/>
              </a:rPr>
              <a:t>Revolutions</a:t>
            </a:r>
            <a:r>
              <a:rPr lang="en-US" dirty="0" smtClean="0">
                <a:solidFill>
                  <a:schemeClr val="bg1"/>
                </a:solidFill>
              </a:rPr>
              <a:t> in Washington, DC, 10-11 May 2012, organized by TTI Vanguard</a:t>
            </a:r>
            <a:endParaRPr lang="en-US"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Parliament promised to revise it, but has failed to do so since 1944 despite repeated attempts</a:t>
            </a:r>
          </a:p>
          <a:p>
            <a:r>
              <a:rPr lang="en-US" dirty="0" smtClean="0"/>
              <a:t>It took the crash of 2008 for the government to give in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846320"/>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Parliament’s long-standing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James Madison (1788): </a:t>
            </a:r>
            <a:r>
              <a:rPr lang="en-US" sz="2000" dirty="0" smtClean="0"/>
              <a:t>“You must first enable the government to control the governed; and in the next place oblige it to control itself.”</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a:bodyPr>
          <a:lstStyle/>
          <a:p>
            <a:pPr>
              <a:lnSpc>
                <a:spcPct val="95000"/>
              </a:lnSpc>
            </a:pPr>
            <a:r>
              <a:rPr lang="en-US" dirty="0" smtClean="0"/>
              <a:t>Parliament decided to proceed in three steps</a:t>
            </a:r>
          </a:p>
          <a:p>
            <a:pPr lvl="1">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2">
              <a:lnSpc>
                <a:spcPct val="95000"/>
              </a:lnSpc>
            </a:pPr>
            <a:r>
              <a:rPr lang="en-US" dirty="0" smtClean="0"/>
              <a:t>1,000 persons selected at random through stratified sampling </a:t>
            </a:r>
            <a:endParaRPr lang="en-US" dirty="0" smtClean="0">
              <a:effectLst>
                <a:outerShdw blurRad="38100" dist="38100" dir="2700000" algn="tl">
                  <a:srgbClr val="000000">
                    <a:alpha val="43137"/>
                  </a:srgbClr>
                </a:outerShdw>
              </a:effectLst>
            </a:endParaRPr>
          </a:p>
          <a:p>
            <a:pPr lvl="1">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propose ideas</a:t>
            </a:r>
          </a:p>
          <a:p>
            <a:pPr lvl="2">
              <a:lnSpc>
                <a:spcPct val="95000"/>
              </a:lnSpc>
            </a:pPr>
            <a:r>
              <a:rPr lang="en-US" dirty="0" smtClean="0"/>
              <a:t>Seven members from different directions (law, literature, science), 700-page report</a:t>
            </a:r>
          </a:p>
          <a:p>
            <a:pPr lvl="1">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2">
              <a:lnSpc>
                <a:spcPct val="95000"/>
              </a:lnSpc>
            </a:pPr>
            <a:r>
              <a:rPr lang="en-US" dirty="0" smtClean="0"/>
              <a:t>25 representatives elected from among 523 candidates by STV (Single Transferable Vote) method to minimize number of ‘dead’ votes</a:t>
            </a:r>
          </a:p>
          <a:p>
            <a:pPr lvl="2">
              <a:lnSpc>
                <a:spcPct val="95000"/>
              </a:lnSpc>
            </a:pPr>
            <a:r>
              <a:rPr lang="en-US" dirty="0" smtClean="0"/>
              <a:t>Good cross section of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98126">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Environmental protection</a:t>
            </a:r>
          </a:p>
          <a:p>
            <a:pPr lvl="1"/>
            <a:r>
              <a:rPr lang="en-US" dirty="0" smtClean="0"/>
              <a:t>Checks and balances, including </a:t>
            </a:r>
          </a:p>
          <a:p>
            <a:pPr lvl="2"/>
            <a:r>
              <a:rPr lang="en-US" dirty="0" smtClean="0"/>
              <a:t>Appointment of judges and other public officials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(same two!)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a:t>
            </a:r>
          </a:p>
        </p:txBody>
      </p:sp>
      <p:sp>
        <p:nvSpPr>
          <p:cNvPr id="4" name="TextBox 3"/>
          <p:cNvSpPr txBox="1"/>
          <p:nvPr/>
        </p:nvSpPr>
        <p:spPr>
          <a:xfrm rot="21357429">
            <a:off x="6412702" y="6126591"/>
            <a:ext cx="253306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Name and shame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
        <p:nvSpPr>
          <p:cNvPr id="5" name="TextBox 4"/>
          <p:cNvSpPr txBox="1"/>
          <p:nvPr/>
        </p:nvSpPr>
        <p:spPr>
          <a:xfrm rot="21437503">
            <a:off x="4784097" y="3104739"/>
            <a:ext cx="3731961" cy="255454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4000" dirty="0" err="1" smtClean="0"/>
              <a:t>Crowdsourcing</a:t>
            </a:r>
            <a:r>
              <a:rPr lang="en-US" sz="4000" dirty="0" smtClean="0"/>
              <a:t> as a way of keeping the rascals at bay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523 persons ran for 25 assembly seats</a:t>
            </a:r>
          </a:p>
          <a:p>
            <a:pPr lvl="1"/>
            <a:r>
              <a:rPr lang="en-US" sz="2000" dirty="0" smtClean="0"/>
              <a:t>This was a way to invite them and others to participate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216838" y="504543"/>
            <a:ext cx="3525010"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1,000 to find comparable ones for the US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those who had points to make were welcome to do so</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Lessons for other countries</a:t>
            </a:r>
          </a:p>
          <a:p>
            <a:pPr lvl="1"/>
            <a:r>
              <a:rPr lang="en-US" dirty="0" smtClean="0"/>
              <a:t>With the world’s largest per capita number of internet users, or 95%, compared with 78% in </a:t>
            </a:r>
            <a:r>
              <a:rPr lang="is-IS" dirty="0" smtClean="0"/>
              <a:t>US and 35% in </a:t>
            </a:r>
            <a:r>
              <a:rPr lang="is-IS" dirty="0" err="1" smtClean="0"/>
              <a:t>Turkey</a:t>
            </a:r>
            <a:r>
              <a:rPr lang="en-US" dirty="0" smtClean="0"/>
              <a:t>, Iceland’s constitutional </a:t>
            </a:r>
            <a:r>
              <a:rPr lang="en-US" dirty="0" err="1" smtClean="0"/>
              <a:t>crowdsourcing</a:t>
            </a:r>
            <a:r>
              <a:rPr lang="en-US" dirty="0" smtClean="0"/>
              <a:t> may raise concerns about unequal access </a:t>
            </a:r>
          </a:p>
          <a:p>
            <a:pPr lvl="2"/>
            <a:r>
              <a:rPr lang="en-US" dirty="0" smtClean="0"/>
              <a:t>Unconnected 5% are disproportionately old people </a:t>
            </a:r>
          </a:p>
          <a:p>
            <a:pPr lvl="1"/>
            <a:r>
              <a:rPr lang="en-US" dirty="0" smtClean="0"/>
              <a:t>Democratic gains seem to easily outweigh losses from slightly unequal access</a:t>
            </a:r>
          </a:p>
          <a:p>
            <a:pPr lvl="1"/>
            <a:r>
              <a:rPr lang="en-US" dirty="0" smtClean="0"/>
              <a:t>Applicability to Turkey and North Africa is debatable</a:t>
            </a:r>
          </a:p>
          <a:p>
            <a:pPr lvl="2"/>
            <a:r>
              <a:rPr lang="en-US" dirty="0" smtClean="0"/>
              <a:t>Could argue that the well-connected minority is in good position to sway new constitutions in the public interest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131952"/>
          </a:xfrm>
        </p:spPr>
        <p:txBody>
          <a:bodyPr>
            <a:normAutofit fontScale="77500" lnSpcReduction="20000"/>
          </a:bodyPr>
          <a:lstStyle/>
          <a:p>
            <a:r>
              <a:rPr lang="en-US" sz="3400" dirty="0" smtClean="0"/>
              <a:t>Some MPs have two strong reasons for </a:t>
            </a:r>
            <a:r>
              <a:rPr lang="en-US" sz="3400" dirty="0" smtClean="0">
                <a:effectLst>
                  <a:outerShdw blurRad="38100" dist="38100" dir="2700000" algn="tl">
                    <a:srgbClr val="000000">
                      <a:alpha val="43137"/>
                    </a:srgbClr>
                  </a:outerShdw>
                </a:effectLst>
              </a:rPr>
              <a:t>not</a:t>
            </a:r>
            <a:r>
              <a:rPr lang="en-US" sz="3400" dirty="0" smtClean="0"/>
              <a:t> wanting to see the bill go through</a:t>
            </a:r>
          </a:p>
          <a:p>
            <a:pPr lvl="1"/>
            <a:r>
              <a:rPr lang="en-US" sz="2700" dirty="0" smtClean="0">
                <a:effectLst>
                  <a:outerShdw blurRad="38100" dist="38100" dir="2700000" algn="tl">
                    <a:srgbClr val="000000">
                      <a:alpha val="43137"/>
                    </a:srgbClr>
                  </a:outerShdw>
                </a:effectLst>
              </a:rPr>
              <a:t>Equal voting rights </a:t>
            </a:r>
            <a:r>
              <a:rPr lang="en-US" sz="2700" dirty="0" smtClean="0"/>
              <a:t>article will make some MPs unelectable because they are the products of an electoral system allowing political parties to allocate ‘safe seats’ to candidates with limited following</a:t>
            </a:r>
          </a:p>
          <a:p>
            <a:pPr lvl="2"/>
            <a:r>
              <a:rPr lang="en-US" sz="2400" dirty="0" smtClean="0"/>
              <a:t>Like </a:t>
            </a:r>
            <a:r>
              <a:rPr lang="en-US" sz="2400" dirty="0" smtClean="0"/>
              <a:t>inviting </a:t>
            </a:r>
            <a:r>
              <a:rPr lang="en-US" sz="2400" dirty="0" smtClean="0"/>
              <a:t>the turkey to vote for Thanksgiving</a:t>
            </a:r>
          </a:p>
          <a:p>
            <a:pPr lvl="1"/>
            <a:r>
              <a:rPr lang="en-US" sz="2700" dirty="0" smtClean="0">
                <a:effectLst>
                  <a:outerShdw blurRad="38100" dist="38100" dir="2700000" algn="tl">
                    <a:srgbClr val="000000">
                      <a:alpha val="43137"/>
                    </a:srgbClr>
                  </a:outerShdw>
                </a:effectLst>
              </a:rPr>
              <a:t>Natural resources </a:t>
            </a:r>
            <a:r>
              <a:rPr lang="en-US" sz="2700" dirty="0" smtClean="0"/>
              <a:t>article will not please some MPs either because, to quote a former newspaper editor, a keen observer, “it means political suicide to rise against the quota holders in rural areas.”</a:t>
            </a:r>
          </a:p>
          <a:p>
            <a:r>
              <a:rPr lang="en-US" sz="3400" dirty="0" smtClean="0"/>
              <a:t>Hence, we have to say to MPs: </a:t>
            </a:r>
          </a:p>
          <a:p>
            <a:pPr lvl="1"/>
            <a:r>
              <a:rPr lang="en-US" sz="2700" dirty="0" smtClean="0">
                <a:effectLst>
                  <a:outerShdw blurRad="38100" dist="38100" dir="2700000" algn="tl">
                    <a:srgbClr val="000000">
                      <a:alpha val="43137"/>
                    </a:srgbClr>
                  </a:outerShdw>
                </a:effectLst>
              </a:rPr>
              <a:t>Now is the time to think big and do the right thing</a:t>
            </a:r>
          </a:p>
          <a:p>
            <a:r>
              <a:rPr lang="en-US" sz="3400" dirty="0" smtClean="0"/>
              <a:t>According to </a:t>
            </a:r>
            <a:r>
              <a:rPr lang="en-US" sz="3400" smtClean="0"/>
              <a:t>recent </a:t>
            </a:r>
            <a:r>
              <a:rPr lang="en-US" sz="3400" smtClean="0"/>
              <a:t>opinion polls </a:t>
            </a:r>
            <a:endParaRPr lang="en-US" sz="3400" dirty="0" smtClean="0"/>
          </a:p>
          <a:p>
            <a:pPr lvl="1"/>
            <a:r>
              <a:rPr lang="en-US" sz="3100" dirty="0" smtClean="0"/>
              <a:t>75% of electorate want to vote on bill </a:t>
            </a:r>
          </a:p>
          <a:p>
            <a:pPr lvl="1"/>
            <a:r>
              <a:rPr lang="en-US" sz="3100" dirty="0" smtClean="0"/>
              <a:t>67% support the bill</a:t>
            </a:r>
            <a:endParaRPr lang="en-US" sz="3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wipe(left)">
                                      <p:cBhvr>
                                        <p:cTn id="4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632848" cy="4968552"/>
          </a:xfrm>
          <a:prstGeom prst="rect">
            <a:avLst/>
          </a:prstGeom>
        </p:spPr>
        <p:txBody>
          <a:bodyPr vert="horz">
            <a:normAutofit lnSpcReduction="10000"/>
          </a:bodyPr>
          <a:lstStyle/>
          <a:p>
            <a:pPr marL="274320" indent="-274320">
              <a:spcBef>
                <a:spcPts val="600"/>
              </a:spcBef>
              <a:buClr>
                <a:schemeClr val="tx2"/>
              </a:buClr>
              <a:buSzPct val="73000"/>
              <a:buFont typeface="Wingdings 2"/>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731520" lvl="1" indent="-274320">
              <a:spcBef>
                <a:spcPts val="600"/>
              </a:spcBef>
              <a:buClr>
                <a:schemeClr val="tx2"/>
              </a:buClr>
              <a:buSzPct val="73000"/>
              <a:buFont typeface="Wingdings" pitchFamily="2" charset="2"/>
              <a:buChar char="Ø"/>
              <a:defRPr/>
            </a:pPr>
            <a:r>
              <a:rPr lang="en-US" sz="2000" dirty="0" smtClean="0">
                <a:solidFill>
                  <a:schemeClr val="tx1">
                    <a:tint val="85000"/>
                  </a:schemeClr>
                </a:solidFill>
                <a:hlinkClick r:id="rId3"/>
              </a:rPr>
              <a:t>http://stjornarskrarfelagid.is/english/constitutional-bill/</a:t>
            </a:r>
            <a:endParaRPr lang="en-US" sz="2000" dirty="0" smtClean="0"/>
          </a:p>
          <a:p>
            <a:pPr marL="274320" indent="-274320">
              <a:spcBef>
                <a:spcPts val="600"/>
              </a:spcBef>
              <a:buClr>
                <a:schemeClr val="tx2"/>
              </a:buClr>
              <a:buSzPct val="73000"/>
              <a:buFont typeface="Wingdings 2"/>
              <a:buChar char=""/>
              <a:defRPr/>
            </a:pPr>
            <a:r>
              <a:rPr lang="en-US" sz="2600" dirty="0" smtClean="0"/>
              <a:t>Bill has been in public domain for nine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a:t>
            </a:r>
            <a:r>
              <a:rPr lang="en-US" sz="2300" dirty="0" smtClean="0">
                <a:solidFill>
                  <a:schemeClr val="tx1">
                    <a:tint val="85000"/>
                  </a:schemeClr>
                </a:solidFill>
              </a:rPr>
              <a:t>significant, concrete, technical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criticisms have been voiced against it, nor have flaws been exposed</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a:t>
            </a:r>
            <a:r>
              <a:rPr lang="en-US" sz="2300" dirty="0" smtClean="0">
                <a:solidFill>
                  <a:schemeClr val="tx1">
                    <a:tint val="85000"/>
                  </a:schemeClr>
                </a:solidFill>
                <a:effectLst>
                  <a:outerShdw blurRad="38100" dist="38100" dir="2700000" algn="tl">
                    <a:srgbClr val="000000">
                      <a:alpha val="43137"/>
                    </a:srgbClr>
                  </a:outerShdw>
                </a:effectLst>
              </a:rPr>
              <a:t>special vs. public interest</a:t>
            </a:r>
          </a:p>
          <a:p>
            <a:pPr marL="978408" lvl="2" indent="-228600">
              <a:spcBef>
                <a:spcPts val="500"/>
              </a:spcBef>
              <a:buClr>
                <a:schemeClr val="accent4"/>
              </a:buClr>
              <a:buSzPct val="80000"/>
              <a:buFont typeface="Wingdings 2"/>
              <a:buChar char=""/>
              <a:defRPr/>
            </a:pPr>
            <a:r>
              <a:rPr lang="en-US" sz="2000" dirty="0" smtClean="0">
                <a:solidFill>
                  <a:schemeClr val="tx1">
                    <a:tint val="85000"/>
                  </a:schemeClr>
                </a:solidFill>
              </a:rPr>
              <a:t>Referendum was scheduled for 30 June, but was derailed by filibuster in parliament</a:t>
            </a:r>
          </a:p>
          <a:p>
            <a:pPr marL="978408" lvl="2" indent="-228600">
              <a:spcBef>
                <a:spcPts val="500"/>
              </a:spcBef>
              <a:buClr>
                <a:schemeClr val="accent4"/>
              </a:buClr>
              <a:buSzPct val="80000"/>
              <a:buFont typeface="Wingdings 2"/>
              <a:buChar char=""/>
              <a:defRPr/>
            </a:pPr>
            <a:r>
              <a:rPr lang="en-US" sz="2000" dirty="0" smtClean="0">
                <a:solidFill>
                  <a:schemeClr val="tx1">
                    <a:tint val="85000"/>
                  </a:schemeClr>
                </a:solidFill>
              </a:rPr>
              <a:t>Now referendum is scheduled to be held no later than 20 October </a:t>
            </a:r>
            <a:endParaRPr kumimoji="0" lang="en-US" sz="2000" b="0" i="0" u="none" strike="noStrike" kern="1200" cap="none" spc="0" normalizeH="0" baseline="0" noProof="0" dirty="0" smtClean="0">
              <a:ln>
                <a:noFill/>
              </a:ln>
              <a:solidFill>
                <a:schemeClr val="tx1">
                  <a:tint val="85000"/>
                </a:schemeClr>
              </a:solidFill>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wipe(left)">
                                      <p:cBhvr>
                                        <p:cTn id="35" dur="500"/>
                                        <p:tgtEl>
                                          <p:spTgt spid="7">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
                                            <p:txEl>
                                              <p:pRg st="7" end="7"/>
                                            </p:txEl>
                                          </p:spTgt>
                                        </p:tgtEl>
                                        <p:attrNameLst>
                                          <p:attrName>style.visibility</p:attrName>
                                        </p:attrNameLst>
                                      </p:cBhvr>
                                      <p:to>
                                        <p:strVal val="visible"/>
                                      </p:to>
                                    </p:set>
                                    <p:animEffect transition="in" filter="wipe(left)">
                                      <p:cBhvr>
                                        <p:cTn id="38"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17447" y="3419071"/>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660049" y="440852"/>
            <a:ext cx="4114800" cy="720725"/>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www.hi.is/</a:t>
            </a:r>
            <a:r>
              <a:rPr lang="en-US" sz="2000" dirty="0">
                <a:latin typeface="Tahoma" charset="0"/>
                <a:cs typeface="Times New Roman" pitchFamily="18" charset="0"/>
              </a:rPr>
              <a:t>~</a:t>
            </a:r>
            <a:r>
              <a:rPr lang="en-US" sz="2000" dirty="0">
                <a:latin typeface="Tahoma" charset="0"/>
              </a:rPr>
              <a:t>gylfason</a:t>
            </a:r>
          </a:p>
        </p:txBody>
      </p:sp>
      <p:sp>
        <p:nvSpPr>
          <p:cNvPr id="7" name="Content Placeholder 2"/>
          <p:cNvSpPr txBox="1">
            <a:spLocks/>
          </p:cNvSpPr>
          <p:nvPr/>
        </p:nvSpPr>
        <p:spPr>
          <a:xfrm>
            <a:off x="467544" y="1556792"/>
            <a:ext cx="7499176" cy="484632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Put to a referendum</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wipe(left)">
                                      <p:cBhvr>
                                        <p:cTn id="25" dur="500"/>
                                        <p:tgtEl>
                                          <p:spTgt spid="7">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wipe(left)">
                                      <p:cBhvr>
                                        <p:cTn id="28" dur="500"/>
                                        <p:tgtEl>
                                          <p:spTgt spid="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wipe(left)">
                                      <p:cBhvr>
                                        <p:cTn id="31" dur="500"/>
                                        <p:tgtEl>
                                          <p:spTgt spid="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
                                            <p:txEl>
                                              <p:pRg st="7" end="7"/>
                                            </p:txEl>
                                          </p:spTgt>
                                        </p:tgtEl>
                                        <p:attrNameLst>
                                          <p:attrName>style.visibility</p:attrName>
                                        </p:attrNameLst>
                                      </p:cBhvr>
                                      <p:to>
                                        <p:strVal val="visible"/>
                                      </p:to>
                                    </p:set>
                                    <p:animEffect transition="in" filter="wipe(left)">
                                      <p:cBhvr>
                                        <p:cTn id="34" dur="500"/>
                                        <p:tgtEl>
                                          <p:spTgt spid="7">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wipe(left)">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left)">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a:p>
            <a:pPr lvl="2"/>
            <a:r>
              <a:rPr lang="en-US" sz="2200" dirty="0" smtClean="0"/>
              <a:t>We need credible crash analysis</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55000" lnSpcReduction="20000"/>
          </a:bodyPr>
          <a:lstStyle/>
          <a:p>
            <a:pPr>
              <a:lnSpc>
                <a:spcPct val="115000"/>
              </a:lnSpc>
              <a:spcBef>
                <a:spcPts val="0"/>
              </a:spcBef>
            </a:pPr>
            <a:r>
              <a:rPr lang="en-US" sz="4700" dirty="0" smtClean="0"/>
              <a:t>The Iceland crash was a big one, perhaps the biggest financial crash on record</a:t>
            </a:r>
          </a:p>
          <a:p>
            <a:pPr lvl="1">
              <a:lnSpc>
                <a:spcPct val="115000"/>
              </a:lnSpc>
              <a:spcBef>
                <a:spcPts val="0"/>
              </a:spcBef>
            </a:pPr>
            <a:r>
              <a:rPr lang="en-US" sz="4200" dirty="0" smtClean="0"/>
              <a:t>Financial losses inflicted on creditors, shareholders, and depositors abroad as well as at home equal about </a:t>
            </a:r>
            <a:r>
              <a:rPr lang="en-US" sz="4200" dirty="0" smtClean="0">
                <a:effectLst>
                  <a:outerShdw blurRad="38100" dist="38100" dir="2700000" algn="tl">
                    <a:srgbClr val="000000">
                      <a:alpha val="43137"/>
                    </a:srgbClr>
                  </a:outerShdw>
                </a:effectLst>
              </a:rPr>
              <a:t>7 times Iceland’s GDP</a:t>
            </a:r>
            <a:r>
              <a:rPr lang="en-US" sz="4200" dirty="0" smtClean="0"/>
              <a:t>, a world record</a:t>
            </a:r>
          </a:p>
          <a:p>
            <a:pPr lvl="1">
              <a:lnSpc>
                <a:spcPct val="115000"/>
              </a:lnSpc>
              <a:spcBef>
                <a:spcPts val="0"/>
              </a:spcBef>
            </a:pPr>
            <a:r>
              <a:rPr lang="en-US" sz="4200" dirty="0" smtClean="0"/>
              <a:t>Total fiscal cost of the crisis, including the cost of recapitalizing the failed commercial banks plus the bankrupted central bank, amounted to 64% of GDP, another world record</a:t>
            </a:r>
          </a:p>
          <a:p>
            <a:pPr lvl="1">
              <a:lnSpc>
                <a:spcPct val="115000"/>
              </a:lnSpc>
              <a:spcBef>
                <a:spcPts val="0"/>
              </a:spcBef>
            </a:pPr>
            <a:r>
              <a:rPr lang="en-US" sz="4200" dirty="0" smtClean="0"/>
              <a:t>The three “big” Icelandic banks’ collapse in 2008 would, had they been American, make the list of the 10 largest corporate bankruptcies of all time in the US, a remarkable result in view of Iceland’s population of 320,000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571184" cy="1143000"/>
          </a:xfrm>
        </p:spPr>
        <p:txBody>
          <a:bodyPr>
            <a:normAutofit fontScale="90000"/>
          </a:bodyPr>
          <a:lstStyle/>
          <a:p>
            <a:pPr eaLnBrk="1" hangingPunct="1">
              <a:defRPr/>
            </a:pPr>
            <a:r>
              <a:rPr lang="en-US" sz="4200" dirty="0" smtClean="0">
                <a:effectLst>
                  <a:outerShdw blurRad="38100" dist="38100" dir="2700000" algn="tl">
                    <a:srgbClr val="000000">
                      <a:alpha val="43137"/>
                    </a:srgbClr>
                  </a:outerShdw>
                </a:effectLst>
              </a:rPr>
              <a:t>Ten largest US corporate bankruptcies (USD billion)</a:t>
            </a:r>
            <a:endParaRPr lang="en-US" sz="4200" dirty="0">
              <a:effectLst>
                <a:outerShdw blurRad="38100" dist="38100" dir="2700000" algn="tl">
                  <a:srgbClr val="000000">
                    <a:alpha val="43137"/>
                  </a:srgbClr>
                </a:outerShdw>
              </a:effectLst>
            </a:endParaRPr>
          </a:p>
        </p:txBody>
      </p:sp>
      <p:graphicFrame>
        <p:nvGraphicFramePr>
          <p:cNvPr id="6146" name="Content Placeholder 3"/>
          <p:cNvGraphicFramePr>
            <a:graphicFrameLocks noGrp="1"/>
          </p:cNvGraphicFramePr>
          <p:nvPr>
            <p:ph idx="1"/>
          </p:nvPr>
        </p:nvGraphicFramePr>
        <p:xfrm>
          <a:off x="230188" y="1608138"/>
          <a:ext cx="8128000" cy="4424362"/>
        </p:xfrm>
        <a:graphic>
          <a:graphicData uri="http://schemas.openxmlformats.org/presentationml/2006/ole">
            <p:oleObj spid="_x0000_s1026" r:id="rId4" imgW="8126672" imgH="4426080" progId="Excel.Sheet.8">
              <p:embed/>
            </p:oleObj>
          </a:graphicData>
        </a:graphic>
      </p:graphicFrame>
      <p:sp>
        <p:nvSpPr>
          <p:cNvPr id="6148" name="TextBox 4"/>
          <p:cNvSpPr txBox="1">
            <a:spLocks noChangeArrowheads="1"/>
          </p:cNvSpPr>
          <p:nvPr/>
        </p:nvSpPr>
        <p:spPr bwMode="auto">
          <a:xfrm>
            <a:off x="3635375" y="6237288"/>
            <a:ext cx="4392613" cy="307975"/>
          </a:xfrm>
          <a:prstGeom prst="rect">
            <a:avLst/>
          </a:prstGeom>
          <a:noFill/>
          <a:ln w="9525">
            <a:noFill/>
            <a:miter lim="800000"/>
            <a:headEnd/>
            <a:tailEnd/>
          </a:ln>
        </p:spPr>
        <p:txBody>
          <a:bodyPr>
            <a:spAutoFit/>
          </a:bodyPr>
          <a:lstStyle/>
          <a:p>
            <a:pPr algn="r"/>
            <a:r>
              <a:rPr lang="en-US" sz="1400" dirty="0" smtClean="0"/>
              <a:t>Source: Financial Supervisory Authority, Iceland.</a:t>
            </a:r>
            <a:endParaRPr lang="en-US" sz="1400" dirty="0"/>
          </a:p>
        </p:txBody>
      </p:sp>
      <p:sp>
        <p:nvSpPr>
          <p:cNvPr id="5" name="TextBox 4"/>
          <p:cNvSpPr txBox="1"/>
          <p:nvPr/>
        </p:nvSpPr>
        <p:spPr>
          <a:xfrm rot="21347424">
            <a:off x="4888705" y="1770123"/>
            <a:ext cx="3866299" cy="1477328"/>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Main owner of </a:t>
            </a:r>
            <a:r>
              <a:rPr lang="en-US" dirty="0" err="1" smtClean="0"/>
              <a:t>Landsbanki</a:t>
            </a:r>
            <a:r>
              <a:rPr lang="en-US" dirty="0" smtClean="0"/>
              <a:t> declared</a:t>
            </a:r>
          </a:p>
          <a:p>
            <a:r>
              <a:rPr lang="en-US" dirty="0" smtClean="0"/>
              <a:t>$750 million personal bankruptcy, including $500 million in loans from </a:t>
            </a:r>
            <a:r>
              <a:rPr lang="en-US" dirty="0" err="1" smtClean="0"/>
              <a:t>Landsbanki</a:t>
            </a:r>
            <a:r>
              <a:rPr lang="en-US" dirty="0" smtClean="0"/>
              <a:t>; among the biggest personal bankruptcies on record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lnSpc>
                <a:spcPct val="90000"/>
              </a:lnSpc>
            </a:pPr>
            <a:r>
              <a:rPr lang="en-US" dirty="0" smtClean="0"/>
              <a:t>After the collapse of communism in 1989-91, East and Central Europe adopted about 25 new constitutions, all except Hungary</a:t>
            </a:r>
          </a:p>
          <a:p>
            <a:pPr lvl="1">
              <a:lnSpc>
                <a:spcPct val="90000"/>
              </a:lnSpc>
            </a:pPr>
            <a:r>
              <a:rPr lang="en-US" dirty="0" smtClean="0"/>
              <a:t>Following recent regime changes in North Africa, several countries in the region are about to revise their constitutions</a:t>
            </a:r>
          </a:p>
          <a:p>
            <a:pPr>
              <a:lnSpc>
                <a:spcPct val="90000"/>
              </a:lnSpc>
            </a:pPr>
            <a:r>
              <a:rPr lang="en-US" dirty="0" smtClean="0"/>
              <a:t>Most constitutions are written or revised following economic or political upheaval because crises often trigger demands for a fresh start or expose flaws to be fixed</a:t>
            </a:r>
          </a:p>
          <a:p>
            <a:pPr lvl="1">
              <a:lnSpc>
                <a:spcPct val="90000"/>
              </a:lnSpc>
            </a:pPr>
            <a:r>
              <a:rPr lang="en-US" dirty="0" smtClean="0"/>
              <a:t>In quiet times, people and politicians most often feel they have other things to think about</a:t>
            </a:r>
          </a:p>
          <a:p>
            <a:pPr lvl="2">
              <a:lnSpc>
                <a:spcPct val="90000"/>
              </a:lnSpc>
            </a:pPr>
            <a:r>
              <a:rPr lang="en-US" sz="2100" dirty="0" smtClean="0"/>
              <a:t>Exceptions: Sweden (1974), Canada (1982)</a:t>
            </a:r>
            <a:endParaRPr lang="is-IS" sz="2100" dirty="0" smtClean="0"/>
          </a:p>
          <a:p>
            <a:pPr>
              <a:lnSpc>
                <a:spcPct val="90000"/>
              </a:lnSpc>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executive branch to grab too much power from parliament and the courts</a:t>
            </a:r>
          </a:p>
          <a:p>
            <a:pPr>
              <a:lnSpc>
                <a:spcPct val="90000"/>
              </a:lnSpc>
            </a:pPr>
            <a:r>
              <a:rPr lang="en-US" dirty="0" smtClean="0"/>
              <a:t>Two examples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In all but 5 years from </a:t>
            </a:r>
            <a:r>
              <a:rPr lang="en-US" sz="2200" smtClean="0"/>
              <a:t>1927 to </a:t>
            </a:r>
            <a:r>
              <a:rPr lang="en-US" sz="2200" dirty="0" smtClean="0"/>
              <a:t>2008, the two parties of above-mentioned ministers ruled the Ministry of Justice and appointed all judges, even if we have a four-party system</a:t>
            </a:r>
            <a:endParaRPr lang="en-US" sz="1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reserve requirements and inquisitive financial supervision</a:t>
            </a:r>
          </a:p>
          <a:p>
            <a:pPr lvl="2"/>
            <a:r>
              <a:rPr lang="en-US" dirty="0" smtClean="0"/>
              <a:t>The banks gave and lent money generously to political parties as well as to individual politicians </a:t>
            </a:r>
          </a:p>
          <a:p>
            <a:pPr lvl="3"/>
            <a:r>
              <a:rPr lang="en-US" dirty="0" smtClean="0"/>
              <a:t>$8 per person compared with 60 cents in US in 2010</a:t>
            </a:r>
            <a:endParaRPr lang="en-US" dirty="0"/>
          </a:p>
        </p:txBody>
      </p:sp>
      <p:sp>
        <p:nvSpPr>
          <p:cNvPr id="4" name="TextBox 3"/>
          <p:cNvSpPr txBox="1"/>
          <p:nvPr/>
        </p:nvSpPr>
        <p:spPr>
          <a:xfrm rot="21436236">
            <a:off x="4047296" y="216272"/>
            <a:ext cx="4976633"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Court of Impeachment found Prime Minister guilty of violating the constitution and the law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1455</TotalTime>
  <Words>2385</Words>
  <Application>Microsoft Office PowerPoint</Application>
  <PresentationFormat>On-screen Show (4:3)</PresentationFormat>
  <Paragraphs>224</Paragraphs>
  <Slides>26</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Opulent</vt:lpstr>
      <vt:lpstr>Microsoft Office Excel 97-2003 Worksheet</vt:lpstr>
      <vt:lpstr>From Crowd to Constitution</vt:lpstr>
      <vt:lpstr>outline</vt:lpstr>
      <vt:lpstr>1. Crash</vt:lpstr>
      <vt:lpstr>1. Crash</vt:lpstr>
      <vt:lpstr>Ten largest US corporate bankruptcies (USD billion)</vt:lpstr>
      <vt:lpstr>2. background</vt:lpstr>
      <vt:lpstr>2. background</vt:lpstr>
      <vt:lpstr>2. background</vt:lpstr>
      <vt:lpstr>2. background</vt:lpstr>
      <vt:lpstr>2. background</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5. method</vt:lpstr>
      <vt:lpstr>6. obstacles</vt:lpstr>
      <vt:lpstr>6. obstacles</vt:lpstr>
      <vt:lpstr>7.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60</cp:revision>
  <dcterms:created xsi:type="dcterms:W3CDTF">2012-01-22T11:03:39Z</dcterms:created>
  <dcterms:modified xsi:type="dcterms:W3CDTF">2012-05-11T19:23:34Z</dcterms:modified>
</cp:coreProperties>
</file>