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Default Extension="emf" ContentType="image/x-emf"/>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56" r:id="rId2"/>
    <p:sldId id="257" r:id="rId3"/>
    <p:sldId id="260" r:id="rId4"/>
    <p:sldId id="276" r:id="rId5"/>
    <p:sldId id="291" r:id="rId6"/>
    <p:sldId id="292" r:id="rId7"/>
    <p:sldId id="263" r:id="rId8"/>
    <p:sldId id="294" r:id="rId9"/>
    <p:sldId id="296" r:id="rId10"/>
    <p:sldId id="297" r:id="rId11"/>
    <p:sldId id="298" r:id="rId12"/>
    <p:sldId id="293" r:id="rId13"/>
    <p:sldId id="295" r:id="rId14"/>
    <p:sldId id="265" r:id="rId15"/>
    <p:sldId id="278" r:id="rId16"/>
    <p:sldId id="299" r:id="rId17"/>
    <p:sldId id="268" r:id="rId18"/>
    <p:sldId id="267" r:id="rId19"/>
    <p:sldId id="270" r:id="rId20"/>
    <p:sldId id="300" r:id="rId21"/>
    <p:sldId id="302" r:id="rId22"/>
    <p:sldId id="303" r:id="rId23"/>
    <p:sldId id="304" r:id="rId24"/>
    <p:sldId id="301" r:id="rId25"/>
    <p:sldId id="305" r:id="rId26"/>
    <p:sldId id="306" r:id="rId27"/>
    <p:sldId id="307" r:id="rId28"/>
    <p:sldId id="308" r:id="rId29"/>
    <p:sldId id="309" r:id="rId30"/>
    <p:sldId id="310" r:id="rId31"/>
    <p:sldId id="287" r:id="rId32"/>
    <p:sldId id="289" r:id="rId33"/>
  </p:sldIdLst>
  <p:sldSz cx="9144000" cy="6858000" type="screen4x3"/>
  <p:notesSz cx="6858000" cy="9144000"/>
  <p:defaultTextStyle>
    <a:defPPr>
      <a:defRPr lang="is-I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4" d="100"/>
          <a:sy n="124" d="100"/>
        </p:scale>
        <p:origin x="-318" y="42"/>
      </p:cViewPr>
      <p:guideLst>
        <p:guide orient="horz" pos="2160"/>
        <p:guide pos="2880"/>
      </p:guideLst>
    </p:cSldViewPr>
  </p:slideViewPr>
  <p:notesTextViewPr>
    <p:cViewPr>
      <p:scale>
        <a:sx n="100" d="100"/>
        <a:sy n="100" d="100"/>
      </p:scale>
      <p:origin x="0" y="0"/>
    </p:cViewPr>
  </p:notesTextViewPr>
  <p:sorterViewPr>
    <p:cViewPr>
      <p:scale>
        <a:sx n="80" d="100"/>
        <a:sy n="8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D03F088-783E-4947-8C9D-39E418218078}" type="datetimeFigureOut">
              <a:rPr lang="en-US"/>
              <a:pPr>
                <a:defRPr/>
              </a:pPr>
              <a:t>3/24/2012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AD724E78-BF3F-4E1B-BD6D-FF950B5395D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7249A42-2018-4BE1-9776-14D5AF9923A9}" type="slidenum">
              <a:rPr lang="en-US" smtClean="0"/>
              <a:pPr fontAlgn="base">
                <a:spcBef>
                  <a:spcPct val="0"/>
                </a:spcBef>
                <a:spcAft>
                  <a:spcPct val="0"/>
                </a:spcAft>
                <a:defRPr/>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01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68B85EF-2748-4573-A8D2-A5612C5D463B}" type="slidenum">
              <a:rPr lang="en-US" smtClean="0"/>
              <a:pPr fontAlgn="base">
                <a:spcBef>
                  <a:spcPct val="0"/>
                </a:spcBef>
                <a:spcAft>
                  <a:spcPct val="0"/>
                </a:spcAft>
                <a:defRPr/>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01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68B85EF-2748-4573-A8D2-A5612C5D463B}" type="slidenum">
              <a:rPr lang="en-US" smtClean="0"/>
              <a:pPr fontAlgn="base">
                <a:spcBef>
                  <a:spcPct val="0"/>
                </a:spcBef>
                <a:spcAft>
                  <a:spcPct val="0"/>
                </a:spcAft>
                <a:defRPr/>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91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921FABB-5362-43A1-B515-B4BBF8AAE132}" type="slidenum">
              <a:rPr lang="en-US" smtClean="0"/>
              <a:pPr fontAlgn="base">
                <a:spcBef>
                  <a:spcPct val="0"/>
                </a:spcBef>
                <a:spcAft>
                  <a:spcPct val="0"/>
                </a:spcAft>
                <a:defRPr/>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91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921FABB-5362-43A1-B515-B4BBF8AAE132}" type="slidenum">
              <a:rPr lang="en-US" smtClean="0"/>
              <a:pPr fontAlgn="base">
                <a:spcBef>
                  <a:spcPct val="0"/>
                </a:spcBef>
                <a:spcAft>
                  <a:spcPct val="0"/>
                </a:spcAft>
                <a:defRPr/>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22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546B627-89AC-4BA0-A17A-764DBF76737F}" type="slidenum">
              <a:rPr lang="en-US" smtClean="0"/>
              <a:pPr fontAlgn="base">
                <a:spcBef>
                  <a:spcPct val="0"/>
                </a:spcBef>
                <a:spcAft>
                  <a:spcPct val="0"/>
                </a:spcAft>
                <a:defRPr/>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42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F179747-ABAA-490C-8959-331CA72CA019}" type="slidenum">
              <a:rPr lang="en-US" smtClean="0"/>
              <a:pPr fontAlgn="base">
                <a:spcBef>
                  <a:spcPct val="0"/>
                </a:spcBef>
                <a:spcAft>
                  <a:spcPct val="0"/>
                </a:spcAft>
                <a:defRPr/>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42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F179747-ABAA-490C-8959-331CA72CA019}" type="slidenum">
              <a:rPr lang="en-US" smtClean="0"/>
              <a:pPr fontAlgn="base">
                <a:spcBef>
                  <a:spcPct val="0"/>
                </a:spcBef>
                <a:spcAft>
                  <a:spcPct val="0"/>
                </a:spcAft>
                <a:defRPr/>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73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3B51115-77C5-42F8-A39A-E0CBAB4DD558}" type="slidenum">
              <a:rPr lang="en-US" smtClean="0"/>
              <a:pPr fontAlgn="base">
                <a:spcBef>
                  <a:spcPct val="0"/>
                </a:spcBef>
                <a:spcAft>
                  <a:spcPct val="0"/>
                </a:spcAft>
                <a:defRPr/>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63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2E16926-DF66-4C91-BF51-A7896870973F}" type="slidenum">
              <a:rPr lang="en-US" smtClean="0"/>
              <a:pPr fontAlgn="base">
                <a:spcBef>
                  <a:spcPct val="0"/>
                </a:spcBef>
                <a:spcAft>
                  <a:spcPct val="0"/>
                </a:spcAft>
                <a:defRPr/>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83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9F54DA1-5742-4816-8C19-1DBCDFCFE6DE}" type="slidenum">
              <a:rPr lang="en-US" smtClean="0"/>
              <a:pPr fontAlgn="base">
                <a:spcBef>
                  <a:spcPct val="0"/>
                </a:spcBef>
                <a:spcAft>
                  <a:spcPct val="0"/>
                </a:spcAft>
                <a:defRPr/>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30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0C12DAA-A38F-4ACB-AC17-35A7485657FF}" type="slidenum">
              <a:rPr lang="en-US" smtClean="0"/>
              <a:pPr fontAlgn="base">
                <a:spcBef>
                  <a:spcPct val="0"/>
                </a:spcBef>
                <a:spcAft>
                  <a:spcPct val="0"/>
                </a:spcAft>
                <a:defRPr/>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83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9F54DA1-5742-4816-8C19-1DBCDFCFE6DE}" type="slidenum">
              <a:rPr lang="en-US" smtClean="0"/>
              <a:pPr fontAlgn="base">
                <a:spcBef>
                  <a:spcPct val="0"/>
                </a:spcBef>
                <a:spcAft>
                  <a:spcPct val="0"/>
                </a:spcAft>
                <a:defRPr/>
              </a:pPr>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83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9F54DA1-5742-4816-8C19-1DBCDFCFE6DE}" type="slidenum">
              <a:rPr lang="en-US" smtClean="0"/>
              <a:pPr fontAlgn="base">
                <a:spcBef>
                  <a:spcPct val="0"/>
                </a:spcBef>
                <a:spcAft>
                  <a:spcPct val="0"/>
                </a:spcAft>
                <a:defRPr/>
              </a:pPr>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83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9F54DA1-5742-4816-8C19-1DBCDFCFE6DE}" type="slidenum">
              <a:rPr lang="en-US" smtClean="0"/>
              <a:pPr fontAlgn="base">
                <a:spcBef>
                  <a:spcPct val="0"/>
                </a:spcBef>
                <a:spcAft>
                  <a:spcPct val="0"/>
                </a:spcAft>
                <a:defRPr/>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83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9F54DA1-5742-4816-8C19-1DBCDFCFE6DE}" type="slidenum">
              <a:rPr lang="en-US" smtClean="0"/>
              <a:pPr fontAlgn="base">
                <a:spcBef>
                  <a:spcPct val="0"/>
                </a:spcBef>
                <a:spcAft>
                  <a:spcPct val="0"/>
                </a:spcAft>
                <a:defRPr/>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83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9F54DA1-5742-4816-8C19-1DBCDFCFE6DE}" type="slidenum">
              <a:rPr lang="en-US" smtClean="0"/>
              <a:pPr fontAlgn="base">
                <a:spcBef>
                  <a:spcPct val="0"/>
                </a:spcBef>
                <a:spcAft>
                  <a:spcPct val="0"/>
                </a:spcAft>
                <a:defRPr/>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83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9F54DA1-5742-4816-8C19-1DBCDFCFE6DE}" type="slidenum">
              <a:rPr lang="en-US" smtClean="0"/>
              <a:pPr fontAlgn="base">
                <a:spcBef>
                  <a:spcPct val="0"/>
                </a:spcBef>
                <a:spcAft>
                  <a:spcPct val="0"/>
                </a:spcAft>
                <a:defRPr/>
              </a:pPr>
              <a:t>25</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83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9F54DA1-5742-4816-8C19-1DBCDFCFE6DE}" type="slidenum">
              <a:rPr lang="en-US" smtClean="0"/>
              <a:pPr fontAlgn="base">
                <a:spcBef>
                  <a:spcPct val="0"/>
                </a:spcBef>
                <a:spcAft>
                  <a:spcPct val="0"/>
                </a:spcAft>
                <a:defRPr/>
              </a:pPr>
              <a:t>26</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83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9F54DA1-5742-4816-8C19-1DBCDFCFE6DE}" type="slidenum">
              <a:rPr lang="en-US" smtClean="0"/>
              <a:pPr fontAlgn="base">
                <a:spcBef>
                  <a:spcPct val="0"/>
                </a:spcBef>
                <a:spcAft>
                  <a:spcPct val="0"/>
                </a:spcAft>
                <a:defRPr/>
              </a:pPr>
              <a:t>27</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83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9F54DA1-5742-4816-8C19-1DBCDFCFE6DE}" type="slidenum">
              <a:rPr lang="en-US" smtClean="0"/>
              <a:pPr fontAlgn="base">
                <a:spcBef>
                  <a:spcPct val="0"/>
                </a:spcBef>
                <a:spcAft>
                  <a:spcPct val="0"/>
                </a:spcAft>
                <a:defRPr/>
              </a:pPr>
              <a:t>28</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83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9F54DA1-5742-4816-8C19-1DBCDFCFE6DE}" type="slidenum">
              <a:rPr lang="en-US" smtClean="0"/>
              <a:pPr fontAlgn="base">
                <a:spcBef>
                  <a:spcPct val="0"/>
                </a:spcBef>
                <a:spcAft>
                  <a:spcPct val="0"/>
                </a:spcAft>
                <a:defRPr/>
              </a:pPr>
              <a:t>29</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60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62FC85E-DFFE-42B5-951B-F03DD82485E9}" type="slidenum">
              <a:rPr lang="en-US" smtClean="0"/>
              <a:pPr fontAlgn="base">
                <a:spcBef>
                  <a:spcPct val="0"/>
                </a:spcBef>
                <a:spcAft>
                  <a:spcPct val="0"/>
                </a:spcAft>
                <a:defRPr/>
              </a:pPr>
              <a:t>3</a:t>
            </a:fld>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D724E78-BF3F-4E1B-BD6D-FF950B5395DD}" type="slidenum">
              <a:rPr lang="en-US" smtClean="0"/>
              <a:pPr>
                <a:defRPr/>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p:spPr>
      </p:sp>
      <p:sp>
        <p:nvSpPr>
          <p:cNvPr id="727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727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B821AE4-31BB-409F-9CC0-C0B8453E64A0}" type="slidenum">
              <a:rPr lang="en-US" smtClean="0"/>
              <a:pPr fontAlgn="base">
                <a:spcBef>
                  <a:spcPct val="0"/>
                </a:spcBef>
                <a:spcAft>
                  <a:spcPct val="0"/>
                </a:spcAft>
                <a:defRPr/>
              </a:pPr>
              <a:t>31</a:t>
            </a:fld>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p:spPr>
      </p:sp>
      <p:sp>
        <p:nvSpPr>
          <p:cNvPr id="747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747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3AB0B6F-6019-4A14-B192-9A08889BF2F7}" type="slidenum">
              <a:rPr lang="en-US" smtClean="0"/>
              <a:pPr fontAlgn="base">
                <a:spcBef>
                  <a:spcPct val="0"/>
                </a:spcBef>
                <a:spcAft>
                  <a:spcPct val="0"/>
                </a:spcAft>
                <a:defRPr/>
              </a:pPr>
              <a:t>32</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71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E3EBB52-D7E4-4AD1-A209-3CB20B488DCE}" type="slidenum">
              <a:rPr lang="en-US" smtClean="0"/>
              <a:pPr fontAlgn="base">
                <a:spcBef>
                  <a:spcPct val="0"/>
                </a:spcBef>
                <a:spcAft>
                  <a:spcPct val="0"/>
                </a:spcAft>
                <a:defRPr/>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71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E3EBB52-D7E4-4AD1-A209-3CB20B488DCE}" type="slidenum">
              <a:rPr lang="en-US" smtClean="0"/>
              <a:pPr fontAlgn="base">
                <a:spcBef>
                  <a:spcPct val="0"/>
                </a:spcBef>
                <a:spcAft>
                  <a:spcPct val="0"/>
                </a:spcAft>
                <a:defRPr/>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71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E3EBB52-D7E4-4AD1-A209-3CB20B488DCE}" type="slidenum">
              <a:rPr lang="en-US" smtClean="0"/>
              <a:pPr fontAlgn="base">
                <a:spcBef>
                  <a:spcPct val="0"/>
                </a:spcBef>
                <a:spcAft>
                  <a:spcPct val="0"/>
                </a:spcAft>
                <a:defRPr/>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01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68B85EF-2748-4573-A8D2-A5612C5D463B}" type="slidenum">
              <a:rPr lang="en-US" smtClean="0"/>
              <a:pPr fontAlgn="base">
                <a:spcBef>
                  <a:spcPct val="0"/>
                </a:spcBef>
                <a:spcAft>
                  <a:spcPct val="0"/>
                </a:spcAft>
                <a:defRPr/>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01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68B85EF-2748-4573-A8D2-A5612C5D463B}" type="slidenum">
              <a:rPr lang="en-US" smtClean="0"/>
              <a:pPr fontAlgn="base">
                <a:spcBef>
                  <a:spcPct val="0"/>
                </a:spcBef>
                <a:spcAft>
                  <a:spcPct val="0"/>
                </a:spcAft>
                <a:defRPr/>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01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68B85EF-2748-4573-A8D2-A5612C5D463B}" type="slidenum">
              <a:rPr lang="en-US" smtClean="0"/>
              <a:pPr fontAlgn="base">
                <a:spcBef>
                  <a:spcPct val="0"/>
                </a:spcBef>
                <a:spcAft>
                  <a:spcPct val="0"/>
                </a:spcAft>
                <a:defRPr/>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4" name="Rectangle 3"/>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Straight Connector 4"/>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2" name="Title 11"/>
          <p:cNvSpPr>
            <a:spLocks noGrp="1"/>
          </p:cNvSpPr>
          <p:nvPr>
            <p:ph type="ctrTitle"/>
          </p:nvPr>
        </p:nvSpPr>
        <p:spPr>
          <a:xfrm>
            <a:off x="3366868" y="533400"/>
            <a:ext cx="5105400" cy="2868168"/>
          </a:xfrm>
        </p:spPr>
        <p:txBody>
          <a:bodyPr>
            <a:noAutofit/>
          </a:bodyPr>
          <a:lstStyle>
            <a:lvl1pPr algn="r">
              <a:defRPr sz="4200" b="1"/>
            </a:lvl1pPr>
            <a:extLst/>
          </a:lstStyle>
          <a:p>
            <a:r>
              <a:rPr lang="en-US" smtClean="0"/>
              <a:t>Click to edit Master title style</a:t>
            </a:r>
            <a:endParaRPr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6" name="Date Placeholder 30"/>
          <p:cNvSpPr>
            <a:spLocks noGrp="1"/>
          </p:cNvSpPr>
          <p:nvPr>
            <p:ph type="dt" sz="half" idx="10"/>
          </p:nvPr>
        </p:nvSpPr>
        <p:spPr>
          <a:xfrm>
            <a:off x="5870575" y="6557963"/>
            <a:ext cx="2003425" cy="227012"/>
          </a:xfrm>
        </p:spPr>
        <p:txBody>
          <a:bodyPr/>
          <a:lstStyle>
            <a:lvl1pPr>
              <a:defRPr lang="en-US">
                <a:solidFill>
                  <a:srgbClr val="FFFFFF"/>
                </a:solidFill>
              </a:defRPr>
            </a:lvl1pPr>
            <a:extLst/>
          </a:lstStyle>
          <a:p>
            <a:pPr>
              <a:defRPr/>
            </a:pPr>
            <a:fld id="{71DC0185-5F26-4C7D-9AA5-5284FC282304}" type="datetimeFigureOut">
              <a:rPr/>
              <a:pPr>
                <a:defRPr/>
              </a:pPr>
              <a:t>9/19/2011</a:t>
            </a:fld>
            <a:endParaRPr/>
          </a:p>
        </p:txBody>
      </p:sp>
      <p:sp>
        <p:nvSpPr>
          <p:cNvPr id="7" name="Footer Placeholder 17"/>
          <p:cNvSpPr>
            <a:spLocks noGrp="1"/>
          </p:cNvSpPr>
          <p:nvPr>
            <p:ph type="ftr" sz="quarter" idx="11"/>
          </p:nvPr>
        </p:nvSpPr>
        <p:spPr>
          <a:xfrm>
            <a:off x="2819400" y="6557963"/>
            <a:ext cx="2927350" cy="228600"/>
          </a:xfrm>
        </p:spPr>
        <p:txBody>
          <a:bodyPr/>
          <a:lstStyle>
            <a:lvl1pPr>
              <a:defRPr lang="en-US">
                <a:solidFill>
                  <a:srgbClr val="FFFFFF"/>
                </a:solidFill>
              </a:defRPr>
            </a:lvl1pPr>
            <a:extLst/>
          </a:lstStyle>
          <a:p>
            <a:pPr>
              <a:defRPr/>
            </a:pPr>
            <a:endParaRPr/>
          </a:p>
        </p:txBody>
      </p:sp>
      <p:sp>
        <p:nvSpPr>
          <p:cNvPr id="8" name="Slide Number Placeholder 28"/>
          <p:cNvSpPr>
            <a:spLocks noGrp="1"/>
          </p:cNvSpPr>
          <p:nvPr>
            <p:ph type="sldNum" sz="quarter" idx="12"/>
          </p:nvPr>
        </p:nvSpPr>
        <p:spPr>
          <a:xfrm>
            <a:off x="7880350" y="6556375"/>
            <a:ext cx="588963" cy="228600"/>
          </a:xfrm>
        </p:spPr>
        <p:txBody>
          <a:bodyPr/>
          <a:lstStyle>
            <a:lvl1pPr>
              <a:defRPr lang="en-US">
                <a:solidFill>
                  <a:srgbClr val="FFFFFF"/>
                </a:solidFill>
              </a:defRPr>
            </a:lvl1pPr>
            <a:extLst/>
          </a:lstStyle>
          <a:p>
            <a:pPr>
              <a:defRPr/>
            </a:pPr>
            <a:fld id="{878A4875-2F2A-4139-94A6-DC1396E76FAD}" type="slidenum">
              <a:rPr/>
              <a:pPr>
                <a:defRPr/>
              </a:pPr>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6"/>
          <p:cNvSpPr>
            <a:spLocks noGrp="1"/>
          </p:cNvSpPr>
          <p:nvPr>
            <p:ph type="dt" sz="half" idx="10"/>
          </p:nvPr>
        </p:nvSpPr>
        <p:spPr/>
        <p:txBody>
          <a:bodyPr/>
          <a:lstStyle>
            <a:lvl1pPr>
              <a:defRPr/>
            </a:lvl1pPr>
          </a:lstStyle>
          <a:p>
            <a:pPr>
              <a:defRPr/>
            </a:pPr>
            <a:fld id="{2E5E2C20-15E8-43F7-AA66-F1BE92B3C804}" type="datetimeFigureOut">
              <a:rPr lang="en-US"/>
              <a:pPr>
                <a:defRPr/>
              </a:pPr>
              <a:t>3/24/2012</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15"/>
          <p:cNvSpPr>
            <a:spLocks noGrp="1"/>
          </p:cNvSpPr>
          <p:nvPr>
            <p:ph type="sldNum" sz="quarter" idx="12"/>
          </p:nvPr>
        </p:nvSpPr>
        <p:spPr/>
        <p:txBody>
          <a:bodyPr/>
          <a:lstStyle>
            <a:lvl1pPr>
              <a:defRPr/>
            </a:lvl1pPr>
          </a:lstStyle>
          <a:p>
            <a:pPr>
              <a:defRPr/>
            </a:pPr>
            <a:fld id="{C4213638-1D14-4827-B287-4382B5E94CE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243388" y="6557963"/>
            <a:ext cx="2001837" cy="227012"/>
          </a:xfrm>
        </p:spPr>
        <p:txBody>
          <a:bodyPr/>
          <a:lstStyle>
            <a:lvl1pPr>
              <a:defRPr/>
            </a:lvl1pPr>
            <a:extLst/>
          </a:lstStyle>
          <a:p>
            <a:pPr>
              <a:defRPr/>
            </a:pPr>
            <a:fld id="{2EFF3C1D-1C37-4452-86EC-AF55736C133C}" type="datetimeFigureOut">
              <a:rPr lang="en-US"/>
              <a:pPr>
                <a:defRPr/>
              </a:pPr>
              <a:t>3/24/2012</a:t>
            </a:fld>
            <a:endParaRPr lang="en-US"/>
          </a:p>
        </p:txBody>
      </p:sp>
      <p:sp>
        <p:nvSpPr>
          <p:cNvPr id="5" name="Footer Placeholder 4"/>
          <p:cNvSpPr>
            <a:spLocks noGrp="1"/>
          </p:cNvSpPr>
          <p:nvPr>
            <p:ph type="ftr" sz="quarter" idx="11"/>
          </p:nvPr>
        </p:nvSpPr>
        <p:spPr>
          <a:xfrm>
            <a:off x="457200" y="6556375"/>
            <a:ext cx="3657600" cy="228600"/>
          </a:xfrm>
        </p:spPr>
        <p:txBody>
          <a:bodyPr/>
          <a:lstStyle>
            <a:lvl1pPr>
              <a:defRPr/>
            </a:lvl1pPr>
            <a:extLst/>
          </a:lstStyle>
          <a:p>
            <a:pPr>
              <a:defRPr/>
            </a:pPr>
            <a:endParaRPr lang="en-US"/>
          </a:p>
        </p:txBody>
      </p:sp>
      <p:sp>
        <p:nvSpPr>
          <p:cNvPr id="6" name="Slide Number Placeholder 5"/>
          <p:cNvSpPr>
            <a:spLocks noGrp="1"/>
          </p:cNvSpPr>
          <p:nvPr>
            <p:ph type="sldNum" sz="quarter" idx="12"/>
          </p:nvPr>
        </p:nvSpPr>
        <p:spPr>
          <a:xfrm>
            <a:off x="6254750" y="6553200"/>
            <a:ext cx="587375" cy="228600"/>
          </a:xfrm>
        </p:spPr>
        <p:txBody>
          <a:bodyPr/>
          <a:lstStyle>
            <a:lvl1pPr>
              <a:defRPr>
                <a:solidFill>
                  <a:schemeClr val="tx2"/>
                </a:solidFill>
              </a:defRPr>
            </a:lvl1pPr>
            <a:extLst/>
          </a:lstStyle>
          <a:p>
            <a:pPr>
              <a:defRPr/>
            </a:pPr>
            <a:fld id="{342F943F-2337-44BB-8163-80639357C4E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6"/>
          <p:cNvSpPr>
            <a:spLocks noGrp="1"/>
          </p:cNvSpPr>
          <p:nvPr>
            <p:ph type="dt" sz="half" idx="10"/>
          </p:nvPr>
        </p:nvSpPr>
        <p:spPr/>
        <p:txBody>
          <a:bodyPr/>
          <a:lstStyle>
            <a:lvl1pPr>
              <a:defRPr/>
            </a:lvl1pPr>
          </a:lstStyle>
          <a:p>
            <a:pPr>
              <a:defRPr/>
            </a:pPr>
            <a:fld id="{D0C3D2E8-C627-4774-9EBB-B7813111732E}" type="datetimeFigureOut">
              <a:rPr lang="en-US"/>
              <a:pPr>
                <a:defRPr/>
              </a:pPr>
              <a:t>3/24/2012</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15"/>
          <p:cNvSpPr>
            <a:spLocks noGrp="1"/>
          </p:cNvSpPr>
          <p:nvPr>
            <p:ph type="sldNum" sz="quarter" idx="12"/>
          </p:nvPr>
        </p:nvSpPr>
        <p:spPr/>
        <p:txBody>
          <a:bodyPr/>
          <a:lstStyle>
            <a:lvl1pPr>
              <a:defRPr/>
            </a:lvl1pPr>
          </a:lstStyle>
          <a:p>
            <a:pPr>
              <a:defRPr/>
            </a:pPr>
            <a:fld id="{9577A839-3BCD-4F60-908F-3DED21A04B7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anchor="t"/>
          <a:lstStyle>
            <a:lvl1pPr algn="r">
              <a:buNone/>
              <a:defRPr sz="42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4" name="Date Placeholder 3"/>
          <p:cNvSpPr>
            <a:spLocks noGrp="1"/>
          </p:cNvSpPr>
          <p:nvPr>
            <p:ph type="dt" sz="half" idx="10"/>
          </p:nvPr>
        </p:nvSpPr>
        <p:spPr>
          <a:xfrm>
            <a:off x="4724400" y="6556375"/>
            <a:ext cx="2001838" cy="227013"/>
          </a:xfrm>
        </p:spPr>
        <p:txBody>
          <a:bodyPr/>
          <a:lstStyle>
            <a:lvl1pPr>
              <a:defRPr>
                <a:solidFill>
                  <a:schemeClr val="tx2"/>
                </a:solidFill>
              </a:defRPr>
            </a:lvl1pPr>
            <a:extLst/>
          </a:lstStyle>
          <a:p>
            <a:pPr>
              <a:defRPr/>
            </a:pPr>
            <a:fld id="{974F8D97-6E1C-4FCD-948F-8D8FE093CCF4}" type="datetimeFigureOut">
              <a:rPr lang="en-US"/>
              <a:pPr>
                <a:defRPr/>
              </a:pPr>
              <a:t>3/24/2012</a:t>
            </a:fld>
            <a:endParaRPr lang="en-US"/>
          </a:p>
        </p:txBody>
      </p:sp>
      <p:sp>
        <p:nvSpPr>
          <p:cNvPr id="5" name="Footer Placeholder 4"/>
          <p:cNvSpPr>
            <a:spLocks noGrp="1"/>
          </p:cNvSpPr>
          <p:nvPr>
            <p:ph type="ftr" sz="quarter" idx="11"/>
          </p:nvPr>
        </p:nvSpPr>
        <p:spPr>
          <a:xfrm>
            <a:off x="1735138" y="6556375"/>
            <a:ext cx="2895600" cy="228600"/>
          </a:xfrm>
        </p:spPr>
        <p:txBody>
          <a:bodyPr/>
          <a:lstStyle>
            <a:lvl1pPr>
              <a:defRPr>
                <a:solidFill>
                  <a:schemeClr val="tx2"/>
                </a:solidFill>
              </a:defRPr>
            </a:lvl1pPr>
            <a:extLst/>
          </a:lstStyle>
          <a:p>
            <a:pPr>
              <a:defRPr/>
            </a:pPr>
            <a:endParaRPr lang="en-US"/>
          </a:p>
        </p:txBody>
      </p:sp>
      <p:sp>
        <p:nvSpPr>
          <p:cNvPr id="6" name="Slide Number Placeholder 5"/>
          <p:cNvSpPr>
            <a:spLocks noGrp="1"/>
          </p:cNvSpPr>
          <p:nvPr>
            <p:ph type="sldNum" sz="quarter" idx="12"/>
          </p:nvPr>
        </p:nvSpPr>
        <p:spPr>
          <a:xfrm>
            <a:off x="6734175" y="6554788"/>
            <a:ext cx="587375" cy="228600"/>
          </a:xfrm>
        </p:spPr>
        <p:txBody>
          <a:bodyPr/>
          <a:lstStyle>
            <a:lvl1pPr>
              <a:defRPr/>
            </a:lvl1pPr>
            <a:extLst/>
          </a:lstStyle>
          <a:p>
            <a:pPr>
              <a:defRPr/>
            </a:pPr>
            <a:fld id="{3B0EF0ED-1FEF-4846-B32E-89A9D3DCB5EA}"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6"/>
          <p:cNvSpPr>
            <a:spLocks noGrp="1"/>
          </p:cNvSpPr>
          <p:nvPr>
            <p:ph type="dt" sz="half" idx="10"/>
          </p:nvPr>
        </p:nvSpPr>
        <p:spPr/>
        <p:txBody>
          <a:bodyPr/>
          <a:lstStyle>
            <a:lvl1pPr>
              <a:defRPr/>
            </a:lvl1pPr>
          </a:lstStyle>
          <a:p>
            <a:pPr>
              <a:defRPr/>
            </a:pPr>
            <a:fld id="{F8A80038-4721-43AA-A514-856C61488B92}" type="datetimeFigureOut">
              <a:rPr lang="en-US"/>
              <a:pPr>
                <a:defRPr/>
              </a:pPr>
              <a:t>3/24/2012</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
        <p:nvSpPr>
          <p:cNvPr id="7" name="Slide Number Placeholder 15"/>
          <p:cNvSpPr>
            <a:spLocks noGrp="1"/>
          </p:cNvSpPr>
          <p:nvPr>
            <p:ph type="sldNum" sz="quarter" idx="12"/>
          </p:nvPr>
        </p:nvSpPr>
        <p:spPr/>
        <p:txBody>
          <a:bodyPr/>
          <a:lstStyle>
            <a:lvl1pPr>
              <a:defRPr/>
            </a:lvl1pPr>
          </a:lstStyle>
          <a:p>
            <a:pPr>
              <a:defRPr/>
            </a:pPr>
            <a:fld id="{AD5D88B2-38A6-441A-BAFE-4B1E2E48E04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6"/>
          <p:cNvSpPr>
            <a:spLocks noGrp="1"/>
          </p:cNvSpPr>
          <p:nvPr>
            <p:ph type="dt" sz="half" idx="10"/>
          </p:nvPr>
        </p:nvSpPr>
        <p:spPr/>
        <p:txBody>
          <a:bodyPr/>
          <a:lstStyle>
            <a:lvl1pPr>
              <a:defRPr/>
            </a:lvl1pPr>
          </a:lstStyle>
          <a:p>
            <a:pPr>
              <a:defRPr/>
            </a:pPr>
            <a:fld id="{FDF34B87-160C-47FE-ABB6-099CB948372E}" type="datetimeFigureOut">
              <a:rPr lang="en-US"/>
              <a:pPr>
                <a:defRPr/>
              </a:pPr>
              <a:t>3/24/2012</a:t>
            </a:fld>
            <a:endParaRPr lang="en-US"/>
          </a:p>
        </p:txBody>
      </p:sp>
      <p:sp>
        <p:nvSpPr>
          <p:cNvPr id="8" name="Footer Placeholder 3"/>
          <p:cNvSpPr>
            <a:spLocks noGrp="1"/>
          </p:cNvSpPr>
          <p:nvPr>
            <p:ph type="ftr" sz="quarter" idx="11"/>
          </p:nvPr>
        </p:nvSpPr>
        <p:spPr/>
        <p:txBody>
          <a:bodyPr/>
          <a:lstStyle>
            <a:lvl1pPr>
              <a:defRPr/>
            </a:lvl1pPr>
          </a:lstStyle>
          <a:p>
            <a:pPr>
              <a:defRPr/>
            </a:pPr>
            <a:endParaRPr lang="en-US"/>
          </a:p>
        </p:txBody>
      </p:sp>
      <p:sp>
        <p:nvSpPr>
          <p:cNvPr id="9" name="Slide Number Placeholder 15"/>
          <p:cNvSpPr>
            <a:spLocks noGrp="1"/>
          </p:cNvSpPr>
          <p:nvPr>
            <p:ph type="sldNum" sz="quarter" idx="12"/>
          </p:nvPr>
        </p:nvSpPr>
        <p:spPr/>
        <p:txBody>
          <a:bodyPr/>
          <a:lstStyle>
            <a:lvl1pPr>
              <a:defRPr/>
            </a:lvl1pPr>
          </a:lstStyle>
          <a:p>
            <a:pPr>
              <a:defRPr/>
            </a:pPr>
            <a:fld id="{0F0E5A8A-C838-4E27-8141-99A996B870C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lang="en-US" smtClean="0"/>
              <a:t>Click to edit Master title style</a:t>
            </a:r>
            <a:endParaRPr lang="en-US"/>
          </a:p>
        </p:txBody>
      </p:sp>
      <p:sp>
        <p:nvSpPr>
          <p:cNvPr id="3" name="Date Placeholder 26"/>
          <p:cNvSpPr>
            <a:spLocks noGrp="1"/>
          </p:cNvSpPr>
          <p:nvPr>
            <p:ph type="dt" sz="half" idx="10"/>
          </p:nvPr>
        </p:nvSpPr>
        <p:spPr/>
        <p:txBody>
          <a:bodyPr/>
          <a:lstStyle>
            <a:lvl1pPr>
              <a:defRPr/>
            </a:lvl1pPr>
          </a:lstStyle>
          <a:p>
            <a:pPr>
              <a:defRPr/>
            </a:pPr>
            <a:fld id="{992B05BF-0B3D-425C-9B13-196716FD0105}" type="datetimeFigureOut">
              <a:rPr lang="en-US"/>
              <a:pPr>
                <a:defRPr/>
              </a:pPr>
              <a:t>3/24/2012</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15"/>
          <p:cNvSpPr>
            <a:spLocks noGrp="1"/>
          </p:cNvSpPr>
          <p:nvPr>
            <p:ph type="sldNum" sz="quarter" idx="12"/>
          </p:nvPr>
        </p:nvSpPr>
        <p:spPr/>
        <p:txBody>
          <a:bodyPr/>
          <a:lstStyle>
            <a:lvl1pPr>
              <a:defRPr/>
            </a:lvl1pPr>
          </a:lstStyle>
          <a:p>
            <a:pPr>
              <a:defRPr/>
            </a:pPr>
            <a:fld id="{1152D501-4C09-40EB-8858-EC58A92DA36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6"/>
          <p:cNvSpPr>
            <a:spLocks noGrp="1"/>
          </p:cNvSpPr>
          <p:nvPr>
            <p:ph type="dt" sz="half" idx="10"/>
          </p:nvPr>
        </p:nvSpPr>
        <p:spPr/>
        <p:txBody>
          <a:bodyPr/>
          <a:lstStyle>
            <a:lvl1pPr>
              <a:defRPr/>
            </a:lvl1pPr>
          </a:lstStyle>
          <a:p>
            <a:pPr>
              <a:defRPr/>
            </a:pPr>
            <a:fld id="{0A58E732-3F78-48A1-8CB6-2F3E7B8622C1}" type="datetimeFigureOut">
              <a:rPr lang="en-US"/>
              <a:pPr>
                <a:defRPr/>
              </a:pPr>
              <a:t>3/24/2012</a:t>
            </a:fld>
            <a:endParaRPr lang="en-US"/>
          </a:p>
        </p:txBody>
      </p:sp>
      <p:sp>
        <p:nvSpPr>
          <p:cNvPr id="3" name="Footer Placeholder 3"/>
          <p:cNvSpPr>
            <a:spLocks noGrp="1"/>
          </p:cNvSpPr>
          <p:nvPr>
            <p:ph type="ftr" sz="quarter" idx="11"/>
          </p:nvPr>
        </p:nvSpPr>
        <p:spPr/>
        <p:txBody>
          <a:bodyPr/>
          <a:lstStyle>
            <a:lvl1pPr>
              <a:defRPr/>
            </a:lvl1pPr>
          </a:lstStyle>
          <a:p>
            <a:pPr>
              <a:defRPr/>
            </a:pPr>
            <a:endParaRPr lang="en-US"/>
          </a:p>
        </p:txBody>
      </p:sp>
      <p:sp>
        <p:nvSpPr>
          <p:cNvPr id="4" name="Slide Number Placeholder 15"/>
          <p:cNvSpPr>
            <a:spLocks noGrp="1"/>
          </p:cNvSpPr>
          <p:nvPr>
            <p:ph type="sldNum" sz="quarter" idx="12"/>
          </p:nvPr>
        </p:nvSpPr>
        <p:spPr/>
        <p:txBody>
          <a:bodyPr/>
          <a:lstStyle>
            <a:lvl1pPr>
              <a:defRPr/>
            </a:lvl1pPr>
          </a:lstStyle>
          <a:p>
            <a:pPr>
              <a:defRPr/>
            </a:pPr>
            <a:fld id="{02A86B77-A701-41D0-86B1-4D584F6B508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6"/>
          <p:cNvSpPr>
            <a:spLocks noGrp="1"/>
          </p:cNvSpPr>
          <p:nvPr>
            <p:ph type="dt" sz="half" idx="10"/>
          </p:nvPr>
        </p:nvSpPr>
        <p:spPr/>
        <p:txBody>
          <a:bodyPr/>
          <a:lstStyle>
            <a:lvl1pPr>
              <a:defRPr/>
            </a:lvl1pPr>
          </a:lstStyle>
          <a:p>
            <a:pPr>
              <a:defRPr/>
            </a:pPr>
            <a:fld id="{4EF90E95-B39F-4C2E-AE1B-07DFA8E99E56}" type="datetimeFigureOut">
              <a:rPr lang="en-US"/>
              <a:pPr>
                <a:defRPr/>
              </a:pPr>
              <a:t>3/24/2012</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
        <p:nvSpPr>
          <p:cNvPr id="7" name="Slide Number Placeholder 15"/>
          <p:cNvSpPr>
            <a:spLocks noGrp="1"/>
          </p:cNvSpPr>
          <p:nvPr>
            <p:ph type="sldNum" sz="quarter" idx="12"/>
          </p:nvPr>
        </p:nvSpPr>
        <p:spPr/>
        <p:txBody>
          <a:bodyPr/>
          <a:lstStyle>
            <a:lvl1pPr>
              <a:defRPr/>
            </a:lvl1pPr>
          </a:lstStyle>
          <a:p>
            <a:pPr>
              <a:defRPr/>
            </a:pPr>
            <a:fld id="{2F32A456-EC0E-453B-BF6E-6D7FEE38FD7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5" name="Rectangle 4"/>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Rectangle 5"/>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en-US" smtClean="0"/>
              <a:t>Click to edit Master title style</a:t>
            </a:r>
            <a:endParaRPr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7" name="Date Placeholder 4"/>
          <p:cNvSpPr>
            <a:spLocks noGrp="1"/>
          </p:cNvSpPr>
          <p:nvPr>
            <p:ph type="dt" sz="half" idx="10"/>
          </p:nvPr>
        </p:nvSpPr>
        <p:spPr/>
        <p:txBody>
          <a:bodyPr/>
          <a:lstStyle>
            <a:lvl1pPr>
              <a:defRPr/>
            </a:lvl1pPr>
            <a:extLst/>
          </a:lstStyle>
          <a:p>
            <a:pPr>
              <a:defRPr/>
            </a:pPr>
            <a:fld id="{651D1102-E98D-4B5C-8081-73680A7ECA9D}" type="datetimeFigureOut">
              <a:rPr lang="en-US"/>
              <a:pPr>
                <a:defRPr/>
              </a:pPr>
              <a:t>3/24/2012</a:t>
            </a:fld>
            <a:endParaRPr lang="en-US"/>
          </a:p>
        </p:txBody>
      </p:sp>
      <p:sp>
        <p:nvSpPr>
          <p:cNvPr id="8" name="Footer Placeholder 5"/>
          <p:cNvSpPr>
            <a:spLocks noGrp="1"/>
          </p:cNvSpPr>
          <p:nvPr>
            <p:ph type="ftr" sz="quarter" idx="11"/>
          </p:nvPr>
        </p:nvSpPr>
        <p:spPr/>
        <p:txBody>
          <a:bodyPr/>
          <a:lstStyle>
            <a:lvl1pPr>
              <a:defRPr/>
            </a:lvl1pPr>
            <a:extLst/>
          </a:lstStyle>
          <a:p>
            <a:pPr>
              <a:defRPr/>
            </a:pPr>
            <a:endParaRPr lang="en-US"/>
          </a:p>
        </p:txBody>
      </p:sp>
      <p:sp>
        <p:nvSpPr>
          <p:cNvPr id="9" name="Slide Number Placeholder 6"/>
          <p:cNvSpPr>
            <a:spLocks noGrp="1"/>
          </p:cNvSpPr>
          <p:nvPr>
            <p:ph type="sldNum" sz="quarter" idx="12"/>
          </p:nvPr>
        </p:nvSpPr>
        <p:spPr/>
        <p:txBody>
          <a:bodyPr/>
          <a:lstStyle>
            <a:lvl1pPr>
              <a:defRPr/>
            </a:lvl1pPr>
            <a:extLst/>
          </a:lstStyle>
          <a:p>
            <a:pPr>
              <a:defRPr/>
            </a:pPr>
            <a:fld id="{91FDDB93-6B45-4F6C-BBD2-FF8682FB23A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Title Placeholder 2"/>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extLst/>
          </a:lstStyle>
          <a:p>
            <a:r>
              <a:rPr lang="en-US" smtClean="0"/>
              <a:t>Click to edit Master title style</a:t>
            </a:r>
            <a:endParaRPr lang="en-US"/>
          </a:p>
        </p:txBody>
      </p:sp>
      <p:sp>
        <p:nvSpPr>
          <p:cNvPr id="1030" name="Text Placeholder 30"/>
          <p:cNvSpPr>
            <a:spLocks noGrp="1"/>
          </p:cNvSpPr>
          <p:nvPr>
            <p:ph type="body" idx="1"/>
          </p:nvPr>
        </p:nvSpPr>
        <p:spPr bwMode="auto">
          <a:xfrm>
            <a:off x="457200" y="1609725"/>
            <a:ext cx="7239000" cy="48466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7" name="Date Placeholder 26"/>
          <p:cNvSpPr>
            <a:spLocks noGrp="1"/>
          </p:cNvSpPr>
          <p:nvPr>
            <p:ph type="dt" sz="half" idx="2"/>
          </p:nvPr>
        </p:nvSpPr>
        <p:spPr>
          <a:xfrm>
            <a:off x="4246563" y="6557963"/>
            <a:ext cx="2001837" cy="227012"/>
          </a:xfrm>
          <a:prstGeom prst="rect">
            <a:avLst/>
          </a:prstGeom>
        </p:spPr>
        <p:txBody>
          <a:bodyPr vert="horz" tIns="0" bIns="0" anchor="b"/>
          <a:lstStyle>
            <a:lvl1pPr algn="l" eaLnBrk="1" fontAlgn="auto" latinLnBrk="0" hangingPunct="1">
              <a:spcBef>
                <a:spcPts val="0"/>
              </a:spcBef>
              <a:spcAft>
                <a:spcPts val="0"/>
              </a:spcAft>
              <a:defRPr kumimoji="0" sz="1000">
                <a:solidFill>
                  <a:schemeClr val="tx2"/>
                </a:solidFill>
                <a:latin typeface="+mn-lt"/>
                <a:cs typeface="+mn-cs"/>
              </a:defRPr>
            </a:lvl1pPr>
            <a:extLst/>
          </a:lstStyle>
          <a:p>
            <a:pPr>
              <a:defRPr/>
            </a:pPr>
            <a:fld id="{445D73FF-6F0A-48A1-BC9D-B6A0C734001F}" type="datetimeFigureOut">
              <a:rPr lang="en-US"/>
              <a:pPr>
                <a:defRPr/>
              </a:pPr>
              <a:t>3/24/2012</a:t>
            </a:fld>
            <a:endParaRPr lang="en-US"/>
          </a:p>
        </p:txBody>
      </p:sp>
      <p:sp>
        <p:nvSpPr>
          <p:cNvPr id="4" name="Footer Placeholder 3"/>
          <p:cNvSpPr>
            <a:spLocks noGrp="1"/>
          </p:cNvSpPr>
          <p:nvPr>
            <p:ph type="ftr" sz="quarter" idx="3"/>
          </p:nvPr>
        </p:nvSpPr>
        <p:spPr>
          <a:xfrm>
            <a:off x="457200" y="6557963"/>
            <a:ext cx="3657600" cy="228600"/>
          </a:xfrm>
          <a:prstGeom prst="rect">
            <a:avLst/>
          </a:prstGeom>
        </p:spPr>
        <p:txBody>
          <a:bodyPr vert="horz" tIns="0" bIns="0" anchor="b"/>
          <a:lstStyle>
            <a:lvl1pPr algn="r" eaLnBrk="1" fontAlgn="auto" latinLnBrk="0" hangingPunct="1">
              <a:spcBef>
                <a:spcPts val="0"/>
              </a:spcBef>
              <a:spcAft>
                <a:spcPts val="0"/>
              </a:spcAft>
              <a:defRPr kumimoji="0" sz="1000">
                <a:solidFill>
                  <a:schemeClr val="tx2"/>
                </a:solidFill>
                <a:latin typeface="+mn-lt"/>
                <a:cs typeface="+mn-cs"/>
              </a:defRPr>
            </a:lvl1pPr>
            <a:extLst/>
          </a:lstStyle>
          <a:p>
            <a:pPr>
              <a:defRPr/>
            </a:pPr>
            <a:endParaRPr lang="en-US"/>
          </a:p>
        </p:txBody>
      </p:sp>
      <p:sp>
        <p:nvSpPr>
          <p:cNvPr id="16" name="Slide Number Placeholder 15"/>
          <p:cNvSpPr>
            <a:spLocks noGrp="1"/>
          </p:cNvSpPr>
          <p:nvPr>
            <p:ph type="sldNum" sz="quarter" idx="4"/>
          </p:nvPr>
        </p:nvSpPr>
        <p:spPr>
          <a:xfrm>
            <a:off x="6251575" y="6556375"/>
            <a:ext cx="588963" cy="228600"/>
          </a:xfrm>
          <a:prstGeom prst="rect">
            <a:avLst/>
          </a:prstGeom>
        </p:spPr>
        <p:txBody>
          <a:bodyPr vert="horz" lIns="0" tIns="0" rIns="0" bIns="0" anchor="b"/>
          <a:lstStyle>
            <a:lvl1pPr algn="r" eaLnBrk="1" fontAlgn="auto" latinLnBrk="0" hangingPunct="1">
              <a:spcBef>
                <a:spcPts val="0"/>
              </a:spcBef>
              <a:spcAft>
                <a:spcPts val="0"/>
              </a:spcAft>
              <a:defRPr kumimoji="0" sz="1100">
                <a:solidFill>
                  <a:schemeClr val="tx2"/>
                </a:solidFill>
                <a:latin typeface="+mn-lt"/>
                <a:cs typeface="+mn-cs"/>
              </a:defRPr>
            </a:lvl1pPr>
            <a:extLst/>
          </a:lstStyle>
          <a:p>
            <a:pPr>
              <a:defRPr/>
            </a:pPr>
            <a:fld id="{BBA51D20-A592-4A68-9D7D-8FD88690527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8" r:id="rId1"/>
    <p:sldLayoutId id="2147483691" r:id="rId2"/>
    <p:sldLayoutId id="2147483699" r:id="rId3"/>
    <p:sldLayoutId id="2147483692" r:id="rId4"/>
    <p:sldLayoutId id="2147483693" r:id="rId5"/>
    <p:sldLayoutId id="2147483694" r:id="rId6"/>
    <p:sldLayoutId id="2147483695" r:id="rId7"/>
    <p:sldLayoutId id="2147483696" r:id="rId8"/>
    <p:sldLayoutId id="2147483700" r:id="rId9"/>
    <p:sldLayoutId id="2147483697" r:id="rId10"/>
    <p:sldLayoutId id="2147483701" r:id="rId11"/>
  </p:sldLayoutIdLst>
  <p:txStyles>
    <p:titleStyle>
      <a:lvl1pPr algn="l" rtl="0" eaLnBrk="0" fontAlgn="base" hangingPunct="0">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eaLnBrk="0" fontAlgn="base" hangingPunct="0">
        <a:spcBef>
          <a:spcPct val="0"/>
        </a:spcBef>
        <a:spcAft>
          <a:spcPct val="0"/>
        </a:spcAft>
        <a:defRPr sz="3800" b="1">
          <a:solidFill>
            <a:schemeClr val="tx1"/>
          </a:solidFill>
          <a:latin typeface="Trebuchet MS" pitchFamily="34" charset="0"/>
        </a:defRPr>
      </a:lvl2pPr>
      <a:lvl3pPr algn="l" rtl="0" eaLnBrk="0" fontAlgn="base" hangingPunct="0">
        <a:spcBef>
          <a:spcPct val="0"/>
        </a:spcBef>
        <a:spcAft>
          <a:spcPct val="0"/>
        </a:spcAft>
        <a:defRPr sz="3800" b="1">
          <a:solidFill>
            <a:schemeClr val="tx1"/>
          </a:solidFill>
          <a:latin typeface="Trebuchet MS" pitchFamily="34" charset="0"/>
        </a:defRPr>
      </a:lvl3pPr>
      <a:lvl4pPr algn="l" rtl="0" eaLnBrk="0" fontAlgn="base" hangingPunct="0">
        <a:spcBef>
          <a:spcPct val="0"/>
        </a:spcBef>
        <a:spcAft>
          <a:spcPct val="0"/>
        </a:spcAft>
        <a:defRPr sz="3800" b="1">
          <a:solidFill>
            <a:schemeClr val="tx1"/>
          </a:solidFill>
          <a:latin typeface="Trebuchet MS" pitchFamily="34" charset="0"/>
        </a:defRPr>
      </a:lvl4pPr>
      <a:lvl5pPr algn="l" rtl="0" eaLnBrk="0" fontAlgn="base" hangingPunct="0">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eaLnBrk="0" fontAlgn="base" hangingPunct="0">
        <a:spcBef>
          <a:spcPts val="600"/>
        </a:spcBef>
        <a:spcAft>
          <a:spcPct val="0"/>
        </a:spcAft>
        <a:buClr>
          <a:schemeClr val="tx2"/>
        </a:buClr>
        <a:buSzPct val="73000"/>
        <a:buFont typeface="Wingdings 2" pitchFamily="18" charset="2"/>
        <a:buChar char=""/>
        <a:defRPr sz="2600" kern="1200">
          <a:solidFill>
            <a:schemeClr val="tx1"/>
          </a:solidFill>
          <a:latin typeface="+mn-lt"/>
          <a:ea typeface="+mn-ea"/>
          <a:cs typeface="+mn-cs"/>
        </a:defRPr>
      </a:lvl1pPr>
      <a:lvl2pPr marL="520700" indent="-228600" algn="l" rtl="0" eaLnBrk="0" fontAlgn="base" hangingPunct="0">
        <a:spcBef>
          <a:spcPts val="500"/>
        </a:spcBef>
        <a:spcAft>
          <a:spcPct val="0"/>
        </a:spcAft>
        <a:buClr>
          <a:srgbClr val="F9B639"/>
        </a:buClr>
        <a:buSzPct val="80000"/>
        <a:buFont typeface="Wingdings 2" pitchFamily="18" charset="2"/>
        <a:buChar char=""/>
        <a:defRPr sz="2300" kern="1200">
          <a:solidFill>
            <a:srgbClr val="6C6C6C"/>
          </a:solidFill>
          <a:latin typeface="+mn-lt"/>
          <a:ea typeface="+mn-ea"/>
          <a:cs typeface="+mn-cs"/>
        </a:defRPr>
      </a:lvl2pPr>
      <a:lvl3pPr marL="758825" indent="-228600" algn="l" rtl="0" eaLnBrk="0" fontAlgn="base" hangingPunct="0">
        <a:spcBef>
          <a:spcPts val="400"/>
        </a:spcBef>
        <a:spcAft>
          <a:spcPct val="0"/>
        </a:spcAft>
        <a:buClr>
          <a:srgbClr val="F9B639"/>
        </a:buClr>
        <a:buSzPct val="60000"/>
        <a:buFont typeface="Wingdings" pitchFamily="2" charset="2"/>
        <a:buChar char=""/>
        <a:defRPr sz="2000" kern="1200">
          <a:solidFill>
            <a:schemeClr val="tx1"/>
          </a:solidFill>
          <a:latin typeface="+mn-lt"/>
          <a:ea typeface="+mn-ea"/>
          <a:cs typeface="+mn-cs"/>
        </a:defRPr>
      </a:lvl3pPr>
      <a:lvl4pPr marL="1004888" indent="-228600" algn="l" rtl="0" eaLnBrk="0" fontAlgn="base" hangingPunct="0">
        <a:spcBef>
          <a:spcPct val="20000"/>
        </a:spcBef>
        <a:spcAft>
          <a:spcPct val="0"/>
        </a:spcAft>
        <a:buClr>
          <a:srgbClr val="F9B639"/>
        </a:buClr>
        <a:buSzPct val="80000"/>
        <a:buFont typeface="Wingdings 2" pitchFamily="18" charset="2"/>
        <a:buChar char=""/>
        <a:defRPr sz="2000" kern="1200">
          <a:solidFill>
            <a:srgbClr val="6C6C6C"/>
          </a:solidFill>
          <a:latin typeface="+mn-lt"/>
          <a:ea typeface="+mn-ea"/>
          <a:cs typeface="+mn-cs"/>
        </a:defRPr>
      </a:lvl4pPr>
      <a:lvl5pPr marL="1279525" indent="-228600" algn="l" rtl="0" eaLnBrk="0" fontAlgn="base" hangingPunct="0">
        <a:spcBef>
          <a:spcPts val="400"/>
        </a:spcBef>
        <a:spcAft>
          <a:spcPct val="0"/>
        </a:spcAft>
        <a:buClr>
          <a:srgbClr val="F9B639"/>
        </a:buClr>
        <a:buSzPct val="70000"/>
        <a:buFont typeface="Wingdings" pitchFamily="2" charset="2"/>
        <a:buChar char=""/>
        <a:defRPr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15816" y="848864"/>
            <a:ext cx="5556452" cy="3084192"/>
          </a:xfrm>
        </p:spPr>
        <p:txBody>
          <a:bodyPr/>
          <a:lstStyle/>
          <a:p>
            <a:r>
              <a:rPr lang="en-US" sz="4000" dirty="0" smtClean="0">
                <a:effectLst>
                  <a:outerShdw blurRad="38100" dist="38100" dir="2700000" algn="tl">
                    <a:srgbClr val="000000">
                      <a:alpha val="43137"/>
                    </a:srgbClr>
                  </a:outerShdw>
                </a:effectLst>
              </a:rPr>
              <a:t>Resource Rents, Democracy and Corruption:</a:t>
            </a:r>
            <a:r>
              <a:rPr lang="is-IS" sz="4000" dirty="0" smtClean="0">
                <a:effectLst>
                  <a:outerShdw blurRad="38100" dist="38100" dir="2700000" algn="tl">
                    <a:srgbClr val="000000">
                      <a:alpha val="43137"/>
                    </a:srgbClr>
                  </a:outerShdw>
                </a:effectLst>
              </a:rPr>
              <a:t/>
            </a:r>
            <a:br>
              <a:rPr lang="is-IS" sz="4000" dirty="0" smtClean="0">
                <a:effectLst>
                  <a:outerShdw blurRad="38100" dist="38100" dir="2700000" algn="tl">
                    <a:srgbClr val="000000">
                      <a:alpha val="43137"/>
                    </a:srgbClr>
                  </a:outerShdw>
                </a:effectLst>
              </a:rPr>
            </a:br>
            <a:r>
              <a:rPr lang="en-US" sz="4000" dirty="0" smtClean="0">
                <a:effectLst>
                  <a:outerShdw blurRad="38100" dist="38100" dir="2700000" algn="tl">
                    <a:srgbClr val="000000">
                      <a:alpha val="43137"/>
                    </a:srgbClr>
                  </a:outerShdw>
                </a:effectLst>
              </a:rPr>
              <a:t>Evidence from </a:t>
            </a:r>
            <a:br>
              <a:rPr lang="en-US" sz="4000" dirty="0" smtClean="0">
                <a:effectLst>
                  <a:outerShdw blurRad="38100" dist="38100" dir="2700000" algn="tl">
                    <a:srgbClr val="000000">
                      <a:alpha val="43137"/>
                    </a:srgbClr>
                  </a:outerShdw>
                </a:effectLst>
              </a:rPr>
            </a:br>
            <a:r>
              <a:rPr lang="en-US" sz="4000" dirty="0" smtClean="0">
                <a:effectLst>
                  <a:outerShdw blurRad="38100" dist="38100" dir="2700000" algn="tl">
                    <a:srgbClr val="000000">
                      <a:alpha val="43137"/>
                    </a:srgbClr>
                  </a:outerShdw>
                </a:effectLst>
              </a:rPr>
              <a:t>Sub-Saharan Africa</a:t>
            </a:r>
            <a:endParaRPr lang="en-US" sz="4000" dirty="0">
              <a:effectLst>
                <a:outerShdw blurRad="38100" dist="38100" dir="2700000" algn="tl">
                  <a:srgbClr val="000000">
                    <a:alpha val="43137"/>
                  </a:srgbClr>
                </a:outerShdw>
              </a:effectLst>
            </a:endParaRPr>
          </a:p>
        </p:txBody>
      </p:sp>
      <p:sp>
        <p:nvSpPr>
          <p:cNvPr id="6147" name="Subtitle 2"/>
          <p:cNvSpPr>
            <a:spLocks noGrp="1"/>
          </p:cNvSpPr>
          <p:nvPr>
            <p:ph type="subTitle" idx="1"/>
          </p:nvPr>
        </p:nvSpPr>
        <p:spPr>
          <a:xfrm>
            <a:off x="2916238" y="4077073"/>
            <a:ext cx="5553075" cy="1296144"/>
          </a:xfrm>
        </p:spPr>
        <p:txBody>
          <a:bodyPr/>
          <a:lstStyle/>
          <a:p>
            <a:pPr eaLnBrk="1" hangingPunct="1"/>
            <a:endParaRPr lang="en-US" sz="2400" dirty="0" smtClean="0"/>
          </a:p>
          <a:p>
            <a:pPr eaLnBrk="1" hangingPunct="1"/>
            <a:r>
              <a:rPr lang="en-US" sz="2400" dirty="0" err="1" smtClean="0"/>
              <a:t>Rabah</a:t>
            </a:r>
            <a:r>
              <a:rPr lang="en-US" sz="2400" dirty="0" smtClean="0"/>
              <a:t> </a:t>
            </a:r>
            <a:r>
              <a:rPr lang="en-US" sz="2400" dirty="0" err="1" smtClean="0"/>
              <a:t>Arezki</a:t>
            </a:r>
            <a:r>
              <a:rPr lang="en-US" sz="2400" dirty="0" smtClean="0"/>
              <a:t/>
            </a:r>
            <a:br>
              <a:rPr lang="en-US" sz="2400" dirty="0" smtClean="0"/>
            </a:br>
            <a:r>
              <a:rPr lang="en-US" sz="2400" dirty="0" err="1" smtClean="0"/>
              <a:t>Thorvaldur</a:t>
            </a:r>
            <a:r>
              <a:rPr lang="en-US" sz="2400" dirty="0" smtClean="0"/>
              <a:t> </a:t>
            </a:r>
            <a:r>
              <a:rPr lang="en-US" sz="2400" dirty="0" err="1" smtClean="0"/>
              <a:t>Gylfason</a:t>
            </a:r>
            <a:endParaRPr lang="en-US" sz="2400" dirty="0" smtClean="0"/>
          </a:p>
          <a:p>
            <a:pPr eaLnBrk="1" hangingPunct="1"/>
            <a:endParaRPr lang="en-US" sz="2400" dirty="0" smtClean="0"/>
          </a:p>
        </p:txBody>
      </p:sp>
      <p:sp>
        <p:nvSpPr>
          <p:cNvPr id="4" name="TextBox 3"/>
          <p:cNvSpPr txBox="1"/>
          <p:nvPr/>
        </p:nvSpPr>
        <p:spPr>
          <a:xfrm>
            <a:off x="3635896" y="5589240"/>
            <a:ext cx="4937816" cy="923330"/>
          </a:xfrm>
          <a:prstGeom prst="rect">
            <a:avLst/>
          </a:prstGeom>
          <a:noFill/>
        </p:spPr>
        <p:txBody>
          <a:bodyPr wrap="square" rtlCol="0">
            <a:spAutoFit/>
          </a:bodyPr>
          <a:lstStyle/>
          <a:p>
            <a:pPr algn="r"/>
            <a:r>
              <a:rPr lang="en-US" dirty="0" err="1" smtClean="0">
                <a:solidFill>
                  <a:schemeClr val="bg1"/>
                </a:solidFill>
                <a:latin typeface="+mn-lt"/>
              </a:rPr>
              <a:t>CESifo</a:t>
            </a:r>
            <a:r>
              <a:rPr lang="en-US" dirty="0" smtClean="0">
                <a:solidFill>
                  <a:schemeClr val="bg1"/>
                </a:solidFill>
                <a:latin typeface="+mn-lt"/>
              </a:rPr>
              <a:t> Area Conference on </a:t>
            </a:r>
          </a:p>
          <a:p>
            <a:pPr algn="r"/>
            <a:r>
              <a:rPr lang="en-US" i="1" dirty="0" smtClean="0">
                <a:solidFill>
                  <a:schemeClr val="bg1"/>
                </a:solidFill>
                <a:latin typeface="+mn-lt"/>
              </a:rPr>
              <a:t>Macro, Money and International Finance 2012 </a:t>
            </a:r>
          </a:p>
          <a:p>
            <a:pPr algn="r"/>
            <a:r>
              <a:rPr lang="en-US" dirty="0" smtClean="0">
                <a:solidFill>
                  <a:schemeClr val="bg1"/>
                </a:solidFill>
                <a:latin typeface="+mn-lt"/>
              </a:rPr>
              <a:t>Munich 23-24 March 2012</a:t>
            </a:r>
            <a:endParaRPr lang="en-US" dirty="0">
              <a:solidFill>
                <a:schemeClr val="bg1"/>
              </a:solidFill>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lstStyle/>
          <a:p>
            <a:pPr eaLnBrk="1" fontAlgn="auto" hangingPunct="1">
              <a:spcAft>
                <a:spcPts val="0"/>
              </a:spcAft>
              <a:defRPr/>
            </a:pPr>
            <a:r>
              <a:rPr lang="en-US" dirty="0" smtClean="0">
                <a:effectLst>
                  <a:outerShdw blurRad="38100" dist="38100" dir="2700000" algn="tl">
                    <a:srgbClr val="000000">
                      <a:alpha val="43137"/>
                    </a:srgbClr>
                  </a:outerShdw>
                </a:effectLst>
              </a:rPr>
              <a:t>Related literature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274320" indent="-274320" eaLnBrk="1" fontAlgn="auto" hangingPunct="1">
              <a:spcAft>
                <a:spcPts val="0"/>
              </a:spcAft>
              <a:buFont typeface="Wingdings 2"/>
              <a:buChar char=""/>
              <a:defRPr/>
            </a:pPr>
            <a:r>
              <a:rPr lang="en-US" dirty="0" smtClean="0"/>
              <a:t>Ross (1999a) shows that oil rents undermine democracy</a:t>
            </a:r>
          </a:p>
          <a:p>
            <a:pPr marL="274320" indent="-274320" eaLnBrk="1" fontAlgn="auto" hangingPunct="1">
              <a:spcAft>
                <a:spcPts val="0"/>
              </a:spcAft>
              <a:buFont typeface="Wingdings 2"/>
              <a:buChar char=""/>
              <a:defRPr/>
            </a:pPr>
            <a:r>
              <a:rPr lang="en-US" dirty="0" smtClean="0"/>
              <a:t>Haber and </a:t>
            </a:r>
            <a:r>
              <a:rPr lang="en-US" dirty="0" err="1" smtClean="0"/>
              <a:t>Menaldo</a:t>
            </a:r>
            <a:r>
              <a:rPr lang="en-US" dirty="0" smtClean="0"/>
              <a:t> (2009) find that oil does not significantly foster authoritarianism</a:t>
            </a:r>
          </a:p>
          <a:p>
            <a:pPr marL="274320" indent="-274320" eaLnBrk="1" fontAlgn="auto" hangingPunct="1">
              <a:spcAft>
                <a:spcPts val="0"/>
              </a:spcAft>
              <a:buFont typeface="Wingdings 2"/>
              <a:buChar char=""/>
              <a:defRPr/>
            </a:pPr>
            <a:r>
              <a:rPr lang="en-US" dirty="0" smtClean="0"/>
              <a:t>Bhattacharyya and </a:t>
            </a:r>
            <a:r>
              <a:rPr lang="en-US" dirty="0" err="1" smtClean="0"/>
              <a:t>Hodler</a:t>
            </a:r>
            <a:r>
              <a:rPr lang="en-US" dirty="0" smtClean="0"/>
              <a:t> (2009) provide a rare attempt to investigate the impact of the interaction between resource rents and democracy on corruption</a:t>
            </a:r>
          </a:p>
          <a:p>
            <a:pPr marL="274320" indent="-274320" eaLnBrk="1" fontAlgn="auto" hangingPunct="1">
              <a:spcAft>
                <a:spcPts val="0"/>
              </a:spcAft>
              <a:buFont typeface="Wingdings 2"/>
              <a:buChar char=""/>
              <a:defRPr/>
            </a:pPr>
            <a:r>
              <a:rPr lang="en-US" dirty="0" smtClean="0"/>
              <a:t>We present evidence that political systems play a role in shaping the way in which resource rents affect corruption</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lstStyle/>
          <a:p>
            <a:pPr eaLnBrk="1" fontAlgn="auto" hangingPunct="1">
              <a:spcAft>
                <a:spcPts val="0"/>
              </a:spcAft>
              <a:defRPr/>
            </a:pPr>
            <a:r>
              <a:rPr lang="en-US" dirty="0" smtClean="0">
                <a:effectLst>
                  <a:outerShdw blurRad="38100" dist="38100" dir="2700000" algn="tl">
                    <a:srgbClr val="000000">
                      <a:alpha val="43137"/>
                    </a:srgbClr>
                  </a:outerShdw>
                </a:effectLst>
              </a:rPr>
              <a:t>Related literature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pPr marL="274320" indent="-274320" eaLnBrk="1" fontAlgn="auto" hangingPunct="1">
              <a:spcAft>
                <a:spcPts val="0"/>
              </a:spcAft>
              <a:buFont typeface="Wingdings 2"/>
              <a:buChar char=""/>
              <a:defRPr/>
            </a:pPr>
            <a:r>
              <a:rPr lang="en-US" sz="2800" dirty="0" smtClean="0"/>
              <a:t>Effects of resource rents on state stability</a:t>
            </a:r>
          </a:p>
          <a:p>
            <a:pPr marL="521970" lvl="1" indent="-274320" eaLnBrk="1" fontAlgn="auto" hangingPunct="1">
              <a:spcAft>
                <a:spcPts val="0"/>
              </a:spcAft>
              <a:buSzPct val="100000"/>
              <a:buFont typeface="Wingdings" pitchFamily="2" charset="2"/>
              <a:buChar char="§"/>
              <a:defRPr/>
            </a:pPr>
            <a:r>
              <a:rPr lang="en-US" sz="2500" dirty="0" smtClean="0"/>
              <a:t>Mineral wealth could foster conflicts by </a:t>
            </a:r>
          </a:p>
          <a:p>
            <a:pPr marL="760095" lvl="2" indent="-274320" eaLnBrk="1" fontAlgn="auto" hangingPunct="1">
              <a:spcAft>
                <a:spcPts val="0"/>
              </a:spcAft>
              <a:buSzPct val="100000"/>
              <a:buFont typeface="Wingdings" pitchFamily="2" charset="2"/>
              <a:buChar char="§"/>
              <a:defRPr/>
            </a:pPr>
            <a:r>
              <a:rPr lang="en-US" sz="2200" dirty="0" smtClean="0"/>
              <a:t>Funding rebel groups (Collier and </a:t>
            </a:r>
            <a:r>
              <a:rPr lang="en-US" sz="2200" dirty="0" err="1" smtClean="0"/>
              <a:t>Hoeffler</a:t>
            </a:r>
            <a:r>
              <a:rPr lang="en-US" sz="2200" dirty="0" smtClean="0"/>
              <a:t>, 2004) </a:t>
            </a:r>
          </a:p>
          <a:p>
            <a:pPr marL="760095" lvl="2" indent="-274320" eaLnBrk="1" fontAlgn="auto" hangingPunct="1">
              <a:spcAft>
                <a:spcPts val="0"/>
              </a:spcAft>
              <a:buSzPct val="100000"/>
              <a:buFont typeface="Wingdings" pitchFamily="2" charset="2"/>
              <a:buChar char="§"/>
              <a:defRPr/>
            </a:pPr>
            <a:r>
              <a:rPr lang="en-US" sz="2200" dirty="0" smtClean="0"/>
              <a:t>Weakening state institutions (</a:t>
            </a:r>
            <a:r>
              <a:rPr lang="en-US" sz="2200" dirty="0" err="1" smtClean="0"/>
              <a:t>Fearon</a:t>
            </a:r>
            <a:r>
              <a:rPr lang="en-US" sz="2200" dirty="0" smtClean="0"/>
              <a:t> and </a:t>
            </a:r>
            <a:r>
              <a:rPr lang="en-US" sz="2200" dirty="0" err="1" smtClean="0"/>
              <a:t>Laitin</a:t>
            </a:r>
            <a:r>
              <a:rPr lang="en-US" sz="2200" dirty="0" smtClean="0"/>
              <a:t>, 2003; Snyder and </a:t>
            </a:r>
            <a:r>
              <a:rPr lang="en-US" sz="2200" dirty="0" err="1" smtClean="0"/>
              <a:t>Bhavnani</a:t>
            </a:r>
            <a:r>
              <a:rPr lang="en-US" sz="2200" dirty="0" smtClean="0"/>
              <a:t>, 2005) </a:t>
            </a:r>
          </a:p>
          <a:p>
            <a:pPr marL="760095" lvl="2" indent="-274320" eaLnBrk="1" fontAlgn="auto" hangingPunct="1">
              <a:spcAft>
                <a:spcPts val="0"/>
              </a:spcAft>
              <a:buSzPct val="100000"/>
              <a:buFont typeface="Wingdings" pitchFamily="2" charset="2"/>
              <a:buChar char="§"/>
              <a:defRPr/>
            </a:pPr>
            <a:r>
              <a:rPr lang="en-US" sz="2200" dirty="0" smtClean="0"/>
              <a:t>Making the state a more attractive target for rebels (</a:t>
            </a:r>
            <a:r>
              <a:rPr lang="en-US" sz="2200" dirty="0" err="1" smtClean="0"/>
              <a:t>Fearon</a:t>
            </a:r>
            <a:r>
              <a:rPr lang="en-US" sz="2200" dirty="0" smtClean="0"/>
              <a:t> and </a:t>
            </a:r>
            <a:r>
              <a:rPr lang="en-US" sz="2200" dirty="0" err="1" smtClean="0"/>
              <a:t>Laitin</a:t>
            </a:r>
            <a:r>
              <a:rPr lang="en-US" sz="2200" dirty="0" smtClean="0"/>
              <a:t>, 2003)</a:t>
            </a:r>
          </a:p>
          <a:p>
            <a:pPr marL="760095" lvl="2" indent="-274320" eaLnBrk="1" fontAlgn="auto" hangingPunct="1">
              <a:spcAft>
                <a:spcPts val="0"/>
              </a:spcAft>
              <a:buSzPct val="100000"/>
              <a:buFont typeface="Wingdings" pitchFamily="2" charset="2"/>
              <a:buChar char="§"/>
              <a:defRPr/>
            </a:pPr>
            <a:r>
              <a:rPr lang="en-US" sz="2200" dirty="0" smtClean="0"/>
              <a:t>Making separatism financially attractive in resource-rich regions (Le Billon, 2005; Collier and </a:t>
            </a:r>
            <a:r>
              <a:rPr lang="en-US" sz="2200" dirty="0" err="1" smtClean="0"/>
              <a:t>Hoeffler</a:t>
            </a:r>
            <a:r>
              <a:rPr lang="en-US" sz="2200" dirty="0" smtClean="0"/>
              <a:t>, 2004)</a:t>
            </a:r>
          </a:p>
          <a:p>
            <a:pPr marL="274320" indent="-274320" eaLnBrk="1" fontAlgn="auto" hangingPunct="1">
              <a:spcAft>
                <a:spcPts val="0"/>
              </a:spcAft>
              <a:buFont typeface="Wingdings 2"/>
              <a:buChar char=""/>
              <a:defRPr/>
            </a:pPr>
            <a:r>
              <a:rPr lang="en-US" sz="2800" dirty="0" smtClean="0"/>
              <a:t>We present evidence that the competition for the resource itself is mediated by the level of democracy</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left)">
                                      <p:cBhvr>
                                        <p:cTn id="19" dur="500"/>
                                        <p:tgtEl>
                                          <p:spTgt spid="3">
                                            <p:txEl>
                                              <p:pRg st="4" end="4"/>
                                            </p:txEl>
                                          </p:spTgt>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left)">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left)">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lstStyle/>
          <a:p>
            <a:pPr eaLnBrk="1" fontAlgn="auto" hangingPunct="1">
              <a:spcAft>
                <a:spcPts val="0"/>
              </a:spcAft>
              <a:defRPr/>
            </a:pPr>
            <a:r>
              <a:rPr lang="en-US" dirty="0" smtClean="0">
                <a:effectLst>
                  <a:outerShdw blurRad="38100" dist="38100" dir="2700000" algn="tl">
                    <a:srgbClr val="000000">
                      <a:alpha val="43137"/>
                    </a:srgbClr>
                  </a:outerShdw>
                </a:effectLst>
              </a:rPr>
              <a:t>main empirical findings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724"/>
            <a:ext cx="7239000" cy="4987627"/>
          </a:xfrm>
        </p:spPr>
        <p:txBody>
          <a:bodyPr>
            <a:normAutofit/>
          </a:bodyPr>
          <a:lstStyle/>
          <a:p>
            <a:pPr marL="274320" indent="-274320" eaLnBrk="1" fontAlgn="auto" hangingPunct="1">
              <a:spcAft>
                <a:spcPts val="0"/>
              </a:spcAft>
              <a:buFont typeface="Wingdings 2"/>
              <a:buChar char=""/>
              <a:defRPr/>
            </a:pPr>
            <a:r>
              <a:rPr lang="en-US" dirty="0" smtClean="0"/>
              <a:t>Redistribution via government spending following a resource bonanza depends on the political system and thus can help us understand the channels through which resource rents affect corruption in Sub-Saharan Africa</a:t>
            </a:r>
          </a:p>
          <a:p>
            <a:pPr marL="274320" indent="-274320" eaLnBrk="1" fontAlgn="auto" hangingPunct="1">
              <a:spcAft>
                <a:spcPts val="0"/>
              </a:spcAft>
              <a:buFont typeface="Wingdings 2"/>
              <a:buChar char=""/>
              <a:defRPr/>
            </a:pPr>
            <a:r>
              <a:rPr lang="en-US" dirty="0" smtClean="0"/>
              <a:t>Higher resource rents are conducive to corruption</a:t>
            </a:r>
          </a:p>
          <a:p>
            <a:pPr marL="521970" lvl="1" indent="-274320" eaLnBrk="1" fontAlgn="auto" hangingPunct="1">
              <a:spcAft>
                <a:spcPts val="0"/>
              </a:spcAft>
              <a:buFont typeface="Wingdings 2"/>
              <a:buChar char=""/>
              <a:defRPr/>
            </a:pPr>
            <a:r>
              <a:rPr lang="en-US" dirty="0" smtClean="0"/>
              <a:t>The effect of rents on corruption is significantly stronger in less democratic countries</a:t>
            </a:r>
          </a:p>
          <a:p>
            <a:pPr marL="521970" lvl="1" indent="-274320" eaLnBrk="1" fontAlgn="auto" hangingPunct="1">
              <a:spcAft>
                <a:spcPts val="0"/>
              </a:spcAft>
              <a:buFont typeface="Wingdings 2"/>
              <a:buChar char=""/>
              <a:defRPr/>
            </a:pPr>
            <a:r>
              <a:rPr lang="en-US" dirty="0" smtClean="0"/>
              <a:t>However, higher resource rents plus autocracy lead to </a:t>
            </a:r>
            <a:r>
              <a:rPr lang="en-US" dirty="0" smtClean="0">
                <a:effectLst>
                  <a:outerShdw blurRad="38100" dist="38100" dir="2700000" algn="tl">
                    <a:srgbClr val="000000">
                      <a:alpha val="43137"/>
                    </a:srgbClr>
                  </a:outerShdw>
                </a:effectLst>
              </a:rPr>
              <a:t>fewer</a:t>
            </a:r>
            <a:r>
              <a:rPr lang="en-US" dirty="0" smtClean="0"/>
              <a:t>, not more, internal conflicts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lstStyle/>
          <a:p>
            <a:pPr eaLnBrk="1" fontAlgn="auto" hangingPunct="1">
              <a:spcAft>
                <a:spcPts val="0"/>
              </a:spcAft>
              <a:defRPr/>
            </a:pPr>
            <a:r>
              <a:rPr lang="en-US" dirty="0" smtClean="0">
                <a:effectLst>
                  <a:outerShdw blurRad="38100" dist="38100" dir="2700000" algn="tl">
                    <a:srgbClr val="000000">
                      <a:alpha val="43137"/>
                    </a:srgbClr>
                  </a:outerShdw>
                </a:effectLst>
              </a:rPr>
              <a:t>main empirical findings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724"/>
            <a:ext cx="7239000" cy="5059636"/>
          </a:xfrm>
        </p:spPr>
        <p:txBody>
          <a:bodyPr>
            <a:normAutofit/>
          </a:bodyPr>
          <a:lstStyle/>
          <a:p>
            <a:pPr marL="274320" indent="-274320" eaLnBrk="1" fontAlgn="auto" hangingPunct="1">
              <a:spcAft>
                <a:spcPts val="0"/>
              </a:spcAft>
              <a:buFont typeface="Wingdings 2"/>
              <a:buChar char=""/>
              <a:defRPr/>
            </a:pPr>
            <a:r>
              <a:rPr lang="en-US" dirty="0" smtClean="0"/>
              <a:t>These findings can be explained by the ability of political elites in less democratic countries to more effectively quell the masses through redistribution to the public</a:t>
            </a:r>
          </a:p>
          <a:p>
            <a:pPr marL="274320" indent="-274320" eaLnBrk="1" fontAlgn="auto" hangingPunct="1">
              <a:spcAft>
                <a:spcPts val="0"/>
              </a:spcAft>
              <a:buFont typeface="Wingdings 2"/>
              <a:buChar char=""/>
              <a:defRPr/>
            </a:pPr>
            <a:r>
              <a:rPr lang="en-US" dirty="0" smtClean="0"/>
              <a:t>We document that higher resource rents lead to more (less) government spending in less (more) democratic countries</a:t>
            </a:r>
          </a:p>
          <a:p>
            <a:pPr marL="274320" indent="-274320" eaLnBrk="1" fontAlgn="auto" hangingPunct="1">
              <a:spcAft>
                <a:spcPts val="0"/>
              </a:spcAft>
              <a:buFont typeface="Wingdings 2"/>
              <a:buChar char=""/>
              <a:defRPr/>
            </a:pPr>
            <a:r>
              <a:rPr lang="en-US" dirty="0" smtClean="0"/>
              <a:t>The mechanisms through which resource rents affect corruption cannot be separated from political systems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lstStyle/>
          <a:p>
            <a:pPr eaLnBrk="1" fontAlgn="auto" hangingPunct="1">
              <a:spcAft>
                <a:spcPts val="0"/>
              </a:spcAft>
              <a:defRPr/>
            </a:pPr>
            <a:r>
              <a:rPr lang="en-US" dirty="0" smtClean="0">
                <a:effectLst>
                  <a:outerShdw blurRad="38100" dist="38100" dir="2700000" algn="tl">
                    <a:srgbClr val="000000">
                      <a:alpha val="43137"/>
                    </a:srgbClr>
                  </a:outerShdw>
                </a:effectLst>
              </a:rPr>
              <a:t>data</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eaLnBrk="1" hangingPunct="1"/>
            <a:r>
              <a:rPr lang="en-US" dirty="0" smtClean="0"/>
              <a:t>The resource rents data are taken from World Bank (WDI, 2010)</a:t>
            </a:r>
          </a:p>
          <a:p>
            <a:pPr eaLnBrk="1" hangingPunct="1"/>
            <a:r>
              <a:rPr lang="en-US" dirty="0" smtClean="0"/>
              <a:t>Unit resource rents are derived by taking the difference between world prices (to reflect the social opportunity cost of resource extraction) and the average unit extraction or harvest costs (including a “normal” return on capital)</a:t>
            </a:r>
          </a:p>
          <a:p>
            <a:pPr eaLnBrk="1" hangingPunct="1"/>
            <a:r>
              <a:rPr lang="en-US" dirty="0" smtClean="0"/>
              <a:t>Unit rents are multiplied by the physical quantity extracted or harvested to arrive at total rent (Hamilton and </a:t>
            </a:r>
            <a:r>
              <a:rPr lang="en-US" dirty="0" err="1" smtClean="0"/>
              <a:t>Ruta</a:t>
            </a:r>
            <a:r>
              <a:rPr lang="en-US" dirty="0" smtClean="0"/>
              <a:t>, 2008)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lstStyle/>
          <a:p>
            <a:pPr eaLnBrk="1" fontAlgn="auto" hangingPunct="1">
              <a:spcAft>
                <a:spcPts val="0"/>
              </a:spcAft>
              <a:defRPr/>
            </a:pPr>
            <a:r>
              <a:rPr lang="en-US" dirty="0" smtClean="0">
                <a:effectLst>
                  <a:outerShdw blurRad="38100" dist="38100" dir="2700000" algn="tl">
                    <a:srgbClr val="000000">
                      <a:alpha val="43137"/>
                    </a:srgbClr>
                  </a:outerShdw>
                </a:effectLst>
              </a:rPr>
              <a:t>data</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725"/>
            <a:ext cx="7239000" cy="5059635"/>
          </a:xfrm>
        </p:spPr>
        <p:txBody>
          <a:bodyPr>
            <a:normAutofit/>
          </a:bodyPr>
          <a:lstStyle/>
          <a:p>
            <a:pPr marL="274320" indent="-274320" eaLnBrk="1" fontAlgn="auto" hangingPunct="1">
              <a:lnSpc>
                <a:spcPct val="105000"/>
              </a:lnSpc>
              <a:spcAft>
                <a:spcPts val="0"/>
              </a:spcAft>
              <a:buFont typeface="Wingdings 2"/>
              <a:buChar char=""/>
              <a:defRPr/>
            </a:pPr>
            <a:r>
              <a:rPr lang="en-US" dirty="0" smtClean="0"/>
              <a:t>Democracy is measured by the revised combined Polity score (Polity2) of the Polity IV database (Marshall and </a:t>
            </a:r>
            <a:r>
              <a:rPr lang="en-US" dirty="0" err="1" smtClean="0"/>
              <a:t>Jaggers</a:t>
            </a:r>
            <a:r>
              <a:rPr lang="en-US" dirty="0" smtClean="0"/>
              <a:t>, 2009)</a:t>
            </a:r>
          </a:p>
          <a:p>
            <a:pPr marL="274320" indent="-274320" eaLnBrk="1" fontAlgn="auto" hangingPunct="1">
              <a:lnSpc>
                <a:spcPct val="105000"/>
              </a:lnSpc>
              <a:spcAft>
                <a:spcPts val="0"/>
              </a:spcAft>
              <a:buFont typeface="Wingdings 2"/>
              <a:buChar char=""/>
              <a:defRPr/>
            </a:pPr>
            <a:r>
              <a:rPr lang="en-US" dirty="0" smtClean="0"/>
              <a:t>The Polity2 score ranges from -10 to +10, with higher values indicating more democratic institutions</a:t>
            </a:r>
          </a:p>
          <a:p>
            <a:pPr marL="521970" lvl="1" indent="-274320" eaLnBrk="1" fontAlgn="auto" hangingPunct="1">
              <a:lnSpc>
                <a:spcPct val="105000"/>
              </a:lnSpc>
              <a:spcAft>
                <a:spcPts val="0"/>
              </a:spcAft>
              <a:buFont typeface="Wingdings 2"/>
              <a:buChar char=""/>
              <a:defRPr/>
            </a:pPr>
            <a:r>
              <a:rPr lang="en-US" dirty="0" smtClean="0"/>
              <a:t>To examine also the political competition and executive constraints channel, we use the polity sub-scores on constraints on the chief executive and political competition, ranging from 1 to 7, with greater values indicating tighter constraints</a:t>
            </a:r>
            <a:endParaRPr lang="en-US" dirty="0" smtClean="0">
              <a:solidFill>
                <a:schemeClr val="tx1">
                  <a:tint val="85000"/>
                </a:schemeClr>
              </a:solidFill>
            </a:endParaRPr>
          </a:p>
          <a:p>
            <a:pPr marL="274320" indent="-274320" eaLnBrk="1" fontAlgn="auto" hangingPunct="1">
              <a:lnSpc>
                <a:spcPct val="105000"/>
              </a:lnSpc>
              <a:spcAft>
                <a:spcPts val="0"/>
              </a:spcAft>
              <a:buFont typeface="Wingdings 2"/>
              <a:buNone/>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lstStyle/>
          <a:p>
            <a:pPr eaLnBrk="1" fontAlgn="auto" hangingPunct="1">
              <a:spcAft>
                <a:spcPts val="0"/>
              </a:spcAft>
              <a:defRPr/>
            </a:pPr>
            <a:r>
              <a:rPr lang="en-US" dirty="0" smtClean="0">
                <a:effectLst>
                  <a:outerShdw blurRad="38100" dist="38100" dir="2700000" algn="tl">
                    <a:srgbClr val="000000">
                      <a:alpha val="43137"/>
                    </a:srgbClr>
                  </a:outerShdw>
                </a:effectLst>
              </a:rPr>
              <a:t>data</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725"/>
            <a:ext cx="7239000" cy="5059635"/>
          </a:xfrm>
        </p:spPr>
        <p:txBody>
          <a:bodyPr>
            <a:normAutofit lnSpcReduction="10000"/>
          </a:bodyPr>
          <a:lstStyle/>
          <a:p>
            <a:pPr marL="274320" indent="-274320" eaLnBrk="1" fontAlgn="auto" hangingPunct="1">
              <a:lnSpc>
                <a:spcPct val="105000"/>
              </a:lnSpc>
              <a:spcAft>
                <a:spcPts val="0"/>
              </a:spcAft>
              <a:buFont typeface="Wingdings 2"/>
              <a:buChar char=""/>
              <a:defRPr/>
            </a:pPr>
            <a:r>
              <a:rPr lang="en-US" dirty="0" smtClean="0"/>
              <a:t>The </a:t>
            </a:r>
            <a:r>
              <a:rPr lang="en-US" dirty="0" smtClean="0">
                <a:effectLst>
                  <a:outerShdw blurRad="38100" dist="38100" dir="2700000" algn="tl">
                    <a:srgbClr val="000000">
                      <a:alpha val="43137"/>
                    </a:srgbClr>
                  </a:outerShdw>
                </a:effectLst>
              </a:rPr>
              <a:t>corruption</a:t>
            </a:r>
            <a:r>
              <a:rPr lang="en-US" dirty="0" smtClean="0"/>
              <a:t> score captures the likelihood that government officials will demand special payments and the extent to which illegal payments are expected throughout government tiers</a:t>
            </a:r>
          </a:p>
          <a:p>
            <a:pPr marL="521970" lvl="1" indent="-274320" eaLnBrk="1" fontAlgn="auto" hangingPunct="1">
              <a:lnSpc>
                <a:spcPct val="105000"/>
              </a:lnSpc>
              <a:spcAft>
                <a:spcPts val="0"/>
              </a:spcAft>
              <a:buSzPct val="100000"/>
              <a:buFont typeface="Wingdings" pitchFamily="2" charset="2"/>
              <a:buChar char="§"/>
              <a:defRPr/>
            </a:pPr>
            <a:r>
              <a:rPr lang="en-US" dirty="0" smtClean="0"/>
              <a:t>The score ranges from 1 to 6, with higher values indicating less corruption</a:t>
            </a:r>
          </a:p>
          <a:p>
            <a:pPr marL="274320" indent="-274320" eaLnBrk="1" fontAlgn="auto" hangingPunct="1">
              <a:lnSpc>
                <a:spcPct val="105000"/>
              </a:lnSpc>
              <a:spcAft>
                <a:spcPts val="0"/>
              </a:spcAft>
              <a:buFont typeface="Wingdings 2"/>
              <a:buChar char=""/>
              <a:defRPr/>
            </a:pPr>
            <a:r>
              <a:rPr lang="en-US" dirty="0" smtClean="0"/>
              <a:t>The </a:t>
            </a:r>
            <a:r>
              <a:rPr lang="en-US" dirty="0" smtClean="0">
                <a:effectLst>
                  <a:outerShdw blurRad="38100" dist="38100" dir="2700000" algn="tl">
                    <a:srgbClr val="000000">
                      <a:alpha val="43137"/>
                    </a:srgbClr>
                  </a:outerShdw>
                </a:effectLst>
              </a:rPr>
              <a:t>internal conflict </a:t>
            </a:r>
            <a:r>
              <a:rPr lang="en-US" dirty="0" smtClean="0"/>
              <a:t>score is an assessment of political violence and its actual or potential impact on governance, ranging from 0 (very high risk) to 4 (very low risk)</a:t>
            </a:r>
          </a:p>
          <a:p>
            <a:pPr marL="521970" lvl="1" indent="-274320" eaLnBrk="1" fontAlgn="auto" hangingPunct="1">
              <a:lnSpc>
                <a:spcPct val="105000"/>
              </a:lnSpc>
              <a:spcAft>
                <a:spcPts val="0"/>
              </a:spcAft>
              <a:buSzPct val="100000"/>
              <a:buFont typeface="Wingdings" pitchFamily="2" charset="2"/>
              <a:buChar char="§"/>
              <a:defRPr/>
            </a:pPr>
            <a:r>
              <a:rPr lang="en-US" dirty="0" smtClean="0"/>
              <a:t>Source: Political Risk Services (2009)</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lstStyle/>
          <a:p>
            <a:pPr eaLnBrk="1" fontAlgn="auto" hangingPunct="1">
              <a:spcAft>
                <a:spcPts val="0"/>
              </a:spcAft>
              <a:defRPr/>
            </a:pPr>
            <a:r>
              <a:rPr lang="en-US" dirty="0" smtClean="0">
                <a:effectLst>
                  <a:outerShdw blurRad="38100" dist="38100" dir="2700000" algn="tl">
                    <a:srgbClr val="000000">
                      <a:alpha val="43137"/>
                    </a:srgbClr>
                  </a:outerShdw>
                </a:effectLst>
              </a:rPr>
              <a:t>descriptive Statistics</a:t>
            </a:r>
            <a:endParaRPr lang="en-US" dirty="0">
              <a:effectLst>
                <a:outerShdw blurRad="38100" dist="38100" dir="2700000" algn="tl">
                  <a:srgbClr val="000000">
                    <a:alpha val="43137"/>
                  </a:srgbClr>
                </a:outerShdw>
              </a:effectLst>
            </a:endParaRPr>
          </a:p>
        </p:txBody>
      </p:sp>
      <p:pic>
        <p:nvPicPr>
          <p:cNvPr id="6" name="Content Placeholder 5"/>
          <p:cNvPicPr>
            <a:picLocks noGrp="1"/>
          </p:cNvPicPr>
          <p:nvPr>
            <p:ph idx="1"/>
          </p:nvPr>
        </p:nvPicPr>
        <p:blipFill>
          <a:blip r:embed="rId3" cstate="print"/>
          <a:srcRect/>
          <a:stretch>
            <a:fillRect/>
          </a:stretch>
        </p:blipFill>
        <p:spPr bwMode="auto">
          <a:xfrm>
            <a:off x="457200" y="1628800"/>
            <a:ext cx="8147248" cy="4657984"/>
          </a:xfrm>
          <a:prstGeom prst="rect">
            <a:avLst/>
          </a:prstGeom>
          <a:ln>
            <a:headEnd/>
            <a:tailEnd/>
          </a:ln>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pic>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lstStyle/>
          <a:p>
            <a:pPr eaLnBrk="1" fontAlgn="auto" hangingPunct="1">
              <a:spcAft>
                <a:spcPts val="0"/>
              </a:spcAft>
              <a:defRPr/>
            </a:pPr>
            <a:r>
              <a:rPr lang="en-US" dirty="0" smtClean="0">
                <a:effectLst>
                  <a:outerShdw blurRad="38100" dist="38100" dir="2700000" algn="tl">
                    <a:srgbClr val="000000">
                      <a:alpha val="43137"/>
                    </a:srgbClr>
                  </a:outerShdw>
                </a:effectLst>
              </a:rPr>
              <a:t>estimation</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724"/>
            <a:ext cx="7239000" cy="4987627"/>
          </a:xfrm>
        </p:spPr>
        <p:txBody>
          <a:bodyPr>
            <a:normAutofit fontScale="77500" lnSpcReduction="20000"/>
          </a:bodyPr>
          <a:lstStyle/>
          <a:p>
            <a:pPr marL="274320" indent="-274320" eaLnBrk="1" fontAlgn="auto" hangingPunct="1">
              <a:spcAft>
                <a:spcPts val="0"/>
              </a:spcAft>
              <a:buFont typeface="Wingdings 2"/>
              <a:buChar char=""/>
              <a:defRPr/>
            </a:pPr>
            <a:r>
              <a:rPr lang="en-US" sz="3100" dirty="0" smtClean="0"/>
              <a:t>Dynamic panel data model</a:t>
            </a:r>
          </a:p>
          <a:p>
            <a:pPr marL="274320" indent="-274320" eaLnBrk="1" fontAlgn="auto" hangingPunct="1">
              <a:spcAft>
                <a:spcPts val="0"/>
              </a:spcAft>
              <a:buFont typeface="Wingdings 2"/>
              <a:buChar char=""/>
              <a:defRPr/>
            </a:pPr>
            <a:endParaRPr lang="en-US" dirty="0" smtClean="0"/>
          </a:p>
          <a:p>
            <a:pPr marL="274320" indent="-274320" eaLnBrk="1" fontAlgn="auto" hangingPunct="1">
              <a:spcBef>
                <a:spcPts val="1200"/>
              </a:spcBef>
              <a:spcAft>
                <a:spcPts val="0"/>
              </a:spcAft>
              <a:buFont typeface="Wingdings 2"/>
              <a:buChar char=""/>
              <a:defRPr/>
            </a:pPr>
            <a:r>
              <a:rPr lang="en-US" sz="3100" dirty="0" smtClean="0">
                <a:latin typeface="Symbol" pitchFamily="18" charset="2"/>
              </a:rPr>
              <a:t>m</a:t>
            </a:r>
            <a:r>
              <a:rPr lang="en-US" sz="3100" baseline="-25000" dirty="0" smtClean="0"/>
              <a:t>i</a:t>
            </a:r>
            <a:r>
              <a:rPr lang="en-US" sz="3100" dirty="0" smtClean="0"/>
              <a:t> are country fixed effects that capture unobservable time-invariant country characteristics</a:t>
            </a:r>
          </a:p>
          <a:p>
            <a:pPr marL="274320" indent="-274320" eaLnBrk="1" fontAlgn="auto" hangingPunct="1">
              <a:spcAft>
                <a:spcPts val="0"/>
              </a:spcAft>
              <a:buFont typeface="Wingdings 2"/>
              <a:buChar char=""/>
              <a:defRPr/>
            </a:pPr>
            <a:r>
              <a:rPr lang="en-US" sz="3100" i="1" dirty="0" err="1" smtClean="0"/>
              <a:t>γ</a:t>
            </a:r>
            <a:r>
              <a:rPr lang="en-US" sz="3100" i="1" baseline="-25000" dirty="0" err="1" smtClean="0"/>
              <a:t>t</a:t>
            </a:r>
            <a:r>
              <a:rPr lang="en-US" sz="3100" dirty="0" smtClean="0"/>
              <a:t> are year fixed effects that capture shocks common to all countries</a:t>
            </a:r>
          </a:p>
          <a:p>
            <a:pPr marL="274320" indent="-274320" eaLnBrk="1" fontAlgn="auto" hangingPunct="1">
              <a:spcAft>
                <a:spcPts val="0"/>
              </a:spcAft>
              <a:buFont typeface="Wingdings 2"/>
              <a:buChar char=""/>
              <a:defRPr/>
            </a:pPr>
            <a:r>
              <a:rPr lang="en-US" sz="3100" dirty="0" err="1" smtClean="0"/>
              <a:t>u</a:t>
            </a:r>
            <a:r>
              <a:rPr lang="en-US" sz="3100" i="1" baseline="-25000" dirty="0" err="1" smtClean="0"/>
              <a:t>it</a:t>
            </a:r>
            <a:r>
              <a:rPr lang="en-US" sz="3100" i="1" baseline="-25000" dirty="0" smtClean="0"/>
              <a:t> </a:t>
            </a:r>
            <a:r>
              <a:rPr lang="en-US" sz="3100" dirty="0" smtClean="0"/>
              <a:t>is an error term that is clustered at the country level and may hence be arbitrarily serially correlated within countries</a:t>
            </a:r>
          </a:p>
          <a:p>
            <a:pPr marL="274320" indent="-274320" eaLnBrk="1" fontAlgn="auto" hangingPunct="1">
              <a:spcAft>
                <a:spcPts val="0"/>
              </a:spcAft>
              <a:buFont typeface="Wingdings 2"/>
              <a:buChar char=""/>
              <a:defRPr/>
            </a:pPr>
            <a:r>
              <a:rPr lang="en-US" sz="3100" i="1" dirty="0" smtClean="0"/>
              <a:t>β</a:t>
            </a:r>
            <a:r>
              <a:rPr lang="en-US" sz="3100" dirty="0" smtClean="0"/>
              <a:t> reflects the (short-run) marginal effect of resource rents on changes in corruption</a:t>
            </a:r>
          </a:p>
          <a:p>
            <a:pPr marL="274320" indent="-274320" eaLnBrk="1" fontAlgn="auto" hangingPunct="1">
              <a:spcAft>
                <a:spcPts val="0"/>
              </a:spcAft>
              <a:buFont typeface="Wingdings 2"/>
              <a:buChar char=""/>
              <a:defRPr/>
            </a:pPr>
            <a:r>
              <a:rPr lang="en-US" sz="3100" i="1" dirty="0" smtClean="0"/>
              <a:t>λ</a:t>
            </a:r>
            <a:r>
              <a:rPr lang="en-US" sz="3100" dirty="0" smtClean="0"/>
              <a:t> captures the marginal effect of the interaction between resource rents and country-specific Polity2 score averaged over 1985-2007</a:t>
            </a:r>
          </a:p>
          <a:p>
            <a:pPr marL="274320" indent="-274320" eaLnBrk="1" fontAlgn="auto" hangingPunct="1">
              <a:spcAft>
                <a:spcPts val="0"/>
              </a:spcAft>
              <a:buFont typeface="Wingdings 2"/>
              <a:buChar char=""/>
              <a:defRPr/>
            </a:pPr>
            <a:endParaRPr lang="en-US" dirty="0"/>
          </a:p>
        </p:txBody>
      </p:sp>
      <p:sp>
        <p:nvSpPr>
          <p:cNvPr id="20484"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latin typeface="Trebuchet MS" pitchFamily="34" charset="0"/>
            </a:endParaRPr>
          </a:p>
        </p:txBody>
      </p:sp>
      <p:sp>
        <p:nvSpPr>
          <p:cNvPr id="20486" name="Rectangle 6"/>
          <p:cNvSpPr>
            <a:spLocks noChangeArrowheads="1"/>
          </p:cNvSpPr>
          <p:nvPr/>
        </p:nvSpPr>
        <p:spPr bwMode="auto">
          <a:xfrm>
            <a:off x="179512" y="1950517"/>
            <a:ext cx="8640960" cy="446276"/>
          </a:xfrm>
          <a:prstGeom prst="rect">
            <a:avLst/>
          </a:prstGeom>
          <a:ln>
            <a:headEnd/>
            <a:tailEnd/>
          </a:ln>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2300" b="0" i="0" u="none" strike="noStrike" cap="none" normalizeH="0" baseline="0" dirty="0" err="1" smtClean="0">
                <a:ln>
                  <a:noFill/>
                </a:ln>
                <a:solidFill>
                  <a:schemeClr val="tx1"/>
                </a:solidFill>
                <a:effectLst/>
                <a:latin typeface="Times New Roman" pitchFamily="18" charset="0"/>
                <a:ea typeface="Lucida Sans Unicode" pitchFamily="34" charset="0"/>
                <a:cs typeface="Arial" pitchFamily="34" charset="0"/>
              </a:rPr>
              <a:t>ΔCorruption</a:t>
            </a:r>
            <a:r>
              <a:rPr kumimoji="0" lang="en-US" sz="2300" b="0" i="1" u="none" strike="noStrike" cap="none" normalizeH="0" baseline="-30000" dirty="0" err="1" smtClean="0">
                <a:ln>
                  <a:noFill/>
                </a:ln>
                <a:solidFill>
                  <a:schemeClr val="tx1"/>
                </a:solidFill>
                <a:effectLst/>
                <a:latin typeface="Times New Roman" pitchFamily="18" charset="0"/>
                <a:ea typeface="Lucida Sans Unicode" pitchFamily="34" charset="0"/>
                <a:cs typeface="Arial" pitchFamily="34" charset="0"/>
              </a:rPr>
              <a:t>it</a:t>
            </a:r>
            <a:r>
              <a:rPr kumimoji="0" lang="en-US" sz="2300" b="0" i="1" u="none" strike="noStrike" cap="none" normalizeH="0" baseline="-30000" dirty="0" smtClean="0">
                <a:ln>
                  <a:noFill/>
                </a:ln>
                <a:solidFill>
                  <a:schemeClr val="tx1"/>
                </a:solidFill>
                <a:effectLst/>
                <a:latin typeface="Times New Roman" pitchFamily="18" charset="0"/>
                <a:ea typeface="Lucida Sans Unicode" pitchFamily="34" charset="0"/>
                <a:cs typeface="Arial" pitchFamily="34" charset="0"/>
              </a:rPr>
              <a:t> </a:t>
            </a:r>
            <a:r>
              <a:rPr kumimoji="0" lang="en-US" sz="2300" b="0" i="0" u="none" strike="noStrike" cap="none" normalizeH="0" baseline="0" dirty="0" smtClean="0">
                <a:ln>
                  <a:noFill/>
                </a:ln>
                <a:solidFill>
                  <a:schemeClr val="tx1"/>
                </a:solidFill>
                <a:effectLst/>
                <a:latin typeface="Times New Roman" pitchFamily="18" charset="0"/>
                <a:ea typeface="Lucida Sans Unicode" pitchFamily="34" charset="0"/>
                <a:cs typeface="Arial" pitchFamily="34" charset="0"/>
              </a:rPr>
              <a:t>= </a:t>
            </a:r>
            <a:r>
              <a:rPr kumimoji="0" lang="en-US" sz="2300" b="0" i="0" u="none" strike="noStrike" cap="none" normalizeH="0" baseline="0" dirty="0" smtClean="0">
                <a:ln>
                  <a:noFill/>
                </a:ln>
                <a:solidFill>
                  <a:schemeClr val="tx1"/>
                </a:solidFill>
                <a:effectLst/>
                <a:latin typeface="Symbol" pitchFamily="18" charset="2"/>
                <a:ea typeface="Lucida Sans Unicode" pitchFamily="34" charset="0"/>
                <a:cs typeface="Arial" pitchFamily="34" charset="0"/>
              </a:rPr>
              <a:t>m</a:t>
            </a:r>
            <a:r>
              <a:rPr kumimoji="0" lang="en-US" sz="2300" b="0" i="1" u="none" strike="noStrike" cap="none" normalizeH="0" baseline="-30000" dirty="0" smtClean="0">
                <a:ln>
                  <a:noFill/>
                </a:ln>
                <a:solidFill>
                  <a:schemeClr val="tx1"/>
                </a:solidFill>
                <a:effectLst/>
                <a:latin typeface="Times New Roman" pitchFamily="18" charset="0"/>
                <a:ea typeface="Lucida Sans Unicode" pitchFamily="34" charset="0"/>
                <a:cs typeface="Arial" pitchFamily="34" charset="0"/>
              </a:rPr>
              <a:t>i</a:t>
            </a:r>
            <a:r>
              <a:rPr kumimoji="0" lang="en-US" sz="2300" b="0" i="0" u="none" strike="noStrike" cap="none" normalizeH="0" baseline="0" dirty="0" smtClean="0">
                <a:ln>
                  <a:noFill/>
                </a:ln>
                <a:solidFill>
                  <a:schemeClr val="tx1"/>
                </a:solidFill>
                <a:effectLst/>
                <a:latin typeface="Times New Roman" pitchFamily="18" charset="0"/>
                <a:ea typeface="Lucida Sans Unicode" pitchFamily="34" charset="0"/>
                <a:cs typeface="Arial" pitchFamily="34" charset="0"/>
              </a:rPr>
              <a:t>+αCorruption</a:t>
            </a:r>
            <a:r>
              <a:rPr kumimoji="0" lang="en-US" sz="2300" b="0" i="1" u="none" strike="noStrike" cap="none" normalizeH="0" baseline="-30000" dirty="0" smtClean="0">
                <a:ln>
                  <a:noFill/>
                </a:ln>
                <a:solidFill>
                  <a:schemeClr val="tx1"/>
                </a:solidFill>
                <a:effectLst/>
                <a:latin typeface="Times New Roman" pitchFamily="18" charset="0"/>
                <a:ea typeface="Lucida Sans Unicode" pitchFamily="34" charset="0"/>
                <a:cs typeface="Arial" pitchFamily="34" charset="0"/>
              </a:rPr>
              <a:t>it-1 </a:t>
            </a:r>
            <a:r>
              <a:rPr kumimoji="0" lang="en-US" sz="2300" b="0" i="0" u="none" strike="noStrike" cap="none" normalizeH="0" baseline="0" dirty="0" smtClean="0">
                <a:ln>
                  <a:noFill/>
                </a:ln>
                <a:solidFill>
                  <a:schemeClr val="tx1"/>
                </a:solidFill>
                <a:effectLst/>
                <a:latin typeface="Times New Roman" pitchFamily="18" charset="0"/>
                <a:ea typeface="Lucida Sans Unicode" pitchFamily="34" charset="0"/>
                <a:cs typeface="Arial" pitchFamily="34" charset="0"/>
              </a:rPr>
              <a:t>+</a:t>
            </a:r>
            <a:r>
              <a:rPr kumimoji="0" lang="en-US" sz="2300" b="0" i="1" u="none" strike="noStrike" cap="none" normalizeH="0" baseline="-30000" dirty="0" smtClean="0">
                <a:ln>
                  <a:noFill/>
                </a:ln>
                <a:solidFill>
                  <a:schemeClr val="tx1"/>
                </a:solidFill>
                <a:effectLst/>
                <a:latin typeface="Times New Roman" pitchFamily="18" charset="0"/>
                <a:ea typeface="Lucida Sans Unicode" pitchFamily="34" charset="0"/>
                <a:cs typeface="Arial" pitchFamily="34" charset="0"/>
              </a:rPr>
              <a:t> </a:t>
            </a:r>
            <a:r>
              <a:rPr kumimoji="0" lang="en-US" sz="2300" b="0" i="0" u="none" strike="noStrike" cap="none" normalizeH="0" baseline="0" dirty="0" err="1" smtClean="0">
                <a:ln>
                  <a:noFill/>
                </a:ln>
                <a:solidFill>
                  <a:schemeClr val="tx1"/>
                </a:solidFill>
                <a:effectLst/>
                <a:latin typeface="Times New Roman" pitchFamily="18" charset="0"/>
                <a:ea typeface="Lucida Sans Unicode" pitchFamily="34" charset="0"/>
                <a:cs typeface="Arial" pitchFamily="34" charset="0"/>
              </a:rPr>
              <a:t>γ</a:t>
            </a:r>
            <a:r>
              <a:rPr kumimoji="0" lang="en-US" sz="2300" b="0" i="1" u="none" strike="noStrike" cap="none" normalizeH="0" baseline="-30000" dirty="0" err="1" smtClean="0">
                <a:ln>
                  <a:noFill/>
                </a:ln>
                <a:solidFill>
                  <a:schemeClr val="tx1"/>
                </a:solidFill>
                <a:effectLst/>
                <a:latin typeface="Times New Roman" pitchFamily="18" charset="0"/>
                <a:ea typeface="Lucida Sans Unicode" pitchFamily="34" charset="0"/>
                <a:cs typeface="Arial" pitchFamily="34" charset="0"/>
              </a:rPr>
              <a:t>t</a:t>
            </a:r>
            <a:r>
              <a:rPr kumimoji="0" lang="en-US" sz="2300" b="0" i="1" u="none" strike="noStrike" cap="none" normalizeH="0" baseline="-30000" dirty="0" smtClean="0">
                <a:ln>
                  <a:noFill/>
                </a:ln>
                <a:solidFill>
                  <a:schemeClr val="tx1"/>
                </a:solidFill>
                <a:effectLst/>
                <a:latin typeface="Times New Roman" pitchFamily="18" charset="0"/>
                <a:ea typeface="Lucida Sans Unicode" pitchFamily="34" charset="0"/>
                <a:cs typeface="Arial" pitchFamily="34" charset="0"/>
              </a:rPr>
              <a:t> </a:t>
            </a:r>
            <a:r>
              <a:rPr kumimoji="0" lang="en-US" sz="2300" b="0" i="0" u="none" strike="noStrike" cap="none" normalizeH="0" baseline="0" dirty="0" smtClean="0">
                <a:ln>
                  <a:noFill/>
                </a:ln>
                <a:solidFill>
                  <a:schemeClr val="tx1"/>
                </a:solidFill>
                <a:effectLst/>
                <a:latin typeface="Times New Roman" pitchFamily="18" charset="0"/>
                <a:ea typeface="Lucida Sans Unicode" pitchFamily="34" charset="0"/>
                <a:cs typeface="Arial" pitchFamily="34" charset="0"/>
              </a:rPr>
              <a:t>+</a:t>
            </a:r>
            <a:r>
              <a:rPr kumimoji="0" lang="en-US" sz="2300" b="0" i="0" u="none" strike="noStrike" cap="none" normalizeH="0" baseline="0" dirty="0" err="1" smtClean="0">
                <a:ln>
                  <a:noFill/>
                </a:ln>
                <a:solidFill>
                  <a:schemeClr val="tx1"/>
                </a:solidFill>
                <a:effectLst/>
                <a:latin typeface="Times New Roman" pitchFamily="18" charset="0"/>
                <a:ea typeface="Lucida Sans Unicode" pitchFamily="34" charset="0"/>
                <a:cs typeface="Arial" pitchFamily="34" charset="0"/>
              </a:rPr>
              <a:t>βRents</a:t>
            </a:r>
            <a:r>
              <a:rPr kumimoji="0" lang="en-US" sz="2300" b="0" i="1" u="none" strike="noStrike" cap="none" normalizeH="0" baseline="-30000" dirty="0" err="1" smtClean="0">
                <a:ln>
                  <a:noFill/>
                </a:ln>
                <a:solidFill>
                  <a:schemeClr val="tx1"/>
                </a:solidFill>
                <a:effectLst/>
                <a:latin typeface="Times New Roman" pitchFamily="18" charset="0"/>
                <a:ea typeface="Lucida Sans Unicode" pitchFamily="34" charset="0"/>
                <a:cs typeface="Arial" pitchFamily="34" charset="0"/>
              </a:rPr>
              <a:t>it</a:t>
            </a:r>
            <a:r>
              <a:rPr kumimoji="0" lang="en-US" sz="2300" b="0" i="0" u="none" strike="noStrike" cap="none" normalizeH="0" baseline="0" dirty="0" smtClean="0">
                <a:ln>
                  <a:noFill/>
                </a:ln>
                <a:solidFill>
                  <a:schemeClr val="tx1"/>
                </a:solidFill>
                <a:effectLst/>
                <a:latin typeface="Times New Roman" pitchFamily="18" charset="0"/>
                <a:ea typeface="Lucida Sans Unicode" pitchFamily="34" charset="0"/>
                <a:cs typeface="Arial" pitchFamily="34" charset="0"/>
              </a:rPr>
              <a:t> + </a:t>
            </a:r>
            <a:r>
              <a:rPr kumimoji="0" lang="en-US" sz="2300" b="0" i="0" u="none" strike="noStrike" cap="none" normalizeH="0" baseline="0" dirty="0" err="1" smtClean="0">
                <a:ln>
                  <a:noFill/>
                </a:ln>
                <a:solidFill>
                  <a:schemeClr val="tx1"/>
                </a:solidFill>
                <a:effectLst/>
                <a:latin typeface="Symbol" pitchFamily="18" charset="2"/>
                <a:ea typeface="Lucida Sans Unicode" pitchFamily="34" charset="0"/>
                <a:cs typeface="Arial" pitchFamily="34" charset="0"/>
              </a:rPr>
              <a:t>l</a:t>
            </a:r>
            <a:r>
              <a:rPr kumimoji="0" lang="en-US" sz="2300" b="0" i="0" u="none" strike="noStrike" cap="none" normalizeH="0" baseline="0" dirty="0" err="1" smtClean="0">
                <a:ln>
                  <a:noFill/>
                </a:ln>
                <a:solidFill>
                  <a:schemeClr val="tx1"/>
                </a:solidFill>
                <a:effectLst/>
                <a:latin typeface="Times New Roman" pitchFamily="18" charset="0"/>
                <a:ea typeface="Lucida Sans Unicode" pitchFamily="34" charset="0"/>
                <a:cs typeface="Arial" pitchFamily="34" charset="0"/>
              </a:rPr>
              <a:t>Interaction</a:t>
            </a:r>
            <a:r>
              <a:rPr kumimoji="0" lang="en-US" sz="2300" b="0" i="1" u="none" strike="noStrike" cap="none" normalizeH="0" baseline="-30000" dirty="0" smtClean="0">
                <a:ln>
                  <a:noFill/>
                </a:ln>
                <a:solidFill>
                  <a:schemeClr val="tx1"/>
                </a:solidFill>
                <a:effectLst/>
                <a:latin typeface="Times New Roman" pitchFamily="18" charset="0"/>
                <a:ea typeface="Lucida Sans Unicode" pitchFamily="34" charset="0"/>
                <a:cs typeface="Arial" pitchFamily="34" charset="0"/>
              </a:rPr>
              <a:t> it</a:t>
            </a:r>
            <a:r>
              <a:rPr kumimoji="0" lang="en-US" sz="2300" b="0" i="0" u="none" strike="noStrike" cap="none" normalizeH="0" baseline="0" dirty="0" smtClean="0">
                <a:ln>
                  <a:noFill/>
                </a:ln>
                <a:solidFill>
                  <a:schemeClr val="tx1"/>
                </a:solidFill>
                <a:effectLst/>
                <a:latin typeface="Times New Roman" pitchFamily="18" charset="0"/>
                <a:ea typeface="Lucida Sans Unicode" pitchFamily="34" charset="0"/>
                <a:cs typeface="Arial" pitchFamily="34" charset="0"/>
              </a:rPr>
              <a:t> + </a:t>
            </a:r>
            <a:r>
              <a:rPr kumimoji="0" lang="en-US" sz="2300" b="0" i="0" u="none" strike="noStrike" cap="none" normalizeH="0" baseline="0" dirty="0" err="1" smtClean="0">
                <a:ln>
                  <a:noFill/>
                </a:ln>
                <a:solidFill>
                  <a:schemeClr val="tx1"/>
                </a:solidFill>
                <a:effectLst/>
                <a:latin typeface="Times New Roman" pitchFamily="18" charset="0"/>
                <a:ea typeface="Lucida Sans Unicode" pitchFamily="34" charset="0"/>
                <a:cs typeface="Arial" pitchFamily="34" charset="0"/>
              </a:rPr>
              <a:t>u</a:t>
            </a:r>
            <a:r>
              <a:rPr kumimoji="0" lang="en-US" sz="2300" b="0" i="1" u="none" strike="noStrike" cap="none" normalizeH="0" baseline="-30000" dirty="0" err="1" smtClean="0">
                <a:ln>
                  <a:noFill/>
                </a:ln>
                <a:solidFill>
                  <a:schemeClr val="tx1"/>
                </a:solidFill>
                <a:effectLst/>
                <a:latin typeface="Times New Roman" pitchFamily="18" charset="0"/>
                <a:ea typeface="Lucida Sans Unicode" pitchFamily="34" charset="0"/>
                <a:cs typeface="Arial" pitchFamily="34" charset="0"/>
              </a:rPr>
              <a:t>it</a:t>
            </a:r>
            <a:endParaRPr kumimoji="0" lang="en-US" sz="23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TextBox 6"/>
          <p:cNvSpPr txBox="1"/>
          <p:nvPr/>
        </p:nvSpPr>
        <p:spPr>
          <a:xfrm rot="21348331">
            <a:off x="4322513" y="522839"/>
            <a:ext cx="4418517" cy="830997"/>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none" rtlCol="0">
            <a:spAutoFit/>
          </a:bodyPr>
          <a:lstStyle/>
          <a:p>
            <a:pPr marL="274320" indent="-274320" algn="r" eaLnBrk="1" fontAlgn="auto" hangingPunct="1">
              <a:spcAft>
                <a:spcPts val="0"/>
              </a:spcAft>
              <a:defRPr/>
            </a:pPr>
            <a:r>
              <a:rPr lang="en-US" sz="2400" dirty="0"/>
              <a:t>Report system-GMM estimates </a:t>
            </a:r>
            <a:endParaRPr lang="en-US" sz="2400" dirty="0" smtClean="0"/>
          </a:p>
          <a:p>
            <a:pPr marL="274320" indent="-274320" algn="r" eaLnBrk="1" fontAlgn="auto" hangingPunct="1">
              <a:spcAft>
                <a:spcPts val="0"/>
              </a:spcAft>
              <a:defRPr/>
            </a:pPr>
            <a:r>
              <a:rPr lang="en-US" sz="2400" dirty="0" smtClean="0">
                <a:solidFill>
                  <a:schemeClr val="tx1">
                    <a:tint val="85000"/>
                  </a:schemeClr>
                </a:solidFill>
              </a:rPr>
              <a:t>Blundell </a:t>
            </a:r>
            <a:r>
              <a:rPr lang="en-US" sz="2400" dirty="0">
                <a:solidFill>
                  <a:schemeClr val="tx1">
                    <a:tint val="85000"/>
                  </a:schemeClr>
                </a:solidFill>
              </a:rPr>
              <a:t>and Bond (1998) </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left)">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left)">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noAutofit/>
          </a:bodyPr>
          <a:lstStyle/>
          <a:p>
            <a:pPr eaLnBrk="1" fontAlgn="auto" hangingPunct="1">
              <a:spcAft>
                <a:spcPts val="0"/>
              </a:spcAft>
              <a:defRPr/>
            </a:pPr>
            <a:r>
              <a:rPr lang="en-US" dirty="0" smtClean="0">
                <a:effectLst>
                  <a:outerShdw blurRad="38100" dist="38100" dir="2700000" algn="tl">
                    <a:srgbClr val="000000">
                      <a:alpha val="43137"/>
                    </a:srgbClr>
                  </a:outerShdw>
                </a:effectLst>
              </a:rPr>
              <a:t>Resource Rents, Democracy and Corruption</a:t>
            </a:r>
            <a:endParaRPr lang="en-US"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nvPr>
        </p:nvGraphicFramePr>
        <p:xfrm>
          <a:off x="457200" y="1609725"/>
          <a:ext cx="7239000" cy="4861560"/>
        </p:xfrm>
        <a:graphic>
          <a:graphicData uri="http://schemas.openxmlformats.org/drawingml/2006/table">
            <a:tbl>
              <a:tblPr firstRow="1" bandRow="1">
                <a:tableStyleId>{5C22544A-7EE6-4342-B048-85BDC9FD1C3A}</a:tableStyleId>
              </a:tblPr>
              <a:tblGrid>
                <a:gridCol w="2026568"/>
                <a:gridCol w="1800200"/>
                <a:gridCol w="1602482"/>
                <a:gridCol w="1809750"/>
              </a:tblGrid>
              <a:tr h="370840">
                <a:tc>
                  <a:txBody>
                    <a:bodyPr/>
                    <a:lstStyle/>
                    <a:p>
                      <a:r>
                        <a:rPr lang="en-US" dirty="0" smtClean="0"/>
                        <a:t>GMM estimates</a:t>
                      </a:r>
                      <a:endParaRPr lang="en-US" dirty="0"/>
                    </a:p>
                  </a:txBody>
                  <a:tcPr/>
                </a:tc>
                <a:tc>
                  <a:txBody>
                    <a:bodyPr/>
                    <a:lstStyle/>
                    <a:p>
                      <a:pPr algn="ctr"/>
                      <a:r>
                        <a:rPr lang="en-US" dirty="0" smtClean="0"/>
                        <a:t>1</a:t>
                      </a:r>
                      <a:endParaRPr lang="en-US" dirty="0"/>
                    </a:p>
                  </a:txBody>
                  <a:tcPr/>
                </a:tc>
                <a:tc>
                  <a:txBody>
                    <a:bodyPr/>
                    <a:lstStyle/>
                    <a:p>
                      <a:pPr algn="ctr"/>
                      <a:r>
                        <a:rPr lang="en-US" dirty="0" smtClean="0"/>
                        <a:t>2</a:t>
                      </a:r>
                      <a:endParaRPr lang="en-US" dirty="0"/>
                    </a:p>
                  </a:txBody>
                  <a:tcPr/>
                </a:tc>
                <a:tc>
                  <a:txBody>
                    <a:bodyPr/>
                    <a:lstStyle/>
                    <a:p>
                      <a:pPr algn="ctr"/>
                      <a:r>
                        <a:rPr lang="en-US" dirty="0" smtClean="0"/>
                        <a:t>3</a:t>
                      </a:r>
                      <a:endParaRPr lang="en-US" dirty="0"/>
                    </a:p>
                  </a:txBody>
                  <a:tcPr/>
                </a:tc>
              </a:tr>
              <a:tr h="370840">
                <a:tc>
                  <a:txBody>
                    <a:bodyPr/>
                    <a:lstStyle/>
                    <a:p>
                      <a:r>
                        <a:rPr lang="en-US" dirty="0" smtClean="0"/>
                        <a:t>Lagged corruption</a:t>
                      </a:r>
                      <a:endParaRPr lang="en-US" dirty="0"/>
                    </a:p>
                  </a:txBody>
                  <a:tcPr/>
                </a:tc>
                <a:tc>
                  <a:txBody>
                    <a:bodyPr/>
                    <a:lstStyle/>
                    <a:p>
                      <a:pPr algn="ctr"/>
                      <a:r>
                        <a:rPr lang="en-US" dirty="0" smtClean="0"/>
                        <a:t>-0.066</a:t>
                      </a:r>
                    </a:p>
                    <a:p>
                      <a:pPr algn="ctr"/>
                      <a:r>
                        <a:rPr lang="en-US" dirty="0" smtClean="0"/>
                        <a:t>(0.045)</a:t>
                      </a:r>
                      <a:endParaRPr lang="en-US" dirty="0"/>
                    </a:p>
                  </a:txBody>
                  <a:tcPr/>
                </a:tc>
                <a:tc>
                  <a:txBody>
                    <a:bodyPr/>
                    <a:lstStyle/>
                    <a:p>
                      <a:pPr algn="ctr"/>
                      <a:r>
                        <a:rPr lang="en-US" dirty="0" smtClean="0"/>
                        <a:t>-0.122***</a:t>
                      </a:r>
                      <a:br>
                        <a:rPr lang="en-US" dirty="0" smtClean="0"/>
                      </a:br>
                      <a:r>
                        <a:rPr lang="en-US" dirty="0" smtClean="0"/>
                        <a:t>(0.037)</a:t>
                      </a:r>
                      <a:endParaRPr lang="en-US" dirty="0"/>
                    </a:p>
                  </a:txBody>
                  <a:tcPr/>
                </a:tc>
                <a:tc>
                  <a:txBody>
                    <a:bodyPr/>
                    <a:lstStyle/>
                    <a:p>
                      <a:pPr algn="ctr"/>
                      <a:r>
                        <a:rPr lang="en-US" dirty="0" smtClean="0"/>
                        <a:t>-0.127***</a:t>
                      </a:r>
                    </a:p>
                    <a:p>
                      <a:pPr algn="ctr"/>
                      <a:r>
                        <a:rPr lang="en-US" dirty="0" smtClean="0"/>
                        <a:t>(0.038)</a:t>
                      </a:r>
                      <a:endParaRPr lang="en-US" dirty="0"/>
                    </a:p>
                  </a:txBody>
                  <a:tcPr/>
                </a:tc>
              </a:tr>
              <a:tr h="370840">
                <a:tc>
                  <a:txBody>
                    <a:bodyPr/>
                    <a:lstStyle/>
                    <a:p>
                      <a:r>
                        <a:rPr lang="en-US" dirty="0" smtClean="0"/>
                        <a:t>Resource rents</a:t>
                      </a:r>
                      <a:endParaRPr lang="en-US" dirty="0"/>
                    </a:p>
                  </a:txBody>
                  <a:tcPr/>
                </a:tc>
                <a:tc>
                  <a:txBody>
                    <a:bodyPr/>
                    <a:lstStyle/>
                    <a:p>
                      <a:pPr algn="ctr"/>
                      <a:r>
                        <a:rPr lang="en-US" dirty="0" smtClean="0"/>
                        <a:t>-0.029*</a:t>
                      </a:r>
                    </a:p>
                    <a:p>
                      <a:pPr algn="ctr"/>
                      <a:r>
                        <a:rPr lang="en-US" dirty="0" smtClean="0"/>
                        <a:t>(0.016)</a:t>
                      </a:r>
                      <a:endParaRPr lang="en-US" dirty="0"/>
                    </a:p>
                  </a:txBody>
                  <a:tcPr/>
                </a:tc>
                <a:tc>
                  <a:txBody>
                    <a:bodyPr/>
                    <a:lstStyle/>
                    <a:p>
                      <a:pPr algn="ctr"/>
                      <a:r>
                        <a:rPr lang="en-US" dirty="0" smtClean="0"/>
                        <a:t>-0.018*</a:t>
                      </a:r>
                    </a:p>
                    <a:p>
                      <a:pPr algn="ctr"/>
                      <a:r>
                        <a:rPr lang="en-US" dirty="0" smtClean="0"/>
                        <a:t>(0.011)</a:t>
                      </a:r>
                    </a:p>
                  </a:txBody>
                  <a:tcPr/>
                </a:tc>
                <a:tc>
                  <a:txBody>
                    <a:bodyPr/>
                    <a:lstStyle/>
                    <a:p>
                      <a:pPr algn="ctr"/>
                      <a:r>
                        <a:rPr lang="en-US" b="0" dirty="0" smtClean="0"/>
                        <a:t>-0.126**</a:t>
                      </a:r>
                    </a:p>
                    <a:p>
                      <a:pPr algn="ctr"/>
                      <a:r>
                        <a:rPr lang="en-US" dirty="0" smtClean="0"/>
                        <a:t>(0.011)</a:t>
                      </a:r>
                      <a:endParaRPr lang="en-US" dirty="0"/>
                    </a:p>
                  </a:txBody>
                  <a:tcPr/>
                </a:tc>
              </a:tr>
              <a:tr h="370840">
                <a:tc>
                  <a:txBody>
                    <a:bodyPr/>
                    <a:lstStyle/>
                    <a:p>
                      <a:r>
                        <a:rPr lang="en-US" dirty="0" smtClean="0">
                          <a:latin typeface="+mn-lt"/>
                        </a:rPr>
                        <a:t>Interaction with Polity2</a:t>
                      </a:r>
                      <a:endParaRPr lang="en-US" dirty="0">
                        <a:latin typeface="+mn-lt"/>
                      </a:endParaRPr>
                    </a:p>
                  </a:txBody>
                  <a:tcPr/>
                </a:tc>
                <a:tc>
                  <a:txBody>
                    <a:bodyPr/>
                    <a:lstStyle/>
                    <a:p>
                      <a:pPr algn="ctr"/>
                      <a:r>
                        <a:rPr lang="en-US" dirty="0" smtClean="0"/>
                        <a:t>0.016**</a:t>
                      </a:r>
                    </a:p>
                    <a:p>
                      <a:pPr algn="ctr"/>
                      <a:r>
                        <a:rPr lang="en-US" dirty="0" smtClean="0"/>
                        <a:t>(0.007)</a:t>
                      </a:r>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latin typeface="+mn-lt"/>
                        </a:rPr>
                        <a:t>Interaction with Executive constraints</a:t>
                      </a:r>
                      <a:endParaRPr lang="en-US" dirty="0"/>
                    </a:p>
                  </a:txBody>
                  <a:tcPr/>
                </a:tc>
                <a:tc>
                  <a:txBody>
                    <a:bodyPr/>
                    <a:lstStyle/>
                    <a:p>
                      <a:pPr algn="ctr"/>
                      <a:endParaRPr lang="en-US" dirty="0"/>
                    </a:p>
                  </a:txBody>
                  <a:tcPr/>
                </a:tc>
                <a:tc>
                  <a:txBody>
                    <a:bodyPr/>
                    <a:lstStyle/>
                    <a:p>
                      <a:pPr algn="ctr"/>
                      <a:r>
                        <a:rPr lang="en-US" dirty="0" smtClean="0"/>
                        <a:t>0.020**</a:t>
                      </a:r>
                    </a:p>
                    <a:p>
                      <a:pPr algn="ctr"/>
                      <a:r>
                        <a:rPr lang="en-US" dirty="0" smtClean="0"/>
                        <a:t>(0.009)</a:t>
                      </a:r>
                      <a:endParaRPr lang="en-US" dirty="0"/>
                    </a:p>
                  </a:txBody>
                  <a:tcPr/>
                </a:tc>
                <a:tc>
                  <a:txBody>
                    <a:bodyPr/>
                    <a:lstStyle/>
                    <a:p>
                      <a:pPr algn="ctr"/>
                      <a:endParaRPr lang="en-US" dirty="0"/>
                    </a:p>
                  </a:txBody>
                  <a:tcPr/>
                </a:tc>
              </a:tr>
              <a:tr h="370840">
                <a:tc>
                  <a:txBody>
                    <a:bodyPr/>
                    <a:lstStyle/>
                    <a:p>
                      <a:r>
                        <a:rPr lang="en-US" dirty="0" smtClean="0">
                          <a:latin typeface="+mn-lt"/>
                        </a:rPr>
                        <a:t>Interaction with Political competition</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r>
                        <a:rPr lang="en-US" dirty="0" smtClean="0"/>
                        <a:t>0.025***</a:t>
                      </a:r>
                    </a:p>
                    <a:p>
                      <a:pPr algn="ctr"/>
                      <a:r>
                        <a:rPr lang="en-US" dirty="0" smtClean="0"/>
                        <a:t>(0.009)</a:t>
                      </a:r>
                      <a:endParaRPr lang="en-US" dirty="0"/>
                    </a:p>
                  </a:txBody>
                  <a:tcPr/>
                </a:tc>
              </a:tr>
              <a:tr h="370840">
                <a:tc>
                  <a:txBody>
                    <a:bodyPr/>
                    <a:lstStyle/>
                    <a:p>
                      <a:r>
                        <a:rPr lang="en-US" dirty="0" smtClean="0"/>
                        <a:t>Observations</a:t>
                      </a:r>
                      <a:endParaRPr lang="en-US" dirty="0"/>
                    </a:p>
                  </a:txBody>
                  <a:tcPr/>
                </a:tc>
                <a:tc>
                  <a:txBody>
                    <a:bodyPr/>
                    <a:lstStyle/>
                    <a:p>
                      <a:pPr algn="ctr"/>
                      <a:r>
                        <a:rPr lang="en-US" dirty="0" smtClean="0"/>
                        <a:t>599</a:t>
                      </a:r>
                      <a:endParaRPr lang="en-US" dirty="0"/>
                    </a:p>
                  </a:txBody>
                  <a:tcPr/>
                </a:tc>
                <a:tc>
                  <a:txBody>
                    <a:bodyPr/>
                    <a:lstStyle/>
                    <a:p>
                      <a:pPr algn="ctr"/>
                      <a:r>
                        <a:rPr lang="en-US" dirty="0" smtClean="0"/>
                        <a:t>599</a:t>
                      </a:r>
                      <a:endParaRPr lang="en-US" dirty="0"/>
                    </a:p>
                  </a:txBody>
                  <a:tcPr/>
                </a:tc>
                <a:tc>
                  <a:txBody>
                    <a:bodyPr/>
                    <a:lstStyle/>
                    <a:p>
                      <a:pPr algn="ctr"/>
                      <a:r>
                        <a:rPr lang="en-US" dirty="0" smtClean="0"/>
                        <a:t>599</a:t>
                      </a:r>
                      <a:endParaRPr lang="en-US" dirty="0"/>
                    </a:p>
                  </a:txBody>
                  <a:tcPr/>
                </a:tc>
              </a:tr>
              <a:tr h="370840">
                <a:tc>
                  <a:txBody>
                    <a:bodyPr/>
                    <a:lstStyle/>
                    <a:p>
                      <a:r>
                        <a:rPr lang="en-US" dirty="0" smtClean="0"/>
                        <a:t>Countries</a:t>
                      </a:r>
                      <a:endParaRPr lang="en-US" dirty="0"/>
                    </a:p>
                  </a:txBody>
                  <a:tcPr/>
                </a:tc>
                <a:tc>
                  <a:txBody>
                    <a:bodyPr/>
                    <a:lstStyle/>
                    <a:p>
                      <a:pPr algn="ctr"/>
                      <a:r>
                        <a:rPr lang="en-US" dirty="0" smtClean="0"/>
                        <a:t>28</a:t>
                      </a:r>
                      <a:endParaRPr lang="en-US" dirty="0"/>
                    </a:p>
                  </a:txBody>
                  <a:tcPr/>
                </a:tc>
                <a:tc>
                  <a:txBody>
                    <a:bodyPr/>
                    <a:lstStyle/>
                    <a:p>
                      <a:pPr algn="ctr"/>
                      <a:r>
                        <a:rPr lang="en-US" dirty="0" smtClean="0"/>
                        <a:t>28</a:t>
                      </a:r>
                      <a:endParaRPr lang="en-US" dirty="0"/>
                    </a:p>
                  </a:txBody>
                  <a:tcPr/>
                </a:tc>
                <a:tc>
                  <a:txBody>
                    <a:bodyPr/>
                    <a:lstStyle/>
                    <a:p>
                      <a:pPr algn="ctr"/>
                      <a:r>
                        <a:rPr lang="en-US" dirty="0" smtClean="0"/>
                        <a:t>28</a:t>
                      </a:r>
                      <a:endParaRPr lang="en-US" dirty="0"/>
                    </a:p>
                  </a:txBody>
                  <a:tcPr/>
                </a:tc>
              </a:tr>
            </a:tbl>
          </a:graphicData>
        </a:graphic>
      </p:graphicFrame>
      <p:sp>
        <p:nvSpPr>
          <p:cNvPr id="5" name="TextBox 4"/>
          <p:cNvSpPr txBox="1"/>
          <p:nvPr/>
        </p:nvSpPr>
        <p:spPr>
          <a:xfrm rot="21150190">
            <a:off x="7324552" y="2256463"/>
            <a:ext cx="1685382" cy="1154162"/>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a:spAutoFit/>
          </a:bodyPr>
          <a:lstStyle/>
          <a:p>
            <a:pPr fontAlgn="auto">
              <a:spcBef>
                <a:spcPts val="0"/>
              </a:spcBef>
              <a:spcAft>
                <a:spcPts val="0"/>
              </a:spcAft>
              <a:defRPr/>
            </a:pPr>
            <a:r>
              <a:rPr lang="en-US" sz="2300" dirty="0" smtClean="0"/>
              <a:t>Rents exacerbate corruption</a:t>
            </a:r>
            <a:endParaRPr lang="en-US" sz="2300" dirty="0"/>
          </a:p>
        </p:txBody>
      </p:sp>
      <p:sp>
        <p:nvSpPr>
          <p:cNvPr id="6" name="TextBox 5"/>
          <p:cNvSpPr txBox="1"/>
          <p:nvPr/>
        </p:nvSpPr>
        <p:spPr>
          <a:xfrm rot="21150190">
            <a:off x="7064662" y="3560125"/>
            <a:ext cx="1827851" cy="1154162"/>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a:spAutoFit/>
          </a:bodyPr>
          <a:lstStyle/>
          <a:p>
            <a:pPr fontAlgn="auto">
              <a:spcBef>
                <a:spcPts val="0"/>
              </a:spcBef>
              <a:spcAft>
                <a:spcPts val="0"/>
              </a:spcAft>
              <a:defRPr/>
            </a:pPr>
            <a:r>
              <a:rPr lang="en-US" sz="2300" dirty="0" smtClean="0"/>
              <a:t>Interactions make a difference</a:t>
            </a:r>
            <a:endParaRPr lang="en-US" sz="23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lstStyle/>
          <a:p>
            <a:pPr eaLnBrk="1" fontAlgn="auto" hangingPunct="1">
              <a:spcAft>
                <a:spcPts val="0"/>
              </a:spcAft>
              <a:defRPr/>
            </a:pPr>
            <a:r>
              <a:rPr lang="en-US" dirty="0" smtClean="0">
                <a:effectLst>
                  <a:outerShdw blurRad="38100" dist="38100" dir="2700000" algn="tl">
                    <a:srgbClr val="000000">
                      <a:alpha val="43137"/>
                    </a:srgbClr>
                  </a:outerShdw>
                </a:effectLst>
              </a:rPr>
              <a:t>outline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725"/>
            <a:ext cx="7427168" cy="5059363"/>
          </a:xfrm>
        </p:spPr>
        <p:txBody>
          <a:bodyPr>
            <a:normAutofit/>
          </a:bodyPr>
          <a:lstStyle/>
          <a:p>
            <a:pPr marL="274320" indent="-274320" eaLnBrk="1" fontAlgn="auto" hangingPunct="1">
              <a:lnSpc>
                <a:spcPct val="105000"/>
              </a:lnSpc>
              <a:spcBef>
                <a:spcPts val="0"/>
              </a:spcBef>
              <a:spcAft>
                <a:spcPts val="0"/>
              </a:spcAft>
              <a:buFont typeface="Wingdings 2"/>
              <a:buChar char=""/>
              <a:defRPr/>
            </a:pPr>
            <a:r>
              <a:rPr lang="en-US" dirty="0" smtClean="0"/>
              <a:t>We examine the effect of the interaction between resource rents and democracy on corruption in Sub-Saharan Africa</a:t>
            </a:r>
          </a:p>
          <a:p>
            <a:pPr marL="521970" lvl="1" indent="-274320" eaLnBrk="1" fontAlgn="auto" hangingPunct="1">
              <a:lnSpc>
                <a:spcPct val="105000"/>
              </a:lnSpc>
              <a:spcBef>
                <a:spcPts val="0"/>
              </a:spcBef>
              <a:spcAft>
                <a:spcPts val="0"/>
              </a:spcAft>
              <a:buSzPct val="100000"/>
              <a:buFont typeface="Wingdings" pitchFamily="2" charset="2"/>
              <a:buChar char="§"/>
              <a:defRPr/>
            </a:pPr>
            <a:r>
              <a:rPr lang="en-US" dirty="0" smtClean="0"/>
              <a:t>Sample of 29 countries 1985-2007</a:t>
            </a:r>
          </a:p>
          <a:p>
            <a:pPr marL="274320" indent="-274320" eaLnBrk="1" fontAlgn="auto" hangingPunct="1">
              <a:lnSpc>
                <a:spcPct val="105000"/>
              </a:lnSpc>
              <a:spcBef>
                <a:spcPts val="0"/>
              </a:spcBef>
              <a:spcAft>
                <a:spcPts val="0"/>
              </a:spcAft>
              <a:buFont typeface="Wingdings 2"/>
              <a:buChar char=""/>
              <a:defRPr/>
            </a:pPr>
            <a:r>
              <a:rPr lang="en-US" dirty="0" smtClean="0"/>
              <a:t>What we find: Higher resource rents lead to more corruption, and significantly more so in less democratic countries</a:t>
            </a:r>
          </a:p>
          <a:p>
            <a:pPr marL="274320" indent="-274320" eaLnBrk="1" fontAlgn="auto" hangingPunct="1">
              <a:lnSpc>
                <a:spcPct val="105000"/>
              </a:lnSpc>
              <a:spcBef>
                <a:spcPts val="0"/>
              </a:spcBef>
              <a:spcAft>
                <a:spcPts val="0"/>
              </a:spcAft>
              <a:buFont typeface="Wingdings 2"/>
              <a:buChar char=""/>
              <a:defRPr/>
            </a:pPr>
            <a:r>
              <a:rPr lang="en-US" dirty="0" smtClean="0"/>
              <a:t>Also, surprisingly, higher resource rents plus autocracy lead to </a:t>
            </a:r>
            <a:r>
              <a:rPr lang="en-US" dirty="0" smtClean="0">
                <a:effectLst>
                  <a:outerShdw blurRad="38100" dist="38100" dir="2700000" algn="tl">
                    <a:srgbClr val="000000">
                      <a:alpha val="43137"/>
                    </a:srgbClr>
                  </a:outerShdw>
                </a:effectLst>
              </a:rPr>
              <a:t>fewer</a:t>
            </a:r>
            <a:r>
              <a:rPr lang="en-US" dirty="0" smtClean="0"/>
              <a:t> internal conflicts </a:t>
            </a:r>
          </a:p>
          <a:p>
            <a:pPr marL="521970" lvl="1" indent="-274320" eaLnBrk="1" fontAlgn="auto" hangingPunct="1">
              <a:lnSpc>
                <a:spcPct val="105000"/>
              </a:lnSpc>
              <a:spcBef>
                <a:spcPts val="0"/>
              </a:spcBef>
              <a:spcAft>
                <a:spcPts val="0"/>
              </a:spcAft>
              <a:buSzPct val="100000"/>
              <a:buFont typeface="Wingdings" pitchFamily="2" charset="2"/>
              <a:buChar char="§"/>
              <a:defRPr/>
            </a:pPr>
            <a:r>
              <a:rPr lang="en-US" dirty="0" smtClean="0"/>
              <a:t>Why? </a:t>
            </a:r>
            <a:r>
              <a:rPr lang="en-US" dirty="0" smtClean="0">
                <a:effectLst>
                  <a:outerShdw blurRad="38100" dist="38100" dir="2700000" algn="tl">
                    <a:srgbClr val="000000">
                      <a:alpha val="43137"/>
                    </a:srgbClr>
                  </a:outerShdw>
                </a:effectLst>
              </a:rPr>
              <a:t>Autocrats can more easily than democrats use the rents to quell the masses</a:t>
            </a:r>
            <a:endParaRPr lang="en-US"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noAutofit/>
          </a:bodyPr>
          <a:lstStyle/>
          <a:p>
            <a:pPr eaLnBrk="1" fontAlgn="auto" hangingPunct="1">
              <a:spcAft>
                <a:spcPts val="0"/>
              </a:spcAft>
              <a:defRPr/>
            </a:pPr>
            <a:r>
              <a:rPr lang="en-US" dirty="0" smtClean="0">
                <a:effectLst>
                  <a:outerShdw blurRad="38100" dist="38100" dir="2700000" algn="tl">
                    <a:srgbClr val="000000">
                      <a:alpha val="43137"/>
                    </a:srgbClr>
                  </a:outerShdw>
                </a:effectLst>
              </a:rPr>
              <a:t>Resource Rents, Democracy and Corruption: in words</a:t>
            </a:r>
            <a:endParaRPr lang="en-US" dirty="0">
              <a:effectLst>
                <a:outerShdw blurRad="38100" dist="38100" dir="2700000" algn="tl">
                  <a:srgbClr val="000000">
                    <a:alpha val="43137"/>
                  </a:srgbClr>
                </a:outerShdw>
              </a:effectLst>
            </a:endParaRPr>
          </a:p>
        </p:txBody>
      </p:sp>
      <p:sp>
        <p:nvSpPr>
          <p:cNvPr id="6" name="Content Placeholder 5"/>
          <p:cNvSpPr>
            <a:spLocks noGrp="1"/>
          </p:cNvSpPr>
          <p:nvPr>
            <p:ph idx="1"/>
          </p:nvPr>
        </p:nvSpPr>
        <p:spPr/>
        <p:txBody>
          <a:bodyPr/>
          <a:lstStyle/>
          <a:p>
            <a:r>
              <a:rPr lang="en-US" dirty="0" smtClean="0"/>
              <a:t>With GMM in lieu of OLS, the effect of resource rents on corruption becomes significant at the 10% level or 5% level</a:t>
            </a:r>
          </a:p>
          <a:p>
            <a:pPr lvl="1"/>
            <a:r>
              <a:rPr lang="en-US" dirty="0" smtClean="0"/>
              <a:t>A one standard deviation increase in resource rents increases corruption by about 2.3 standard deviations</a:t>
            </a:r>
          </a:p>
          <a:p>
            <a:r>
              <a:rPr lang="en-US" dirty="0" smtClean="0"/>
              <a:t>The effect of the interaction between resource rents and country-specific Polity2 on corruption is positive</a:t>
            </a:r>
          </a:p>
          <a:p>
            <a:pPr lvl="1"/>
            <a:r>
              <a:rPr lang="en-US" dirty="0" smtClean="0"/>
              <a:t>Stronger political institutions lead to less corruption following a resource boom</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wipe(left)">
                                      <p:cBhvr>
                                        <p:cTn id="10" dur="500"/>
                                        <p:tgtEl>
                                          <p:spTgt spid="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wipe(left)">
                                      <p:cBhvr>
                                        <p:cTn id="15" dur="500"/>
                                        <p:tgtEl>
                                          <p:spTgt spid="6">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6">
                                            <p:txEl>
                                              <p:pRg st="3" end="3"/>
                                            </p:txEl>
                                          </p:spTgt>
                                        </p:tgtEl>
                                        <p:attrNameLst>
                                          <p:attrName>style.visibility</p:attrName>
                                        </p:attrNameLst>
                                      </p:cBhvr>
                                      <p:to>
                                        <p:strVal val="visible"/>
                                      </p:to>
                                    </p:set>
                                    <p:animEffect transition="in" filter="wipe(left)">
                                      <p:cBhvr>
                                        <p:cTn id="18"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noAutofit/>
          </a:bodyPr>
          <a:lstStyle/>
          <a:p>
            <a:pPr eaLnBrk="1" fontAlgn="auto" hangingPunct="1">
              <a:spcAft>
                <a:spcPts val="0"/>
              </a:spcAft>
              <a:defRPr/>
            </a:pPr>
            <a:r>
              <a:rPr lang="en-US" dirty="0" smtClean="0">
                <a:effectLst>
                  <a:outerShdw blurRad="38100" dist="38100" dir="2700000" algn="tl">
                    <a:srgbClr val="000000">
                      <a:alpha val="43137"/>
                    </a:srgbClr>
                  </a:outerShdw>
                </a:effectLst>
              </a:rPr>
              <a:t>Resource Rents, Democracy and Corruption: in words</a:t>
            </a:r>
            <a:endParaRPr lang="en-US" dirty="0">
              <a:effectLst>
                <a:outerShdw blurRad="38100" dist="38100" dir="2700000" algn="tl">
                  <a:srgbClr val="000000">
                    <a:alpha val="43137"/>
                  </a:srgbClr>
                </a:outerShdw>
              </a:effectLst>
            </a:endParaRPr>
          </a:p>
        </p:txBody>
      </p:sp>
      <p:sp>
        <p:nvSpPr>
          <p:cNvPr id="6" name="Content Placeholder 5"/>
          <p:cNvSpPr>
            <a:spLocks noGrp="1"/>
          </p:cNvSpPr>
          <p:nvPr>
            <p:ph idx="1"/>
          </p:nvPr>
        </p:nvSpPr>
        <p:spPr>
          <a:xfrm>
            <a:off x="457200" y="1609725"/>
            <a:ext cx="7283152" cy="4846638"/>
          </a:xfrm>
        </p:spPr>
        <p:txBody>
          <a:bodyPr/>
          <a:lstStyle/>
          <a:p>
            <a:r>
              <a:rPr lang="en-US" dirty="0" smtClean="0"/>
              <a:t>Overall effect of resource rents is</a:t>
            </a:r>
          </a:p>
          <a:p>
            <a:pPr algn="ctr">
              <a:spcBef>
                <a:spcPts val="2400"/>
              </a:spcBef>
              <a:spcAft>
                <a:spcPts val="2400"/>
              </a:spcAft>
              <a:buNone/>
            </a:pPr>
            <a:r>
              <a:rPr lang="en-US" sz="2800" dirty="0" err="1" smtClean="0">
                <a:effectLst>
                  <a:outerShdw blurRad="38100" dist="38100" dir="2700000" algn="tl">
                    <a:srgbClr val="000000">
                      <a:alpha val="43137"/>
                    </a:srgbClr>
                  </a:outerShdw>
                </a:effectLst>
              </a:rPr>
              <a:t>dCorruption</a:t>
            </a:r>
            <a:r>
              <a:rPr lang="en-US" sz="2800" dirty="0" smtClean="0">
                <a:effectLst>
                  <a:outerShdw blurRad="38100" dist="38100" dir="2700000" algn="tl">
                    <a:srgbClr val="000000">
                      <a:alpha val="43137"/>
                    </a:srgbClr>
                  </a:outerShdw>
                </a:effectLst>
              </a:rPr>
              <a:t>/</a:t>
            </a:r>
            <a:r>
              <a:rPr lang="en-US" sz="2800" dirty="0" err="1" smtClean="0">
                <a:effectLst>
                  <a:outerShdw blurRad="38100" dist="38100" dir="2700000" algn="tl">
                    <a:srgbClr val="000000">
                      <a:alpha val="43137"/>
                    </a:srgbClr>
                  </a:outerShdw>
                </a:effectLst>
              </a:rPr>
              <a:t>dRent</a:t>
            </a:r>
            <a:r>
              <a:rPr lang="en-US" sz="2800" dirty="0" smtClean="0">
                <a:effectLst>
                  <a:outerShdw blurRad="38100" dist="38100" dir="2700000" algn="tl">
                    <a:srgbClr val="000000">
                      <a:alpha val="43137"/>
                    </a:srgbClr>
                  </a:outerShdw>
                </a:effectLst>
              </a:rPr>
              <a:t> = -0.030 + 0.017*Polity2</a:t>
            </a:r>
          </a:p>
          <a:p>
            <a:r>
              <a:rPr lang="en-US" dirty="0" smtClean="0"/>
              <a:t>The overall effect of resource rents on corruption is </a:t>
            </a:r>
          </a:p>
          <a:p>
            <a:pPr lvl="1"/>
            <a:r>
              <a:rPr lang="en-US" dirty="0" smtClean="0">
                <a:effectLst>
                  <a:outerShdw blurRad="38100" dist="38100" dir="2700000" algn="tl">
                    <a:srgbClr val="000000">
                      <a:alpha val="43137"/>
                    </a:srgbClr>
                  </a:outerShdw>
                </a:effectLst>
              </a:rPr>
              <a:t>Negative</a:t>
            </a:r>
            <a:r>
              <a:rPr lang="en-US" dirty="0" smtClean="0"/>
              <a:t> for the country with the lowest Polity2 score on average over the sample period (Senegal) – i.e., more rents mean </a:t>
            </a:r>
            <a:r>
              <a:rPr lang="en-US" dirty="0" smtClean="0">
                <a:effectLst>
                  <a:outerShdw blurRad="38100" dist="38100" dir="2700000" algn="tl">
                    <a:srgbClr val="000000">
                      <a:alpha val="43137"/>
                    </a:srgbClr>
                  </a:outerShdw>
                </a:effectLst>
              </a:rPr>
              <a:t>more</a:t>
            </a:r>
            <a:r>
              <a:rPr lang="en-US" dirty="0" smtClean="0"/>
              <a:t> corruption</a:t>
            </a:r>
          </a:p>
          <a:p>
            <a:pPr lvl="1"/>
            <a:r>
              <a:rPr lang="en-US" dirty="0" smtClean="0">
                <a:effectLst>
                  <a:outerShdw blurRad="38100" dist="38100" dir="2700000" algn="tl">
                    <a:srgbClr val="000000">
                      <a:alpha val="43137"/>
                    </a:srgbClr>
                  </a:outerShdw>
                </a:effectLst>
              </a:rPr>
              <a:t>Positive</a:t>
            </a:r>
            <a:r>
              <a:rPr lang="en-US" dirty="0" smtClean="0"/>
              <a:t> for the country with the highest Polity2 score (Mauritius) – i.e., more rents mean </a:t>
            </a:r>
            <a:r>
              <a:rPr lang="en-US" dirty="0" smtClean="0">
                <a:effectLst>
                  <a:outerShdw blurRad="38100" dist="38100" dir="2700000" algn="tl">
                    <a:srgbClr val="000000">
                      <a:alpha val="43137"/>
                    </a:srgbClr>
                  </a:outerShdw>
                </a:effectLst>
              </a:rPr>
              <a:t>less</a:t>
            </a:r>
            <a:r>
              <a:rPr lang="en-US" dirty="0" smtClean="0"/>
              <a:t> corruption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left)">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left)">
                                      <p:cBhvr>
                                        <p:cTn id="17" dur="500"/>
                                        <p:tgtEl>
                                          <p:spTgt spid="6">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6">
                                            <p:txEl>
                                              <p:pRg st="3" end="3"/>
                                            </p:txEl>
                                          </p:spTgt>
                                        </p:tgtEl>
                                        <p:attrNameLst>
                                          <p:attrName>style.visibility</p:attrName>
                                        </p:attrNameLst>
                                      </p:cBhvr>
                                      <p:to>
                                        <p:strVal val="visible"/>
                                      </p:to>
                                    </p:set>
                                    <p:animEffect transition="in" filter="wipe(left)">
                                      <p:cBhvr>
                                        <p:cTn id="20" dur="500"/>
                                        <p:tgtEl>
                                          <p:spTgt spid="6">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Effect transition="in" filter="wipe(left)">
                                      <p:cBhvr>
                                        <p:cTn id="23"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noAutofit/>
          </a:bodyPr>
          <a:lstStyle/>
          <a:p>
            <a:pPr eaLnBrk="1" fontAlgn="auto" hangingPunct="1">
              <a:spcAft>
                <a:spcPts val="0"/>
              </a:spcAft>
              <a:defRPr/>
            </a:pPr>
            <a:r>
              <a:rPr lang="en-US" dirty="0" smtClean="0">
                <a:effectLst>
                  <a:outerShdw blurRad="38100" dist="38100" dir="2700000" algn="tl">
                    <a:srgbClr val="000000">
                      <a:alpha val="43137"/>
                    </a:srgbClr>
                  </a:outerShdw>
                </a:effectLst>
              </a:rPr>
              <a:t>Resource Rents, Democracy and Corruption: in words</a:t>
            </a:r>
            <a:endParaRPr lang="en-US" dirty="0">
              <a:effectLst>
                <a:outerShdw blurRad="38100" dist="38100" dir="2700000" algn="tl">
                  <a:srgbClr val="000000">
                    <a:alpha val="43137"/>
                  </a:srgbClr>
                </a:outerShdw>
              </a:effectLst>
            </a:endParaRPr>
          </a:p>
        </p:txBody>
      </p:sp>
      <p:sp>
        <p:nvSpPr>
          <p:cNvPr id="6" name="Content Placeholder 5"/>
          <p:cNvSpPr>
            <a:spLocks noGrp="1"/>
          </p:cNvSpPr>
          <p:nvPr>
            <p:ph idx="1"/>
          </p:nvPr>
        </p:nvSpPr>
        <p:spPr/>
        <p:txBody>
          <a:bodyPr/>
          <a:lstStyle/>
          <a:p>
            <a:r>
              <a:rPr lang="en-US" dirty="0" smtClean="0"/>
              <a:t>The effects of the interaction between resource rents and measures of executive constraints and political competition are positive and statistically significant at least at the 5% level</a:t>
            </a:r>
          </a:p>
          <a:p>
            <a:pPr lvl="1"/>
            <a:r>
              <a:rPr lang="en-US" dirty="0" smtClean="0"/>
              <a:t>By limiting executive power and enhancing political competition, stronger political institutions attenuate the negative effect of resource rents on corruption</a:t>
            </a:r>
          </a:p>
          <a:p>
            <a:pPr lvl="1"/>
            <a:r>
              <a:rPr lang="en-US" dirty="0" smtClean="0"/>
              <a:t>By contrast, weaker political institutions exacerbate the impact of higher resource rents on corruption</a:t>
            </a:r>
          </a:p>
        </p:txBody>
      </p:sp>
      <p:sp>
        <p:nvSpPr>
          <p:cNvPr id="4" name="TextBox 3"/>
          <p:cNvSpPr txBox="1"/>
          <p:nvPr/>
        </p:nvSpPr>
        <p:spPr>
          <a:xfrm rot="21353648">
            <a:off x="3557289" y="5995324"/>
            <a:ext cx="5325497" cy="461665"/>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none" rtlCol="0">
            <a:spAutoFit/>
          </a:bodyPr>
          <a:lstStyle/>
          <a:p>
            <a:r>
              <a:rPr lang="en-US" sz="2400" dirty="0"/>
              <a:t>Democracy may </a:t>
            </a:r>
            <a:r>
              <a:rPr lang="en-US" sz="2400" dirty="0" smtClean="0"/>
              <a:t>restrain </a:t>
            </a:r>
            <a:r>
              <a:rPr lang="en-US" sz="2400" dirty="0"/>
              <a:t>rent seekers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wipe(left)">
                                      <p:cBhvr>
                                        <p:cTn id="10" dur="500"/>
                                        <p:tgtEl>
                                          <p:spTgt spid="6">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wipe(left)">
                                      <p:cBhvr>
                                        <p:cTn id="13" dur="500"/>
                                        <p:tgtEl>
                                          <p:spTgt spid="6">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wipe(left)">
                                      <p:cBhvr>
                                        <p:cTn id="1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noAutofit/>
          </a:bodyPr>
          <a:lstStyle/>
          <a:p>
            <a:pPr eaLnBrk="1" fontAlgn="auto" hangingPunct="1">
              <a:spcAft>
                <a:spcPts val="0"/>
              </a:spcAft>
              <a:defRPr/>
            </a:pPr>
            <a:r>
              <a:rPr lang="en-US" dirty="0" smtClean="0">
                <a:effectLst>
                  <a:outerShdw blurRad="38100" dist="38100" dir="2700000" algn="tl">
                    <a:srgbClr val="000000">
                      <a:alpha val="43137"/>
                    </a:srgbClr>
                  </a:outerShdw>
                </a:effectLst>
              </a:rPr>
              <a:t>Resource Rents, Democracy and Corruption: in words</a:t>
            </a:r>
            <a:endParaRPr lang="en-US" dirty="0">
              <a:effectLst>
                <a:outerShdw blurRad="38100" dist="38100" dir="2700000" algn="tl">
                  <a:srgbClr val="000000">
                    <a:alpha val="43137"/>
                  </a:srgbClr>
                </a:outerShdw>
              </a:effectLst>
            </a:endParaRPr>
          </a:p>
        </p:txBody>
      </p:sp>
      <p:sp>
        <p:nvSpPr>
          <p:cNvPr id="6" name="Content Placeholder 5"/>
          <p:cNvSpPr>
            <a:spLocks noGrp="1"/>
          </p:cNvSpPr>
          <p:nvPr>
            <p:ph idx="1"/>
          </p:nvPr>
        </p:nvSpPr>
        <p:spPr/>
        <p:txBody>
          <a:bodyPr/>
          <a:lstStyle/>
          <a:p>
            <a:r>
              <a:rPr lang="en-US" dirty="0" smtClean="0"/>
              <a:t>If democracy effectively restrains rent seekers, thus making resource rents less prone to corruption in democracies in the face of accrued resource revenues, resource rich economies need particularly strong checks and balances to contain the potential damage from rent seeking in the face of resource booms</a:t>
            </a:r>
          </a:p>
          <a:p>
            <a:pPr lvl="1"/>
            <a:r>
              <a:rPr lang="en-US" dirty="0" smtClean="0"/>
              <a:t>Collier and </a:t>
            </a:r>
            <a:r>
              <a:rPr lang="en-US" dirty="0" err="1" smtClean="0"/>
              <a:t>Hoeffler</a:t>
            </a:r>
            <a:r>
              <a:rPr lang="en-US" dirty="0" smtClean="0"/>
              <a:t> (2008)</a:t>
            </a:r>
          </a:p>
          <a:p>
            <a:pPr lvl="1"/>
            <a:r>
              <a:rPr lang="en-US" dirty="0" err="1" smtClean="0"/>
              <a:t>Mehlum</a:t>
            </a:r>
            <a:r>
              <a:rPr lang="en-US" dirty="0" smtClean="0"/>
              <a:t>, </a:t>
            </a:r>
            <a:r>
              <a:rPr lang="en-US" dirty="0" err="1" smtClean="0"/>
              <a:t>Moene</a:t>
            </a:r>
            <a:r>
              <a:rPr lang="en-US" dirty="0" smtClean="0"/>
              <a:t> and </a:t>
            </a:r>
            <a:r>
              <a:rPr lang="en-US" dirty="0" err="1" smtClean="0"/>
              <a:t>Torvik</a:t>
            </a:r>
            <a:r>
              <a:rPr lang="en-US" dirty="0" smtClean="0"/>
              <a:t> (2006)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wipe(left)">
                                      <p:cBhvr>
                                        <p:cTn id="10" dur="500"/>
                                        <p:tgtEl>
                                          <p:spTgt spid="6">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wipe(left)">
                                      <p:cBhvr>
                                        <p:cTn id="13"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643192" cy="1143000"/>
          </a:xfrm>
        </p:spPr>
        <p:txBody>
          <a:bodyPr>
            <a:noAutofit/>
          </a:bodyPr>
          <a:lstStyle/>
          <a:p>
            <a:pPr eaLnBrk="1" fontAlgn="auto" hangingPunct="1">
              <a:spcAft>
                <a:spcPts val="0"/>
              </a:spcAft>
              <a:defRPr/>
            </a:pPr>
            <a:r>
              <a:rPr lang="en-US" sz="3700" dirty="0" smtClean="0">
                <a:effectLst>
                  <a:outerShdw blurRad="38100" dist="38100" dir="2700000" algn="tl">
                    <a:srgbClr val="000000">
                      <a:alpha val="43137"/>
                    </a:srgbClr>
                  </a:outerShdw>
                </a:effectLst>
              </a:rPr>
              <a:t>Rents, Democracy, Internal Conflicts and public spending</a:t>
            </a:r>
            <a:endParaRPr lang="en-US" sz="3700"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nvPr>
        </p:nvGraphicFramePr>
        <p:xfrm>
          <a:off x="457200" y="1609725"/>
          <a:ext cx="7643191" cy="3850640"/>
        </p:xfrm>
        <a:graphic>
          <a:graphicData uri="http://schemas.openxmlformats.org/drawingml/2006/table">
            <a:tbl>
              <a:tblPr firstRow="1" bandRow="1">
                <a:tableStyleId>{5C22544A-7EE6-4342-B048-85BDC9FD1C3A}</a:tableStyleId>
              </a:tblPr>
              <a:tblGrid>
                <a:gridCol w="1698532"/>
                <a:gridCol w="1394426"/>
                <a:gridCol w="1321035"/>
                <a:gridCol w="1700560"/>
                <a:gridCol w="1528638"/>
              </a:tblGrid>
              <a:tr h="370840">
                <a:tc>
                  <a:txBody>
                    <a:bodyPr/>
                    <a:lstStyle/>
                    <a:p>
                      <a:r>
                        <a:rPr lang="en-US" dirty="0" smtClean="0"/>
                        <a:t>OLS and GMM estimates</a:t>
                      </a:r>
                      <a:endParaRPr lang="en-US" dirty="0"/>
                    </a:p>
                  </a:txBody>
                  <a:tcPr/>
                </a:tc>
                <a:tc>
                  <a:txBody>
                    <a:bodyPr/>
                    <a:lstStyle/>
                    <a:p>
                      <a:pPr algn="ctr"/>
                      <a:r>
                        <a:rPr lang="en-US" dirty="0" smtClean="0"/>
                        <a:t>Internal</a:t>
                      </a:r>
                      <a:r>
                        <a:rPr lang="en-US" baseline="0" dirty="0" smtClean="0"/>
                        <a:t> conflicts (OLS)</a:t>
                      </a:r>
                      <a:endParaRPr lang="en-US" dirty="0"/>
                    </a:p>
                  </a:txBody>
                  <a:tcPr/>
                </a:tc>
                <a:tc>
                  <a:txBody>
                    <a:bodyPr/>
                    <a:lstStyle/>
                    <a:p>
                      <a:pPr algn="ctr"/>
                      <a:r>
                        <a:rPr lang="en-US" dirty="0" smtClean="0"/>
                        <a:t>Internal</a:t>
                      </a:r>
                      <a:r>
                        <a:rPr lang="en-US" baseline="0" dirty="0" smtClean="0"/>
                        <a:t> conflicts (GMM)</a:t>
                      </a:r>
                      <a:endParaRPr lang="en-US" dirty="0"/>
                    </a:p>
                  </a:txBody>
                  <a:tcPr/>
                </a:tc>
                <a:tc>
                  <a:txBody>
                    <a:bodyPr/>
                    <a:lstStyle/>
                    <a:p>
                      <a:pPr algn="ctr"/>
                      <a:r>
                        <a:rPr lang="en-US" dirty="0" smtClean="0"/>
                        <a:t>Government spending </a:t>
                      </a:r>
                      <a:r>
                        <a:rPr lang="en-US" baseline="0" dirty="0" smtClean="0"/>
                        <a:t>(OLS)</a:t>
                      </a:r>
                      <a:endParaRPr lang="en-US" dirty="0"/>
                    </a:p>
                  </a:txBody>
                  <a:tcPr/>
                </a:tc>
                <a:tc>
                  <a:txBody>
                    <a:bodyPr/>
                    <a:lstStyle/>
                    <a:p>
                      <a:pPr algn="ctr"/>
                      <a:r>
                        <a:rPr lang="en-US" dirty="0" smtClean="0"/>
                        <a:t>Government spending </a:t>
                      </a:r>
                      <a:r>
                        <a:rPr lang="en-US" baseline="0" dirty="0" smtClean="0"/>
                        <a:t>(GMM)</a:t>
                      </a:r>
                      <a:endParaRPr lang="en-US" dirty="0"/>
                    </a:p>
                  </a:txBody>
                  <a:tcPr/>
                </a:tc>
              </a:tr>
              <a:tr h="370840">
                <a:tc>
                  <a:txBody>
                    <a:bodyPr/>
                    <a:lstStyle/>
                    <a:p>
                      <a:r>
                        <a:rPr lang="en-US" dirty="0" smtClean="0"/>
                        <a:t>Lagged dependent variable</a:t>
                      </a:r>
                      <a:endParaRPr lang="en-US" dirty="0"/>
                    </a:p>
                  </a:txBody>
                  <a:tcPr/>
                </a:tc>
                <a:tc>
                  <a:txBody>
                    <a:bodyPr/>
                    <a:lstStyle/>
                    <a:p>
                      <a:pPr algn="ctr"/>
                      <a:r>
                        <a:rPr lang="en-US" dirty="0" smtClean="0"/>
                        <a:t>-0.367***</a:t>
                      </a:r>
                    </a:p>
                    <a:p>
                      <a:pPr algn="ctr"/>
                      <a:r>
                        <a:rPr lang="en-US" dirty="0" smtClean="0"/>
                        <a:t>(0.039)</a:t>
                      </a:r>
                      <a:endParaRPr lang="en-US" dirty="0"/>
                    </a:p>
                  </a:txBody>
                  <a:tcPr/>
                </a:tc>
                <a:tc>
                  <a:txBody>
                    <a:bodyPr/>
                    <a:lstStyle/>
                    <a:p>
                      <a:pPr algn="ctr"/>
                      <a:r>
                        <a:rPr lang="en-US" dirty="0" smtClean="0"/>
                        <a:t>-0.146*</a:t>
                      </a:r>
                      <a:br>
                        <a:rPr lang="en-US" dirty="0" smtClean="0"/>
                      </a:br>
                      <a:r>
                        <a:rPr lang="en-US" dirty="0" smtClean="0"/>
                        <a:t>(0.078)</a:t>
                      </a:r>
                      <a:endParaRPr lang="en-US" dirty="0"/>
                    </a:p>
                  </a:txBody>
                  <a:tcPr/>
                </a:tc>
                <a:tc>
                  <a:txBody>
                    <a:bodyPr/>
                    <a:lstStyle/>
                    <a:p>
                      <a:pPr algn="ctr"/>
                      <a:r>
                        <a:rPr lang="en-US" dirty="0" smtClean="0"/>
                        <a:t>-0.130*</a:t>
                      </a:r>
                    </a:p>
                    <a:p>
                      <a:pPr algn="ctr"/>
                      <a:r>
                        <a:rPr lang="en-US" dirty="0" smtClean="0"/>
                        <a:t>(0.066)</a:t>
                      </a:r>
                      <a:endParaRPr lang="en-US" dirty="0"/>
                    </a:p>
                  </a:txBody>
                  <a:tcPr/>
                </a:tc>
                <a:tc>
                  <a:txBody>
                    <a:bodyPr/>
                    <a:lstStyle/>
                    <a:p>
                      <a:pPr algn="ctr"/>
                      <a:r>
                        <a:rPr lang="en-US" dirty="0" smtClean="0"/>
                        <a:t>-0.105</a:t>
                      </a:r>
                    </a:p>
                    <a:p>
                      <a:pPr algn="ctr"/>
                      <a:r>
                        <a:rPr lang="en-US" dirty="0" smtClean="0"/>
                        <a:t>(0.073)</a:t>
                      </a:r>
                      <a:endParaRPr lang="en-US" dirty="0"/>
                    </a:p>
                  </a:txBody>
                  <a:tcPr/>
                </a:tc>
              </a:tr>
              <a:tr h="370840">
                <a:tc>
                  <a:txBody>
                    <a:bodyPr/>
                    <a:lstStyle/>
                    <a:p>
                      <a:r>
                        <a:rPr lang="en-US" dirty="0" smtClean="0"/>
                        <a:t>Resource rents</a:t>
                      </a:r>
                      <a:endParaRPr lang="en-US" dirty="0"/>
                    </a:p>
                  </a:txBody>
                  <a:tcPr/>
                </a:tc>
                <a:tc>
                  <a:txBody>
                    <a:bodyPr/>
                    <a:lstStyle/>
                    <a:p>
                      <a:pPr algn="ctr"/>
                      <a:r>
                        <a:rPr lang="en-US" dirty="0" smtClean="0"/>
                        <a:t>0.144***</a:t>
                      </a:r>
                    </a:p>
                    <a:p>
                      <a:pPr algn="ctr"/>
                      <a:r>
                        <a:rPr lang="en-US" dirty="0" smtClean="0"/>
                        <a:t>(0.049)</a:t>
                      </a:r>
                      <a:endParaRPr lang="en-US" dirty="0"/>
                    </a:p>
                  </a:txBody>
                  <a:tcPr/>
                </a:tc>
                <a:tc>
                  <a:txBody>
                    <a:bodyPr/>
                    <a:lstStyle/>
                    <a:p>
                      <a:pPr algn="ctr"/>
                      <a:r>
                        <a:rPr lang="en-US" dirty="0" smtClean="0"/>
                        <a:t>0.008</a:t>
                      </a:r>
                    </a:p>
                    <a:p>
                      <a:pPr algn="ctr"/>
                      <a:r>
                        <a:rPr lang="en-US" dirty="0" smtClean="0"/>
                        <a:t>(0.019)</a:t>
                      </a:r>
                    </a:p>
                  </a:txBody>
                  <a:tcPr/>
                </a:tc>
                <a:tc>
                  <a:txBody>
                    <a:bodyPr/>
                    <a:lstStyle/>
                    <a:p>
                      <a:pPr algn="ctr"/>
                      <a:r>
                        <a:rPr lang="en-US" b="0" dirty="0" smtClean="0"/>
                        <a:t>0.046***</a:t>
                      </a:r>
                    </a:p>
                    <a:p>
                      <a:pPr algn="ctr"/>
                      <a:r>
                        <a:rPr lang="en-US" dirty="0" smtClean="0"/>
                        <a:t>(0.017)</a:t>
                      </a:r>
                      <a:endParaRPr lang="en-US" dirty="0"/>
                    </a:p>
                  </a:txBody>
                  <a:tcPr/>
                </a:tc>
                <a:tc>
                  <a:txBody>
                    <a:bodyPr/>
                    <a:lstStyle/>
                    <a:p>
                      <a:pPr algn="ctr"/>
                      <a:r>
                        <a:rPr lang="en-US" b="0" dirty="0" smtClean="0"/>
                        <a:t>0.017*</a:t>
                      </a:r>
                    </a:p>
                    <a:p>
                      <a:pPr algn="ctr"/>
                      <a:r>
                        <a:rPr lang="en-US" dirty="0" smtClean="0"/>
                        <a:t>(0.009)</a:t>
                      </a:r>
                      <a:endParaRPr lang="en-US" dirty="0"/>
                    </a:p>
                  </a:txBody>
                  <a:tcPr/>
                </a:tc>
              </a:tr>
              <a:tr h="370840">
                <a:tc>
                  <a:txBody>
                    <a:bodyPr/>
                    <a:lstStyle/>
                    <a:p>
                      <a:r>
                        <a:rPr lang="en-US" dirty="0" smtClean="0">
                          <a:latin typeface="+mn-lt"/>
                        </a:rPr>
                        <a:t>Interaction with Polity2</a:t>
                      </a:r>
                      <a:endParaRPr lang="en-US" dirty="0">
                        <a:latin typeface="+mn-lt"/>
                      </a:endParaRPr>
                    </a:p>
                  </a:txBody>
                  <a:tcPr/>
                </a:tc>
                <a:tc>
                  <a:txBody>
                    <a:bodyPr/>
                    <a:lstStyle/>
                    <a:p>
                      <a:pPr algn="ctr"/>
                      <a:r>
                        <a:rPr lang="en-US" dirty="0" smtClean="0"/>
                        <a:t>-0.045**</a:t>
                      </a:r>
                    </a:p>
                    <a:p>
                      <a:pPr algn="ctr"/>
                      <a:r>
                        <a:rPr lang="en-US" dirty="0" smtClean="0"/>
                        <a:t>(0.022)</a:t>
                      </a:r>
                    </a:p>
                  </a:txBody>
                  <a:tcPr/>
                </a:tc>
                <a:tc>
                  <a:txBody>
                    <a:bodyPr/>
                    <a:lstStyle/>
                    <a:p>
                      <a:pPr algn="ctr"/>
                      <a:r>
                        <a:rPr lang="en-US" dirty="0" smtClean="0"/>
                        <a:t>-0.003</a:t>
                      </a:r>
                    </a:p>
                    <a:p>
                      <a:pPr algn="ctr"/>
                      <a:r>
                        <a:rPr lang="en-US" dirty="0" smtClean="0"/>
                        <a:t>(0.012)</a:t>
                      </a:r>
                    </a:p>
                  </a:txBody>
                  <a:tcPr/>
                </a:tc>
                <a:tc>
                  <a:txBody>
                    <a:bodyPr/>
                    <a:lstStyle/>
                    <a:p>
                      <a:pPr algn="ctr"/>
                      <a:r>
                        <a:rPr lang="en-US" dirty="0" smtClean="0"/>
                        <a:t>-0.016**</a:t>
                      </a:r>
                    </a:p>
                    <a:p>
                      <a:pPr algn="ctr"/>
                      <a:r>
                        <a:rPr lang="en-US" dirty="0" smtClean="0"/>
                        <a:t>(0.006)</a:t>
                      </a:r>
                    </a:p>
                  </a:txBody>
                  <a:tcPr/>
                </a:tc>
                <a:tc>
                  <a:txBody>
                    <a:bodyPr/>
                    <a:lstStyle/>
                    <a:p>
                      <a:pPr algn="ctr"/>
                      <a:r>
                        <a:rPr lang="en-US" dirty="0" smtClean="0"/>
                        <a:t>-0.008**</a:t>
                      </a:r>
                    </a:p>
                    <a:p>
                      <a:pPr algn="ctr"/>
                      <a:r>
                        <a:rPr lang="en-US" dirty="0" smtClean="0"/>
                        <a:t>(0.003)</a:t>
                      </a:r>
                    </a:p>
                  </a:txBody>
                  <a:tcPr/>
                </a:tc>
              </a:tr>
              <a:tr h="370840">
                <a:tc>
                  <a:txBody>
                    <a:bodyPr/>
                    <a:lstStyle/>
                    <a:p>
                      <a:r>
                        <a:rPr lang="en-US" dirty="0" smtClean="0"/>
                        <a:t>Observations</a:t>
                      </a:r>
                      <a:endParaRPr lang="en-US" dirty="0"/>
                    </a:p>
                  </a:txBody>
                  <a:tcPr/>
                </a:tc>
                <a:tc>
                  <a:txBody>
                    <a:bodyPr/>
                    <a:lstStyle/>
                    <a:p>
                      <a:pPr algn="ctr"/>
                      <a:r>
                        <a:rPr lang="en-US" dirty="0" smtClean="0"/>
                        <a:t>602</a:t>
                      </a:r>
                      <a:endParaRPr lang="en-US" dirty="0"/>
                    </a:p>
                  </a:txBody>
                  <a:tcPr/>
                </a:tc>
                <a:tc>
                  <a:txBody>
                    <a:bodyPr/>
                    <a:lstStyle/>
                    <a:p>
                      <a:pPr algn="ctr"/>
                      <a:r>
                        <a:rPr lang="en-US" dirty="0" smtClean="0"/>
                        <a:t>599</a:t>
                      </a:r>
                      <a:endParaRPr lang="en-US" dirty="0"/>
                    </a:p>
                  </a:txBody>
                  <a:tcPr/>
                </a:tc>
                <a:tc>
                  <a:txBody>
                    <a:bodyPr/>
                    <a:lstStyle/>
                    <a:p>
                      <a:pPr algn="ctr"/>
                      <a:r>
                        <a:rPr lang="en-US" dirty="0" smtClean="0"/>
                        <a:t>1312</a:t>
                      </a:r>
                      <a:endParaRPr lang="en-US" dirty="0"/>
                    </a:p>
                  </a:txBody>
                  <a:tcPr/>
                </a:tc>
                <a:tc>
                  <a:txBody>
                    <a:bodyPr/>
                    <a:lstStyle/>
                    <a:p>
                      <a:pPr algn="ctr"/>
                      <a:r>
                        <a:rPr lang="en-US" dirty="0" smtClean="0"/>
                        <a:t>1265</a:t>
                      </a:r>
                      <a:endParaRPr lang="en-US" dirty="0"/>
                    </a:p>
                  </a:txBody>
                  <a:tcPr/>
                </a:tc>
              </a:tr>
              <a:tr h="370840">
                <a:tc>
                  <a:txBody>
                    <a:bodyPr/>
                    <a:lstStyle/>
                    <a:p>
                      <a:r>
                        <a:rPr lang="en-US" dirty="0" smtClean="0"/>
                        <a:t>Countries</a:t>
                      </a:r>
                      <a:endParaRPr lang="en-US" dirty="0"/>
                    </a:p>
                  </a:txBody>
                  <a:tcPr/>
                </a:tc>
                <a:tc>
                  <a:txBody>
                    <a:bodyPr/>
                    <a:lstStyle/>
                    <a:p>
                      <a:pPr algn="ctr"/>
                      <a:r>
                        <a:rPr lang="en-US" dirty="0" smtClean="0"/>
                        <a:t>28</a:t>
                      </a:r>
                      <a:endParaRPr lang="en-US" dirty="0"/>
                    </a:p>
                  </a:txBody>
                  <a:tcPr/>
                </a:tc>
                <a:tc>
                  <a:txBody>
                    <a:bodyPr/>
                    <a:lstStyle/>
                    <a:p>
                      <a:pPr algn="ctr"/>
                      <a:r>
                        <a:rPr lang="en-US" dirty="0" smtClean="0"/>
                        <a:t>28</a:t>
                      </a:r>
                      <a:endParaRPr lang="en-US" dirty="0"/>
                    </a:p>
                  </a:txBody>
                  <a:tcPr/>
                </a:tc>
                <a:tc>
                  <a:txBody>
                    <a:bodyPr/>
                    <a:lstStyle/>
                    <a:p>
                      <a:pPr algn="ctr"/>
                      <a:r>
                        <a:rPr lang="en-US" dirty="0" smtClean="0"/>
                        <a:t>39</a:t>
                      </a:r>
                      <a:endParaRPr lang="en-US" dirty="0"/>
                    </a:p>
                  </a:txBody>
                  <a:tcPr/>
                </a:tc>
                <a:tc>
                  <a:txBody>
                    <a:bodyPr/>
                    <a:lstStyle/>
                    <a:p>
                      <a:pPr algn="ctr"/>
                      <a:r>
                        <a:rPr lang="en-US" dirty="0" smtClean="0"/>
                        <a:t>39</a:t>
                      </a:r>
                      <a:endParaRPr lang="en-US" dirty="0"/>
                    </a:p>
                  </a:txBody>
                  <a:tcPr/>
                </a:tc>
              </a:tr>
            </a:tbl>
          </a:graphicData>
        </a:graphic>
      </p:graphicFrame>
      <p:sp>
        <p:nvSpPr>
          <p:cNvPr id="5" name="TextBox 4"/>
          <p:cNvSpPr txBox="1"/>
          <p:nvPr/>
        </p:nvSpPr>
        <p:spPr>
          <a:xfrm rot="21413888">
            <a:off x="2287596" y="4867192"/>
            <a:ext cx="2455337" cy="800219"/>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a:spAutoFit/>
          </a:bodyPr>
          <a:lstStyle/>
          <a:p>
            <a:pPr fontAlgn="auto">
              <a:spcBef>
                <a:spcPts val="0"/>
              </a:spcBef>
              <a:spcAft>
                <a:spcPts val="0"/>
              </a:spcAft>
              <a:defRPr/>
            </a:pPr>
            <a:r>
              <a:rPr lang="en-US" sz="2300" dirty="0" smtClean="0"/>
              <a:t>Rents reduce internal </a:t>
            </a:r>
            <a:r>
              <a:rPr lang="en-US" sz="2300" dirty="0" smtClean="0"/>
              <a:t>conflicts</a:t>
            </a:r>
            <a:endParaRPr lang="en-US" sz="2300" dirty="0"/>
          </a:p>
        </p:txBody>
      </p:sp>
      <p:sp>
        <p:nvSpPr>
          <p:cNvPr id="6" name="TextBox 5"/>
          <p:cNvSpPr txBox="1"/>
          <p:nvPr/>
        </p:nvSpPr>
        <p:spPr>
          <a:xfrm>
            <a:off x="467544" y="5661248"/>
            <a:ext cx="5505033" cy="369332"/>
          </a:xfrm>
          <a:prstGeom prst="rect">
            <a:avLst/>
          </a:prstGeom>
          <a:noFill/>
        </p:spPr>
        <p:txBody>
          <a:bodyPr wrap="none" rtlCol="0">
            <a:spAutoFit/>
          </a:bodyPr>
          <a:lstStyle/>
          <a:p>
            <a:r>
              <a:rPr lang="en-US" dirty="0" smtClean="0">
                <a:latin typeface="+mn-lt"/>
              </a:rPr>
              <a:t>Note: Country fixed effects: Yes; Time effects: Yes.</a:t>
            </a:r>
            <a:endParaRPr lang="en-US" dirty="0">
              <a:latin typeface="+mn-lt"/>
            </a:endParaRPr>
          </a:p>
        </p:txBody>
      </p:sp>
      <p:sp>
        <p:nvSpPr>
          <p:cNvPr id="7" name="TextBox 6"/>
          <p:cNvSpPr txBox="1"/>
          <p:nvPr/>
        </p:nvSpPr>
        <p:spPr>
          <a:xfrm rot="21413888">
            <a:off x="4951488" y="4862786"/>
            <a:ext cx="3007610" cy="800219"/>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a:spAutoFit/>
          </a:bodyPr>
          <a:lstStyle/>
          <a:p>
            <a:pPr fontAlgn="auto">
              <a:spcBef>
                <a:spcPts val="0"/>
              </a:spcBef>
              <a:spcAft>
                <a:spcPts val="0"/>
              </a:spcAft>
              <a:defRPr/>
            </a:pPr>
            <a:r>
              <a:rPr lang="en-US" sz="2300" dirty="0" smtClean="0"/>
              <a:t>Rents </a:t>
            </a:r>
            <a:r>
              <a:rPr lang="en-US" sz="2300" dirty="0" smtClean="0"/>
              <a:t>increase government spending</a:t>
            </a:r>
            <a:endParaRPr lang="en-US" sz="23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643192" cy="1143000"/>
          </a:xfrm>
        </p:spPr>
        <p:txBody>
          <a:bodyPr>
            <a:noAutofit/>
          </a:bodyPr>
          <a:lstStyle/>
          <a:p>
            <a:pPr eaLnBrk="1" fontAlgn="auto" hangingPunct="1">
              <a:spcAft>
                <a:spcPts val="0"/>
              </a:spcAft>
              <a:defRPr/>
            </a:pPr>
            <a:r>
              <a:rPr lang="en-US" sz="3700" dirty="0" smtClean="0">
                <a:effectLst>
                  <a:outerShdw blurRad="38100" dist="38100" dir="2700000" algn="tl">
                    <a:srgbClr val="000000">
                      <a:alpha val="43137"/>
                    </a:srgbClr>
                  </a:outerShdw>
                </a:effectLst>
              </a:rPr>
              <a:t>Rents, Democracy, Internal Conflicts and public spending</a:t>
            </a:r>
            <a:endParaRPr lang="en-US" sz="3700" dirty="0">
              <a:effectLst>
                <a:outerShdw blurRad="38100" dist="38100" dir="2700000" algn="tl">
                  <a:srgbClr val="000000">
                    <a:alpha val="43137"/>
                  </a:srgbClr>
                </a:outerShdw>
              </a:effectLst>
            </a:endParaRPr>
          </a:p>
        </p:txBody>
      </p:sp>
      <p:sp>
        <p:nvSpPr>
          <p:cNvPr id="7" name="Content Placeholder 6"/>
          <p:cNvSpPr>
            <a:spLocks noGrp="1"/>
          </p:cNvSpPr>
          <p:nvPr>
            <p:ph idx="1"/>
          </p:nvPr>
        </p:nvSpPr>
        <p:spPr>
          <a:xfrm>
            <a:off x="457200" y="1678706"/>
            <a:ext cx="7427168" cy="4846638"/>
          </a:xfrm>
        </p:spPr>
        <p:txBody>
          <a:bodyPr/>
          <a:lstStyle/>
          <a:p>
            <a:r>
              <a:rPr lang="en-US" dirty="0" smtClean="0"/>
              <a:t>The impact of resource rents on internal stability depends on the political system</a:t>
            </a:r>
          </a:p>
          <a:p>
            <a:pPr lvl="1"/>
            <a:r>
              <a:rPr lang="en-US" dirty="0" smtClean="0"/>
              <a:t>Resource rents reduce internal conflicts as measured by an assessment of political violence from Political Risk Services (2009)</a:t>
            </a:r>
          </a:p>
          <a:p>
            <a:r>
              <a:rPr lang="en-US" dirty="0" smtClean="0"/>
              <a:t>Effects of the interaction between resource rents and democracy on internal stability are statistically and economically significant</a:t>
            </a:r>
          </a:p>
          <a:p>
            <a:pPr lvl="1"/>
            <a:r>
              <a:rPr lang="en-US" dirty="0" smtClean="0"/>
              <a:t>In a country with the same level of democracy as in Mauritius, an increase by one standard deviation in resource rents barely improves the assessment of internal stability (0.1 standard deviation)</a:t>
            </a:r>
            <a:endParaRPr lang="en-US" dirty="0"/>
          </a:p>
        </p:txBody>
      </p:sp>
      <p:sp>
        <p:nvSpPr>
          <p:cNvPr id="4" name="TextBox 3"/>
          <p:cNvSpPr txBox="1"/>
          <p:nvPr/>
        </p:nvSpPr>
        <p:spPr>
          <a:xfrm rot="21083025">
            <a:off x="7571363" y="322083"/>
            <a:ext cx="1342034" cy="461665"/>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none" rtlCol="0">
            <a:spAutoFit/>
          </a:bodyPr>
          <a:lstStyle/>
          <a:p>
            <a:r>
              <a:rPr lang="en-US" sz="2400" dirty="0" smtClean="0"/>
              <a:t>In words</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7">
                                            <p:txEl>
                                              <p:pRg st="1" end="1"/>
                                            </p:txEl>
                                          </p:spTgt>
                                        </p:tgtEl>
                                        <p:attrNameLst>
                                          <p:attrName>style.visibility</p:attrName>
                                        </p:attrNameLst>
                                      </p:cBhvr>
                                      <p:to>
                                        <p:strVal val="visible"/>
                                      </p:to>
                                    </p:set>
                                    <p:animEffect transition="in" filter="wipe(left)">
                                      <p:cBhvr>
                                        <p:cTn id="10" dur="500"/>
                                        <p:tgtEl>
                                          <p:spTgt spid="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wipe(left)">
                                      <p:cBhvr>
                                        <p:cTn id="15" dur="500"/>
                                        <p:tgtEl>
                                          <p:spTgt spid="7">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7">
                                            <p:txEl>
                                              <p:pRg st="3" end="3"/>
                                            </p:txEl>
                                          </p:spTgt>
                                        </p:tgtEl>
                                        <p:attrNameLst>
                                          <p:attrName>style.visibility</p:attrName>
                                        </p:attrNameLst>
                                      </p:cBhvr>
                                      <p:to>
                                        <p:strVal val="visible"/>
                                      </p:to>
                                    </p:set>
                                    <p:animEffect transition="in" filter="wipe(left)">
                                      <p:cBhvr>
                                        <p:cTn id="18"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643192" cy="1143000"/>
          </a:xfrm>
        </p:spPr>
        <p:txBody>
          <a:bodyPr>
            <a:noAutofit/>
          </a:bodyPr>
          <a:lstStyle/>
          <a:p>
            <a:pPr eaLnBrk="1" fontAlgn="auto" hangingPunct="1">
              <a:spcAft>
                <a:spcPts val="0"/>
              </a:spcAft>
              <a:defRPr/>
            </a:pPr>
            <a:r>
              <a:rPr lang="en-US" sz="3700" dirty="0" smtClean="0">
                <a:effectLst>
                  <a:outerShdw blurRad="38100" dist="38100" dir="2700000" algn="tl">
                    <a:srgbClr val="000000">
                      <a:alpha val="43137"/>
                    </a:srgbClr>
                  </a:outerShdw>
                </a:effectLst>
              </a:rPr>
              <a:t>Rents, Democracy, Internal Conflicts and public spending</a:t>
            </a:r>
            <a:endParaRPr lang="en-US" sz="3700" dirty="0">
              <a:effectLst>
                <a:outerShdw blurRad="38100" dist="38100" dir="2700000" algn="tl">
                  <a:srgbClr val="000000">
                    <a:alpha val="43137"/>
                  </a:srgbClr>
                </a:outerShdw>
              </a:effectLst>
            </a:endParaRPr>
          </a:p>
        </p:txBody>
      </p:sp>
      <p:sp>
        <p:nvSpPr>
          <p:cNvPr id="7" name="Content Placeholder 6"/>
          <p:cNvSpPr>
            <a:spLocks noGrp="1"/>
          </p:cNvSpPr>
          <p:nvPr>
            <p:ph idx="1"/>
          </p:nvPr>
        </p:nvSpPr>
        <p:spPr>
          <a:xfrm>
            <a:off x="457200" y="1678706"/>
            <a:ext cx="7427168" cy="4846638"/>
          </a:xfrm>
        </p:spPr>
        <p:txBody>
          <a:bodyPr/>
          <a:lstStyle/>
          <a:p>
            <a:r>
              <a:rPr lang="en-US" dirty="0" smtClean="0"/>
              <a:t>The impact of resource rents on internal stability depends on the political system</a:t>
            </a:r>
          </a:p>
          <a:p>
            <a:pPr lvl="1"/>
            <a:r>
              <a:rPr lang="en-US" dirty="0" smtClean="0"/>
              <a:t>Resource rents reduce internal conflicts as measured by an assessment of political violence from Political Risk Services (2009)</a:t>
            </a:r>
          </a:p>
          <a:p>
            <a:r>
              <a:rPr lang="en-US" dirty="0" smtClean="0"/>
              <a:t>Effects of the interaction between resource rents and democracy on internal stability are statistically and economically significant</a:t>
            </a:r>
          </a:p>
          <a:p>
            <a:pPr lvl="1"/>
            <a:r>
              <a:rPr lang="en-US" dirty="0" smtClean="0"/>
              <a:t>However, for a country with less democracy like in Senegal, an increase by one standard deviation in resource rents leads to an almost 1.2 standard deviation increase in internal stability</a:t>
            </a:r>
            <a:endParaRPr lang="en-US" dirty="0"/>
          </a:p>
        </p:txBody>
      </p:sp>
      <p:sp>
        <p:nvSpPr>
          <p:cNvPr id="4" name="TextBox 3"/>
          <p:cNvSpPr txBox="1"/>
          <p:nvPr/>
        </p:nvSpPr>
        <p:spPr>
          <a:xfrm rot="21292277">
            <a:off x="5576917" y="6259925"/>
            <a:ext cx="3448598" cy="400110"/>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2000" dirty="0" smtClean="0"/>
              <a:t>But, insignificant with GMM</a:t>
            </a:r>
            <a:endParaRPr lang="en-US" sz="2000" dirty="0"/>
          </a:p>
        </p:txBody>
      </p:sp>
      <p:sp>
        <p:nvSpPr>
          <p:cNvPr id="5" name="TextBox 4"/>
          <p:cNvSpPr txBox="1"/>
          <p:nvPr/>
        </p:nvSpPr>
        <p:spPr>
          <a:xfrm rot="21083025">
            <a:off x="7571363" y="322083"/>
            <a:ext cx="1342034" cy="461665"/>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none" rtlCol="0">
            <a:spAutoFit/>
          </a:bodyPr>
          <a:lstStyle/>
          <a:p>
            <a:r>
              <a:rPr lang="en-US" sz="2400" dirty="0" smtClean="0"/>
              <a:t>In words</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643192" cy="1143000"/>
          </a:xfrm>
        </p:spPr>
        <p:txBody>
          <a:bodyPr>
            <a:noAutofit/>
          </a:bodyPr>
          <a:lstStyle/>
          <a:p>
            <a:pPr eaLnBrk="1" fontAlgn="auto" hangingPunct="1">
              <a:spcAft>
                <a:spcPts val="0"/>
              </a:spcAft>
              <a:defRPr/>
            </a:pPr>
            <a:r>
              <a:rPr lang="en-US" sz="3700" dirty="0" smtClean="0">
                <a:effectLst>
                  <a:outerShdw blurRad="38100" dist="38100" dir="2700000" algn="tl">
                    <a:srgbClr val="000000">
                      <a:alpha val="43137"/>
                    </a:srgbClr>
                  </a:outerShdw>
                </a:effectLst>
              </a:rPr>
              <a:t>Rents, Democracy, Internal Conflicts and public spending</a:t>
            </a:r>
            <a:endParaRPr lang="en-US" sz="3700" dirty="0">
              <a:effectLst>
                <a:outerShdw blurRad="38100" dist="38100" dir="2700000" algn="tl">
                  <a:srgbClr val="000000">
                    <a:alpha val="43137"/>
                  </a:srgbClr>
                </a:outerShdw>
              </a:effectLst>
            </a:endParaRPr>
          </a:p>
        </p:txBody>
      </p:sp>
      <p:sp>
        <p:nvSpPr>
          <p:cNvPr id="7" name="Content Placeholder 6"/>
          <p:cNvSpPr>
            <a:spLocks noGrp="1"/>
          </p:cNvSpPr>
          <p:nvPr>
            <p:ph idx="1"/>
          </p:nvPr>
        </p:nvSpPr>
        <p:spPr>
          <a:xfrm>
            <a:off x="457200" y="1678706"/>
            <a:ext cx="7427168" cy="4846638"/>
          </a:xfrm>
        </p:spPr>
        <p:txBody>
          <a:bodyPr/>
          <a:lstStyle/>
          <a:p>
            <a:r>
              <a:rPr lang="en-US" dirty="0" smtClean="0"/>
              <a:t>Whence the moderating role of political institutions in the relationship between rents and internal conflicts in Sub-Saharan Africa? </a:t>
            </a:r>
          </a:p>
          <a:p>
            <a:r>
              <a:rPr lang="en-US" dirty="0" smtClean="0"/>
              <a:t>Extending transfers to the population may be an effective way to quell the masses following a resource boom</a:t>
            </a:r>
          </a:p>
          <a:p>
            <a:r>
              <a:rPr lang="en-US" dirty="0" smtClean="0"/>
              <a:t>It may, however, prove harder for democracies to quell the masses through redistribution because of the scrutiny of government actions resulting from constraints on executive power as well as checks and balances</a:t>
            </a:r>
            <a:endParaRPr lang="en-US" dirty="0"/>
          </a:p>
        </p:txBody>
      </p:sp>
      <p:sp>
        <p:nvSpPr>
          <p:cNvPr id="5" name="TextBox 4"/>
          <p:cNvSpPr txBox="1"/>
          <p:nvPr/>
        </p:nvSpPr>
        <p:spPr>
          <a:xfrm rot="21083025">
            <a:off x="7571363" y="322083"/>
            <a:ext cx="1342034" cy="461665"/>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none" rtlCol="0">
            <a:spAutoFit/>
          </a:bodyPr>
          <a:lstStyle/>
          <a:p>
            <a:r>
              <a:rPr lang="en-US" sz="2400" dirty="0" smtClean="0"/>
              <a:t>In words</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ipe(left)">
                                      <p:cBhvr>
                                        <p:cTn id="17"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643192" cy="1143000"/>
          </a:xfrm>
        </p:spPr>
        <p:txBody>
          <a:bodyPr>
            <a:noAutofit/>
          </a:bodyPr>
          <a:lstStyle/>
          <a:p>
            <a:pPr eaLnBrk="1" fontAlgn="auto" hangingPunct="1">
              <a:spcAft>
                <a:spcPts val="0"/>
              </a:spcAft>
              <a:defRPr/>
            </a:pPr>
            <a:r>
              <a:rPr lang="en-US" sz="3700" dirty="0" smtClean="0">
                <a:effectLst>
                  <a:outerShdw blurRad="38100" dist="38100" dir="2700000" algn="tl">
                    <a:srgbClr val="000000">
                      <a:alpha val="43137"/>
                    </a:srgbClr>
                  </a:outerShdw>
                </a:effectLst>
              </a:rPr>
              <a:t>Rents, Democracy, Internal Conflicts and public spending</a:t>
            </a:r>
            <a:endParaRPr lang="en-US" sz="3700" dirty="0">
              <a:effectLst>
                <a:outerShdw blurRad="38100" dist="38100" dir="2700000" algn="tl">
                  <a:srgbClr val="000000">
                    <a:alpha val="43137"/>
                  </a:srgbClr>
                </a:outerShdw>
              </a:effectLst>
            </a:endParaRPr>
          </a:p>
        </p:txBody>
      </p:sp>
      <p:sp>
        <p:nvSpPr>
          <p:cNvPr id="5" name="TextBox 4"/>
          <p:cNvSpPr txBox="1"/>
          <p:nvPr/>
        </p:nvSpPr>
        <p:spPr>
          <a:xfrm rot="21083025">
            <a:off x="7571363" y="322083"/>
            <a:ext cx="1342034" cy="461665"/>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none" rtlCol="0">
            <a:spAutoFit/>
          </a:bodyPr>
          <a:lstStyle/>
          <a:p>
            <a:r>
              <a:rPr lang="en-US" sz="2400" dirty="0" smtClean="0"/>
              <a:t>In words</a:t>
            </a:r>
            <a:endParaRPr lang="en-US" sz="2400" dirty="0"/>
          </a:p>
        </p:txBody>
      </p:sp>
      <p:sp>
        <p:nvSpPr>
          <p:cNvPr id="10" name="Content Placeholder 6"/>
          <p:cNvSpPr>
            <a:spLocks noGrp="1"/>
          </p:cNvSpPr>
          <p:nvPr>
            <p:ph idx="1"/>
          </p:nvPr>
        </p:nvSpPr>
        <p:spPr/>
        <p:txBody>
          <a:bodyPr/>
          <a:lstStyle/>
          <a:p>
            <a:r>
              <a:rPr lang="en-US" dirty="0" smtClean="0"/>
              <a:t>Resource rents increase government spending</a:t>
            </a:r>
          </a:p>
          <a:p>
            <a:pPr lvl="1"/>
            <a:r>
              <a:rPr lang="en-US" dirty="0" smtClean="0"/>
              <a:t>A one standard deviation increase in resource rents leads to an increase by 0.16 standard deviation in government spending </a:t>
            </a:r>
          </a:p>
          <a:p>
            <a:r>
              <a:rPr lang="en-US" dirty="0" smtClean="0"/>
              <a:t>Effects of the interaction between resource rents and democracy on government spending are statistically and economically significant</a:t>
            </a:r>
          </a:p>
          <a:p>
            <a:pPr lvl="1"/>
            <a:r>
              <a:rPr lang="en-US" dirty="0" smtClean="0"/>
              <a:t>For a country with the same level of democracy as in Mauritius, an increase by one standard deviation in resource rents </a:t>
            </a:r>
            <a:r>
              <a:rPr lang="en-US" dirty="0" smtClean="0">
                <a:effectLst>
                  <a:outerShdw blurRad="38100" dist="38100" dir="2700000" algn="tl">
                    <a:srgbClr val="000000">
                      <a:alpha val="43137"/>
                    </a:srgbClr>
                  </a:outerShdw>
                </a:effectLst>
              </a:rPr>
              <a:t>decreases</a:t>
            </a:r>
            <a:r>
              <a:rPr lang="en-US" dirty="0" smtClean="0"/>
              <a:t> government spending by 0.08 standard deviations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wipe(left)">
                                      <p:cBhvr>
                                        <p:cTn id="7" dur="500"/>
                                        <p:tgtEl>
                                          <p:spTgt spid="10">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0">
                                            <p:txEl>
                                              <p:pRg st="1" end="1"/>
                                            </p:txEl>
                                          </p:spTgt>
                                        </p:tgtEl>
                                        <p:attrNameLst>
                                          <p:attrName>style.visibility</p:attrName>
                                        </p:attrNameLst>
                                      </p:cBhvr>
                                      <p:to>
                                        <p:strVal val="visible"/>
                                      </p:to>
                                    </p:set>
                                    <p:animEffect transition="in" filter="wipe(left)">
                                      <p:cBhvr>
                                        <p:cTn id="10" dur="500"/>
                                        <p:tgtEl>
                                          <p:spTgt spid="10">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animEffect transition="in" filter="wipe(left)">
                                      <p:cBhvr>
                                        <p:cTn id="15" dur="500"/>
                                        <p:tgtEl>
                                          <p:spTgt spid="10">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10">
                                            <p:txEl>
                                              <p:pRg st="3" end="3"/>
                                            </p:txEl>
                                          </p:spTgt>
                                        </p:tgtEl>
                                        <p:attrNameLst>
                                          <p:attrName>style.visibility</p:attrName>
                                        </p:attrNameLst>
                                      </p:cBhvr>
                                      <p:to>
                                        <p:strVal val="visible"/>
                                      </p:to>
                                    </p:set>
                                    <p:animEffect transition="in" filter="wipe(left)">
                                      <p:cBhvr>
                                        <p:cTn id="18" dur="500"/>
                                        <p:tgtEl>
                                          <p:spTgt spid="1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643192" cy="1143000"/>
          </a:xfrm>
        </p:spPr>
        <p:txBody>
          <a:bodyPr>
            <a:noAutofit/>
          </a:bodyPr>
          <a:lstStyle/>
          <a:p>
            <a:pPr eaLnBrk="1" fontAlgn="auto" hangingPunct="1">
              <a:spcAft>
                <a:spcPts val="0"/>
              </a:spcAft>
              <a:defRPr/>
            </a:pPr>
            <a:r>
              <a:rPr lang="en-US" sz="3700" dirty="0" smtClean="0">
                <a:effectLst>
                  <a:outerShdw blurRad="38100" dist="38100" dir="2700000" algn="tl">
                    <a:srgbClr val="000000">
                      <a:alpha val="43137"/>
                    </a:srgbClr>
                  </a:outerShdw>
                </a:effectLst>
              </a:rPr>
              <a:t>Rents, Democracy, Internal Conflicts and public spending</a:t>
            </a:r>
            <a:endParaRPr lang="en-US" sz="3700" dirty="0">
              <a:effectLst>
                <a:outerShdw blurRad="38100" dist="38100" dir="2700000" algn="tl">
                  <a:srgbClr val="000000">
                    <a:alpha val="43137"/>
                  </a:srgbClr>
                </a:outerShdw>
              </a:effectLst>
            </a:endParaRPr>
          </a:p>
        </p:txBody>
      </p:sp>
      <p:sp>
        <p:nvSpPr>
          <p:cNvPr id="5" name="TextBox 4"/>
          <p:cNvSpPr txBox="1"/>
          <p:nvPr/>
        </p:nvSpPr>
        <p:spPr>
          <a:xfrm rot="21083025">
            <a:off x="7571363" y="322083"/>
            <a:ext cx="1342034" cy="461665"/>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none" rtlCol="0">
            <a:spAutoFit/>
          </a:bodyPr>
          <a:lstStyle/>
          <a:p>
            <a:r>
              <a:rPr lang="en-US" sz="2400" dirty="0" smtClean="0"/>
              <a:t>In words</a:t>
            </a:r>
            <a:endParaRPr lang="en-US" sz="2400" dirty="0"/>
          </a:p>
        </p:txBody>
      </p:sp>
      <p:sp>
        <p:nvSpPr>
          <p:cNvPr id="10" name="Content Placeholder 6"/>
          <p:cNvSpPr>
            <a:spLocks noGrp="1"/>
          </p:cNvSpPr>
          <p:nvPr>
            <p:ph idx="1"/>
          </p:nvPr>
        </p:nvSpPr>
        <p:spPr/>
        <p:txBody>
          <a:bodyPr/>
          <a:lstStyle/>
          <a:p>
            <a:r>
              <a:rPr lang="en-US" dirty="0" smtClean="0"/>
              <a:t>Resource rents increase government spending</a:t>
            </a:r>
          </a:p>
          <a:p>
            <a:pPr lvl="1"/>
            <a:r>
              <a:rPr lang="en-US" dirty="0" smtClean="0"/>
              <a:t>A one standard deviation increase in resource rents leads to an increase by 0.16 standard deviation in government spending </a:t>
            </a:r>
          </a:p>
          <a:p>
            <a:r>
              <a:rPr lang="en-US" dirty="0" smtClean="0"/>
              <a:t>Effects of the interaction between resource rents and democracy on government spending are statistically and economically significant</a:t>
            </a:r>
          </a:p>
          <a:p>
            <a:pPr lvl="1"/>
            <a:r>
              <a:rPr lang="en-US" dirty="0" smtClean="0"/>
              <a:t>However, for a country with a level of democracy as in Senegal government spending would </a:t>
            </a:r>
            <a:r>
              <a:rPr lang="en-US" dirty="0" smtClean="0">
                <a:effectLst>
                  <a:outerShdw blurRad="38100" dist="38100" dir="2700000" algn="tl">
                    <a:srgbClr val="000000">
                      <a:alpha val="43137"/>
                    </a:srgbClr>
                  </a:outerShdw>
                </a:effectLst>
              </a:rPr>
              <a:t>increase</a:t>
            </a:r>
            <a:r>
              <a:rPr lang="en-US" dirty="0" smtClean="0"/>
              <a:t> by 0.1 standard deviation</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normAutofit/>
          </a:bodyPr>
          <a:lstStyle/>
          <a:p>
            <a:pPr eaLnBrk="1" fontAlgn="auto" hangingPunct="1">
              <a:spcAft>
                <a:spcPts val="0"/>
              </a:spcAft>
              <a:defRPr/>
            </a:pPr>
            <a:r>
              <a:rPr lang="en-US" dirty="0" smtClean="0">
                <a:effectLst>
                  <a:outerShdw blurRad="38100" dist="38100" dir="2700000" algn="tl">
                    <a:srgbClr val="000000">
                      <a:alpha val="43137"/>
                    </a:srgbClr>
                  </a:outerShdw>
                </a:effectLst>
              </a:rPr>
              <a:t>background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eaLnBrk="1" hangingPunct="1"/>
            <a:r>
              <a:rPr lang="en-US" dirty="0" smtClean="0"/>
              <a:t>In Sub-Saharan Africa, resource rents constitute a significant source of income</a:t>
            </a:r>
          </a:p>
          <a:p>
            <a:pPr lvl="1" eaLnBrk="1" hangingPunct="1"/>
            <a:r>
              <a:rPr lang="en-US" dirty="0" smtClean="0"/>
              <a:t>In 2006, resource rents represented on average 11% of Gross National Income (GNI) </a:t>
            </a:r>
          </a:p>
          <a:p>
            <a:pPr lvl="1" eaLnBrk="1" hangingPunct="1"/>
            <a:r>
              <a:rPr lang="en-US" dirty="0" smtClean="0"/>
              <a:t>In Congo and Equatorial Guinea, resource rents represented some 80% of GNI in 2006</a:t>
            </a:r>
          </a:p>
          <a:p>
            <a:pPr eaLnBrk="1" hangingPunct="1"/>
            <a:r>
              <a:rPr lang="en-US" dirty="0" smtClean="0"/>
              <a:t>Given the economic significance of resource rents and the key role governments play in administering those rents, the potential consequences of higher resource rents on corruption are </a:t>
            </a:r>
            <a:r>
              <a:rPr lang="en-US" dirty="0" smtClean="0">
                <a:effectLst>
                  <a:outerShdw blurRad="38100" dist="38100" dir="2700000" algn="tl">
                    <a:srgbClr val="000000">
                      <a:alpha val="43137"/>
                    </a:srgbClr>
                  </a:outerShdw>
                </a:effectLst>
              </a:rPr>
              <a:t>important</a:t>
            </a:r>
            <a:r>
              <a:rPr lang="en-US" dirty="0" smtClean="0"/>
              <a:t> </a:t>
            </a:r>
          </a:p>
          <a:p>
            <a:pPr eaLnBrk="1" hangingPunct="1"/>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The upshot</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dirty="0" smtClean="0"/>
              <a:t>We attribute this dichotomous effect of rents and democracy on government spending to the ability of political elites in autocracies to effectively redistribute to the public in periods of resource bonanza rendered possible by the lack of scrutiny of their actions</a:t>
            </a:r>
          </a:p>
          <a:p>
            <a:r>
              <a:rPr lang="en-US" dirty="0" smtClean="0"/>
              <a:t>Our findings suggest that the mechanisms through which resource rents affect corruption cannot be separated from political systems</a:t>
            </a:r>
            <a:endParaRPr lang="is-I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lstStyle/>
          <a:p>
            <a:pPr eaLnBrk="1" fontAlgn="auto" hangingPunct="1">
              <a:spcAft>
                <a:spcPts val="0"/>
              </a:spcAft>
              <a:defRPr/>
            </a:pPr>
            <a:r>
              <a:rPr lang="en-US" dirty="0" smtClean="0">
                <a:effectLst>
                  <a:outerShdw blurRad="38100" dist="38100" dir="2700000" algn="tl">
                    <a:srgbClr val="000000">
                      <a:alpha val="43137"/>
                    </a:srgbClr>
                  </a:outerShdw>
                </a:effectLst>
              </a:rPr>
              <a:t>Robustness checks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725"/>
            <a:ext cx="7355160" cy="4987628"/>
          </a:xfrm>
        </p:spPr>
        <p:txBody>
          <a:bodyPr>
            <a:normAutofit lnSpcReduction="10000"/>
          </a:bodyPr>
          <a:lstStyle/>
          <a:p>
            <a:pPr marL="274320" indent="-274320" eaLnBrk="1" fontAlgn="auto" hangingPunct="1">
              <a:spcAft>
                <a:spcPts val="0"/>
              </a:spcAft>
              <a:buFont typeface="Wingdings 2"/>
              <a:buChar char=""/>
              <a:defRPr/>
            </a:pPr>
            <a:r>
              <a:rPr lang="en-US" dirty="0" smtClean="0"/>
              <a:t>To ascertain that our main results are not driven by omitted variables, we further control for ethnic fractionalization </a:t>
            </a:r>
          </a:p>
          <a:p>
            <a:pPr marL="521970" lvl="1" indent="-274320" eaLnBrk="1" fontAlgn="auto" hangingPunct="1">
              <a:spcAft>
                <a:spcPts val="0"/>
              </a:spcAft>
              <a:buFont typeface="Wingdings" pitchFamily="2" charset="2"/>
              <a:buChar char="§"/>
              <a:defRPr/>
            </a:pPr>
            <a:r>
              <a:rPr lang="en-US" dirty="0" smtClean="0"/>
              <a:t>Sub-Saharan Africa is the most ethnically fractionalized continent </a:t>
            </a:r>
          </a:p>
          <a:p>
            <a:pPr marL="274320" indent="-274320" eaLnBrk="1" fontAlgn="auto" hangingPunct="1">
              <a:spcAft>
                <a:spcPts val="0"/>
              </a:spcAft>
              <a:buFont typeface="Wingdings 2"/>
              <a:buChar char=""/>
              <a:defRPr/>
            </a:pPr>
            <a:r>
              <a:rPr lang="en-US" dirty="0" smtClean="0"/>
              <a:t>Adding to our model an interaction between resource rents and the country specific level of ethnic fractionalization, we obtain less significant estimates, but their signs and magnitudes appear virtually unchanged</a:t>
            </a:r>
          </a:p>
          <a:p>
            <a:pPr marL="274320" indent="-274320" eaLnBrk="1" fontAlgn="auto" hangingPunct="1">
              <a:spcAft>
                <a:spcPts val="0"/>
              </a:spcAft>
              <a:buFont typeface="Wingdings 2"/>
              <a:buChar char=""/>
              <a:defRPr/>
            </a:pPr>
            <a:r>
              <a:rPr lang="en-US" dirty="0" smtClean="0"/>
              <a:t>Our result that political institutions moderate the relationship between resource rents and corruption and internal stability survives</a:t>
            </a:r>
          </a:p>
          <a:p>
            <a:pPr marL="274320" indent="-274320" eaLnBrk="1" fontAlgn="auto" hangingPunct="1">
              <a:spcAft>
                <a:spcPts val="0"/>
              </a:spcAft>
              <a:buFont typeface="Wingdings 2"/>
              <a:buChar char=""/>
              <a:defRPr/>
            </a:pPr>
            <a:endParaRPr lang="en-US" dirty="0" smtClean="0">
              <a:solidFill>
                <a:schemeClr val="tx1">
                  <a:tint val="85000"/>
                </a:schemeClr>
              </a:solidFill>
            </a:endParaRPr>
          </a:p>
          <a:p>
            <a:pPr marL="274320" indent="-274320" eaLnBrk="1" fontAlgn="auto" hangingPunct="1">
              <a:spcAft>
                <a:spcPts val="0"/>
              </a:spcAft>
              <a:buFont typeface="Wingdings 2"/>
              <a:buChar char=""/>
              <a:defRPr/>
            </a:pP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lstStyle/>
          <a:p>
            <a:pPr eaLnBrk="1" fontAlgn="auto" hangingPunct="1">
              <a:spcAft>
                <a:spcPts val="0"/>
              </a:spcAft>
              <a:defRPr/>
            </a:pPr>
            <a:r>
              <a:rPr lang="en-US" dirty="0" smtClean="0">
                <a:effectLst>
                  <a:outerShdw blurRad="38100" dist="38100" dir="2700000" algn="tl">
                    <a:srgbClr val="000000">
                      <a:alpha val="43137"/>
                    </a:srgbClr>
                  </a:outerShdw>
                </a:effectLst>
              </a:rPr>
              <a:t>conclusion</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724"/>
            <a:ext cx="7427168" cy="5059635"/>
          </a:xfrm>
        </p:spPr>
        <p:txBody>
          <a:bodyPr/>
          <a:lstStyle/>
          <a:p>
            <a:pPr eaLnBrk="1" hangingPunct="1"/>
            <a:r>
              <a:rPr lang="en-US" dirty="0" smtClean="0"/>
              <a:t>While corruption resulting from an increase in resource rents decreases in more democratic countries, the likelihood of conflicts increases in democracies because democracies are less able to redistribute rents to the public because of the scrutiny they face</a:t>
            </a:r>
          </a:p>
          <a:p>
            <a:pPr eaLnBrk="1" hangingPunct="1"/>
            <a:r>
              <a:rPr lang="en-US" dirty="0" smtClean="0"/>
              <a:t>Less democratic countries are able to dispense pork-barrel spending to disguise redistribution and quell the masses</a:t>
            </a:r>
          </a:p>
          <a:p>
            <a:pPr eaLnBrk="1" hangingPunct="1"/>
            <a:r>
              <a:rPr lang="en-US" dirty="0" smtClean="0"/>
              <a:t>Need effective early warning systems to alert civil society to pending dangers</a:t>
            </a:r>
          </a:p>
          <a:p>
            <a:pPr lvl="1" eaLnBrk="1" hangingPunct="1"/>
            <a:r>
              <a:rPr lang="en-US" dirty="0" smtClean="0"/>
              <a:t>Natural Resource Charter </a:t>
            </a:r>
          </a:p>
        </p:txBody>
      </p:sp>
      <p:sp>
        <p:nvSpPr>
          <p:cNvPr id="4" name="TextBox 3"/>
          <p:cNvSpPr txBox="1"/>
          <p:nvPr/>
        </p:nvSpPr>
        <p:spPr>
          <a:xfrm rot="21430466">
            <a:off x="5961154" y="403301"/>
            <a:ext cx="2888932" cy="923330"/>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none">
            <a:spAutoFit/>
          </a:bodyPr>
          <a:lstStyle/>
          <a:p>
            <a:pPr fontAlgn="auto">
              <a:spcBef>
                <a:spcPts val="0"/>
              </a:spcBef>
              <a:spcAft>
                <a:spcPts val="0"/>
              </a:spcAft>
              <a:defRPr/>
            </a:pPr>
            <a:r>
              <a:rPr lang="en-US" sz="5400" dirty="0">
                <a:latin typeface="Algerian" pitchFamily="82" charset="0"/>
              </a:rPr>
              <a:t>The End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left)">
                                      <p:cBhvr>
                                        <p:cTn id="2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normAutofit/>
          </a:bodyPr>
          <a:lstStyle/>
          <a:p>
            <a:pPr eaLnBrk="1" fontAlgn="auto" hangingPunct="1">
              <a:spcAft>
                <a:spcPts val="0"/>
              </a:spcAft>
              <a:defRPr/>
            </a:pPr>
            <a:r>
              <a:rPr lang="en-US" dirty="0" smtClean="0">
                <a:effectLst>
                  <a:outerShdw blurRad="38100" dist="38100" dir="2700000" algn="tl">
                    <a:srgbClr val="000000">
                      <a:alpha val="43137"/>
                    </a:srgbClr>
                  </a:outerShdw>
                </a:effectLst>
              </a:rPr>
              <a:t>Aims of the paper</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725"/>
            <a:ext cx="7355160" cy="4846638"/>
          </a:xfrm>
        </p:spPr>
        <p:txBody>
          <a:bodyPr/>
          <a:lstStyle/>
          <a:p>
            <a:pPr eaLnBrk="1" hangingPunct="1"/>
            <a:r>
              <a:rPr lang="en-US" dirty="0" smtClean="0"/>
              <a:t>We ask whether the impact of oil rents on corruption is independent of political systems</a:t>
            </a:r>
          </a:p>
          <a:p>
            <a:pPr eaLnBrk="1" hangingPunct="1"/>
            <a:r>
              <a:rPr lang="en-US" dirty="0" smtClean="0"/>
              <a:t>World Bank President </a:t>
            </a:r>
            <a:r>
              <a:rPr lang="en-US" dirty="0" err="1" smtClean="0"/>
              <a:t>Zoellick</a:t>
            </a:r>
            <a:r>
              <a:rPr lang="en-US" dirty="0" smtClean="0"/>
              <a:t> (2011): </a:t>
            </a:r>
          </a:p>
          <a:p>
            <a:pPr lvl="1" eaLnBrk="1" hangingPunct="1"/>
            <a:r>
              <a:rPr lang="en-US" dirty="0" smtClean="0"/>
              <a:t>“… you cannot have successful development without good governance”</a:t>
            </a:r>
          </a:p>
          <a:p>
            <a:pPr eaLnBrk="1" hangingPunct="1"/>
            <a:r>
              <a:rPr lang="en-US" dirty="0" smtClean="0"/>
              <a:t>This statement begs the question as to whether and how political systems affect </a:t>
            </a:r>
            <a:r>
              <a:rPr lang="en-US" dirty="0" smtClean="0">
                <a:effectLst>
                  <a:outerShdw blurRad="38100" dist="38100" dir="2700000" algn="tl">
                    <a:srgbClr val="000000">
                      <a:alpha val="43137"/>
                    </a:srgbClr>
                  </a:outerShdw>
                </a:effectLst>
              </a:rPr>
              <a:t>good governance and corruption </a:t>
            </a:r>
            <a:r>
              <a:rPr lang="en-US" dirty="0" smtClean="0"/>
              <a:t>in particular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normAutofit/>
          </a:bodyPr>
          <a:lstStyle/>
          <a:p>
            <a:pPr eaLnBrk="1" fontAlgn="auto" hangingPunct="1">
              <a:spcAft>
                <a:spcPts val="0"/>
              </a:spcAft>
              <a:defRPr/>
            </a:pPr>
            <a:r>
              <a:rPr lang="en-US" dirty="0" smtClean="0">
                <a:effectLst>
                  <a:outerShdw blurRad="38100" dist="38100" dir="2700000" algn="tl">
                    <a:srgbClr val="000000">
                      <a:alpha val="43137"/>
                    </a:srgbClr>
                  </a:outerShdw>
                </a:effectLst>
              </a:rPr>
              <a:t>Aims of the paper</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eaLnBrk="1" hangingPunct="1"/>
            <a:r>
              <a:rPr lang="en-US" dirty="0" smtClean="0"/>
              <a:t>Sub-Saharan countries provide an interesting laboratory </a:t>
            </a:r>
          </a:p>
          <a:p>
            <a:pPr lvl="1" eaLnBrk="1" hangingPunct="1"/>
            <a:r>
              <a:rPr lang="en-US" dirty="0" smtClean="0"/>
              <a:t>They are relatively homogeneous because of their shared history and geography</a:t>
            </a:r>
          </a:p>
          <a:p>
            <a:pPr lvl="1" eaLnBrk="1" hangingPunct="1"/>
            <a:r>
              <a:rPr lang="en-US" dirty="0" smtClean="0"/>
              <a:t>They also differ importantly in terms of the quality of their political institutions</a:t>
            </a:r>
          </a:p>
          <a:p>
            <a:pPr eaLnBrk="1" hangingPunct="1"/>
            <a:r>
              <a:rPr lang="en-US" dirty="0" smtClean="0"/>
              <a:t>The mechanisms through which resource rents affect corruption in Sub-Saharan Africa are thus likely to differ depending on their political systems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normAutofit/>
          </a:bodyPr>
          <a:lstStyle/>
          <a:p>
            <a:pPr eaLnBrk="1" fontAlgn="auto" hangingPunct="1">
              <a:spcAft>
                <a:spcPts val="0"/>
              </a:spcAft>
              <a:defRPr/>
            </a:pPr>
            <a:r>
              <a:rPr lang="en-US" dirty="0" smtClean="0">
                <a:effectLst>
                  <a:outerShdw blurRad="38100" dist="38100" dir="2700000" algn="tl">
                    <a:srgbClr val="000000">
                      <a:alpha val="43137"/>
                    </a:srgbClr>
                  </a:outerShdw>
                </a:effectLst>
              </a:rPr>
              <a:t>Aims of the paper</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eaLnBrk="1" hangingPunct="1"/>
            <a:r>
              <a:rPr lang="en-US" dirty="0" smtClean="0"/>
              <a:t>We examine with rigorous panel data techniques the consequences of the interaction between resource rents and political systems on corruption</a:t>
            </a:r>
          </a:p>
          <a:p>
            <a:pPr eaLnBrk="1" hangingPunct="1"/>
            <a:r>
              <a:rPr lang="en-US" dirty="0" smtClean="0"/>
              <a:t>Earlier studies have primarily focused on the relationship between resource rents and corruption without taking into account the importance of the interaction between rents and political systems</a:t>
            </a:r>
          </a:p>
          <a:p>
            <a:pPr eaLnBrk="1" hangingPunct="1"/>
            <a:r>
              <a:rPr lang="en-US" dirty="0" smtClean="0"/>
              <a:t>By contrast, we stress the </a:t>
            </a:r>
            <a:r>
              <a:rPr lang="en-US" dirty="0" smtClean="0">
                <a:effectLst>
                  <a:outerShdw blurRad="38100" dist="38100" dir="2700000" algn="tl">
                    <a:srgbClr val="000000">
                      <a:alpha val="43137"/>
                    </a:srgbClr>
                  </a:outerShdw>
                </a:effectLst>
              </a:rPr>
              <a:t>interactions between resource rents and political systems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lstStyle/>
          <a:p>
            <a:pPr eaLnBrk="1" fontAlgn="auto" hangingPunct="1">
              <a:spcAft>
                <a:spcPts val="0"/>
              </a:spcAft>
              <a:defRPr/>
            </a:pPr>
            <a:r>
              <a:rPr lang="en-US" dirty="0" smtClean="0">
                <a:effectLst>
                  <a:outerShdw blurRad="38100" dist="38100" dir="2700000" algn="tl">
                    <a:srgbClr val="000000">
                      <a:alpha val="43137"/>
                    </a:srgbClr>
                  </a:outerShdw>
                </a:effectLst>
              </a:rPr>
              <a:t>Related literature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724"/>
            <a:ext cx="7427168" cy="5059635"/>
          </a:xfrm>
        </p:spPr>
        <p:txBody>
          <a:bodyPr>
            <a:normAutofit lnSpcReduction="10000"/>
          </a:bodyPr>
          <a:lstStyle/>
          <a:p>
            <a:pPr marL="274320" indent="-274320" eaLnBrk="1" fontAlgn="auto" hangingPunct="1">
              <a:spcAft>
                <a:spcPts val="0"/>
              </a:spcAft>
              <a:buFont typeface="Wingdings 2"/>
              <a:buChar char=""/>
              <a:defRPr/>
            </a:pPr>
            <a:r>
              <a:rPr lang="en-US" sz="2800" dirty="0" err="1" smtClean="0"/>
              <a:t>Arezki</a:t>
            </a:r>
            <a:r>
              <a:rPr lang="en-US" sz="2800" dirty="0" smtClean="0"/>
              <a:t> and Bruckner (2011) study the effects of oil rents on corruption for a panel of 30 oil-exporting countries 1992–2005, finding that </a:t>
            </a:r>
          </a:p>
          <a:p>
            <a:pPr marL="521970" lvl="1" indent="-274320" eaLnBrk="1" fontAlgn="auto" hangingPunct="1">
              <a:spcAft>
                <a:spcPts val="0"/>
              </a:spcAft>
              <a:buSzPct val="100000"/>
              <a:buFont typeface="Wingdings" pitchFamily="2" charset="2"/>
              <a:buChar char="§"/>
              <a:defRPr/>
            </a:pPr>
            <a:r>
              <a:rPr lang="en-US" sz="2500" dirty="0" smtClean="0"/>
              <a:t>Increased oil rents increase corruption </a:t>
            </a:r>
          </a:p>
          <a:p>
            <a:pPr marL="521970" lvl="1" indent="-274320" eaLnBrk="1" fontAlgn="auto" hangingPunct="1">
              <a:spcAft>
                <a:spcPts val="0"/>
              </a:spcAft>
              <a:buSzPct val="100000"/>
              <a:buFont typeface="Wingdings" pitchFamily="2" charset="2"/>
              <a:buChar char="§"/>
              <a:defRPr/>
            </a:pPr>
            <a:r>
              <a:rPr lang="en-US" sz="2500" dirty="0" smtClean="0"/>
              <a:t>Oil rents have a significant effect on corruption in countries with a high share of state participation in oil production</a:t>
            </a:r>
          </a:p>
          <a:p>
            <a:pPr marL="521970" lvl="1" indent="-274320" eaLnBrk="1" fontAlgn="auto" hangingPunct="1">
              <a:spcAft>
                <a:spcPts val="0"/>
              </a:spcAft>
              <a:buSzPct val="100000"/>
              <a:buFont typeface="Wingdings" pitchFamily="2" charset="2"/>
              <a:buChar char="§"/>
              <a:defRPr/>
            </a:pPr>
            <a:r>
              <a:rPr lang="en-US" sz="2500" dirty="0" smtClean="0"/>
              <a:t>No such link exists in countries where state participation in oil production is low</a:t>
            </a:r>
          </a:p>
          <a:p>
            <a:pPr marL="274320" indent="-274320" eaLnBrk="1" fontAlgn="auto" hangingPunct="1">
              <a:spcAft>
                <a:spcPts val="0"/>
              </a:spcAft>
              <a:buSzPct val="100000"/>
              <a:buFont typeface="Wingdings" pitchFamily="2" charset="2"/>
              <a:buChar char="§"/>
              <a:defRPr/>
            </a:pPr>
            <a:r>
              <a:rPr lang="en-US" sz="2800" dirty="0" smtClean="0"/>
              <a:t>Mauro (1995) reports a negative effect of corruption on growth and investment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lstStyle/>
          <a:p>
            <a:pPr eaLnBrk="1" fontAlgn="auto" hangingPunct="1">
              <a:spcAft>
                <a:spcPts val="0"/>
              </a:spcAft>
              <a:defRPr/>
            </a:pPr>
            <a:r>
              <a:rPr lang="en-US" dirty="0" smtClean="0">
                <a:effectLst>
                  <a:outerShdw blurRad="38100" dist="38100" dir="2700000" algn="tl">
                    <a:srgbClr val="000000">
                      <a:alpha val="43137"/>
                    </a:srgbClr>
                  </a:outerShdw>
                </a:effectLst>
              </a:rPr>
              <a:t>Related literature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274320" indent="-274320" eaLnBrk="1" fontAlgn="auto" hangingPunct="1">
              <a:spcAft>
                <a:spcPts val="0"/>
              </a:spcAft>
              <a:buFont typeface="Wingdings 2"/>
              <a:buChar char=""/>
              <a:defRPr/>
            </a:pPr>
            <a:r>
              <a:rPr lang="en-US" dirty="0" smtClean="0"/>
              <a:t>Checks and balances in democracies are likely to help prevent the squandering of public funds in general and of resource rents in particular given the often ill-defined property rights associated with rents</a:t>
            </a:r>
          </a:p>
          <a:p>
            <a:pPr marL="274320" indent="-274320" eaLnBrk="1" fontAlgn="auto" hangingPunct="1">
              <a:spcAft>
                <a:spcPts val="0"/>
              </a:spcAft>
              <a:buFont typeface="Wingdings 2"/>
              <a:buChar char=""/>
              <a:defRPr/>
            </a:pPr>
            <a:r>
              <a:rPr lang="en-US" dirty="0" smtClean="0"/>
              <a:t>Because democracies function by consensus and given the presence of constraints on the power of the executive branch, democracies may be less prone to pork-barrel spending and white elephants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lstStyle/>
          <a:p>
            <a:pPr eaLnBrk="1" fontAlgn="auto" hangingPunct="1">
              <a:spcAft>
                <a:spcPts val="0"/>
              </a:spcAft>
              <a:defRPr/>
            </a:pPr>
            <a:r>
              <a:rPr lang="en-US" dirty="0" smtClean="0">
                <a:effectLst>
                  <a:outerShdw blurRad="38100" dist="38100" dir="2700000" algn="tl">
                    <a:srgbClr val="000000">
                      <a:alpha val="43137"/>
                    </a:srgbClr>
                  </a:outerShdw>
                </a:effectLst>
              </a:rPr>
              <a:t>Related literature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274320" indent="-274320" eaLnBrk="1" fontAlgn="auto" hangingPunct="1">
              <a:spcAft>
                <a:spcPts val="0"/>
              </a:spcAft>
              <a:buFont typeface="Wingdings 2"/>
              <a:buChar char=""/>
              <a:defRPr/>
            </a:pPr>
            <a:r>
              <a:rPr lang="en-US" dirty="0" smtClean="0"/>
              <a:t>Ross (1999b) reviews the political aspects of why resource rich countries tend to manage their economies poorly, arguing that state ownership of the resource industry leads politicians to abuse political power for private gain </a:t>
            </a:r>
          </a:p>
          <a:p>
            <a:pPr marL="274320" indent="-274320" eaLnBrk="1" fontAlgn="auto" hangingPunct="1">
              <a:spcAft>
                <a:spcPts val="0"/>
              </a:spcAft>
              <a:buFont typeface="Wingdings 2"/>
              <a:buChar char=""/>
              <a:defRPr/>
            </a:pPr>
            <a:r>
              <a:rPr lang="en-US" dirty="0" smtClean="0"/>
              <a:t>Karl (2004) argues that countries dependent on oil are often characterized by corruption and exceptionally poor governance, a culture of rent seeking, and high incidence of civil conflict and inter-state war</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themeOverride>
</file>

<file path=docProps/app.xml><?xml version="1.0" encoding="utf-8"?>
<Properties xmlns="http://schemas.openxmlformats.org/officeDocument/2006/extended-properties" xmlns:vt="http://schemas.openxmlformats.org/officeDocument/2006/docPropsVTypes">
  <Template>Opulent</Template>
  <TotalTime>2073</TotalTime>
  <Words>2400</Words>
  <Application>Microsoft Office PowerPoint</Application>
  <PresentationFormat>On-screen Show (4:3)</PresentationFormat>
  <Paragraphs>268</Paragraphs>
  <Slides>32</Slides>
  <Notes>32</Notes>
  <HiddenSlides>6</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Opulent</vt:lpstr>
      <vt:lpstr>Resource Rents, Democracy and Corruption: Evidence from  Sub-Saharan Africa</vt:lpstr>
      <vt:lpstr>outline</vt:lpstr>
      <vt:lpstr>background</vt:lpstr>
      <vt:lpstr>Aims of the paper</vt:lpstr>
      <vt:lpstr>Aims of the paper</vt:lpstr>
      <vt:lpstr>Aims of the paper</vt:lpstr>
      <vt:lpstr>Related literature</vt:lpstr>
      <vt:lpstr>Related literature</vt:lpstr>
      <vt:lpstr>Related literature</vt:lpstr>
      <vt:lpstr>Related literature</vt:lpstr>
      <vt:lpstr>Related literature</vt:lpstr>
      <vt:lpstr>main empirical findings</vt:lpstr>
      <vt:lpstr>main empirical findings</vt:lpstr>
      <vt:lpstr>data</vt:lpstr>
      <vt:lpstr>data</vt:lpstr>
      <vt:lpstr>data</vt:lpstr>
      <vt:lpstr>descriptive Statistics</vt:lpstr>
      <vt:lpstr>estimation</vt:lpstr>
      <vt:lpstr>Resource Rents, Democracy and Corruption</vt:lpstr>
      <vt:lpstr>Resource Rents, Democracy and Corruption: in words</vt:lpstr>
      <vt:lpstr>Resource Rents, Democracy and Corruption: in words</vt:lpstr>
      <vt:lpstr>Resource Rents, Democracy and Corruption: in words</vt:lpstr>
      <vt:lpstr>Resource Rents, Democracy and Corruption: in words</vt:lpstr>
      <vt:lpstr>Rents, Democracy, Internal Conflicts and public spending</vt:lpstr>
      <vt:lpstr>Rents, Democracy, Internal Conflicts and public spending</vt:lpstr>
      <vt:lpstr>Rents, Democracy, Internal Conflicts and public spending</vt:lpstr>
      <vt:lpstr>Rents, Democracy, Internal Conflicts and public spending</vt:lpstr>
      <vt:lpstr>Rents, Democracy, Internal Conflicts and public spending</vt:lpstr>
      <vt:lpstr>Rents, Democracy, Internal Conflicts and public spending</vt:lpstr>
      <vt:lpstr>The upshot</vt:lpstr>
      <vt:lpstr>Robustness checks</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Commodity Price Volatility, Democracy and Economic Growth</dc:title>
  <dc:creator>Þorvaldur Gylfason</dc:creator>
  <cp:lastModifiedBy>Þorvaldur Gylfason</cp:lastModifiedBy>
  <cp:revision>57</cp:revision>
  <dcterms:created xsi:type="dcterms:W3CDTF">2011-09-15T15:01:23Z</dcterms:created>
  <dcterms:modified xsi:type="dcterms:W3CDTF">2012-03-24T12:50:03Z</dcterms:modified>
</cp:coreProperties>
</file>