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28"/>
  </p:notesMasterIdLst>
  <p:sldIdLst>
    <p:sldId id="507" r:id="rId2"/>
    <p:sldId id="552" r:id="rId3"/>
    <p:sldId id="553" r:id="rId4"/>
    <p:sldId id="511" r:id="rId5"/>
    <p:sldId id="536" r:id="rId6"/>
    <p:sldId id="559" r:id="rId7"/>
    <p:sldId id="538" r:id="rId8"/>
    <p:sldId id="531" r:id="rId9"/>
    <p:sldId id="539" r:id="rId10"/>
    <p:sldId id="564" r:id="rId11"/>
    <p:sldId id="565" r:id="rId12"/>
    <p:sldId id="557" r:id="rId13"/>
    <p:sldId id="556" r:id="rId14"/>
    <p:sldId id="561" r:id="rId15"/>
    <p:sldId id="542" r:id="rId16"/>
    <p:sldId id="550" r:id="rId17"/>
    <p:sldId id="417" r:id="rId18"/>
    <p:sldId id="567" r:id="rId19"/>
    <p:sldId id="568" r:id="rId20"/>
    <p:sldId id="569" r:id="rId21"/>
    <p:sldId id="570" r:id="rId22"/>
    <p:sldId id="571" r:id="rId23"/>
    <p:sldId id="572" r:id="rId24"/>
    <p:sldId id="566" r:id="rId25"/>
    <p:sldId id="558" r:id="rId26"/>
    <p:sldId id="443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99CC00"/>
    <a:srgbClr val="99FF99"/>
    <a:srgbClr val="FFFFCC"/>
    <a:srgbClr val="FFFFFF"/>
    <a:srgbClr val="FFFF00"/>
    <a:srgbClr val="990033"/>
    <a:srgbClr val="CC00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 autoAdjust="0"/>
  </p:normalViewPr>
  <p:slideViewPr>
    <p:cSldViewPr>
      <p:cViewPr>
        <p:scale>
          <a:sx n="90" d="100"/>
          <a:sy n="90" d="100"/>
        </p:scale>
        <p:origin x="-432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6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126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93922C-8FD0-414E-B5D9-529D8D916415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773436-23A5-48FE-9B9D-42D84A04F668}" type="slidenum">
              <a:rPr lang="en-GB"/>
              <a:pPr/>
              <a:t>1</a:t>
            </a:fld>
            <a:endParaRPr lang="en-GB"/>
          </a:p>
        </p:txBody>
      </p:sp>
      <p:sp>
        <p:nvSpPr>
          <p:cNvPr id="4771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982DA6-65B1-410E-BABA-71F89C2A9ED5}" type="slidenum">
              <a:rPr lang="en-GB"/>
              <a:pPr/>
              <a:t>10</a:t>
            </a:fld>
            <a:endParaRPr lang="en-GB"/>
          </a:p>
        </p:txBody>
      </p:sp>
      <p:sp>
        <p:nvSpPr>
          <p:cNvPr id="4853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463C0C-159F-46A5-821E-8844B99779A7}" type="slidenum">
              <a:rPr lang="en-GB"/>
              <a:pPr/>
              <a:t>11</a:t>
            </a:fld>
            <a:endParaRPr lang="en-GB"/>
          </a:p>
        </p:txBody>
      </p:sp>
      <p:sp>
        <p:nvSpPr>
          <p:cNvPr id="4864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CBBEB4-984C-4F75-A5A7-5576D801CCCE}" type="slidenum">
              <a:rPr lang="en-GB"/>
              <a:pPr/>
              <a:t>12</a:t>
            </a:fld>
            <a:endParaRPr lang="en-GB"/>
          </a:p>
        </p:txBody>
      </p:sp>
      <p:sp>
        <p:nvSpPr>
          <p:cNvPr id="4874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7E373-CDA4-402E-8EC0-54C01BADD42F}" type="slidenum">
              <a:rPr lang="en-GB"/>
              <a:pPr/>
              <a:t>13</a:t>
            </a:fld>
            <a:endParaRPr lang="en-GB"/>
          </a:p>
        </p:txBody>
      </p:sp>
      <p:sp>
        <p:nvSpPr>
          <p:cNvPr id="4884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B24B16-6B22-44D2-AB7C-7904A68F1179}" type="slidenum">
              <a:rPr lang="en-GB"/>
              <a:pPr/>
              <a:t>14</a:t>
            </a:fld>
            <a:endParaRPr lang="en-GB"/>
          </a:p>
        </p:txBody>
      </p:sp>
      <p:sp>
        <p:nvSpPr>
          <p:cNvPr id="4894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100AF5-7C2B-4685-A62B-DC5F109DCD57}" type="slidenum">
              <a:rPr lang="en-GB"/>
              <a:pPr/>
              <a:t>15</a:t>
            </a:fld>
            <a:endParaRPr lang="en-GB"/>
          </a:p>
        </p:txBody>
      </p:sp>
      <p:sp>
        <p:nvSpPr>
          <p:cNvPr id="4904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6CA267-2BDF-4343-A0CB-610DA033F42C}" type="slidenum">
              <a:rPr lang="en-GB"/>
              <a:pPr/>
              <a:t>16</a:t>
            </a:fld>
            <a:endParaRPr lang="en-GB"/>
          </a:p>
        </p:txBody>
      </p:sp>
      <p:sp>
        <p:nvSpPr>
          <p:cNvPr id="4915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3213D5-75D2-41C6-9216-8769A1F095CD}" type="slidenum">
              <a:rPr lang="en-GB"/>
              <a:pPr/>
              <a:t>17</a:t>
            </a:fld>
            <a:endParaRPr lang="en-GB"/>
          </a:p>
        </p:txBody>
      </p:sp>
      <p:sp>
        <p:nvSpPr>
          <p:cNvPr id="4925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C5171A-BB5C-4E14-8B80-DA1AB7F3BB9E}" type="slidenum">
              <a:rPr lang="en-GB"/>
              <a:pPr/>
              <a:t>18</a:t>
            </a:fld>
            <a:endParaRPr lang="en-GB"/>
          </a:p>
        </p:txBody>
      </p:sp>
      <p:sp>
        <p:nvSpPr>
          <p:cNvPr id="4997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BAC05A-044B-4C77-8B46-92D58B3165ED}" type="slidenum">
              <a:rPr lang="en-GB"/>
              <a:pPr/>
              <a:t>19</a:t>
            </a:fld>
            <a:endParaRPr lang="en-GB"/>
          </a:p>
        </p:txBody>
      </p:sp>
      <p:sp>
        <p:nvSpPr>
          <p:cNvPr id="5017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58AB40-0E89-41E1-9486-EE3B92CF6D0E}" type="slidenum">
              <a:rPr lang="en-GB"/>
              <a:pPr/>
              <a:t>2</a:t>
            </a:fld>
            <a:endParaRPr lang="en-GB"/>
          </a:p>
        </p:txBody>
      </p:sp>
      <p:sp>
        <p:nvSpPr>
          <p:cNvPr id="4782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640613-07CF-41F4-AE95-AD5D4398F5A0}" type="slidenum">
              <a:rPr lang="en-GB"/>
              <a:pPr/>
              <a:t>20</a:t>
            </a:fld>
            <a:endParaRPr lang="en-GB"/>
          </a:p>
        </p:txBody>
      </p:sp>
      <p:sp>
        <p:nvSpPr>
          <p:cNvPr id="5038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BD08CE-FD0D-4E84-8D3D-B954B6A56412}" type="slidenum">
              <a:rPr lang="en-GB"/>
              <a:pPr/>
              <a:t>21</a:t>
            </a:fld>
            <a:endParaRPr lang="en-GB"/>
          </a:p>
        </p:txBody>
      </p:sp>
      <p:sp>
        <p:nvSpPr>
          <p:cNvPr id="5058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173CEB-D6F8-41DE-9A4C-6516976C26C4}" type="slidenum">
              <a:rPr lang="en-GB"/>
              <a:pPr/>
              <a:t>22</a:t>
            </a:fld>
            <a:endParaRPr lang="en-GB"/>
          </a:p>
        </p:txBody>
      </p:sp>
      <p:sp>
        <p:nvSpPr>
          <p:cNvPr id="5079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A45B34-FCCB-414F-BA4D-61BA8AA9970A}" type="slidenum">
              <a:rPr lang="en-GB"/>
              <a:pPr/>
              <a:t>23</a:t>
            </a:fld>
            <a:endParaRPr lang="en-GB"/>
          </a:p>
        </p:txBody>
      </p:sp>
      <p:sp>
        <p:nvSpPr>
          <p:cNvPr id="5099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313062-A859-446E-B203-03FC948DC3DC}" type="slidenum">
              <a:rPr lang="en-GB"/>
              <a:pPr/>
              <a:t>24</a:t>
            </a:fld>
            <a:endParaRPr lang="en-GB"/>
          </a:p>
        </p:txBody>
      </p:sp>
      <p:sp>
        <p:nvSpPr>
          <p:cNvPr id="4966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A5DF63-ADB2-4AA6-B3DF-5806192757DE}" type="slidenum">
              <a:rPr lang="en-GB"/>
              <a:pPr/>
              <a:t>25</a:t>
            </a:fld>
            <a:endParaRPr lang="en-GB"/>
          </a:p>
        </p:txBody>
      </p:sp>
      <p:sp>
        <p:nvSpPr>
          <p:cNvPr id="4935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7CB164-D1B0-4219-B623-50EB618BF320}" type="slidenum">
              <a:rPr lang="en-GB"/>
              <a:pPr/>
              <a:t>26</a:t>
            </a:fld>
            <a:endParaRPr lang="en-GB"/>
          </a:p>
        </p:txBody>
      </p:sp>
      <p:sp>
        <p:nvSpPr>
          <p:cNvPr id="4945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B441C2-CFF2-4BB3-B318-914D0CAC7B8B}" type="slidenum">
              <a:rPr lang="en-GB"/>
              <a:pPr/>
              <a:t>3</a:t>
            </a:fld>
            <a:endParaRPr lang="en-GB"/>
          </a:p>
        </p:txBody>
      </p:sp>
      <p:sp>
        <p:nvSpPr>
          <p:cNvPr id="4792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2A38FE-F0C6-4A66-A825-457CE0FE6B96}" type="slidenum">
              <a:rPr lang="en-GB"/>
              <a:pPr/>
              <a:t>4</a:t>
            </a:fld>
            <a:endParaRPr lang="en-GB"/>
          </a:p>
        </p:txBody>
      </p:sp>
      <p:sp>
        <p:nvSpPr>
          <p:cNvPr id="4700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6563AF-7AF1-41EF-86C2-9B78E0B65D9A}" type="slidenum">
              <a:rPr lang="en-GB"/>
              <a:pPr/>
              <a:t>5</a:t>
            </a:fld>
            <a:endParaRPr lang="en-GB"/>
          </a:p>
        </p:txBody>
      </p:sp>
      <p:sp>
        <p:nvSpPr>
          <p:cNvPr id="4802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77C612-F4BA-4EED-A7A3-5B0CE96659A3}" type="slidenum">
              <a:rPr lang="en-GB"/>
              <a:pPr/>
              <a:t>6</a:t>
            </a:fld>
            <a:endParaRPr lang="en-GB"/>
          </a:p>
        </p:txBody>
      </p:sp>
      <p:sp>
        <p:nvSpPr>
          <p:cNvPr id="4812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FCF3FB-7EF0-4D51-B811-ED1FA9644499}" type="slidenum">
              <a:rPr lang="en-GB"/>
              <a:pPr/>
              <a:t>7</a:t>
            </a:fld>
            <a:endParaRPr lang="en-GB"/>
          </a:p>
        </p:txBody>
      </p:sp>
      <p:sp>
        <p:nvSpPr>
          <p:cNvPr id="4823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87DB58-F2B7-4ABE-B7E0-60BAACB1F56A}" type="slidenum">
              <a:rPr lang="en-GB"/>
              <a:pPr/>
              <a:t>8</a:t>
            </a:fld>
            <a:endParaRPr lang="en-GB"/>
          </a:p>
        </p:txBody>
      </p:sp>
      <p:sp>
        <p:nvSpPr>
          <p:cNvPr id="4833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D7FF22-8A83-4B6D-8B8D-675A4E9B9D3A}" type="slidenum">
              <a:rPr lang="en-GB"/>
              <a:pPr/>
              <a:t>9</a:t>
            </a:fld>
            <a:endParaRPr lang="en-GB"/>
          </a:p>
        </p:txBody>
      </p:sp>
      <p:sp>
        <p:nvSpPr>
          <p:cNvPr id="4843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0626800A-A2D2-4753-A91C-1010BC3DB7A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8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0F613-A3AF-4E93-BB28-DC58BF81BF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9AEDB-5208-48CD-80EA-C223B7AEB8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626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5DD5291-0CD6-4A9F-8753-69EC0B309B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F19B6-D415-4E47-BF1A-683BFFDADF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F64E2-3372-41D9-B3B8-B3F94E4909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D92A8-92F8-4DED-B10F-85F5695E00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A91D1-9096-491E-8F6F-28973BCDCA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D6774-2273-4895-A909-B044D38AE1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57791-4CAE-435D-963C-E8B163512F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3C573-7D02-4D47-B930-C62F6B4B9F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4615C-C9E6-4069-8908-CD1463B969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26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650DCDB4-65B5-47A0-B9F1-A70078BF09F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8" name="Rectangle 10"/>
          <p:cNvSpPr>
            <a:spLocks noChangeArrowheads="1"/>
          </p:cNvSpPr>
          <p:nvPr userDrawn="1"/>
        </p:nvSpPr>
        <p:spPr bwMode="gray">
          <a:xfrm>
            <a:off x="0" y="1600200"/>
            <a:ext cx="3343275" cy="122238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Excel_Chart4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Microsoft_Office_Excel_Chart5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Microsoft_Office_Excel_Chart6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Microsoft_Office_Excel_Chart7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Microsoft_Office_Excel_Chart8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Microsoft_Office_Excel_Chart9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Chart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ff.com/homepage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http://www.kff.com/images/fahd.jpg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Chart2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Chart3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95600" y="1066800"/>
            <a:ext cx="5943600" cy="3962400"/>
          </a:xfrm>
        </p:spPr>
        <p:txBody>
          <a:bodyPr/>
          <a:lstStyle/>
          <a:p>
            <a:pPr algn="l"/>
            <a:r>
              <a:rPr lang="en-US" sz="5400">
                <a:solidFill>
                  <a:srgbClr val="FFFF00"/>
                </a:solidFill>
                <a:cs typeface="Times New Roman" pitchFamily="18" charset="0"/>
              </a:rPr>
              <a:t>Institutions, Human Capital, and Diversification of Rentier Economies</a:t>
            </a:r>
            <a:r>
              <a:rPr lang="en-US" sz="540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98339" name="Text Box 3"/>
          <p:cNvSpPr txBox="1">
            <a:spLocks noChangeArrowheads="1"/>
          </p:cNvSpPr>
          <p:nvPr/>
        </p:nvSpPr>
        <p:spPr bwMode="auto">
          <a:xfrm>
            <a:off x="4813300" y="5734050"/>
            <a:ext cx="3790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Thorvaldur Gylfason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8342" name="Line 6"/>
          <p:cNvSpPr>
            <a:spLocks noChangeShapeType="1"/>
          </p:cNvSpPr>
          <p:nvPr/>
        </p:nvSpPr>
        <p:spPr bwMode="auto">
          <a:xfrm>
            <a:off x="1219200" y="838200"/>
            <a:ext cx="0" cy="5486400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983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962400"/>
            <a:ext cx="217328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ChangeArrowheads="1"/>
          </p:cNvSpPr>
          <p:nvPr/>
        </p:nvSpPr>
        <p:spPr bwMode="auto">
          <a:xfrm>
            <a:off x="1524000" y="392113"/>
            <a:ext cx="6400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>
                <a:latin typeface="Tahoma" pitchFamily="34" charset="0"/>
              </a:rPr>
              <a:t>Growth and </a:t>
            </a:r>
            <a:r>
              <a:rPr lang="en-US" sz="4000" b="1">
                <a:solidFill>
                  <a:srgbClr val="FFFF00"/>
                </a:solidFill>
                <a:latin typeface="Tahoma" pitchFamily="34" charset="0"/>
              </a:rPr>
              <a:t>democracy</a:t>
            </a:r>
            <a:r>
              <a:rPr lang="en-US" sz="4000" b="1">
                <a:latin typeface="Tahoma" pitchFamily="34" charset="0"/>
              </a:rPr>
              <a:t>, 1960-2000</a:t>
            </a:r>
          </a:p>
        </p:txBody>
      </p:sp>
      <p:sp>
        <p:nvSpPr>
          <p:cNvPr id="475148" name="Line 12"/>
          <p:cNvSpPr>
            <a:spLocks noChangeShapeType="1"/>
          </p:cNvSpPr>
          <p:nvPr/>
        </p:nvSpPr>
        <p:spPr bwMode="auto">
          <a:xfrm>
            <a:off x="1219200" y="838200"/>
            <a:ext cx="0" cy="5486400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5150" name="Text Box 14"/>
          <p:cNvSpPr txBox="1">
            <a:spLocks noChangeArrowheads="1"/>
          </p:cNvSpPr>
          <p:nvPr/>
        </p:nvSpPr>
        <p:spPr bwMode="auto">
          <a:xfrm rot="21420000">
            <a:off x="6530975" y="5562600"/>
            <a:ext cx="200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144 countries</a:t>
            </a:r>
          </a:p>
        </p:txBody>
      </p:sp>
      <p:sp>
        <p:nvSpPr>
          <p:cNvPr id="475151" name="Text Box 15"/>
          <p:cNvSpPr txBox="1">
            <a:spLocks noChangeArrowheads="1"/>
          </p:cNvSpPr>
          <p:nvPr/>
        </p:nvSpPr>
        <p:spPr bwMode="auto">
          <a:xfrm rot="21420000">
            <a:off x="6567488" y="3429000"/>
            <a:ext cx="2206625" cy="1825625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Democracy and growth seem to go together</a:t>
            </a:r>
          </a:p>
        </p:txBody>
      </p:sp>
      <p:graphicFrame>
        <p:nvGraphicFramePr>
          <p:cNvPr id="475152" name="Object 16"/>
          <p:cNvGraphicFramePr>
            <a:graphicFrameLocks noChangeAspect="1"/>
          </p:cNvGraphicFramePr>
          <p:nvPr/>
        </p:nvGraphicFramePr>
        <p:xfrm>
          <a:off x="1562100" y="1676400"/>
          <a:ext cx="4914900" cy="4914900"/>
        </p:xfrm>
        <a:graphic>
          <a:graphicData uri="http://schemas.openxmlformats.org/presentationml/2006/ole">
            <p:oleObj spid="_x0000_s475152" name="Chart" r:id="rId4" imgW="3124295" imgH="3124295" progId="Excel.Chart.8">
              <p:embed/>
            </p:oleObj>
          </a:graphicData>
        </a:graphic>
      </p:graphicFrame>
      <p:sp>
        <p:nvSpPr>
          <p:cNvPr id="475153" name="Text Box 17"/>
          <p:cNvSpPr txBox="1">
            <a:spLocks noChangeArrowheads="1"/>
          </p:cNvSpPr>
          <p:nvPr/>
        </p:nvSpPr>
        <p:spPr bwMode="auto">
          <a:xfrm rot="21420000">
            <a:off x="4533900" y="5410200"/>
            <a:ext cx="1298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Tahoma" pitchFamily="34" charset="0"/>
              </a:rPr>
              <a:t>r = 0.48</a:t>
            </a:r>
          </a:p>
        </p:txBody>
      </p:sp>
      <p:sp>
        <p:nvSpPr>
          <p:cNvPr id="475154" name="Text Box 18"/>
          <p:cNvSpPr txBox="1">
            <a:spLocks noChangeArrowheads="1"/>
          </p:cNvSpPr>
          <p:nvPr/>
        </p:nvSpPr>
        <p:spPr bwMode="auto">
          <a:xfrm rot="21420000">
            <a:off x="2247900" y="1830388"/>
            <a:ext cx="10810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Equatorial</a:t>
            </a:r>
          </a:p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Guinea</a:t>
            </a:r>
          </a:p>
        </p:txBody>
      </p:sp>
      <p:sp>
        <p:nvSpPr>
          <p:cNvPr id="475155" name="Text Box 19"/>
          <p:cNvSpPr txBox="1">
            <a:spLocks noChangeArrowheads="1"/>
          </p:cNvSpPr>
          <p:nvPr/>
        </p:nvSpPr>
        <p:spPr bwMode="auto">
          <a:xfrm rot="21420000">
            <a:off x="4313238" y="2940050"/>
            <a:ext cx="944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Malaysia</a:t>
            </a:r>
          </a:p>
        </p:txBody>
      </p:sp>
      <p:sp>
        <p:nvSpPr>
          <p:cNvPr id="475156" name="Line 20"/>
          <p:cNvSpPr>
            <a:spLocks noChangeShapeType="1"/>
          </p:cNvSpPr>
          <p:nvPr/>
        </p:nvSpPr>
        <p:spPr bwMode="auto">
          <a:xfrm>
            <a:off x="4902200" y="3200400"/>
            <a:ext cx="266700" cy="1905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5157" name="Text Box 21"/>
          <p:cNvSpPr txBox="1">
            <a:spLocks noChangeArrowheads="1"/>
          </p:cNvSpPr>
          <p:nvPr/>
        </p:nvSpPr>
        <p:spPr bwMode="auto">
          <a:xfrm rot="21420000">
            <a:off x="2960688" y="2711450"/>
            <a:ext cx="10779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Singapore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51" grpId="0" animBg="1" autoUpdateAnimBg="0"/>
      <p:bldOleChart spid="4751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ChangeArrowheads="1"/>
          </p:cNvSpPr>
          <p:nvPr/>
        </p:nvSpPr>
        <p:spPr bwMode="auto">
          <a:xfrm>
            <a:off x="1524000" y="392113"/>
            <a:ext cx="6400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>
                <a:latin typeface="Tahoma" pitchFamily="34" charset="0"/>
              </a:rPr>
              <a:t>Education and </a:t>
            </a:r>
            <a:r>
              <a:rPr lang="en-US" sz="4000" b="1">
                <a:solidFill>
                  <a:srgbClr val="FFFF00"/>
                </a:solidFill>
                <a:latin typeface="Tahoma" pitchFamily="34" charset="0"/>
              </a:rPr>
              <a:t>democracy</a:t>
            </a:r>
            <a:r>
              <a:rPr lang="en-US" sz="4000" b="1">
                <a:latin typeface="Tahoma" pitchFamily="34" charset="0"/>
              </a:rPr>
              <a:t>, 1960-2000</a:t>
            </a:r>
          </a:p>
        </p:txBody>
      </p:sp>
      <p:sp>
        <p:nvSpPr>
          <p:cNvPr id="476172" name="Line 12"/>
          <p:cNvSpPr>
            <a:spLocks noChangeShapeType="1"/>
          </p:cNvSpPr>
          <p:nvPr/>
        </p:nvSpPr>
        <p:spPr bwMode="auto">
          <a:xfrm>
            <a:off x="1219200" y="838200"/>
            <a:ext cx="0" cy="5486400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6174" name="Text Box 14"/>
          <p:cNvSpPr txBox="1">
            <a:spLocks noChangeArrowheads="1"/>
          </p:cNvSpPr>
          <p:nvPr/>
        </p:nvSpPr>
        <p:spPr bwMode="auto">
          <a:xfrm rot="21420000">
            <a:off x="2438400" y="1830388"/>
            <a:ext cx="10810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Equatorial</a:t>
            </a:r>
          </a:p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Guinea</a:t>
            </a:r>
          </a:p>
        </p:txBody>
      </p:sp>
      <p:sp>
        <p:nvSpPr>
          <p:cNvPr id="476175" name="Text Box 15"/>
          <p:cNvSpPr txBox="1">
            <a:spLocks noChangeArrowheads="1"/>
          </p:cNvSpPr>
          <p:nvPr/>
        </p:nvSpPr>
        <p:spPr bwMode="auto">
          <a:xfrm rot="21420000">
            <a:off x="4419600" y="2890838"/>
            <a:ext cx="944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Malaysia</a:t>
            </a:r>
          </a:p>
        </p:txBody>
      </p:sp>
      <p:sp>
        <p:nvSpPr>
          <p:cNvPr id="476176" name="Line 16"/>
          <p:cNvSpPr>
            <a:spLocks noChangeShapeType="1"/>
          </p:cNvSpPr>
          <p:nvPr/>
        </p:nvSpPr>
        <p:spPr bwMode="auto">
          <a:xfrm>
            <a:off x="5105400" y="3162300"/>
            <a:ext cx="119063" cy="1746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6177" name="Text Box 17"/>
          <p:cNvSpPr txBox="1">
            <a:spLocks noChangeArrowheads="1"/>
          </p:cNvSpPr>
          <p:nvPr/>
        </p:nvSpPr>
        <p:spPr bwMode="auto">
          <a:xfrm rot="21420000">
            <a:off x="3101975" y="2628900"/>
            <a:ext cx="1077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Singapore</a:t>
            </a:r>
          </a:p>
        </p:txBody>
      </p:sp>
      <p:sp>
        <p:nvSpPr>
          <p:cNvPr id="476178" name="Text Box 18"/>
          <p:cNvSpPr txBox="1">
            <a:spLocks noChangeArrowheads="1"/>
          </p:cNvSpPr>
          <p:nvPr/>
        </p:nvSpPr>
        <p:spPr bwMode="auto">
          <a:xfrm rot="21420000">
            <a:off x="6607175" y="5646738"/>
            <a:ext cx="200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126 countries</a:t>
            </a:r>
          </a:p>
        </p:txBody>
      </p:sp>
      <p:sp>
        <p:nvSpPr>
          <p:cNvPr id="476179" name="Text Box 19"/>
          <p:cNvSpPr txBox="1">
            <a:spLocks noChangeArrowheads="1"/>
          </p:cNvSpPr>
          <p:nvPr/>
        </p:nvSpPr>
        <p:spPr bwMode="auto">
          <a:xfrm rot="21420000">
            <a:off x="6629400" y="3200400"/>
            <a:ext cx="2286000" cy="2252663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Democracy and education also go hand in hand</a:t>
            </a:r>
          </a:p>
        </p:txBody>
      </p:sp>
      <p:graphicFrame>
        <p:nvGraphicFramePr>
          <p:cNvPr id="476180" name="Object 20"/>
          <p:cNvGraphicFramePr>
            <a:graphicFrameLocks noChangeAspect="1"/>
          </p:cNvGraphicFramePr>
          <p:nvPr/>
        </p:nvGraphicFramePr>
        <p:xfrm>
          <a:off x="1562100" y="1676400"/>
          <a:ext cx="4914900" cy="4914900"/>
        </p:xfrm>
        <a:graphic>
          <a:graphicData uri="http://schemas.openxmlformats.org/presentationml/2006/ole">
            <p:oleObj spid="_x0000_s476180" name="Chart" r:id="rId4" imgW="3124295" imgH="3124295" progId="Excel.Chart.8">
              <p:embed/>
            </p:oleObj>
          </a:graphicData>
        </a:graphic>
      </p:graphicFrame>
      <p:sp>
        <p:nvSpPr>
          <p:cNvPr id="476181" name="Text Box 21"/>
          <p:cNvSpPr txBox="1">
            <a:spLocks noChangeArrowheads="1"/>
          </p:cNvSpPr>
          <p:nvPr/>
        </p:nvSpPr>
        <p:spPr bwMode="auto">
          <a:xfrm rot="21420000">
            <a:off x="2476500" y="2057400"/>
            <a:ext cx="1298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Tahoma" pitchFamily="34" charset="0"/>
              </a:rPr>
              <a:t>r = 0.62</a:t>
            </a:r>
          </a:p>
        </p:txBody>
      </p:sp>
      <p:sp>
        <p:nvSpPr>
          <p:cNvPr id="476182" name="Oval 22"/>
          <p:cNvSpPr>
            <a:spLocks noChangeArrowheads="1"/>
          </p:cNvSpPr>
          <p:nvPr/>
        </p:nvSpPr>
        <p:spPr bwMode="auto">
          <a:xfrm>
            <a:off x="1757363" y="2667000"/>
            <a:ext cx="381000" cy="6858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79" grpId="0" animBg="1" autoUpdateAnimBg="0"/>
      <p:bldP spid="4761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Line 2"/>
          <p:cNvSpPr>
            <a:spLocks noChangeShapeType="1"/>
          </p:cNvSpPr>
          <p:nvPr/>
        </p:nvSpPr>
        <p:spPr bwMode="auto">
          <a:xfrm>
            <a:off x="1219200" y="838200"/>
            <a:ext cx="0" cy="5486400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3875" name="Rectangle 3"/>
          <p:cNvSpPr>
            <a:spLocks noChangeArrowheads="1"/>
          </p:cNvSpPr>
          <p:nvPr/>
        </p:nvSpPr>
        <p:spPr bwMode="auto">
          <a:xfrm>
            <a:off x="1524000" y="392113"/>
            <a:ext cx="5715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>
                <a:latin typeface="Tahoma" pitchFamily="34" charset="0"/>
              </a:rPr>
              <a:t>Growth and </a:t>
            </a:r>
            <a:r>
              <a:rPr lang="en-US" sz="4000" b="1">
                <a:solidFill>
                  <a:srgbClr val="FFFF00"/>
                </a:solidFill>
                <a:latin typeface="Tahoma" pitchFamily="34" charset="0"/>
              </a:rPr>
              <a:t>corruption</a:t>
            </a:r>
            <a:r>
              <a:rPr lang="en-US" sz="4000" b="1">
                <a:latin typeface="Tahoma" pitchFamily="34" charset="0"/>
              </a:rPr>
              <a:t>, 1965-98</a:t>
            </a:r>
          </a:p>
        </p:txBody>
      </p:sp>
      <p:sp>
        <p:nvSpPr>
          <p:cNvPr id="463879" name="Text Box 7"/>
          <p:cNvSpPr txBox="1">
            <a:spLocks noChangeArrowheads="1"/>
          </p:cNvSpPr>
          <p:nvPr/>
        </p:nvSpPr>
        <p:spPr bwMode="auto">
          <a:xfrm>
            <a:off x="3897313" y="3797300"/>
            <a:ext cx="1098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Cameroon</a:t>
            </a:r>
          </a:p>
        </p:txBody>
      </p:sp>
      <p:sp>
        <p:nvSpPr>
          <p:cNvPr id="463883" name="Text Box 11"/>
          <p:cNvSpPr txBox="1">
            <a:spLocks noChangeArrowheads="1"/>
          </p:cNvSpPr>
          <p:nvPr/>
        </p:nvSpPr>
        <p:spPr bwMode="auto">
          <a:xfrm>
            <a:off x="6629400" y="1828800"/>
            <a:ext cx="240665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latin typeface="Tahoma" pitchFamily="34" charset="0"/>
              </a:rPr>
              <a:t>Honesty is good for growth because corruption creates inefficiency</a:t>
            </a:r>
          </a:p>
        </p:txBody>
      </p:sp>
      <p:graphicFrame>
        <p:nvGraphicFramePr>
          <p:cNvPr id="463884" name="Object 12"/>
          <p:cNvGraphicFramePr>
            <a:graphicFrameLocks noChangeAspect="1"/>
          </p:cNvGraphicFramePr>
          <p:nvPr/>
        </p:nvGraphicFramePr>
        <p:xfrm>
          <a:off x="1524000" y="1676400"/>
          <a:ext cx="5029200" cy="4840288"/>
        </p:xfrm>
        <a:graphic>
          <a:graphicData uri="http://schemas.openxmlformats.org/presentationml/2006/ole">
            <p:oleObj spid="_x0000_s463884" name="Chart" r:id="rId4" imgW="3124460" imgH="3066877" progId="Excel.Chart.8">
              <p:embed/>
            </p:oleObj>
          </a:graphicData>
        </a:graphic>
      </p:graphicFrame>
      <p:sp>
        <p:nvSpPr>
          <p:cNvPr id="463885" name="Text Box 13"/>
          <p:cNvSpPr txBox="1">
            <a:spLocks noChangeArrowheads="1"/>
          </p:cNvSpPr>
          <p:nvPr/>
        </p:nvSpPr>
        <p:spPr bwMode="auto">
          <a:xfrm>
            <a:off x="2667000" y="2133600"/>
            <a:ext cx="1298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Tahoma" pitchFamily="34" charset="0"/>
              </a:rPr>
              <a:t>r = 0.40</a:t>
            </a:r>
          </a:p>
        </p:txBody>
      </p:sp>
      <p:sp>
        <p:nvSpPr>
          <p:cNvPr id="463886" name="Text Box 14"/>
          <p:cNvSpPr txBox="1">
            <a:spLocks noChangeArrowheads="1"/>
          </p:cNvSpPr>
          <p:nvPr/>
        </p:nvSpPr>
        <p:spPr bwMode="auto">
          <a:xfrm>
            <a:off x="4648200" y="2209800"/>
            <a:ext cx="1049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Botswana</a:t>
            </a:r>
          </a:p>
        </p:txBody>
      </p:sp>
      <p:sp>
        <p:nvSpPr>
          <p:cNvPr id="463887" name="Text Box 15"/>
          <p:cNvSpPr txBox="1">
            <a:spLocks noChangeArrowheads="1"/>
          </p:cNvSpPr>
          <p:nvPr/>
        </p:nvSpPr>
        <p:spPr bwMode="auto">
          <a:xfrm>
            <a:off x="2590800" y="3238500"/>
            <a:ext cx="1058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Indonesia</a:t>
            </a:r>
          </a:p>
        </p:txBody>
      </p:sp>
      <p:sp>
        <p:nvSpPr>
          <p:cNvPr id="463888" name="Text Box 16"/>
          <p:cNvSpPr txBox="1">
            <a:spLocks noChangeArrowheads="1"/>
          </p:cNvSpPr>
          <p:nvPr/>
        </p:nvSpPr>
        <p:spPr bwMode="auto">
          <a:xfrm>
            <a:off x="5397500" y="3225800"/>
            <a:ext cx="862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Norway</a:t>
            </a:r>
          </a:p>
        </p:txBody>
      </p:sp>
      <p:sp>
        <p:nvSpPr>
          <p:cNvPr id="463889" name="Text Box 17"/>
          <p:cNvSpPr txBox="1">
            <a:spLocks noChangeArrowheads="1"/>
          </p:cNvSpPr>
          <p:nvPr/>
        </p:nvSpPr>
        <p:spPr bwMode="auto">
          <a:xfrm>
            <a:off x="4889500" y="4292600"/>
            <a:ext cx="1344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New Zealand</a:t>
            </a:r>
          </a:p>
        </p:txBody>
      </p:sp>
      <p:sp>
        <p:nvSpPr>
          <p:cNvPr id="463890" name="Text Box 18"/>
          <p:cNvSpPr txBox="1">
            <a:spLocks noChangeArrowheads="1"/>
          </p:cNvSpPr>
          <p:nvPr/>
        </p:nvSpPr>
        <p:spPr bwMode="auto">
          <a:xfrm>
            <a:off x="2628900" y="4546600"/>
            <a:ext cx="730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Kenya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3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638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Line 2"/>
          <p:cNvSpPr>
            <a:spLocks noChangeShapeType="1"/>
          </p:cNvSpPr>
          <p:nvPr/>
        </p:nvSpPr>
        <p:spPr bwMode="auto">
          <a:xfrm>
            <a:off x="1219200" y="838200"/>
            <a:ext cx="0" cy="5486400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2851" name="Rectangle 3"/>
          <p:cNvSpPr>
            <a:spLocks noChangeArrowheads="1"/>
          </p:cNvSpPr>
          <p:nvPr/>
        </p:nvSpPr>
        <p:spPr bwMode="auto">
          <a:xfrm>
            <a:off x="1524000" y="392113"/>
            <a:ext cx="5943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>
                <a:latin typeface="Tahoma" pitchFamily="34" charset="0"/>
              </a:rPr>
              <a:t>Corruption and </a:t>
            </a:r>
            <a:r>
              <a:rPr lang="en-US" sz="4000" b="1">
                <a:solidFill>
                  <a:srgbClr val="FFFF00"/>
                </a:solidFill>
                <a:latin typeface="Tahoma" pitchFamily="34" charset="0"/>
              </a:rPr>
              <a:t>natural resources</a:t>
            </a:r>
            <a:endParaRPr lang="en-US" sz="4000" b="1">
              <a:latin typeface="Tahoma" pitchFamily="34" charset="0"/>
            </a:endParaRPr>
          </a:p>
        </p:txBody>
      </p:sp>
      <p:sp>
        <p:nvSpPr>
          <p:cNvPr id="462859" name="Text Box 11"/>
          <p:cNvSpPr txBox="1">
            <a:spLocks noChangeArrowheads="1"/>
          </p:cNvSpPr>
          <p:nvPr/>
        </p:nvSpPr>
        <p:spPr bwMode="auto">
          <a:xfrm>
            <a:off x="6629400" y="1828800"/>
            <a:ext cx="16002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latin typeface="Tahoma" pitchFamily="34" charset="0"/>
              </a:rPr>
              <a:t>Natural capital tends to crowd out social capital</a:t>
            </a:r>
          </a:p>
        </p:txBody>
      </p:sp>
      <p:graphicFrame>
        <p:nvGraphicFramePr>
          <p:cNvPr id="462860" name="Object 12"/>
          <p:cNvGraphicFramePr>
            <a:graphicFrameLocks noChangeAspect="1"/>
          </p:cNvGraphicFramePr>
          <p:nvPr/>
        </p:nvGraphicFramePr>
        <p:xfrm>
          <a:off x="1549400" y="1676400"/>
          <a:ext cx="4851400" cy="4851400"/>
        </p:xfrm>
        <a:graphic>
          <a:graphicData uri="http://schemas.openxmlformats.org/presentationml/2006/ole">
            <p:oleObj spid="_x0000_s462860" name="Chart" r:id="rId4" imgW="3124295" imgH="3114770" progId="Excel.Chart.8">
              <p:embed/>
            </p:oleObj>
          </a:graphicData>
        </a:graphic>
      </p:graphicFrame>
      <p:sp>
        <p:nvSpPr>
          <p:cNvPr id="462861" name="Text Box 13"/>
          <p:cNvSpPr txBox="1">
            <a:spLocks noChangeArrowheads="1"/>
          </p:cNvSpPr>
          <p:nvPr/>
        </p:nvSpPr>
        <p:spPr bwMode="auto">
          <a:xfrm>
            <a:off x="4572000" y="2057400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Tahoma" pitchFamily="34" charset="0"/>
              </a:rPr>
              <a:t>r = -0.42</a:t>
            </a:r>
          </a:p>
        </p:txBody>
      </p:sp>
      <p:sp>
        <p:nvSpPr>
          <p:cNvPr id="462862" name="Text Box 14"/>
          <p:cNvSpPr txBox="1">
            <a:spLocks noChangeArrowheads="1"/>
          </p:cNvSpPr>
          <p:nvPr/>
        </p:nvSpPr>
        <p:spPr bwMode="auto">
          <a:xfrm>
            <a:off x="2667000" y="2133600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Finland</a:t>
            </a:r>
          </a:p>
        </p:txBody>
      </p:sp>
      <p:sp>
        <p:nvSpPr>
          <p:cNvPr id="462863" name="Text Box 15"/>
          <p:cNvSpPr txBox="1">
            <a:spLocks noChangeArrowheads="1"/>
          </p:cNvSpPr>
          <p:nvPr/>
        </p:nvSpPr>
        <p:spPr bwMode="auto">
          <a:xfrm>
            <a:off x="4191000" y="2590800"/>
            <a:ext cx="1344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New Zealand</a:t>
            </a:r>
          </a:p>
        </p:txBody>
      </p:sp>
      <p:sp>
        <p:nvSpPr>
          <p:cNvPr id="462864" name="Text Box 16"/>
          <p:cNvSpPr txBox="1">
            <a:spLocks noChangeArrowheads="1"/>
          </p:cNvSpPr>
          <p:nvPr/>
        </p:nvSpPr>
        <p:spPr bwMode="auto">
          <a:xfrm>
            <a:off x="5178425" y="3981450"/>
            <a:ext cx="841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Zambia</a:t>
            </a:r>
          </a:p>
        </p:txBody>
      </p:sp>
      <p:sp>
        <p:nvSpPr>
          <p:cNvPr id="462865" name="Text Box 17"/>
          <p:cNvSpPr txBox="1">
            <a:spLocks noChangeArrowheads="1"/>
          </p:cNvSpPr>
          <p:nvPr/>
        </p:nvSpPr>
        <p:spPr bwMode="auto">
          <a:xfrm>
            <a:off x="2971800" y="4953000"/>
            <a:ext cx="1058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Indonesia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2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2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9" grpId="0" autoUpdateAnimBg="0"/>
      <p:bldOleChart spid="4628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Line 2"/>
          <p:cNvSpPr>
            <a:spLocks noChangeShapeType="1"/>
          </p:cNvSpPr>
          <p:nvPr/>
        </p:nvSpPr>
        <p:spPr bwMode="auto">
          <a:xfrm>
            <a:off x="1219200" y="838200"/>
            <a:ext cx="0" cy="5486400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8995" name="Rectangle 3"/>
          <p:cNvSpPr>
            <a:spLocks noChangeArrowheads="1"/>
          </p:cNvSpPr>
          <p:nvPr/>
        </p:nvSpPr>
        <p:spPr bwMode="auto">
          <a:xfrm>
            <a:off x="1524000" y="392113"/>
            <a:ext cx="5715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>
                <a:latin typeface="Tahoma" pitchFamily="34" charset="0"/>
              </a:rPr>
              <a:t>Political liberties and </a:t>
            </a:r>
            <a:r>
              <a:rPr lang="en-US" sz="4000" b="1">
                <a:solidFill>
                  <a:srgbClr val="FFFF00"/>
                </a:solidFill>
                <a:latin typeface="Tahoma" pitchFamily="34" charset="0"/>
              </a:rPr>
              <a:t>natural resources</a:t>
            </a:r>
            <a:endParaRPr lang="en-US" sz="4000" b="1">
              <a:latin typeface="Tahoma" pitchFamily="34" charset="0"/>
            </a:endParaRPr>
          </a:p>
        </p:txBody>
      </p:sp>
      <p:sp>
        <p:nvSpPr>
          <p:cNvPr id="469000" name="Text Box 8"/>
          <p:cNvSpPr txBox="1">
            <a:spLocks noChangeArrowheads="1"/>
          </p:cNvSpPr>
          <p:nvPr/>
        </p:nvSpPr>
        <p:spPr bwMode="auto">
          <a:xfrm>
            <a:off x="4648200" y="2209800"/>
            <a:ext cx="1049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Botswana</a:t>
            </a:r>
          </a:p>
        </p:txBody>
      </p:sp>
      <p:graphicFrame>
        <p:nvGraphicFramePr>
          <p:cNvPr id="469005" name="Object 13"/>
          <p:cNvGraphicFramePr>
            <a:graphicFrameLocks noChangeAspect="1"/>
          </p:cNvGraphicFramePr>
          <p:nvPr/>
        </p:nvGraphicFramePr>
        <p:xfrm>
          <a:off x="1524000" y="1676400"/>
          <a:ext cx="4838700" cy="4838700"/>
        </p:xfrm>
        <a:graphic>
          <a:graphicData uri="http://schemas.openxmlformats.org/presentationml/2006/ole">
            <p:oleObj spid="_x0000_s469005" name="Chart" r:id="rId4" imgW="3124460" imgH="3066877" progId="Excel.Chart.8">
              <p:embed/>
            </p:oleObj>
          </a:graphicData>
        </a:graphic>
      </p:graphicFrame>
      <p:sp>
        <p:nvSpPr>
          <p:cNvPr id="469006" name="Text Box 14"/>
          <p:cNvSpPr txBox="1">
            <a:spLocks noChangeArrowheads="1"/>
          </p:cNvSpPr>
          <p:nvPr/>
        </p:nvSpPr>
        <p:spPr bwMode="auto">
          <a:xfrm>
            <a:off x="2336800" y="2006600"/>
            <a:ext cx="1298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Tahoma" pitchFamily="34" charset="0"/>
              </a:rPr>
              <a:t>r = 0.48</a:t>
            </a:r>
          </a:p>
        </p:txBody>
      </p:sp>
      <p:sp>
        <p:nvSpPr>
          <p:cNvPr id="469008" name="Text Box 16"/>
          <p:cNvSpPr txBox="1">
            <a:spLocks noChangeArrowheads="1"/>
          </p:cNvSpPr>
          <p:nvPr/>
        </p:nvSpPr>
        <p:spPr bwMode="auto">
          <a:xfrm>
            <a:off x="6629400" y="1828800"/>
            <a:ext cx="16002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latin typeface="Tahoma" pitchFamily="34" charset="0"/>
              </a:rPr>
              <a:t>Natural capital tends to crowd out social capital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9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6900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Line 3"/>
          <p:cNvSpPr>
            <a:spLocks noChangeShapeType="1"/>
          </p:cNvSpPr>
          <p:nvPr/>
        </p:nvSpPr>
        <p:spPr bwMode="auto">
          <a:xfrm>
            <a:off x="1219200" y="838200"/>
            <a:ext cx="0" cy="5486400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8516" name="Rectangle 4"/>
          <p:cNvSpPr>
            <a:spLocks noChangeArrowheads="1"/>
          </p:cNvSpPr>
          <p:nvPr/>
        </p:nvSpPr>
        <p:spPr bwMode="auto">
          <a:xfrm>
            <a:off x="1524000" y="392113"/>
            <a:ext cx="5715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>
                <a:latin typeface="Tahoma" pitchFamily="34" charset="0"/>
              </a:rPr>
              <a:t>Growth and </a:t>
            </a:r>
            <a:r>
              <a:rPr lang="en-US" sz="4000" b="1">
                <a:solidFill>
                  <a:srgbClr val="FFFF00"/>
                </a:solidFill>
                <a:latin typeface="Tahoma" pitchFamily="34" charset="0"/>
              </a:rPr>
              <a:t>natural resources</a:t>
            </a:r>
            <a:r>
              <a:rPr lang="en-US" sz="4000" b="1">
                <a:latin typeface="Tahoma" pitchFamily="34" charset="0"/>
              </a:rPr>
              <a:t>, 1965-98</a:t>
            </a:r>
          </a:p>
        </p:txBody>
      </p:sp>
      <p:graphicFrame>
        <p:nvGraphicFramePr>
          <p:cNvPr id="448518" name="Object 6"/>
          <p:cNvGraphicFramePr>
            <a:graphicFrameLocks noChangeAspect="1"/>
          </p:cNvGraphicFramePr>
          <p:nvPr/>
        </p:nvGraphicFramePr>
        <p:xfrm>
          <a:off x="1546225" y="1676400"/>
          <a:ext cx="5006975" cy="4943475"/>
        </p:xfrm>
        <a:graphic>
          <a:graphicData uri="http://schemas.openxmlformats.org/presentationml/2006/ole">
            <p:oleObj spid="_x0000_s448518" name="Chart" r:id="rId4" imgW="3124295" imgH="3124295" progId="Excel.Chart.8">
              <p:embed/>
            </p:oleObj>
          </a:graphicData>
        </a:graphic>
      </p:graphicFrame>
      <p:sp>
        <p:nvSpPr>
          <p:cNvPr id="448519" name="Text Box 7"/>
          <p:cNvSpPr txBox="1">
            <a:spLocks noChangeArrowheads="1"/>
          </p:cNvSpPr>
          <p:nvPr/>
        </p:nvSpPr>
        <p:spPr bwMode="auto">
          <a:xfrm>
            <a:off x="5194300" y="4614863"/>
            <a:ext cx="1249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Madagascar</a:t>
            </a:r>
          </a:p>
        </p:txBody>
      </p:sp>
      <p:sp>
        <p:nvSpPr>
          <p:cNvPr id="448520" name="Text Box 8"/>
          <p:cNvSpPr txBox="1">
            <a:spLocks noChangeArrowheads="1"/>
          </p:cNvSpPr>
          <p:nvPr/>
        </p:nvSpPr>
        <p:spPr bwMode="auto">
          <a:xfrm>
            <a:off x="5119688" y="4178300"/>
            <a:ext cx="539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Mali</a:t>
            </a:r>
          </a:p>
        </p:txBody>
      </p:sp>
      <p:sp>
        <p:nvSpPr>
          <p:cNvPr id="448521" name="Text Box 9"/>
          <p:cNvSpPr txBox="1">
            <a:spLocks noChangeArrowheads="1"/>
          </p:cNvSpPr>
          <p:nvPr/>
        </p:nvSpPr>
        <p:spPr bwMode="auto">
          <a:xfrm>
            <a:off x="3897313" y="3797300"/>
            <a:ext cx="1098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Cameroon</a:t>
            </a:r>
          </a:p>
        </p:txBody>
      </p:sp>
      <p:sp>
        <p:nvSpPr>
          <p:cNvPr id="448522" name="Text Box 10"/>
          <p:cNvSpPr txBox="1">
            <a:spLocks noChangeArrowheads="1"/>
          </p:cNvSpPr>
          <p:nvPr/>
        </p:nvSpPr>
        <p:spPr bwMode="auto">
          <a:xfrm>
            <a:off x="3146425" y="2759075"/>
            <a:ext cx="996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Mauritius</a:t>
            </a:r>
          </a:p>
        </p:txBody>
      </p:sp>
      <p:sp>
        <p:nvSpPr>
          <p:cNvPr id="448523" name="Text Box 11"/>
          <p:cNvSpPr txBox="1">
            <a:spLocks noChangeArrowheads="1"/>
          </p:cNvSpPr>
          <p:nvPr/>
        </p:nvSpPr>
        <p:spPr bwMode="auto">
          <a:xfrm>
            <a:off x="4686300" y="2097088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Tahoma" pitchFamily="34" charset="0"/>
              </a:rPr>
              <a:t>r = -0.64</a:t>
            </a:r>
          </a:p>
        </p:txBody>
      </p:sp>
      <p:sp>
        <p:nvSpPr>
          <p:cNvPr id="448529" name="Text Box 17"/>
          <p:cNvSpPr txBox="1">
            <a:spLocks noChangeArrowheads="1"/>
          </p:cNvSpPr>
          <p:nvPr/>
        </p:nvSpPr>
        <p:spPr bwMode="auto">
          <a:xfrm>
            <a:off x="6629400" y="1828800"/>
            <a:ext cx="24066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Natural resource dependence </a:t>
            </a:r>
            <a:r>
              <a:rPr lang="en-US" sz="2800">
                <a:solidFill>
                  <a:srgbClr val="FFFF00"/>
                </a:solidFill>
                <a:latin typeface="Tahoma" pitchFamily="34" charset="0"/>
              </a:rPr>
              <a:t>tends to hurt growth</a:t>
            </a:r>
            <a:endParaRPr lang="en-US" sz="2800">
              <a:latin typeface="Tahoma" pitchFamily="34" charset="0"/>
            </a:endParaRPr>
          </a:p>
          <a:p>
            <a:r>
              <a:rPr lang="en-US" sz="2800">
                <a:latin typeface="Tahoma" pitchFamily="34" charset="0"/>
              </a:rPr>
              <a:t>through rent seeking and by creating a false sense of security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8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8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8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48518" grpId="0"/>
      <p:bldP spid="44852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670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56706" name="Slide" r:id="rId4" imgW="4572000" imgH="3429000" progId="PowerPoint.Slide.8">
              <p:embed/>
            </p:oleObj>
          </a:graphicData>
        </a:graphic>
      </p:graphicFrame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3363" y="576263"/>
            <a:ext cx="6597650" cy="1143000"/>
          </a:xfrm>
        </p:spPr>
        <p:txBody>
          <a:bodyPr/>
          <a:lstStyle/>
          <a:p>
            <a:pPr algn="l"/>
            <a:r>
              <a:rPr lang="en-US" sz="4000" b="1"/>
              <a:t>Regression results on growth and democracy</a:t>
            </a:r>
          </a:p>
        </p:txBody>
      </p:sp>
      <p:graphicFrame>
        <p:nvGraphicFramePr>
          <p:cNvPr id="295020" name="Group 108"/>
          <p:cNvGraphicFramePr>
            <a:graphicFrameLocks noGrp="1"/>
          </p:cNvGraphicFramePr>
          <p:nvPr>
            <p:ph idx="1"/>
          </p:nvPr>
        </p:nvGraphicFramePr>
        <p:xfrm>
          <a:off x="395288" y="1981200"/>
          <a:ext cx="8424862" cy="4095750"/>
        </p:xfrm>
        <a:graphic>
          <a:graphicData uri="http://schemas.openxmlformats.org/drawingml/2006/table">
            <a:tbl>
              <a:tblPr/>
              <a:tblGrid>
                <a:gridCol w="1204912"/>
                <a:gridCol w="1201738"/>
                <a:gridCol w="1204912"/>
                <a:gridCol w="1201738"/>
                <a:gridCol w="1204912"/>
                <a:gridCol w="1201738"/>
                <a:gridCol w="1204912"/>
              </a:tblGrid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Model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Political liberties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0.34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(3.44)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Initial income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Natural capital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Investment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Secondary education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Fertility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Adj. R</a:t>
                      </a:r>
                      <a:r>
                        <a:rPr kumimoji="1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5017" name="Rectangle 105"/>
          <p:cNvSpPr>
            <a:spLocks noChangeArrowheads="1"/>
          </p:cNvSpPr>
          <p:nvPr/>
        </p:nvSpPr>
        <p:spPr bwMode="auto">
          <a:xfrm>
            <a:off x="1524000" y="6264275"/>
            <a:ext cx="75961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Tahoma" pitchFamily="34" charset="0"/>
                <a:cs typeface="Times New Roman" pitchFamily="18" charset="0"/>
              </a:rPr>
              <a:t>Note: t-values are shown within parentheses. 85 observations. No outliers were excluded. Method of estimation is Ordinary Least Squares.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03363" y="576263"/>
            <a:ext cx="6597650" cy="1143000"/>
          </a:xfrm>
        </p:spPr>
        <p:txBody>
          <a:bodyPr/>
          <a:lstStyle/>
          <a:p>
            <a:pPr algn="l"/>
            <a:r>
              <a:rPr lang="en-US" sz="4000" b="1"/>
              <a:t>Regression results on growth and democracy</a:t>
            </a:r>
          </a:p>
        </p:txBody>
      </p:sp>
      <p:graphicFrame>
        <p:nvGraphicFramePr>
          <p:cNvPr id="498766" name="Group 78"/>
          <p:cNvGraphicFramePr>
            <a:graphicFrameLocks noGrp="1"/>
          </p:cNvGraphicFramePr>
          <p:nvPr>
            <p:ph idx="1"/>
          </p:nvPr>
        </p:nvGraphicFramePr>
        <p:xfrm>
          <a:off x="395288" y="1981200"/>
          <a:ext cx="8424862" cy="4117975"/>
        </p:xfrm>
        <a:graphic>
          <a:graphicData uri="http://schemas.openxmlformats.org/drawingml/2006/table">
            <a:tbl>
              <a:tblPr/>
              <a:tblGrid>
                <a:gridCol w="1204912"/>
                <a:gridCol w="1201738"/>
                <a:gridCol w="1204912"/>
                <a:gridCol w="1201738"/>
                <a:gridCol w="1204912"/>
                <a:gridCol w="1201738"/>
                <a:gridCol w="1204912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Model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Model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Political liberties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0.34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(3.44)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0.77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(6.01)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Initial income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-1.14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(4.64)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Natural capital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Investment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Secondary education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Fertility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Adj. R</a:t>
                      </a:r>
                      <a:r>
                        <a:rPr kumimoji="1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8765" name="Rectangle 77"/>
          <p:cNvSpPr>
            <a:spLocks noChangeArrowheads="1"/>
          </p:cNvSpPr>
          <p:nvPr/>
        </p:nvSpPr>
        <p:spPr bwMode="auto">
          <a:xfrm>
            <a:off x="1524000" y="6264275"/>
            <a:ext cx="75961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Tahoma" pitchFamily="34" charset="0"/>
                <a:cs typeface="Times New Roman" pitchFamily="18" charset="0"/>
              </a:rPr>
              <a:t>Note: t-values are shown within parentheses. 85 observations. No outliers were excluded. Method of estimation is Ordinary Least Squares.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03363" y="576263"/>
            <a:ext cx="6597650" cy="1143000"/>
          </a:xfrm>
        </p:spPr>
        <p:txBody>
          <a:bodyPr/>
          <a:lstStyle/>
          <a:p>
            <a:pPr algn="l"/>
            <a:r>
              <a:rPr lang="en-US" sz="4000" b="1"/>
              <a:t>Regression results on growth and democracy</a:t>
            </a:r>
          </a:p>
        </p:txBody>
      </p:sp>
      <p:graphicFrame>
        <p:nvGraphicFramePr>
          <p:cNvPr id="500814" name="Group 78"/>
          <p:cNvGraphicFramePr>
            <a:graphicFrameLocks noGrp="1"/>
          </p:cNvGraphicFramePr>
          <p:nvPr>
            <p:ph idx="1"/>
          </p:nvPr>
        </p:nvGraphicFramePr>
        <p:xfrm>
          <a:off x="395288" y="1981200"/>
          <a:ext cx="8424862" cy="4140200"/>
        </p:xfrm>
        <a:graphic>
          <a:graphicData uri="http://schemas.openxmlformats.org/drawingml/2006/table">
            <a:tbl>
              <a:tblPr/>
              <a:tblGrid>
                <a:gridCol w="1204912"/>
                <a:gridCol w="1201738"/>
                <a:gridCol w="1204912"/>
                <a:gridCol w="1201738"/>
                <a:gridCol w="1204912"/>
                <a:gridCol w="1201738"/>
                <a:gridCol w="1204912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Model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Model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Model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Political liberties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0.34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(3.44)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0.77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(6.01)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0.59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(5.32)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Initial income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-1.14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(4.64)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-1.31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(6.33)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Natural capital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-0.10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(6.17)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Investment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Secondary education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Fertility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Adj. R</a:t>
                      </a:r>
                      <a:r>
                        <a:rPr kumimoji="1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0813" name="Rectangle 77"/>
          <p:cNvSpPr>
            <a:spLocks noChangeArrowheads="1"/>
          </p:cNvSpPr>
          <p:nvPr/>
        </p:nvSpPr>
        <p:spPr bwMode="auto">
          <a:xfrm>
            <a:off x="1524000" y="6264275"/>
            <a:ext cx="75961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Tahoma" pitchFamily="34" charset="0"/>
                <a:cs typeface="Times New Roman" pitchFamily="18" charset="0"/>
              </a:rPr>
              <a:t>Note: t-values are shown within parentheses. 85 observations. No outliers were excluded. Method of estimation is Ordinary Least Squares.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Text Box 2"/>
          <p:cNvSpPr txBox="1">
            <a:spLocks noChangeArrowheads="1"/>
          </p:cNvSpPr>
          <p:nvPr/>
        </p:nvSpPr>
        <p:spPr bwMode="auto">
          <a:xfrm>
            <a:off x="1543050" y="968375"/>
            <a:ext cx="6762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FF00"/>
                </a:solidFill>
                <a:latin typeface="Tahoma" pitchFamily="34" charset="0"/>
              </a:rPr>
              <a:t>What it takes </a:t>
            </a: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to grow</a:t>
            </a:r>
          </a:p>
        </p:txBody>
      </p:sp>
      <p:sp>
        <p:nvSpPr>
          <p:cNvPr id="458755" name="Rectangle 3"/>
          <p:cNvSpPr>
            <a:spLocks noChangeArrowheads="1"/>
          </p:cNvSpPr>
          <p:nvPr/>
        </p:nvSpPr>
        <p:spPr bwMode="auto">
          <a:xfrm>
            <a:off x="1589088" y="1828800"/>
            <a:ext cx="709771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>
              <a:lnSpc>
                <a:spcPct val="70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AutoNum type="romanUcPeriod"/>
            </a:pP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Saving and investment</a:t>
            </a:r>
          </a:p>
          <a:p>
            <a:pPr marL="1168400" lvl="1" indent="-711200">
              <a:lnSpc>
                <a:spcPct val="70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	</a:t>
            </a:r>
            <a:r>
              <a:rPr kumimoji="1"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Physical capital</a:t>
            </a:r>
          </a:p>
          <a:p>
            <a:pPr marL="812800" indent="-812800">
              <a:lnSpc>
                <a:spcPct val="70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AutoNum type="romanUcPeriod"/>
            </a:pP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Education, health care</a:t>
            </a:r>
          </a:p>
          <a:p>
            <a:pPr marL="1168400" lvl="1" indent="-711200">
              <a:lnSpc>
                <a:spcPct val="70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	</a:t>
            </a:r>
            <a:r>
              <a:rPr kumimoji="1"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Human capital</a:t>
            </a:r>
          </a:p>
          <a:p>
            <a:pPr marL="812800" indent="-812800">
              <a:lnSpc>
                <a:spcPct val="70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AutoNum type="romanUcPeriod"/>
            </a:pP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Exports and imports</a:t>
            </a:r>
          </a:p>
          <a:p>
            <a:pPr marL="1168400" lvl="1" indent="-711200">
              <a:lnSpc>
                <a:spcPct val="70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	</a:t>
            </a:r>
            <a:r>
              <a:rPr kumimoji="1"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Foreign capital</a:t>
            </a:r>
          </a:p>
          <a:p>
            <a:pPr marL="812800" indent="-812800">
              <a:lnSpc>
                <a:spcPct val="70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AutoNum type="romanUcPeriod"/>
            </a:pP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Democracy and freedom</a:t>
            </a:r>
          </a:p>
          <a:p>
            <a:pPr marL="1168400" lvl="1" indent="-711200">
              <a:lnSpc>
                <a:spcPct val="70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	</a:t>
            </a:r>
            <a:r>
              <a:rPr kumimoji="1"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Social capital</a:t>
            </a:r>
          </a:p>
          <a:p>
            <a:pPr marL="812800" indent="-812800">
              <a:lnSpc>
                <a:spcPct val="70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AutoNum type="romanUcPeriod"/>
            </a:pP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Stability</a:t>
            </a:r>
          </a:p>
          <a:p>
            <a:pPr marL="1168400" lvl="1" indent="-711200">
              <a:lnSpc>
                <a:spcPct val="70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	</a:t>
            </a:r>
            <a:r>
              <a:rPr kumimoji="1"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Financial capital</a:t>
            </a:r>
          </a:p>
          <a:p>
            <a:pPr marL="812800" indent="-812800">
              <a:lnSpc>
                <a:spcPct val="70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AutoNum type="romanUcPeriod"/>
            </a:pP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Diversification away from </a:t>
            </a:r>
          </a:p>
          <a:p>
            <a:pPr marL="1168400" lvl="1" indent="-711200">
              <a:lnSpc>
                <a:spcPct val="70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1"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	Natural capital</a:t>
            </a:r>
          </a:p>
        </p:txBody>
      </p:sp>
      <p:sp>
        <p:nvSpPr>
          <p:cNvPr id="458756" name="Line 4"/>
          <p:cNvSpPr>
            <a:spLocks noChangeShapeType="1"/>
          </p:cNvSpPr>
          <p:nvPr/>
        </p:nvSpPr>
        <p:spPr bwMode="auto">
          <a:xfrm>
            <a:off x="1219200" y="838200"/>
            <a:ext cx="0" cy="5486400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8757" name="AutoShape 5"/>
          <p:cNvSpPr>
            <a:spLocks/>
          </p:cNvSpPr>
          <p:nvPr/>
        </p:nvSpPr>
        <p:spPr bwMode="auto">
          <a:xfrm rot="-10800000">
            <a:off x="6929438" y="1905000"/>
            <a:ext cx="327025" cy="1524000"/>
          </a:xfrm>
          <a:prstGeom prst="leftBrace">
            <a:avLst>
              <a:gd name="adj1" fmla="val 38835"/>
              <a:gd name="adj2" fmla="val 50000"/>
            </a:avLst>
          </a:prstGeom>
          <a:noFill/>
          <a:ln w="25400">
            <a:solidFill>
              <a:srgbClr val="FF9900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is-IS">
              <a:solidFill>
                <a:srgbClr val="CC0000"/>
              </a:solidFill>
            </a:endParaRPr>
          </a:p>
        </p:txBody>
      </p:sp>
      <p:sp>
        <p:nvSpPr>
          <p:cNvPr id="458758" name="Text Box 6"/>
          <p:cNvSpPr txBox="1">
            <a:spLocks noChangeArrowheads="1"/>
          </p:cNvSpPr>
          <p:nvPr/>
        </p:nvSpPr>
        <p:spPr bwMode="auto">
          <a:xfrm rot="21420000">
            <a:off x="7248525" y="2395538"/>
            <a:ext cx="158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Undisputed</a:t>
            </a:r>
          </a:p>
        </p:txBody>
      </p:sp>
      <p:sp>
        <p:nvSpPr>
          <p:cNvPr id="458759" name="AutoShape 7"/>
          <p:cNvSpPr>
            <a:spLocks/>
          </p:cNvSpPr>
          <p:nvPr/>
        </p:nvSpPr>
        <p:spPr bwMode="auto">
          <a:xfrm rot="-10800000">
            <a:off x="6916738" y="3733800"/>
            <a:ext cx="319087" cy="2719388"/>
          </a:xfrm>
          <a:prstGeom prst="leftBrace">
            <a:avLst>
              <a:gd name="adj1" fmla="val 71020"/>
              <a:gd name="adj2" fmla="val 50000"/>
            </a:avLst>
          </a:prstGeom>
          <a:noFill/>
          <a:ln w="25400">
            <a:solidFill>
              <a:srgbClr val="FF9900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is-IS">
              <a:solidFill>
                <a:srgbClr val="CC0000"/>
              </a:solidFill>
            </a:endParaRPr>
          </a:p>
        </p:txBody>
      </p:sp>
      <p:sp>
        <p:nvSpPr>
          <p:cNvPr id="458760" name="Text Box 8"/>
          <p:cNvSpPr txBox="1">
            <a:spLocks noChangeArrowheads="1"/>
          </p:cNvSpPr>
          <p:nvPr/>
        </p:nvSpPr>
        <p:spPr bwMode="auto">
          <a:xfrm rot="21420000">
            <a:off x="7267575" y="4797425"/>
            <a:ext cx="1841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Controversial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5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5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8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58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8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8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8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8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03363" y="576263"/>
            <a:ext cx="6597650" cy="1143000"/>
          </a:xfrm>
        </p:spPr>
        <p:txBody>
          <a:bodyPr/>
          <a:lstStyle/>
          <a:p>
            <a:pPr algn="l"/>
            <a:r>
              <a:rPr lang="en-US" sz="4000" b="1"/>
              <a:t>Regression results on growth and democracy</a:t>
            </a:r>
          </a:p>
        </p:txBody>
      </p:sp>
      <p:graphicFrame>
        <p:nvGraphicFramePr>
          <p:cNvPr id="502862" name="Group 78"/>
          <p:cNvGraphicFramePr>
            <a:graphicFrameLocks noGrp="1"/>
          </p:cNvGraphicFramePr>
          <p:nvPr>
            <p:ph idx="1"/>
          </p:nvPr>
        </p:nvGraphicFramePr>
        <p:xfrm>
          <a:off x="395288" y="1981200"/>
          <a:ext cx="8424862" cy="4162425"/>
        </p:xfrm>
        <a:graphic>
          <a:graphicData uri="http://schemas.openxmlformats.org/drawingml/2006/table">
            <a:tbl>
              <a:tblPr/>
              <a:tblGrid>
                <a:gridCol w="1204912"/>
                <a:gridCol w="1201738"/>
                <a:gridCol w="1204912"/>
                <a:gridCol w="1201738"/>
                <a:gridCol w="1204912"/>
                <a:gridCol w="1201738"/>
                <a:gridCol w="1204912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Model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Model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Model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Model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Political liberties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0.34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(3.44)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0.77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(6.01)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0.59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(5.32)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0.49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(4.76)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Initial income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-1.14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(4.64)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-1.31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(6.33)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-1.15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(6.10)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Natural capital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-0.10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(6.17)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-0.07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(4.93)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Investment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(4.62)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Secondary education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Fertility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Adj. R</a:t>
                      </a:r>
                      <a:r>
                        <a:rPr kumimoji="1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2861" name="Rectangle 77"/>
          <p:cNvSpPr>
            <a:spLocks noChangeArrowheads="1"/>
          </p:cNvSpPr>
          <p:nvPr/>
        </p:nvSpPr>
        <p:spPr bwMode="auto">
          <a:xfrm>
            <a:off x="1524000" y="6264275"/>
            <a:ext cx="75961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Tahoma" pitchFamily="34" charset="0"/>
                <a:cs typeface="Times New Roman" pitchFamily="18" charset="0"/>
              </a:rPr>
              <a:t>Note: t-values are shown within parentheses. 85 observations. No outliers were excluded. Method of estimation is Ordinary Least Squares.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3363" y="576263"/>
            <a:ext cx="6597650" cy="1143000"/>
          </a:xfrm>
        </p:spPr>
        <p:txBody>
          <a:bodyPr/>
          <a:lstStyle/>
          <a:p>
            <a:pPr algn="l"/>
            <a:r>
              <a:rPr lang="en-US" sz="4000" b="1"/>
              <a:t>Regression results on growth and democracy</a:t>
            </a:r>
          </a:p>
        </p:txBody>
      </p:sp>
      <p:graphicFrame>
        <p:nvGraphicFramePr>
          <p:cNvPr id="504910" name="Group 78"/>
          <p:cNvGraphicFramePr>
            <a:graphicFrameLocks noGrp="1"/>
          </p:cNvGraphicFramePr>
          <p:nvPr>
            <p:ph idx="1"/>
          </p:nvPr>
        </p:nvGraphicFramePr>
        <p:xfrm>
          <a:off x="395288" y="1981200"/>
          <a:ext cx="8424862" cy="4184650"/>
        </p:xfrm>
        <a:graphic>
          <a:graphicData uri="http://schemas.openxmlformats.org/drawingml/2006/table">
            <a:tbl>
              <a:tblPr/>
              <a:tblGrid>
                <a:gridCol w="1204912"/>
                <a:gridCol w="1201738"/>
                <a:gridCol w="1204912"/>
                <a:gridCol w="1201738"/>
                <a:gridCol w="1204912"/>
                <a:gridCol w="1201738"/>
                <a:gridCol w="1204912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Model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Model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Model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Model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Model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Political liberties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0.34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(3.44)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0.77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(6.01)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0.59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(5.32)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0.49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(4.76)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0.36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(3.90)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Initial income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-1.14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(4.64)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-1.31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(6.33)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-1.15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(6.10)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-1.85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(8.65)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Natural capital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-0.10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(6.17)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-0.07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(4.93)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-0.65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(4.45)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Investment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(4.62)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0.07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(3.05)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Secondary education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0.04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(5.12)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Fertility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Adj. R</a:t>
                      </a:r>
                      <a:r>
                        <a:rPr kumimoji="1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4909" name="Rectangle 77"/>
          <p:cNvSpPr>
            <a:spLocks noChangeArrowheads="1"/>
          </p:cNvSpPr>
          <p:nvPr/>
        </p:nvSpPr>
        <p:spPr bwMode="auto">
          <a:xfrm>
            <a:off x="1524000" y="6264275"/>
            <a:ext cx="75961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Tahoma" pitchFamily="34" charset="0"/>
                <a:cs typeface="Times New Roman" pitchFamily="18" charset="0"/>
              </a:rPr>
              <a:t>Note: t-values are shown within parentheses. 85 observations. No outliers were excluded. Method of estimation is Ordinary Least Squares.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03363" y="576263"/>
            <a:ext cx="6597650" cy="1143000"/>
          </a:xfrm>
        </p:spPr>
        <p:txBody>
          <a:bodyPr/>
          <a:lstStyle/>
          <a:p>
            <a:pPr algn="l"/>
            <a:r>
              <a:rPr lang="en-US" sz="4000" b="1"/>
              <a:t>Regression results on growth and democracy</a:t>
            </a:r>
          </a:p>
        </p:txBody>
      </p:sp>
      <p:graphicFrame>
        <p:nvGraphicFramePr>
          <p:cNvPr id="506883" name="Group 3"/>
          <p:cNvGraphicFramePr>
            <a:graphicFrameLocks noGrp="1"/>
          </p:cNvGraphicFramePr>
          <p:nvPr>
            <p:ph idx="1"/>
          </p:nvPr>
        </p:nvGraphicFramePr>
        <p:xfrm>
          <a:off x="395288" y="1981200"/>
          <a:ext cx="8424862" cy="4206875"/>
        </p:xfrm>
        <a:graphic>
          <a:graphicData uri="http://schemas.openxmlformats.org/drawingml/2006/table">
            <a:tbl>
              <a:tblPr/>
              <a:tblGrid>
                <a:gridCol w="1204912"/>
                <a:gridCol w="1201738"/>
                <a:gridCol w="1204912"/>
                <a:gridCol w="1201738"/>
                <a:gridCol w="1204912"/>
                <a:gridCol w="1201738"/>
                <a:gridCol w="1204912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Model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Model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Model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Model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Model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Model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Political liberties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0.34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(3.44)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0.77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(6.01)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0.59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(5.32)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0.49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(4.76)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0.36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(3.90)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0.19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(2.40)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Initial income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-1.14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(4.64)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-1.31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(6.33)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-1.15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(6.10)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-1.85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(8.65)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-2.03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(11.61)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Natural capital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-0.10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(6.17)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-0.07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(4.93)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-0.65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(4.45)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-0.04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(3.35)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Investment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(4.62)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0.07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(3.05)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0.06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(2.87)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Secondary education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0.04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(5.12)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0.01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(1.21)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Fertility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-0.94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(6.58)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Adj. R</a:t>
                      </a:r>
                      <a:r>
                        <a:rPr kumimoji="1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6957" name="Rectangle 77"/>
          <p:cNvSpPr>
            <a:spLocks noChangeArrowheads="1"/>
          </p:cNvSpPr>
          <p:nvPr/>
        </p:nvSpPr>
        <p:spPr bwMode="auto">
          <a:xfrm>
            <a:off x="1524000" y="6264275"/>
            <a:ext cx="75961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Tahoma" pitchFamily="34" charset="0"/>
                <a:cs typeface="Times New Roman" pitchFamily="18" charset="0"/>
              </a:rPr>
              <a:t>Note: t-values are shown within parentheses. 85 observations. No outliers were excluded. Method of estimation is Ordinary Least Squares.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03363" y="576263"/>
            <a:ext cx="6597650" cy="1143000"/>
          </a:xfrm>
        </p:spPr>
        <p:txBody>
          <a:bodyPr/>
          <a:lstStyle/>
          <a:p>
            <a:pPr algn="l"/>
            <a:r>
              <a:rPr lang="en-US" sz="4000" b="1"/>
              <a:t>Regression results on growth and democracy</a:t>
            </a:r>
          </a:p>
        </p:txBody>
      </p:sp>
      <p:graphicFrame>
        <p:nvGraphicFramePr>
          <p:cNvPr id="508931" name="Group 3"/>
          <p:cNvGraphicFramePr>
            <a:graphicFrameLocks noGrp="1"/>
          </p:cNvGraphicFramePr>
          <p:nvPr>
            <p:ph idx="1"/>
          </p:nvPr>
        </p:nvGraphicFramePr>
        <p:xfrm>
          <a:off x="395288" y="1981200"/>
          <a:ext cx="8424862" cy="4206875"/>
        </p:xfrm>
        <a:graphic>
          <a:graphicData uri="http://schemas.openxmlformats.org/drawingml/2006/table">
            <a:tbl>
              <a:tblPr/>
              <a:tblGrid>
                <a:gridCol w="1204912"/>
                <a:gridCol w="1201738"/>
                <a:gridCol w="1204912"/>
                <a:gridCol w="1201738"/>
                <a:gridCol w="1204912"/>
                <a:gridCol w="1201738"/>
                <a:gridCol w="1204912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Model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Model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Model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Model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Model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Model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Political liberties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0.34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(3.44)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0.77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(6.01)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0.59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(5.32)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0.49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(4.76)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0.36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(3.90)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0.19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(2.40)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Initial income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-1.14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(4.64)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-1.31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(6.33)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-1.15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(6.10)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-1.85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(8.65)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-2.03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(11.61)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Natural capital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-0.10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(6.17)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-0.07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(4.93)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-0.65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(4.45)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-0.04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(3.35)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Investment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(4.62)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0.07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(3.05)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0.06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(2.87)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Secondary education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0.04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(5.12)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0.01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(1.21)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Fertility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-0.94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(6.58)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Adj. R</a:t>
                      </a:r>
                      <a:r>
                        <a:rPr kumimoji="1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9005" name="Rectangle 77"/>
          <p:cNvSpPr>
            <a:spLocks noChangeArrowheads="1"/>
          </p:cNvSpPr>
          <p:nvPr/>
        </p:nvSpPr>
        <p:spPr bwMode="auto">
          <a:xfrm>
            <a:off x="1524000" y="6264275"/>
            <a:ext cx="75961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Tahoma" pitchFamily="34" charset="0"/>
                <a:cs typeface="Times New Roman" pitchFamily="18" charset="0"/>
              </a:rPr>
              <a:t>Note: t-values are shown within parentheses. 85 observations. No outliers were excluded. Method of estimation is Ordinary Least Squares.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6225" y="576263"/>
            <a:ext cx="6858000" cy="1143000"/>
          </a:xfrm>
        </p:spPr>
        <p:txBody>
          <a:bodyPr/>
          <a:lstStyle/>
          <a:p>
            <a:pPr algn="l"/>
            <a:r>
              <a:rPr lang="en-US" sz="4000" b="1"/>
              <a:t>Sir Arthur Lewis got it right</a:t>
            </a:r>
          </a:p>
        </p:txBody>
      </p:sp>
      <p:sp>
        <p:nvSpPr>
          <p:cNvPr id="495619" name="Text Box 3"/>
          <p:cNvSpPr txBox="1">
            <a:spLocks noChangeArrowheads="1"/>
          </p:cNvSpPr>
          <p:nvPr/>
        </p:nvSpPr>
        <p:spPr bwMode="auto">
          <a:xfrm>
            <a:off x="1557338" y="1898650"/>
            <a:ext cx="4233862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1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Since the second world war it has become quite clear that rapid economic growth is available to those countries with adequate natural resources which </a:t>
            </a:r>
            <a:r>
              <a:rPr lang="en-US" sz="31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make the effort to achieve it</a:t>
            </a:r>
            <a:r>
              <a:rPr lang="en-US" sz="31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.</a:t>
            </a:r>
          </a:p>
        </p:txBody>
      </p:sp>
      <p:graphicFrame>
        <p:nvGraphicFramePr>
          <p:cNvPr id="495620" name="Object 4"/>
          <p:cNvGraphicFramePr>
            <a:graphicFrameLocks noChangeAspect="1"/>
          </p:cNvGraphicFramePr>
          <p:nvPr/>
        </p:nvGraphicFramePr>
        <p:xfrm>
          <a:off x="5897563" y="1219200"/>
          <a:ext cx="3017837" cy="3657600"/>
        </p:xfrm>
        <a:graphic>
          <a:graphicData uri="http://schemas.openxmlformats.org/presentationml/2006/ole">
            <p:oleObj spid="_x0000_s495620" name="Photo Editor Photo" r:id="rId4" imgW="2647619" imgH="3209524" progId="MSPhotoEd.3">
              <p:embed/>
            </p:oleObj>
          </a:graphicData>
        </a:graphic>
      </p:graphicFrame>
      <p:sp>
        <p:nvSpPr>
          <p:cNvPr id="495621" name="Line 5"/>
          <p:cNvSpPr>
            <a:spLocks noChangeShapeType="1"/>
          </p:cNvSpPr>
          <p:nvPr/>
        </p:nvSpPr>
        <p:spPr bwMode="auto">
          <a:xfrm>
            <a:off x="1219200" y="838200"/>
            <a:ext cx="0" cy="5486400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5622" name="Text Box 6"/>
          <p:cNvSpPr txBox="1">
            <a:spLocks noChangeArrowheads="1"/>
          </p:cNvSpPr>
          <p:nvPr/>
        </p:nvSpPr>
        <p:spPr bwMode="auto">
          <a:xfrm>
            <a:off x="6045200" y="4997450"/>
            <a:ext cx="26876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W. Arthur Lewis</a:t>
            </a:r>
          </a:p>
          <a:p>
            <a:pPr algn="ctr"/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(Accra, 1968)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1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6225" y="576263"/>
            <a:ext cx="6858000" cy="1143000"/>
          </a:xfrm>
        </p:spPr>
        <p:txBody>
          <a:bodyPr/>
          <a:lstStyle/>
          <a:p>
            <a:pPr algn="l"/>
            <a:r>
              <a:rPr lang="en-US" sz="4000" b="1"/>
              <a:t>Sir Arthur Lewis got it right</a:t>
            </a:r>
          </a:p>
        </p:txBody>
      </p:sp>
      <p:sp>
        <p:nvSpPr>
          <p:cNvPr id="464899" name="Text Box 3"/>
          <p:cNvSpPr txBox="1">
            <a:spLocks noChangeArrowheads="1"/>
          </p:cNvSpPr>
          <p:nvPr/>
        </p:nvSpPr>
        <p:spPr bwMode="auto">
          <a:xfrm>
            <a:off x="1557338" y="1898650"/>
            <a:ext cx="4233862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1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Since the second world war it has become quite clear that rapid economic growth is available to those countries </a:t>
            </a:r>
            <a:r>
              <a:rPr lang="en-US" sz="31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with adequate natural resources</a:t>
            </a:r>
            <a:r>
              <a:rPr lang="en-US" sz="31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which make the effort to achieve it.</a:t>
            </a:r>
          </a:p>
        </p:txBody>
      </p:sp>
      <p:graphicFrame>
        <p:nvGraphicFramePr>
          <p:cNvPr id="464900" name="Object 4"/>
          <p:cNvGraphicFramePr>
            <a:graphicFrameLocks noChangeAspect="1"/>
          </p:cNvGraphicFramePr>
          <p:nvPr/>
        </p:nvGraphicFramePr>
        <p:xfrm>
          <a:off x="5897563" y="1219200"/>
          <a:ext cx="3017837" cy="3657600"/>
        </p:xfrm>
        <a:graphic>
          <a:graphicData uri="http://schemas.openxmlformats.org/presentationml/2006/ole">
            <p:oleObj spid="_x0000_s464900" name="Photo Editor Photo" r:id="rId4" imgW="2647619" imgH="3209524" progId="MSPhotoEd.3">
              <p:embed/>
            </p:oleObj>
          </a:graphicData>
        </a:graphic>
      </p:graphicFrame>
      <p:sp>
        <p:nvSpPr>
          <p:cNvPr id="464901" name="Line 5"/>
          <p:cNvSpPr>
            <a:spLocks noChangeShapeType="1"/>
          </p:cNvSpPr>
          <p:nvPr/>
        </p:nvSpPr>
        <p:spPr bwMode="auto">
          <a:xfrm>
            <a:off x="1219200" y="838200"/>
            <a:ext cx="0" cy="5486400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4902" name="Text Box 6"/>
          <p:cNvSpPr txBox="1">
            <a:spLocks noChangeArrowheads="1"/>
          </p:cNvSpPr>
          <p:nvPr/>
        </p:nvSpPr>
        <p:spPr bwMode="auto">
          <a:xfrm>
            <a:off x="6045200" y="4997450"/>
            <a:ext cx="26876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W. Arthur Lewis</a:t>
            </a:r>
          </a:p>
          <a:p>
            <a:pPr algn="ctr"/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(Accra, 1968)</a:t>
            </a:r>
          </a:p>
        </p:txBody>
      </p:sp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9" name="Text Box 7"/>
          <p:cNvSpPr txBox="1">
            <a:spLocks noChangeArrowheads="1"/>
          </p:cNvSpPr>
          <p:nvPr/>
        </p:nvSpPr>
        <p:spPr bwMode="auto">
          <a:xfrm>
            <a:off x="3810000" y="1117600"/>
            <a:ext cx="5105400" cy="720725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latin typeface="Tahoma" pitchFamily="34" charset="0"/>
              </a:rPr>
              <a:t>These slides </a:t>
            </a:r>
            <a:r>
              <a:rPr lang="is-IS" sz="2000">
                <a:latin typeface="Tahoma" pitchFamily="34" charset="0"/>
              </a:rPr>
              <a:t>– and </a:t>
            </a:r>
            <a:r>
              <a:rPr lang="en-US" sz="2000">
                <a:latin typeface="Tahoma" pitchFamily="34" charset="0"/>
              </a:rPr>
              <a:t>more</a:t>
            </a:r>
            <a:r>
              <a:rPr lang="is-IS" sz="2000">
                <a:latin typeface="Tahoma" pitchFamily="34" charset="0"/>
              </a:rPr>
              <a:t>! – </a:t>
            </a:r>
            <a:r>
              <a:rPr lang="en-US" sz="2000">
                <a:latin typeface="Tahoma" pitchFamily="34" charset="0"/>
              </a:rPr>
              <a:t>can be viewed on my website: www.hi.is/</a:t>
            </a:r>
            <a:r>
              <a:rPr lang="en-US" sz="2000">
                <a:latin typeface="Tahoma" pitchFamily="34" charset="0"/>
                <a:cs typeface="Times New Roman" pitchFamily="18" charset="0"/>
              </a:rPr>
              <a:t>~</a:t>
            </a:r>
            <a:r>
              <a:rPr lang="en-US" sz="2000">
                <a:latin typeface="Tahoma" pitchFamily="34" charset="0"/>
              </a:rPr>
              <a:t>gylfason</a:t>
            </a:r>
          </a:p>
        </p:txBody>
      </p:sp>
      <p:sp>
        <p:nvSpPr>
          <p:cNvPr id="330761" name="Rectangle 9"/>
          <p:cNvSpPr>
            <a:spLocks noGrp="1" noChangeArrowheads="1"/>
          </p:cNvSpPr>
          <p:nvPr>
            <p:ph type="title"/>
          </p:nvPr>
        </p:nvSpPr>
        <p:spPr>
          <a:xfrm>
            <a:off x="1546225" y="565150"/>
            <a:ext cx="7064375" cy="1143000"/>
          </a:xfrm>
          <a:noFill/>
          <a:ln/>
        </p:spPr>
        <p:txBody>
          <a:bodyPr/>
          <a:lstStyle/>
          <a:p>
            <a:pPr algn="l"/>
            <a:r>
              <a:rPr lang="en-US" sz="4000" b="1"/>
              <a:t>Conclusion: </a:t>
            </a:r>
            <a:r>
              <a:rPr lang="en-US" sz="4000" b="1">
                <a:solidFill>
                  <a:srgbClr val="FFFF00"/>
                </a:solidFill>
              </a:rPr>
              <a:t>It can </a:t>
            </a:r>
            <a:r>
              <a:rPr lang="is-IS" sz="4000" b="1">
                <a:solidFill>
                  <a:srgbClr val="FFFF00"/>
                </a:solidFill>
              </a:rPr>
              <a:t/>
            </a:r>
            <a:br>
              <a:rPr lang="is-IS" sz="4000" b="1">
                <a:solidFill>
                  <a:srgbClr val="FFFF00"/>
                </a:solidFill>
              </a:rPr>
            </a:br>
            <a:r>
              <a:rPr lang="en-US" sz="4000" b="1">
                <a:solidFill>
                  <a:srgbClr val="FFFF00"/>
                </a:solidFill>
              </a:rPr>
              <a:t>be done</a:t>
            </a:r>
            <a:r>
              <a:rPr lang="is-IS" sz="4000" b="1">
                <a:solidFill>
                  <a:srgbClr val="FFFF00"/>
                </a:solidFill>
              </a:rPr>
              <a:t> </a:t>
            </a:r>
            <a:endParaRPr lang="en-US" sz="4000" b="1">
              <a:solidFill>
                <a:srgbClr val="FFFF00"/>
              </a:solidFill>
            </a:endParaRPr>
          </a:p>
        </p:txBody>
      </p:sp>
      <p:sp>
        <p:nvSpPr>
          <p:cNvPr id="330762" name="Text Box 10"/>
          <p:cNvSpPr txBox="1">
            <a:spLocks noChangeArrowheads="1"/>
          </p:cNvSpPr>
          <p:nvPr/>
        </p:nvSpPr>
        <p:spPr bwMode="auto">
          <a:xfrm rot="21420000">
            <a:off x="2133600" y="4327525"/>
            <a:ext cx="57499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The End</a:t>
            </a:r>
          </a:p>
        </p:txBody>
      </p:sp>
      <p:sp>
        <p:nvSpPr>
          <p:cNvPr id="330767" name="Rectangle 15"/>
          <p:cNvSpPr>
            <a:spLocks noChangeArrowheads="1"/>
          </p:cNvSpPr>
          <p:nvPr/>
        </p:nvSpPr>
        <p:spPr bwMode="auto">
          <a:xfrm>
            <a:off x="990600" y="2057400"/>
            <a:ext cx="763111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buClr>
                <a:srgbClr val="CC0000"/>
              </a:buClr>
              <a:buFont typeface="Wingdings" pitchFamily="2" charset="2"/>
              <a:buChar char="q"/>
            </a:pPr>
            <a:r>
              <a:rPr lang="en-US" sz="3200">
                <a:latin typeface="Tahoma" pitchFamily="34" charset="0"/>
              </a:rPr>
              <a:t>The effort that is required includes </a:t>
            </a:r>
            <a:r>
              <a:rPr lang="en-US" sz="3200">
                <a:solidFill>
                  <a:srgbClr val="FFFF00"/>
                </a:solidFill>
                <a:latin typeface="Tahoma" pitchFamily="34" charset="0"/>
              </a:rPr>
              <a:t>diversification</a:t>
            </a:r>
            <a:r>
              <a:rPr lang="en-US" sz="3200">
                <a:latin typeface="Tahoma" pitchFamily="34" charset="0"/>
              </a:rPr>
              <a:t> away from agriculture and other natural-resource intensive activity into manufacturing (as in China) and services (as in India)</a:t>
            </a:r>
          </a:p>
          <a:p>
            <a:pPr marL="342900" indent="-342900">
              <a:lnSpc>
                <a:spcPct val="110000"/>
              </a:lnSpc>
              <a:buClr>
                <a:srgbClr val="CC0000"/>
              </a:buClr>
              <a:buFont typeface="Wingdings" pitchFamily="2" charset="2"/>
              <a:buChar char="q"/>
            </a:pPr>
            <a:r>
              <a:rPr lang="en-US" sz="3200">
                <a:latin typeface="Tahoma" pitchFamily="34" charset="0"/>
              </a:rPr>
              <a:t>Economic diversification entails </a:t>
            </a:r>
            <a:r>
              <a:rPr lang="en-US" sz="3200">
                <a:solidFill>
                  <a:srgbClr val="FFFF00"/>
                </a:solidFill>
                <a:latin typeface="Tahoma" pitchFamily="34" charset="0"/>
              </a:rPr>
              <a:t>political diversification</a:t>
            </a:r>
            <a:r>
              <a:rPr lang="en-US" sz="3200">
                <a:latin typeface="Tahoma" pitchFamily="34" charset="0"/>
              </a:rPr>
              <a:t> from dictatorship to democracy (as in Korea and Taiwan)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0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07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9" grpId="0" animBg="1" autoUpdateAnimBg="0"/>
      <p:bldP spid="330762" grpId="0" autoUpdateAnimBg="0"/>
      <p:bldP spid="33076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Text Box 2"/>
          <p:cNvSpPr txBox="1">
            <a:spLocks noChangeArrowheads="1"/>
          </p:cNvSpPr>
          <p:nvPr/>
        </p:nvSpPr>
        <p:spPr bwMode="auto">
          <a:xfrm>
            <a:off x="1543050" y="968375"/>
            <a:ext cx="7296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FF00"/>
                </a:solidFill>
                <a:latin typeface="Tahoma" pitchFamily="34" charset="0"/>
              </a:rPr>
              <a:t>What it takes </a:t>
            </a: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to diversify</a:t>
            </a:r>
          </a:p>
        </p:txBody>
      </p:sp>
      <p:sp>
        <p:nvSpPr>
          <p:cNvPr id="459779" name="Rectangle 3"/>
          <p:cNvSpPr>
            <a:spLocks noChangeArrowheads="1"/>
          </p:cNvSpPr>
          <p:nvPr/>
        </p:nvSpPr>
        <p:spPr bwMode="auto">
          <a:xfrm>
            <a:off x="1589088" y="1828800"/>
            <a:ext cx="732631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>
              <a:lnSpc>
                <a:spcPct val="80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AutoNum type="romanUcPeriod"/>
            </a:pP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Saving and investment</a:t>
            </a:r>
          </a:p>
          <a:p>
            <a:pPr marL="1168400" lvl="1" indent="-711200">
              <a:lnSpc>
                <a:spcPct val="80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	</a:t>
            </a:r>
            <a:r>
              <a:rPr kumimoji="1"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Physical capital </a:t>
            </a: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(Infrastructure, tourism, etc.)</a:t>
            </a:r>
          </a:p>
          <a:p>
            <a:pPr marL="812800" indent="-812800">
              <a:lnSpc>
                <a:spcPct val="80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AutoNum type="romanUcPeriod"/>
            </a:pP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Education, health care</a:t>
            </a:r>
          </a:p>
          <a:p>
            <a:pPr marL="1168400" lvl="1" indent="-711200">
              <a:lnSpc>
                <a:spcPct val="80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	</a:t>
            </a:r>
            <a:r>
              <a:rPr kumimoji="1"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Human capital </a:t>
            </a: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(India, Ireland)</a:t>
            </a:r>
          </a:p>
          <a:p>
            <a:pPr marL="812800" indent="-812800">
              <a:lnSpc>
                <a:spcPct val="80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AutoNum type="romanUcPeriod"/>
            </a:pP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Exports and imports</a:t>
            </a:r>
          </a:p>
          <a:p>
            <a:pPr marL="1168400" lvl="1" indent="-711200">
              <a:lnSpc>
                <a:spcPct val="80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	</a:t>
            </a:r>
            <a:r>
              <a:rPr kumimoji="1"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Foreign capital </a:t>
            </a: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(Botswana, China, Estonia, Ireland, Korea)</a:t>
            </a:r>
          </a:p>
          <a:p>
            <a:pPr marL="812800" indent="-812800">
              <a:lnSpc>
                <a:spcPct val="80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AutoNum type="romanUcPeriod"/>
            </a:pP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Democracy and freedom</a:t>
            </a:r>
          </a:p>
          <a:p>
            <a:pPr marL="1168400" lvl="1" indent="-711200">
              <a:lnSpc>
                <a:spcPct val="80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	</a:t>
            </a:r>
            <a:r>
              <a:rPr kumimoji="1"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Social capital </a:t>
            </a: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(Botswana)</a:t>
            </a:r>
            <a:r>
              <a:rPr kumimoji="1"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</a:p>
        </p:txBody>
      </p:sp>
      <p:sp>
        <p:nvSpPr>
          <p:cNvPr id="459780" name="Line 4"/>
          <p:cNvSpPr>
            <a:spLocks noChangeShapeType="1"/>
          </p:cNvSpPr>
          <p:nvPr/>
        </p:nvSpPr>
        <p:spPr bwMode="auto">
          <a:xfrm>
            <a:off x="1219200" y="838200"/>
            <a:ext cx="0" cy="5486400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5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59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59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9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59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79" grpId="0" uiExpand="1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5" name="Text Box 3"/>
          <p:cNvSpPr txBox="1">
            <a:spLocks noChangeArrowheads="1"/>
          </p:cNvSpPr>
          <p:nvPr/>
        </p:nvSpPr>
        <p:spPr bwMode="auto">
          <a:xfrm>
            <a:off x="1524000" y="631825"/>
            <a:ext cx="72167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FF00"/>
                </a:solidFill>
                <a:latin typeface="Tahoma" pitchFamily="34" charset="0"/>
              </a:rPr>
              <a:t>Botswana and Nigeria: </a:t>
            </a:r>
            <a:r>
              <a:rPr lang="en-US" sz="3200" b="1">
                <a:latin typeface="Tahoma" pitchFamily="34" charset="0"/>
              </a:rPr>
              <a:t>GDP per capita 1960-2002 (1995 USD)</a:t>
            </a:r>
          </a:p>
        </p:txBody>
      </p:sp>
      <p:graphicFrame>
        <p:nvGraphicFramePr>
          <p:cNvPr id="402446" name="Object 14"/>
          <p:cNvGraphicFramePr>
            <a:graphicFrameLocks noChangeAspect="1"/>
          </p:cNvGraphicFramePr>
          <p:nvPr/>
        </p:nvGraphicFramePr>
        <p:xfrm>
          <a:off x="1535113" y="1676400"/>
          <a:ext cx="4876800" cy="4876800"/>
        </p:xfrm>
        <a:graphic>
          <a:graphicData uri="http://schemas.openxmlformats.org/presentationml/2006/ole">
            <p:oleObj spid="_x0000_s402446" name="Chart" r:id="rId4" imgW="3124295" imgH="3124295" progId="Excel.Chart.8">
              <p:embed/>
            </p:oleObj>
          </a:graphicData>
        </a:graphic>
      </p:graphicFrame>
      <p:sp>
        <p:nvSpPr>
          <p:cNvPr id="402447" name="Text Box 15"/>
          <p:cNvSpPr txBox="1">
            <a:spLocks noChangeArrowheads="1"/>
          </p:cNvSpPr>
          <p:nvPr/>
        </p:nvSpPr>
        <p:spPr bwMode="auto">
          <a:xfrm rot="21420000">
            <a:off x="4953000" y="3733800"/>
            <a:ext cx="3949700" cy="1225550"/>
          </a:xfrm>
          <a:prstGeom prst="rect">
            <a:avLst/>
          </a:prstGeom>
          <a:solidFill>
            <a:srgbClr val="99CC00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Nedadi Usman, </a:t>
            </a:r>
          </a:p>
          <a:p>
            <a:r>
              <a: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Nigeria’s economy minister: </a:t>
            </a:r>
          </a:p>
          <a:p>
            <a:r>
              <a: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“Oil has made us lazy”</a:t>
            </a:r>
            <a:r>
              <a: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</a:p>
        </p:txBody>
      </p:sp>
      <p:sp>
        <p:nvSpPr>
          <p:cNvPr id="402448" name="Text Box 16"/>
          <p:cNvSpPr txBox="1">
            <a:spLocks noChangeArrowheads="1"/>
          </p:cNvSpPr>
          <p:nvPr/>
        </p:nvSpPr>
        <p:spPr bwMode="auto">
          <a:xfrm rot="21420000">
            <a:off x="6346825" y="1905000"/>
            <a:ext cx="2432050" cy="946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Botswana 6.3%</a:t>
            </a:r>
          </a:p>
        </p:txBody>
      </p:sp>
      <p:sp>
        <p:nvSpPr>
          <p:cNvPr id="402449" name="Text Box 17"/>
          <p:cNvSpPr txBox="1">
            <a:spLocks noChangeArrowheads="1"/>
          </p:cNvSpPr>
          <p:nvPr/>
        </p:nvSpPr>
        <p:spPr bwMode="auto">
          <a:xfrm rot="21420000">
            <a:off x="6337300" y="5029200"/>
            <a:ext cx="1981200" cy="946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Nigeria 0.2%</a:t>
            </a:r>
          </a:p>
        </p:txBody>
      </p:sp>
      <p:sp>
        <p:nvSpPr>
          <p:cNvPr id="402451" name="Line 19"/>
          <p:cNvSpPr>
            <a:spLocks noChangeShapeType="1"/>
          </p:cNvSpPr>
          <p:nvPr/>
        </p:nvSpPr>
        <p:spPr bwMode="auto">
          <a:xfrm>
            <a:off x="1219200" y="838200"/>
            <a:ext cx="0" cy="5486400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2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2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02446" grpId="0"/>
      <p:bldP spid="402447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1524000" y="576263"/>
            <a:ext cx="6638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Natural resources: </a:t>
            </a:r>
            <a:br>
              <a:rPr kumimoji="1" 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kumimoji="1" 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 mixed blessing</a:t>
            </a:r>
          </a:p>
        </p:txBody>
      </p:sp>
      <p:sp>
        <p:nvSpPr>
          <p:cNvPr id="436227" name="Rectangle 3"/>
          <p:cNvSpPr>
            <a:spLocks noChangeArrowheads="1"/>
          </p:cNvSpPr>
          <p:nvPr/>
        </p:nvSpPr>
        <p:spPr bwMode="auto">
          <a:xfrm>
            <a:off x="1524000" y="2057400"/>
            <a:ext cx="709771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None/>
            </a:pPr>
            <a:r>
              <a:rPr kumimoji="1" lang="en-US" sz="3600">
                <a:latin typeface="Tahoma" pitchFamily="34" charset="0"/>
                <a:cs typeface="Times New Roman" pitchFamily="18" charset="0"/>
              </a:rPr>
              <a:t>Listen to</a:t>
            </a:r>
            <a:r>
              <a:rPr kumimoji="1" lang="en-US" sz="360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 King Faisal</a:t>
            </a:r>
            <a:r>
              <a:rPr kumimoji="1" lang="en-US" sz="3600">
                <a:latin typeface="Tahoma" pitchFamily="34" charset="0"/>
                <a:cs typeface="Times New Roman" pitchFamily="18" charset="0"/>
              </a:rPr>
              <a:t> of Saudi Arabia (1964-1975)</a:t>
            </a:r>
            <a:r>
              <a:rPr kumimoji="1" lang="is-IS" sz="3600">
                <a:latin typeface="Tahoma" pitchFamily="34" charset="0"/>
                <a:cs typeface="Times New Roman" pitchFamily="18" charset="0"/>
              </a:rPr>
              <a:t>: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None/>
            </a:pPr>
            <a:r>
              <a:rPr kumimoji="1" 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“In one generation we went from riding camels to riding Cadillacs. The way we are wasting money, I fear the next generation will be riding camels again.”</a:t>
            </a:r>
            <a:r>
              <a:rPr kumimoji="1" lang="en-US" sz="3600">
                <a:latin typeface="Tahoma" pitchFamily="34" charset="0"/>
              </a:rPr>
              <a:t> </a:t>
            </a:r>
          </a:p>
        </p:txBody>
      </p:sp>
      <p:sp>
        <p:nvSpPr>
          <p:cNvPr id="436229" name="Line 5"/>
          <p:cNvSpPr>
            <a:spLocks noChangeShapeType="1"/>
          </p:cNvSpPr>
          <p:nvPr/>
        </p:nvSpPr>
        <p:spPr bwMode="auto">
          <a:xfrm>
            <a:off x="1219200" y="838200"/>
            <a:ext cx="0" cy="5486400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36230" name="Picture 6" descr="http://www.kff.com/images/fahd.jpg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152400" y="4267200"/>
            <a:ext cx="1724025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2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3" name="Rectangle 3"/>
          <p:cNvSpPr>
            <a:spLocks noChangeArrowheads="1"/>
          </p:cNvSpPr>
          <p:nvPr/>
        </p:nvSpPr>
        <p:spPr bwMode="auto">
          <a:xfrm>
            <a:off x="1665288" y="2057400"/>
            <a:ext cx="709771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None/>
            </a:pPr>
            <a:r>
              <a:rPr kumimoji="1" lang="en-US" sz="320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Lee Kwan Yew</a:t>
            </a:r>
            <a:r>
              <a:rPr kumimoji="1" lang="en-US" sz="3200">
                <a:latin typeface="Tahoma" pitchFamily="34" charset="0"/>
                <a:cs typeface="Times New Roman" pitchFamily="18" charset="0"/>
              </a:rPr>
              <a:t>,</a:t>
            </a:r>
            <a:r>
              <a:rPr kumimoji="1" lang="en-US" sz="320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kumimoji="1" lang="en-US" sz="3200">
                <a:latin typeface="Tahoma" pitchFamily="34" charset="0"/>
                <a:cs typeface="Times New Roman" pitchFamily="18" charset="0"/>
              </a:rPr>
              <a:t>founding father of Singapore (1959-1991)</a:t>
            </a:r>
            <a:r>
              <a:rPr kumimoji="1" lang="is-IS" sz="3200">
                <a:latin typeface="Tahoma" pitchFamily="34" charset="0"/>
                <a:cs typeface="Times New Roman" pitchFamily="18" charset="0"/>
              </a:rPr>
              <a:t>,</a:t>
            </a:r>
            <a:r>
              <a:rPr kumimoji="1" lang="en-US" sz="3200">
                <a:latin typeface="Tahoma" pitchFamily="34" charset="0"/>
                <a:cs typeface="Times New Roman" pitchFamily="18" charset="0"/>
              </a:rPr>
              <a:t> would </a:t>
            </a:r>
            <a:r>
              <a:rPr kumimoji="1" lang="is-IS" sz="3200">
                <a:latin typeface="Tahoma" pitchFamily="34" charset="0"/>
                <a:cs typeface="Times New Roman" pitchFamily="18" charset="0"/>
              </a:rPr>
              <a:t>not</a:t>
            </a:r>
            <a:r>
              <a:rPr kumimoji="1" lang="en-US" sz="3200">
                <a:latin typeface="Tahoma" pitchFamily="34" charset="0"/>
                <a:cs typeface="Times New Roman" pitchFamily="18" charset="0"/>
              </a:rPr>
              <a:t> have been surprised either: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None/>
            </a:pPr>
            <a:r>
              <a:rPr kumimoji="1" lang="is-IS">
                <a:latin typeface="Tahoma" pitchFamily="34" charset="0"/>
                <a:cs typeface="Times New Roman" pitchFamily="18" charset="0"/>
              </a:rPr>
              <a:t>“</a:t>
            </a:r>
            <a:r>
              <a:rPr kumimoji="1" lang="en-US">
                <a:latin typeface="Tahoma" pitchFamily="34" charset="0"/>
                <a:cs typeface="Times New Roman" pitchFamily="18" charset="0"/>
              </a:rPr>
              <a:t>I thought then that wealth depended mainly on the possession of territory and </a:t>
            </a:r>
            <a:r>
              <a:rPr kumimoji="1" lang="en-US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natural resources</a:t>
            </a:r>
            <a:r>
              <a:rPr kumimoji="1" lang="en-US">
                <a:latin typeface="Tahoma" pitchFamily="34" charset="0"/>
                <a:cs typeface="Times New Roman" pitchFamily="18" charset="0"/>
              </a:rPr>
              <a:t>, whether fertile land </a:t>
            </a:r>
            <a:r>
              <a:rPr kumimoji="1" lang="is-IS">
                <a:latin typeface="Tahoma" pitchFamily="34" charset="0"/>
                <a:cs typeface="Times New Roman" pitchFamily="18" charset="0"/>
              </a:rPr>
              <a:t>...</a:t>
            </a:r>
            <a:r>
              <a:rPr kumimoji="1" lang="en-US">
                <a:latin typeface="Tahoma" pitchFamily="34" charset="0"/>
                <a:cs typeface="Times New Roman" pitchFamily="18" charset="0"/>
              </a:rPr>
              <a:t>, or valuable minerals, or oil and gas. It was only after I had been in office for some years that I recognized ... that the decisive factors were the </a:t>
            </a:r>
            <a:r>
              <a:rPr kumimoji="1" lang="en-US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people</a:t>
            </a:r>
            <a:r>
              <a:rPr kumimoji="1" lang="en-US">
                <a:latin typeface="Tahoma" pitchFamily="34" charset="0"/>
                <a:cs typeface="Times New Roman" pitchFamily="18" charset="0"/>
              </a:rPr>
              <a:t>, their natural abilities, </a:t>
            </a:r>
            <a:r>
              <a:rPr kumimoji="1" lang="en-US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education</a:t>
            </a:r>
            <a:r>
              <a:rPr kumimoji="1" lang="en-US">
                <a:latin typeface="Tahoma" pitchFamily="34" charset="0"/>
                <a:cs typeface="Times New Roman" pitchFamily="18" charset="0"/>
              </a:rPr>
              <a:t> and training.</a:t>
            </a:r>
            <a:r>
              <a:rPr kumimoji="1" lang="is-IS">
                <a:latin typeface="Tahoma" pitchFamily="34" charset="0"/>
                <a:cs typeface="Times New Roman" pitchFamily="18" charset="0"/>
              </a:rPr>
              <a:t>”</a:t>
            </a:r>
            <a:r>
              <a:rPr kumimoji="1" lang="en-US">
                <a:latin typeface="Tahoma" pitchFamily="34" charset="0"/>
                <a:cs typeface="Times New Roman" pitchFamily="18" charset="0"/>
              </a:rPr>
              <a:t> </a:t>
            </a:r>
            <a:endParaRPr kumimoji="1" lang="en-US">
              <a:latin typeface="Tahoma" pitchFamily="34" charset="0"/>
            </a:endParaRPr>
          </a:p>
        </p:txBody>
      </p:sp>
      <p:sp>
        <p:nvSpPr>
          <p:cNvPr id="465925" name="Line 5"/>
          <p:cNvSpPr>
            <a:spLocks noChangeShapeType="1"/>
          </p:cNvSpPr>
          <p:nvPr/>
        </p:nvSpPr>
        <p:spPr bwMode="auto">
          <a:xfrm>
            <a:off x="1219200" y="838200"/>
            <a:ext cx="0" cy="5486400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65926" name="Picture 6" descr="smle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14800"/>
            <a:ext cx="1819275" cy="2590800"/>
          </a:xfrm>
          <a:prstGeom prst="rect">
            <a:avLst/>
          </a:prstGeom>
          <a:noFill/>
        </p:spPr>
      </p:pic>
      <p:sp>
        <p:nvSpPr>
          <p:cNvPr id="465927" name="Rectangle 7"/>
          <p:cNvSpPr>
            <a:spLocks noChangeArrowheads="1"/>
          </p:cNvSpPr>
          <p:nvPr/>
        </p:nvSpPr>
        <p:spPr bwMode="auto">
          <a:xfrm>
            <a:off x="1524000" y="576263"/>
            <a:ext cx="6638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Natural resources: </a:t>
            </a:r>
            <a:br>
              <a:rPr kumimoji="1" 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kumimoji="1" 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 mixed blessing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566738"/>
            <a:ext cx="7315200" cy="1143000"/>
          </a:xfrm>
          <a:noFill/>
          <a:ln/>
        </p:spPr>
        <p:txBody>
          <a:bodyPr/>
          <a:lstStyle/>
          <a:p>
            <a:pPr algn="l"/>
            <a:r>
              <a:rPr lang="en-US" sz="4000" b="1">
                <a:solidFill>
                  <a:schemeClr val="tx1"/>
                </a:solidFill>
              </a:rPr>
              <a:t>Six determinants</a:t>
            </a:r>
            <a:r>
              <a:rPr lang="en-US" sz="4000" b="1">
                <a:solidFill>
                  <a:srgbClr val="FFFF00"/>
                </a:solidFill>
              </a:rPr>
              <a:t> </a:t>
            </a:r>
            <a:r>
              <a:rPr lang="en-US" sz="4000" b="1">
                <a:solidFill>
                  <a:schemeClr val="tx1"/>
                </a:solidFill>
              </a:rPr>
              <a:t>of </a:t>
            </a:r>
            <a:r>
              <a:rPr lang="en-US" sz="4000" b="1">
                <a:solidFill>
                  <a:srgbClr val="FFFF00"/>
                </a:solidFill>
              </a:rPr>
              <a:t>economic growth</a:t>
            </a:r>
          </a:p>
        </p:txBody>
      </p:sp>
      <p:graphicFrame>
        <p:nvGraphicFramePr>
          <p:cNvPr id="438275" name="Object 3"/>
          <p:cNvGraphicFramePr>
            <a:graphicFrameLocks noChangeAspect="1"/>
          </p:cNvGraphicFramePr>
          <p:nvPr/>
        </p:nvGraphicFramePr>
        <p:xfrm>
          <a:off x="1470025" y="2317750"/>
          <a:ext cx="7499350" cy="2630488"/>
        </p:xfrm>
        <a:graphic>
          <a:graphicData uri="http://schemas.openxmlformats.org/presentationml/2006/ole">
            <p:oleObj spid="_x0000_s438275" name="MS Org Chart" r:id="rId5" imgW="6242040" imgH="1803240" progId="OrgPlusWOPX.4">
              <p:embed followColorScheme="full"/>
            </p:oleObj>
          </a:graphicData>
        </a:graphic>
      </p:graphicFrame>
      <p:sp>
        <p:nvSpPr>
          <p:cNvPr id="438276" name="Line 4"/>
          <p:cNvSpPr>
            <a:spLocks noChangeShapeType="1"/>
          </p:cNvSpPr>
          <p:nvPr/>
        </p:nvSpPr>
        <p:spPr bwMode="auto">
          <a:xfrm flipV="1">
            <a:off x="2209800" y="2895600"/>
            <a:ext cx="19050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277" name="Line 5"/>
          <p:cNvSpPr>
            <a:spLocks noChangeShapeType="1"/>
          </p:cNvSpPr>
          <p:nvPr/>
        </p:nvSpPr>
        <p:spPr bwMode="auto">
          <a:xfrm flipH="1" flipV="1">
            <a:off x="6324600" y="2906713"/>
            <a:ext cx="16764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278" name="Oval 6"/>
          <p:cNvSpPr>
            <a:spLocks noChangeArrowheads="1"/>
          </p:cNvSpPr>
          <p:nvPr/>
        </p:nvSpPr>
        <p:spPr bwMode="auto">
          <a:xfrm>
            <a:off x="2895600" y="3352800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+</a:t>
            </a:r>
          </a:p>
        </p:txBody>
      </p:sp>
      <p:sp>
        <p:nvSpPr>
          <p:cNvPr id="438279" name="Oval 7"/>
          <p:cNvSpPr>
            <a:spLocks noChangeArrowheads="1"/>
          </p:cNvSpPr>
          <p:nvPr/>
        </p:nvSpPr>
        <p:spPr bwMode="auto">
          <a:xfrm>
            <a:off x="7239000" y="3429000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+</a:t>
            </a:r>
          </a:p>
        </p:txBody>
      </p:sp>
      <p:sp>
        <p:nvSpPr>
          <p:cNvPr id="438281" name="Line 9"/>
          <p:cNvSpPr>
            <a:spLocks noChangeShapeType="1"/>
          </p:cNvSpPr>
          <p:nvPr/>
        </p:nvSpPr>
        <p:spPr bwMode="auto">
          <a:xfrm flipV="1">
            <a:off x="5181600" y="3254375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282" name="Oval 10"/>
          <p:cNvSpPr>
            <a:spLocks noChangeArrowheads="1"/>
          </p:cNvSpPr>
          <p:nvPr/>
        </p:nvSpPr>
        <p:spPr bwMode="auto">
          <a:xfrm>
            <a:off x="5029200" y="3505200"/>
            <a:ext cx="304800" cy="304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cs typeface="Times New Roman" pitchFamily="18" charset="0"/>
              </a:rPr>
              <a:t>+</a:t>
            </a:r>
          </a:p>
        </p:txBody>
      </p:sp>
      <p:sp>
        <p:nvSpPr>
          <p:cNvPr id="438283" name="Line 11"/>
          <p:cNvSpPr>
            <a:spLocks noChangeShapeType="1"/>
          </p:cNvSpPr>
          <p:nvPr/>
        </p:nvSpPr>
        <p:spPr bwMode="auto">
          <a:xfrm>
            <a:off x="1219200" y="838200"/>
            <a:ext cx="0" cy="5486400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286" name="Rectangle 14"/>
          <p:cNvSpPr>
            <a:spLocks noChangeArrowheads="1"/>
          </p:cNvSpPr>
          <p:nvPr/>
        </p:nvSpPr>
        <p:spPr bwMode="auto">
          <a:xfrm>
            <a:off x="2433638" y="5181600"/>
            <a:ext cx="2443162" cy="8382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8287" name="Rectangle 15"/>
          <p:cNvSpPr>
            <a:spLocks noChangeArrowheads="1"/>
          </p:cNvSpPr>
          <p:nvPr/>
        </p:nvSpPr>
        <p:spPr bwMode="auto">
          <a:xfrm>
            <a:off x="5181600" y="5181600"/>
            <a:ext cx="3200400" cy="8382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8288" name="Text Box 16"/>
          <p:cNvSpPr txBox="1">
            <a:spLocks noChangeArrowheads="1"/>
          </p:cNvSpPr>
          <p:nvPr/>
        </p:nvSpPr>
        <p:spPr bwMode="auto">
          <a:xfrm>
            <a:off x="2503488" y="5295900"/>
            <a:ext cx="22971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400">
                <a:latin typeface="Tahoma" pitchFamily="34" charset="0"/>
              </a:rPr>
              <a:t>Democracy</a:t>
            </a:r>
          </a:p>
        </p:txBody>
      </p:sp>
      <p:sp>
        <p:nvSpPr>
          <p:cNvPr id="438289" name="Text Box 17"/>
          <p:cNvSpPr txBox="1">
            <a:spLocks noChangeArrowheads="1"/>
          </p:cNvSpPr>
          <p:nvPr/>
        </p:nvSpPr>
        <p:spPr bwMode="auto">
          <a:xfrm>
            <a:off x="5346700" y="5291138"/>
            <a:ext cx="284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400">
                <a:latin typeface="Tahoma" pitchFamily="34" charset="0"/>
              </a:rPr>
              <a:t>Diversification</a:t>
            </a:r>
          </a:p>
        </p:txBody>
      </p:sp>
      <p:sp>
        <p:nvSpPr>
          <p:cNvPr id="438290" name="Line 18"/>
          <p:cNvSpPr>
            <a:spLocks noChangeShapeType="1"/>
          </p:cNvSpPr>
          <p:nvPr/>
        </p:nvSpPr>
        <p:spPr bwMode="auto">
          <a:xfrm flipV="1">
            <a:off x="3756025" y="3276600"/>
            <a:ext cx="457200" cy="1905000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291" name="Oval 19"/>
          <p:cNvSpPr>
            <a:spLocks noChangeArrowheads="1"/>
          </p:cNvSpPr>
          <p:nvPr/>
        </p:nvSpPr>
        <p:spPr bwMode="auto">
          <a:xfrm>
            <a:off x="3962400" y="3505200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+</a:t>
            </a:r>
          </a:p>
        </p:txBody>
      </p:sp>
      <p:sp>
        <p:nvSpPr>
          <p:cNvPr id="438292" name="Line 20"/>
          <p:cNvSpPr>
            <a:spLocks noChangeShapeType="1"/>
          </p:cNvSpPr>
          <p:nvPr/>
        </p:nvSpPr>
        <p:spPr bwMode="auto">
          <a:xfrm flipH="1" flipV="1">
            <a:off x="6172200" y="3276600"/>
            <a:ext cx="533400" cy="1905000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296" name="Oval 24"/>
          <p:cNvSpPr>
            <a:spLocks noChangeArrowheads="1"/>
          </p:cNvSpPr>
          <p:nvPr/>
        </p:nvSpPr>
        <p:spPr bwMode="auto">
          <a:xfrm>
            <a:off x="6134100" y="3505200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+</a:t>
            </a:r>
          </a:p>
        </p:txBody>
      </p:sp>
      <p:sp>
        <p:nvSpPr>
          <p:cNvPr id="438297" name="Text Box 25"/>
          <p:cNvSpPr txBox="1">
            <a:spLocks noChangeArrowheads="1"/>
          </p:cNvSpPr>
          <p:nvPr/>
        </p:nvSpPr>
        <p:spPr bwMode="auto">
          <a:xfrm>
            <a:off x="1508125" y="6248400"/>
            <a:ext cx="6550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Tahoma" pitchFamily="34" charset="0"/>
              </a:rPr>
              <a:t>denotes a positive effect in the direction shown</a:t>
            </a:r>
          </a:p>
        </p:txBody>
      </p:sp>
      <p:sp>
        <p:nvSpPr>
          <p:cNvPr id="438298" name="Oval 26"/>
          <p:cNvSpPr>
            <a:spLocks noChangeArrowheads="1"/>
          </p:cNvSpPr>
          <p:nvPr/>
        </p:nvSpPr>
        <p:spPr bwMode="auto">
          <a:xfrm>
            <a:off x="1066800" y="6367463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+</a:t>
            </a:r>
          </a:p>
        </p:txBody>
      </p:sp>
      <p:sp>
        <p:nvSpPr>
          <p:cNvPr id="438300" name="Rectangle 28"/>
          <p:cNvSpPr>
            <a:spLocks noChangeArrowheads="1"/>
          </p:cNvSpPr>
          <p:nvPr/>
        </p:nvSpPr>
        <p:spPr bwMode="auto">
          <a:xfrm>
            <a:off x="1625600" y="1916113"/>
            <a:ext cx="1866900" cy="8382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8301" name="Text Box 29"/>
          <p:cNvSpPr txBox="1">
            <a:spLocks noChangeArrowheads="1"/>
          </p:cNvSpPr>
          <p:nvPr/>
        </p:nvSpPr>
        <p:spPr bwMode="auto">
          <a:xfrm>
            <a:off x="1698625" y="2027238"/>
            <a:ext cx="1689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400">
                <a:latin typeface="Tahoma" pitchFamily="34" charset="0"/>
              </a:rPr>
              <a:t>Stability</a:t>
            </a:r>
          </a:p>
        </p:txBody>
      </p:sp>
      <p:sp>
        <p:nvSpPr>
          <p:cNvPr id="438302" name="Line 30"/>
          <p:cNvSpPr>
            <a:spLocks noChangeShapeType="1"/>
          </p:cNvSpPr>
          <p:nvPr/>
        </p:nvSpPr>
        <p:spPr bwMode="auto">
          <a:xfrm>
            <a:off x="3492500" y="2276475"/>
            <a:ext cx="574675" cy="288925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303" name="Oval 31"/>
          <p:cNvSpPr>
            <a:spLocks noChangeArrowheads="1"/>
          </p:cNvSpPr>
          <p:nvPr/>
        </p:nvSpPr>
        <p:spPr bwMode="auto">
          <a:xfrm>
            <a:off x="3589338" y="2230438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+</a:t>
            </a:r>
          </a:p>
        </p:txBody>
      </p:sp>
      <p:sp>
        <p:nvSpPr>
          <p:cNvPr id="438305" name="Text Box 33"/>
          <p:cNvSpPr txBox="1">
            <a:spLocks noChangeArrowheads="1"/>
          </p:cNvSpPr>
          <p:nvPr/>
        </p:nvSpPr>
        <p:spPr bwMode="auto">
          <a:xfrm rot="21420000">
            <a:off x="6640513" y="981075"/>
            <a:ext cx="2108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Several other linkages among determinants</a:t>
            </a:r>
          </a:p>
        </p:txBody>
      </p:sp>
      <p:sp>
        <p:nvSpPr>
          <p:cNvPr id="438306" name="Line 34"/>
          <p:cNvSpPr>
            <a:spLocks noChangeShapeType="1"/>
          </p:cNvSpPr>
          <p:nvPr/>
        </p:nvSpPr>
        <p:spPr bwMode="auto">
          <a:xfrm>
            <a:off x="1835150" y="2781300"/>
            <a:ext cx="0" cy="1223963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307" name="Line 35"/>
          <p:cNvSpPr>
            <a:spLocks noChangeShapeType="1"/>
          </p:cNvSpPr>
          <p:nvPr/>
        </p:nvSpPr>
        <p:spPr bwMode="auto">
          <a:xfrm flipH="1">
            <a:off x="4067175" y="4581525"/>
            <a:ext cx="2592388" cy="576263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308" name="Line 36"/>
          <p:cNvSpPr>
            <a:spLocks noChangeShapeType="1"/>
          </p:cNvSpPr>
          <p:nvPr/>
        </p:nvSpPr>
        <p:spPr bwMode="auto">
          <a:xfrm flipH="1">
            <a:off x="8394700" y="4900613"/>
            <a:ext cx="287338" cy="7207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309" name="Line 37"/>
          <p:cNvSpPr>
            <a:spLocks noChangeShapeType="1"/>
          </p:cNvSpPr>
          <p:nvPr/>
        </p:nvSpPr>
        <p:spPr bwMode="auto">
          <a:xfrm flipH="1">
            <a:off x="6372225" y="4437063"/>
            <a:ext cx="287338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311" name="Line 39"/>
          <p:cNvSpPr>
            <a:spLocks noChangeShapeType="1"/>
          </p:cNvSpPr>
          <p:nvPr/>
        </p:nvSpPr>
        <p:spPr bwMode="auto">
          <a:xfrm flipH="1" flipV="1">
            <a:off x="3779838" y="4437063"/>
            <a:ext cx="1871662" cy="7207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312" name="Line 40"/>
          <p:cNvSpPr>
            <a:spLocks noChangeShapeType="1"/>
          </p:cNvSpPr>
          <p:nvPr/>
        </p:nvSpPr>
        <p:spPr bwMode="auto">
          <a:xfrm flipH="1">
            <a:off x="4884738" y="5589588"/>
            <a:ext cx="288925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313" name="Line 41"/>
          <p:cNvSpPr>
            <a:spLocks noChangeShapeType="1"/>
          </p:cNvSpPr>
          <p:nvPr/>
        </p:nvSpPr>
        <p:spPr bwMode="auto">
          <a:xfrm flipH="1" flipV="1">
            <a:off x="5940425" y="4887913"/>
            <a:ext cx="215900" cy="2889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8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8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8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8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8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8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8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3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3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3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3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3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86" grpId="0" animBg="1"/>
      <p:bldP spid="438287" grpId="0" animBg="1"/>
      <p:bldP spid="438288" grpId="0" autoUpdateAnimBg="0"/>
      <p:bldP spid="438289" grpId="0" autoUpdateAnimBg="0"/>
      <p:bldP spid="438300" grpId="0" animBg="1"/>
      <p:bldP spid="438301" grpId="0" autoUpdateAnimBg="0"/>
      <p:bldP spid="438305" grpId="0"/>
      <p:bldP spid="438306" grpId="0" animBg="1"/>
      <p:bldP spid="438307" grpId="0" animBg="1"/>
      <p:bldP spid="438308" grpId="0" animBg="1"/>
      <p:bldP spid="438309" grpId="0" animBg="1"/>
      <p:bldP spid="438311" grpId="0" animBg="1"/>
      <p:bldP spid="438312" grpId="0" animBg="1"/>
      <p:bldP spid="4383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6" name="Rectangle 6"/>
          <p:cNvSpPr>
            <a:spLocks noChangeArrowheads="1"/>
          </p:cNvSpPr>
          <p:nvPr/>
        </p:nvSpPr>
        <p:spPr bwMode="auto">
          <a:xfrm>
            <a:off x="1524000" y="392113"/>
            <a:ext cx="5715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>
                <a:latin typeface="Tahoma" pitchFamily="34" charset="0"/>
              </a:rPr>
              <a:t>Growth and </a:t>
            </a:r>
            <a:r>
              <a:rPr lang="en-US" sz="4000" b="1">
                <a:solidFill>
                  <a:srgbClr val="FFFF00"/>
                </a:solidFill>
                <a:latin typeface="Tahoma" pitchFamily="34" charset="0"/>
              </a:rPr>
              <a:t>political liberties</a:t>
            </a:r>
            <a:r>
              <a:rPr lang="en-US" sz="4000" b="1">
                <a:latin typeface="Tahoma" pitchFamily="34" charset="0"/>
              </a:rPr>
              <a:t>, 1965-98</a:t>
            </a:r>
          </a:p>
        </p:txBody>
      </p:sp>
      <p:sp>
        <p:nvSpPr>
          <p:cNvPr id="430090" name="Text Box 10"/>
          <p:cNvSpPr txBox="1">
            <a:spLocks noChangeArrowheads="1"/>
          </p:cNvSpPr>
          <p:nvPr/>
        </p:nvSpPr>
        <p:spPr bwMode="auto">
          <a:xfrm>
            <a:off x="5975350" y="4976813"/>
            <a:ext cx="1066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solidFill>
                  <a:srgbClr val="003300"/>
                </a:solidFill>
                <a:latin typeface="Tahoma" pitchFamily="34" charset="0"/>
              </a:rPr>
              <a:t>Central African Republic</a:t>
            </a:r>
          </a:p>
        </p:txBody>
      </p:sp>
      <p:sp>
        <p:nvSpPr>
          <p:cNvPr id="430094" name="Text Box 14"/>
          <p:cNvSpPr txBox="1">
            <a:spLocks noChangeArrowheads="1"/>
          </p:cNvSpPr>
          <p:nvPr/>
        </p:nvSpPr>
        <p:spPr bwMode="auto">
          <a:xfrm>
            <a:off x="2913063" y="1838325"/>
            <a:ext cx="547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3300"/>
                </a:solidFill>
                <a:latin typeface="Tahoma" pitchFamily="34" charset="0"/>
              </a:rPr>
              <a:t>Brazil</a:t>
            </a:r>
          </a:p>
        </p:txBody>
      </p:sp>
      <p:sp>
        <p:nvSpPr>
          <p:cNvPr id="430095" name="Text Box 15"/>
          <p:cNvSpPr txBox="1">
            <a:spLocks noChangeArrowheads="1"/>
          </p:cNvSpPr>
          <p:nvPr/>
        </p:nvSpPr>
        <p:spPr bwMode="auto">
          <a:xfrm>
            <a:off x="6629400" y="1809750"/>
            <a:ext cx="22098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Democracy is good for growth: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</a:p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No visible sign that democracy stands in the way of economic growth</a:t>
            </a:r>
          </a:p>
        </p:txBody>
      </p:sp>
      <p:graphicFrame>
        <p:nvGraphicFramePr>
          <p:cNvPr id="430110" name="Object 30"/>
          <p:cNvGraphicFramePr>
            <a:graphicFrameLocks noChangeAspect="1"/>
          </p:cNvGraphicFramePr>
          <p:nvPr/>
        </p:nvGraphicFramePr>
        <p:xfrm>
          <a:off x="1555750" y="1676400"/>
          <a:ext cx="4953000" cy="4953000"/>
        </p:xfrm>
        <a:graphic>
          <a:graphicData uri="http://schemas.openxmlformats.org/presentationml/2006/ole">
            <p:oleObj spid="_x0000_s430110" name="Chart" r:id="rId4" imgW="3124295" imgH="3124295" progId="Excel.Chart.8">
              <p:embed/>
            </p:oleObj>
          </a:graphicData>
        </a:graphic>
      </p:graphicFrame>
      <p:sp>
        <p:nvSpPr>
          <p:cNvPr id="430111" name="Text Box 31"/>
          <p:cNvSpPr txBox="1">
            <a:spLocks noChangeArrowheads="1"/>
          </p:cNvSpPr>
          <p:nvPr/>
        </p:nvSpPr>
        <p:spPr bwMode="auto">
          <a:xfrm>
            <a:off x="2741613" y="5387975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Tahoma" pitchFamily="34" charset="0"/>
              </a:rPr>
              <a:t>r = -0.62</a:t>
            </a:r>
          </a:p>
        </p:txBody>
      </p:sp>
      <p:sp>
        <p:nvSpPr>
          <p:cNvPr id="430113" name="Text Box 33"/>
          <p:cNvSpPr txBox="1">
            <a:spLocks noChangeArrowheads="1"/>
          </p:cNvSpPr>
          <p:nvPr/>
        </p:nvSpPr>
        <p:spPr bwMode="auto">
          <a:xfrm>
            <a:off x="3155950" y="2187575"/>
            <a:ext cx="1049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Botswana</a:t>
            </a:r>
          </a:p>
        </p:txBody>
      </p:sp>
      <p:sp>
        <p:nvSpPr>
          <p:cNvPr id="430114" name="Text Box 34"/>
          <p:cNvSpPr txBox="1">
            <a:spLocks noChangeArrowheads="1"/>
          </p:cNvSpPr>
          <p:nvPr/>
        </p:nvSpPr>
        <p:spPr bwMode="auto">
          <a:xfrm>
            <a:off x="5137150" y="2524125"/>
            <a:ext cx="684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China</a:t>
            </a:r>
          </a:p>
        </p:txBody>
      </p:sp>
      <p:sp>
        <p:nvSpPr>
          <p:cNvPr id="430115" name="Text Box 35"/>
          <p:cNvSpPr txBox="1">
            <a:spLocks noChangeArrowheads="1"/>
          </p:cNvSpPr>
          <p:nvPr/>
        </p:nvSpPr>
        <p:spPr bwMode="auto">
          <a:xfrm>
            <a:off x="5524500" y="5311775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Niger</a:t>
            </a:r>
          </a:p>
        </p:txBody>
      </p:sp>
      <p:sp>
        <p:nvSpPr>
          <p:cNvPr id="430116" name="Text Box 36"/>
          <p:cNvSpPr txBox="1">
            <a:spLocks noChangeArrowheads="1"/>
          </p:cNvSpPr>
          <p:nvPr/>
        </p:nvSpPr>
        <p:spPr bwMode="auto">
          <a:xfrm>
            <a:off x="2622550" y="4527550"/>
            <a:ext cx="1092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Venezuela</a:t>
            </a:r>
          </a:p>
        </p:txBody>
      </p:sp>
      <p:sp>
        <p:nvSpPr>
          <p:cNvPr id="430117" name="Text Box 37"/>
          <p:cNvSpPr txBox="1">
            <a:spLocks noChangeArrowheads="1"/>
          </p:cNvSpPr>
          <p:nvPr/>
        </p:nvSpPr>
        <p:spPr bwMode="auto">
          <a:xfrm>
            <a:off x="3903663" y="2720975"/>
            <a:ext cx="700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Korea</a:t>
            </a:r>
          </a:p>
        </p:txBody>
      </p:sp>
      <p:sp>
        <p:nvSpPr>
          <p:cNvPr id="430120" name="Line 40"/>
          <p:cNvSpPr>
            <a:spLocks noChangeShapeType="1"/>
          </p:cNvSpPr>
          <p:nvPr/>
        </p:nvSpPr>
        <p:spPr bwMode="auto">
          <a:xfrm>
            <a:off x="1219200" y="838200"/>
            <a:ext cx="0" cy="5486400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121" name="Text Box 41"/>
          <p:cNvSpPr txBox="1">
            <a:spLocks noChangeArrowheads="1"/>
          </p:cNvSpPr>
          <p:nvPr/>
        </p:nvSpPr>
        <p:spPr bwMode="auto">
          <a:xfrm rot="21420000">
            <a:off x="212725" y="6172200"/>
            <a:ext cx="1836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85 countries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0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0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0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5" grpId="0" build="p" autoUpdateAnimBg="0"/>
      <p:bldOleChart spid="430110" grpId="0"/>
      <p:bldP spid="430111" grpId="0" autoUpdateAnimBg="0"/>
      <p:bldP spid="43012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ChangeArrowheads="1"/>
          </p:cNvSpPr>
          <p:nvPr/>
        </p:nvSpPr>
        <p:spPr bwMode="auto">
          <a:xfrm>
            <a:off x="1524000" y="392113"/>
            <a:ext cx="5715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>
                <a:latin typeface="Tahoma" pitchFamily="34" charset="0"/>
              </a:rPr>
              <a:t>Growth and </a:t>
            </a:r>
            <a:r>
              <a:rPr lang="en-US" sz="4000" b="1">
                <a:solidFill>
                  <a:srgbClr val="FFFF00"/>
                </a:solidFill>
                <a:latin typeface="Tahoma" pitchFamily="34" charset="0"/>
              </a:rPr>
              <a:t>political liberties</a:t>
            </a:r>
            <a:r>
              <a:rPr lang="en-US" sz="4000" b="1">
                <a:latin typeface="Tahoma" pitchFamily="34" charset="0"/>
              </a:rPr>
              <a:t>, 1965-98</a:t>
            </a:r>
          </a:p>
        </p:txBody>
      </p:sp>
      <p:sp>
        <p:nvSpPr>
          <p:cNvPr id="439299" name="Text Box 3"/>
          <p:cNvSpPr txBox="1">
            <a:spLocks noChangeArrowheads="1"/>
          </p:cNvSpPr>
          <p:nvPr/>
        </p:nvSpPr>
        <p:spPr bwMode="auto">
          <a:xfrm>
            <a:off x="5975350" y="4976813"/>
            <a:ext cx="1066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solidFill>
                  <a:srgbClr val="003300"/>
                </a:solidFill>
                <a:latin typeface="Tahoma" pitchFamily="34" charset="0"/>
              </a:rPr>
              <a:t>Central African Republic</a:t>
            </a:r>
          </a:p>
        </p:txBody>
      </p:sp>
      <p:sp>
        <p:nvSpPr>
          <p:cNvPr id="439300" name="Text Box 4"/>
          <p:cNvSpPr txBox="1">
            <a:spLocks noChangeArrowheads="1"/>
          </p:cNvSpPr>
          <p:nvPr/>
        </p:nvSpPr>
        <p:spPr bwMode="auto">
          <a:xfrm>
            <a:off x="2913063" y="1838325"/>
            <a:ext cx="547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3300"/>
                </a:solidFill>
                <a:latin typeface="Tahoma" pitchFamily="34" charset="0"/>
              </a:rPr>
              <a:t>Brazil</a:t>
            </a:r>
          </a:p>
        </p:txBody>
      </p:sp>
      <p:graphicFrame>
        <p:nvGraphicFramePr>
          <p:cNvPr id="439302" name="Object 6"/>
          <p:cNvGraphicFramePr>
            <a:graphicFrameLocks noChangeAspect="1"/>
          </p:cNvGraphicFramePr>
          <p:nvPr/>
        </p:nvGraphicFramePr>
        <p:xfrm>
          <a:off x="1555750" y="1676400"/>
          <a:ext cx="4953000" cy="4953000"/>
        </p:xfrm>
        <a:graphic>
          <a:graphicData uri="http://schemas.openxmlformats.org/presentationml/2006/ole">
            <p:oleObj spid="_x0000_s439302" name="Chart" r:id="rId4" imgW="3124295" imgH="3124295" progId="Excel.Chart.8">
              <p:embed/>
            </p:oleObj>
          </a:graphicData>
        </a:graphic>
      </p:graphicFrame>
      <p:sp>
        <p:nvSpPr>
          <p:cNvPr id="439303" name="Text Box 7"/>
          <p:cNvSpPr txBox="1">
            <a:spLocks noChangeArrowheads="1"/>
          </p:cNvSpPr>
          <p:nvPr/>
        </p:nvSpPr>
        <p:spPr bwMode="auto">
          <a:xfrm>
            <a:off x="2741613" y="5387975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Tahoma" pitchFamily="34" charset="0"/>
              </a:rPr>
              <a:t>r = -0.62</a:t>
            </a:r>
          </a:p>
        </p:txBody>
      </p:sp>
      <p:sp>
        <p:nvSpPr>
          <p:cNvPr id="439304" name="Text Box 8"/>
          <p:cNvSpPr txBox="1">
            <a:spLocks noChangeArrowheads="1"/>
          </p:cNvSpPr>
          <p:nvPr/>
        </p:nvSpPr>
        <p:spPr bwMode="auto">
          <a:xfrm>
            <a:off x="3155950" y="2187575"/>
            <a:ext cx="1049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Botswana</a:t>
            </a:r>
          </a:p>
        </p:txBody>
      </p:sp>
      <p:sp>
        <p:nvSpPr>
          <p:cNvPr id="439305" name="Text Box 9"/>
          <p:cNvSpPr txBox="1">
            <a:spLocks noChangeArrowheads="1"/>
          </p:cNvSpPr>
          <p:nvPr/>
        </p:nvSpPr>
        <p:spPr bwMode="auto">
          <a:xfrm>
            <a:off x="5137150" y="2524125"/>
            <a:ext cx="684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China</a:t>
            </a:r>
          </a:p>
        </p:txBody>
      </p:sp>
      <p:sp>
        <p:nvSpPr>
          <p:cNvPr id="439306" name="Text Box 10"/>
          <p:cNvSpPr txBox="1">
            <a:spLocks noChangeArrowheads="1"/>
          </p:cNvSpPr>
          <p:nvPr/>
        </p:nvSpPr>
        <p:spPr bwMode="auto">
          <a:xfrm>
            <a:off x="5524500" y="5311775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Niger</a:t>
            </a:r>
          </a:p>
        </p:txBody>
      </p:sp>
      <p:sp>
        <p:nvSpPr>
          <p:cNvPr id="439307" name="Text Box 11"/>
          <p:cNvSpPr txBox="1">
            <a:spLocks noChangeArrowheads="1"/>
          </p:cNvSpPr>
          <p:nvPr/>
        </p:nvSpPr>
        <p:spPr bwMode="auto">
          <a:xfrm>
            <a:off x="2622550" y="4527550"/>
            <a:ext cx="1092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Venezuela</a:t>
            </a:r>
          </a:p>
        </p:txBody>
      </p:sp>
      <p:sp>
        <p:nvSpPr>
          <p:cNvPr id="439308" name="Text Box 12"/>
          <p:cNvSpPr txBox="1">
            <a:spLocks noChangeArrowheads="1"/>
          </p:cNvSpPr>
          <p:nvPr/>
        </p:nvSpPr>
        <p:spPr bwMode="auto">
          <a:xfrm>
            <a:off x="3903663" y="2720975"/>
            <a:ext cx="700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pitchFamily="34" charset="0"/>
              </a:rPr>
              <a:t>Korea</a:t>
            </a:r>
          </a:p>
        </p:txBody>
      </p:sp>
      <p:sp>
        <p:nvSpPr>
          <p:cNvPr id="439309" name="Line 13"/>
          <p:cNvSpPr>
            <a:spLocks noChangeShapeType="1"/>
          </p:cNvSpPr>
          <p:nvPr/>
        </p:nvSpPr>
        <p:spPr bwMode="auto">
          <a:xfrm>
            <a:off x="1219200" y="838200"/>
            <a:ext cx="0" cy="5486400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9312" name="Text Box 16"/>
          <p:cNvSpPr txBox="1">
            <a:spLocks noChangeArrowheads="1"/>
          </p:cNvSpPr>
          <p:nvPr/>
        </p:nvSpPr>
        <p:spPr bwMode="auto">
          <a:xfrm>
            <a:off x="6629400" y="1828800"/>
            <a:ext cx="21336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Political liberty is good for growth</a:t>
            </a:r>
          </a:p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because 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oppression breeds inefficiency,</a:t>
            </a:r>
          </a:p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and so does corruption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rlpool">
  <a:themeElements>
    <a:clrScheme name="Whirlpool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Whirlpoo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hirlpool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Designs\Whirlpool.pot</Template>
  <TotalTime>9038</TotalTime>
  <Words>1343</Words>
  <Application>Microsoft Office PowerPoint</Application>
  <PresentationFormat>On-screen Show (4:3)</PresentationFormat>
  <Paragraphs>429</Paragraphs>
  <Slides>26</Slides>
  <Notes>26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Times New Roman</vt:lpstr>
      <vt:lpstr>Tahoma</vt:lpstr>
      <vt:lpstr>Monotype Sorts</vt:lpstr>
      <vt:lpstr>Arial Black</vt:lpstr>
      <vt:lpstr>Wingdings</vt:lpstr>
      <vt:lpstr>Whirlpool</vt:lpstr>
      <vt:lpstr>Microsoft Excel Chart</vt:lpstr>
      <vt:lpstr>MS Organization Chart 2.0</vt:lpstr>
      <vt:lpstr>Microsoft PowerPoint Slide</vt:lpstr>
      <vt:lpstr>Microsoft Office Excel Chart</vt:lpstr>
      <vt:lpstr>Microsoft Photo Editor 3.0 Photo</vt:lpstr>
      <vt:lpstr>Institutions, Human Capital, and Diversification of Rentier Economies </vt:lpstr>
      <vt:lpstr>Slide 2</vt:lpstr>
      <vt:lpstr>Slide 3</vt:lpstr>
      <vt:lpstr>Slide 4</vt:lpstr>
      <vt:lpstr>Slide 5</vt:lpstr>
      <vt:lpstr>Slide 6</vt:lpstr>
      <vt:lpstr>Six determinants of economic growth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Regression results on growth and democracy</vt:lpstr>
      <vt:lpstr>Regression results on growth and democracy</vt:lpstr>
      <vt:lpstr>Regression results on growth and democracy</vt:lpstr>
      <vt:lpstr>Regression results on growth and democracy</vt:lpstr>
      <vt:lpstr>Regression results on growth and democracy</vt:lpstr>
      <vt:lpstr>Regression results on growth and democracy</vt:lpstr>
      <vt:lpstr>Regression results on growth and democracy</vt:lpstr>
      <vt:lpstr>Sir Arthur Lewis got it right</vt:lpstr>
      <vt:lpstr>Sir Arthur Lewis got it right</vt:lpstr>
      <vt:lpstr>Conclusion: It can  be done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Economic Growth</dc:title>
  <dc:creator>Dagfinnur Sveinbjörnsson</dc:creator>
  <cp:lastModifiedBy>Þorvaldur Gylfason</cp:lastModifiedBy>
  <cp:revision>378</cp:revision>
  <dcterms:created xsi:type="dcterms:W3CDTF">1999-04-04T11:30:47Z</dcterms:created>
  <dcterms:modified xsi:type="dcterms:W3CDTF">2013-03-11T08:23:24Z</dcterms:modified>
</cp:coreProperties>
</file>