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24"/>
  </p:notesMasterIdLst>
  <p:sldIdLst>
    <p:sldId id="507" r:id="rId2"/>
    <p:sldId id="712" r:id="rId3"/>
    <p:sldId id="693" r:id="rId4"/>
    <p:sldId id="694" r:id="rId5"/>
    <p:sldId id="715" r:id="rId6"/>
    <p:sldId id="716" r:id="rId7"/>
    <p:sldId id="717" r:id="rId8"/>
    <p:sldId id="718" r:id="rId9"/>
    <p:sldId id="719" r:id="rId10"/>
    <p:sldId id="720" r:id="rId11"/>
    <p:sldId id="697" r:id="rId12"/>
    <p:sldId id="698" r:id="rId13"/>
    <p:sldId id="699" r:id="rId14"/>
    <p:sldId id="700" r:id="rId15"/>
    <p:sldId id="702" r:id="rId16"/>
    <p:sldId id="703" r:id="rId17"/>
    <p:sldId id="705" r:id="rId18"/>
    <p:sldId id="711" r:id="rId19"/>
    <p:sldId id="713" r:id="rId20"/>
    <p:sldId id="708" r:id="rId21"/>
    <p:sldId id="709" r:id="rId22"/>
    <p:sldId id="601"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33CC"/>
    <a:srgbClr val="FFC000"/>
    <a:srgbClr val="99CC00"/>
    <a:srgbClr val="99FF99"/>
    <a:srgbClr val="FFFFCC"/>
    <a:srgbClr val="FFFFFF"/>
    <a:srgbClr val="FFFF00"/>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9" autoAdjust="0"/>
    <p:restoredTop sz="94683" autoAdjust="0"/>
  </p:normalViewPr>
  <p:slideViewPr>
    <p:cSldViewPr>
      <p:cViewPr varScale="1">
        <p:scale>
          <a:sx n="117" d="100"/>
          <a:sy n="117" d="100"/>
        </p:scale>
        <p:origin x="-40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8" d="100"/>
          <a:sy n="58" d="100"/>
        </p:scale>
        <p:origin x="-177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ylfason\Documents\Excel%202010\Mozambiqu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ylfason\Documents\Excel%202010\Mozambiqu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0015507436570428"/>
          <c:y val="5.1400554097404488E-2"/>
          <c:w val="0.8732060367454072"/>
          <c:h val="0.79523549139690852"/>
        </c:manualLayout>
      </c:layout>
      <c:lineChart>
        <c:grouping val="standard"/>
        <c:ser>
          <c:idx val="0"/>
          <c:order val="0"/>
          <c:tx>
            <c:strRef>
              <c:f>Sheet1!$A$2</c:f>
              <c:strCache>
                <c:ptCount val="1"/>
                <c:pt idx="0">
                  <c:v>Mozambique</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Sheet1!$B$2:$AE$2</c:f>
              <c:numCache>
                <c:formatCode>General</c:formatCode>
                <c:ptCount val="30"/>
                <c:pt idx="0">
                  <c:v>439.8</c:v>
                </c:pt>
                <c:pt idx="1">
                  <c:v>450.8</c:v>
                </c:pt>
                <c:pt idx="2">
                  <c:v>410.2</c:v>
                </c:pt>
                <c:pt idx="3">
                  <c:v>338.8</c:v>
                </c:pt>
                <c:pt idx="4">
                  <c:v>311.89999999999992</c:v>
                </c:pt>
                <c:pt idx="5">
                  <c:v>311.8</c:v>
                </c:pt>
                <c:pt idx="6">
                  <c:v>303.5</c:v>
                </c:pt>
                <c:pt idx="7">
                  <c:v>348.6</c:v>
                </c:pt>
                <c:pt idx="8">
                  <c:v>377.9</c:v>
                </c:pt>
                <c:pt idx="9">
                  <c:v>401.2</c:v>
                </c:pt>
                <c:pt idx="10">
                  <c:v>400.1</c:v>
                </c:pt>
                <c:pt idx="11">
                  <c:v>409.9</c:v>
                </c:pt>
                <c:pt idx="12">
                  <c:v>376.7</c:v>
                </c:pt>
                <c:pt idx="13">
                  <c:v>394.4</c:v>
                </c:pt>
                <c:pt idx="14">
                  <c:v>405.9</c:v>
                </c:pt>
                <c:pt idx="15">
                  <c:v>403</c:v>
                </c:pt>
                <c:pt idx="16">
                  <c:v>420</c:v>
                </c:pt>
                <c:pt idx="17">
                  <c:v>450.5</c:v>
                </c:pt>
                <c:pt idx="18">
                  <c:v>486.4</c:v>
                </c:pt>
                <c:pt idx="19">
                  <c:v>512.6</c:v>
                </c:pt>
                <c:pt idx="20">
                  <c:v>504.8</c:v>
                </c:pt>
                <c:pt idx="21">
                  <c:v>549.9</c:v>
                </c:pt>
                <c:pt idx="22">
                  <c:v>582.4</c:v>
                </c:pt>
                <c:pt idx="23">
                  <c:v>601.1</c:v>
                </c:pt>
                <c:pt idx="24">
                  <c:v>631.70000000000005</c:v>
                </c:pt>
                <c:pt idx="25">
                  <c:v>667.5</c:v>
                </c:pt>
                <c:pt idx="26">
                  <c:v>707.8</c:v>
                </c:pt>
                <c:pt idx="27">
                  <c:v>741.4</c:v>
                </c:pt>
                <c:pt idx="28">
                  <c:v>773.2</c:v>
                </c:pt>
                <c:pt idx="29">
                  <c:v>803.8</c:v>
                </c:pt>
              </c:numCache>
            </c:numRef>
          </c:val>
        </c:ser>
        <c:ser>
          <c:idx val="1"/>
          <c:order val="1"/>
          <c:tx>
            <c:strRef>
              <c:f>Sheet1!$A$3</c:f>
              <c:strCache>
                <c:ptCount val="1"/>
                <c:pt idx="0">
                  <c:v>Nigeria</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Sheet1!$B$3:$AE$3</c:f>
              <c:numCache>
                <c:formatCode>#,##0.00</c:formatCode>
                <c:ptCount val="30"/>
                <c:pt idx="0">
                  <c:v>1667.9</c:v>
                </c:pt>
                <c:pt idx="1">
                  <c:v>1408.9</c:v>
                </c:pt>
                <c:pt idx="2">
                  <c:v>1368.4</c:v>
                </c:pt>
                <c:pt idx="3">
                  <c:v>1262.5999999999999</c:v>
                </c:pt>
                <c:pt idx="4">
                  <c:v>1170.9000000000001</c:v>
                </c:pt>
                <c:pt idx="5">
                  <c:v>1251.0999999999999</c:v>
                </c:pt>
                <c:pt idx="6">
                  <c:v>1248.7</c:v>
                </c:pt>
                <c:pt idx="7">
                  <c:v>1206.9000000000001</c:v>
                </c:pt>
                <c:pt idx="8">
                  <c:v>1291.0999999999999</c:v>
                </c:pt>
                <c:pt idx="9">
                  <c:v>1347.5</c:v>
                </c:pt>
                <c:pt idx="10">
                  <c:v>1420.1</c:v>
                </c:pt>
                <c:pt idx="11">
                  <c:v>1449.7</c:v>
                </c:pt>
                <c:pt idx="12">
                  <c:v>1454.5</c:v>
                </c:pt>
                <c:pt idx="13">
                  <c:v>1449.5</c:v>
                </c:pt>
                <c:pt idx="14">
                  <c:v>1415.1</c:v>
                </c:pt>
                <c:pt idx="15">
                  <c:v>1414.9</c:v>
                </c:pt>
                <c:pt idx="16">
                  <c:v>1439.7</c:v>
                </c:pt>
                <c:pt idx="17">
                  <c:v>1442.7</c:v>
                </c:pt>
                <c:pt idx="18">
                  <c:v>1434.3</c:v>
                </c:pt>
                <c:pt idx="19">
                  <c:v>1415.2</c:v>
                </c:pt>
                <c:pt idx="20">
                  <c:v>1455.7</c:v>
                </c:pt>
                <c:pt idx="21">
                  <c:v>1464.7</c:v>
                </c:pt>
                <c:pt idx="22">
                  <c:v>1451.7</c:v>
                </c:pt>
                <c:pt idx="23">
                  <c:v>1563</c:v>
                </c:pt>
                <c:pt idx="24">
                  <c:v>1687.5</c:v>
                </c:pt>
                <c:pt idx="25">
                  <c:v>1736.5</c:v>
                </c:pt>
                <c:pt idx="26">
                  <c:v>1800.8</c:v>
                </c:pt>
                <c:pt idx="27">
                  <c:v>1872.2</c:v>
                </c:pt>
                <c:pt idx="28">
                  <c:v>1938.7</c:v>
                </c:pt>
                <c:pt idx="29">
                  <c:v>2000</c:v>
                </c:pt>
              </c:numCache>
            </c:numRef>
          </c:val>
        </c:ser>
        <c:marker val="1"/>
        <c:axId val="39803904"/>
        <c:axId val="40027264"/>
      </c:lineChart>
      <c:catAx>
        <c:axId val="39803904"/>
        <c:scaling>
          <c:orientation val="minMax"/>
        </c:scaling>
        <c:axPos val="b"/>
        <c:numFmt formatCode="General" sourceLinked="1"/>
        <c:tickLblPos val="nextTo"/>
        <c:txPr>
          <a:bodyPr rot="-2700000"/>
          <a:lstStyle/>
          <a:p>
            <a:pPr>
              <a:defRPr sz="1200"/>
            </a:pPr>
            <a:endParaRPr lang="is-IS"/>
          </a:p>
        </c:txPr>
        <c:crossAx val="40027264"/>
        <c:crosses val="autoZero"/>
        <c:auto val="1"/>
        <c:lblAlgn val="ctr"/>
        <c:lblOffset val="100"/>
      </c:catAx>
      <c:valAx>
        <c:axId val="40027264"/>
        <c:scaling>
          <c:orientation val="minMax"/>
        </c:scaling>
        <c:axPos val="l"/>
        <c:majorGridlines/>
        <c:numFmt formatCode="General" sourceLinked="1"/>
        <c:tickLblPos val="nextTo"/>
        <c:txPr>
          <a:bodyPr/>
          <a:lstStyle/>
          <a:p>
            <a:pPr>
              <a:defRPr sz="1200"/>
            </a:pPr>
            <a:endParaRPr lang="is-IS"/>
          </a:p>
        </c:txPr>
        <c:crossAx val="39803904"/>
        <c:crosses val="autoZero"/>
        <c:crossBetween val="between"/>
      </c:valAx>
    </c:plotArea>
    <c:legend>
      <c:legendPos val="r"/>
      <c:layout>
        <c:manualLayout>
          <c:xMode val="edge"/>
          <c:yMode val="edge"/>
          <c:x val="0.15947222222222243"/>
          <c:y val="0.13387540099154269"/>
          <c:w val="0.55681120112465654"/>
          <c:h val="0.16743438320209994"/>
        </c:manualLayout>
      </c:layout>
      <c:txPr>
        <a:bodyPr/>
        <a:lstStyle/>
        <a:p>
          <a:pPr>
            <a:defRPr sz="1800"/>
          </a:pPr>
          <a:endParaRPr lang="is-I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0488407699037617E-2"/>
          <c:y val="5.1400554097404488E-2"/>
          <c:w val="0.88731714785651683"/>
          <c:h val="0.89719889180519163"/>
        </c:manualLayout>
      </c:layout>
      <c:lineChart>
        <c:grouping val="standard"/>
        <c:ser>
          <c:idx val="0"/>
          <c:order val="0"/>
          <c:tx>
            <c:strRef>
              <c:f>Sheet9!$B$1</c:f>
              <c:strCache>
                <c:ptCount val="1"/>
                <c:pt idx="0">
                  <c:v>Mozambique</c:v>
                </c:pt>
              </c:strCache>
            </c:strRef>
          </c:tx>
          <c:spPr>
            <a:ln w="50800"/>
          </c:spPr>
          <c:marker>
            <c:symbol val="none"/>
          </c:marker>
          <c:cat>
            <c:numRef>
              <c:f>Sheet9!$A$2:$A$52</c:f>
              <c:numCache>
                <c:formatCode>0</c:formatCode>
                <c:ptCount val="51"/>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numCache>
            </c:numRef>
          </c:cat>
          <c:val>
            <c:numRef>
              <c:f>Sheet9!$B$2:$B$52</c:f>
              <c:numCache>
                <c:formatCode>General</c:formatCode>
                <c:ptCount val="51"/>
                <c:pt idx="15" formatCode="0">
                  <c:v>-8</c:v>
                </c:pt>
                <c:pt idx="16" formatCode="0">
                  <c:v>-8</c:v>
                </c:pt>
                <c:pt idx="17" formatCode="0">
                  <c:v>-8</c:v>
                </c:pt>
                <c:pt idx="18" formatCode="0">
                  <c:v>-8</c:v>
                </c:pt>
                <c:pt idx="19" formatCode="0">
                  <c:v>-8</c:v>
                </c:pt>
                <c:pt idx="20" formatCode="0">
                  <c:v>-8</c:v>
                </c:pt>
                <c:pt idx="21" formatCode="0">
                  <c:v>-8</c:v>
                </c:pt>
                <c:pt idx="22" formatCode="0">
                  <c:v>-8</c:v>
                </c:pt>
                <c:pt idx="23" formatCode="0">
                  <c:v>-8</c:v>
                </c:pt>
                <c:pt idx="24" formatCode="0">
                  <c:v>-8</c:v>
                </c:pt>
                <c:pt idx="25" formatCode="0">
                  <c:v>-8</c:v>
                </c:pt>
                <c:pt idx="26" formatCode="0">
                  <c:v>-7</c:v>
                </c:pt>
                <c:pt idx="27" formatCode="0">
                  <c:v>-7</c:v>
                </c:pt>
                <c:pt idx="28" formatCode="0">
                  <c:v>-7</c:v>
                </c:pt>
                <c:pt idx="29" formatCode="0">
                  <c:v>-7</c:v>
                </c:pt>
                <c:pt idx="30" formatCode="0">
                  <c:v>-7</c:v>
                </c:pt>
                <c:pt idx="31" formatCode="0">
                  <c:v>-6</c:v>
                </c:pt>
                <c:pt idx="32" formatCode="0">
                  <c:v>-6</c:v>
                </c:pt>
                <c:pt idx="33" formatCode="0">
                  <c:v>-6</c:v>
                </c:pt>
                <c:pt idx="34" formatCode="0">
                  <c:v>5</c:v>
                </c:pt>
                <c:pt idx="35" formatCode="0">
                  <c:v>5</c:v>
                </c:pt>
                <c:pt idx="36" formatCode="0">
                  <c:v>5</c:v>
                </c:pt>
                <c:pt idx="37" formatCode="0">
                  <c:v>5</c:v>
                </c:pt>
                <c:pt idx="38" formatCode="0">
                  <c:v>5</c:v>
                </c:pt>
                <c:pt idx="39" formatCode="0">
                  <c:v>5</c:v>
                </c:pt>
                <c:pt idx="40" formatCode="0">
                  <c:v>5</c:v>
                </c:pt>
                <c:pt idx="41" formatCode="0">
                  <c:v>5</c:v>
                </c:pt>
                <c:pt idx="42" formatCode="0">
                  <c:v>5</c:v>
                </c:pt>
                <c:pt idx="43" formatCode="0">
                  <c:v>5</c:v>
                </c:pt>
                <c:pt idx="44" formatCode="0">
                  <c:v>5</c:v>
                </c:pt>
                <c:pt idx="45" formatCode="0">
                  <c:v>5</c:v>
                </c:pt>
                <c:pt idx="46" formatCode="0">
                  <c:v>5</c:v>
                </c:pt>
                <c:pt idx="47" formatCode="0">
                  <c:v>5</c:v>
                </c:pt>
                <c:pt idx="48" formatCode="0">
                  <c:v>5</c:v>
                </c:pt>
                <c:pt idx="49" formatCode="0">
                  <c:v>5</c:v>
                </c:pt>
                <c:pt idx="50" formatCode="0">
                  <c:v>5</c:v>
                </c:pt>
              </c:numCache>
            </c:numRef>
          </c:val>
        </c:ser>
        <c:ser>
          <c:idx val="1"/>
          <c:order val="1"/>
          <c:tx>
            <c:strRef>
              <c:f>Sheet9!$C$1</c:f>
              <c:strCache>
                <c:ptCount val="1"/>
                <c:pt idx="0">
                  <c:v>Nigeria</c:v>
                </c:pt>
              </c:strCache>
            </c:strRef>
          </c:tx>
          <c:spPr>
            <a:ln w="50800"/>
          </c:spPr>
          <c:marker>
            <c:symbol val="none"/>
          </c:marker>
          <c:cat>
            <c:numRef>
              <c:f>Sheet9!$A$2:$A$52</c:f>
              <c:numCache>
                <c:formatCode>0</c:formatCode>
                <c:ptCount val="51"/>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numCache>
            </c:numRef>
          </c:cat>
          <c:val>
            <c:numRef>
              <c:f>Sheet9!$C$2:$C$52</c:f>
              <c:numCache>
                <c:formatCode>0</c:formatCode>
                <c:ptCount val="51"/>
                <c:pt idx="0">
                  <c:v>8</c:v>
                </c:pt>
                <c:pt idx="1">
                  <c:v>8</c:v>
                </c:pt>
                <c:pt idx="2">
                  <c:v>8</c:v>
                </c:pt>
                <c:pt idx="3">
                  <c:v>8</c:v>
                </c:pt>
                <c:pt idx="4">
                  <c:v>7</c:v>
                </c:pt>
                <c:pt idx="5">
                  <c:v>7</c:v>
                </c:pt>
                <c:pt idx="6">
                  <c:v>-7</c:v>
                </c:pt>
                <c:pt idx="7">
                  <c:v>-7</c:v>
                </c:pt>
                <c:pt idx="8">
                  <c:v>-7</c:v>
                </c:pt>
                <c:pt idx="9">
                  <c:v>-7</c:v>
                </c:pt>
                <c:pt idx="10">
                  <c:v>-7</c:v>
                </c:pt>
                <c:pt idx="11">
                  <c:v>-7</c:v>
                </c:pt>
                <c:pt idx="12">
                  <c:v>-7</c:v>
                </c:pt>
                <c:pt idx="13">
                  <c:v>-7</c:v>
                </c:pt>
                <c:pt idx="14">
                  <c:v>-7</c:v>
                </c:pt>
                <c:pt idx="15">
                  <c:v>-7</c:v>
                </c:pt>
                <c:pt idx="16">
                  <c:v>-7</c:v>
                </c:pt>
                <c:pt idx="17">
                  <c:v>-7</c:v>
                </c:pt>
                <c:pt idx="18">
                  <c:v>0</c:v>
                </c:pt>
                <c:pt idx="19">
                  <c:v>7</c:v>
                </c:pt>
                <c:pt idx="20">
                  <c:v>7</c:v>
                </c:pt>
                <c:pt idx="21">
                  <c:v>7</c:v>
                </c:pt>
                <c:pt idx="22">
                  <c:v>7</c:v>
                </c:pt>
                <c:pt idx="23">
                  <c:v>7</c:v>
                </c:pt>
                <c:pt idx="24">
                  <c:v>-7</c:v>
                </c:pt>
                <c:pt idx="25">
                  <c:v>-7</c:v>
                </c:pt>
                <c:pt idx="26">
                  <c:v>-7</c:v>
                </c:pt>
                <c:pt idx="27">
                  <c:v>-7</c:v>
                </c:pt>
                <c:pt idx="28">
                  <c:v>-7</c:v>
                </c:pt>
                <c:pt idx="29">
                  <c:v>-5</c:v>
                </c:pt>
                <c:pt idx="30">
                  <c:v>-5</c:v>
                </c:pt>
                <c:pt idx="31">
                  <c:v>-5</c:v>
                </c:pt>
                <c:pt idx="32">
                  <c:v>-5</c:v>
                </c:pt>
                <c:pt idx="33">
                  <c:v>-7</c:v>
                </c:pt>
                <c:pt idx="34">
                  <c:v>-7</c:v>
                </c:pt>
                <c:pt idx="35">
                  <c:v>-6</c:v>
                </c:pt>
                <c:pt idx="36">
                  <c:v>-6</c:v>
                </c:pt>
                <c:pt idx="37">
                  <c:v>-6</c:v>
                </c:pt>
                <c:pt idx="38">
                  <c:v>-1</c:v>
                </c:pt>
                <c:pt idx="39">
                  <c:v>4</c:v>
                </c:pt>
                <c:pt idx="40">
                  <c:v>4</c:v>
                </c:pt>
                <c:pt idx="41">
                  <c:v>4</c:v>
                </c:pt>
                <c:pt idx="42">
                  <c:v>4</c:v>
                </c:pt>
                <c:pt idx="43">
                  <c:v>4</c:v>
                </c:pt>
                <c:pt idx="44">
                  <c:v>4</c:v>
                </c:pt>
                <c:pt idx="45">
                  <c:v>4</c:v>
                </c:pt>
                <c:pt idx="46">
                  <c:v>4</c:v>
                </c:pt>
                <c:pt idx="47">
                  <c:v>4</c:v>
                </c:pt>
                <c:pt idx="48">
                  <c:v>4</c:v>
                </c:pt>
                <c:pt idx="49">
                  <c:v>4</c:v>
                </c:pt>
                <c:pt idx="50">
                  <c:v>4</c:v>
                </c:pt>
              </c:numCache>
            </c:numRef>
          </c:val>
        </c:ser>
        <c:marker val="1"/>
        <c:axId val="39680640"/>
        <c:axId val="39686528"/>
      </c:lineChart>
      <c:catAx>
        <c:axId val="39680640"/>
        <c:scaling>
          <c:orientation val="minMax"/>
        </c:scaling>
        <c:axPos val="b"/>
        <c:numFmt formatCode="0" sourceLinked="1"/>
        <c:tickLblPos val="nextTo"/>
        <c:txPr>
          <a:bodyPr rot="-2700000"/>
          <a:lstStyle/>
          <a:p>
            <a:pPr>
              <a:defRPr sz="1200"/>
            </a:pPr>
            <a:endParaRPr lang="is-IS"/>
          </a:p>
        </c:txPr>
        <c:crossAx val="39686528"/>
        <c:crosses val="autoZero"/>
        <c:auto val="1"/>
        <c:lblAlgn val="ctr"/>
        <c:lblOffset val="100"/>
      </c:catAx>
      <c:valAx>
        <c:axId val="39686528"/>
        <c:scaling>
          <c:orientation val="minMax"/>
        </c:scaling>
        <c:axPos val="l"/>
        <c:majorGridlines/>
        <c:numFmt formatCode="General" sourceLinked="1"/>
        <c:tickLblPos val="nextTo"/>
        <c:txPr>
          <a:bodyPr/>
          <a:lstStyle/>
          <a:p>
            <a:pPr>
              <a:defRPr sz="1200"/>
            </a:pPr>
            <a:endParaRPr lang="is-IS"/>
          </a:p>
        </c:txPr>
        <c:crossAx val="39680640"/>
        <c:crosses val="autoZero"/>
        <c:crossBetween val="between"/>
      </c:valAx>
    </c:plotArea>
    <c:legend>
      <c:legendPos val="r"/>
      <c:layout>
        <c:manualLayout>
          <c:xMode val="edge"/>
          <c:yMode val="edge"/>
          <c:x val="0.53663384051745566"/>
          <c:y val="5.0542189170798085E-2"/>
          <c:w val="0.4558193165439533"/>
          <c:h val="0.16743438320210008"/>
        </c:manualLayout>
      </c:layout>
      <c:txPr>
        <a:bodyPr/>
        <a:lstStyle/>
        <a:p>
          <a:pPr>
            <a:defRPr sz="1800"/>
          </a:pPr>
          <a:endParaRPr lang="is-I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s-IS"/>
  <c:chart>
    <c:plotArea>
      <c:layout>
        <c:manualLayout>
          <c:layoutTarget val="inner"/>
          <c:xMode val="edge"/>
          <c:yMode val="edge"/>
          <c:x val="0.10015507436570428"/>
          <c:y val="5.1400554097404488E-2"/>
          <c:w val="0.87320603674540742"/>
          <c:h val="0.79523549139690852"/>
        </c:manualLayout>
      </c:layout>
      <c:lineChart>
        <c:grouping val="standard"/>
        <c:ser>
          <c:idx val="0"/>
          <c:order val="0"/>
          <c:tx>
            <c:strRef>
              <c:f>Sheet1!$A$2</c:f>
              <c:strCache>
                <c:ptCount val="1"/>
                <c:pt idx="0">
                  <c:v>Mozambique</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Sheet1!$B$2:$AE$2</c:f>
              <c:numCache>
                <c:formatCode>General</c:formatCode>
                <c:ptCount val="30"/>
                <c:pt idx="0">
                  <c:v>439.8</c:v>
                </c:pt>
                <c:pt idx="1">
                  <c:v>450.8</c:v>
                </c:pt>
                <c:pt idx="2">
                  <c:v>410.2</c:v>
                </c:pt>
                <c:pt idx="3">
                  <c:v>338.8</c:v>
                </c:pt>
                <c:pt idx="4">
                  <c:v>311.89999999999992</c:v>
                </c:pt>
                <c:pt idx="5">
                  <c:v>311.8</c:v>
                </c:pt>
                <c:pt idx="6">
                  <c:v>303.5</c:v>
                </c:pt>
                <c:pt idx="7">
                  <c:v>348.6</c:v>
                </c:pt>
                <c:pt idx="8">
                  <c:v>377.9</c:v>
                </c:pt>
                <c:pt idx="9">
                  <c:v>401.2</c:v>
                </c:pt>
                <c:pt idx="10">
                  <c:v>400.1</c:v>
                </c:pt>
                <c:pt idx="11">
                  <c:v>409.9</c:v>
                </c:pt>
                <c:pt idx="12">
                  <c:v>376.7</c:v>
                </c:pt>
                <c:pt idx="13">
                  <c:v>394.4</c:v>
                </c:pt>
                <c:pt idx="14">
                  <c:v>405.9</c:v>
                </c:pt>
                <c:pt idx="15">
                  <c:v>403</c:v>
                </c:pt>
                <c:pt idx="16">
                  <c:v>420</c:v>
                </c:pt>
                <c:pt idx="17">
                  <c:v>450.5</c:v>
                </c:pt>
                <c:pt idx="18">
                  <c:v>486.4</c:v>
                </c:pt>
                <c:pt idx="19">
                  <c:v>512.6</c:v>
                </c:pt>
                <c:pt idx="20">
                  <c:v>504.8</c:v>
                </c:pt>
                <c:pt idx="21">
                  <c:v>549.9</c:v>
                </c:pt>
                <c:pt idx="22">
                  <c:v>582.4</c:v>
                </c:pt>
                <c:pt idx="23">
                  <c:v>601.1</c:v>
                </c:pt>
                <c:pt idx="24">
                  <c:v>631.70000000000005</c:v>
                </c:pt>
                <c:pt idx="25">
                  <c:v>667.5</c:v>
                </c:pt>
                <c:pt idx="26">
                  <c:v>707.8</c:v>
                </c:pt>
                <c:pt idx="27">
                  <c:v>741.4</c:v>
                </c:pt>
                <c:pt idx="28">
                  <c:v>773.2</c:v>
                </c:pt>
                <c:pt idx="29">
                  <c:v>803.8</c:v>
                </c:pt>
              </c:numCache>
            </c:numRef>
          </c:val>
        </c:ser>
        <c:ser>
          <c:idx val="1"/>
          <c:order val="1"/>
          <c:tx>
            <c:strRef>
              <c:f>Sheet1!$A$3</c:f>
              <c:strCache>
                <c:ptCount val="1"/>
                <c:pt idx="0">
                  <c:v>Nigeria</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Sheet1!$B$3:$AE$3</c:f>
              <c:numCache>
                <c:formatCode>#,##0.00</c:formatCode>
                <c:ptCount val="30"/>
                <c:pt idx="0">
                  <c:v>1667.9</c:v>
                </c:pt>
                <c:pt idx="1">
                  <c:v>1408.9</c:v>
                </c:pt>
                <c:pt idx="2">
                  <c:v>1368.4</c:v>
                </c:pt>
                <c:pt idx="3">
                  <c:v>1262.5999999999999</c:v>
                </c:pt>
                <c:pt idx="4">
                  <c:v>1170.9000000000001</c:v>
                </c:pt>
                <c:pt idx="5">
                  <c:v>1251.0999999999999</c:v>
                </c:pt>
                <c:pt idx="6">
                  <c:v>1248.7</c:v>
                </c:pt>
                <c:pt idx="7">
                  <c:v>1206.9000000000001</c:v>
                </c:pt>
                <c:pt idx="8">
                  <c:v>1291.0999999999999</c:v>
                </c:pt>
                <c:pt idx="9">
                  <c:v>1347.5</c:v>
                </c:pt>
                <c:pt idx="10">
                  <c:v>1420.1</c:v>
                </c:pt>
                <c:pt idx="11">
                  <c:v>1449.7</c:v>
                </c:pt>
                <c:pt idx="12">
                  <c:v>1454.5</c:v>
                </c:pt>
                <c:pt idx="13">
                  <c:v>1449.5</c:v>
                </c:pt>
                <c:pt idx="14">
                  <c:v>1415.1</c:v>
                </c:pt>
                <c:pt idx="15">
                  <c:v>1414.9</c:v>
                </c:pt>
                <c:pt idx="16">
                  <c:v>1439.7</c:v>
                </c:pt>
                <c:pt idx="17">
                  <c:v>1442.7</c:v>
                </c:pt>
                <c:pt idx="18">
                  <c:v>1434.3</c:v>
                </c:pt>
                <c:pt idx="19">
                  <c:v>1415.2</c:v>
                </c:pt>
                <c:pt idx="20">
                  <c:v>1455.7</c:v>
                </c:pt>
                <c:pt idx="21">
                  <c:v>1464.7</c:v>
                </c:pt>
                <c:pt idx="22">
                  <c:v>1451.7</c:v>
                </c:pt>
                <c:pt idx="23">
                  <c:v>1563</c:v>
                </c:pt>
                <c:pt idx="24">
                  <c:v>1687.5</c:v>
                </c:pt>
                <c:pt idx="25">
                  <c:v>1736.5</c:v>
                </c:pt>
                <c:pt idx="26">
                  <c:v>1800.8</c:v>
                </c:pt>
                <c:pt idx="27">
                  <c:v>1872.2</c:v>
                </c:pt>
                <c:pt idx="28">
                  <c:v>1938.7</c:v>
                </c:pt>
                <c:pt idx="29">
                  <c:v>2000</c:v>
                </c:pt>
              </c:numCache>
            </c:numRef>
          </c:val>
        </c:ser>
        <c:marker val="1"/>
        <c:axId val="41554304"/>
        <c:axId val="41555840"/>
      </c:lineChart>
      <c:catAx>
        <c:axId val="41554304"/>
        <c:scaling>
          <c:orientation val="minMax"/>
        </c:scaling>
        <c:axPos val="b"/>
        <c:numFmt formatCode="General" sourceLinked="1"/>
        <c:tickLblPos val="nextTo"/>
        <c:txPr>
          <a:bodyPr rot="-2700000"/>
          <a:lstStyle/>
          <a:p>
            <a:pPr>
              <a:defRPr sz="1200"/>
            </a:pPr>
            <a:endParaRPr lang="is-IS"/>
          </a:p>
        </c:txPr>
        <c:crossAx val="41555840"/>
        <c:crosses val="autoZero"/>
        <c:auto val="1"/>
        <c:lblAlgn val="ctr"/>
        <c:lblOffset val="100"/>
      </c:catAx>
      <c:valAx>
        <c:axId val="41555840"/>
        <c:scaling>
          <c:orientation val="minMax"/>
        </c:scaling>
        <c:axPos val="l"/>
        <c:majorGridlines/>
        <c:numFmt formatCode="General" sourceLinked="1"/>
        <c:tickLblPos val="nextTo"/>
        <c:txPr>
          <a:bodyPr/>
          <a:lstStyle/>
          <a:p>
            <a:pPr>
              <a:defRPr sz="1200"/>
            </a:pPr>
            <a:endParaRPr lang="is-IS"/>
          </a:p>
        </c:txPr>
        <c:crossAx val="41554304"/>
        <c:crosses val="autoZero"/>
        <c:crossBetween val="between"/>
      </c:valAx>
    </c:plotArea>
    <c:legend>
      <c:legendPos val="r"/>
      <c:layout>
        <c:manualLayout>
          <c:xMode val="edge"/>
          <c:yMode val="edge"/>
          <c:x val="0.15947222222222249"/>
          <c:y val="0.13387540099154269"/>
          <c:w val="0.55681120112465654"/>
          <c:h val="0.16743438320209997"/>
        </c:manualLayout>
      </c:layout>
      <c:txPr>
        <a:bodyPr/>
        <a:lstStyle/>
        <a:p>
          <a:pPr>
            <a:defRPr sz="1800"/>
          </a:pPr>
          <a:endParaRPr lang="is-I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s-IS"/>
  <c:chart>
    <c:plotArea>
      <c:layout>
        <c:manualLayout>
          <c:layoutTarget val="inner"/>
          <c:xMode val="edge"/>
          <c:yMode val="edge"/>
          <c:x val="5.7905074365704294E-2"/>
          <c:y val="5.1400554097404488E-2"/>
          <c:w val="0.91823381452318587"/>
          <c:h val="0.79523549139690852"/>
        </c:manualLayout>
      </c:layout>
      <c:lineChart>
        <c:grouping val="standard"/>
        <c:ser>
          <c:idx val="0"/>
          <c:order val="0"/>
          <c:tx>
            <c:strRef>
              <c:f>Sheet8!$A$8</c:f>
              <c:strCache>
                <c:ptCount val="1"/>
                <c:pt idx="0">
                  <c:v>Mozambique</c:v>
                </c:pt>
              </c:strCache>
            </c:strRef>
          </c:tx>
          <c:spPr>
            <a:ln w="50800"/>
          </c:spPr>
          <c:marker>
            <c:symbol val="none"/>
          </c:marker>
          <c:cat>
            <c:numRef>
              <c:f>Sheet8!$B$7:$AY$7</c:f>
              <c:numCache>
                <c:formatCode>General</c:formatCode>
                <c:ptCount val="50"/>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numCache>
            </c:numRef>
          </c:cat>
          <c:val>
            <c:numRef>
              <c:f>Sheet8!$B$8:$AY$8</c:f>
              <c:numCache>
                <c:formatCode>General</c:formatCode>
                <c:ptCount val="50"/>
                <c:pt idx="0">
                  <c:v>6.6</c:v>
                </c:pt>
                <c:pt idx="1">
                  <c:v>6.6</c:v>
                </c:pt>
                <c:pt idx="2">
                  <c:v>6.6</c:v>
                </c:pt>
                <c:pt idx="3">
                  <c:v>6.6</c:v>
                </c:pt>
                <c:pt idx="4">
                  <c:v>6.6</c:v>
                </c:pt>
                <c:pt idx="5">
                  <c:v>6.6</c:v>
                </c:pt>
                <c:pt idx="6">
                  <c:v>6.6</c:v>
                </c:pt>
                <c:pt idx="7">
                  <c:v>6.6</c:v>
                </c:pt>
                <c:pt idx="8">
                  <c:v>6.6</c:v>
                </c:pt>
                <c:pt idx="9">
                  <c:v>6.6</c:v>
                </c:pt>
                <c:pt idx="10">
                  <c:v>6.6</c:v>
                </c:pt>
                <c:pt idx="11">
                  <c:v>6.6</c:v>
                </c:pt>
                <c:pt idx="12">
                  <c:v>6.6</c:v>
                </c:pt>
                <c:pt idx="13">
                  <c:v>6.6</c:v>
                </c:pt>
                <c:pt idx="14">
                  <c:v>6.6</c:v>
                </c:pt>
                <c:pt idx="15">
                  <c:v>6.6</c:v>
                </c:pt>
                <c:pt idx="16">
                  <c:v>6.5</c:v>
                </c:pt>
                <c:pt idx="17">
                  <c:v>6.5</c:v>
                </c:pt>
                <c:pt idx="18">
                  <c:v>6.5</c:v>
                </c:pt>
                <c:pt idx="19">
                  <c:v>6.5</c:v>
                </c:pt>
                <c:pt idx="20">
                  <c:v>6.5</c:v>
                </c:pt>
                <c:pt idx="21">
                  <c:v>6.5</c:v>
                </c:pt>
                <c:pt idx="22">
                  <c:v>6.5</c:v>
                </c:pt>
                <c:pt idx="23">
                  <c:v>6.4</c:v>
                </c:pt>
                <c:pt idx="24">
                  <c:v>6.4</c:v>
                </c:pt>
                <c:pt idx="25">
                  <c:v>6.4</c:v>
                </c:pt>
                <c:pt idx="26">
                  <c:v>6.4</c:v>
                </c:pt>
                <c:pt idx="27">
                  <c:v>6.3</c:v>
                </c:pt>
                <c:pt idx="28">
                  <c:v>6.3</c:v>
                </c:pt>
                <c:pt idx="29">
                  <c:v>6.3</c:v>
                </c:pt>
                <c:pt idx="30">
                  <c:v>6.2</c:v>
                </c:pt>
                <c:pt idx="31">
                  <c:v>6.2</c:v>
                </c:pt>
                <c:pt idx="32">
                  <c:v>6.1</c:v>
                </c:pt>
                <c:pt idx="33">
                  <c:v>6.1</c:v>
                </c:pt>
                <c:pt idx="34">
                  <c:v>6</c:v>
                </c:pt>
                <c:pt idx="35">
                  <c:v>6</c:v>
                </c:pt>
                <c:pt idx="36">
                  <c:v>5.9</c:v>
                </c:pt>
                <c:pt idx="37">
                  <c:v>5.9</c:v>
                </c:pt>
                <c:pt idx="38">
                  <c:v>5.8</c:v>
                </c:pt>
                <c:pt idx="39">
                  <c:v>5.8</c:v>
                </c:pt>
                <c:pt idx="40">
                  <c:v>5.7</c:v>
                </c:pt>
                <c:pt idx="41">
                  <c:v>5.6</c:v>
                </c:pt>
                <c:pt idx="42">
                  <c:v>5.6</c:v>
                </c:pt>
                <c:pt idx="43">
                  <c:v>5.5</c:v>
                </c:pt>
                <c:pt idx="44">
                  <c:v>5.4</c:v>
                </c:pt>
                <c:pt idx="45">
                  <c:v>5.3</c:v>
                </c:pt>
                <c:pt idx="46">
                  <c:v>5.2</c:v>
                </c:pt>
                <c:pt idx="47">
                  <c:v>5.2</c:v>
                </c:pt>
                <c:pt idx="48">
                  <c:v>5.0999999999999996</c:v>
                </c:pt>
                <c:pt idx="49">
                  <c:v>5</c:v>
                </c:pt>
              </c:numCache>
            </c:numRef>
          </c:val>
        </c:ser>
        <c:ser>
          <c:idx val="1"/>
          <c:order val="1"/>
          <c:tx>
            <c:strRef>
              <c:f>Sheet8!$A$9</c:f>
              <c:strCache>
                <c:ptCount val="1"/>
                <c:pt idx="0">
                  <c:v>Nigeria</c:v>
                </c:pt>
              </c:strCache>
            </c:strRef>
          </c:tx>
          <c:spPr>
            <a:ln w="50800"/>
          </c:spPr>
          <c:marker>
            <c:symbol val="none"/>
          </c:marker>
          <c:cat>
            <c:numRef>
              <c:f>Sheet8!$B$7:$AY$7</c:f>
              <c:numCache>
                <c:formatCode>General</c:formatCode>
                <c:ptCount val="50"/>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numCache>
            </c:numRef>
          </c:cat>
          <c:val>
            <c:numRef>
              <c:f>Sheet8!$B$9:$AY$9</c:f>
              <c:numCache>
                <c:formatCode>General</c:formatCode>
                <c:ptCount val="50"/>
                <c:pt idx="0">
                  <c:v>6.5</c:v>
                </c:pt>
                <c:pt idx="1">
                  <c:v>6.5</c:v>
                </c:pt>
                <c:pt idx="2">
                  <c:v>6.5</c:v>
                </c:pt>
                <c:pt idx="3">
                  <c:v>6.5</c:v>
                </c:pt>
                <c:pt idx="4">
                  <c:v>6.5</c:v>
                </c:pt>
                <c:pt idx="5">
                  <c:v>6.5</c:v>
                </c:pt>
                <c:pt idx="6">
                  <c:v>6.5</c:v>
                </c:pt>
                <c:pt idx="7">
                  <c:v>6.5</c:v>
                </c:pt>
                <c:pt idx="8">
                  <c:v>6.6</c:v>
                </c:pt>
                <c:pt idx="9">
                  <c:v>6.6</c:v>
                </c:pt>
                <c:pt idx="10">
                  <c:v>6.6</c:v>
                </c:pt>
                <c:pt idx="11">
                  <c:v>6.7</c:v>
                </c:pt>
                <c:pt idx="12">
                  <c:v>6.7</c:v>
                </c:pt>
                <c:pt idx="13">
                  <c:v>6.7</c:v>
                </c:pt>
                <c:pt idx="14">
                  <c:v>6.8</c:v>
                </c:pt>
                <c:pt idx="15">
                  <c:v>6.8</c:v>
                </c:pt>
                <c:pt idx="16">
                  <c:v>6.8</c:v>
                </c:pt>
                <c:pt idx="17">
                  <c:v>6.9</c:v>
                </c:pt>
                <c:pt idx="18">
                  <c:v>6.9</c:v>
                </c:pt>
                <c:pt idx="19">
                  <c:v>6.9</c:v>
                </c:pt>
                <c:pt idx="20">
                  <c:v>6.9</c:v>
                </c:pt>
                <c:pt idx="21">
                  <c:v>6.9</c:v>
                </c:pt>
                <c:pt idx="22">
                  <c:v>6.9</c:v>
                </c:pt>
                <c:pt idx="23">
                  <c:v>6.9</c:v>
                </c:pt>
                <c:pt idx="24">
                  <c:v>6.9</c:v>
                </c:pt>
                <c:pt idx="25">
                  <c:v>6.9</c:v>
                </c:pt>
                <c:pt idx="26">
                  <c:v>6.8</c:v>
                </c:pt>
                <c:pt idx="27">
                  <c:v>6.8</c:v>
                </c:pt>
                <c:pt idx="28">
                  <c:v>6.7</c:v>
                </c:pt>
                <c:pt idx="29">
                  <c:v>6.7</c:v>
                </c:pt>
                <c:pt idx="30">
                  <c:v>6.6</c:v>
                </c:pt>
                <c:pt idx="31">
                  <c:v>6.5</c:v>
                </c:pt>
                <c:pt idx="32">
                  <c:v>6.5</c:v>
                </c:pt>
                <c:pt idx="33">
                  <c:v>6.4</c:v>
                </c:pt>
                <c:pt idx="34">
                  <c:v>6.3</c:v>
                </c:pt>
                <c:pt idx="35">
                  <c:v>6.2</c:v>
                </c:pt>
                <c:pt idx="36">
                  <c:v>6.2</c:v>
                </c:pt>
                <c:pt idx="37">
                  <c:v>6.1</c:v>
                </c:pt>
                <c:pt idx="38">
                  <c:v>6</c:v>
                </c:pt>
                <c:pt idx="39">
                  <c:v>5.9</c:v>
                </c:pt>
                <c:pt idx="40">
                  <c:v>5.9</c:v>
                </c:pt>
                <c:pt idx="41">
                  <c:v>5.8</c:v>
                </c:pt>
                <c:pt idx="42">
                  <c:v>5.7</c:v>
                </c:pt>
                <c:pt idx="43">
                  <c:v>5.7</c:v>
                </c:pt>
                <c:pt idx="44">
                  <c:v>5.7</c:v>
                </c:pt>
                <c:pt idx="45">
                  <c:v>5.7</c:v>
                </c:pt>
                <c:pt idx="46">
                  <c:v>5.7</c:v>
                </c:pt>
                <c:pt idx="47">
                  <c:v>5.7</c:v>
                </c:pt>
                <c:pt idx="48">
                  <c:v>5.7</c:v>
                </c:pt>
                <c:pt idx="49">
                  <c:v>5.6</c:v>
                </c:pt>
              </c:numCache>
            </c:numRef>
          </c:val>
        </c:ser>
        <c:marker val="1"/>
        <c:axId val="41601280"/>
        <c:axId val="41607168"/>
      </c:lineChart>
      <c:catAx>
        <c:axId val="41601280"/>
        <c:scaling>
          <c:orientation val="minMax"/>
        </c:scaling>
        <c:axPos val="b"/>
        <c:numFmt formatCode="General" sourceLinked="1"/>
        <c:tickLblPos val="nextTo"/>
        <c:txPr>
          <a:bodyPr rot="-2700000"/>
          <a:lstStyle/>
          <a:p>
            <a:pPr>
              <a:defRPr sz="1200"/>
            </a:pPr>
            <a:endParaRPr lang="is-IS"/>
          </a:p>
        </c:txPr>
        <c:crossAx val="41607168"/>
        <c:crosses val="autoZero"/>
        <c:auto val="1"/>
        <c:lblAlgn val="ctr"/>
        <c:lblOffset val="100"/>
      </c:catAx>
      <c:valAx>
        <c:axId val="41607168"/>
        <c:scaling>
          <c:orientation val="minMax"/>
        </c:scaling>
        <c:axPos val="l"/>
        <c:majorGridlines/>
        <c:numFmt formatCode="General" sourceLinked="1"/>
        <c:tickLblPos val="nextTo"/>
        <c:txPr>
          <a:bodyPr/>
          <a:lstStyle/>
          <a:p>
            <a:pPr>
              <a:defRPr sz="1200"/>
            </a:pPr>
            <a:endParaRPr lang="is-IS"/>
          </a:p>
        </c:txPr>
        <c:crossAx val="41601280"/>
        <c:crosses val="autoZero"/>
        <c:crossBetween val="between"/>
      </c:valAx>
    </c:plotArea>
    <c:legend>
      <c:legendPos val="r"/>
      <c:layout>
        <c:manualLayout>
          <c:xMode val="edge"/>
          <c:yMode val="edge"/>
          <c:x val="7.613888888888895E-2"/>
          <c:y val="0.46257910469524682"/>
          <c:w val="0.54599064206243864"/>
          <c:h val="0.16743438320210008"/>
        </c:manualLayout>
      </c:layout>
      <c:txPr>
        <a:bodyPr/>
        <a:lstStyle/>
        <a:p>
          <a:pPr>
            <a:defRPr sz="1800"/>
          </a:pPr>
          <a:endParaRPr lang="is-I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is-IS"/>
  <c:chart>
    <c:plotArea>
      <c:layout>
        <c:manualLayout>
          <c:layoutTarget val="inner"/>
          <c:xMode val="edge"/>
          <c:yMode val="edge"/>
          <c:x val="0.10015507436570428"/>
          <c:y val="5.1400554097404488E-2"/>
          <c:w val="0.87320603674540742"/>
          <c:h val="0.79523549139690852"/>
        </c:manualLayout>
      </c:layout>
      <c:lineChart>
        <c:grouping val="standard"/>
        <c:ser>
          <c:idx val="0"/>
          <c:order val="0"/>
          <c:tx>
            <c:strRef>
              <c:f>Sheet1!$A$2</c:f>
              <c:strCache>
                <c:ptCount val="1"/>
                <c:pt idx="0">
                  <c:v>Mozambique</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Sheet1!$B$2:$AE$2</c:f>
              <c:numCache>
                <c:formatCode>General</c:formatCode>
                <c:ptCount val="30"/>
                <c:pt idx="0">
                  <c:v>439.8</c:v>
                </c:pt>
                <c:pt idx="1">
                  <c:v>450.8</c:v>
                </c:pt>
                <c:pt idx="2">
                  <c:v>410.2</c:v>
                </c:pt>
                <c:pt idx="3">
                  <c:v>338.8</c:v>
                </c:pt>
                <c:pt idx="4">
                  <c:v>311.89999999999992</c:v>
                </c:pt>
                <c:pt idx="5">
                  <c:v>311.8</c:v>
                </c:pt>
                <c:pt idx="6">
                  <c:v>303.5</c:v>
                </c:pt>
                <c:pt idx="7">
                  <c:v>348.6</c:v>
                </c:pt>
                <c:pt idx="8">
                  <c:v>377.9</c:v>
                </c:pt>
                <c:pt idx="9">
                  <c:v>401.2</c:v>
                </c:pt>
                <c:pt idx="10">
                  <c:v>400.1</c:v>
                </c:pt>
                <c:pt idx="11">
                  <c:v>409.9</c:v>
                </c:pt>
                <c:pt idx="12">
                  <c:v>376.7</c:v>
                </c:pt>
                <c:pt idx="13">
                  <c:v>394.4</c:v>
                </c:pt>
                <c:pt idx="14">
                  <c:v>405.9</c:v>
                </c:pt>
                <c:pt idx="15">
                  <c:v>403</c:v>
                </c:pt>
                <c:pt idx="16">
                  <c:v>420</c:v>
                </c:pt>
                <c:pt idx="17">
                  <c:v>450.5</c:v>
                </c:pt>
                <c:pt idx="18">
                  <c:v>486.4</c:v>
                </c:pt>
                <c:pt idx="19">
                  <c:v>512.6</c:v>
                </c:pt>
                <c:pt idx="20">
                  <c:v>504.8</c:v>
                </c:pt>
                <c:pt idx="21">
                  <c:v>549.9</c:v>
                </c:pt>
                <c:pt idx="22">
                  <c:v>582.4</c:v>
                </c:pt>
                <c:pt idx="23">
                  <c:v>601.1</c:v>
                </c:pt>
                <c:pt idx="24">
                  <c:v>631.70000000000005</c:v>
                </c:pt>
                <c:pt idx="25">
                  <c:v>667.5</c:v>
                </c:pt>
                <c:pt idx="26">
                  <c:v>707.8</c:v>
                </c:pt>
                <c:pt idx="27">
                  <c:v>741.4</c:v>
                </c:pt>
                <c:pt idx="28">
                  <c:v>773.2</c:v>
                </c:pt>
                <c:pt idx="29">
                  <c:v>803.8</c:v>
                </c:pt>
              </c:numCache>
            </c:numRef>
          </c:val>
        </c:ser>
        <c:ser>
          <c:idx val="1"/>
          <c:order val="1"/>
          <c:tx>
            <c:strRef>
              <c:f>Sheet1!$A$3</c:f>
              <c:strCache>
                <c:ptCount val="1"/>
                <c:pt idx="0">
                  <c:v>Nigeria</c:v>
                </c:pt>
              </c:strCache>
            </c:strRef>
          </c:tx>
          <c:spPr>
            <a:ln w="50800"/>
          </c:spPr>
          <c:marker>
            <c:symbol val="none"/>
          </c:marker>
          <c:cat>
            <c:numRef>
              <c:f>Sheet1!$B$1:$AE$1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numCache>
            </c:numRef>
          </c:cat>
          <c:val>
            <c:numRef>
              <c:f>Sheet1!$B$3:$AE$3</c:f>
              <c:numCache>
                <c:formatCode>#,##0.00</c:formatCode>
                <c:ptCount val="30"/>
                <c:pt idx="0">
                  <c:v>1667.9</c:v>
                </c:pt>
                <c:pt idx="1">
                  <c:v>1408.9</c:v>
                </c:pt>
                <c:pt idx="2">
                  <c:v>1368.4</c:v>
                </c:pt>
                <c:pt idx="3">
                  <c:v>1262.5999999999999</c:v>
                </c:pt>
                <c:pt idx="4">
                  <c:v>1170.9000000000001</c:v>
                </c:pt>
                <c:pt idx="5">
                  <c:v>1251.0999999999999</c:v>
                </c:pt>
                <c:pt idx="6">
                  <c:v>1248.7</c:v>
                </c:pt>
                <c:pt idx="7">
                  <c:v>1206.9000000000001</c:v>
                </c:pt>
                <c:pt idx="8">
                  <c:v>1291.0999999999999</c:v>
                </c:pt>
                <c:pt idx="9">
                  <c:v>1347.5</c:v>
                </c:pt>
                <c:pt idx="10">
                  <c:v>1420.1</c:v>
                </c:pt>
                <c:pt idx="11">
                  <c:v>1449.7</c:v>
                </c:pt>
                <c:pt idx="12">
                  <c:v>1454.5</c:v>
                </c:pt>
                <c:pt idx="13">
                  <c:v>1449.5</c:v>
                </c:pt>
                <c:pt idx="14">
                  <c:v>1415.1</c:v>
                </c:pt>
                <c:pt idx="15">
                  <c:v>1414.9</c:v>
                </c:pt>
                <c:pt idx="16">
                  <c:v>1439.7</c:v>
                </c:pt>
                <c:pt idx="17">
                  <c:v>1442.7</c:v>
                </c:pt>
                <c:pt idx="18">
                  <c:v>1434.3</c:v>
                </c:pt>
                <c:pt idx="19">
                  <c:v>1415.2</c:v>
                </c:pt>
                <c:pt idx="20">
                  <c:v>1455.7</c:v>
                </c:pt>
                <c:pt idx="21">
                  <c:v>1464.7</c:v>
                </c:pt>
                <c:pt idx="22">
                  <c:v>1451.7</c:v>
                </c:pt>
                <c:pt idx="23">
                  <c:v>1563</c:v>
                </c:pt>
                <c:pt idx="24">
                  <c:v>1687.5</c:v>
                </c:pt>
                <c:pt idx="25">
                  <c:v>1736.5</c:v>
                </c:pt>
                <c:pt idx="26">
                  <c:v>1800.8</c:v>
                </c:pt>
                <c:pt idx="27">
                  <c:v>1872.2</c:v>
                </c:pt>
                <c:pt idx="28">
                  <c:v>1938.7</c:v>
                </c:pt>
                <c:pt idx="29">
                  <c:v>2000</c:v>
                </c:pt>
              </c:numCache>
            </c:numRef>
          </c:val>
        </c:ser>
        <c:marker val="1"/>
        <c:axId val="55066624"/>
        <c:axId val="55068160"/>
      </c:lineChart>
      <c:catAx>
        <c:axId val="55066624"/>
        <c:scaling>
          <c:orientation val="minMax"/>
        </c:scaling>
        <c:axPos val="b"/>
        <c:numFmt formatCode="General" sourceLinked="1"/>
        <c:tickLblPos val="nextTo"/>
        <c:txPr>
          <a:bodyPr rot="-2700000"/>
          <a:lstStyle/>
          <a:p>
            <a:pPr>
              <a:defRPr sz="1200"/>
            </a:pPr>
            <a:endParaRPr lang="is-IS"/>
          </a:p>
        </c:txPr>
        <c:crossAx val="55068160"/>
        <c:crosses val="autoZero"/>
        <c:auto val="1"/>
        <c:lblAlgn val="ctr"/>
        <c:lblOffset val="100"/>
      </c:catAx>
      <c:valAx>
        <c:axId val="55068160"/>
        <c:scaling>
          <c:orientation val="minMax"/>
        </c:scaling>
        <c:axPos val="l"/>
        <c:majorGridlines/>
        <c:numFmt formatCode="General" sourceLinked="1"/>
        <c:tickLblPos val="nextTo"/>
        <c:txPr>
          <a:bodyPr/>
          <a:lstStyle/>
          <a:p>
            <a:pPr>
              <a:defRPr sz="1200"/>
            </a:pPr>
            <a:endParaRPr lang="is-IS"/>
          </a:p>
        </c:txPr>
        <c:crossAx val="55066624"/>
        <c:crosses val="autoZero"/>
        <c:crossBetween val="between"/>
      </c:valAx>
    </c:plotArea>
    <c:legend>
      <c:legendPos val="r"/>
      <c:layout>
        <c:manualLayout>
          <c:xMode val="edge"/>
          <c:yMode val="edge"/>
          <c:x val="0.15947222222222249"/>
          <c:y val="0.13387540099154269"/>
          <c:w val="0.55681120112465654"/>
          <c:h val="0.16743438320209997"/>
        </c:manualLayout>
      </c:layout>
      <c:txPr>
        <a:bodyPr/>
        <a:lstStyle/>
        <a:p>
          <a:pPr>
            <a:defRPr sz="1800"/>
          </a:pPr>
          <a:endParaRPr lang="is-I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C9E79554-1F04-4F4B-9390-E00E395FD7D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F94EF98-3C7B-4FD7-87A9-0C4B580CD76B}" type="slidenum">
              <a:rPr lang="en-GB" smtClean="0"/>
              <a:pPr/>
              <a:t>1</a:t>
            </a:fld>
            <a:endParaRPr lang="en-GB"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is-IS" smtClean="0"/>
          </a:p>
        </p:txBody>
      </p:sp>
      <p:sp>
        <p:nvSpPr>
          <p:cNvPr id="93188" name="Slide Number Placeholder 3"/>
          <p:cNvSpPr>
            <a:spLocks noGrp="1"/>
          </p:cNvSpPr>
          <p:nvPr>
            <p:ph type="sldNum" sz="quarter" idx="5"/>
          </p:nvPr>
        </p:nvSpPr>
        <p:spPr>
          <a:noFill/>
        </p:spPr>
        <p:txBody>
          <a:bodyPr/>
          <a:lstStyle/>
          <a:p>
            <a:fld id="{180EA15A-5953-4090-8A33-B8BFEA262476}" type="slidenum">
              <a:rPr lang="en-GB" smtClean="0"/>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D8F7DA1-9AB1-42B4-A4D2-F50F10FC6591}" type="slidenum">
              <a:rPr lang="en-GB" smtClean="0"/>
              <a:pPr/>
              <a:t>22</a:t>
            </a:fld>
            <a:endParaRPr lang="en-GB"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is-I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90EF73-B51D-47B0-8771-D712230378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9E79554-1F04-4F4B-9390-E00E395FD7DE}"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is-IS" smtClean="0"/>
          </a:p>
        </p:txBody>
      </p:sp>
      <p:sp>
        <p:nvSpPr>
          <p:cNvPr id="91140" name="Slide Number Placeholder 3"/>
          <p:cNvSpPr>
            <a:spLocks noGrp="1"/>
          </p:cNvSpPr>
          <p:nvPr>
            <p:ph type="sldNum" sz="quarter" idx="5"/>
          </p:nvPr>
        </p:nvSpPr>
        <p:spPr>
          <a:noFill/>
        </p:spPr>
        <p:txBody>
          <a:bodyPr/>
          <a:lstStyle/>
          <a:p>
            <a:fld id="{4D5D3677-FD9B-4A5E-A73B-32658F0B9465}" type="slidenum">
              <a:rPr lang="en-GB" smtClean="0"/>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is-IS" smtClean="0"/>
          </a:p>
        </p:txBody>
      </p:sp>
      <p:sp>
        <p:nvSpPr>
          <p:cNvPr id="92164" name="Slide Number Placeholder 3"/>
          <p:cNvSpPr>
            <a:spLocks noGrp="1"/>
          </p:cNvSpPr>
          <p:nvPr>
            <p:ph type="sldNum" sz="quarter" idx="5"/>
          </p:nvPr>
        </p:nvSpPr>
        <p:spPr>
          <a:noFill/>
        </p:spPr>
        <p:txBody>
          <a:bodyPr/>
          <a:lstStyle/>
          <a:p>
            <a:fld id="{CACC5006-F359-4AB6-A0F6-12B6AFB4978D}" type="slidenum">
              <a:rPr lang="en-GB" smtClean="0"/>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eaLnBrk="0" hangingPunct="0">
              <a:defRPr/>
            </a:pPr>
            <a:endParaRPr lang="en-US">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5F14A4AE-BD83-489C-99BE-A98D3F75FA0E}" type="slidenum">
              <a:rPr/>
              <a:pPr>
                <a:defRPr/>
              </a:pPr>
              <a:t>‹#›</a:t>
            </a:fld>
            <a:endParaRP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FD8BD13E-F721-4376-9EF5-48C428330B3A}" type="slidenum">
              <a:rPr 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A3E21B34-7C82-4B60-91BC-0F78DCF1FAAB}" type="slidenum">
              <a:rPr lang="en-US"/>
              <a:pPr>
                <a:defRPr/>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68190348-F75B-4FA3-BC17-ABCACE781956}" type="slidenum">
              <a:rPr lang="en-US"/>
              <a:pPr>
                <a:defRPr/>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405AB9D5-16A1-42BA-9197-265F034A457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646CEF0C-D84C-4E01-B6F1-FDF791D7172A}" type="slidenum">
              <a:rPr 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D5F663E3-D1B0-4230-A05A-6ECA4B7F840D}"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17C297D9-50F4-4C9F-A7E2-DBA3539727F6}"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8532813" y="2852738"/>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B8214F78-12EA-46DA-AE9D-5C9B701225CD}" type="slidenum">
              <a:rPr 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72BFEFD6-60F2-4859-B6E6-418F29B7DF0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cs typeface="+mn-cs"/>
              </a:defRPr>
            </a:lvl1pPr>
            <a:extLst/>
          </a:lstStyle>
          <a:p>
            <a:pPr>
              <a:defRPr/>
            </a:pPr>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cs typeface="+mn-cs"/>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smtClean="0">
                <a:solidFill>
                  <a:schemeClr val="tx2"/>
                </a:solidFill>
                <a:cs typeface="+mn-cs"/>
              </a:defRPr>
            </a:lvl1pPr>
            <a:extLst/>
          </a:lstStyle>
          <a:p>
            <a:pPr>
              <a:defRPr/>
            </a:pPr>
            <a:fld id="{6BCCD5C8-E7AA-4402-904A-C5CD0D4082C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79" r:id="rId2"/>
    <p:sldLayoutId id="2147483686" r:id="rId3"/>
    <p:sldLayoutId id="2147483680" r:id="rId4"/>
    <p:sldLayoutId id="2147483681" r:id="rId5"/>
    <p:sldLayoutId id="2147483682" r:id="rId6"/>
    <p:sldLayoutId id="2147483687" r:id="rId7"/>
    <p:sldLayoutId id="2147483683" r:id="rId8"/>
    <p:sldLayoutId id="2147483688" r:id="rId9"/>
    <p:sldLayoutId id="2147483684" r:id="rId10"/>
    <p:sldLayoutId id="2147483689" r:id="rId11"/>
  </p:sldLayoutIdLst>
  <p:transition>
    <p:wipe dir="r"/>
  </p:transition>
  <p:timing>
    <p:tnLst>
      <p:par>
        <p:cTn id="1" dur="indefinite" restart="never" nodeType="tmRoot"/>
      </p:par>
    </p:tnLst>
  </p:timing>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4787900" y="4724400"/>
            <a:ext cx="2959100" cy="461963"/>
          </a:xfrm>
          <a:prstGeom prst="rect">
            <a:avLst/>
          </a:prstGeom>
          <a:noFill/>
          <a:ln w="9525">
            <a:noFill/>
            <a:miter lim="800000"/>
            <a:headEnd/>
            <a:tailEnd/>
          </a:ln>
        </p:spPr>
        <p:txBody>
          <a:bodyPr wrap="none">
            <a:spAutoFit/>
          </a:bodyPr>
          <a:lstStyle/>
          <a:p>
            <a:pPr eaLnBrk="0" hangingPunct="0"/>
            <a:r>
              <a:rPr lang="en-US">
                <a:latin typeface="Trebuchet MS" pitchFamily="34" charset="0"/>
              </a:rPr>
              <a:t>Thorvaldur Gylfason</a:t>
            </a:r>
          </a:p>
        </p:txBody>
      </p:sp>
      <p:pic>
        <p:nvPicPr>
          <p:cNvPr id="7171" name="Picture 7"/>
          <p:cNvPicPr>
            <a:picLocks noChangeAspect="1" noChangeArrowheads="1"/>
          </p:cNvPicPr>
          <p:nvPr/>
        </p:nvPicPr>
        <p:blipFill>
          <a:blip r:embed="rId3" cstate="print"/>
          <a:srcRect/>
          <a:stretch>
            <a:fillRect/>
          </a:stretch>
        </p:blipFill>
        <p:spPr bwMode="auto">
          <a:xfrm>
            <a:off x="457200" y="3962400"/>
            <a:ext cx="2173288" cy="2282825"/>
          </a:xfrm>
          <a:prstGeom prst="rect">
            <a:avLst/>
          </a:prstGeom>
          <a:noFill/>
          <a:ln w="9525">
            <a:noFill/>
            <a:miter lim="800000"/>
            <a:headEnd/>
            <a:tailEnd/>
          </a:ln>
        </p:spPr>
      </p:pic>
      <p:sp>
        <p:nvSpPr>
          <p:cNvPr id="7" name="Title 1"/>
          <p:cNvSpPr txBox="1">
            <a:spLocks/>
          </p:cNvSpPr>
          <p:nvPr/>
        </p:nvSpPr>
        <p:spPr>
          <a:xfrm>
            <a:off x="539552" y="1412776"/>
            <a:ext cx="7177151" cy="2664296"/>
          </a:xfrm>
          <a:prstGeom prst="rect">
            <a:avLst/>
          </a:prstGeom>
        </p:spPr>
        <p:txBody>
          <a:bodyPr/>
          <a:lstStyle/>
          <a:p>
            <a:pPr algn="r" fontAlgn="auto">
              <a:spcAft>
                <a:spcPts val="0"/>
              </a:spcAft>
              <a:defRPr/>
            </a:pPr>
            <a:r>
              <a:rPr lang="en-US"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Natural resources </a:t>
            </a:r>
          </a:p>
          <a:p>
            <a:pPr algn="r" fontAlgn="auto">
              <a:spcAft>
                <a:spcPts val="0"/>
              </a:spcAft>
              <a:defRPr/>
            </a:pPr>
            <a:r>
              <a:rPr lang="en-US"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and how to avoid the </a:t>
            </a:r>
          </a:p>
          <a:p>
            <a:pPr algn="r" fontAlgn="auto">
              <a:spcAft>
                <a:spcPts val="0"/>
              </a:spcAft>
              <a:defRPr/>
            </a:pPr>
            <a:r>
              <a:rPr lang="en-US"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resource curse</a:t>
            </a:r>
            <a:endParaRPr lang="en-US" sz="6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p:txBody>
      </p:sp>
      <p:sp>
        <p:nvSpPr>
          <p:cNvPr id="8" name="TextBox 7"/>
          <p:cNvSpPr txBox="1"/>
          <p:nvPr/>
        </p:nvSpPr>
        <p:spPr>
          <a:xfrm>
            <a:off x="2195736" y="5683314"/>
            <a:ext cx="5544914" cy="830997"/>
          </a:xfrm>
          <a:prstGeom prst="rect">
            <a:avLst/>
          </a:prstGeom>
          <a:noFill/>
        </p:spPr>
        <p:txBody>
          <a:bodyPr wrap="square">
            <a:spAutoFit/>
          </a:bodyPr>
          <a:lstStyle/>
          <a:p>
            <a:pPr algn="r" eaLnBrk="0" hangingPunct="0">
              <a:defRPr/>
            </a:pPr>
            <a:r>
              <a:rPr lang="en-US" sz="1600" dirty="0" smtClean="0">
                <a:latin typeface="+mn-lt"/>
              </a:rPr>
              <a:t>Presentation</a:t>
            </a:r>
            <a:r>
              <a:rPr lang="en-US" sz="1600" b="1" dirty="0" smtClean="0">
                <a:latin typeface="+mn-lt"/>
              </a:rPr>
              <a:t> </a:t>
            </a:r>
            <a:r>
              <a:rPr lang="en-US" sz="1600" dirty="0" smtClean="0">
                <a:latin typeface="+mn-lt"/>
              </a:rPr>
              <a:t>at</a:t>
            </a:r>
            <a:r>
              <a:rPr lang="en-US" sz="1600" b="1" dirty="0" smtClean="0">
                <a:latin typeface="+mn-lt"/>
              </a:rPr>
              <a:t> </a:t>
            </a:r>
            <a:r>
              <a:rPr lang="en-US" sz="1600" dirty="0" smtClean="0">
                <a:latin typeface="+mn-lt"/>
              </a:rPr>
              <a:t>Nordic-Mozambican Conference on </a:t>
            </a:r>
            <a:r>
              <a:rPr lang="en-US" sz="1600" i="1" dirty="0" smtClean="0">
                <a:latin typeface="+mn-lt"/>
              </a:rPr>
              <a:t>Inclusive Growth and Political and Social Dialogue</a:t>
            </a:r>
            <a:r>
              <a:rPr lang="en-US" sz="1600" dirty="0" smtClean="0">
                <a:latin typeface="+mn-lt"/>
              </a:rPr>
              <a:t>, Maputo, Mozambique, 23-24 May, 2012. </a:t>
            </a:r>
            <a:endParaRPr lang="en-US" sz="1500" dirty="0">
              <a:latin typeface="+mn-lt"/>
              <a:cs typeface="+mn-cs"/>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dirty="0" smtClean="0">
                <a:effectLst>
                  <a:outerShdw blurRad="38100" dist="38100" dir="2700000" algn="tl">
                    <a:srgbClr val="000000">
                      <a:alpha val="43137"/>
                    </a:srgbClr>
                  </a:outerShdw>
                </a:effectLst>
              </a:rPr>
              <a:t>Mozambique and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1980-2009</a:t>
            </a:r>
            <a:endParaRPr lang="en-US" dirty="0"/>
          </a:p>
        </p:txBody>
      </p:sp>
      <p:sp>
        <p:nvSpPr>
          <p:cNvPr id="48131" name="Text Placeholder 2"/>
          <p:cNvSpPr>
            <a:spLocks noGrp="1"/>
          </p:cNvSpPr>
          <p:nvPr>
            <p:ph type="body" idx="1"/>
          </p:nvPr>
        </p:nvSpPr>
        <p:spPr>
          <a:xfrm>
            <a:off x="457200" y="5867400"/>
            <a:ext cx="3521075" cy="457200"/>
          </a:xfrm>
        </p:spPr>
        <p:txBody>
          <a:bodyPr/>
          <a:lstStyle/>
          <a:p>
            <a:r>
              <a:rPr lang="en-US" sz="1700" dirty="0" smtClean="0"/>
              <a:t>Per capita real GDP (USD at PPP)</a:t>
            </a:r>
          </a:p>
        </p:txBody>
      </p:sp>
      <p:sp>
        <p:nvSpPr>
          <p:cNvPr id="48132" name="Text Placeholder 3"/>
          <p:cNvSpPr>
            <a:spLocks noGrp="1"/>
          </p:cNvSpPr>
          <p:nvPr>
            <p:ph type="body" sz="half" idx="3"/>
          </p:nvPr>
        </p:nvSpPr>
        <p:spPr>
          <a:xfrm>
            <a:off x="4178300" y="5867400"/>
            <a:ext cx="3521075" cy="457200"/>
          </a:xfrm>
        </p:spPr>
        <p:txBody>
          <a:bodyPr/>
          <a:lstStyle/>
          <a:p>
            <a:r>
              <a:rPr lang="en-US" smtClean="0"/>
              <a:t>Fertility</a:t>
            </a:r>
          </a:p>
        </p:txBody>
      </p:sp>
      <p:graphicFrame>
        <p:nvGraphicFramePr>
          <p:cNvPr id="11" name="Content Placeholder 10"/>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6"/>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p>
        </p:txBody>
      </p:sp>
      <p:sp>
        <p:nvSpPr>
          <p:cNvPr id="3" name="Content Placeholder 2"/>
          <p:cNvSpPr>
            <a:spLocks noGrp="1"/>
          </p:cNvSpPr>
          <p:nvPr>
            <p:ph idx="1"/>
          </p:nvPr>
        </p:nvSpPr>
        <p:spPr/>
        <p:txBody>
          <a:bodyPr/>
          <a:lstStyle/>
          <a:p>
            <a:r>
              <a:rPr lang="en-US" sz="2800" dirty="0" smtClean="0"/>
              <a:t>Many resource-rich countries have a similar tale to tell as Nigeria of </a:t>
            </a:r>
            <a:r>
              <a:rPr lang="en-US" sz="2800" dirty="0" smtClean="0">
                <a:effectLst>
                  <a:outerShdw blurRad="38100" dist="38100" dir="2700000" algn="tl">
                    <a:srgbClr val="000000">
                      <a:alpha val="43137"/>
                    </a:srgbClr>
                  </a:outerShdw>
                </a:effectLst>
              </a:rPr>
              <a:t>conflict, corruption, and economic stagnation</a:t>
            </a:r>
            <a:r>
              <a:rPr lang="en-US" sz="2800" dirty="0" smtClean="0"/>
              <a:t>, in varying proportions</a:t>
            </a:r>
          </a:p>
          <a:p>
            <a:pPr lvl="1"/>
            <a:r>
              <a:rPr lang="en-US" sz="2500" dirty="0" smtClean="0"/>
              <a:t>Algeria, Angola, Gabon, Iraq, Iran, Libya, Mexico, Equatorial Guinea, Saudi Arabia, Sudan, Venezuela, and many more</a:t>
            </a:r>
          </a:p>
        </p:txBody>
      </p:sp>
      <p:sp>
        <p:nvSpPr>
          <p:cNvPr id="4" name="Text Box 4"/>
          <p:cNvSpPr txBox="1">
            <a:spLocks noChangeArrowheads="1"/>
          </p:cNvSpPr>
          <p:nvPr/>
        </p:nvSpPr>
        <p:spPr bwMode="auto">
          <a:xfrm rot="21420000">
            <a:off x="7285771" y="73509"/>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2</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139136" cy="4846638"/>
          </a:xfrm>
        </p:spPr>
        <p:txBody>
          <a:bodyPr/>
          <a:lstStyle/>
          <a:p>
            <a:r>
              <a:rPr lang="en-US" sz="2800" dirty="0" smtClean="0"/>
              <a:t>Resource-related problems manifest themselves in several different ways</a:t>
            </a:r>
          </a:p>
          <a:p>
            <a:pPr lvl="1"/>
            <a:r>
              <a:rPr lang="en-US" sz="2500" dirty="0" smtClean="0"/>
              <a:t>Upswing in export earnings following an oil or gas discovery tends to strengthen the currency, reducing the profitability of other export and import-competing industries</a:t>
            </a:r>
          </a:p>
          <a:p>
            <a:pPr lvl="2"/>
            <a:r>
              <a:rPr lang="en-US" sz="2200" dirty="0" smtClean="0"/>
              <a:t>This is the essence of the </a:t>
            </a:r>
            <a:r>
              <a:rPr lang="en-US" sz="2200" dirty="0" smtClean="0">
                <a:effectLst>
                  <a:outerShdw blurRad="38100" dist="38100" dir="2700000" algn="tl">
                    <a:srgbClr val="000000">
                      <a:alpha val="43137"/>
                    </a:srgbClr>
                  </a:outerShdw>
                </a:effectLst>
              </a:rPr>
              <a:t>Dutch disease </a:t>
            </a:r>
          </a:p>
          <a:p>
            <a:pPr lvl="2"/>
            <a:r>
              <a:rPr lang="en-US" sz="2200" dirty="0" smtClean="0"/>
              <a:t>An overvalued currency hampers growth like an undervalued currency boosts growth; think China</a:t>
            </a:r>
          </a:p>
          <a:p>
            <a:pPr lvl="1"/>
            <a:r>
              <a:rPr lang="en-US" sz="2500" dirty="0" smtClean="0"/>
              <a:t>Due to fickle prices, booming gas exports often lead to volatility in exports and GDP</a:t>
            </a:r>
          </a:p>
          <a:p>
            <a:pPr lvl="2"/>
            <a:r>
              <a:rPr lang="en-US" sz="2200" dirty="0" smtClean="0">
                <a:effectLst>
                  <a:outerShdw blurRad="38100" dist="38100" dir="2700000" algn="tl">
                    <a:srgbClr val="000000">
                      <a:alpha val="43137"/>
                    </a:srgbClr>
                  </a:outerShdw>
                </a:effectLst>
              </a:rPr>
              <a:t>Volatility is not good for growth</a:t>
            </a:r>
          </a:p>
          <a:p>
            <a:endParaRPr lang="en-US" sz="4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p>
        </p:txBody>
      </p:sp>
      <p:sp>
        <p:nvSpPr>
          <p:cNvPr id="3" name="Content Placeholder 2"/>
          <p:cNvSpPr>
            <a:spLocks noGrp="1"/>
          </p:cNvSpPr>
          <p:nvPr>
            <p:ph idx="1"/>
          </p:nvPr>
        </p:nvSpPr>
        <p:spPr/>
        <p:txBody>
          <a:bodyPr/>
          <a:lstStyle/>
          <a:p>
            <a:r>
              <a:rPr lang="en-US" sz="2800" dirty="0" smtClean="0"/>
              <a:t>Abundant oil and gas tend to attract the wrong sort of people to politics</a:t>
            </a:r>
          </a:p>
          <a:p>
            <a:pPr lvl="1"/>
            <a:r>
              <a:rPr lang="en-US" sz="2500" dirty="0" smtClean="0">
                <a:effectLst>
                  <a:outerShdw blurRad="38100" dist="38100" dir="2700000" algn="tl">
                    <a:srgbClr val="000000">
                      <a:alpha val="43137"/>
                    </a:srgbClr>
                  </a:outerShdw>
                </a:effectLst>
              </a:rPr>
              <a:t>Democracy is rare in oil-rich countries</a:t>
            </a:r>
            <a:r>
              <a:rPr lang="en-US" sz="2500" dirty="0" smtClean="0"/>
              <a:t>; think the Gulf countries </a:t>
            </a:r>
          </a:p>
          <a:p>
            <a:pPr lvl="2"/>
            <a:r>
              <a:rPr lang="en-US" sz="2200" dirty="0" smtClean="0"/>
              <a:t>The most successful oil-exporting country of all, Norway, was a fully fledged democracy long before the first barrel of oil emerged</a:t>
            </a:r>
          </a:p>
          <a:p>
            <a:pPr lvl="3"/>
            <a:r>
              <a:rPr lang="en-US" sz="2200" dirty="0" smtClean="0"/>
              <a:t>Norway’s oil ‘</a:t>
            </a:r>
            <a:r>
              <a:rPr lang="en-US" sz="2200" dirty="0" smtClean="0">
                <a:effectLst>
                  <a:outerShdw blurRad="38100" dist="38100" dir="2700000" algn="tl">
                    <a:srgbClr val="000000">
                      <a:alpha val="43137"/>
                    </a:srgbClr>
                  </a:outerShdw>
                </a:effectLst>
              </a:rPr>
              <a:t>commandments</a:t>
            </a:r>
            <a:r>
              <a:rPr lang="en-US" sz="2200" dirty="0" smtClean="0"/>
              <a:t>’ lay down ethical principles to guide oil wealth management</a:t>
            </a:r>
          </a:p>
          <a:p>
            <a:pPr lvl="1"/>
            <a:r>
              <a:rPr lang="en-US" sz="2500" dirty="0" smtClean="0"/>
              <a:t>Oil wealth seems in many countries to have slowed down the transition from autocracy to democracy through cronyism and low taxes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risks are real</a:t>
            </a:r>
            <a:endParaRPr lang="en-US" dirty="0"/>
          </a:p>
        </p:txBody>
      </p:sp>
      <p:sp>
        <p:nvSpPr>
          <p:cNvPr id="3" name="Content Placeholder 2"/>
          <p:cNvSpPr>
            <a:spLocks noGrp="1"/>
          </p:cNvSpPr>
          <p:nvPr>
            <p:ph idx="1"/>
          </p:nvPr>
        </p:nvSpPr>
        <p:spPr>
          <a:xfrm>
            <a:off x="457200" y="1609725"/>
            <a:ext cx="7427168" cy="4846638"/>
          </a:xfrm>
        </p:spPr>
        <p:txBody>
          <a:bodyPr/>
          <a:lstStyle/>
          <a:p>
            <a:r>
              <a:rPr lang="en-US" sz="2800" dirty="0" smtClean="0"/>
              <a:t>Low taxes and generous transfers and subsidies, even if they amount to only a small fraction of each citizen’s fair share of the nation’s oil wealth, tend to weaken popular demand for democracy</a:t>
            </a:r>
          </a:p>
          <a:p>
            <a:r>
              <a:rPr lang="en-US" sz="2800" dirty="0" smtClean="0"/>
              <a:t>Abundant oil and gas tend to imbue policymakers with a </a:t>
            </a:r>
            <a:r>
              <a:rPr lang="en-US" sz="2800" dirty="0" smtClean="0">
                <a:effectLst>
                  <a:outerShdw blurRad="38100" dist="38100" dir="2700000" algn="tl">
                    <a:srgbClr val="000000">
                      <a:alpha val="43137"/>
                    </a:srgbClr>
                  </a:outerShdw>
                </a:effectLst>
              </a:rPr>
              <a:t>false sense of security </a:t>
            </a:r>
            <a:r>
              <a:rPr lang="en-US" sz="2800" dirty="0" smtClean="0"/>
              <a:t>and blind them to the need for building up human resources and social capital, including democracy, key ingredients of growth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Natural resources constitute human rights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Natural resources belong to the people</a:t>
            </a:r>
          </a:p>
          <a:p>
            <a:pPr lvl="1"/>
            <a:r>
              <a:rPr lang="en-US" sz="2500" dirty="0" smtClean="0"/>
              <a:t>A people’s right to their natural resources is a </a:t>
            </a:r>
            <a:r>
              <a:rPr lang="en-US" sz="2500" dirty="0" smtClean="0">
                <a:effectLst>
                  <a:outerShdw blurRad="38100" dist="38100" dir="2700000" algn="tl">
                    <a:srgbClr val="000000">
                      <a:alpha val="43137"/>
                    </a:srgbClr>
                  </a:outerShdw>
                </a:effectLst>
              </a:rPr>
              <a:t>human right </a:t>
            </a:r>
            <a:r>
              <a:rPr lang="en-US" sz="2500" dirty="0" smtClean="0"/>
              <a:t>proclaimed in primary documents of international law and enshrined in many national constitutions </a:t>
            </a:r>
          </a:p>
          <a:p>
            <a:pPr lvl="2"/>
            <a:r>
              <a:rPr lang="en-US" sz="2200" dirty="0" smtClean="0"/>
              <a:t>Article 1 of the </a:t>
            </a:r>
            <a:r>
              <a:rPr lang="en-US" sz="2200" dirty="0" smtClean="0">
                <a:effectLst>
                  <a:outerShdw blurRad="38100" dist="38100" dir="2700000" algn="tl">
                    <a:srgbClr val="000000">
                      <a:alpha val="43137"/>
                    </a:srgbClr>
                  </a:outerShdw>
                </a:effectLst>
              </a:rPr>
              <a:t>International Covenant on Civil and Political Rights </a:t>
            </a:r>
            <a:r>
              <a:rPr lang="en-US" sz="2200" dirty="0" smtClean="0"/>
              <a:t>states that “All people may, for their own ends, freely dispose of their natural wealth and resources …” </a:t>
            </a:r>
          </a:p>
          <a:p>
            <a:pPr lvl="3"/>
            <a:r>
              <a:rPr lang="en-US" sz="2200" dirty="0" smtClean="0"/>
              <a:t>Article 1 of the </a:t>
            </a:r>
            <a:r>
              <a:rPr lang="en-US" sz="2200" dirty="0" smtClean="0">
                <a:effectLst>
                  <a:outerShdw blurRad="38100" dist="38100" dir="2700000" algn="tl">
                    <a:srgbClr val="000000">
                      <a:alpha val="43137"/>
                    </a:srgbClr>
                  </a:outerShdw>
                </a:effectLst>
              </a:rPr>
              <a:t>International Covenant on Economic, Social and Cultural Rights </a:t>
            </a:r>
            <a:r>
              <a:rPr lang="en-US" sz="2200" dirty="0" smtClean="0"/>
              <a:t>is identical</a:t>
            </a:r>
          </a:p>
          <a:p>
            <a:pPr lvl="3"/>
            <a:r>
              <a:rPr lang="en-US" sz="2200" b="1" dirty="0" smtClean="0"/>
              <a:t>African Charter on Human Rights </a:t>
            </a:r>
            <a:r>
              <a:rPr lang="en-US" sz="2200" dirty="0" smtClean="0"/>
              <a:t>is similar</a:t>
            </a:r>
          </a:p>
          <a:p>
            <a:endParaRPr lang="en-US" sz="1800" dirty="0" smtClean="0"/>
          </a:p>
        </p:txBody>
      </p:sp>
      <p:sp>
        <p:nvSpPr>
          <p:cNvPr id="4" name="Text Box 4"/>
          <p:cNvSpPr txBox="1">
            <a:spLocks noChangeArrowheads="1"/>
          </p:cNvSpPr>
          <p:nvPr/>
        </p:nvSpPr>
        <p:spPr bwMode="auto">
          <a:xfrm rot="21420000">
            <a:off x="7285771" y="73509"/>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3</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Natural resources constitute human rights</a:t>
            </a:r>
            <a:endParaRPr lang="en-US" dirty="0"/>
          </a:p>
        </p:txBody>
      </p:sp>
      <p:sp>
        <p:nvSpPr>
          <p:cNvPr id="3" name="Content Placeholder 2"/>
          <p:cNvSpPr>
            <a:spLocks noGrp="1"/>
          </p:cNvSpPr>
          <p:nvPr>
            <p:ph idx="1"/>
          </p:nvPr>
        </p:nvSpPr>
        <p:spPr>
          <a:xfrm>
            <a:off x="457200" y="1609725"/>
            <a:ext cx="7427168" cy="4846638"/>
          </a:xfrm>
        </p:spPr>
        <p:txBody>
          <a:bodyPr/>
          <a:lstStyle/>
          <a:p>
            <a:r>
              <a:rPr lang="en-US" sz="2800" dirty="0" smtClean="0"/>
              <a:t>By law, resource rents accrue in large part to the state as trustee for the people</a:t>
            </a:r>
          </a:p>
          <a:p>
            <a:pPr lvl="1"/>
            <a:r>
              <a:rPr lang="en-US" sz="2500" dirty="0" smtClean="0"/>
              <a:t>In practice, the government can outsource oil production and reclaim the resource rent afterward within a legal framework stipulating the ways in which the government reclaims the people’s share of the rent through royalties, taxes, or fees</a:t>
            </a:r>
          </a:p>
          <a:p>
            <a:pPr lvl="2"/>
            <a:r>
              <a:rPr lang="en-US" sz="2200" dirty="0" smtClean="0"/>
              <a:t>Constitution (Art. 98): “Natural resources … shall be the property of the State”</a:t>
            </a:r>
          </a:p>
          <a:p>
            <a:pPr lvl="2"/>
            <a:r>
              <a:rPr lang="en-US" sz="2200" dirty="0" smtClean="0"/>
              <a:t>Any misappropriation of resource rent would contravene the constitution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Natural resources constitute human rights</a:t>
            </a:r>
            <a:endParaRPr lang="en-US" dirty="0"/>
          </a:p>
        </p:txBody>
      </p:sp>
      <p:sp>
        <p:nvSpPr>
          <p:cNvPr id="3" name="Content Placeholder 2"/>
          <p:cNvSpPr>
            <a:spLocks noGrp="1"/>
          </p:cNvSpPr>
          <p:nvPr>
            <p:ph idx="1"/>
          </p:nvPr>
        </p:nvSpPr>
        <p:spPr/>
        <p:txBody>
          <a:bodyPr/>
          <a:lstStyle/>
          <a:p>
            <a:pPr>
              <a:lnSpc>
                <a:spcPct val="90000"/>
              </a:lnSpc>
            </a:pPr>
            <a:r>
              <a:rPr lang="en-US" sz="2800" dirty="0" smtClean="0"/>
              <a:t>Accrual of natural resource rents to the government presupposes representative democracy and, hence, by international law, the legitimacy of the government’s right to dispose of the resource rents on behalf of the people</a:t>
            </a:r>
          </a:p>
          <a:p>
            <a:pPr lvl="1">
              <a:lnSpc>
                <a:spcPct val="90000"/>
              </a:lnSpc>
            </a:pPr>
            <a:r>
              <a:rPr lang="en-US" sz="2500" dirty="0" smtClean="0"/>
              <a:t>By international law, this proclamation </a:t>
            </a:r>
            <a:r>
              <a:rPr lang="en-US" sz="2500" dirty="0" smtClean="0">
                <a:effectLst>
                  <a:outerShdw blurRad="38100" dist="38100" dir="2700000" algn="tl">
                    <a:srgbClr val="000000">
                      <a:alpha val="43137"/>
                    </a:srgbClr>
                  </a:outerShdw>
                </a:effectLst>
              </a:rPr>
              <a:t>presupposes democracy</a:t>
            </a:r>
          </a:p>
          <a:p>
            <a:pPr lvl="1">
              <a:lnSpc>
                <a:spcPct val="90000"/>
              </a:lnSpc>
            </a:pPr>
            <a:endParaRPr lang="en-US" sz="2000" dirty="0" smtClean="0"/>
          </a:p>
          <a:p>
            <a:pPr>
              <a:lnSpc>
                <a:spcPct val="90000"/>
              </a:lnSpc>
            </a:pPr>
            <a:endParaRPr lang="en-US" sz="4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Natural resources constitute human rights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sz="2800" dirty="0" smtClean="0"/>
              <a:t>Key distinction between ‘property of the nation’ and ‘property of the state’</a:t>
            </a:r>
          </a:p>
          <a:p>
            <a:pPr lvl="1"/>
            <a:r>
              <a:rPr lang="en-US" sz="2500" dirty="0" smtClean="0">
                <a:effectLst>
                  <a:outerShdw blurRad="38100" dist="38100" dir="2700000" algn="tl">
                    <a:srgbClr val="000000">
                      <a:alpha val="43137"/>
                    </a:srgbClr>
                  </a:outerShdw>
                </a:effectLst>
              </a:rPr>
              <a:t>State property</a:t>
            </a:r>
            <a:r>
              <a:rPr lang="en-US" sz="2500" dirty="0" smtClean="0"/>
              <a:t> – e.g., office buildings – can be sold or pledged at will by the state</a:t>
            </a:r>
          </a:p>
          <a:p>
            <a:pPr lvl="2"/>
            <a:r>
              <a:rPr lang="en-US" sz="2200" dirty="0" smtClean="0"/>
              <a:t>Several countries define natural resources as state property – e.g., Angola, China, Kuwait, Mozambique, Russia</a:t>
            </a:r>
          </a:p>
          <a:p>
            <a:pPr lvl="1"/>
            <a:r>
              <a:rPr lang="en-US" sz="2500" dirty="0" smtClean="0"/>
              <a:t>The </a:t>
            </a:r>
            <a:r>
              <a:rPr lang="en-US" sz="2500" dirty="0" smtClean="0">
                <a:effectLst>
                  <a:outerShdw blurRad="38100" dist="38100" dir="2700000" algn="tl">
                    <a:srgbClr val="000000">
                      <a:alpha val="43137"/>
                    </a:srgbClr>
                  </a:outerShdw>
                </a:effectLst>
              </a:rPr>
              <a:t>property of the nation</a:t>
            </a:r>
            <a:r>
              <a:rPr lang="en-US" sz="2500"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Three equivalent methods</a:t>
            </a:r>
            <a:endParaRPr lang="en-US" dirty="0"/>
          </a:p>
        </p:txBody>
      </p:sp>
      <p:sp>
        <p:nvSpPr>
          <p:cNvPr id="3" name="Content Placeholder 2"/>
          <p:cNvSpPr>
            <a:spLocks noGrp="1"/>
          </p:cNvSpPr>
          <p:nvPr>
            <p:ph idx="1"/>
          </p:nvPr>
        </p:nvSpPr>
        <p:spPr/>
        <p:txBody>
          <a:bodyPr/>
          <a:lstStyle/>
          <a:p>
            <a:r>
              <a:rPr lang="en-US" dirty="0" smtClean="0"/>
              <a:t>Three analytically equivalent ways for the people as rightful owner to claim the rents</a:t>
            </a:r>
          </a:p>
          <a:p>
            <a:pPr marL="749300" lvl="1" indent="-457200">
              <a:buSzPct val="100000"/>
              <a:buFont typeface="+mj-lt"/>
              <a:buAutoNum type="arabicParenR"/>
            </a:pPr>
            <a:r>
              <a:rPr lang="en-US" dirty="0" smtClean="0"/>
              <a:t>Auctions on a fair and level playing field </a:t>
            </a:r>
          </a:p>
          <a:p>
            <a:pPr marL="987425" lvl="2" indent="-457200">
              <a:buClr>
                <a:schemeClr val="accent2"/>
              </a:buClr>
            </a:pPr>
            <a:r>
              <a:rPr lang="en-US" dirty="0" smtClean="0"/>
              <a:t>Beware corrupt access of some parties to bank loans</a:t>
            </a:r>
          </a:p>
          <a:p>
            <a:pPr marL="749300" lvl="1" indent="-457200">
              <a:buSzPct val="100000"/>
              <a:buFont typeface="+mj-lt"/>
              <a:buAutoNum type="arabicParenR"/>
            </a:pPr>
            <a:r>
              <a:rPr lang="en-US" dirty="0" smtClean="0"/>
              <a:t>User fees</a:t>
            </a:r>
          </a:p>
          <a:p>
            <a:pPr marL="987425" lvl="2" indent="-457200">
              <a:buClr>
                <a:schemeClr val="accent2"/>
              </a:buClr>
            </a:pPr>
            <a:r>
              <a:rPr lang="en-US" dirty="0" smtClean="0"/>
              <a:t>Need trial and error to find the equilibrium</a:t>
            </a:r>
          </a:p>
          <a:p>
            <a:pPr marL="749300" lvl="1" indent="-457200">
              <a:buSzPct val="100000"/>
              <a:buFont typeface="+mj-lt"/>
              <a:buAutoNum type="arabicParenR"/>
            </a:pPr>
            <a:r>
              <a:rPr lang="en-US" dirty="0" smtClean="0"/>
              <a:t>Payment to every adult as in Alaska</a:t>
            </a:r>
          </a:p>
          <a:p>
            <a:pPr marL="987425" lvl="2" indent="-457200">
              <a:buClr>
                <a:schemeClr val="accent2"/>
              </a:buClr>
            </a:pPr>
            <a:r>
              <a:rPr lang="en-US" dirty="0" smtClean="0"/>
              <a:t>Why not also children? Might encourage fertility ;-) </a:t>
            </a:r>
          </a:p>
          <a:p>
            <a:r>
              <a:rPr lang="en-US" dirty="0" smtClean="0"/>
              <a:t>Perhaps a good way to go ahead is a mix of all three methods to diversify risk</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overview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514350" indent="-514350">
              <a:buSzPct val="100000"/>
              <a:buFont typeface="+mj-lt"/>
              <a:buAutoNum type="arabicParenR"/>
            </a:pPr>
            <a:r>
              <a:rPr lang="en-US" sz="3200" dirty="0" smtClean="0"/>
              <a:t>Mozambique vs. Nigeria</a:t>
            </a:r>
          </a:p>
          <a:p>
            <a:pPr marL="514350" indent="-514350">
              <a:buSzPct val="100000"/>
              <a:buFont typeface="+mj-lt"/>
              <a:buAutoNum type="arabicParenR"/>
            </a:pPr>
            <a:r>
              <a:rPr lang="en-US" sz="3200" dirty="0" smtClean="0"/>
              <a:t>Real risks</a:t>
            </a:r>
          </a:p>
          <a:p>
            <a:pPr marL="514350" indent="-514350">
              <a:buSzPct val="100000"/>
              <a:buFont typeface="+mj-lt"/>
              <a:buAutoNum type="arabicParenR"/>
            </a:pPr>
            <a:r>
              <a:rPr lang="en-US" sz="3200" dirty="0" smtClean="0"/>
              <a:t>Human rights</a:t>
            </a:r>
          </a:p>
          <a:p>
            <a:pPr marL="514350" indent="-514350">
              <a:buSzPct val="100000"/>
              <a:buFont typeface="+mj-lt"/>
              <a:buAutoNum type="arabicParenR"/>
            </a:pPr>
            <a:r>
              <a:rPr lang="en-US" sz="3200" dirty="0" smtClean="0"/>
              <a:t>Golden opportunity</a:t>
            </a:r>
          </a:p>
          <a:p>
            <a:endParaRPr lang="en-US" sz="3200" dirty="0" smtClean="0"/>
          </a:p>
          <a:p>
            <a:endParaRPr lang="en-US" sz="3200" dirty="0" smtClean="0"/>
          </a:p>
          <a:p>
            <a:endParaRPr lang="en-US" sz="3200" dirty="0" smtClean="0"/>
          </a:p>
          <a:p>
            <a:endParaRPr lang="en-US" sz="3200" dirty="0"/>
          </a:p>
        </p:txBody>
      </p:sp>
      <p:pic>
        <p:nvPicPr>
          <p:cNvPr id="6" name="Picture 6" descr="Photograph:Vladimir Putin, 2005.">
            <a:hlinkClick r:id="rId3" action="ppaction://hlinksldjump"/>
          </p:cNvPr>
          <p:cNvPicPr>
            <a:picLocks noChangeAspect="1" noChangeArrowheads="1"/>
          </p:cNvPicPr>
          <p:nvPr/>
        </p:nvPicPr>
        <p:blipFill>
          <a:blip r:embed="rId4" cstate="print"/>
          <a:srcRect/>
          <a:stretch>
            <a:fillRect/>
          </a:stretch>
        </p:blipFill>
        <p:spPr bwMode="auto">
          <a:xfrm>
            <a:off x="5652120" y="244215"/>
            <a:ext cx="3230389" cy="4249466"/>
          </a:xfrm>
          <a:prstGeom prst="rect">
            <a:avLst/>
          </a:prstGeom>
          <a:noFill/>
          <a:ln w="9525">
            <a:noFill/>
            <a:miter lim="800000"/>
            <a:headEnd/>
            <a:tailEnd/>
          </a:ln>
          <a:scene3d>
            <a:camera prst="orthographicFront"/>
            <a:lightRig rig="threePt" dir="t"/>
          </a:scene3d>
          <a:sp3d>
            <a:bevelT/>
          </a:sp3d>
        </p:spPr>
      </p:pic>
      <p:sp>
        <p:nvSpPr>
          <p:cNvPr id="8" name="TextBox 7"/>
          <p:cNvSpPr txBox="1"/>
          <p:nvPr/>
        </p:nvSpPr>
        <p:spPr>
          <a:xfrm rot="21371166">
            <a:off x="4902259" y="4838785"/>
            <a:ext cx="3463099" cy="138499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smtClean="0">
                <a:latin typeface="+mj-lt"/>
              </a:rPr>
              <a:t>“Our country is rich, but our people are poor.”</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golden opportunity</a:t>
            </a:r>
            <a:endParaRPr lang="en-US" dirty="0"/>
          </a:p>
        </p:txBody>
      </p:sp>
      <p:sp>
        <p:nvSpPr>
          <p:cNvPr id="3" name="Content Placeholder 2"/>
          <p:cNvSpPr>
            <a:spLocks noGrp="1"/>
          </p:cNvSpPr>
          <p:nvPr>
            <p:ph idx="1"/>
          </p:nvPr>
        </p:nvSpPr>
        <p:spPr>
          <a:xfrm>
            <a:off x="457200" y="1609725"/>
            <a:ext cx="7571184" cy="4846638"/>
          </a:xfrm>
        </p:spPr>
        <p:txBody>
          <a:bodyPr/>
          <a:lstStyle/>
          <a:p>
            <a:r>
              <a:rPr lang="en-US" sz="2800" dirty="0" smtClean="0"/>
              <a:t>Mozambique needs to greet its expanding gas exports with strong democracy</a:t>
            </a:r>
          </a:p>
          <a:p>
            <a:pPr lvl="1"/>
            <a:r>
              <a:rPr lang="en-US" sz="2500" dirty="0" smtClean="0"/>
              <a:t>On the Polity IV democracy index that goes from -10 in Saudi Arabia to 10 in Sweden, Mozambique now scores 5 (Botswana is 8)</a:t>
            </a:r>
          </a:p>
          <a:p>
            <a:r>
              <a:rPr lang="en-US" sz="2800" dirty="0" smtClean="0"/>
              <a:t>Mozambique can adopt governance structures designed to </a:t>
            </a:r>
          </a:p>
          <a:p>
            <a:pPr lvl="1"/>
            <a:r>
              <a:rPr lang="en-US" sz="2500" dirty="0" smtClean="0"/>
              <a:t>Separate the management of its oil wealth from short-term political pressures as in Norway</a:t>
            </a:r>
          </a:p>
          <a:p>
            <a:pPr lvl="2"/>
            <a:r>
              <a:rPr lang="en-US" sz="2200" dirty="0" smtClean="0"/>
              <a:t>Secure transparent use of gas revenues in spirit of Extractive Industries Transparency Initiative (EITI) and Revenue Watch</a:t>
            </a:r>
          </a:p>
        </p:txBody>
      </p:sp>
      <p:sp>
        <p:nvSpPr>
          <p:cNvPr id="4" name="Text Box 4"/>
          <p:cNvSpPr txBox="1">
            <a:spLocks noChangeArrowheads="1"/>
          </p:cNvSpPr>
          <p:nvPr/>
        </p:nvSpPr>
        <p:spPr bwMode="auto">
          <a:xfrm rot="21420000">
            <a:off x="7285771" y="73509"/>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4</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golden opportunity</a:t>
            </a:r>
            <a:endParaRPr lang="en-US" dirty="0"/>
          </a:p>
        </p:txBody>
      </p:sp>
      <p:sp>
        <p:nvSpPr>
          <p:cNvPr id="3" name="Content Placeholder 2"/>
          <p:cNvSpPr>
            <a:spLocks noGrp="1"/>
          </p:cNvSpPr>
          <p:nvPr>
            <p:ph idx="1"/>
          </p:nvPr>
        </p:nvSpPr>
        <p:spPr>
          <a:xfrm>
            <a:off x="457200" y="1609725"/>
            <a:ext cx="7571184" cy="4846638"/>
          </a:xfrm>
        </p:spPr>
        <p:txBody>
          <a:bodyPr/>
          <a:lstStyle/>
          <a:p>
            <a:r>
              <a:rPr lang="en-US" sz="2800" dirty="0" smtClean="0"/>
              <a:t>Need institutions that immunize from the vicissitudes of politics those public policy spheres deemed not to belong in the hands of politicians</a:t>
            </a:r>
          </a:p>
          <a:p>
            <a:pPr lvl="1"/>
            <a:r>
              <a:rPr lang="en-US" sz="2500" dirty="0" smtClean="0"/>
              <a:t>E.g., independent judiciaries and central banks</a:t>
            </a:r>
          </a:p>
          <a:p>
            <a:pPr lvl="1"/>
            <a:r>
              <a:rPr lang="en-US" sz="2500" dirty="0" smtClean="0"/>
              <a:t>Likewise, an </a:t>
            </a:r>
            <a:r>
              <a:rPr lang="en-US" sz="2500" dirty="0" smtClean="0">
                <a:effectLst>
                  <a:outerShdw blurRad="38100" dist="38100" dir="2700000" algn="tl">
                    <a:srgbClr val="000000">
                      <a:alpha val="43137"/>
                    </a:srgbClr>
                  </a:outerShdw>
                </a:effectLst>
              </a:rPr>
              <a:t>independent yet democratically accountable special authority </a:t>
            </a:r>
            <a:r>
              <a:rPr lang="en-US" sz="2500" dirty="0" smtClean="0"/>
              <a:t>can help decide how best to dispose in a </a:t>
            </a:r>
            <a:r>
              <a:rPr lang="en-US" sz="2500" dirty="0" smtClean="0">
                <a:effectLst>
                  <a:outerShdw blurRad="38100" dist="38100" dir="2700000" algn="tl">
                    <a:srgbClr val="000000">
                      <a:alpha val="43137"/>
                    </a:srgbClr>
                  </a:outerShdw>
                </a:effectLst>
              </a:rPr>
              <a:t>transparent</a:t>
            </a:r>
            <a:r>
              <a:rPr lang="en-US" sz="2500" dirty="0" smtClean="0"/>
              <a:t> way of the people’s earnings from their common oil wealth </a:t>
            </a:r>
            <a:r>
              <a:rPr lang="en-US" sz="2500" dirty="0" smtClean="0">
                <a:effectLst>
                  <a:outerShdw blurRad="38100" dist="38100" dir="2700000" algn="tl">
                    <a:srgbClr val="000000">
                      <a:alpha val="43137"/>
                    </a:srgbClr>
                  </a:outerShdw>
                </a:effectLst>
              </a:rPr>
              <a:t>for the benefit of all the people</a:t>
            </a:r>
            <a:r>
              <a:rPr lang="en-US" sz="2500" dirty="0" smtClean="0"/>
              <a:t>, including unborn generations</a:t>
            </a:r>
            <a:endParaRPr lang="en-US" sz="250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3" name="Rectangle 3"/>
          <p:cNvSpPr>
            <a:spLocks noChangeArrowheads="1"/>
          </p:cNvSpPr>
          <p:nvPr/>
        </p:nvSpPr>
        <p:spPr bwMode="auto">
          <a:xfrm>
            <a:off x="1763688" y="2057400"/>
            <a:ext cx="5760640" cy="4267200"/>
          </a:xfrm>
          <a:prstGeom prst="rect">
            <a:avLst/>
          </a:prstGeom>
          <a:noFill/>
          <a:ln w="9525">
            <a:noFill/>
            <a:miter lim="800000"/>
            <a:headEnd/>
            <a:tailEnd/>
          </a:ln>
        </p:spPr>
        <p:txBody>
          <a:bodyPr/>
          <a:lstStyle/>
          <a:p>
            <a:pPr marL="342900" indent="-342900" eaLnBrk="0" hangingPunct="0">
              <a:spcBef>
                <a:spcPct val="20000"/>
              </a:spcBef>
              <a:buClr>
                <a:schemeClr val="tx2"/>
              </a:buClr>
              <a:buFont typeface="Wingdings" pitchFamily="2" charset="2"/>
              <a:buChar char="ü"/>
              <a:defRPr/>
            </a:pPr>
            <a:r>
              <a:rPr kumimoji="1" lang="en-US" sz="2800" dirty="0">
                <a:latin typeface="+mn-lt"/>
                <a:cs typeface="Times New Roman" pitchFamily="18" charset="0"/>
              </a:rPr>
              <a:t>Listen to</a:t>
            </a:r>
            <a:r>
              <a:rPr kumimoji="1" lang="en-US" sz="2800" dirty="0">
                <a:solidFill>
                  <a:srgbClr val="FFFF00"/>
                </a:solidFill>
                <a:latin typeface="+mn-lt"/>
                <a:cs typeface="Times New Roman" pitchFamily="18" charset="0"/>
              </a:rPr>
              <a:t> </a:t>
            </a:r>
            <a:r>
              <a:rPr kumimoji="1" lang="en-US" sz="2800" dirty="0">
                <a:latin typeface="+mn-lt"/>
                <a:cs typeface="Times New Roman" pitchFamily="18" charset="0"/>
              </a:rPr>
              <a:t>King Faisal of Saudi Arabia (1964-1975)</a:t>
            </a:r>
            <a:r>
              <a:rPr kumimoji="1" lang="is-IS" sz="2800" dirty="0">
                <a:latin typeface="+mn-lt"/>
                <a:cs typeface="Times New Roman" pitchFamily="18" charset="0"/>
              </a:rPr>
              <a:t>:</a:t>
            </a:r>
          </a:p>
          <a:p>
            <a:pPr marL="342900" indent="-342900" eaLnBrk="0" hangingPunct="0">
              <a:spcBef>
                <a:spcPct val="20000"/>
              </a:spcBef>
              <a:buClr>
                <a:schemeClr val="tx2"/>
              </a:buClr>
              <a:buFont typeface="Wingdings" pitchFamily="2" charset="2"/>
              <a:buChar char="ü"/>
              <a:defRPr/>
            </a:pPr>
            <a:r>
              <a:rPr kumimoji="1" lang="en-US" sz="2500" dirty="0">
                <a:solidFill>
                  <a:schemeClr val="tx1">
                    <a:lumMod val="65000"/>
                    <a:lumOff val="35000"/>
                  </a:schemeClr>
                </a:solidFill>
                <a:latin typeface="+mn-lt"/>
                <a:cs typeface="Times New Roman" pitchFamily="18" charset="0"/>
              </a:rPr>
              <a:t>“In one generation we went from riding camels to riding </a:t>
            </a:r>
            <a:r>
              <a:rPr kumimoji="1" lang="en-US" sz="2500" dirty="0" err="1">
                <a:solidFill>
                  <a:schemeClr val="tx1">
                    <a:lumMod val="65000"/>
                    <a:lumOff val="35000"/>
                  </a:schemeClr>
                </a:solidFill>
                <a:latin typeface="+mn-lt"/>
                <a:cs typeface="Times New Roman" pitchFamily="18" charset="0"/>
              </a:rPr>
              <a:t>Cadillacs</a:t>
            </a:r>
            <a:r>
              <a:rPr kumimoji="1" lang="en-US" sz="2500" dirty="0">
                <a:solidFill>
                  <a:schemeClr val="tx1">
                    <a:lumMod val="65000"/>
                    <a:lumOff val="35000"/>
                  </a:schemeClr>
                </a:solidFill>
                <a:latin typeface="+mn-lt"/>
                <a:cs typeface="Times New Roman" pitchFamily="18" charset="0"/>
              </a:rPr>
              <a:t>. The way we are wasting money, I fear the next generation will be riding camels again.”</a:t>
            </a:r>
            <a:r>
              <a:rPr kumimoji="1" lang="en-US" sz="2500" dirty="0">
                <a:solidFill>
                  <a:schemeClr val="tx1">
                    <a:lumMod val="65000"/>
                    <a:lumOff val="35000"/>
                  </a:schemeClr>
                </a:solidFill>
                <a:latin typeface="+mn-lt"/>
                <a:cs typeface="+mn-cs"/>
              </a:rPr>
              <a:t> </a:t>
            </a:r>
          </a:p>
        </p:txBody>
      </p:sp>
      <p:sp>
        <p:nvSpPr>
          <p:cNvPr id="5" name="Title 1"/>
          <p:cNvSpPr txBox="1">
            <a:spLocks/>
          </p:cNvSpPr>
          <p:nvPr/>
        </p:nvSpPr>
        <p:spPr>
          <a:xfrm>
            <a:off x="457200" y="320040"/>
            <a:ext cx="7239000" cy="1143000"/>
          </a:xfrm>
          <a:prstGeom prst="rect">
            <a:avLst/>
          </a:prstGeom>
        </p:spPr>
        <p:txBody>
          <a:bodyPr/>
          <a:lstStyle/>
          <a:p>
            <a:pPr fontAlgn="auto">
              <a:spcAft>
                <a:spcPts val="0"/>
              </a:spcAft>
              <a:defRPr/>
            </a:pPr>
            <a:r>
              <a:rPr lang="en-US" sz="3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Last word goes to king </a:t>
            </a:r>
            <a:r>
              <a:rPr lang="en-US" sz="3400" b="1" cap="all"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faisal</a:t>
            </a:r>
            <a:r>
              <a:rPr lang="en-US" sz="3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 </a:t>
            </a:r>
            <a:endParaRPr lang="en-US" sz="3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endParaRPr>
          </a:p>
          <a:p>
            <a:pPr fontAlgn="auto">
              <a:spcAft>
                <a:spcPts val="0"/>
              </a:spcAft>
              <a:defRPr/>
            </a:pPr>
            <a:r>
              <a:rPr lang="en-US" sz="3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ea typeface="+mj-ea"/>
                <a:cs typeface="+mj-cs"/>
              </a:rPr>
              <a:t>a mixed blessing?</a:t>
            </a:r>
          </a:p>
        </p:txBody>
      </p:sp>
      <p:pic>
        <p:nvPicPr>
          <p:cNvPr id="19460" name="Picture 2"/>
          <p:cNvPicPr>
            <a:picLocks noChangeAspect="1" noChangeArrowheads="1"/>
          </p:cNvPicPr>
          <p:nvPr/>
        </p:nvPicPr>
        <p:blipFill>
          <a:blip r:embed="rId3" cstate="print"/>
          <a:srcRect/>
          <a:stretch>
            <a:fillRect/>
          </a:stretch>
        </p:blipFill>
        <p:spPr bwMode="auto">
          <a:xfrm>
            <a:off x="195263" y="4398963"/>
            <a:ext cx="1639887" cy="2265362"/>
          </a:xfrm>
          <a:prstGeom prst="rect">
            <a:avLst/>
          </a:prstGeom>
          <a:noFill/>
          <a:ln w="9525">
            <a:noFill/>
            <a:miter lim="800000"/>
            <a:headEnd/>
            <a:tailEnd/>
          </a:ln>
        </p:spPr>
      </p:pic>
      <p:sp>
        <p:nvSpPr>
          <p:cNvPr id="6" name="Text Box 4"/>
          <p:cNvSpPr txBox="1">
            <a:spLocks noChangeArrowheads="1"/>
          </p:cNvSpPr>
          <p:nvPr/>
        </p:nvSpPr>
        <p:spPr bwMode="auto">
          <a:xfrm rot="21420000">
            <a:off x="3545731" y="4787224"/>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7" name="Text Box 3"/>
          <p:cNvSpPr txBox="1">
            <a:spLocks noChangeArrowheads="1"/>
          </p:cNvSpPr>
          <p:nvPr/>
        </p:nvSpPr>
        <p:spPr bwMode="auto">
          <a:xfrm rot="21420000">
            <a:off x="4516032" y="1015902"/>
            <a:ext cx="4114800" cy="720725"/>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a:latin typeface="Tahoma" charset="0"/>
              </a:rPr>
              <a:t>These slides can be viewed on my website: www.hi.is/</a:t>
            </a:r>
            <a:r>
              <a:rPr lang="en-US" sz="2000">
                <a:latin typeface="Tahoma" charset="0"/>
                <a:cs typeface="Times New Roman" pitchFamily="18" charset="0"/>
              </a:rPr>
              <a:t>~</a:t>
            </a:r>
            <a:r>
              <a:rPr lang="en-US" sz="2000">
                <a:latin typeface="Tahoma" charset="0"/>
              </a:rPr>
              <a:t>gylfason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8323">
                                            <p:txEl>
                                              <p:pRg st="0" end="0"/>
                                            </p:txEl>
                                          </p:spTgt>
                                        </p:tgtEl>
                                        <p:attrNameLst>
                                          <p:attrName>style.visibility</p:attrName>
                                        </p:attrNameLst>
                                      </p:cBhvr>
                                      <p:to>
                                        <p:strVal val="visible"/>
                                      </p:to>
                                    </p:set>
                                    <p:animEffect transition="in" filter="wipe(left)">
                                      <p:cBhvr>
                                        <p:cTn id="7" dur="500"/>
                                        <p:tgtEl>
                                          <p:spTgt spid="568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8323">
                                            <p:txEl>
                                              <p:pRg st="1" end="1"/>
                                            </p:txEl>
                                          </p:spTgt>
                                        </p:tgtEl>
                                        <p:attrNameLst>
                                          <p:attrName>style.visibility</p:attrName>
                                        </p:attrNameLst>
                                      </p:cBhvr>
                                      <p:to>
                                        <p:strVal val="visible"/>
                                      </p:to>
                                    </p:set>
                                    <p:animEffect transition="in" filter="wipe(left)">
                                      <p:cBhvr>
                                        <p:cTn id="12" dur="500"/>
                                        <p:tgtEl>
                                          <p:spTgt spid="5683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From gas to prosperity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725"/>
            <a:ext cx="7355160" cy="4846638"/>
          </a:xfrm>
        </p:spPr>
        <p:txBody>
          <a:bodyPr/>
          <a:lstStyle/>
          <a:p>
            <a:r>
              <a:rPr lang="en-US" sz="2800" dirty="0" smtClean="0"/>
              <a:t>Mozambique is in the process of becoming a major natural gas producer</a:t>
            </a:r>
          </a:p>
          <a:p>
            <a:pPr lvl="1"/>
            <a:r>
              <a:rPr lang="en-US" sz="2500" dirty="0" smtClean="0"/>
              <a:t>With new discoveries, the country’s natural gas promises to bring in many billions of dollars, changing the face of the country</a:t>
            </a:r>
          </a:p>
          <a:p>
            <a:r>
              <a:rPr lang="en-US" sz="2800" dirty="0" smtClean="0"/>
              <a:t>Major natural resource discoveries need to be greeted by democracy like in Ghana, and unlike Nigeria, off and on, since 1960s</a:t>
            </a:r>
          </a:p>
          <a:p>
            <a:pPr lvl="1"/>
            <a:r>
              <a:rPr lang="en-US" sz="2500" dirty="0" smtClean="0"/>
              <a:t>How can Mozambique avoid the </a:t>
            </a:r>
            <a:r>
              <a:rPr lang="en-US" sz="2500" dirty="0" smtClean="0">
                <a:effectLst>
                  <a:outerShdw blurRad="38100" dist="38100" dir="2700000" algn="tl">
                    <a:srgbClr val="000000">
                      <a:alpha val="43137"/>
                    </a:srgbClr>
                  </a:outerShdw>
                </a:effectLst>
              </a:rPr>
              <a:t>resource curse</a:t>
            </a:r>
            <a:r>
              <a:rPr lang="en-US" sz="2500" dirty="0" smtClean="0"/>
              <a:t> and take full advantage of this historic opportunity? </a:t>
            </a:r>
            <a:br>
              <a:rPr lang="en-US" sz="2500" dirty="0" smtClean="0"/>
            </a:br>
            <a:endParaRPr lang="en-US" sz="4100" dirty="0"/>
          </a:p>
        </p:txBody>
      </p:sp>
      <p:sp>
        <p:nvSpPr>
          <p:cNvPr id="4" name="Text Box 4"/>
          <p:cNvSpPr txBox="1">
            <a:spLocks noChangeArrowheads="1"/>
          </p:cNvSpPr>
          <p:nvPr/>
        </p:nvSpPr>
        <p:spPr bwMode="auto">
          <a:xfrm rot="21420000">
            <a:off x="7285771" y="73509"/>
            <a:ext cx="1154113" cy="1920875"/>
          </a:xfrm>
          <a:prstGeom prst="rect">
            <a:avLst/>
          </a:prstGeom>
          <a:noFill/>
          <a:ln w="9525">
            <a:noFill/>
            <a:miter lim="800000"/>
            <a:headEnd/>
            <a:tailEnd/>
          </a:ln>
          <a:effectLst/>
        </p:spPr>
        <p:txBody>
          <a:bodyPr wrap="none">
            <a:spAutoFit/>
          </a:bodyPr>
          <a:lstStyle/>
          <a:p>
            <a:pPr eaLnBrk="0" hangingPunct="0">
              <a:defRPr/>
            </a:pPr>
            <a:r>
              <a:rPr lang="en-US" sz="12000" b="1" dirty="0" smtClean="0">
                <a:solidFill>
                  <a:schemeClr val="tx2"/>
                </a:solidFill>
                <a:effectLst>
                  <a:outerShdw blurRad="38100" dist="38100" dir="2700000" algn="tl">
                    <a:srgbClr val="000000">
                      <a:alpha val="43137"/>
                    </a:srgbClr>
                  </a:outerShdw>
                </a:effectLst>
                <a:latin typeface="Tahoma" charset="0"/>
                <a:cs typeface="+mn-cs"/>
              </a:rPr>
              <a:t>1</a:t>
            </a:r>
            <a:endParaRPr lang="en-US" sz="12000" b="1" dirty="0">
              <a:solidFill>
                <a:schemeClr val="tx2"/>
              </a:solidFill>
              <a:effectLst>
                <a:outerShdw blurRad="38100" dist="38100" dir="2700000" algn="tl">
                  <a:srgbClr val="000000">
                    <a:alpha val="43137"/>
                  </a:srgbClr>
                </a:outerShdw>
              </a:effectLst>
              <a:latin typeface="Tahoma" charset="0"/>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From gas to prosperity</a:t>
            </a:r>
            <a:endParaRPr lang="en-US" dirty="0"/>
          </a:p>
        </p:txBody>
      </p:sp>
      <p:sp>
        <p:nvSpPr>
          <p:cNvPr id="3" name="Content Placeholder 2"/>
          <p:cNvSpPr>
            <a:spLocks noGrp="1"/>
          </p:cNvSpPr>
          <p:nvPr>
            <p:ph idx="1"/>
          </p:nvPr>
        </p:nvSpPr>
        <p:spPr>
          <a:xfrm>
            <a:off x="457200" y="1609725"/>
            <a:ext cx="7355160" cy="4846638"/>
          </a:xfrm>
        </p:spPr>
        <p:txBody>
          <a:bodyPr/>
          <a:lstStyle/>
          <a:p>
            <a:r>
              <a:rPr lang="en-US" sz="2800" dirty="0" smtClean="0"/>
              <a:t>Authorities need to be aware that abundant oil wealth does not constitute a one-way ticket to seventh heaven</a:t>
            </a:r>
          </a:p>
          <a:p>
            <a:r>
              <a:rPr lang="en-US" sz="2800" dirty="0" smtClean="0"/>
              <a:t>They are eager to avoid replicating the 40-year experience of Nigeria next door</a:t>
            </a:r>
          </a:p>
          <a:p>
            <a:r>
              <a:rPr lang="en-US" sz="2800" dirty="0" smtClean="0"/>
              <a:t>So let’s begin with Nigeria </a:t>
            </a:r>
            <a:endParaRPr lang="en-US" sz="2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1143000"/>
          </a:xfrm>
        </p:spPr>
        <p:txBody>
          <a:bodyPr>
            <a:normAutofit fontScale="90000"/>
          </a:bodyPr>
          <a:lstStyle/>
          <a:p>
            <a:r>
              <a:rPr lang="en-US" dirty="0" smtClean="0">
                <a:effectLst>
                  <a:outerShdw blurRad="38100" dist="38100" dir="2700000" algn="tl">
                    <a:srgbClr val="000000">
                      <a:alpha val="43137"/>
                    </a:srgbClr>
                  </a:outerShdw>
                </a:effectLst>
              </a:rPr>
              <a:t>Social and economic indicators: </a:t>
            </a:r>
            <a:r>
              <a:rPr lang="en-US" dirty="0" err="1" smtClean="0">
                <a:effectLst>
                  <a:outerShdw blurRad="38100" dist="38100" dir="2700000" algn="tl">
                    <a:srgbClr val="000000">
                      <a:alpha val="43137"/>
                    </a:srgbClr>
                  </a:outerShdw>
                </a:effectLst>
              </a:rPr>
              <a:t>mozambique</a:t>
            </a:r>
            <a:r>
              <a:rPr lang="en-US" dirty="0" smtClean="0">
                <a:effectLst>
                  <a:outerShdw blurRad="38100" dist="38100" dir="2700000" algn="tl">
                    <a:srgbClr val="000000">
                      <a:alpha val="43137"/>
                    </a:srgbClr>
                  </a:outerShdw>
                </a:effectLst>
              </a:rPr>
              <a:t> vs. </a:t>
            </a:r>
            <a:r>
              <a:rPr lang="en-US" dirty="0" err="1" smtClean="0">
                <a:effectLst>
                  <a:outerShdw blurRad="38100" dist="38100" dir="2700000" algn="tl">
                    <a:srgbClr val="000000">
                      <a:alpha val="43137"/>
                    </a:srgbClr>
                  </a:outerShdw>
                </a:effectLst>
              </a:rPr>
              <a:t>nigeria</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9"/>
          <a:ext cx="7571183" cy="4229631"/>
        </p:xfrm>
        <a:graphic>
          <a:graphicData uri="http://schemas.openxmlformats.org/drawingml/2006/table">
            <a:tbl>
              <a:tblPr firstRow="1" bandRow="1">
                <a:tableStyleId>{5C22544A-7EE6-4342-B048-85BDC9FD1C3A}</a:tableStyleId>
              </a:tblPr>
              <a:tblGrid>
                <a:gridCol w="4978896"/>
                <a:gridCol w="1557795"/>
                <a:gridCol w="1034492"/>
              </a:tblGrid>
              <a:tr h="469959">
                <a:tc>
                  <a:txBody>
                    <a:bodyPr/>
                    <a:lstStyle/>
                    <a:p>
                      <a:endParaRPr lang="en-US" dirty="0"/>
                    </a:p>
                  </a:txBody>
                  <a:tcPr/>
                </a:tc>
                <a:tc>
                  <a:txBody>
                    <a:bodyPr/>
                    <a:lstStyle/>
                    <a:p>
                      <a:r>
                        <a:rPr lang="en-US" dirty="0" smtClean="0"/>
                        <a:t>Mozambique</a:t>
                      </a:r>
                      <a:endParaRPr lang="en-US" dirty="0"/>
                    </a:p>
                  </a:txBody>
                  <a:tcPr/>
                </a:tc>
                <a:tc>
                  <a:txBody>
                    <a:bodyPr/>
                    <a:lstStyle/>
                    <a:p>
                      <a:r>
                        <a:rPr lang="en-US" dirty="0" smtClean="0"/>
                        <a:t>Nigeria</a:t>
                      </a:r>
                      <a:endParaRPr lang="en-US" dirty="0"/>
                    </a:p>
                  </a:txBody>
                  <a:tcPr/>
                </a:tc>
              </a:tr>
              <a:tr h="469959">
                <a:tc>
                  <a:txBody>
                    <a:bodyPr/>
                    <a:lstStyle/>
                    <a:p>
                      <a:r>
                        <a:rPr lang="en-US" dirty="0" smtClean="0"/>
                        <a:t>Literacy (2009, %)</a:t>
                      </a:r>
                      <a:endParaRPr lang="en-US" dirty="0"/>
                    </a:p>
                  </a:txBody>
                  <a:tcPr/>
                </a:tc>
                <a:tc>
                  <a:txBody>
                    <a:bodyPr/>
                    <a:lstStyle/>
                    <a:p>
                      <a:pPr algn="r"/>
                      <a:r>
                        <a:rPr lang="en-US" sz="2400" dirty="0" smtClean="0"/>
                        <a:t>55</a:t>
                      </a:r>
                      <a:endParaRPr lang="en-US" sz="2400" dirty="0"/>
                    </a:p>
                  </a:txBody>
                  <a:tcPr/>
                </a:tc>
                <a:tc>
                  <a:txBody>
                    <a:bodyPr/>
                    <a:lstStyle/>
                    <a:p>
                      <a:pPr algn="r"/>
                      <a:r>
                        <a:rPr lang="en-US" sz="2400" dirty="0" smtClean="0"/>
                        <a:t>61</a:t>
                      </a:r>
                      <a:endParaRPr lang="en-US" sz="2400" dirty="0"/>
                    </a:p>
                  </a:txBody>
                  <a:tcPr/>
                </a:tc>
              </a:tr>
              <a:tr h="469959">
                <a:tc>
                  <a:txBody>
                    <a:bodyPr/>
                    <a:lstStyle/>
                    <a:p>
                      <a:r>
                        <a:rPr lang="en-US" dirty="0" smtClean="0"/>
                        <a:t>Life expectancy (health-adjusted, years)</a:t>
                      </a:r>
                      <a:endParaRPr lang="en-US" dirty="0"/>
                    </a:p>
                  </a:txBody>
                  <a:tcPr/>
                </a:tc>
                <a:tc>
                  <a:txBody>
                    <a:bodyPr/>
                    <a:lstStyle/>
                    <a:p>
                      <a:pPr algn="r"/>
                      <a:r>
                        <a:rPr lang="en-US" sz="2400" dirty="0" smtClean="0"/>
                        <a:t>42</a:t>
                      </a:r>
                      <a:endParaRPr lang="en-US" sz="2400" dirty="0"/>
                    </a:p>
                  </a:txBody>
                  <a:tcPr/>
                </a:tc>
                <a:tc>
                  <a:txBody>
                    <a:bodyPr/>
                    <a:lstStyle/>
                    <a:p>
                      <a:pPr algn="r"/>
                      <a:r>
                        <a:rPr lang="en-US" sz="2400" dirty="0" smtClean="0"/>
                        <a:t>42</a:t>
                      </a:r>
                      <a:endParaRPr lang="en-US" sz="2400" dirty="0"/>
                    </a:p>
                  </a:txBody>
                  <a:tcPr/>
                </a:tc>
              </a:tr>
              <a:tr h="469959">
                <a:tc>
                  <a:txBody>
                    <a:bodyPr/>
                    <a:lstStyle/>
                    <a:p>
                      <a:r>
                        <a:rPr lang="en-US" dirty="0" smtClean="0"/>
                        <a:t>Belief in meritocracy (%, </a:t>
                      </a:r>
                      <a:r>
                        <a:rPr lang="en-US" dirty="0" err="1" smtClean="0"/>
                        <a:t>Legatum</a:t>
                      </a:r>
                      <a:r>
                        <a:rPr lang="en-US" baseline="0" dirty="0" smtClean="0"/>
                        <a:t> Institute</a:t>
                      </a:r>
                      <a:r>
                        <a:rPr lang="en-US" dirty="0" smtClean="0"/>
                        <a:t>)</a:t>
                      </a:r>
                      <a:endParaRPr lang="en-US" dirty="0"/>
                    </a:p>
                  </a:txBody>
                  <a:tcPr/>
                </a:tc>
                <a:tc>
                  <a:txBody>
                    <a:bodyPr/>
                    <a:lstStyle/>
                    <a:p>
                      <a:pPr algn="r"/>
                      <a:r>
                        <a:rPr lang="en-US" sz="2400" dirty="0" smtClean="0"/>
                        <a:t>75</a:t>
                      </a:r>
                      <a:endParaRPr lang="en-US" sz="2400" dirty="0"/>
                    </a:p>
                  </a:txBody>
                  <a:tcPr/>
                </a:tc>
                <a:tc>
                  <a:txBody>
                    <a:bodyPr/>
                    <a:lstStyle/>
                    <a:p>
                      <a:pPr algn="r"/>
                      <a:r>
                        <a:rPr lang="en-US" sz="2400" dirty="0" smtClean="0"/>
                        <a:t>86</a:t>
                      </a:r>
                      <a:endParaRPr lang="en-US" sz="2400" dirty="0"/>
                    </a:p>
                  </a:txBody>
                  <a:tcPr/>
                </a:tc>
              </a:tr>
              <a:tr h="469959">
                <a:tc>
                  <a:txBody>
                    <a:bodyPr/>
                    <a:lstStyle/>
                    <a:p>
                      <a:r>
                        <a:rPr lang="en-US" dirty="0" smtClean="0"/>
                        <a:t>Belief in trust (%, </a:t>
                      </a:r>
                      <a:r>
                        <a:rPr lang="en-US" dirty="0" err="1" smtClean="0"/>
                        <a:t>Legatum</a:t>
                      </a:r>
                      <a:r>
                        <a:rPr lang="en-US" baseline="0" dirty="0" smtClean="0"/>
                        <a:t> Institute</a:t>
                      </a:r>
                      <a:r>
                        <a:rPr lang="en-US" dirty="0" smtClean="0"/>
                        <a:t>)</a:t>
                      </a:r>
                      <a:endParaRPr lang="en-US" dirty="0"/>
                    </a:p>
                  </a:txBody>
                  <a:tcPr/>
                </a:tc>
                <a:tc>
                  <a:txBody>
                    <a:bodyPr/>
                    <a:lstStyle/>
                    <a:p>
                      <a:pPr algn="r"/>
                      <a:r>
                        <a:rPr lang="en-US" sz="2400" dirty="0" smtClean="0"/>
                        <a:t>9</a:t>
                      </a:r>
                      <a:endParaRPr lang="en-US" sz="2400" dirty="0"/>
                    </a:p>
                  </a:txBody>
                  <a:tcPr/>
                </a:tc>
                <a:tc>
                  <a:txBody>
                    <a:bodyPr/>
                    <a:lstStyle/>
                    <a:p>
                      <a:pPr algn="r"/>
                      <a:r>
                        <a:rPr lang="en-US" sz="2400" dirty="0" smtClean="0"/>
                        <a:t>13</a:t>
                      </a:r>
                      <a:endParaRPr lang="en-US" sz="2400" dirty="0"/>
                    </a:p>
                  </a:txBody>
                  <a:tcPr/>
                </a:tc>
              </a:tr>
              <a:tr h="469959">
                <a:tc>
                  <a:txBody>
                    <a:bodyPr/>
                    <a:lstStyle/>
                    <a:p>
                      <a:r>
                        <a:rPr lang="en-US" dirty="0" smtClean="0"/>
                        <a:t>Corruption perceptions (rank out of 178)</a:t>
                      </a:r>
                      <a:endParaRPr lang="en-US" dirty="0"/>
                    </a:p>
                  </a:txBody>
                  <a:tcPr/>
                </a:tc>
                <a:tc>
                  <a:txBody>
                    <a:bodyPr/>
                    <a:lstStyle/>
                    <a:p>
                      <a:pPr algn="r"/>
                      <a:r>
                        <a:rPr lang="en-US" sz="2400" dirty="0" smtClean="0"/>
                        <a:t>116</a:t>
                      </a:r>
                      <a:endParaRPr lang="en-US" sz="2400" dirty="0"/>
                    </a:p>
                  </a:txBody>
                  <a:tcPr/>
                </a:tc>
                <a:tc>
                  <a:txBody>
                    <a:bodyPr/>
                    <a:lstStyle/>
                    <a:p>
                      <a:pPr algn="r"/>
                      <a:r>
                        <a:rPr lang="en-US" sz="2400" dirty="0" smtClean="0"/>
                        <a:t>134</a:t>
                      </a:r>
                      <a:endParaRPr lang="en-US" sz="2400" dirty="0"/>
                    </a:p>
                  </a:txBody>
                  <a:tcPr/>
                </a:tc>
              </a:tr>
              <a:tr h="469959">
                <a:tc>
                  <a:txBody>
                    <a:bodyPr/>
                    <a:lstStyle/>
                    <a:p>
                      <a:r>
                        <a:rPr lang="en-US" dirty="0" smtClean="0"/>
                        <a:t>Ibrahim governance index (2009, from 8 to 82)</a:t>
                      </a:r>
                      <a:endParaRPr lang="en-US" dirty="0"/>
                    </a:p>
                  </a:txBody>
                  <a:tcPr/>
                </a:tc>
                <a:tc>
                  <a:txBody>
                    <a:bodyPr/>
                    <a:lstStyle/>
                    <a:p>
                      <a:pPr algn="r"/>
                      <a:r>
                        <a:rPr lang="en-US" sz="2400" dirty="0" smtClean="0"/>
                        <a:t>52</a:t>
                      </a:r>
                      <a:endParaRPr lang="en-US" sz="2400" dirty="0"/>
                    </a:p>
                  </a:txBody>
                  <a:tcPr/>
                </a:tc>
                <a:tc>
                  <a:txBody>
                    <a:bodyPr/>
                    <a:lstStyle/>
                    <a:p>
                      <a:pPr algn="r"/>
                      <a:r>
                        <a:rPr lang="en-US" sz="2400" dirty="0" smtClean="0"/>
                        <a:t>41</a:t>
                      </a:r>
                      <a:endParaRPr lang="en-US" sz="2400" dirty="0"/>
                    </a:p>
                  </a:txBody>
                  <a:tcPr/>
                </a:tc>
              </a:tr>
              <a:tr h="469959">
                <a:tc>
                  <a:txBody>
                    <a:bodyPr/>
                    <a:lstStyle/>
                    <a:p>
                      <a:r>
                        <a:rPr lang="en-US" dirty="0" smtClean="0"/>
                        <a:t>GNI per person</a:t>
                      </a:r>
                      <a:r>
                        <a:rPr lang="en-US" baseline="0" dirty="0" smtClean="0"/>
                        <a:t> (USD, PPP, 2010, World Bank)</a:t>
                      </a:r>
                      <a:endParaRPr lang="en-US" dirty="0"/>
                    </a:p>
                  </a:txBody>
                  <a:tcPr/>
                </a:tc>
                <a:tc>
                  <a:txBody>
                    <a:bodyPr/>
                    <a:lstStyle/>
                    <a:p>
                      <a:pPr algn="r"/>
                      <a:r>
                        <a:rPr lang="en-US" sz="2400" dirty="0" smtClean="0"/>
                        <a:t>930</a:t>
                      </a:r>
                      <a:endParaRPr lang="en-US" sz="2400" dirty="0"/>
                    </a:p>
                  </a:txBody>
                  <a:tcPr/>
                </a:tc>
                <a:tc>
                  <a:txBody>
                    <a:bodyPr/>
                    <a:lstStyle/>
                    <a:p>
                      <a:pPr algn="r"/>
                      <a:r>
                        <a:rPr lang="en-US" sz="2400" dirty="0" smtClean="0"/>
                        <a:t>2240</a:t>
                      </a:r>
                      <a:endParaRPr lang="en-US" sz="2400" dirty="0"/>
                    </a:p>
                  </a:txBody>
                  <a:tcPr/>
                </a:tc>
              </a:tr>
              <a:tr h="469959">
                <a:tc>
                  <a:txBody>
                    <a:bodyPr/>
                    <a:lstStyle/>
                    <a:p>
                      <a:r>
                        <a:rPr lang="en-US" dirty="0" smtClean="0"/>
                        <a:t>Average life satisfaction</a:t>
                      </a:r>
                      <a:r>
                        <a:rPr lang="en-US" baseline="0" dirty="0" smtClean="0"/>
                        <a:t> (from 1 to 10)</a:t>
                      </a:r>
                      <a:endParaRPr lang="en-US" dirty="0"/>
                    </a:p>
                  </a:txBody>
                  <a:tcPr/>
                </a:tc>
                <a:tc>
                  <a:txBody>
                    <a:bodyPr/>
                    <a:lstStyle/>
                    <a:p>
                      <a:pPr algn="r"/>
                      <a:r>
                        <a:rPr lang="en-US" sz="2400" dirty="0" smtClean="0"/>
                        <a:t>4.7</a:t>
                      </a:r>
                      <a:endParaRPr lang="en-US" sz="2400" dirty="0"/>
                    </a:p>
                  </a:txBody>
                  <a:tcPr/>
                </a:tc>
                <a:tc>
                  <a:txBody>
                    <a:bodyPr/>
                    <a:lstStyle/>
                    <a:p>
                      <a:pPr algn="r"/>
                      <a:r>
                        <a:rPr lang="en-US" sz="2400" dirty="0" smtClean="0"/>
                        <a:t>4.8</a:t>
                      </a:r>
                      <a:endParaRPr lang="en-US" sz="2400" dirty="0"/>
                    </a:p>
                  </a:txBody>
                  <a:tcPr/>
                </a:tc>
              </a:tr>
            </a:tbl>
          </a:graphicData>
        </a:graphic>
      </p:graphicFrame>
      <p:sp>
        <p:nvSpPr>
          <p:cNvPr id="5" name="TextBox 4"/>
          <p:cNvSpPr txBox="1"/>
          <p:nvPr/>
        </p:nvSpPr>
        <p:spPr>
          <a:xfrm rot="21383603">
            <a:off x="177851" y="5990605"/>
            <a:ext cx="8780652"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300" dirty="0" smtClean="0">
                <a:latin typeface="+mn-lt"/>
              </a:rPr>
              <a:t>Forty years on, Nigeria does not have much to show for all its oil</a:t>
            </a:r>
            <a:endParaRPr lang="en-US" sz="2300" dirty="0">
              <a:latin typeface="+mn-lt"/>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effectLst>
                  <a:outerShdw blurRad="38100" dist="38100" dir="2700000" algn="tl">
                    <a:srgbClr val="000000">
                      <a:alpha val="43137"/>
                    </a:srgbClr>
                  </a:outerShdw>
                </a:effectLst>
              </a:rPr>
              <a:t>The nigeria story</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Nigeria’s per capita GDP grew more than twice as fast in 1960-70, as it did thereafter despite the colossal export revenue boom of the 1970s and beyond</a:t>
            </a:r>
          </a:p>
          <a:p>
            <a:pPr lvl="1"/>
            <a:r>
              <a:rPr lang="en-US" sz="2500" dirty="0" smtClean="0"/>
              <a:t>Why did growth slow down? </a:t>
            </a:r>
          </a:p>
          <a:p>
            <a:r>
              <a:rPr lang="en-US" sz="2800" dirty="0" smtClean="0"/>
              <a:t>Some time ago, Ms. </a:t>
            </a:r>
            <a:r>
              <a:rPr lang="en-US" sz="2800" dirty="0" err="1" smtClean="0"/>
              <a:t>Nenadi</a:t>
            </a:r>
            <a:r>
              <a:rPr lang="en-US" sz="2800" dirty="0" smtClean="0"/>
              <a:t> </a:t>
            </a:r>
            <a:r>
              <a:rPr lang="en-US" sz="2800" dirty="0" err="1" smtClean="0"/>
              <a:t>Usman</a:t>
            </a:r>
            <a:r>
              <a:rPr lang="en-US" sz="2800" dirty="0" smtClean="0"/>
              <a:t>, then Nigeria’s finance minister, told the </a:t>
            </a:r>
            <a:r>
              <a:rPr lang="en-US" sz="2800" i="1" dirty="0" smtClean="0"/>
              <a:t>Financial Times</a:t>
            </a:r>
            <a:r>
              <a:rPr lang="en-US" sz="2800" dirty="0" smtClean="0"/>
              <a:t>: </a:t>
            </a:r>
            <a:r>
              <a:rPr lang="en-US" sz="2800" dirty="0" smtClean="0">
                <a:effectLst>
                  <a:outerShdw blurRad="38100" dist="38100" dir="2700000" algn="tl">
                    <a:srgbClr val="000000">
                      <a:alpha val="43137"/>
                    </a:srgbClr>
                  </a:outerShdw>
                </a:effectLst>
              </a:rPr>
              <a:t>“Oil has made us lazy”</a:t>
            </a:r>
          </a:p>
          <a:p>
            <a:pPr lvl="1"/>
            <a:r>
              <a:rPr lang="en-US" sz="2500" dirty="0" smtClean="0"/>
              <a:t>She was not referring to Ghana’s farmers</a:t>
            </a:r>
          </a:p>
          <a:p>
            <a:pPr lvl="1"/>
            <a:r>
              <a:rPr lang="en-US" sz="2500" dirty="0" smtClean="0"/>
              <a:t>No, she meant the generals and their friends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effectLst>
                  <a:outerShdw blurRad="38100" dist="38100" dir="2700000" algn="tl">
                    <a:srgbClr val="000000">
                      <a:alpha val="43137"/>
                    </a:srgbClr>
                  </a:outerShdw>
                </a:effectLst>
              </a:rPr>
              <a:t>The nigeria story</a:t>
            </a:r>
            <a:endParaRPr lang="en-US"/>
          </a:p>
        </p:txBody>
      </p:sp>
      <p:sp>
        <p:nvSpPr>
          <p:cNvPr id="3" name="Content Placeholder 2"/>
          <p:cNvSpPr>
            <a:spLocks noGrp="1"/>
          </p:cNvSpPr>
          <p:nvPr>
            <p:ph idx="1"/>
          </p:nvPr>
        </p:nvSpPr>
        <p:spPr>
          <a:xfrm>
            <a:off x="457200" y="1609725"/>
            <a:ext cx="7427168" cy="4846638"/>
          </a:xfrm>
        </p:spPr>
        <p:txBody>
          <a:bodyPr/>
          <a:lstStyle/>
          <a:p>
            <a:r>
              <a:rPr lang="en-US" sz="2800" dirty="0" smtClean="0"/>
              <a:t>Per capita GDP growth in Nigeria has averaged 1.1% per year since 1960</a:t>
            </a:r>
          </a:p>
          <a:p>
            <a:r>
              <a:rPr lang="en-US" sz="2800" dirty="0" smtClean="0"/>
              <a:t>Life expectancy has risen by 10 weeks per year on average for a total of 10 more years of life for the average Nigerian from independence</a:t>
            </a:r>
          </a:p>
          <a:p>
            <a:r>
              <a:rPr lang="en-US" sz="2800" dirty="0" smtClean="0"/>
              <a:t>This is not much to show for all the oil proceeds</a:t>
            </a:r>
          </a:p>
          <a:p>
            <a:pPr lvl="1"/>
            <a:r>
              <a:rPr lang="en-US" sz="2500" dirty="0" smtClean="0"/>
              <a:t>Life expectancy in Benin and Togo, next door, went up by 18 to 21 years in the same period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dirty="0" smtClean="0">
                <a:effectLst>
                  <a:outerShdw blurRad="38100" dist="38100" dir="2700000" algn="tl">
                    <a:srgbClr val="000000">
                      <a:alpha val="43137"/>
                    </a:srgbClr>
                  </a:outerShdw>
                </a:effectLst>
              </a:rPr>
              <a:t>Mozambique and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1980-2009</a:t>
            </a:r>
            <a:endParaRPr lang="en-US" dirty="0"/>
          </a:p>
        </p:txBody>
      </p:sp>
      <p:sp>
        <p:nvSpPr>
          <p:cNvPr id="46083" name="Text Placeholder 2"/>
          <p:cNvSpPr>
            <a:spLocks noGrp="1"/>
          </p:cNvSpPr>
          <p:nvPr>
            <p:ph type="body" idx="1"/>
          </p:nvPr>
        </p:nvSpPr>
        <p:spPr>
          <a:xfrm>
            <a:off x="457200" y="5867400"/>
            <a:ext cx="3521075" cy="457200"/>
          </a:xfrm>
        </p:spPr>
        <p:txBody>
          <a:bodyPr/>
          <a:lstStyle/>
          <a:p>
            <a:r>
              <a:rPr lang="en-US" sz="1700" dirty="0" smtClean="0"/>
              <a:t>Per capita real GDP (USD at PPP)</a:t>
            </a:r>
          </a:p>
        </p:txBody>
      </p:sp>
      <p:graphicFrame>
        <p:nvGraphicFramePr>
          <p:cNvPr id="7" name="Content Placeholder 6"/>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dirty="0" smtClean="0">
                <a:effectLst>
                  <a:outerShdw blurRad="38100" dist="38100" dir="2700000" algn="tl">
                    <a:srgbClr val="000000">
                      <a:alpha val="43137"/>
                    </a:srgbClr>
                  </a:outerShdw>
                </a:effectLst>
              </a:rPr>
              <a:t>Mozambique and </a:t>
            </a:r>
            <a:r>
              <a:rPr lang="en-US" dirty="0" err="1" smtClean="0">
                <a:effectLst>
                  <a:outerShdw blurRad="38100" dist="38100" dir="2700000" algn="tl">
                    <a:srgbClr val="000000">
                      <a:alpha val="43137"/>
                    </a:srgbClr>
                  </a:outerShdw>
                </a:effectLst>
              </a:rPr>
              <a:t>nigeria</a:t>
            </a:r>
            <a:r>
              <a:rPr lang="en-US" dirty="0" smtClean="0">
                <a:effectLst>
                  <a:outerShdw blurRad="38100" dist="38100" dir="2700000" algn="tl">
                    <a:srgbClr val="000000">
                      <a:alpha val="43137"/>
                    </a:srgbClr>
                  </a:outerShdw>
                </a:effectLst>
              </a:rPr>
              <a:t>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1980-2009</a:t>
            </a:r>
            <a:endParaRPr lang="en-US" dirty="0"/>
          </a:p>
        </p:txBody>
      </p:sp>
      <p:sp>
        <p:nvSpPr>
          <p:cNvPr id="47107" name="Text Placeholder 2"/>
          <p:cNvSpPr>
            <a:spLocks noGrp="1"/>
          </p:cNvSpPr>
          <p:nvPr>
            <p:ph type="body" idx="1"/>
          </p:nvPr>
        </p:nvSpPr>
        <p:spPr>
          <a:xfrm>
            <a:off x="457200" y="5867400"/>
            <a:ext cx="3521075" cy="457200"/>
          </a:xfrm>
        </p:spPr>
        <p:txBody>
          <a:bodyPr/>
          <a:lstStyle/>
          <a:p>
            <a:r>
              <a:rPr lang="en-US" sz="1700" dirty="0" smtClean="0"/>
              <a:t>Per capita real GDP (USD at PPP)</a:t>
            </a:r>
          </a:p>
        </p:txBody>
      </p:sp>
      <p:sp>
        <p:nvSpPr>
          <p:cNvPr id="47108" name="Text Placeholder 3"/>
          <p:cNvSpPr>
            <a:spLocks noGrp="1"/>
          </p:cNvSpPr>
          <p:nvPr>
            <p:ph type="body" sz="half" idx="3"/>
          </p:nvPr>
        </p:nvSpPr>
        <p:spPr>
          <a:xfrm>
            <a:off x="4178300" y="5867400"/>
            <a:ext cx="3521075" cy="457200"/>
          </a:xfrm>
        </p:spPr>
        <p:txBody>
          <a:bodyPr/>
          <a:lstStyle/>
          <a:p>
            <a:r>
              <a:rPr lang="en-US" smtClean="0"/>
              <a:t>Democracy</a:t>
            </a:r>
          </a:p>
        </p:txBody>
      </p:sp>
      <p:graphicFrame>
        <p:nvGraphicFramePr>
          <p:cNvPr id="12" name="Content Placeholder 11"/>
          <p:cNvGraphicFramePr>
            <a:graphicFrameLocks noGrp="1"/>
          </p:cNvGraphicFramePr>
          <p:nvPr>
            <p:ph sz="quarter" idx="4"/>
          </p:nvPr>
        </p:nvGraphicFramePr>
        <p:xfrm>
          <a:off x="4178300" y="1711325"/>
          <a:ext cx="3521075"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6"/>
          <p:cNvGraphicFramePr>
            <a:graphicFrameLocks noGrp="1"/>
          </p:cNvGraphicFramePr>
          <p:nvPr>
            <p:ph sz="quarter" idx="2"/>
          </p:nvPr>
        </p:nvGraphicFramePr>
        <p:xfrm>
          <a:off x="457200" y="1711325"/>
          <a:ext cx="3521075"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22129</TotalTime>
  <Words>1429</Words>
  <Application>Microsoft Office PowerPoint</Application>
  <PresentationFormat>On-screen Show (4:3)</PresentationFormat>
  <Paragraphs>159</Paragraphs>
  <Slides>22</Slides>
  <Notes>22</Notes>
  <HiddenSlides>3</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Slide 1</vt:lpstr>
      <vt:lpstr>overview</vt:lpstr>
      <vt:lpstr> From gas to prosperity</vt:lpstr>
      <vt:lpstr>From gas to prosperity</vt:lpstr>
      <vt:lpstr>Social and economic indicators: mozambique vs. nigeria</vt:lpstr>
      <vt:lpstr>The nigeria story</vt:lpstr>
      <vt:lpstr>The nigeria story</vt:lpstr>
      <vt:lpstr>Mozambique and nigeria  1980-2009</vt:lpstr>
      <vt:lpstr>Mozambique and nigeria  1980-2009</vt:lpstr>
      <vt:lpstr>Mozambique and nigeria  1980-2009</vt:lpstr>
      <vt:lpstr>The risks are real</vt:lpstr>
      <vt:lpstr>The risks are real</vt:lpstr>
      <vt:lpstr>The risks are real</vt:lpstr>
      <vt:lpstr>The risks are real</vt:lpstr>
      <vt:lpstr>Natural resources constitute human rights</vt:lpstr>
      <vt:lpstr>Natural resources constitute human rights</vt:lpstr>
      <vt:lpstr>Natural resources constitute human rights</vt:lpstr>
      <vt:lpstr>Natural resources constitute human rights</vt:lpstr>
      <vt:lpstr>Three equivalent methods</vt:lpstr>
      <vt:lpstr>golden opportunity</vt:lpstr>
      <vt:lpstr>golden opportunity</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 Growth</dc:title>
  <dc:creator>Dagfinnur Sveinbjörnsson</dc:creator>
  <cp:lastModifiedBy>Þorvaldur Gylfason</cp:lastModifiedBy>
  <cp:revision>796</cp:revision>
  <dcterms:created xsi:type="dcterms:W3CDTF">1999-04-04T11:30:47Z</dcterms:created>
  <dcterms:modified xsi:type="dcterms:W3CDTF">2013-12-03T22:30:16Z</dcterms:modified>
</cp:coreProperties>
</file>