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3" r:id="rId7"/>
    <p:sldId id="264" r:id="rId8"/>
    <p:sldId id="265" r:id="rId9"/>
    <p:sldId id="266" r:id="rId10"/>
    <p:sldId id="268" r:id="rId11"/>
    <p:sldId id="269" r:id="rId12"/>
    <p:sldId id="270" r:id="rId13"/>
    <p:sldId id="271" r:id="rId14"/>
    <p:sldId id="27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62" d="100"/>
          <a:sy n="62" d="100"/>
        </p:scale>
        <p:origin x="840" y="19"/>
      </p:cViewPr>
      <p:guideLst/>
    </p:cSldViewPr>
  </p:slideViewPr>
  <p:notesTextViewPr>
    <p:cViewPr>
      <p:scale>
        <a:sx n="1" d="1"/>
        <a:sy n="1" d="1"/>
      </p:scale>
      <p:origin x="0" y="0"/>
    </p:cViewPr>
  </p:notesTextViewPr>
  <p:sorterViewPr>
    <p:cViewPr>
      <p:scale>
        <a:sx n="100" d="100"/>
        <a:sy n="100" d="100"/>
      </p:scale>
      <p:origin x="0" y="-434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083AB9B-FB46-44AF-BD23-ACCA36519A9C}"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47E55F-7032-4E13-9828-C87DC9E42496}" type="slidenum">
              <a:rPr lang="en-US" smtClean="0"/>
              <a:t>‹#›</a:t>
            </a:fld>
            <a:endParaRPr lang="en-US"/>
          </a:p>
        </p:txBody>
      </p:sp>
    </p:spTree>
    <p:extLst>
      <p:ext uri="{BB962C8B-B14F-4D97-AF65-F5344CB8AC3E}">
        <p14:creationId xmlns:p14="http://schemas.microsoft.com/office/powerpoint/2010/main" val="2098906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83AB9B-FB46-44AF-BD23-ACCA36519A9C}"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47E55F-7032-4E13-9828-C87DC9E42496}" type="slidenum">
              <a:rPr lang="en-US" smtClean="0"/>
              <a:t>‹#›</a:t>
            </a:fld>
            <a:endParaRPr lang="en-US"/>
          </a:p>
        </p:txBody>
      </p:sp>
    </p:spTree>
    <p:extLst>
      <p:ext uri="{BB962C8B-B14F-4D97-AF65-F5344CB8AC3E}">
        <p14:creationId xmlns:p14="http://schemas.microsoft.com/office/powerpoint/2010/main" val="3819609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83AB9B-FB46-44AF-BD23-ACCA36519A9C}"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47E55F-7032-4E13-9828-C87DC9E42496}" type="slidenum">
              <a:rPr lang="en-US" smtClean="0"/>
              <a:t>‹#›</a:t>
            </a:fld>
            <a:endParaRPr lang="en-US"/>
          </a:p>
        </p:txBody>
      </p:sp>
    </p:spTree>
    <p:extLst>
      <p:ext uri="{BB962C8B-B14F-4D97-AF65-F5344CB8AC3E}">
        <p14:creationId xmlns:p14="http://schemas.microsoft.com/office/powerpoint/2010/main" val="4058011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83AB9B-FB46-44AF-BD23-ACCA36519A9C}"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47E55F-7032-4E13-9828-C87DC9E42496}" type="slidenum">
              <a:rPr lang="en-US" smtClean="0"/>
              <a:t>‹#›</a:t>
            </a:fld>
            <a:endParaRPr lang="en-US"/>
          </a:p>
        </p:txBody>
      </p:sp>
    </p:spTree>
    <p:extLst>
      <p:ext uri="{BB962C8B-B14F-4D97-AF65-F5344CB8AC3E}">
        <p14:creationId xmlns:p14="http://schemas.microsoft.com/office/powerpoint/2010/main" val="3935025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83AB9B-FB46-44AF-BD23-ACCA36519A9C}"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47E55F-7032-4E13-9828-C87DC9E42496}" type="slidenum">
              <a:rPr lang="en-US" smtClean="0"/>
              <a:t>‹#›</a:t>
            </a:fld>
            <a:endParaRPr lang="en-US"/>
          </a:p>
        </p:txBody>
      </p:sp>
    </p:spTree>
    <p:extLst>
      <p:ext uri="{BB962C8B-B14F-4D97-AF65-F5344CB8AC3E}">
        <p14:creationId xmlns:p14="http://schemas.microsoft.com/office/powerpoint/2010/main" val="840045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083AB9B-FB46-44AF-BD23-ACCA36519A9C}" type="datetimeFigureOut">
              <a:rPr lang="en-US" smtClean="0"/>
              <a:t>4/6/2018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47E55F-7032-4E13-9828-C87DC9E42496}" type="slidenum">
              <a:rPr lang="en-US" smtClean="0"/>
              <a:t>‹#›</a:t>
            </a:fld>
            <a:endParaRPr lang="en-US"/>
          </a:p>
        </p:txBody>
      </p:sp>
    </p:spTree>
    <p:extLst>
      <p:ext uri="{BB962C8B-B14F-4D97-AF65-F5344CB8AC3E}">
        <p14:creationId xmlns:p14="http://schemas.microsoft.com/office/powerpoint/2010/main" val="1236861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083AB9B-FB46-44AF-BD23-ACCA36519A9C}" type="datetimeFigureOut">
              <a:rPr lang="en-US" smtClean="0"/>
              <a:t>4/6/2018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47E55F-7032-4E13-9828-C87DC9E42496}" type="slidenum">
              <a:rPr lang="en-US" smtClean="0"/>
              <a:t>‹#›</a:t>
            </a:fld>
            <a:endParaRPr lang="en-US"/>
          </a:p>
        </p:txBody>
      </p:sp>
    </p:spTree>
    <p:extLst>
      <p:ext uri="{BB962C8B-B14F-4D97-AF65-F5344CB8AC3E}">
        <p14:creationId xmlns:p14="http://schemas.microsoft.com/office/powerpoint/2010/main" val="2347185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083AB9B-FB46-44AF-BD23-ACCA36519A9C}" type="datetimeFigureOut">
              <a:rPr lang="en-US" smtClean="0"/>
              <a:t>4/6/2018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47E55F-7032-4E13-9828-C87DC9E42496}" type="slidenum">
              <a:rPr lang="en-US" smtClean="0"/>
              <a:t>‹#›</a:t>
            </a:fld>
            <a:endParaRPr lang="en-US"/>
          </a:p>
        </p:txBody>
      </p:sp>
    </p:spTree>
    <p:extLst>
      <p:ext uri="{BB962C8B-B14F-4D97-AF65-F5344CB8AC3E}">
        <p14:creationId xmlns:p14="http://schemas.microsoft.com/office/powerpoint/2010/main" val="4050331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83AB9B-FB46-44AF-BD23-ACCA36519A9C}" type="datetimeFigureOut">
              <a:rPr lang="en-US" smtClean="0"/>
              <a:t>4/6/2018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47E55F-7032-4E13-9828-C87DC9E42496}" type="slidenum">
              <a:rPr lang="en-US" smtClean="0"/>
              <a:t>‹#›</a:t>
            </a:fld>
            <a:endParaRPr lang="en-US"/>
          </a:p>
        </p:txBody>
      </p:sp>
    </p:spTree>
    <p:extLst>
      <p:ext uri="{BB962C8B-B14F-4D97-AF65-F5344CB8AC3E}">
        <p14:creationId xmlns:p14="http://schemas.microsoft.com/office/powerpoint/2010/main" val="1345005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83AB9B-FB46-44AF-BD23-ACCA36519A9C}" type="datetimeFigureOut">
              <a:rPr lang="en-US" smtClean="0"/>
              <a:t>4/6/2018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47E55F-7032-4E13-9828-C87DC9E42496}" type="slidenum">
              <a:rPr lang="en-US" smtClean="0"/>
              <a:t>‹#›</a:t>
            </a:fld>
            <a:endParaRPr lang="en-US"/>
          </a:p>
        </p:txBody>
      </p:sp>
    </p:spTree>
    <p:extLst>
      <p:ext uri="{BB962C8B-B14F-4D97-AF65-F5344CB8AC3E}">
        <p14:creationId xmlns:p14="http://schemas.microsoft.com/office/powerpoint/2010/main" val="2827644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83AB9B-FB46-44AF-BD23-ACCA36519A9C}" type="datetimeFigureOut">
              <a:rPr lang="en-US" smtClean="0"/>
              <a:t>4/6/2018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47E55F-7032-4E13-9828-C87DC9E42496}" type="slidenum">
              <a:rPr lang="en-US" smtClean="0"/>
              <a:t>‹#›</a:t>
            </a:fld>
            <a:endParaRPr lang="en-US"/>
          </a:p>
        </p:txBody>
      </p:sp>
    </p:spTree>
    <p:extLst>
      <p:ext uri="{BB962C8B-B14F-4D97-AF65-F5344CB8AC3E}">
        <p14:creationId xmlns:p14="http://schemas.microsoft.com/office/powerpoint/2010/main" val="1626307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0000"/>
            <a:lum/>
          </a:blip>
          <a:srcRect/>
          <a:stretch>
            <a:fillRect t="-12000" b="-1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83AB9B-FB46-44AF-BD23-ACCA36519A9C}" type="datetimeFigureOut">
              <a:rPr lang="en-US" smtClean="0"/>
              <a:t>4/6/2018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47E55F-7032-4E13-9828-C87DC9E42496}" type="slidenum">
              <a:rPr lang="en-US" smtClean="0"/>
              <a:t>‹#›</a:t>
            </a:fld>
            <a:endParaRPr lang="en-US"/>
          </a:p>
        </p:txBody>
      </p:sp>
    </p:spTree>
    <p:extLst>
      <p:ext uri="{BB962C8B-B14F-4D97-AF65-F5344CB8AC3E}">
        <p14:creationId xmlns:p14="http://schemas.microsoft.com/office/powerpoint/2010/main" val="2989711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43064" y="1122363"/>
            <a:ext cx="10797701" cy="2387600"/>
          </a:xfrm>
        </p:spPr>
        <p:txBody>
          <a:bodyPr>
            <a:normAutofit/>
          </a:bodyPr>
          <a:lstStyle/>
          <a:p>
            <a:r>
              <a:rPr lang="en-US" sz="5400" b="1" dirty="0">
                <a:latin typeface="Cambria" panose="02040503050406030204" pitchFamily="18" charset="0"/>
              </a:rPr>
              <a:t>Political Economy, Mr. Churchill, and Oil</a:t>
            </a:r>
            <a:endParaRPr lang="en-US" sz="5200" b="1" dirty="0">
              <a:latin typeface="Cambria" panose="02040503050406030204" pitchFamily="18" charset="0"/>
            </a:endParaRPr>
          </a:p>
        </p:txBody>
      </p:sp>
      <p:sp>
        <p:nvSpPr>
          <p:cNvPr id="6" name="TextBox 5"/>
          <p:cNvSpPr txBox="1"/>
          <p:nvPr/>
        </p:nvSpPr>
        <p:spPr>
          <a:xfrm>
            <a:off x="2677416" y="4190373"/>
            <a:ext cx="8506485" cy="1938992"/>
          </a:xfrm>
          <a:prstGeom prst="rect">
            <a:avLst/>
          </a:prstGeom>
          <a:noFill/>
        </p:spPr>
        <p:txBody>
          <a:bodyPr wrap="square" rtlCol="0">
            <a:spAutoFit/>
          </a:bodyPr>
          <a:lstStyle/>
          <a:p>
            <a:pPr algn="r"/>
            <a:r>
              <a:rPr lang="en-US" sz="2400" dirty="0" smtClean="0">
                <a:latin typeface="Cambria" panose="02040503050406030204" pitchFamily="18" charset="0"/>
              </a:rPr>
              <a:t>Presentation at </a:t>
            </a:r>
            <a:r>
              <a:rPr lang="en-US" sz="2400" dirty="0">
                <a:latin typeface="Cambria" panose="02040503050406030204" pitchFamily="18" charset="0"/>
              </a:rPr>
              <a:t>the 19th International Academic Conference on Economic and Social Development, Higher School of Economics, Moscow, 10-13 April 2018.</a:t>
            </a:r>
            <a:br>
              <a:rPr lang="en-US" sz="2400" dirty="0">
                <a:latin typeface="Cambria" panose="02040503050406030204" pitchFamily="18" charset="0"/>
              </a:rPr>
            </a:br>
            <a:endParaRPr lang="en-US" sz="2400" dirty="0" smtClean="0">
              <a:latin typeface="Cambria" panose="02040503050406030204" pitchFamily="18" charset="0"/>
            </a:endParaRPr>
          </a:p>
          <a:p>
            <a:pPr algn="r"/>
            <a:r>
              <a:rPr lang="is-IS" sz="2400" dirty="0" err="1" smtClean="0">
                <a:latin typeface="Cambria" panose="02040503050406030204" pitchFamily="18" charset="0"/>
              </a:rPr>
              <a:t>Thorvaldur</a:t>
            </a:r>
            <a:r>
              <a:rPr lang="is-IS" sz="2400" dirty="0" smtClean="0">
                <a:latin typeface="Cambria" panose="02040503050406030204" pitchFamily="18" charset="0"/>
              </a:rPr>
              <a:t> Gylfason</a:t>
            </a:r>
            <a:endParaRPr lang="en-US" sz="2400" dirty="0">
              <a:latin typeface="Cambria" panose="02040503050406030204" pitchFamily="18" charset="0"/>
            </a:endParaRPr>
          </a:p>
        </p:txBody>
      </p:sp>
      <p:pic>
        <p:nvPicPr>
          <p:cNvPr id="8" name="Picture 8"/>
          <p:cNvPicPr>
            <a:picLocks noChangeAspect="1" noChangeArrowheads="1"/>
          </p:cNvPicPr>
          <p:nvPr/>
        </p:nvPicPr>
        <p:blipFill>
          <a:blip r:embed="rId2" cstate="print"/>
          <a:srcRect/>
          <a:stretch>
            <a:fillRect/>
          </a:stretch>
        </p:blipFill>
        <p:spPr bwMode="auto">
          <a:xfrm>
            <a:off x="395536" y="4043151"/>
            <a:ext cx="1900222" cy="1996229"/>
          </a:xfrm>
          <a:prstGeom prst="rect">
            <a:avLst/>
          </a:prstGeom>
          <a:ln>
            <a:headEnd/>
            <a:tailEnd/>
          </a:ln>
          <a:scene3d>
            <a:camera prst="orthographicFront"/>
            <a:lightRig rig="threePt" dir="t"/>
          </a:scene3d>
          <a:sp3d>
            <a:bevelT/>
          </a:sp3d>
        </p:spPr>
        <p:style>
          <a:lnRef idx="2">
            <a:schemeClr val="accent4"/>
          </a:lnRef>
          <a:fillRef idx="1">
            <a:schemeClr val="lt1"/>
          </a:fillRef>
          <a:effectRef idx="0">
            <a:schemeClr val="accent4"/>
          </a:effectRef>
          <a:fontRef idx="minor">
            <a:schemeClr val="dk1"/>
          </a:fontRef>
        </p:style>
      </p:pic>
    </p:spTree>
    <p:extLst>
      <p:ext uri="{BB962C8B-B14F-4D97-AF65-F5344CB8AC3E}">
        <p14:creationId xmlns:p14="http://schemas.microsoft.com/office/powerpoint/2010/main" val="2129033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0384" y="327025"/>
            <a:ext cx="11621529" cy="1325563"/>
          </a:xfrm>
        </p:spPr>
        <p:txBody>
          <a:bodyPr>
            <a:noAutofit/>
          </a:bodyPr>
          <a:lstStyle/>
          <a:p>
            <a:pPr algn="ctr"/>
            <a:r>
              <a:rPr lang="en-US" sz="4800" b="1" dirty="0" smtClean="0">
                <a:latin typeface="Cambria" panose="02040503050406030204" pitchFamily="18" charset="0"/>
              </a:rPr>
              <a:t>State Ownership vs. National Ownership</a:t>
            </a:r>
            <a:endParaRPr lang="en-US" sz="4800" b="1" dirty="0">
              <a:latin typeface="Cambria" panose="02040503050406030204" pitchFamily="18" charset="0"/>
            </a:endParaRPr>
          </a:p>
        </p:txBody>
      </p:sp>
      <p:sp>
        <p:nvSpPr>
          <p:cNvPr id="3" name="Content Placeholder 2"/>
          <p:cNvSpPr>
            <a:spLocks noGrp="1"/>
          </p:cNvSpPr>
          <p:nvPr>
            <p:ph idx="1"/>
          </p:nvPr>
        </p:nvSpPr>
        <p:spPr>
          <a:xfrm>
            <a:off x="838200" y="1825624"/>
            <a:ext cx="10774680" cy="4747113"/>
          </a:xfrm>
        </p:spPr>
        <p:txBody>
          <a:bodyPr>
            <a:noAutofit/>
          </a:bodyPr>
          <a:lstStyle/>
          <a:p>
            <a:pPr>
              <a:lnSpc>
                <a:spcPct val="100000"/>
              </a:lnSpc>
            </a:pPr>
            <a:r>
              <a:rPr lang="en-US" sz="3000" dirty="0" smtClean="0">
                <a:latin typeface="Cambria" panose="02040503050406030204" pitchFamily="18" charset="0"/>
              </a:rPr>
              <a:t>State </a:t>
            </a:r>
            <a:r>
              <a:rPr lang="en-US" sz="3000" dirty="0">
                <a:latin typeface="Cambria" panose="02040503050406030204" pitchFamily="18" charset="0"/>
              </a:rPr>
              <a:t>ownership (e.g., public office buildings) means that the state can sell or pledge such assets at </a:t>
            </a:r>
            <a:r>
              <a:rPr lang="en-US" sz="3000" dirty="0" smtClean="0">
                <a:latin typeface="Cambria" panose="02040503050406030204" pitchFamily="18" charset="0"/>
              </a:rPr>
              <a:t>will</a:t>
            </a:r>
          </a:p>
          <a:p>
            <a:pPr>
              <a:lnSpc>
                <a:spcPct val="100000"/>
              </a:lnSpc>
            </a:pPr>
            <a:r>
              <a:rPr lang="en-US" sz="3000" dirty="0" smtClean="0">
                <a:latin typeface="Cambria" panose="02040503050406030204" pitchFamily="18" charset="0"/>
              </a:rPr>
              <a:t>National </a:t>
            </a:r>
            <a:r>
              <a:rPr lang="en-US" sz="3000" dirty="0">
                <a:latin typeface="Cambria" panose="02040503050406030204" pitchFamily="18" charset="0"/>
              </a:rPr>
              <a:t>ownership (e.g., cultural assets like the </a:t>
            </a:r>
            <a:r>
              <a:rPr lang="en-US" sz="3000" dirty="0" smtClean="0">
                <a:latin typeface="Cambria" panose="02040503050406030204" pitchFamily="18" charset="0"/>
              </a:rPr>
              <a:t>Hermitage or </a:t>
            </a:r>
            <a:r>
              <a:rPr lang="en-US" sz="3000" dirty="0">
                <a:latin typeface="Cambria" panose="02040503050406030204" pitchFamily="18" charset="0"/>
              </a:rPr>
              <a:t>natural assets like </a:t>
            </a:r>
            <a:r>
              <a:rPr lang="en-US" sz="3000" dirty="0" smtClean="0">
                <a:latin typeface="Cambria" panose="02040503050406030204" pitchFamily="18" charset="0"/>
              </a:rPr>
              <a:t>energy</a:t>
            </a:r>
            <a:r>
              <a:rPr lang="en-US" sz="3000" dirty="0">
                <a:latin typeface="Cambria" panose="02040503050406030204" pitchFamily="18" charset="0"/>
              </a:rPr>
              <a:t>) </a:t>
            </a:r>
            <a:r>
              <a:rPr lang="en-US" sz="3000" dirty="0" smtClean="0">
                <a:latin typeface="Cambria" panose="02040503050406030204" pitchFamily="18" charset="0"/>
              </a:rPr>
              <a:t>means </a:t>
            </a:r>
            <a:r>
              <a:rPr lang="en-US" sz="3000" dirty="0">
                <a:latin typeface="Cambria" panose="02040503050406030204" pitchFamily="18" charset="0"/>
              </a:rPr>
              <a:t>that the state cannot sell or pledge such assets because they are considered invaluable and </a:t>
            </a:r>
            <a:r>
              <a:rPr lang="en-US" sz="3000" dirty="0" smtClean="0">
                <a:latin typeface="Cambria" panose="02040503050406030204" pitchFamily="18" charset="0"/>
              </a:rPr>
              <a:t>irreplaceable</a:t>
            </a:r>
          </a:p>
          <a:p>
            <a:pPr>
              <a:lnSpc>
                <a:spcPct val="100000"/>
              </a:lnSpc>
            </a:pPr>
            <a:r>
              <a:rPr lang="en-US" sz="3000" dirty="0" smtClean="0">
                <a:latin typeface="Cambria" panose="02040503050406030204" pitchFamily="18" charset="0"/>
              </a:rPr>
              <a:t>Losing </a:t>
            </a:r>
            <a:r>
              <a:rPr lang="en-US" sz="3000" dirty="0">
                <a:latin typeface="Cambria" panose="02040503050406030204" pitchFamily="18" charset="0"/>
              </a:rPr>
              <a:t>them would </a:t>
            </a:r>
            <a:r>
              <a:rPr lang="en-US" sz="3000" dirty="0" smtClean="0">
                <a:latin typeface="Cambria" panose="02040503050406030204" pitchFamily="18" charset="0"/>
              </a:rPr>
              <a:t>violate the </a:t>
            </a:r>
            <a:r>
              <a:rPr lang="en-US" sz="3000" dirty="0">
                <a:latin typeface="Cambria" panose="02040503050406030204" pitchFamily="18" charset="0"/>
              </a:rPr>
              <a:t>rights </a:t>
            </a:r>
            <a:r>
              <a:rPr lang="en-US" sz="3000" dirty="0" smtClean="0">
                <a:latin typeface="Cambria" panose="02040503050406030204" pitchFamily="18" charset="0"/>
              </a:rPr>
              <a:t>of </a:t>
            </a:r>
            <a:r>
              <a:rPr lang="en-US" sz="3000" dirty="0">
                <a:latin typeface="Cambria" panose="02040503050406030204" pitchFamily="18" charset="0"/>
              </a:rPr>
              <a:t>the current generation’s descendants who might later realize that their </a:t>
            </a:r>
            <a:r>
              <a:rPr lang="en-US" sz="3000" dirty="0" smtClean="0">
                <a:latin typeface="Cambria" panose="02040503050406030204" pitchFamily="18" charset="0"/>
              </a:rPr>
              <a:t>parents </a:t>
            </a:r>
            <a:r>
              <a:rPr lang="en-US" sz="3000" dirty="0">
                <a:latin typeface="Cambria" panose="02040503050406030204" pitchFamily="18" charset="0"/>
              </a:rPr>
              <a:t>had plundered the nation’s common </a:t>
            </a:r>
            <a:r>
              <a:rPr lang="en-US" sz="3000" dirty="0" smtClean="0">
                <a:latin typeface="Cambria" panose="02040503050406030204" pitchFamily="18" charset="0"/>
              </a:rPr>
              <a:t>heritage </a:t>
            </a:r>
            <a:endParaRPr lang="en-US" sz="3000" dirty="0" smtClean="0">
              <a:latin typeface="Cambria" panose="02040503050406030204" pitchFamily="18" charset="0"/>
            </a:endParaRPr>
          </a:p>
          <a:p>
            <a:pPr>
              <a:lnSpc>
                <a:spcPct val="100000"/>
              </a:lnSpc>
            </a:pPr>
            <a:endParaRPr lang="en-US" sz="3000" dirty="0">
              <a:latin typeface="Cambria" panose="02040503050406030204" pitchFamily="18" charset="0"/>
            </a:endParaRPr>
          </a:p>
        </p:txBody>
      </p:sp>
    </p:spTree>
    <p:extLst>
      <p:ext uri="{BB962C8B-B14F-4D97-AF65-F5344CB8AC3E}">
        <p14:creationId xmlns:p14="http://schemas.microsoft.com/office/powerpoint/2010/main" val="42402472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7025"/>
            <a:ext cx="10515600" cy="1325563"/>
          </a:xfrm>
        </p:spPr>
        <p:txBody>
          <a:bodyPr>
            <a:normAutofit/>
          </a:bodyPr>
          <a:lstStyle/>
          <a:p>
            <a:pPr algn="ctr"/>
            <a:r>
              <a:rPr lang="en-US" sz="4800" b="1" dirty="0" smtClean="0">
                <a:latin typeface="Cambria" panose="02040503050406030204" pitchFamily="18" charset="0"/>
              </a:rPr>
              <a:t>The Importance of Democracy</a:t>
            </a:r>
            <a:endParaRPr lang="en-US" sz="4800" b="1" dirty="0">
              <a:latin typeface="Cambria" panose="02040503050406030204" pitchFamily="18" charset="0"/>
            </a:endParaRPr>
          </a:p>
        </p:txBody>
      </p:sp>
      <p:sp>
        <p:nvSpPr>
          <p:cNvPr id="3" name="Content Placeholder 2"/>
          <p:cNvSpPr>
            <a:spLocks noGrp="1"/>
          </p:cNvSpPr>
          <p:nvPr>
            <p:ph idx="1"/>
          </p:nvPr>
        </p:nvSpPr>
        <p:spPr>
          <a:xfrm>
            <a:off x="838200" y="1825624"/>
            <a:ext cx="10774680" cy="4747113"/>
          </a:xfrm>
        </p:spPr>
        <p:txBody>
          <a:bodyPr>
            <a:noAutofit/>
          </a:bodyPr>
          <a:lstStyle/>
          <a:p>
            <a:pPr>
              <a:lnSpc>
                <a:spcPct val="85000"/>
              </a:lnSpc>
            </a:pPr>
            <a:r>
              <a:rPr lang="en-US" sz="3000" dirty="0" smtClean="0">
                <a:latin typeface="Cambria" panose="02040503050406030204" pitchFamily="18" charset="0"/>
              </a:rPr>
              <a:t>The </a:t>
            </a:r>
            <a:r>
              <a:rPr lang="en-US" sz="3000" dirty="0">
                <a:latin typeface="Cambria" panose="02040503050406030204" pitchFamily="18" charset="0"/>
              </a:rPr>
              <a:t>key to the human rights perspective on natural resources and their management is </a:t>
            </a:r>
            <a:r>
              <a:rPr lang="en-US" sz="3000" dirty="0" smtClean="0">
                <a:latin typeface="Cambria" panose="02040503050406030204" pitchFamily="18" charset="0"/>
              </a:rPr>
              <a:t>democracy and the rule of law</a:t>
            </a:r>
          </a:p>
          <a:p>
            <a:pPr>
              <a:lnSpc>
                <a:spcPct val="85000"/>
              </a:lnSpc>
            </a:pPr>
            <a:r>
              <a:rPr lang="en-US" sz="3000" dirty="0" smtClean="0">
                <a:latin typeface="Cambria" panose="02040503050406030204" pitchFamily="18" charset="0"/>
              </a:rPr>
              <a:t>The crucial </a:t>
            </a:r>
            <a:r>
              <a:rPr lang="en-US" sz="3000" dirty="0">
                <a:latin typeface="Cambria" panose="02040503050406030204" pitchFamily="18" charset="0"/>
              </a:rPr>
              <a:t>difference </a:t>
            </a:r>
            <a:r>
              <a:rPr lang="en-US" sz="3000" dirty="0" smtClean="0">
                <a:latin typeface="Cambria" panose="02040503050406030204" pitchFamily="18" charset="0"/>
              </a:rPr>
              <a:t>between </a:t>
            </a:r>
            <a:r>
              <a:rPr lang="en-US" sz="3000" dirty="0">
                <a:latin typeface="Cambria" panose="02040503050406030204" pitchFamily="18" charset="0"/>
              </a:rPr>
              <a:t>the </a:t>
            </a:r>
            <a:r>
              <a:rPr lang="en-US" sz="3000" dirty="0" smtClean="0">
                <a:latin typeface="Cambria" panose="02040503050406030204" pitchFamily="18" charset="0"/>
              </a:rPr>
              <a:t>US and</a:t>
            </a:r>
            <a:r>
              <a:rPr lang="en-US" sz="3000" dirty="0">
                <a:latin typeface="Cambria" panose="02040503050406030204" pitchFamily="18" charset="0"/>
              </a:rPr>
              <a:t>, say, Angola or Equatorial </a:t>
            </a:r>
            <a:r>
              <a:rPr lang="en-US" sz="3000" dirty="0" smtClean="0">
                <a:latin typeface="Cambria" panose="02040503050406030204" pitchFamily="18" charset="0"/>
              </a:rPr>
              <a:t>Guinea </a:t>
            </a:r>
            <a:r>
              <a:rPr lang="en-US" sz="3000" dirty="0">
                <a:latin typeface="Cambria" panose="02040503050406030204" pitchFamily="18" charset="0"/>
              </a:rPr>
              <a:t>is that, under </a:t>
            </a:r>
            <a:r>
              <a:rPr lang="en-US" sz="3000" dirty="0" smtClean="0">
                <a:latin typeface="Cambria" panose="02040503050406030204" pitchFamily="18" charset="0"/>
              </a:rPr>
              <a:t>democracy, US </a:t>
            </a:r>
            <a:r>
              <a:rPr lang="en-US" sz="3000" dirty="0">
                <a:latin typeface="Cambria" panose="02040503050406030204" pitchFamily="18" charset="0"/>
              </a:rPr>
              <a:t>citizens </a:t>
            </a:r>
            <a:r>
              <a:rPr lang="en-US" sz="3000" dirty="0" smtClean="0">
                <a:latin typeface="Cambria" panose="02040503050406030204" pitchFamily="18" charset="0"/>
              </a:rPr>
              <a:t>are </a:t>
            </a:r>
            <a:r>
              <a:rPr lang="en-US" sz="3000" dirty="0">
                <a:latin typeface="Cambria" panose="02040503050406030204" pitchFamily="18" charset="0"/>
              </a:rPr>
              <a:t>not defenseless against </a:t>
            </a:r>
            <a:r>
              <a:rPr lang="en-US" sz="3000" dirty="0" smtClean="0">
                <a:latin typeface="Cambria" panose="02040503050406030204" pitchFamily="18" charset="0"/>
              </a:rPr>
              <a:t>their </a:t>
            </a:r>
            <a:r>
              <a:rPr lang="en-US" sz="3000" dirty="0">
                <a:latin typeface="Cambria" panose="02040503050406030204" pitchFamily="18" charset="0"/>
              </a:rPr>
              <a:t>government’s natural resource management practices, and never </a:t>
            </a:r>
            <a:r>
              <a:rPr lang="en-US" sz="3000" dirty="0" smtClean="0">
                <a:latin typeface="Cambria" panose="02040503050406030204" pitchFamily="18" charset="0"/>
              </a:rPr>
              <a:t>were</a:t>
            </a:r>
          </a:p>
          <a:p>
            <a:pPr>
              <a:lnSpc>
                <a:spcPct val="85000"/>
              </a:lnSpc>
            </a:pPr>
            <a:r>
              <a:rPr lang="en-US" sz="3000" dirty="0" smtClean="0">
                <a:latin typeface="Cambria" panose="02040503050406030204" pitchFamily="18" charset="0"/>
              </a:rPr>
              <a:t>In </a:t>
            </a:r>
            <a:r>
              <a:rPr lang="en-US" sz="3000" dirty="0">
                <a:latin typeface="Cambria" panose="02040503050406030204" pitchFamily="18" charset="0"/>
              </a:rPr>
              <a:t>Angola and Equatorial </a:t>
            </a:r>
            <a:r>
              <a:rPr lang="en-US" sz="3000" dirty="0" smtClean="0">
                <a:latin typeface="Cambria" panose="02040503050406030204" pitchFamily="18" charset="0"/>
              </a:rPr>
              <a:t>Guinea, by contrast, </a:t>
            </a:r>
            <a:r>
              <a:rPr lang="en-US" sz="3000" dirty="0">
                <a:latin typeface="Cambria" panose="02040503050406030204" pitchFamily="18" charset="0"/>
              </a:rPr>
              <a:t>the lack of democracy and disrespect for human rights </a:t>
            </a:r>
            <a:r>
              <a:rPr lang="en-US" sz="3000" dirty="0" smtClean="0">
                <a:latin typeface="Cambria" panose="02040503050406030204" pitchFamily="18" charset="0"/>
              </a:rPr>
              <a:t>and rule of law leave </a:t>
            </a:r>
            <a:r>
              <a:rPr lang="en-US" sz="3000" dirty="0">
                <a:latin typeface="Cambria" panose="02040503050406030204" pitchFamily="18" charset="0"/>
              </a:rPr>
              <a:t>ordinary citizens virtually defenseless against the usurpation by governing elites of </a:t>
            </a:r>
            <a:r>
              <a:rPr lang="en-US" sz="3000" dirty="0" smtClean="0">
                <a:latin typeface="Cambria" panose="02040503050406030204" pitchFamily="18" charset="0"/>
              </a:rPr>
              <a:t>the people´s natural </a:t>
            </a:r>
            <a:r>
              <a:rPr lang="en-US" sz="3000" dirty="0">
                <a:latin typeface="Cambria" panose="02040503050406030204" pitchFamily="18" charset="0"/>
              </a:rPr>
              <a:t>resource wealth and the rents it </a:t>
            </a:r>
            <a:r>
              <a:rPr lang="en-US" sz="3000" dirty="0" smtClean="0">
                <a:latin typeface="Cambria" panose="02040503050406030204" pitchFamily="18" charset="0"/>
              </a:rPr>
              <a:t>generates</a:t>
            </a:r>
            <a:endParaRPr lang="en-US" sz="3000" dirty="0" smtClean="0">
              <a:latin typeface="Cambria" panose="02040503050406030204" pitchFamily="18" charset="0"/>
            </a:endParaRPr>
          </a:p>
          <a:p>
            <a:pPr>
              <a:lnSpc>
                <a:spcPct val="85000"/>
              </a:lnSpc>
            </a:pPr>
            <a:endParaRPr lang="en-US" sz="3000" dirty="0">
              <a:latin typeface="Cambria" panose="02040503050406030204" pitchFamily="18" charset="0"/>
            </a:endParaRPr>
          </a:p>
        </p:txBody>
      </p:sp>
    </p:spTree>
    <p:extLst>
      <p:ext uri="{BB962C8B-B14F-4D97-AF65-F5344CB8AC3E}">
        <p14:creationId xmlns:p14="http://schemas.microsoft.com/office/powerpoint/2010/main" val="27352195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7025"/>
            <a:ext cx="10515600" cy="1325563"/>
          </a:xfrm>
        </p:spPr>
        <p:txBody>
          <a:bodyPr>
            <a:normAutofit/>
          </a:bodyPr>
          <a:lstStyle/>
          <a:p>
            <a:pPr algn="ctr"/>
            <a:r>
              <a:rPr lang="en-US" sz="4800" b="1" dirty="0" smtClean="0">
                <a:latin typeface="Cambria" panose="02040503050406030204" pitchFamily="18" charset="0"/>
              </a:rPr>
              <a:t>Law, Politics, and Economics I</a:t>
            </a:r>
            <a:endParaRPr lang="en-US" sz="4800" b="1" dirty="0">
              <a:latin typeface="Cambria" panose="02040503050406030204" pitchFamily="18" charset="0"/>
            </a:endParaRPr>
          </a:p>
        </p:txBody>
      </p:sp>
      <p:sp>
        <p:nvSpPr>
          <p:cNvPr id="3" name="Content Placeholder 2"/>
          <p:cNvSpPr>
            <a:spLocks noGrp="1"/>
          </p:cNvSpPr>
          <p:nvPr>
            <p:ph idx="1"/>
          </p:nvPr>
        </p:nvSpPr>
        <p:spPr>
          <a:xfrm>
            <a:off x="838200" y="1825624"/>
            <a:ext cx="10774680" cy="4747113"/>
          </a:xfrm>
        </p:spPr>
        <p:txBody>
          <a:bodyPr>
            <a:noAutofit/>
          </a:bodyPr>
          <a:lstStyle/>
          <a:p>
            <a:pPr>
              <a:lnSpc>
                <a:spcPct val="100000"/>
              </a:lnSpc>
            </a:pPr>
            <a:r>
              <a:rPr lang="en-US" sz="3000" dirty="0">
                <a:latin typeface="Cambria" panose="02040503050406030204" pitchFamily="18" charset="0"/>
              </a:rPr>
              <a:t>Natural resources belong to the people as a matter of </a:t>
            </a:r>
            <a:r>
              <a:rPr lang="en-US" sz="3000" dirty="0" smtClean="0">
                <a:latin typeface="Cambria" panose="02040503050406030204" pitchFamily="18" charset="0"/>
              </a:rPr>
              <a:t>almost universally acknowledged international </a:t>
            </a:r>
            <a:r>
              <a:rPr lang="en-US" sz="3000" dirty="0">
                <a:latin typeface="Cambria" panose="02040503050406030204" pitchFamily="18" charset="0"/>
              </a:rPr>
              <a:t>human rights</a:t>
            </a:r>
          </a:p>
          <a:p>
            <a:pPr>
              <a:lnSpc>
                <a:spcPct val="100000"/>
              </a:lnSpc>
            </a:pPr>
            <a:r>
              <a:rPr lang="en-US" sz="3000" dirty="0" smtClean="0">
                <a:latin typeface="Cambria" panose="02040503050406030204" pitchFamily="18" charset="0"/>
              </a:rPr>
              <a:t>The </a:t>
            </a:r>
            <a:r>
              <a:rPr lang="en-US" sz="3000" dirty="0">
                <a:latin typeface="Cambria" panose="02040503050406030204" pitchFamily="18" charset="0"/>
              </a:rPr>
              <a:t>plundering of natural resources, even when permitted by local laws, violates international human rights covenants that supersede national </a:t>
            </a:r>
            <a:r>
              <a:rPr lang="en-US" sz="3000" dirty="0" smtClean="0">
                <a:latin typeface="Cambria" panose="02040503050406030204" pitchFamily="18" charset="0"/>
              </a:rPr>
              <a:t>laws</a:t>
            </a:r>
          </a:p>
          <a:p>
            <a:pPr>
              <a:lnSpc>
                <a:spcPct val="100000"/>
              </a:lnSpc>
            </a:pPr>
            <a:r>
              <a:rPr lang="en-US" sz="3000" dirty="0" smtClean="0">
                <a:latin typeface="Cambria" panose="02040503050406030204" pitchFamily="18" charset="0"/>
              </a:rPr>
              <a:t>This </a:t>
            </a:r>
            <a:r>
              <a:rPr lang="en-US" sz="3000" dirty="0">
                <a:latin typeface="Cambria" panose="02040503050406030204" pitchFamily="18" charset="0"/>
              </a:rPr>
              <a:t>is why natural resource management is a legal concern as well as an economic and political </a:t>
            </a:r>
            <a:r>
              <a:rPr lang="en-US" sz="3000" dirty="0" smtClean="0">
                <a:latin typeface="Cambria" panose="02040503050406030204" pitchFamily="18" charset="0"/>
              </a:rPr>
              <a:t>one </a:t>
            </a:r>
            <a:endParaRPr lang="en-US" sz="3000" dirty="0">
              <a:latin typeface="Cambria" panose="02040503050406030204" pitchFamily="18" charset="0"/>
            </a:endParaRPr>
          </a:p>
        </p:txBody>
      </p:sp>
    </p:spTree>
    <p:extLst>
      <p:ext uri="{BB962C8B-B14F-4D97-AF65-F5344CB8AC3E}">
        <p14:creationId xmlns:p14="http://schemas.microsoft.com/office/powerpoint/2010/main" val="16679607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7025"/>
            <a:ext cx="10515600" cy="1325563"/>
          </a:xfrm>
        </p:spPr>
        <p:txBody>
          <a:bodyPr>
            <a:normAutofit/>
          </a:bodyPr>
          <a:lstStyle/>
          <a:p>
            <a:pPr algn="ctr"/>
            <a:r>
              <a:rPr lang="en-US" sz="4800" b="1" dirty="0" smtClean="0">
                <a:latin typeface="Cambria" panose="02040503050406030204" pitchFamily="18" charset="0"/>
              </a:rPr>
              <a:t>Law, Politics, and Economics II</a:t>
            </a:r>
            <a:endParaRPr lang="en-US" sz="4800" b="1" dirty="0">
              <a:latin typeface="Cambria" panose="02040503050406030204" pitchFamily="18" charset="0"/>
            </a:endParaRPr>
          </a:p>
        </p:txBody>
      </p:sp>
      <p:sp>
        <p:nvSpPr>
          <p:cNvPr id="3" name="Content Placeholder 2"/>
          <p:cNvSpPr>
            <a:spLocks noGrp="1"/>
          </p:cNvSpPr>
          <p:nvPr>
            <p:ph idx="1"/>
          </p:nvPr>
        </p:nvSpPr>
        <p:spPr>
          <a:xfrm>
            <a:off x="838200" y="1813268"/>
            <a:ext cx="10774680" cy="4747113"/>
          </a:xfrm>
        </p:spPr>
        <p:txBody>
          <a:bodyPr>
            <a:noAutofit/>
          </a:bodyPr>
          <a:lstStyle/>
          <a:p>
            <a:pPr>
              <a:lnSpc>
                <a:spcPct val="95000"/>
              </a:lnSpc>
            </a:pPr>
            <a:r>
              <a:rPr lang="en-US" sz="3000" dirty="0">
                <a:latin typeface="Cambria" panose="02040503050406030204" pitchFamily="18" charset="0"/>
              </a:rPr>
              <a:t>This is what Winston Churchill must have been thinking when he </a:t>
            </a:r>
            <a:r>
              <a:rPr lang="en-US" sz="3000" dirty="0" smtClean="0">
                <a:latin typeface="Cambria" panose="02040503050406030204" pitchFamily="18" charset="0"/>
              </a:rPr>
              <a:t>spoke up for </a:t>
            </a:r>
            <a:r>
              <a:rPr lang="en-US" sz="3000" dirty="0">
                <a:latin typeface="Cambria" panose="02040503050406030204" pitchFamily="18" charset="0"/>
              </a:rPr>
              <a:t>state ownership of natural resources in Uganda in 1908, </a:t>
            </a:r>
            <a:r>
              <a:rPr lang="en-US" sz="3000" dirty="0" smtClean="0">
                <a:latin typeface="Cambria" panose="02040503050406030204" pitchFamily="18" charset="0"/>
              </a:rPr>
              <a:t>the </a:t>
            </a:r>
            <a:r>
              <a:rPr lang="en-US" sz="3000" dirty="0">
                <a:latin typeface="Cambria" panose="02040503050406030204" pitchFamily="18" charset="0"/>
              </a:rPr>
              <a:t>prevalent </a:t>
            </a:r>
            <a:r>
              <a:rPr lang="en-US" sz="3000" dirty="0" smtClean="0">
                <a:latin typeface="Cambria" panose="02040503050406030204" pitchFamily="18" charset="0"/>
              </a:rPr>
              <a:t>arrangement </a:t>
            </a:r>
            <a:r>
              <a:rPr lang="en-US" sz="3000" dirty="0">
                <a:latin typeface="Cambria" panose="02040503050406030204" pitchFamily="18" charset="0"/>
              </a:rPr>
              <a:t>in today´s world </a:t>
            </a:r>
            <a:endParaRPr lang="en-US" sz="3000" dirty="0" smtClean="0">
              <a:latin typeface="Cambria" panose="02040503050406030204" pitchFamily="18" charset="0"/>
            </a:endParaRPr>
          </a:p>
          <a:p>
            <a:pPr>
              <a:lnSpc>
                <a:spcPct val="95000"/>
              </a:lnSpc>
            </a:pPr>
            <a:r>
              <a:rPr lang="en-US" sz="3000" dirty="0" smtClean="0">
                <a:latin typeface="Cambria" panose="02040503050406030204" pitchFamily="18" charset="0"/>
              </a:rPr>
              <a:t>And </a:t>
            </a:r>
            <a:r>
              <a:rPr lang="en-US" sz="3000" dirty="0">
                <a:latin typeface="Cambria" panose="02040503050406030204" pitchFamily="18" charset="0"/>
              </a:rPr>
              <a:t>this is </a:t>
            </a:r>
            <a:r>
              <a:rPr lang="en-US" sz="3000" dirty="0" smtClean="0">
                <a:latin typeface="Cambria" panose="02040503050406030204" pitchFamily="18" charset="0"/>
              </a:rPr>
              <a:t>why national </a:t>
            </a:r>
            <a:r>
              <a:rPr lang="en-US" sz="3000" dirty="0">
                <a:latin typeface="Cambria" panose="02040503050406030204" pitchFamily="18" charset="0"/>
              </a:rPr>
              <a:t>constitutions </a:t>
            </a:r>
            <a:r>
              <a:rPr lang="en-US" sz="3000" dirty="0" smtClean="0">
                <a:latin typeface="Cambria" panose="02040503050406030204" pitchFamily="18" charset="0"/>
              </a:rPr>
              <a:t>increasingly define </a:t>
            </a:r>
            <a:r>
              <a:rPr lang="en-US" sz="3000" dirty="0">
                <a:latin typeface="Cambria" panose="02040503050406030204" pitchFamily="18" charset="0"/>
              </a:rPr>
              <a:t>natural resources as a common property belonging to the state on behalf of the people if not to the people </a:t>
            </a:r>
            <a:r>
              <a:rPr lang="en-US" sz="3000" dirty="0" smtClean="0">
                <a:latin typeface="Cambria" panose="02040503050406030204" pitchFamily="18" charset="0"/>
              </a:rPr>
              <a:t>directly</a:t>
            </a:r>
          </a:p>
          <a:p>
            <a:pPr>
              <a:lnSpc>
                <a:spcPct val="95000"/>
              </a:lnSpc>
            </a:pPr>
            <a:r>
              <a:rPr lang="en-US" sz="3000" dirty="0" smtClean="0">
                <a:latin typeface="Cambria" panose="02040503050406030204" pitchFamily="18" charset="0"/>
              </a:rPr>
              <a:t>Even </a:t>
            </a:r>
            <a:r>
              <a:rPr lang="en-US" sz="3000" dirty="0">
                <a:latin typeface="Cambria" panose="02040503050406030204" pitchFamily="18" charset="0"/>
              </a:rPr>
              <a:t>so, in many countries state ownership by law has not sufficed to secure the right of the people to the rents from their </a:t>
            </a:r>
            <a:r>
              <a:rPr lang="en-US" sz="3000" dirty="0" smtClean="0">
                <a:latin typeface="Cambria" panose="02040503050406030204" pitchFamily="18" charset="0"/>
              </a:rPr>
              <a:t>resources</a:t>
            </a:r>
          </a:p>
        </p:txBody>
      </p:sp>
    </p:spTree>
    <p:extLst>
      <p:ext uri="{BB962C8B-B14F-4D97-AF65-F5344CB8AC3E}">
        <p14:creationId xmlns:p14="http://schemas.microsoft.com/office/powerpoint/2010/main" val="39536325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7025"/>
            <a:ext cx="10515600" cy="1325563"/>
          </a:xfrm>
        </p:spPr>
        <p:txBody>
          <a:bodyPr>
            <a:normAutofit/>
          </a:bodyPr>
          <a:lstStyle/>
          <a:p>
            <a:pPr algn="ctr"/>
            <a:r>
              <a:rPr lang="en-US" sz="4800" b="1" dirty="0" smtClean="0">
                <a:latin typeface="Cambria" panose="02040503050406030204" pitchFamily="18" charset="0"/>
              </a:rPr>
              <a:t>Conclusion</a:t>
            </a:r>
            <a:endParaRPr lang="en-US" sz="4800" b="1" dirty="0">
              <a:latin typeface="Cambria" panose="02040503050406030204" pitchFamily="18" charset="0"/>
            </a:endParaRPr>
          </a:p>
        </p:txBody>
      </p:sp>
      <p:sp>
        <p:nvSpPr>
          <p:cNvPr id="3" name="Content Placeholder 2"/>
          <p:cNvSpPr>
            <a:spLocks noGrp="1"/>
          </p:cNvSpPr>
          <p:nvPr>
            <p:ph idx="1"/>
          </p:nvPr>
        </p:nvSpPr>
        <p:spPr>
          <a:xfrm>
            <a:off x="838200" y="1825624"/>
            <a:ext cx="10774680" cy="4747113"/>
          </a:xfrm>
        </p:spPr>
        <p:txBody>
          <a:bodyPr>
            <a:noAutofit/>
          </a:bodyPr>
          <a:lstStyle/>
          <a:p>
            <a:r>
              <a:rPr lang="en-US" sz="3000" dirty="0">
                <a:latin typeface="Cambria" panose="02040503050406030204" pitchFamily="18" charset="0"/>
              </a:rPr>
              <a:t>This is why national ownership is needed, anchored as it already is in international bills of human </a:t>
            </a:r>
            <a:r>
              <a:rPr lang="en-US" sz="3000" dirty="0" smtClean="0">
                <a:latin typeface="Cambria" panose="02040503050406030204" pitchFamily="18" charset="0"/>
              </a:rPr>
              <a:t>rights </a:t>
            </a:r>
          </a:p>
          <a:p>
            <a:r>
              <a:rPr lang="en-US" sz="3000" dirty="0">
                <a:latin typeface="Cambria" panose="02040503050406030204" pitchFamily="18" charset="0"/>
              </a:rPr>
              <a:t>A</a:t>
            </a:r>
            <a:r>
              <a:rPr lang="en-US" sz="3000" dirty="0" smtClean="0">
                <a:latin typeface="Cambria" panose="02040503050406030204" pitchFamily="18" charset="0"/>
              </a:rPr>
              <a:t>nd </a:t>
            </a:r>
            <a:r>
              <a:rPr lang="en-US" sz="3000" dirty="0">
                <a:latin typeface="Cambria" panose="02040503050406030204" pitchFamily="18" charset="0"/>
              </a:rPr>
              <a:t>this is why national ownership rather than state ownership or other forms of ownership needs to be anchored also in national constitutions </a:t>
            </a:r>
            <a:r>
              <a:rPr lang="en-US" sz="3000" dirty="0" smtClean="0">
                <a:latin typeface="Cambria" panose="02040503050406030204" pitchFamily="18" charset="0"/>
              </a:rPr>
              <a:t>… </a:t>
            </a:r>
          </a:p>
          <a:p>
            <a:r>
              <a:rPr lang="en-US" sz="3000" dirty="0" smtClean="0">
                <a:latin typeface="Cambria" panose="02040503050406030204" pitchFamily="18" charset="0"/>
              </a:rPr>
              <a:t>… and </a:t>
            </a:r>
            <a:r>
              <a:rPr lang="en-US" sz="3000" dirty="0">
                <a:latin typeface="Cambria" panose="02040503050406030204" pitchFamily="18" charset="0"/>
              </a:rPr>
              <a:t>also why it helps to promote peoples´ rights to the rents from their natural resources as well as their individual freedom from discrimination as a matter of human rights to further strengthen the civil rights of ordinary people against self-dealing </a:t>
            </a:r>
            <a:r>
              <a:rPr lang="en-US" sz="3000" dirty="0" smtClean="0">
                <a:latin typeface="Cambria" panose="02040503050406030204" pitchFamily="18" charset="0"/>
              </a:rPr>
              <a:t>elites </a:t>
            </a:r>
            <a:endParaRPr lang="en-US" sz="3000" dirty="0">
              <a:latin typeface="Cambria" panose="02040503050406030204" pitchFamily="18" charset="0"/>
            </a:endParaRPr>
          </a:p>
        </p:txBody>
      </p:sp>
      <p:sp>
        <p:nvSpPr>
          <p:cNvPr id="4" name="Rectangle 1"/>
          <p:cNvSpPr>
            <a:spLocks noChangeArrowheads="1"/>
          </p:cNvSpPr>
          <p:nvPr/>
        </p:nvSpPr>
        <p:spPr bwMode="auto">
          <a:xfrm rot="21379767">
            <a:off x="10041509" y="5837704"/>
            <a:ext cx="1838837" cy="769441"/>
          </a:xfrm>
          <a:prstGeom prst="rect">
            <a:avLst/>
          </a:prstGeom>
          <a:ln/>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en-US" sz="4400" b="0" i="0" u="none" strike="noStrike" cap="none" normalizeH="0" baseline="0" dirty="0" smtClean="0">
                <a:ln>
                  <a:noFill/>
                </a:ln>
                <a:solidFill>
                  <a:schemeClr val="tx1"/>
                </a:solidFill>
                <a:effectLst/>
                <a:latin typeface="Cambria" panose="02040503050406030204" pitchFamily="18" charset="0"/>
              </a:rPr>
              <a:t>конец </a:t>
            </a:r>
          </a:p>
        </p:txBody>
      </p:sp>
    </p:spTree>
    <p:extLst>
      <p:ext uri="{BB962C8B-B14F-4D97-AF65-F5344CB8AC3E}">
        <p14:creationId xmlns:p14="http://schemas.microsoft.com/office/powerpoint/2010/main" val="3237608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latin typeface="Cambria" panose="02040503050406030204" pitchFamily="18" charset="0"/>
              </a:rPr>
              <a:t>Outline</a:t>
            </a:r>
            <a:endParaRPr lang="en-US" sz="4800" b="1" dirty="0">
              <a:latin typeface="Cambria" panose="02040503050406030204" pitchFamily="18" charset="0"/>
            </a:endParaRPr>
          </a:p>
        </p:txBody>
      </p:sp>
      <p:sp>
        <p:nvSpPr>
          <p:cNvPr id="3" name="Content Placeholder 2"/>
          <p:cNvSpPr>
            <a:spLocks noGrp="1"/>
          </p:cNvSpPr>
          <p:nvPr>
            <p:ph idx="1"/>
          </p:nvPr>
        </p:nvSpPr>
        <p:spPr/>
        <p:txBody>
          <a:bodyPr>
            <a:noAutofit/>
          </a:bodyPr>
          <a:lstStyle/>
          <a:p>
            <a:pPr marL="514350" indent="-514350">
              <a:lnSpc>
                <a:spcPct val="85000"/>
              </a:lnSpc>
              <a:buFont typeface="+mj-lt"/>
              <a:buAutoNum type="arabicParenR"/>
            </a:pPr>
            <a:r>
              <a:rPr lang="en-US" sz="3000" dirty="0" smtClean="0">
                <a:latin typeface="Cambria" panose="02040503050406030204" pitchFamily="18" charset="0"/>
              </a:rPr>
              <a:t>Economists </a:t>
            </a:r>
            <a:r>
              <a:rPr lang="en-US" sz="3000" dirty="0">
                <a:latin typeface="Cambria" panose="02040503050406030204" pitchFamily="18" charset="0"/>
              </a:rPr>
              <a:t>and Politics</a:t>
            </a:r>
          </a:p>
          <a:p>
            <a:pPr marL="514350" indent="-514350">
              <a:lnSpc>
                <a:spcPct val="85000"/>
              </a:lnSpc>
              <a:buFont typeface="+mj-lt"/>
              <a:buAutoNum type="arabicParenR"/>
            </a:pPr>
            <a:r>
              <a:rPr lang="en-US" sz="3000" dirty="0" smtClean="0">
                <a:latin typeface="Cambria" panose="02040503050406030204" pitchFamily="18" charset="0"/>
              </a:rPr>
              <a:t>Churchill </a:t>
            </a:r>
            <a:r>
              <a:rPr lang="en-US" sz="3000" dirty="0">
                <a:latin typeface="Cambria" panose="02040503050406030204" pitchFamily="18" charset="0"/>
              </a:rPr>
              <a:t>in Africa</a:t>
            </a:r>
          </a:p>
          <a:p>
            <a:pPr marL="971550" lvl="1" indent="-514350">
              <a:lnSpc>
                <a:spcPct val="85000"/>
              </a:lnSpc>
              <a:buFont typeface="+mj-lt"/>
              <a:buAutoNum type="arabicParenR"/>
            </a:pPr>
            <a:r>
              <a:rPr lang="en-GB" sz="2600" dirty="0" smtClean="0">
                <a:latin typeface="Cambria" panose="02040503050406030204" pitchFamily="18" charset="0"/>
              </a:rPr>
              <a:t>United </a:t>
            </a:r>
            <a:r>
              <a:rPr lang="en-GB" sz="2600" dirty="0">
                <a:latin typeface="Cambria" panose="02040503050406030204" pitchFamily="18" charset="0"/>
              </a:rPr>
              <a:t>States, Norway, Russia, and others</a:t>
            </a:r>
            <a:endParaRPr lang="en-US" sz="2600" dirty="0">
              <a:latin typeface="Cambria" panose="02040503050406030204" pitchFamily="18" charset="0"/>
            </a:endParaRPr>
          </a:p>
          <a:p>
            <a:pPr marL="971550" lvl="1" indent="-514350">
              <a:lnSpc>
                <a:spcPct val="85000"/>
              </a:lnSpc>
              <a:buFont typeface="+mj-lt"/>
              <a:buAutoNum type="arabicParenR"/>
            </a:pPr>
            <a:r>
              <a:rPr lang="en-US" sz="2600" dirty="0" smtClean="0">
                <a:latin typeface="Cambria" panose="02040503050406030204" pitchFamily="18" charset="0"/>
              </a:rPr>
              <a:t>Angola</a:t>
            </a:r>
            <a:r>
              <a:rPr lang="en-US" sz="2600" dirty="0">
                <a:latin typeface="Cambria" panose="02040503050406030204" pitchFamily="18" charset="0"/>
              </a:rPr>
              <a:t>: Then nothing is wrong</a:t>
            </a:r>
          </a:p>
          <a:p>
            <a:pPr marL="971550" lvl="1" indent="-514350">
              <a:lnSpc>
                <a:spcPct val="85000"/>
              </a:lnSpc>
              <a:buFont typeface="+mj-lt"/>
              <a:buAutoNum type="arabicParenR"/>
            </a:pPr>
            <a:r>
              <a:rPr lang="en-US" sz="2600" dirty="0" smtClean="0">
                <a:latin typeface="Cambria" panose="02040503050406030204" pitchFamily="18" charset="0"/>
              </a:rPr>
              <a:t>Cross-country </a:t>
            </a:r>
            <a:r>
              <a:rPr lang="en-US" sz="2600" dirty="0">
                <a:latin typeface="Cambria" panose="02040503050406030204" pitchFamily="18" charset="0"/>
              </a:rPr>
              <a:t>evidence</a:t>
            </a:r>
          </a:p>
          <a:p>
            <a:pPr marL="514350" indent="-514350">
              <a:lnSpc>
                <a:spcPct val="85000"/>
              </a:lnSpc>
              <a:buFont typeface="+mj-lt"/>
              <a:buAutoNum type="arabicParenR"/>
            </a:pPr>
            <a:r>
              <a:rPr lang="en-US" sz="3000" dirty="0" smtClean="0">
                <a:latin typeface="Cambria" panose="02040503050406030204" pitchFamily="18" charset="0"/>
              </a:rPr>
              <a:t>Oil </a:t>
            </a:r>
            <a:r>
              <a:rPr lang="en-US" sz="3000" dirty="0">
                <a:latin typeface="Cambria" panose="02040503050406030204" pitchFamily="18" charset="0"/>
              </a:rPr>
              <a:t>and Human Rights</a:t>
            </a:r>
          </a:p>
          <a:p>
            <a:pPr marL="971550" lvl="1" indent="-514350">
              <a:lnSpc>
                <a:spcPct val="85000"/>
              </a:lnSpc>
              <a:buFont typeface="+mj-lt"/>
              <a:buAutoNum type="arabicParenR"/>
            </a:pPr>
            <a:r>
              <a:rPr lang="en-US" sz="2600" dirty="0" smtClean="0">
                <a:latin typeface="Cambria" panose="02040503050406030204" pitchFamily="18" charset="0"/>
              </a:rPr>
              <a:t>The </a:t>
            </a:r>
            <a:r>
              <a:rPr lang="en-US" sz="2600" dirty="0">
                <a:latin typeface="Cambria" panose="02040503050406030204" pitchFamily="18" charset="0"/>
              </a:rPr>
              <a:t>state or the people?</a:t>
            </a:r>
          </a:p>
          <a:p>
            <a:pPr marL="971550" lvl="1" indent="-514350">
              <a:lnSpc>
                <a:spcPct val="85000"/>
              </a:lnSpc>
              <a:buFont typeface="+mj-lt"/>
              <a:buAutoNum type="arabicParenR"/>
            </a:pPr>
            <a:r>
              <a:rPr lang="en-US" sz="2600" dirty="0" smtClean="0">
                <a:latin typeface="Cambria" panose="02040503050406030204" pitchFamily="18" charset="0"/>
              </a:rPr>
              <a:t>Distributive </a:t>
            </a:r>
            <a:r>
              <a:rPr lang="en-US" sz="2600" dirty="0">
                <a:latin typeface="Cambria" panose="02040503050406030204" pitchFamily="18" charset="0"/>
              </a:rPr>
              <a:t>options</a:t>
            </a:r>
          </a:p>
          <a:p>
            <a:pPr marL="971550" lvl="1" indent="-514350">
              <a:lnSpc>
                <a:spcPct val="85000"/>
              </a:lnSpc>
              <a:buFont typeface="+mj-lt"/>
              <a:buAutoNum type="arabicParenR"/>
            </a:pPr>
            <a:r>
              <a:rPr lang="en-US" sz="2600" dirty="0" smtClean="0">
                <a:latin typeface="Cambria" panose="02040503050406030204" pitchFamily="18" charset="0"/>
              </a:rPr>
              <a:t>Democracy </a:t>
            </a:r>
            <a:r>
              <a:rPr lang="en-US" sz="2600" dirty="0">
                <a:latin typeface="Cambria" panose="02040503050406030204" pitchFamily="18" charset="0"/>
              </a:rPr>
              <a:t>under stress</a:t>
            </a:r>
          </a:p>
          <a:p>
            <a:pPr marL="514350" indent="-514350">
              <a:lnSpc>
                <a:spcPct val="85000"/>
              </a:lnSpc>
              <a:buFont typeface="+mj-lt"/>
              <a:buAutoNum type="arabicParenR"/>
            </a:pPr>
            <a:r>
              <a:rPr lang="en-US" sz="3000" dirty="0" smtClean="0">
                <a:latin typeface="Cambria" panose="02040503050406030204" pitchFamily="18" charset="0"/>
              </a:rPr>
              <a:t>Conclusion</a:t>
            </a:r>
            <a:endParaRPr lang="en-US" sz="3000" dirty="0">
              <a:latin typeface="Cambria" panose="02040503050406030204" pitchFamily="18" charset="0"/>
            </a:endParaRPr>
          </a:p>
          <a:p>
            <a:pPr>
              <a:lnSpc>
                <a:spcPct val="85000"/>
              </a:lnSpc>
            </a:pPr>
            <a:endParaRPr lang="en-US" sz="3200" dirty="0" smtClean="0">
              <a:latin typeface="Cambria" panose="02040503050406030204" pitchFamily="18" charset="0"/>
            </a:endParaRPr>
          </a:p>
          <a:p>
            <a:pPr>
              <a:lnSpc>
                <a:spcPct val="85000"/>
              </a:lnSpc>
            </a:pPr>
            <a:endParaRPr lang="en-US" sz="3200" dirty="0" smtClean="0">
              <a:latin typeface="Cambria" panose="02040503050406030204" pitchFamily="18" charset="0"/>
            </a:endParaRPr>
          </a:p>
          <a:p>
            <a:pPr>
              <a:lnSpc>
                <a:spcPct val="85000"/>
              </a:lnSpc>
            </a:pPr>
            <a:endParaRPr lang="en-US" sz="3200" dirty="0">
              <a:latin typeface="Cambria" panose="02040503050406030204" pitchFamily="18" charset="0"/>
            </a:endParaRPr>
          </a:p>
        </p:txBody>
      </p:sp>
    </p:spTree>
    <p:extLst>
      <p:ext uri="{BB962C8B-B14F-4D97-AF65-F5344CB8AC3E}">
        <p14:creationId xmlns:p14="http://schemas.microsoft.com/office/powerpoint/2010/main" val="11545498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latin typeface="Cambria" panose="02040503050406030204" pitchFamily="18" charset="0"/>
              </a:rPr>
              <a:t>From Lee </a:t>
            </a:r>
            <a:r>
              <a:rPr lang="en-US" sz="4800" b="1" dirty="0" err="1" smtClean="0">
                <a:latin typeface="Cambria" panose="02040503050406030204" pitchFamily="18" charset="0"/>
              </a:rPr>
              <a:t>Kuan</a:t>
            </a:r>
            <a:r>
              <a:rPr lang="en-US" sz="4800" b="1" dirty="0" smtClean="0">
                <a:latin typeface="Cambria" panose="02040503050406030204" pitchFamily="18" charset="0"/>
              </a:rPr>
              <a:t> </a:t>
            </a:r>
            <a:r>
              <a:rPr lang="en-US" sz="4800" b="1" dirty="0" smtClean="0">
                <a:latin typeface="Cambria" panose="02040503050406030204" pitchFamily="18" charset="0"/>
              </a:rPr>
              <a:t>Yew to Jeffrey Sachs</a:t>
            </a:r>
            <a:endParaRPr lang="en-US" sz="4800" b="1" dirty="0">
              <a:latin typeface="Cambria" panose="02040503050406030204" pitchFamily="18" charset="0"/>
            </a:endParaRPr>
          </a:p>
        </p:txBody>
      </p:sp>
      <p:sp>
        <p:nvSpPr>
          <p:cNvPr id="3" name="Content Placeholder 2"/>
          <p:cNvSpPr>
            <a:spLocks noGrp="1"/>
          </p:cNvSpPr>
          <p:nvPr>
            <p:ph idx="1"/>
          </p:nvPr>
        </p:nvSpPr>
        <p:spPr/>
        <p:txBody>
          <a:bodyPr>
            <a:noAutofit/>
          </a:bodyPr>
          <a:lstStyle/>
          <a:p>
            <a:pPr>
              <a:lnSpc>
                <a:spcPct val="100000"/>
              </a:lnSpc>
            </a:pPr>
            <a:r>
              <a:rPr lang="en-US" sz="3000" dirty="0" smtClean="0">
                <a:latin typeface="Cambria" panose="02040503050406030204" pitchFamily="18" charset="0"/>
              </a:rPr>
              <a:t>Sometimes political leaders </a:t>
            </a:r>
            <a:r>
              <a:rPr lang="en-US" sz="3000" dirty="0" smtClean="0">
                <a:latin typeface="Cambria" panose="02040503050406030204" pitchFamily="18" charset="0"/>
              </a:rPr>
              <a:t>are more </a:t>
            </a:r>
            <a:r>
              <a:rPr lang="en-US" sz="3000" dirty="0" smtClean="0">
                <a:latin typeface="Cambria" panose="02040503050406030204" pitchFamily="18" charset="0"/>
              </a:rPr>
              <a:t>prescient than their economic advisers or academic contemporaries</a:t>
            </a:r>
          </a:p>
          <a:p>
            <a:pPr>
              <a:lnSpc>
                <a:spcPct val="100000"/>
              </a:lnSpc>
            </a:pPr>
            <a:r>
              <a:rPr lang="en-US" sz="3000" dirty="0" smtClean="0">
                <a:latin typeface="Cambria" panose="02040503050406030204" pitchFamily="18" charset="0"/>
              </a:rPr>
              <a:t>Lee </a:t>
            </a:r>
            <a:r>
              <a:rPr lang="en-US" sz="3000" dirty="0" err="1" smtClean="0">
                <a:latin typeface="Cambria" panose="02040503050406030204" pitchFamily="18" charset="0"/>
              </a:rPr>
              <a:t>Kuan</a:t>
            </a:r>
            <a:r>
              <a:rPr lang="en-US" sz="3000" dirty="0" smtClean="0">
                <a:latin typeface="Cambria" panose="02040503050406030204" pitchFamily="18" charset="0"/>
              </a:rPr>
              <a:t> Yew, </a:t>
            </a:r>
            <a:r>
              <a:rPr lang="en-US" sz="3000" dirty="0" smtClean="0">
                <a:latin typeface="Cambria" panose="02040503050406030204" pitchFamily="18" charset="0"/>
              </a:rPr>
              <a:t>founding </a:t>
            </a:r>
            <a:r>
              <a:rPr lang="en-US" sz="3000" dirty="0" smtClean="0">
                <a:latin typeface="Cambria" panose="02040503050406030204" pitchFamily="18" charset="0"/>
              </a:rPr>
              <a:t>father of Singapore (1959-1991</a:t>
            </a:r>
            <a:r>
              <a:rPr lang="en-US" sz="3000" dirty="0" smtClean="0">
                <a:latin typeface="Cambria" panose="02040503050406030204" pitchFamily="18" charset="0"/>
              </a:rPr>
              <a:t>):</a:t>
            </a:r>
            <a:endParaRPr lang="en-US" sz="3000" dirty="0" smtClean="0">
              <a:latin typeface="Cambria" panose="02040503050406030204" pitchFamily="18" charset="0"/>
            </a:endParaRPr>
          </a:p>
          <a:p>
            <a:pPr lvl="1">
              <a:lnSpc>
                <a:spcPct val="100000"/>
              </a:lnSpc>
            </a:pPr>
            <a:r>
              <a:rPr lang="en-US" sz="2600" dirty="0" smtClean="0">
                <a:latin typeface="Cambria" panose="02040503050406030204" pitchFamily="18" charset="0"/>
              </a:rPr>
              <a:t>“I thought then that wealth depended mainly on the possession of territory and natural resources .... It was only after I had been in office for some years that I recognized that … the decisive factors were the people, their natural abilities, education and training</a:t>
            </a:r>
            <a:r>
              <a:rPr lang="en-US" sz="2600" dirty="0" smtClean="0">
                <a:latin typeface="Cambria" panose="02040503050406030204" pitchFamily="18" charset="0"/>
              </a:rPr>
              <a:t>.”</a:t>
            </a:r>
          </a:p>
          <a:p>
            <a:pPr lvl="1">
              <a:lnSpc>
                <a:spcPct val="100000"/>
              </a:lnSpc>
            </a:pPr>
            <a:r>
              <a:rPr lang="en-US" sz="2600" dirty="0" smtClean="0">
                <a:latin typeface="Cambria" panose="02040503050406030204" pitchFamily="18" charset="0"/>
              </a:rPr>
              <a:t>Years later Sachs </a:t>
            </a:r>
            <a:r>
              <a:rPr lang="en-US" sz="2600" dirty="0" smtClean="0">
                <a:latin typeface="Cambria" panose="02040503050406030204" pitchFamily="18" charset="0"/>
              </a:rPr>
              <a:t>and Warner </a:t>
            </a:r>
            <a:r>
              <a:rPr lang="en-US" sz="2600" dirty="0" smtClean="0">
                <a:latin typeface="Cambria" panose="02040503050406030204" pitchFamily="18" charset="0"/>
              </a:rPr>
              <a:t>noticed that some countries have </a:t>
            </a:r>
            <a:r>
              <a:rPr lang="en-US" sz="2600" dirty="0">
                <a:latin typeface="Cambria" panose="02040503050406030204" pitchFamily="18" charset="0"/>
              </a:rPr>
              <a:t>grown </a:t>
            </a:r>
            <a:r>
              <a:rPr lang="en-US" sz="2600" dirty="0" smtClean="0">
                <a:latin typeface="Cambria" panose="02040503050406030204" pitchFamily="18" charset="0"/>
              </a:rPr>
              <a:t>disappointingly slowly </a:t>
            </a:r>
            <a:r>
              <a:rPr lang="en-US" sz="2600" dirty="0">
                <a:latin typeface="Cambria" panose="02040503050406030204" pitchFamily="18" charset="0"/>
              </a:rPr>
              <a:t>for reasons </a:t>
            </a:r>
            <a:r>
              <a:rPr lang="en-US" sz="2600" dirty="0" smtClean="0">
                <a:latin typeface="Cambria" panose="02040503050406030204" pitchFamily="18" charset="0"/>
              </a:rPr>
              <a:t>having to </a:t>
            </a:r>
            <a:r>
              <a:rPr lang="en-US" sz="2600" dirty="0">
                <a:latin typeface="Cambria" panose="02040503050406030204" pitchFamily="18" charset="0"/>
              </a:rPr>
              <a:t>do with </a:t>
            </a:r>
            <a:r>
              <a:rPr lang="en-US" sz="2600" dirty="0" smtClean="0">
                <a:latin typeface="Cambria" panose="02040503050406030204" pitchFamily="18" charset="0"/>
              </a:rPr>
              <a:t>their mismanaged </a:t>
            </a:r>
            <a:r>
              <a:rPr lang="en-US" sz="2600" dirty="0">
                <a:latin typeface="Cambria" panose="02040503050406030204" pitchFamily="18" charset="0"/>
              </a:rPr>
              <a:t>dependence on their natural resources</a:t>
            </a:r>
            <a:endParaRPr lang="en-US" sz="2600" dirty="0" smtClean="0">
              <a:latin typeface="Cambria" panose="02040503050406030204" pitchFamily="18" charset="0"/>
            </a:endParaRPr>
          </a:p>
          <a:p>
            <a:pPr marL="0" indent="0">
              <a:lnSpc>
                <a:spcPct val="100000"/>
              </a:lnSpc>
              <a:buNone/>
            </a:pPr>
            <a:endParaRPr lang="en-US" sz="2400" dirty="0" smtClean="0">
              <a:latin typeface="Cambria" panose="02040503050406030204" pitchFamily="18" charset="0"/>
            </a:endParaRPr>
          </a:p>
          <a:p>
            <a:pPr>
              <a:lnSpc>
                <a:spcPct val="100000"/>
              </a:lnSpc>
            </a:pPr>
            <a:endParaRPr lang="en-US" sz="2400" dirty="0" smtClean="0">
              <a:latin typeface="Cambria" panose="02040503050406030204" pitchFamily="18" charset="0"/>
            </a:endParaRPr>
          </a:p>
          <a:p>
            <a:pPr>
              <a:lnSpc>
                <a:spcPct val="100000"/>
              </a:lnSpc>
            </a:pPr>
            <a:endParaRPr lang="en-US" sz="2400" dirty="0">
              <a:latin typeface="Cambria" panose="02040503050406030204" pitchFamily="18" charset="0"/>
            </a:endParaRPr>
          </a:p>
        </p:txBody>
      </p:sp>
    </p:spTree>
    <p:extLst>
      <p:ext uri="{BB962C8B-B14F-4D97-AF65-F5344CB8AC3E}">
        <p14:creationId xmlns:p14="http://schemas.microsoft.com/office/powerpoint/2010/main" val="37719590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latin typeface="Cambria" panose="02040503050406030204" pitchFamily="18" charset="0"/>
              </a:rPr>
              <a:t>Two </a:t>
            </a:r>
            <a:r>
              <a:rPr lang="en-US" sz="4800" b="1" dirty="0" smtClean="0">
                <a:latin typeface="Cambria" panose="02040503050406030204" pitchFamily="18" charset="0"/>
              </a:rPr>
              <a:t>Main Aims</a:t>
            </a:r>
            <a:endParaRPr lang="en-US" sz="4800" b="1" dirty="0">
              <a:latin typeface="Cambria" panose="02040503050406030204" pitchFamily="18" charset="0"/>
            </a:endParaRPr>
          </a:p>
        </p:txBody>
      </p:sp>
      <p:sp>
        <p:nvSpPr>
          <p:cNvPr id="3" name="Content Placeholder 2"/>
          <p:cNvSpPr>
            <a:spLocks noGrp="1"/>
          </p:cNvSpPr>
          <p:nvPr>
            <p:ph idx="1"/>
          </p:nvPr>
        </p:nvSpPr>
        <p:spPr>
          <a:xfrm>
            <a:off x="867032" y="1825624"/>
            <a:ext cx="10515600" cy="4747113"/>
          </a:xfrm>
        </p:spPr>
        <p:txBody>
          <a:bodyPr>
            <a:normAutofit lnSpcReduction="10000"/>
          </a:bodyPr>
          <a:lstStyle/>
          <a:p>
            <a:pPr marL="514350" indent="-514350">
              <a:lnSpc>
                <a:spcPct val="100000"/>
              </a:lnSpc>
              <a:buFont typeface="+mj-lt"/>
              <a:buAutoNum type="arabicParenR"/>
            </a:pPr>
            <a:r>
              <a:rPr lang="en-US" sz="3000" dirty="0" smtClean="0">
                <a:latin typeface="Cambria" panose="02040503050406030204" pitchFamily="18" charset="0"/>
              </a:rPr>
              <a:t>Recall Winston Churchill´s </a:t>
            </a:r>
            <a:r>
              <a:rPr lang="en-US" sz="3000" dirty="0" smtClean="0">
                <a:latin typeface="Cambria" panose="02040503050406030204" pitchFamily="18" charset="0"/>
              </a:rPr>
              <a:t>1908 conclusion </a:t>
            </a:r>
            <a:r>
              <a:rPr lang="en-US" sz="3000" dirty="0" smtClean="0">
                <a:latin typeface="Cambria" panose="02040503050406030204" pitchFamily="18" charset="0"/>
              </a:rPr>
              <a:t>about Uganda </a:t>
            </a:r>
            <a:r>
              <a:rPr lang="en-US" sz="3000" dirty="0">
                <a:latin typeface="Cambria" panose="02040503050406030204" pitchFamily="18" charset="0"/>
              </a:rPr>
              <a:t>and its natural resources </a:t>
            </a:r>
            <a:endParaRPr lang="en-US" sz="3000" dirty="0" smtClean="0">
              <a:latin typeface="Cambria" panose="02040503050406030204" pitchFamily="18" charset="0"/>
            </a:endParaRPr>
          </a:p>
          <a:p>
            <a:pPr marL="514350" indent="-514350">
              <a:lnSpc>
                <a:spcPct val="100000"/>
              </a:lnSpc>
              <a:buFont typeface="+mj-lt"/>
              <a:buAutoNum type="arabicParenR"/>
            </a:pPr>
            <a:r>
              <a:rPr lang="en-US" sz="3000" dirty="0" smtClean="0">
                <a:latin typeface="Cambria" panose="02040503050406030204" pitchFamily="18" charset="0"/>
              </a:rPr>
              <a:t>Discuss </a:t>
            </a:r>
            <a:r>
              <a:rPr lang="en-US" sz="3000" dirty="0">
                <a:latin typeface="Cambria" panose="02040503050406030204" pitchFamily="18" charset="0"/>
              </a:rPr>
              <a:t>the management and macroeconomic impact of oil and other natural resources in terms of constitutions, human rights, and </a:t>
            </a:r>
            <a:r>
              <a:rPr lang="en-US" sz="3000" dirty="0" smtClean="0">
                <a:latin typeface="Cambria" panose="02040503050406030204" pitchFamily="18" charset="0"/>
              </a:rPr>
              <a:t>democracy …</a:t>
            </a:r>
          </a:p>
          <a:p>
            <a:pPr lvl="1">
              <a:lnSpc>
                <a:spcPct val="100000"/>
              </a:lnSpc>
            </a:pPr>
            <a:r>
              <a:rPr lang="en-US" sz="2600" dirty="0" smtClean="0">
                <a:latin typeface="Cambria" panose="02040503050406030204" pitchFamily="18" charset="0"/>
              </a:rPr>
              <a:t>… aspects </a:t>
            </a:r>
            <a:r>
              <a:rPr lang="en-US" sz="2600" dirty="0">
                <a:latin typeface="Cambria" panose="02040503050406030204" pitchFamily="18" charset="0"/>
              </a:rPr>
              <a:t>that are grounded in law and political economy often overlooked by economists and governments preoccupied by </a:t>
            </a:r>
            <a:r>
              <a:rPr lang="en-US" sz="2600" dirty="0" smtClean="0">
                <a:latin typeface="Cambria" panose="02040503050406030204" pitchFamily="18" charset="0"/>
              </a:rPr>
              <a:t>economics</a:t>
            </a:r>
          </a:p>
          <a:p>
            <a:pPr lvl="1">
              <a:lnSpc>
                <a:spcPct val="100000"/>
              </a:lnSpc>
            </a:pPr>
            <a:r>
              <a:rPr lang="en-US" sz="2600" dirty="0" smtClean="0">
                <a:latin typeface="Cambria" panose="02040503050406030204" pitchFamily="18" charset="0"/>
              </a:rPr>
              <a:t>Empirical </a:t>
            </a:r>
            <a:r>
              <a:rPr lang="en-US" sz="2600" dirty="0">
                <a:latin typeface="Cambria" panose="02040503050406030204" pitchFamily="18" charset="0"/>
              </a:rPr>
              <a:t>evidence of the cross-country relationship between </a:t>
            </a:r>
            <a:r>
              <a:rPr lang="en-US" sz="2600" dirty="0" smtClean="0">
                <a:latin typeface="Cambria" panose="02040503050406030204" pitchFamily="18" charset="0"/>
              </a:rPr>
              <a:t>diversification </a:t>
            </a:r>
            <a:r>
              <a:rPr lang="en-US" sz="2600" dirty="0">
                <a:latin typeface="Cambria" panose="02040503050406030204" pitchFamily="18" charset="0"/>
              </a:rPr>
              <a:t>and </a:t>
            </a:r>
            <a:r>
              <a:rPr lang="en-US" sz="2600" dirty="0" smtClean="0">
                <a:latin typeface="Cambria" panose="02040503050406030204" pitchFamily="18" charset="0"/>
              </a:rPr>
              <a:t>economic performance will be reserved for my honorary lecture tomorrow at 10 am</a:t>
            </a:r>
            <a:endParaRPr lang="en-US" sz="2600" dirty="0" smtClean="0">
              <a:latin typeface="Cambria" panose="02040503050406030204" pitchFamily="18" charset="0"/>
            </a:endParaRPr>
          </a:p>
          <a:p>
            <a:pPr marL="0" indent="0">
              <a:lnSpc>
                <a:spcPct val="100000"/>
              </a:lnSpc>
              <a:buNone/>
            </a:pPr>
            <a:endParaRPr lang="en-US" sz="3600" dirty="0" smtClean="0">
              <a:latin typeface="Cambria" panose="02040503050406030204" pitchFamily="18" charset="0"/>
            </a:endParaRPr>
          </a:p>
          <a:p>
            <a:pPr marL="0" indent="0">
              <a:lnSpc>
                <a:spcPct val="100000"/>
              </a:lnSpc>
              <a:buNone/>
            </a:pPr>
            <a:endParaRPr lang="en-US" dirty="0" smtClean="0">
              <a:latin typeface="Cambria" panose="02040503050406030204" pitchFamily="18" charset="0"/>
            </a:endParaRPr>
          </a:p>
          <a:p>
            <a:pPr>
              <a:lnSpc>
                <a:spcPct val="100000"/>
              </a:lnSpc>
            </a:pPr>
            <a:endParaRPr lang="en-US" dirty="0" smtClean="0">
              <a:latin typeface="Cambria" panose="02040503050406030204" pitchFamily="18" charset="0"/>
            </a:endParaRPr>
          </a:p>
          <a:p>
            <a:pPr>
              <a:lnSpc>
                <a:spcPct val="100000"/>
              </a:lnSpc>
            </a:pPr>
            <a:endParaRPr lang="en-US" dirty="0">
              <a:latin typeface="Cambria" panose="02040503050406030204" pitchFamily="18" charset="0"/>
            </a:endParaRPr>
          </a:p>
        </p:txBody>
      </p:sp>
    </p:spTree>
    <p:extLst>
      <p:ext uri="{BB962C8B-B14F-4D97-AF65-F5344CB8AC3E}">
        <p14:creationId xmlns:p14="http://schemas.microsoft.com/office/powerpoint/2010/main" val="9765825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latin typeface="Cambria" panose="02040503050406030204" pitchFamily="18" charset="0"/>
              </a:rPr>
              <a:t>What Churchill Said in 1908</a:t>
            </a:r>
            <a:endParaRPr lang="en-US" sz="4800" b="1" dirty="0">
              <a:latin typeface="Cambria" panose="02040503050406030204" pitchFamily="18" charset="0"/>
            </a:endParaRPr>
          </a:p>
        </p:txBody>
      </p:sp>
      <p:sp>
        <p:nvSpPr>
          <p:cNvPr id="3" name="Content Placeholder 2"/>
          <p:cNvSpPr>
            <a:spLocks noGrp="1"/>
          </p:cNvSpPr>
          <p:nvPr>
            <p:ph idx="1"/>
          </p:nvPr>
        </p:nvSpPr>
        <p:spPr>
          <a:xfrm>
            <a:off x="838200" y="1813267"/>
            <a:ext cx="10515600" cy="4747113"/>
          </a:xfrm>
        </p:spPr>
        <p:txBody>
          <a:bodyPr>
            <a:noAutofit/>
          </a:bodyPr>
          <a:lstStyle/>
          <a:p>
            <a:pPr>
              <a:lnSpc>
                <a:spcPct val="80000"/>
              </a:lnSpc>
            </a:pPr>
            <a:r>
              <a:rPr lang="en-GB" sz="3000" dirty="0" smtClean="0">
                <a:latin typeface="Cambria" panose="02040503050406030204" pitchFamily="18" charset="0"/>
              </a:rPr>
              <a:t>“</a:t>
            </a:r>
            <a:r>
              <a:rPr lang="en-GB" sz="3000" dirty="0">
                <a:latin typeface="Cambria" panose="02040503050406030204" pitchFamily="18" charset="0"/>
              </a:rPr>
              <a:t>All this waterpower belongs to the State. Ought it ever to be surrendered to private persons? </a:t>
            </a:r>
            <a:endParaRPr lang="en-GB" sz="3000" dirty="0" smtClean="0">
              <a:latin typeface="Cambria" panose="02040503050406030204" pitchFamily="18" charset="0"/>
            </a:endParaRPr>
          </a:p>
          <a:p>
            <a:pPr>
              <a:lnSpc>
                <a:spcPct val="80000"/>
              </a:lnSpc>
            </a:pPr>
            <a:r>
              <a:rPr lang="en-GB" sz="3000" dirty="0" smtClean="0">
                <a:latin typeface="Cambria" panose="02040503050406030204" pitchFamily="18" charset="0"/>
              </a:rPr>
              <a:t>… </a:t>
            </a:r>
            <a:r>
              <a:rPr lang="en-GB" sz="3000" dirty="0">
                <a:latin typeface="Cambria" panose="02040503050406030204" pitchFamily="18" charset="0"/>
              </a:rPr>
              <a:t>in Uganda the arguments for the State ownership and employment of the natural resources of the country seem to present themselves in their strongest and most formidable array. </a:t>
            </a:r>
            <a:endParaRPr lang="en-GB" sz="3000" dirty="0" smtClean="0">
              <a:latin typeface="Cambria" panose="02040503050406030204" pitchFamily="18" charset="0"/>
            </a:endParaRPr>
          </a:p>
          <a:p>
            <a:pPr>
              <a:lnSpc>
                <a:spcPct val="80000"/>
              </a:lnSpc>
            </a:pPr>
            <a:r>
              <a:rPr lang="en-GB" sz="3000" dirty="0" smtClean="0">
                <a:latin typeface="Cambria" panose="02040503050406030204" pitchFamily="18" charset="0"/>
              </a:rPr>
              <a:t>… the </a:t>
            </a:r>
            <a:r>
              <a:rPr lang="en-GB" sz="3000" dirty="0">
                <a:latin typeface="Cambria" panose="02040503050406030204" pitchFamily="18" charset="0"/>
              </a:rPr>
              <a:t>profits will not go to the Government and people of Uganda, to be used in fostering new industries, but to diverse persons across the sea, who have no concern, other than purely commercial, in its fortunes</a:t>
            </a:r>
            <a:r>
              <a:rPr lang="en-GB" sz="3000" dirty="0" smtClean="0">
                <a:latin typeface="Cambria" panose="02040503050406030204" pitchFamily="18" charset="0"/>
              </a:rPr>
              <a:t>.”</a:t>
            </a:r>
          </a:p>
          <a:p>
            <a:pPr marL="0" indent="0" algn="r">
              <a:lnSpc>
                <a:spcPct val="80000"/>
              </a:lnSpc>
              <a:buNone/>
            </a:pPr>
            <a:r>
              <a:rPr lang="en-GB" sz="2600" i="1" dirty="0" smtClean="0">
                <a:latin typeface="Cambria" panose="02040503050406030204" pitchFamily="18" charset="0"/>
              </a:rPr>
              <a:t>My </a:t>
            </a:r>
            <a:r>
              <a:rPr lang="en-GB" sz="2600" i="1" dirty="0">
                <a:latin typeface="Cambria" panose="02040503050406030204" pitchFamily="18" charset="0"/>
              </a:rPr>
              <a:t>African </a:t>
            </a:r>
            <a:r>
              <a:rPr lang="en-GB" sz="2600" i="1" dirty="0" smtClean="0">
                <a:latin typeface="Cambria" panose="02040503050406030204" pitchFamily="18" charset="0"/>
              </a:rPr>
              <a:t>Journey</a:t>
            </a:r>
            <a:r>
              <a:rPr lang="en-GB" sz="2600" dirty="0" smtClean="0">
                <a:latin typeface="Cambria" panose="02040503050406030204" pitchFamily="18" charset="0"/>
              </a:rPr>
              <a:t>, 1908</a:t>
            </a:r>
            <a:endParaRPr lang="en-US" sz="2600" dirty="0" smtClean="0">
              <a:latin typeface="Cambria" panose="02040503050406030204" pitchFamily="18" charset="0"/>
            </a:endParaRPr>
          </a:p>
          <a:p>
            <a:pPr marL="0" indent="0">
              <a:lnSpc>
                <a:spcPct val="80000"/>
              </a:lnSpc>
              <a:buNone/>
            </a:pPr>
            <a:endParaRPr lang="en-US" sz="3200" dirty="0" smtClean="0">
              <a:latin typeface="Cambria" panose="02040503050406030204" pitchFamily="18" charset="0"/>
            </a:endParaRPr>
          </a:p>
          <a:p>
            <a:pPr>
              <a:lnSpc>
                <a:spcPct val="80000"/>
              </a:lnSpc>
            </a:pPr>
            <a:endParaRPr lang="en-US" sz="3200" dirty="0" smtClean="0">
              <a:latin typeface="Cambria" panose="02040503050406030204" pitchFamily="18" charset="0"/>
            </a:endParaRPr>
          </a:p>
          <a:p>
            <a:pPr>
              <a:lnSpc>
                <a:spcPct val="80000"/>
              </a:lnSpc>
            </a:pPr>
            <a:endParaRPr lang="en-US" sz="3200" dirty="0">
              <a:latin typeface="Cambria" panose="02040503050406030204" pitchFamily="18" charset="0"/>
            </a:endParaRPr>
          </a:p>
        </p:txBody>
      </p:sp>
    </p:spTree>
    <p:extLst>
      <p:ext uri="{BB962C8B-B14F-4D97-AF65-F5344CB8AC3E}">
        <p14:creationId xmlns:p14="http://schemas.microsoft.com/office/powerpoint/2010/main" val="4722042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latin typeface="Cambria" panose="02040503050406030204" pitchFamily="18" charset="0"/>
              </a:rPr>
              <a:t>Norway Paid Attention I</a:t>
            </a:r>
            <a:endParaRPr lang="en-US" sz="4800" b="1" dirty="0">
              <a:latin typeface="Cambria" panose="02040503050406030204" pitchFamily="18" charset="0"/>
            </a:endParaRPr>
          </a:p>
        </p:txBody>
      </p:sp>
      <p:sp>
        <p:nvSpPr>
          <p:cNvPr id="3" name="Content Placeholder 2"/>
          <p:cNvSpPr>
            <a:spLocks noGrp="1"/>
          </p:cNvSpPr>
          <p:nvPr>
            <p:ph idx="1"/>
          </p:nvPr>
        </p:nvSpPr>
        <p:spPr>
          <a:xfrm>
            <a:off x="838200" y="1825624"/>
            <a:ext cx="10515600" cy="4747113"/>
          </a:xfrm>
        </p:spPr>
        <p:txBody>
          <a:bodyPr>
            <a:noAutofit/>
          </a:bodyPr>
          <a:lstStyle/>
          <a:p>
            <a:pPr>
              <a:lnSpc>
                <a:spcPct val="100000"/>
              </a:lnSpc>
            </a:pPr>
            <a:r>
              <a:rPr lang="en-GB" sz="3000" dirty="0" smtClean="0">
                <a:latin typeface="Cambria" panose="02040503050406030204" pitchFamily="18" charset="0"/>
              </a:rPr>
              <a:t>Norwegian </a:t>
            </a:r>
            <a:r>
              <a:rPr lang="en-GB" sz="3000" dirty="0">
                <a:latin typeface="Cambria" panose="02040503050406030204" pitchFamily="18" charset="0"/>
              </a:rPr>
              <a:t>government understood this fully from the </a:t>
            </a:r>
            <a:r>
              <a:rPr lang="en-GB" sz="3000" dirty="0" smtClean="0">
                <a:latin typeface="Cambria" panose="02040503050406030204" pitchFamily="18" charset="0"/>
              </a:rPr>
              <a:t>outset</a:t>
            </a:r>
          </a:p>
          <a:p>
            <a:pPr>
              <a:lnSpc>
                <a:spcPct val="100000"/>
              </a:lnSpc>
            </a:pPr>
            <a:r>
              <a:rPr lang="en-GB" sz="3000" dirty="0" smtClean="0">
                <a:latin typeface="Cambria" panose="02040503050406030204" pitchFamily="18" charset="0"/>
              </a:rPr>
              <a:t>Oil </a:t>
            </a:r>
            <a:r>
              <a:rPr lang="en-GB" sz="3000" dirty="0">
                <a:latin typeface="Cambria" panose="02040503050406030204" pitchFamily="18" charset="0"/>
              </a:rPr>
              <a:t>within Norway´s jurisdiction </a:t>
            </a:r>
            <a:r>
              <a:rPr lang="en-GB" sz="3000" dirty="0" smtClean="0">
                <a:latin typeface="Cambria" panose="02040503050406030204" pitchFamily="18" charset="0"/>
              </a:rPr>
              <a:t>is </a:t>
            </a:r>
            <a:r>
              <a:rPr lang="en-GB" sz="3000" dirty="0">
                <a:latin typeface="Cambria" panose="02040503050406030204" pitchFamily="18" charset="0"/>
              </a:rPr>
              <a:t>defined by law as the property of the state </a:t>
            </a:r>
            <a:endParaRPr lang="en-GB" sz="3000" dirty="0" smtClean="0">
              <a:latin typeface="Cambria" panose="02040503050406030204" pitchFamily="18" charset="0"/>
            </a:endParaRPr>
          </a:p>
          <a:p>
            <a:pPr lvl="1">
              <a:lnSpc>
                <a:spcPct val="100000"/>
              </a:lnSpc>
            </a:pPr>
            <a:r>
              <a:rPr lang="en-GB" sz="2600" dirty="0" smtClean="0">
                <a:latin typeface="Cambria" panose="02040503050406030204" pitchFamily="18" charset="0"/>
              </a:rPr>
              <a:t>No </a:t>
            </a:r>
            <a:r>
              <a:rPr lang="en-GB" sz="2600" dirty="0">
                <a:latin typeface="Cambria" panose="02040503050406030204" pitchFamily="18" charset="0"/>
              </a:rPr>
              <a:t>significant rent seeking took </a:t>
            </a:r>
            <a:r>
              <a:rPr lang="en-GB" sz="2600" dirty="0" smtClean="0">
                <a:latin typeface="Cambria" panose="02040503050406030204" pitchFamily="18" charset="0"/>
              </a:rPr>
              <a:t>place </a:t>
            </a:r>
          </a:p>
          <a:p>
            <a:pPr lvl="1">
              <a:lnSpc>
                <a:spcPct val="100000"/>
              </a:lnSpc>
            </a:pPr>
            <a:r>
              <a:rPr lang="en-GB" sz="2600" dirty="0" smtClean="0">
                <a:latin typeface="Cambria" panose="02040503050406030204" pitchFamily="18" charset="0"/>
              </a:rPr>
              <a:t>Oil </a:t>
            </a:r>
            <a:r>
              <a:rPr lang="en-GB" sz="2600" dirty="0">
                <a:latin typeface="Cambria" panose="02040503050406030204" pitchFamily="18" charset="0"/>
              </a:rPr>
              <a:t>barons </a:t>
            </a:r>
            <a:r>
              <a:rPr lang="en-GB" sz="2600" dirty="0" smtClean="0">
                <a:latin typeface="Cambria" panose="02040503050406030204" pitchFamily="18" charset="0"/>
              </a:rPr>
              <a:t>and oligarchs are </a:t>
            </a:r>
            <a:r>
              <a:rPr lang="en-GB" sz="2600" dirty="0">
                <a:latin typeface="Cambria" panose="02040503050406030204" pitchFamily="18" charset="0"/>
              </a:rPr>
              <a:t>few and far between in Norway; the </a:t>
            </a:r>
            <a:r>
              <a:rPr lang="en-GB" sz="2600" dirty="0" smtClean="0">
                <a:latin typeface="Cambria" panose="02040503050406030204" pitchFamily="18" charset="0"/>
              </a:rPr>
              <a:t>terms </a:t>
            </a:r>
            <a:r>
              <a:rPr lang="en-GB" sz="2600" dirty="0">
                <a:latin typeface="Cambria" panose="02040503050406030204" pitchFamily="18" charset="0"/>
              </a:rPr>
              <a:t>hardly </a:t>
            </a:r>
            <a:r>
              <a:rPr lang="en-GB" sz="2600" dirty="0" smtClean="0">
                <a:latin typeface="Cambria" panose="02040503050406030204" pitchFamily="18" charset="0"/>
              </a:rPr>
              <a:t>exist </a:t>
            </a:r>
            <a:r>
              <a:rPr lang="en-GB" sz="2600" dirty="0">
                <a:latin typeface="Cambria" panose="02040503050406030204" pitchFamily="18" charset="0"/>
              </a:rPr>
              <a:t>in the country´s political </a:t>
            </a:r>
            <a:r>
              <a:rPr lang="en-GB" sz="2600" dirty="0" smtClean="0">
                <a:latin typeface="Cambria" panose="02040503050406030204" pitchFamily="18" charset="0"/>
              </a:rPr>
              <a:t>vocabulary </a:t>
            </a:r>
          </a:p>
          <a:p>
            <a:pPr>
              <a:lnSpc>
                <a:spcPct val="100000"/>
              </a:lnSpc>
            </a:pPr>
            <a:r>
              <a:rPr lang="en-GB" sz="3000" dirty="0" smtClean="0">
                <a:latin typeface="Cambria" panose="02040503050406030204" pitchFamily="18" charset="0"/>
              </a:rPr>
              <a:t>This </a:t>
            </a:r>
            <a:r>
              <a:rPr lang="en-GB" sz="3000" dirty="0">
                <a:latin typeface="Cambria" panose="02040503050406030204" pitchFamily="18" charset="0"/>
              </a:rPr>
              <a:t>is in sharp contrast also to Iceland where “sea barons” and “quota kings” have been ubiquitous in political discourse since the </a:t>
            </a:r>
            <a:r>
              <a:rPr lang="en-GB" sz="3000" dirty="0" smtClean="0">
                <a:latin typeface="Cambria" panose="02040503050406030204" pitchFamily="18" charset="0"/>
              </a:rPr>
              <a:t>mid-1980s </a:t>
            </a:r>
            <a:endParaRPr lang="en-US" sz="3000" dirty="0">
              <a:latin typeface="Cambria" panose="02040503050406030204" pitchFamily="18" charset="0"/>
            </a:endParaRPr>
          </a:p>
          <a:p>
            <a:pPr marL="0" indent="0">
              <a:lnSpc>
                <a:spcPct val="100000"/>
              </a:lnSpc>
              <a:buNone/>
            </a:pPr>
            <a:endParaRPr lang="en-US" sz="3200" dirty="0" smtClean="0">
              <a:latin typeface="Cambria" panose="02040503050406030204" pitchFamily="18" charset="0"/>
            </a:endParaRPr>
          </a:p>
          <a:p>
            <a:pPr marL="0" indent="0">
              <a:lnSpc>
                <a:spcPct val="100000"/>
              </a:lnSpc>
              <a:buNone/>
            </a:pPr>
            <a:endParaRPr lang="en-US" sz="3200" dirty="0" smtClean="0">
              <a:latin typeface="Cambria" panose="02040503050406030204" pitchFamily="18" charset="0"/>
            </a:endParaRPr>
          </a:p>
          <a:p>
            <a:pPr marL="0" indent="0">
              <a:lnSpc>
                <a:spcPct val="100000"/>
              </a:lnSpc>
              <a:buNone/>
            </a:pPr>
            <a:endParaRPr lang="en-US" sz="3200" dirty="0" smtClean="0">
              <a:latin typeface="Cambria" panose="02040503050406030204" pitchFamily="18" charset="0"/>
            </a:endParaRPr>
          </a:p>
          <a:p>
            <a:pPr marL="0" indent="0">
              <a:lnSpc>
                <a:spcPct val="100000"/>
              </a:lnSpc>
              <a:buNone/>
            </a:pPr>
            <a:endParaRPr lang="en-US" sz="3200" dirty="0">
              <a:latin typeface="Cambria" panose="02040503050406030204" pitchFamily="18" charset="0"/>
            </a:endParaRPr>
          </a:p>
        </p:txBody>
      </p:sp>
    </p:spTree>
    <p:extLst>
      <p:ext uri="{BB962C8B-B14F-4D97-AF65-F5344CB8AC3E}">
        <p14:creationId xmlns:p14="http://schemas.microsoft.com/office/powerpoint/2010/main" val="8153981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7025"/>
            <a:ext cx="10515600" cy="1325563"/>
          </a:xfrm>
        </p:spPr>
        <p:txBody>
          <a:bodyPr>
            <a:normAutofit/>
          </a:bodyPr>
          <a:lstStyle/>
          <a:p>
            <a:pPr algn="ctr"/>
            <a:r>
              <a:rPr lang="en-US" sz="4800" b="1" dirty="0">
                <a:latin typeface="Cambria" panose="02040503050406030204" pitchFamily="18" charset="0"/>
              </a:rPr>
              <a:t>Norway Paid Attention </a:t>
            </a:r>
            <a:r>
              <a:rPr lang="en-US" sz="4800" b="1" dirty="0" smtClean="0">
                <a:latin typeface="Cambria" panose="02040503050406030204" pitchFamily="18" charset="0"/>
              </a:rPr>
              <a:t>II</a:t>
            </a:r>
            <a:endParaRPr lang="en-US" sz="4800" b="1" dirty="0">
              <a:latin typeface="Cambria" panose="02040503050406030204" pitchFamily="18" charset="0"/>
            </a:endParaRPr>
          </a:p>
        </p:txBody>
      </p:sp>
      <p:sp>
        <p:nvSpPr>
          <p:cNvPr id="3" name="Content Placeholder 2"/>
          <p:cNvSpPr>
            <a:spLocks noGrp="1"/>
          </p:cNvSpPr>
          <p:nvPr>
            <p:ph idx="1"/>
          </p:nvPr>
        </p:nvSpPr>
        <p:spPr>
          <a:xfrm>
            <a:off x="599303" y="1825624"/>
            <a:ext cx="11145794" cy="4747113"/>
          </a:xfrm>
        </p:spPr>
        <p:txBody>
          <a:bodyPr>
            <a:noAutofit/>
          </a:bodyPr>
          <a:lstStyle/>
          <a:p>
            <a:pPr>
              <a:lnSpc>
                <a:spcPct val="100000"/>
              </a:lnSpc>
            </a:pPr>
            <a:r>
              <a:rPr lang="en-GB" sz="3000" dirty="0" smtClean="0">
                <a:latin typeface="Cambria" panose="02040503050406030204" pitchFamily="18" charset="0"/>
              </a:rPr>
              <a:t>The Norwegian </a:t>
            </a:r>
            <a:r>
              <a:rPr lang="en-GB" sz="3000" dirty="0">
                <a:latin typeface="Cambria" panose="02040503050406030204" pitchFamily="18" charset="0"/>
              </a:rPr>
              <a:t>people, through their government, have managed to keep 80% of the oil rent, most of it in a </a:t>
            </a:r>
            <a:r>
              <a:rPr lang="en-GB" sz="3000" dirty="0" smtClean="0">
                <a:latin typeface="Cambria" panose="02040503050406030204" pitchFamily="18" charset="0"/>
              </a:rPr>
              <a:t>Pension Fund </a:t>
            </a:r>
            <a:r>
              <a:rPr lang="en-GB" sz="3000" dirty="0">
                <a:latin typeface="Cambria" panose="02040503050406030204" pitchFamily="18" charset="0"/>
              </a:rPr>
              <a:t>that is, at more than </a:t>
            </a:r>
            <a:r>
              <a:rPr lang="en-US" sz="3000" dirty="0">
                <a:latin typeface="Cambria" panose="02040503050406030204" pitchFamily="18" charset="0"/>
              </a:rPr>
              <a:t>$1 trillion,</a:t>
            </a:r>
            <a:r>
              <a:rPr lang="en-GB" sz="3000" dirty="0">
                <a:latin typeface="Cambria" panose="02040503050406030204" pitchFamily="18" charset="0"/>
              </a:rPr>
              <a:t> or $800,000 for every family of four, by now the world´s largest </a:t>
            </a:r>
            <a:r>
              <a:rPr lang="en-GB" sz="3000" dirty="0" smtClean="0">
                <a:latin typeface="Cambria" panose="02040503050406030204" pitchFamily="18" charset="0"/>
              </a:rPr>
              <a:t>Sovereign Wealth Fund</a:t>
            </a:r>
          </a:p>
          <a:p>
            <a:pPr>
              <a:lnSpc>
                <a:spcPct val="100000"/>
              </a:lnSpc>
            </a:pPr>
            <a:r>
              <a:rPr lang="en-GB" sz="3000" dirty="0">
                <a:latin typeface="Cambria" panose="02040503050406030204" pitchFamily="18" charset="0"/>
              </a:rPr>
              <a:t>Norway </a:t>
            </a:r>
            <a:r>
              <a:rPr lang="en-GB" sz="3000" dirty="0" smtClean="0">
                <a:latin typeface="Cambria" panose="02040503050406030204" pitchFamily="18" charset="0"/>
              </a:rPr>
              <a:t>avoided </a:t>
            </a:r>
            <a:r>
              <a:rPr lang="en-GB" sz="3000" dirty="0">
                <a:latin typeface="Cambria" panose="02040503050406030204" pitchFamily="18" charset="0"/>
              </a:rPr>
              <a:t>the dangers that Mr. Churchill feared in </a:t>
            </a:r>
            <a:r>
              <a:rPr lang="en-GB" sz="3000" dirty="0" smtClean="0">
                <a:latin typeface="Cambria" panose="02040503050406030204" pitchFamily="18" charset="0"/>
              </a:rPr>
              <a:t>Uganda</a:t>
            </a:r>
          </a:p>
          <a:p>
            <a:pPr>
              <a:lnSpc>
                <a:spcPct val="100000"/>
              </a:lnSpc>
            </a:pPr>
            <a:r>
              <a:rPr lang="en-GB" sz="3000" dirty="0">
                <a:latin typeface="Cambria" panose="02040503050406030204" pitchFamily="18" charset="0"/>
              </a:rPr>
              <a:t>Norway´s political culture </a:t>
            </a:r>
            <a:r>
              <a:rPr lang="en-GB" sz="3000" dirty="0" smtClean="0">
                <a:latin typeface="Cambria" panose="02040503050406030204" pitchFamily="18" charset="0"/>
              </a:rPr>
              <a:t>proved </a:t>
            </a:r>
            <a:r>
              <a:rPr lang="en-GB" sz="3000" dirty="0">
                <a:latin typeface="Cambria" panose="02040503050406030204" pitchFamily="18" charset="0"/>
              </a:rPr>
              <a:t>mature enough that no detailed </a:t>
            </a:r>
            <a:r>
              <a:rPr lang="en-GB" sz="3000" dirty="0" smtClean="0">
                <a:latin typeface="Cambria" panose="02040503050406030204" pitchFamily="18" charset="0"/>
              </a:rPr>
              <a:t>protection </a:t>
            </a:r>
            <a:r>
              <a:rPr lang="en-GB" sz="3000" dirty="0">
                <a:latin typeface="Cambria" panose="02040503050406030204" pitchFamily="18" charset="0"/>
              </a:rPr>
              <a:t>in the constitution against private expropriation of the oil wealth, domestic or foreign, has been considered </a:t>
            </a:r>
            <a:r>
              <a:rPr lang="en-GB" sz="3000" dirty="0" smtClean="0">
                <a:latin typeface="Cambria" panose="02040503050406030204" pitchFamily="18" charset="0"/>
              </a:rPr>
              <a:t>necessary</a:t>
            </a:r>
            <a:endParaRPr lang="en-GB" sz="3000" dirty="0">
              <a:latin typeface="Cambria" panose="02040503050406030204" pitchFamily="18" charset="0"/>
            </a:endParaRPr>
          </a:p>
        </p:txBody>
      </p:sp>
    </p:spTree>
    <p:extLst>
      <p:ext uri="{BB962C8B-B14F-4D97-AF65-F5344CB8AC3E}">
        <p14:creationId xmlns:p14="http://schemas.microsoft.com/office/powerpoint/2010/main" val="30252291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7025"/>
            <a:ext cx="10515600" cy="1325563"/>
          </a:xfrm>
        </p:spPr>
        <p:txBody>
          <a:bodyPr>
            <a:normAutofit/>
          </a:bodyPr>
          <a:lstStyle/>
          <a:p>
            <a:pPr algn="ctr"/>
            <a:r>
              <a:rPr lang="en-US" sz="4800" b="1" dirty="0" smtClean="0">
                <a:latin typeface="Cambria" panose="02040503050406030204" pitchFamily="18" charset="0"/>
              </a:rPr>
              <a:t>Constitutions</a:t>
            </a:r>
            <a:endParaRPr lang="en-US" sz="4800" b="1" dirty="0">
              <a:latin typeface="Cambria" panose="02040503050406030204" pitchFamily="18" charset="0"/>
            </a:endParaRPr>
          </a:p>
        </p:txBody>
      </p:sp>
      <p:sp>
        <p:nvSpPr>
          <p:cNvPr id="3" name="Content Placeholder 2"/>
          <p:cNvSpPr>
            <a:spLocks noGrp="1"/>
          </p:cNvSpPr>
          <p:nvPr>
            <p:ph idx="1"/>
          </p:nvPr>
        </p:nvSpPr>
        <p:spPr>
          <a:xfrm>
            <a:off x="838200" y="1825624"/>
            <a:ext cx="10610335" cy="4747113"/>
          </a:xfrm>
        </p:spPr>
        <p:txBody>
          <a:bodyPr>
            <a:noAutofit/>
          </a:bodyPr>
          <a:lstStyle/>
          <a:p>
            <a:pPr>
              <a:lnSpc>
                <a:spcPct val="95000"/>
              </a:lnSpc>
            </a:pPr>
            <a:r>
              <a:rPr lang="en-US" sz="3000" dirty="0">
                <a:latin typeface="Cambria" panose="02040503050406030204" pitchFamily="18" charset="0"/>
              </a:rPr>
              <a:t>Constitution </a:t>
            </a:r>
            <a:r>
              <a:rPr lang="en-US" sz="3000" dirty="0" smtClean="0">
                <a:latin typeface="Cambria" panose="02040503050406030204" pitchFamily="18" charset="0"/>
              </a:rPr>
              <a:t>makers increasingly view natural resources </a:t>
            </a:r>
            <a:r>
              <a:rPr lang="en-US" sz="3000" dirty="0">
                <a:latin typeface="Cambria" panose="02040503050406030204" pitchFamily="18" charset="0"/>
              </a:rPr>
              <a:t>as </a:t>
            </a:r>
            <a:r>
              <a:rPr lang="en-US" sz="3000" dirty="0">
                <a:effectLst>
                  <a:outerShdw blurRad="38100" dist="38100" dir="2700000" algn="tl">
                    <a:srgbClr val="000000">
                      <a:alpha val="43137"/>
                    </a:srgbClr>
                  </a:outerShdw>
                </a:effectLst>
                <a:latin typeface="Cambria" panose="02040503050406030204" pitchFamily="18" charset="0"/>
              </a:rPr>
              <a:t>common property resources </a:t>
            </a:r>
            <a:r>
              <a:rPr lang="en-US" sz="3000" dirty="0" smtClean="0">
                <a:latin typeface="Cambria" panose="02040503050406030204" pitchFamily="18" charset="0"/>
              </a:rPr>
              <a:t>that </a:t>
            </a:r>
            <a:r>
              <a:rPr lang="en-US" sz="3000" dirty="0" smtClean="0">
                <a:effectLst>
                  <a:outerShdw blurRad="38100" dist="38100" dir="2700000" algn="tl">
                    <a:srgbClr val="000000">
                      <a:alpha val="43137"/>
                    </a:srgbClr>
                  </a:outerShdw>
                </a:effectLst>
                <a:latin typeface="Cambria" panose="02040503050406030204" pitchFamily="18" charset="0"/>
              </a:rPr>
              <a:t>belong </a:t>
            </a:r>
            <a:r>
              <a:rPr lang="en-US" sz="3000" dirty="0">
                <a:effectLst>
                  <a:outerShdw blurRad="38100" dist="38100" dir="2700000" algn="tl">
                    <a:srgbClr val="000000">
                      <a:alpha val="43137"/>
                    </a:srgbClr>
                  </a:outerShdw>
                </a:effectLst>
                <a:latin typeface="Cambria" panose="02040503050406030204" pitchFamily="18" charset="0"/>
              </a:rPr>
              <a:t>to the state on behalf of the people or to the people </a:t>
            </a:r>
            <a:r>
              <a:rPr lang="en-US" sz="3000" dirty="0" smtClean="0">
                <a:effectLst>
                  <a:outerShdw blurRad="38100" dist="38100" dir="2700000" algn="tl">
                    <a:srgbClr val="000000">
                      <a:alpha val="43137"/>
                    </a:srgbClr>
                  </a:outerShdw>
                </a:effectLst>
                <a:latin typeface="Cambria" panose="02040503050406030204" pitchFamily="18" charset="0"/>
              </a:rPr>
              <a:t>directly</a:t>
            </a:r>
            <a:endParaRPr lang="en-US" sz="3000" dirty="0" smtClean="0">
              <a:latin typeface="Cambria" panose="02040503050406030204" pitchFamily="18" charset="0"/>
            </a:endParaRPr>
          </a:p>
          <a:p>
            <a:pPr lvl="1">
              <a:lnSpc>
                <a:spcPct val="95000"/>
              </a:lnSpc>
            </a:pPr>
            <a:r>
              <a:rPr lang="en-US" sz="2600" dirty="0">
                <a:latin typeface="Cambria" panose="02040503050406030204" pitchFamily="18" charset="0"/>
              </a:rPr>
              <a:t>Russian </a:t>
            </a:r>
            <a:r>
              <a:rPr lang="en-US" sz="2600" dirty="0" smtClean="0">
                <a:latin typeface="Cambria" panose="02040503050406030204" pitchFamily="18" charset="0"/>
              </a:rPr>
              <a:t>constitution: </a:t>
            </a:r>
            <a:r>
              <a:rPr lang="en-US" sz="2600" dirty="0">
                <a:latin typeface="Cambria" panose="02040503050406030204" pitchFamily="18" charset="0"/>
              </a:rPr>
              <a:t>“The land and other natural resources may be in private, state, municipal and other forms of ownership.” </a:t>
            </a:r>
            <a:r>
              <a:rPr lang="en-US" sz="2600" dirty="0" smtClean="0">
                <a:latin typeface="Cambria" panose="02040503050406030204" pitchFamily="18" charset="0"/>
              </a:rPr>
              <a:t> </a:t>
            </a:r>
          </a:p>
          <a:p>
            <a:pPr lvl="1">
              <a:lnSpc>
                <a:spcPct val="95000"/>
              </a:lnSpc>
            </a:pPr>
            <a:r>
              <a:rPr lang="en-US" sz="2600" dirty="0">
                <a:latin typeface="Cambria" panose="02040503050406030204" pitchFamily="18" charset="0"/>
              </a:rPr>
              <a:t>Ugandan </a:t>
            </a:r>
            <a:r>
              <a:rPr lang="en-US" sz="2600" dirty="0" smtClean="0">
                <a:latin typeface="Cambria" panose="02040503050406030204" pitchFamily="18" charset="0"/>
              </a:rPr>
              <a:t>constitution: </a:t>
            </a:r>
            <a:r>
              <a:rPr lang="en-US" sz="2600" dirty="0">
                <a:latin typeface="Cambria" panose="02040503050406030204" pitchFamily="18" charset="0"/>
              </a:rPr>
              <a:t>“</a:t>
            </a:r>
            <a:r>
              <a:rPr lang="ru-RU" sz="2600" dirty="0">
                <a:latin typeface="Cambria" panose="02040503050406030204" pitchFamily="18" charset="0"/>
              </a:rPr>
              <a:t>All minerals and petroleum in Uganda are held by the Government on behalf of the people of Uganda.</a:t>
            </a:r>
            <a:r>
              <a:rPr lang="en-US" sz="2600" dirty="0" smtClean="0">
                <a:latin typeface="Cambria" panose="02040503050406030204" pitchFamily="18" charset="0"/>
              </a:rPr>
              <a:t>”</a:t>
            </a:r>
          </a:p>
          <a:p>
            <a:pPr lvl="1">
              <a:lnSpc>
                <a:spcPct val="95000"/>
              </a:lnSpc>
            </a:pPr>
            <a:r>
              <a:rPr lang="en-US" sz="2600" dirty="0" smtClean="0">
                <a:latin typeface="Cambria" panose="02040503050406030204" pitchFamily="18" charset="0"/>
              </a:rPr>
              <a:t>Icelandic constitution bill: “Iceland’s </a:t>
            </a:r>
            <a:r>
              <a:rPr lang="en-US" sz="2600" dirty="0">
                <a:latin typeface="Cambria" panose="02040503050406030204" pitchFamily="18" charset="0"/>
              </a:rPr>
              <a:t>natural resources which are not in private ownership are the common and perpetual property of the nation.” </a:t>
            </a:r>
            <a:r>
              <a:rPr lang="en-US" sz="2600" dirty="0" smtClean="0">
                <a:latin typeface="Cambria" panose="02040503050406030204" pitchFamily="18" charset="0"/>
              </a:rPr>
              <a:t> </a:t>
            </a:r>
            <a:endParaRPr lang="en-US" sz="3600" dirty="0">
              <a:latin typeface="Cambria" panose="02040503050406030204" pitchFamily="18" charset="0"/>
            </a:endParaRPr>
          </a:p>
          <a:p>
            <a:pPr marL="0" indent="0">
              <a:lnSpc>
                <a:spcPct val="95000"/>
              </a:lnSpc>
              <a:buNone/>
            </a:pPr>
            <a:endParaRPr lang="en-US" dirty="0" smtClean="0">
              <a:latin typeface="Cambria" panose="02040503050406030204" pitchFamily="18" charset="0"/>
            </a:endParaRPr>
          </a:p>
          <a:p>
            <a:pPr>
              <a:lnSpc>
                <a:spcPct val="95000"/>
              </a:lnSpc>
            </a:pPr>
            <a:endParaRPr lang="en-US" dirty="0" smtClean="0">
              <a:latin typeface="Cambria" panose="02040503050406030204" pitchFamily="18" charset="0"/>
            </a:endParaRPr>
          </a:p>
          <a:p>
            <a:pPr>
              <a:lnSpc>
                <a:spcPct val="95000"/>
              </a:lnSpc>
            </a:pPr>
            <a:endParaRPr lang="en-US" dirty="0">
              <a:latin typeface="Cambria" panose="02040503050406030204" pitchFamily="18" charset="0"/>
            </a:endParaRPr>
          </a:p>
        </p:txBody>
      </p:sp>
    </p:spTree>
    <p:extLst>
      <p:ext uri="{BB962C8B-B14F-4D97-AF65-F5344CB8AC3E}">
        <p14:creationId xmlns:p14="http://schemas.microsoft.com/office/powerpoint/2010/main" val="31953260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7025"/>
            <a:ext cx="10515600" cy="1325563"/>
          </a:xfrm>
        </p:spPr>
        <p:txBody>
          <a:bodyPr>
            <a:normAutofit/>
          </a:bodyPr>
          <a:lstStyle/>
          <a:p>
            <a:pPr algn="ctr"/>
            <a:r>
              <a:rPr lang="en-US" sz="4800" b="1" dirty="0">
                <a:latin typeface="Cambria" panose="02040503050406030204" pitchFamily="18" charset="0"/>
              </a:rPr>
              <a:t>The </a:t>
            </a:r>
            <a:r>
              <a:rPr lang="en-US" sz="4800" b="1" dirty="0" smtClean="0">
                <a:latin typeface="Cambria" panose="02040503050406030204" pitchFamily="18" charset="0"/>
              </a:rPr>
              <a:t>State </a:t>
            </a:r>
            <a:r>
              <a:rPr lang="en-US" sz="4800" b="1" dirty="0">
                <a:latin typeface="Cambria" panose="02040503050406030204" pitchFamily="18" charset="0"/>
              </a:rPr>
              <a:t>or the </a:t>
            </a:r>
            <a:r>
              <a:rPr lang="en-US" sz="4800" b="1" dirty="0" smtClean="0">
                <a:latin typeface="Cambria" panose="02040503050406030204" pitchFamily="18" charset="0"/>
              </a:rPr>
              <a:t>People</a:t>
            </a:r>
            <a:r>
              <a:rPr lang="en-US" sz="4800" b="1" dirty="0">
                <a:latin typeface="Cambria" panose="02040503050406030204" pitchFamily="18" charset="0"/>
              </a:rPr>
              <a:t>? </a:t>
            </a:r>
            <a:endParaRPr lang="en-US" sz="4800" b="1" dirty="0">
              <a:latin typeface="Cambria" panose="02040503050406030204" pitchFamily="18" charset="0"/>
            </a:endParaRPr>
          </a:p>
        </p:txBody>
      </p:sp>
      <p:sp>
        <p:nvSpPr>
          <p:cNvPr id="3" name="Content Placeholder 2"/>
          <p:cNvSpPr>
            <a:spLocks noGrp="1"/>
          </p:cNvSpPr>
          <p:nvPr>
            <p:ph idx="1"/>
          </p:nvPr>
        </p:nvSpPr>
        <p:spPr>
          <a:xfrm>
            <a:off x="838200" y="1825624"/>
            <a:ext cx="10774680" cy="4747113"/>
          </a:xfrm>
        </p:spPr>
        <p:txBody>
          <a:bodyPr>
            <a:noAutofit/>
          </a:bodyPr>
          <a:lstStyle/>
          <a:p>
            <a:pPr>
              <a:lnSpc>
                <a:spcPct val="100000"/>
              </a:lnSpc>
            </a:pPr>
            <a:r>
              <a:rPr lang="en-US" sz="3000" dirty="0" smtClean="0">
                <a:latin typeface="Cambria" panose="02040503050406030204" pitchFamily="18" charset="0"/>
              </a:rPr>
              <a:t>B</a:t>
            </a:r>
            <a:r>
              <a:rPr lang="en-US" sz="3000" dirty="0" smtClean="0">
                <a:latin typeface="Cambria" panose="02040503050406030204" pitchFamily="18" charset="0"/>
              </a:rPr>
              <a:t>y </a:t>
            </a:r>
            <a:r>
              <a:rPr lang="en-US" sz="3000" dirty="0">
                <a:latin typeface="Cambria" panose="02040503050406030204" pitchFamily="18" charset="0"/>
              </a:rPr>
              <a:t>international law, </a:t>
            </a:r>
            <a:r>
              <a:rPr lang="en-US" sz="3000" dirty="0" smtClean="0">
                <a:latin typeface="Cambria" panose="02040503050406030204" pitchFamily="18" charset="0"/>
              </a:rPr>
              <a:t>the property </a:t>
            </a:r>
            <a:r>
              <a:rPr lang="en-US" sz="3000" dirty="0">
                <a:latin typeface="Cambria" panose="02040503050406030204" pitchFamily="18" charset="0"/>
              </a:rPr>
              <a:t>rights to natural resources belong to the </a:t>
            </a:r>
            <a:r>
              <a:rPr lang="en-US" sz="3000" dirty="0" smtClean="0">
                <a:latin typeface="Cambria" panose="02040503050406030204" pitchFamily="18" charset="0"/>
              </a:rPr>
              <a:t>people</a:t>
            </a:r>
          </a:p>
          <a:p>
            <a:pPr>
              <a:lnSpc>
                <a:spcPct val="100000"/>
              </a:lnSpc>
            </a:pPr>
            <a:r>
              <a:rPr lang="en-US" sz="3000" dirty="0" smtClean="0">
                <a:latin typeface="Cambria" panose="02040503050406030204" pitchFamily="18" charset="0"/>
              </a:rPr>
              <a:t>Article </a:t>
            </a:r>
            <a:r>
              <a:rPr lang="en-US" sz="3000" dirty="0">
                <a:latin typeface="Cambria" panose="02040503050406030204" pitchFamily="18" charset="0"/>
              </a:rPr>
              <a:t>1 of the International Covenant on Civil and Political Rights (ICCPR) states that </a:t>
            </a:r>
            <a:endParaRPr lang="en-US" sz="3000" dirty="0" smtClean="0">
              <a:latin typeface="Cambria" panose="02040503050406030204" pitchFamily="18" charset="0"/>
            </a:endParaRPr>
          </a:p>
          <a:p>
            <a:pPr>
              <a:lnSpc>
                <a:spcPct val="100000"/>
              </a:lnSpc>
            </a:pPr>
            <a:r>
              <a:rPr lang="en-US" sz="3000" dirty="0" smtClean="0">
                <a:latin typeface="Cambria" panose="02040503050406030204" pitchFamily="18" charset="0"/>
              </a:rPr>
              <a:t>“</a:t>
            </a:r>
            <a:r>
              <a:rPr lang="en-US" sz="3000" dirty="0">
                <a:latin typeface="Cambria" panose="02040503050406030204" pitchFamily="18" charset="0"/>
              </a:rPr>
              <a:t>All people may, for their own ends, freely dispose of their natural wealth and </a:t>
            </a:r>
            <a:r>
              <a:rPr lang="en-US" sz="3000" dirty="0" smtClean="0">
                <a:latin typeface="Cambria" panose="02040503050406030204" pitchFamily="18" charset="0"/>
              </a:rPr>
              <a:t>resources.” </a:t>
            </a:r>
          </a:p>
          <a:p>
            <a:pPr lvl="1">
              <a:lnSpc>
                <a:spcPct val="100000"/>
              </a:lnSpc>
            </a:pPr>
            <a:r>
              <a:rPr lang="en-US" sz="2600" dirty="0" smtClean="0">
                <a:latin typeface="Cambria" panose="02040503050406030204" pitchFamily="18" charset="0"/>
              </a:rPr>
              <a:t>Violations of this principle can </a:t>
            </a:r>
            <a:r>
              <a:rPr lang="en-US" sz="2600" dirty="0">
                <a:latin typeface="Cambria" panose="02040503050406030204" pitchFamily="18" charset="0"/>
              </a:rPr>
              <a:t>be referred to foreign courts</a:t>
            </a:r>
          </a:p>
          <a:p>
            <a:pPr lvl="1">
              <a:lnSpc>
                <a:spcPct val="100000"/>
              </a:lnSpc>
            </a:pPr>
            <a:r>
              <a:rPr lang="en-US" sz="2600" dirty="0" smtClean="0">
                <a:latin typeface="Cambria" panose="02040503050406030204" pitchFamily="18" charset="0"/>
              </a:rPr>
              <a:t>UNHRC </a:t>
            </a:r>
            <a:r>
              <a:rPr lang="en-US" sz="2600" dirty="0" smtClean="0">
                <a:latin typeface="Cambria" panose="02040503050406030204" pitchFamily="18" charset="0"/>
              </a:rPr>
              <a:t>has declared discriminatory allocation of fishing quotas </a:t>
            </a:r>
            <a:r>
              <a:rPr lang="en-US" sz="2600" dirty="0" smtClean="0">
                <a:latin typeface="Cambria" panose="02040503050406030204" pitchFamily="18" charset="0"/>
              </a:rPr>
              <a:t>in Iceland to </a:t>
            </a:r>
            <a:r>
              <a:rPr lang="en-US" sz="2600" dirty="0" smtClean="0">
                <a:latin typeface="Cambria" panose="02040503050406030204" pitchFamily="18" charset="0"/>
              </a:rPr>
              <a:t>constitute </a:t>
            </a:r>
            <a:r>
              <a:rPr lang="en-US" sz="2600" dirty="0" smtClean="0">
                <a:latin typeface="Cambria" panose="02040503050406030204" pitchFamily="18" charset="0"/>
              </a:rPr>
              <a:t>a violation </a:t>
            </a:r>
            <a:r>
              <a:rPr lang="en-US" sz="2600" dirty="0" smtClean="0">
                <a:latin typeface="Cambria" panose="02040503050406030204" pitchFamily="18" charset="0"/>
              </a:rPr>
              <a:t>of human rights</a:t>
            </a:r>
          </a:p>
          <a:p>
            <a:pPr>
              <a:lnSpc>
                <a:spcPct val="100000"/>
              </a:lnSpc>
            </a:pPr>
            <a:endParaRPr lang="en-US" dirty="0" smtClean="0">
              <a:latin typeface="Cambria" panose="02040503050406030204" pitchFamily="18" charset="0"/>
            </a:endParaRPr>
          </a:p>
          <a:p>
            <a:pPr>
              <a:lnSpc>
                <a:spcPct val="100000"/>
              </a:lnSpc>
            </a:pPr>
            <a:endParaRPr lang="en-US" dirty="0">
              <a:latin typeface="Cambria" panose="02040503050406030204" pitchFamily="18" charset="0"/>
            </a:endParaRPr>
          </a:p>
        </p:txBody>
      </p:sp>
    </p:spTree>
    <p:extLst>
      <p:ext uri="{BB962C8B-B14F-4D97-AF65-F5344CB8AC3E}">
        <p14:creationId xmlns:p14="http://schemas.microsoft.com/office/powerpoint/2010/main" val="19235681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478</TotalTime>
  <Words>1149</Words>
  <Application>Microsoft Office PowerPoint</Application>
  <PresentationFormat>Widescreen</PresentationFormat>
  <Paragraphs>79</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Cambria</vt:lpstr>
      <vt:lpstr>Office Theme</vt:lpstr>
      <vt:lpstr>Political Economy, Mr. Churchill, and Oil</vt:lpstr>
      <vt:lpstr>Outline</vt:lpstr>
      <vt:lpstr>From Lee Kuan Yew to Jeffrey Sachs</vt:lpstr>
      <vt:lpstr>Two Main Aims</vt:lpstr>
      <vt:lpstr>What Churchill Said in 1908</vt:lpstr>
      <vt:lpstr>Norway Paid Attention I</vt:lpstr>
      <vt:lpstr>Norway Paid Attention II</vt:lpstr>
      <vt:lpstr>Constitutions</vt:lpstr>
      <vt:lpstr>The State or the People? </vt:lpstr>
      <vt:lpstr>State Ownership vs. National Ownership</vt:lpstr>
      <vt:lpstr>The Importance of Democracy</vt:lpstr>
      <vt:lpstr>Law, Politics, and Economics I</vt:lpstr>
      <vt:lpstr>Law, Politics, and Economics II</vt:lpstr>
      <vt:lpstr>Conclusion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ICELAND´S NEW CONSTITUTION IS  NOT SOLELY A LOCAL CONCERN</dc:title>
  <dc:creator>gylfason</dc:creator>
  <cp:lastModifiedBy>gylfason</cp:lastModifiedBy>
  <cp:revision>42</cp:revision>
  <cp:lastPrinted>2018-04-06T18:00:28Z</cp:lastPrinted>
  <dcterms:created xsi:type="dcterms:W3CDTF">2017-03-23T15:37:43Z</dcterms:created>
  <dcterms:modified xsi:type="dcterms:W3CDTF">2018-04-06T18:02:58Z</dcterms:modified>
</cp:coreProperties>
</file>