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6" r:id="rId3"/>
    <p:sldId id="330" r:id="rId4"/>
    <p:sldId id="343" r:id="rId5"/>
    <p:sldId id="334" r:id="rId6"/>
    <p:sldId id="335" r:id="rId7"/>
    <p:sldId id="344" r:id="rId8"/>
    <p:sldId id="345" r:id="rId9"/>
    <p:sldId id="333" r:id="rId10"/>
    <p:sldId id="346" r:id="rId11"/>
    <p:sldId id="340" r:id="rId12"/>
    <p:sldId id="347" r:id="rId13"/>
    <p:sldId id="348" r:id="rId14"/>
  </p:sldIdLst>
  <p:sldSz cx="9144000" cy="6858000" type="screen4x3"/>
  <p:notesSz cx="7315200" cy="96012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6699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4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5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ylfason\Documents\Hildigunnur%20Kvennak&#243;r\Documents%202\Excel%202010\Mondragone%202016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ylfason\Documents\Hildigunnur%20Kvennak&#243;r\Documents%202\Excel%202010\Mondragone%202016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ylfason\Documents\Hildigunnur%20Kvennak&#243;r\Documents%202\Excel%202010\Mondragone%202016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ylfason\Documents\Hildigunnur%20Kvennak&#243;r\Documents%202\Excel%202010\Mondragone%202016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Hours!$B$3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Hours!$A$4:$A$11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Hours!$B$4:$B$11</c:f>
              <c:numCache>
                <c:formatCode>#,##0</c:formatCode>
                <c:ptCount val="8"/>
                <c:pt idx="0">
                  <c:v>1791.8822864620506</c:v>
                </c:pt>
                <c:pt idx="1">
                  <c:v>1664.7936118974185</c:v>
                </c:pt>
                <c:pt idx="2">
                  <c:v>1582.6035508276427</c:v>
                </c:pt>
                <c:pt idx="3">
                  <c:v>1863.7768049090741</c:v>
                </c:pt>
                <c:pt idx="4">
                  <c:v>2031</c:v>
                </c:pt>
                <c:pt idx="5">
                  <c:v>1943.6394862603443</c:v>
                </c:pt>
                <c:pt idx="6">
                  <c:v>1745.298634210558</c:v>
                </c:pt>
                <c:pt idx="7">
                  <c:v>1793.3479736256295</c:v>
                </c:pt>
              </c:numCache>
            </c:numRef>
          </c:val>
        </c:ser>
        <c:ser>
          <c:idx val="1"/>
          <c:order val="1"/>
          <c:tx>
            <c:strRef>
              <c:f>Hours!$C$3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Hours!$A$4:$A$11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Hours!$C$4:$C$11</c:f>
              <c:numCache>
                <c:formatCode>#,##0</c:formatCode>
                <c:ptCount val="8"/>
                <c:pt idx="0">
                  <c:v>1692.851235098414</c:v>
                </c:pt>
                <c:pt idx="1">
                  <c:v>1474.0369214767611</c:v>
                </c:pt>
                <c:pt idx="2">
                  <c:v>1376.4075473102848</c:v>
                </c:pt>
                <c:pt idx="3">
                  <c:v>1728.9725460142649</c:v>
                </c:pt>
                <c:pt idx="4">
                  <c:v>1729</c:v>
                </c:pt>
                <c:pt idx="5">
                  <c:v>1985</c:v>
                </c:pt>
                <c:pt idx="6">
                  <c:v>1679.7586776852922</c:v>
                </c:pt>
                <c:pt idx="7">
                  <c:v>1774.6870485848656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0284016"/>
        <c:axId val="323934032"/>
      </c:barChart>
      <c:catAx>
        <c:axId val="39028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934032"/>
        <c:crosses val="autoZero"/>
        <c:auto val="1"/>
        <c:lblAlgn val="ctr"/>
        <c:lblOffset val="100"/>
        <c:noMultiLvlLbl val="0"/>
      </c:catAx>
      <c:valAx>
        <c:axId val="32393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28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LFP!$B$11</c:f>
              <c:strCache>
                <c:ptCount val="1"/>
                <c:pt idx="0">
                  <c:v>1989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LFP!$A$12:$A$19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LFP!$B$12:$B$19</c:f>
              <c:numCache>
                <c:formatCode>0.0</c:formatCode>
                <c:ptCount val="8"/>
                <c:pt idx="0">
                  <c:v>67.300003051757798</c:v>
                </c:pt>
                <c:pt idx="1">
                  <c:v>56.200000762939503</c:v>
                </c:pt>
                <c:pt idx="2">
                  <c:v>56.099998474121101</c:v>
                </c:pt>
                <c:pt idx="3">
                  <c:v>49.900001525878899</c:v>
                </c:pt>
                <c:pt idx="4">
                  <c:v>62.799999237060497</c:v>
                </c:pt>
                <c:pt idx="5">
                  <c:v>68.400001525878906</c:v>
                </c:pt>
                <c:pt idx="6">
                  <c:v>62.900001525878899</c:v>
                </c:pt>
                <c:pt idx="7">
                  <c:v>66.5</c:v>
                </c:pt>
              </c:numCache>
            </c:numRef>
          </c:val>
        </c:ser>
        <c:ser>
          <c:idx val="1"/>
          <c:order val="1"/>
          <c:tx>
            <c:strRef>
              <c:f>LFP!$C$11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LFP!$A$12:$A$19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LFP!$C$12:$C$19</c:f>
              <c:numCache>
                <c:formatCode>0.0</c:formatCode>
                <c:ptCount val="8"/>
                <c:pt idx="0">
                  <c:v>66</c:v>
                </c:pt>
                <c:pt idx="1">
                  <c:v>56.200000762939503</c:v>
                </c:pt>
                <c:pt idx="2">
                  <c:v>60.400001525878899</c:v>
                </c:pt>
                <c:pt idx="3">
                  <c:v>49.099998474121101</c:v>
                </c:pt>
                <c:pt idx="4">
                  <c:v>59.5</c:v>
                </c:pt>
                <c:pt idx="5">
                  <c:v>68.900001525878906</c:v>
                </c:pt>
                <c:pt idx="6">
                  <c:v>62.700000762939503</c:v>
                </c:pt>
                <c:pt idx="7">
                  <c:v>62.900001525878899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929328"/>
        <c:axId val="323931288"/>
      </c:barChart>
      <c:catAx>
        <c:axId val="32392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931288"/>
        <c:crosses val="autoZero"/>
        <c:auto val="1"/>
        <c:lblAlgn val="ctr"/>
        <c:lblOffset val="100"/>
        <c:noMultiLvlLbl val="0"/>
      </c:catAx>
      <c:valAx>
        <c:axId val="323931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92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GNIpc!$B$1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GNIpc!$A$2:$A$9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GNIpc!$B$2:$B$9</c:f>
              <c:numCache>
                <c:formatCode>General</c:formatCode>
                <c:ptCount val="8"/>
                <c:pt idx="0">
                  <c:v>19290</c:v>
                </c:pt>
                <c:pt idx="1">
                  <c:v>17580</c:v>
                </c:pt>
                <c:pt idx="2">
                  <c:v>19340</c:v>
                </c:pt>
                <c:pt idx="3">
                  <c:v>18050</c:v>
                </c:pt>
                <c:pt idx="4">
                  <c:v>19350</c:v>
                </c:pt>
                <c:pt idx="5">
                  <c:v>8000</c:v>
                </c:pt>
                <c:pt idx="6">
                  <c:v>16590</c:v>
                </c:pt>
                <c:pt idx="7">
                  <c:v>23730</c:v>
                </c:pt>
              </c:numCache>
            </c:numRef>
          </c:val>
        </c:ser>
        <c:ser>
          <c:idx val="1"/>
          <c:order val="1"/>
          <c:tx>
            <c:strRef>
              <c:f>GNIpc!$C$1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GNIpc!$A$2:$A$9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GNIpc!$C$2:$C$9</c:f>
              <c:numCache>
                <c:formatCode>General</c:formatCode>
                <c:ptCount val="8"/>
                <c:pt idx="0">
                  <c:v>44350</c:v>
                </c:pt>
                <c:pt idx="1">
                  <c:v>40100</c:v>
                </c:pt>
                <c:pt idx="2">
                  <c:v>47460</c:v>
                </c:pt>
                <c:pt idx="3">
                  <c:v>35450</c:v>
                </c:pt>
                <c:pt idx="4">
                  <c:v>38120</c:v>
                </c:pt>
                <c:pt idx="5">
                  <c:v>22160</c:v>
                </c:pt>
                <c:pt idx="6">
                  <c:v>39500</c:v>
                </c:pt>
                <c:pt idx="7">
                  <c:v>55900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934424"/>
        <c:axId val="323936384"/>
      </c:barChart>
      <c:catAx>
        <c:axId val="323934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936384"/>
        <c:crosses val="autoZero"/>
        <c:auto val="1"/>
        <c:lblAlgn val="ctr"/>
        <c:lblOffset val="100"/>
        <c:noMultiLvlLbl val="0"/>
      </c:catAx>
      <c:valAx>
        <c:axId val="32393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934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GNIphGron!$B$3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GNIphGron!$A$4:$A$11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GNIphGron!$B$4:$B$11</c:f>
              <c:numCache>
                <c:formatCode>#,##0</c:formatCode>
                <c:ptCount val="8"/>
                <c:pt idx="0">
                  <c:v>38.032773550793706</c:v>
                </c:pt>
                <c:pt idx="1">
                  <c:v>46.411495101122583</c:v>
                </c:pt>
                <c:pt idx="2">
                  <c:v>42.631698206032908</c:v>
                </c:pt>
                <c:pt idx="3">
                  <c:v>43.834680513593284</c:v>
                </c:pt>
                <c:pt idx="4">
                  <c:v>29.54164239109647</c:v>
                </c:pt>
                <c:pt idx="5">
                  <c:v>24.197237000703584</c:v>
                </c:pt>
                <c:pt idx="6">
                  <c:v>34.586537359742621</c:v>
                </c:pt>
                <c:pt idx="7">
                  <c:v>44.903018969949457</c:v>
                </c:pt>
              </c:numCache>
            </c:numRef>
          </c:val>
        </c:ser>
        <c:ser>
          <c:idx val="1"/>
          <c:order val="1"/>
          <c:tx>
            <c:strRef>
              <c:f>GNIphGron!$C$3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GNIphGron!$A$4:$A$11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GNIphGron!$C$4:$C$11</c:f>
              <c:numCache>
                <c:formatCode>#,##0</c:formatCode>
                <c:ptCount val="8"/>
                <c:pt idx="0">
                  <c:v>51.729565837653738</c:v>
                </c:pt>
                <c:pt idx="1">
                  <c:v>65.114594194472701</c:v>
                </c:pt>
                <c:pt idx="2">
                  <c:v>64.652139916255649</c:v>
                </c:pt>
                <c:pt idx="3">
                  <c:v>51.486510072382899</c:v>
                </c:pt>
                <c:pt idx="4">
                  <c:v>42.681154999304383</c:v>
                </c:pt>
                <c:pt idx="5">
                  <c:v>27.226968842498575</c:v>
                </c:pt>
                <c:pt idx="6">
                  <c:v>51.03950620186253</c:v>
                </c:pt>
                <c:pt idx="7">
                  <c:v>66.895294248583284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920432"/>
        <c:axId val="326919256"/>
      </c:barChart>
      <c:catAx>
        <c:axId val="32692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19256"/>
        <c:crosses val="autoZero"/>
        <c:auto val="1"/>
        <c:lblAlgn val="ctr"/>
        <c:lblOffset val="100"/>
        <c:noMultiLvlLbl val="0"/>
      </c:catAx>
      <c:valAx>
        <c:axId val="326919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2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HDI!$B$1</c:f>
              <c:strCache>
                <c:ptCount val="1"/>
                <c:pt idx="0">
                  <c:v>HDI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HDI!$A$2:$A$9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HDI!$B$2:$B$9</c:f>
              <c:numCache>
                <c:formatCode>General</c:formatCode>
                <c:ptCount val="8"/>
                <c:pt idx="0">
                  <c:v>0.91300000000000003</c:v>
                </c:pt>
                <c:pt idx="1">
                  <c:v>0.88800000000000001</c:v>
                </c:pt>
                <c:pt idx="2">
                  <c:v>0.91600000000000004</c:v>
                </c:pt>
                <c:pt idx="3">
                  <c:v>0.873</c:v>
                </c:pt>
                <c:pt idx="4">
                  <c:v>0.89100000000000001</c:v>
                </c:pt>
                <c:pt idx="5">
                  <c:v>0.79800000000000004</c:v>
                </c:pt>
                <c:pt idx="6">
                  <c:v>0.90700000000000003</c:v>
                </c:pt>
                <c:pt idx="7">
                  <c:v>0.91500000000000004</c:v>
                </c:pt>
              </c:numCache>
            </c:numRef>
          </c:val>
        </c:ser>
        <c:ser>
          <c:idx val="1"/>
          <c:order val="1"/>
          <c:tx>
            <c:strRef>
              <c:f>HDI!$C$1</c:f>
              <c:strCache>
                <c:ptCount val="1"/>
                <c:pt idx="0">
                  <c:v>Adjusted HDI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HDI!$A$2:$A$9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HDI!$C$2:$C$9</c:f>
              <c:numCache>
                <c:formatCode>General</c:formatCode>
                <c:ptCount val="8"/>
                <c:pt idx="0">
                  <c:v>0.83199999999999996</c:v>
                </c:pt>
                <c:pt idx="1">
                  <c:v>0.81100000000000005</c:v>
                </c:pt>
                <c:pt idx="2">
                  <c:v>0.85299999999999998</c:v>
                </c:pt>
                <c:pt idx="3">
                  <c:v>0.77300000000000002</c:v>
                </c:pt>
                <c:pt idx="4">
                  <c:v>0.78</c:v>
                </c:pt>
                <c:pt idx="5">
                  <c:v>0.71399999999999997</c:v>
                </c:pt>
                <c:pt idx="6">
                  <c:v>0.82899999999999996</c:v>
                </c:pt>
                <c:pt idx="7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916512"/>
        <c:axId val="326922784"/>
      </c:barChart>
      <c:catAx>
        <c:axId val="3269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22784"/>
        <c:crosses val="autoZero"/>
        <c:auto val="1"/>
        <c:lblAlgn val="ctr"/>
        <c:lblOffset val="100"/>
        <c:noMultiLvlLbl val="0"/>
      </c:catAx>
      <c:valAx>
        <c:axId val="32692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1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GNIphGron!$L$3</c:f>
              <c:strCache>
                <c:ptCount val="1"/>
                <c:pt idx="0">
                  <c:v>GNI per hour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GNIphGron!$K$4:$K$11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GNIphGron!$L$4:$L$11</c:f>
              <c:numCache>
                <c:formatCode>#,##0</c:formatCode>
                <c:ptCount val="8"/>
                <c:pt idx="0">
                  <c:v>51.729565837653738</c:v>
                </c:pt>
                <c:pt idx="1">
                  <c:v>65.114594194472701</c:v>
                </c:pt>
                <c:pt idx="2">
                  <c:v>64.652139916255649</c:v>
                </c:pt>
                <c:pt idx="3">
                  <c:v>51.486510072382899</c:v>
                </c:pt>
                <c:pt idx="4">
                  <c:v>42.681154999304383</c:v>
                </c:pt>
                <c:pt idx="5">
                  <c:v>27.226968842498575</c:v>
                </c:pt>
                <c:pt idx="6">
                  <c:v>51.03950620186253</c:v>
                </c:pt>
                <c:pt idx="7">
                  <c:v>66.895294248583284</c:v>
                </c:pt>
              </c:numCache>
            </c:numRef>
          </c:val>
        </c:ser>
        <c:ser>
          <c:idx val="1"/>
          <c:order val="1"/>
          <c:tx>
            <c:strRef>
              <c:f>GNIphGron!$M$3</c:f>
              <c:strCache>
                <c:ptCount val="1"/>
                <c:pt idx="0">
                  <c:v>Adjusted GNI per hour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GNIphGron!$K$4:$K$11</c:f>
              <c:strCache>
                <c:ptCount val="8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Japan</c:v>
                </c:pt>
                <c:pt idx="5">
                  <c:v>Russia</c:v>
                </c:pt>
                <c:pt idx="6">
                  <c:v>United Kingdom</c:v>
                </c:pt>
                <c:pt idx="7">
                  <c:v>United States</c:v>
                </c:pt>
              </c:strCache>
            </c:strRef>
          </c:cat>
          <c:val>
            <c:numRef>
              <c:f>GNIphGron!$M$4:$M$11</c:f>
              <c:numCache>
                <c:formatCode>0.00</c:formatCode>
                <c:ptCount val="8"/>
                <c:pt idx="0">
                  <c:v>34.307048063531958</c:v>
                </c:pt>
                <c:pt idx="1">
                  <c:v>43.561663516102243</c:v>
                </c:pt>
                <c:pt idx="2">
                  <c:v>45.172450159487823</c:v>
                </c:pt>
                <c:pt idx="3">
                  <c:v>33.383853130933076</c:v>
                </c:pt>
                <c:pt idx="4">
                  <c:v>28.976236129027747</c:v>
                </c:pt>
                <c:pt idx="5">
                  <c:v>15.903272500903416</c:v>
                </c:pt>
                <c:pt idx="6">
                  <c:v>34.415939031915904</c:v>
                </c:pt>
                <c:pt idx="7">
                  <c:v>39.42808643011498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923960"/>
        <c:axId val="326916904"/>
      </c:barChart>
      <c:catAx>
        <c:axId val="32692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16904"/>
        <c:crosses val="autoZero"/>
        <c:auto val="1"/>
        <c:lblAlgn val="ctr"/>
        <c:lblOffset val="100"/>
        <c:noMultiLvlLbl val="0"/>
      </c:catAx>
      <c:valAx>
        <c:axId val="326916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923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0F7D21-3A5C-43FC-BB06-8B1ED691BFA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88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02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62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00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85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37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5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918648" cy="1470025"/>
          </a:xfrm>
        </p:spPr>
        <p:txBody>
          <a:bodyPr>
            <a:no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Incomes, Hours of Work, and Equality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Europe and the United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pPr algn="r"/>
            <a:endParaRPr lang="en-US" sz="2000" dirty="0" smtClean="0"/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000" dirty="0" err="1" smtClean="0">
                <a:solidFill>
                  <a:schemeClr val="tx1"/>
                </a:solidFill>
              </a:rPr>
              <a:t>Thorvaldur</a:t>
            </a:r>
            <a:r>
              <a:rPr lang="is-IS" sz="2000" dirty="0" smtClean="0">
                <a:solidFill>
                  <a:schemeClr val="tx1"/>
                </a:solidFill>
              </a:rPr>
              <a:t> Gylfason</a:t>
            </a:r>
          </a:p>
          <a:p>
            <a:pPr algn="r"/>
            <a:endParaRPr lang="en-US" sz="2000" dirty="0" smtClean="0">
              <a:solidFill>
                <a:schemeClr val="tx1"/>
              </a:solidFill>
            </a:endParaRPr>
          </a:p>
          <a:p>
            <a:pPr algn="r"/>
            <a:endParaRPr lang="en-US" sz="20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059832" y="4941168"/>
            <a:ext cx="54006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Presentation at </a:t>
            </a:r>
            <a:r>
              <a:rPr lang="en-US" sz="2000" dirty="0" smtClean="0"/>
              <a:t>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Villa </a:t>
            </a:r>
            <a:r>
              <a:rPr lang="en-US" sz="2000" dirty="0" err="1"/>
              <a:t>Mondragone</a:t>
            </a:r>
            <a:r>
              <a:rPr lang="en-US" sz="2000" dirty="0"/>
              <a:t> International Economic Seminar, </a:t>
            </a:r>
            <a:br>
              <a:rPr lang="en-US" sz="2000" dirty="0"/>
            </a:br>
            <a:r>
              <a:rPr lang="en-US" sz="2000" dirty="0"/>
              <a:t>Rome, </a:t>
            </a:r>
            <a:r>
              <a:rPr lang="en-US" sz="2000" dirty="0" smtClean="0"/>
              <a:t>23-24 </a:t>
            </a:r>
            <a:r>
              <a:rPr lang="en-US" sz="2000"/>
              <a:t>June </a:t>
            </a:r>
            <a:r>
              <a:rPr lang="en-US" sz="2000" smtClean="0"/>
              <a:t>2016.</a:t>
            </a:r>
            <a:endParaRPr lang="en-US" sz="2000" dirty="0"/>
          </a:p>
          <a:p>
            <a:pPr algn="r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adjustment for income distribution and hours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Adjustment of the HDI for income distribution lowers the US rank by 20 – i.e., from #8 to #28</a:t>
            </a:r>
          </a:p>
          <a:p>
            <a:r>
              <a:rPr lang="en-US" dirty="0" smtClean="0"/>
              <a:t>Adjustment for hours of work weakens the US position vis-à-vis the EU where hours are generally shorter</a:t>
            </a:r>
          </a:p>
          <a:p>
            <a:r>
              <a:rPr lang="en-US" dirty="0" smtClean="0"/>
              <a:t>Adjustment for both at once seems likely to relegate US to 7th place in G8, ahead of Russia</a:t>
            </a:r>
          </a:p>
          <a:p>
            <a:pPr lvl="1"/>
            <a:r>
              <a:rPr lang="en-US" dirty="0" smtClean="0"/>
              <a:t>Remains to be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EU’s success on several fronts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Helped </a:t>
            </a:r>
            <a:r>
              <a:rPr lang="en-US" dirty="0"/>
              <a:t>keep the peace in Europe since </a:t>
            </a:r>
            <a:r>
              <a:rPr lang="en-US" dirty="0" smtClean="0"/>
              <a:t>1945</a:t>
            </a:r>
          </a:p>
          <a:p>
            <a:r>
              <a:rPr lang="en-US" dirty="0" smtClean="0"/>
              <a:t>Promoted </a:t>
            </a:r>
            <a:r>
              <a:rPr lang="en-US" dirty="0"/>
              <a:t>prosperity </a:t>
            </a:r>
            <a:r>
              <a:rPr lang="en-US" dirty="0" smtClean="0"/>
              <a:t>by stressing efficiency, fairness, and human rights</a:t>
            </a:r>
          </a:p>
          <a:p>
            <a:r>
              <a:rPr lang="en-US" dirty="0" smtClean="0"/>
              <a:t>With </a:t>
            </a:r>
            <a:r>
              <a:rPr lang="en-US" dirty="0"/>
              <a:t>open arms, </a:t>
            </a:r>
            <a:r>
              <a:rPr lang="en-US" dirty="0" smtClean="0"/>
              <a:t>welcomed </a:t>
            </a:r>
            <a:r>
              <a:rPr lang="en-US" dirty="0"/>
              <a:t>formerly autocratic countries back into </a:t>
            </a:r>
            <a:r>
              <a:rPr lang="en-US" dirty="0" smtClean="0"/>
              <a:t>European fold</a:t>
            </a:r>
            <a:endParaRPr lang="en-US" dirty="0"/>
          </a:p>
          <a:p>
            <a:r>
              <a:rPr lang="en-US" dirty="0" smtClean="0"/>
              <a:t>Helps </a:t>
            </a:r>
            <a:r>
              <a:rPr lang="en-US" dirty="0"/>
              <a:t>to explain </a:t>
            </a:r>
            <a:r>
              <a:rPr lang="en-US" dirty="0" smtClean="0"/>
              <a:t>continued </a:t>
            </a:r>
            <a:r>
              <a:rPr lang="en-US" dirty="0"/>
              <a:t>attractiveness of EU membership to all but the most </a:t>
            </a:r>
            <a:r>
              <a:rPr lang="en-US" dirty="0" smtClean="0"/>
              <a:t>inward-looking </a:t>
            </a:r>
            <a:r>
              <a:rPr lang="en-US" dirty="0"/>
              <a:t>countries in Europe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90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vs. US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American workers spend 1,800 hours per year at work compared with 1,400 hours in </a:t>
            </a:r>
            <a:r>
              <a:rPr lang="en-US" dirty="0" smtClean="0"/>
              <a:t>Germany and </a:t>
            </a:r>
            <a:r>
              <a:rPr lang="en-US" dirty="0"/>
              <a:t>1,500 </a:t>
            </a:r>
            <a:r>
              <a:rPr lang="en-US" dirty="0" smtClean="0"/>
              <a:t>hours in France</a:t>
            </a:r>
          </a:p>
          <a:p>
            <a:r>
              <a:rPr lang="en-US" dirty="0" smtClean="0"/>
              <a:t>In </a:t>
            </a:r>
            <a:r>
              <a:rPr lang="en-US" dirty="0"/>
              <a:t>1960, </a:t>
            </a:r>
            <a:r>
              <a:rPr lang="en-US" dirty="0" smtClean="0"/>
              <a:t>average </a:t>
            </a:r>
            <a:r>
              <a:rPr lang="en-US" dirty="0"/>
              <a:t>American was 3 cm taller than </a:t>
            </a:r>
            <a:r>
              <a:rPr lang="en-US" dirty="0" smtClean="0"/>
              <a:t>average German whereas, today</a:t>
            </a:r>
            <a:r>
              <a:rPr lang="en-US" dirty="0"/>
              <a:t>, </a:t>
            </a:r>
            <a:r>
              <a:rPr lang="en-US" dirty="0" smtClean="0"/>
              <a:t>average </a:t>
            </a:r>
            <a:r>
              <a:rPr lang="en-US" dirty="0"/>
              <a:t>German is 3 cm taller than </a:t>
            </a:r>
            <a:r>
              <a:rPr lang="en-US" dirty="0" smtClean="0"/>
              <a:t>average American (</a:t>
            </a:r>
            <a:r>
              <a:rPr lang="en-US" dirty="0" err="1" smtClean="0"/>
              <a:t>Komlos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Middle-aged </a:t>
            </a:r>
            <a:r>
              <a:rPr lang="en-US" dirty="0"/>
              <a:t>non-Hispanic white Americans have faced declining life expectancies since 1999 due to a sharp rise in life-style related diseases and suicides (Case and Deaton, 2015)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104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With more members, the average size of EU countries continues to decrease</a:t>
            </a:r>
          </a:p>
          <a:p>
            <a:r>
              <a:rPr lang="en-US" dirty="0" smtClean="0"/>
              <a:t>Small </a:t>
            </a:r>
            <a:r>
              <a:rPr lang="en-US" dirty="0"/>
              <a:t>countries </a:t>
            </a:r>
            <a:r>
              <a:rPr lang="en-US" dirty="0" smtClean="0"/>
              <a:t>have </a:t>
            </a:r>
            <a:r>
              <a:rPr lang="en-US" dirty="0"/>
              <a:t>higher per capita incomes than large ones because various benefits of small size, including cohesion and homogeneity, seem to outweigh the </a:t>
            </a:r>
            <a:r>
              <a:rPr lang="en-US" dirty="0" smtClean="0"/>
              <a:t>costs due to diseconomies </a:t>
            </a:r>
            <a:r>
              <a:rPr lang="en-US" dirty="0"/>
              <a:t>of small scope and scale and small pools of </a:t>
            </a:r>
            <a:r>
              <a:rPr lang="en-US" dirty="0" smtClean="0"/>
              <a:t>talent</a:t>
            </a:r>
          </a:p>
          <a:p>
            <a:r>
              <a:rPr lang="en-US" dirty="0" smtClean="0"/>
              <a:t>Independence </a:t>
            </a:r>
            <a:r>
              <a:rPr lang="en-US" dirty="0"/>
              <a:t>aspirations of Catalonia, Scotland, </a:t>
            </a:r>
            <a:r>
              <a:rPr lang="en-US" dirty="0" smtClean="0"/>
              <a:t>and </a:t>
            </a:r>
            <a:r>
              <a:rPr lang="en-US" dirty="0"/>
              <a:t>others need not be viewed with alarm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 rot="21411201">
            <a:off x="7335587" y="5561955"/>
            <a:ext cx="16658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</a:t>
            </a:r>
            <a:endParaRPr lang="en-US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896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parts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G8 economic performance shows the EU surpassing the US</a:t>
            </a:r>
          </a:p>
          <a:p>
            <a:pPr lvl="1"/>
            <a:r>
              <a:rPr lang="en-US" dirty="0" smtClean="0"/>
              <a:t>GDP or GNI per capita can be misleading</a:t>
            </a:r>
          </a:p>
          <a:p>
            <a:pPr lvl="1"/>
            <a:r>
              <a:rPr lang="en-US" dirty="0" smtClean="0"/>
              <a:t>GNI per hour worked, esp. if adjusted for income distribution, is more informative, as is also</a:t>
            </a:r>
          </a:p>
          <a:p>
            <a:pPr lvl="1"/>
            <a:r>
              <a:rPr lang="en-US" dirty="0" smtClean="0"/>
              <a:t>Human Development, incl. education and health</a:t>
            </a:r>
          </a:p>
          <a:p>
            <a:r>
              <a:rPr lang="en-US" dirty="0" smtClean="0"/>
              <a:t>Discussion of overall success of the EU</a:t>
            </a:r>
          </a:p>
          <a:p>
            <a:pPr lvl="1"/>
            <a:r>
              <a:rPr lang="en-US" dirty="0" smtClean="0"/>
              <a:t>Peace, with open arms</a:t>
            </a:r>
            <a:endParaRPr lang="en-US" dirty="0"/>
          </a:p>
          <a:p>
            <a:pPr lvl="1"/>
            <a:r>
              <a:rPr lang="en-US" dirty="0" smtClean="0"/>
              <a:t>Prosperity based on efficiency, fairness, and human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measures of income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be extended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GDP and GNI per capita leave many things out</a:t>
            </a:r>
          </a:p>
          <a:p>
            <a:pPr lvl="1"/>
            <a:r>
              <a:rPr lang="en-US" dirty="0" smtClean="0"/>
              <a:t>Underground economy (Italy showed the way)</a:t>
            </a:r>
          </a:p>
          <a:p>
            <a:pPr lvl="2"/>
            <a:r>
              <a:rPr lang="en-US" dirty="0" smtClean="0"/>
              <a:t>Home production</a:t>
            </a:r>
          </a:p>
          <a:p>
            <a:pPr lvl="1"/>
            <a:r>
              <a:rPr lang="en-US" dirty="0" smtClean="0"/>
              <a:t>Movements </a:t>
            </a:r>
            <a:r>
              <a:rPr lang="en-US" dirty="0"/>
              <a:t>of national assets and </a:t>
            </a:r>
            <a:r>
              <a:rPr lang="en-US" dirty="0" smtClean="0"/>
              <a:t>liabilities</a:t>
            </a:r>
          </a:p>
          <a:p>
            <a:pPr lvl="2"/>
            <a:r>
              <a:rPr lang="en-US" dirty="0" smtClean="0"/>
              <a:t>E.g., environmental degradation, external debt, …</a:t>
            </a:r>
          </a:p>
          <a:p>
            <a:pPr lvl="1"/>
            <a:r>
              <a:rPr lang="en-US" dirty="0" smtClean="0"/>
              <a:t>Social indicators (Deaton, Stiglitz, …)</a:t>
            </a:r>
          </a:p>
          <a:p>
            <a:pPr lvl="2"/>
            <a:r>
              <a:rPr lang="en-US" dirty="0" smtClean="0"/>
              <a:t>Human Development Index reflects education and health as well as incomes</a:t>
            </a:r>
          </a:p>
          <a:p>
            <a:pPr lvl="1"/>
            <a:r>
              <a:rPr lang="en-US" dirty="0" smtClean="0"/>
              <a:t>Income distribution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ssess economies in two dimensions like stocks with risk and returns</a:t>
            </a:r>
          </a:p>
          <a:p>
            <a:pPr lvl="1"/>
            <a:r>
              <a:rPr lang="en-US" dirty="0" smtClean="0"/>
              <a:t>Hours of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hours of 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per hour worked </a:t>
            </a:r>
            <a:r>
              <a:rPr lang="en-US" dirty="0"/>
              <a:t>is a better measure of the standard of life than income per person because income per hour worked reflects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effort</a:t>
            </a:r>
            <a:r>
              <a:rPr lang="en-US" dirty="0"/>
              <a:t> behind the income </a:t>
            </a:r>
            <a:r>
              <a:rPr lang="en-US" dirty="0" smtClean="0"/>
              <a:t>earned</a:t>
            </a:r>
          </a:p>
          <a:p>
            <a:r>
              <a:rPr lang="en-US" dirty="0" smtClean="0"/>
              <a:t>Most </a:t>
            </a:r>
            <a:r>
              <a:rPr lang="en-US" dirty="0"/>
              <a:t>people would prefer unchanged income combined with less work if given a </a:t>
            </a:r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Source of data on GDP per hour worked: Economists at University of Groningen in the Netherlands, originally led by Prof. Angus Maddison </a:t>
            </a:r>
          </a:p>
        </p:txBody>
      </p:sp>
    </p:spTree>
    <p:extLst>
      <p:ext uri="{BB962C8B-B14F-4D97-AF65-F5344CB8AC3E}">
        <p14:creationId xmlns:p14="http://schemas.microsoft.com/office/powerpoint/2010/main" val="407843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Hours and 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Hours per worker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Labor force participation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305723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1795265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31640" y="6237312"/>
            <a:ext cx="7380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</a:t>
            </a:r>
            <a:r>
              <a:rPr lang="en-US" sz="1200" dirty="0"/>
              <a:t>World Bank, World Economic </a:t>
            </a:r>
            <a:r>
              <a:rPr lang="en-US" sz="1200" dirty="0" smtClean="0"/>
              <a:t>Indicators, and </a:t>
            </a:r>
            <a:r>
              <a:rPr lang="en-US" sz="1200" dirty="0"/>
              <a:t>The Conference Board Total Economy Database™, May </a:t>
            </a:r>
            <a:r>
              <a:rPr lang="en-US" sz="1200" dirty="0" smtClean="0"/>
              <a:t>2016. </a:t>
            </a:r>
            <a:endParaRPr lang="is-IS" sz="1200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3568" y="3186664"/>
            <a:ext cx="374181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60032" y="2951256"/>
            <a:ext cx="374181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G8 countries: Hours of work matter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GNI per capita 1990 and 2014 (Current USD, PPP)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GNI per hour worked 1990 and 2014 (2015 USD, </a:t>
            </a:r>
            <a:r>
              <a:rPr lang="en-US" dirty="0" err="1"/>
              <a:t>ppp</a:t>
            </a:r>
            <a:r>
              <a:rPr lang="en-US" dirty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91680" y="6237312"/>
            <a:ext cx="7380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</a:t>
            </a:r>
            <a:r>
              <a:rPr lang="en-US" sz="1200" dirty="0"/>
              <a:t>World Bank, World Economic </a:t>
            </a:r>
            <a:r>
              <a:rPr lang="en-US" sz="1200" dirty="0" smtClean="0"/>
              <a:t>Indicators, and </a:t>
            </a:r>
            <a:r>
              <a:rPr lang="en-US" sz="1200" dirty="0"/>
              <a:t>The Conference Board Total Economy Database™, May </a:t>
            </a:r>
            <a:r>
              <a:rPr lang="en-US" sz="1200" dirty="0" smtClean="0"/>
              <a:t>2016. </a:t>
            </a:r>
            <a:endParaRPr lang="is-IS" sz="1200" dirty="0" smtClean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Oval 16"/>
          <p:cNvSpPr/>
          <p:nvPr/>
        </p:nvSpPr>
        <p:spPr>
          <a:xfrm>
            <a:off x="5121752" y="2648614"/>
            <a:ext cx="1584176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GNI per hour worked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num>
                        <m:den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den>
                                  </m:f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/>
              </a:p>
              <a:p>
                <a:pPr marL="0" indent="0">
                  <a:buNone/>
                </a:pPr>
                <a:r>
                  <a:rPr lang="en-US" i="1" dirty="0" smtClean="0"/>
                  <a:t>Y</a:t>
                </a:r>
                <a:r>
                  <a:rPr lang="en-US" dirty="0" smtClean="0"/>
                  <a:t> </a:t>
                </a:r>
                <a:r>
                  <a:rPr lang="en-US" dirty="0"/>
                  <a:t>is </a:t>
                </a:r>
                <a:r>
                  <a:rPr lang="en-US" dirty="0" smtClean="0"/>
                  <a:t>GNI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H</a:t>
                </a:r>
                <a:r>
                  <a:rPr lang="en-US" dirty="0" smtClean="0"/>
                  <a:t> </a:t>
                </a:r>
                <a:r>
                  <a:rPr lang="en-US" dirty="0"/>
                  <a:t>is </a:t>
                </a:r>
                <a:r>
                  <a:rPr lang="en-US" dirty="0" smtClean="0"/>
                  <a:t>hours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Q</a:t>
                </a:r>
                <a:r>
                  <a:rPr lang="en-US" dirty="0" smtClean="0"/>
                  <a:t> </a:t>
                </a:r>
                <a:r>
                  <a:rPr lang="en-US" dirty="0"/>
                  <a:t>is </a:t>
                </a:r>
                <a:r>
                  <a:rPr lang="en-US" dirty="0" smtClean="0"/>
                  <a:t>population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E</a:t>
                </a:r>
                <a:r>
                  <a:rPr lang="en-US" dirty="0" smtClean="0"/>
                  <a:t> </a:t>
                </a:r>
                <a:r>
                  <a:rPr lang="en-US" dirty="0"/>
                  <a:t>is </a:t>
                </a:r>
                <a:r>
                  <a:rPr lang="en-US" dirty="0" smtClean="0"/>
                  <a:t>employment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L</a:t>
                </a:r>
                <a:r>
                  <a:rPr lang="en-US" dirty="0" smtClean="0"/>
                  <a:t> </a:t>
                </a:r>
                <a:r>
                  <a:rPr lang="en-US" dirty="0"/>
                  <a:t>is labor </a:t>
                </a:r>
                <a:r>
                  <a:rPr lang="en-US" dirty="0" smtClean="0"/>
                  <a:t>force 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i="1" dirty="0"/>
                  <a:t>E/L</a:t>
                </a:r>
                <a:r>
                  <a:rPr lang="en-US" dirty="0"/>
                  <a:t> = 1 – </a:t>
                </a:r>
                <a:r>
                  <a:rPr lang="en-US" i="1" dirty="0"/>
                  <a:t>u/100</a:t>
                </a:r>
                <a:r>
                  <a:rPr lang="en-US" dirty="0"/>
                  <a:t> where </a:t>
                </a:r>
                <a:r>
                  <a:rPr lang="en-US" i="1" dirty="0"/>
                  <a:t>u</a:t>
                </a:r>
                <a:r>
                  <a:rPr lang="en-US" dirty="0"/>
                  <a:t> is </a:t>
                </a:r>
                <a:r>
                  <a:rPr lang="en-US" dirty="0" smtClean="0"/>
                  <a:t>unemployment </a:t>
                </a:r>
                <a:r>
                  <a:rPr lang="en-US" dirty="0"/>
                  <a:t>rate </a:t>
                </a:r>
                <a:r>
                  <a:rPr lang="en-US" dirty="0" smtClean="0"/>
                  <a:t>in %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L/Q </a:t>
                </a:r>
                <a:r>
                  <a:rPr lang="en-US" dirty="0" smtClean="0"/>
                  <a:t>is labor </a:t>
                </a:r>
                <a:r>
                  <a:rPr lang="en-US" dirty="0"/>
                  <a:t>force participation </a:t>
                </a:r>
                <a:r>
                  <a:rPr lang="en-US" dirty="0" smtClean="0"/>
                  <a:t>rate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0">
                <a:blip r:embed="rId2"/>
                <a:stretch>
                  <a:fillRect l="-1704" t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39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Adjusting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income distribution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𝑎𝑑𝑗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𝐺𝑖𝑛𝑖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Crude method, used in </a:t>
                </a:r>
                <a:r>
                  <a:rPr lang="en-US" i="1" dirty="0" smtClean="0"/>
                  <a:t>Human Development Report</a:t>
                </a:r>
                <a:r>
                  <a:rPr lang="en-US" dirty="0" smtClean="0"/>
                  <a:t>, of reducing a two-dimensional phenomenon to one dimension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Gini is roughly the ratio </a:t>
                </a:r>
                <a:r>
                  <a:rPr lang="en-US" dirty="0"/>
                  <a:t>between the geometric and arithmetic means of the relevant distributions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10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Adjusting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income distribution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HDI and adjusted HDI 2014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Unadjusted and adjusted GNI per hour worked 2014 (2015 USD, </a:t>
            </a:r>
            <a:r>
              <a:rPr lang="en-US" dirty="0" err="1"/>
              <a:t>ppp</a:t>
            </a:r>
            <a:r>
              <a:rPr lang="en-US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9912" y="6237312"/>
            <a:ext cx="4838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/>
              <a:t>United Nations Development </a:t>
            </a:r>
            <a:r>
              <a:rPr lang="en-US" sz="1200" dirty="0" smtClean="0"/>
              <a:t>Program and author’s computations. </a:t>
            </a:r>
            <a:endParaRPr lang="is-IS" sz="1200" dirty="0" smtClean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4860032" y="3861048"/>
            <a:ext cx="374181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3568" y="3029492"/>
            <a:ext cx="374181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5262</TotalTime>
  <Words>645</Words>
  <Application>Microsoft Office PowerPoint</Application>
  <PresentationFormat>On-screen Show (4:3)</PresentationFormat>
  <Paragraphs>81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Incomes, Hours of Work, and Equality  in Europe and the United States</vt:lpstr>
      <vt:lpstr>Two parts</vt:lpstr>
      <vt:lpstr>Standard measures of income  need to be extended</vt:lpstr>
      <vt:lpstr>Importance of hours of work</vt:lpstr>
      <vt:lpstr>Hours and work</vt:lpstr>
      <vt:lpstr>G8 countries: Hours of work matter</vt:lpstr>
      <vt:lpstr>Measuring GNI per hour worked</vt:lpstr>
      <vt:lpstr>Adjusting for income distribution</vt:lpstr>
      <vt:lpstr>Adjusting for income distribution</vt:lpstr>
      <vt:lpstr>Double adjustment for income distribution and hours</vt:lpstr>
      <vt:lpstr>EU’s success on several fronts</vt:lpstr>
      <vt:lpstr>EU vs. US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gylfason</cp:lastModifiedBy>
  <cp:revision>132</cp:revision>
  <cp:lastPrinted>2015-06-19T18:07:41Z</cp:lastPrinted>
  <dcterms:created xsi:type="dcterms:W3CDTF">2013-09-13T12:03:41Z</dcterms:created>
  <dcterms:modified xsi:type="dcterms:W3CDTF">2017-05-04T11:27:34Z</dcterms:modified>
</cp:coreProperties>
</file>