
<file path=[Content_Types].xml><?xml version="1.0" encoding="utf-8"?>
<Types xmlns="http://schemas.openxmlformats.org/package/2006/content-types">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notesSlides/notesSlide16.xml" ContentType="application/vnd.openxmlformats-officedocument.presentationml.notesSlide+xml"/>
  <Override PartName="/ppt/charts/chart15.xml" ContentType="application/vnd.openxmlformats-officedocument.drawingml.chart+xml"/>
  <Default Extension="docx" ContentType="application/vnd.openxmlformats-officedocument.wordprocessingml.document"/>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charts/chart7.xml" ContentType="application/vnd.openxmlformats-officedocument.drawingml.chart+xml"/>
  <Override PartName="/ppt/notesSlides/notesSlide12.xml" ContentType="application/vnd.openxmlformats-officedocument.presentationml.notesSlide+xml"/>
  <Override PartName="/ppt/charts/chart20.xml" ContentType="application/vnd.openxmlformats-officedocument.drawingml.chart+xml"/>
  <Override PartName="/ppt/notesSlides/notesSlide21.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charts/chart18.xml" ContentType="application/vnd.openxmlformats-officedocument.drawingml.char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charts/chart16.xml" ContentType="application/vnd.openxmlformats-officedocument.drawingml.char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charts/chart14.xml" ContentType="application/vnd.openxmlformats-officedocument.drawingml.chart+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notesSlides/notesSlide13.xml" ContentType="application/vnd.openxmlformats-officedocument.presentationml.notesSlide+xml"/>
  <Override PartName="/ppt/charts/chart12.xml" ContentType="application/vnd.openxmlformats-officedocument.drawingml.chart+xml"/>
  <Override PartName="/ppt/charts/chart21.xml" ContentType="application/vnd.openxmlformats-officedocument.drawingml.chart+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charts/chart10.xml" ContentType="application/vnd.openxmlformats-officedocument.drawingml.chart+xml"/>
  <Override PartName="/ppt/notesSlides/notesSlide20.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charts/chart19.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66" r:id="rId3"/>
    <p:sldId id="261" r:id="rId4"/>
    <p:sldId id="281" r:id="rId5"/>
    <p:sldId id="269" r:id="rId6"/>
    <p:sldId id="259" r:id="rId7"/>
    <p:sldId id="270" r:id="rId8"/>
    <p:sldId id="271" r:id="rId9"/>
    <p:sldId id="263" r:id="rId10"/>
    <p:sldId id="264" r:id="rId11"/>
    <p:sldId id="272" r:id="rId12"/>
    <p:sldId id="273" r:id="rId13"/>
    <p:sldId id="274" r:id="rId14"/>
    <p:sldId id="275" r:id="rId15"/>
    <p:sldId id="260" r:id="rId16"/>
    <p:sldId id="276" r:id="rId17"/>
    <p:sldId id="277" r:id="rId18"/>
    <p:sldId id="280" r:id="rId19"/>
    <p:sldId id="279" r:id="rId20"/>
    <p:sldId id="283" r:id="rId21"/>
    <p:sldId id="284" r:id="rId22"/>
    <p:sldId id="285" r:id="rId23"/>
    <p:sldId id="268" r:id="rId24"/>
    <p:sldId id="287" r:id="rId25"/>
    <p:sldId id="262" r:id="rId26"/>
    <p:sldId id="265" r:id="rId27"/>
    <p:sldId id="282" r:id="rId28"/>
  </p:sldIdLst>
  <p:sldSz cx="9144000" cy="6858000" type="screen4x3"/>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ylfason" initials="g"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90" d="100"/>
          <a:sy n="90" d="100"/>
        </p:scale>
        <p:origin x="-1512" y="-62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gylfason\Documents\Excel%202010\M&#246;lle%20Polity%20IV.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gylfason\Documents\Excel%202010\Ease%20of%20doing%20business%20EaP.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gylfason\Documents\Excel%202010\Ease%20of%20doing%20business%20EaP.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gylfason\Documents\Excel%202010\Ease%20of%20doing%20business%20EaP.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gylfason\Documents\Excel%202010\Ease%20of%20doing%20business%20EaP.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gylfason\Documents\Excel%202010\Ease%20of%20doing%20business%20EaP.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gylfason\Documents\Excel%202010\Ease%20of%20doing%20business%20EaP.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gylfason\Documents\Excel%202010\Ease%20of%20doing%20business%20EaP.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gylfason\Documents\Excel%202010\Ease%20of%20doing%20business%20EaP.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gylfason\Documents\Excel%202010\Ukraine%20trade%202012.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gylfason\Documents\Excel%202010\Ukraine%20trade%20201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gylfason\Documents\Excel%202010\M&#246;lle%20Polity%20IV.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gylfason\Documents\Excel%202010\Ukraine%20trade%202012.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gylfason\Documents\Excel%202010\Ukraine%20trade%20201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gylfason\Documents\Excel%202010\M&#246;lle%20Polity%20IV.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gylfason\Documents\Excel%202010\M&#246;lle%20Polity%20IV.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gylfason\Documents\Excel%202010\EaP%20transition%20indicators%202013.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Per\Documents\Georgia%20-%20the%20ease%20of%20doing%20busines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Per\Documents\Georgia%20-%20the%20ease%20of%20doing%20busines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gylfason\Documents\Excel%202010\Corruption-Perceptions-Index.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7.1988407699037804E-2"/>
          <c:y val="5.1400554097404502E-2"/>
          <c:w val="0.88538451443569721"/>
          <c:h val="0.89280475357247802"/>
        </c:manualLayout>
      </c:layout>
      <c:lineChart>
        <c:grouping val="standard"/>
        <c:ser>
          <c:idx val="0"/>
          <c:order val="0"/>
          <c:tx>
            <c:strRef>
              <c:f>Sheet2!$I$1</c:f>
              <c:strCache>
                <c:ptCount val="1"/>
                <c:pt idx="0">
                  <c:v>Estonia</c:v>
                </c:pt>
              </c:strCache>
            </c:strRef>
          </c:tx>
          <c:spPr>
            <a:ln w="50800"/>
          </c:spPr>
          <c:marker>
            <c:symbol val="none"/>
          </c:marker>
          <c:cat>
            <c:numRef>
              <c:f>Sheet2!$H$2:$H$23</c:f>
              <c:numCache>
                <c:formatCode>0</c:formatCode>
                <c:ptCount val="2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numCache>
            </c:numRef>
          </c:cat>
          <c:val>
            <c:numRef>
              <c:f>Sheet2!$I$2:$I$23</c:f>
              <c:numCache>
                <c:formatCode>#,##0</c:formatCode>
                <c:ptCount val="22"/>
                <c:pt idx="0">
                  <c:v>6</c:v>
                </c:pt>
                <c:pt idx="1">
                  <c:v>6</c:v>
                </c:pt>
                <c:pt idx="2">
                  <c:v>6</c:v>
                </c:pt>
                <c:pt idx="3">
                  <c:v>6</c:v>
                </c:pt>
                <c:pt idx="4">
                  <c:v>6</c:v>
                </c:pt>
                <c:pt idx="5">
                  <c:v>6</c:v>
                </c:pt>
                <c:pt idx="6">
                  <c:v>6</c:v>
                </c:pt>
                <c:pt idx="7">
                  <c:v>6</c:v>
                </c:pt>
                <c:pt idx="8">
                  <c:v>7</c:v>
                </c:pt>
                <c:pt idx="9">
                  <c:v>9</c:v>
                </c:pt>
                <c:pt idx="10">
                  <c:v>9</c:v>
                </c:pt>
                <c:pt idx="11">
                  <c:v>9</c:v>
                </c:pt>
                <c:pt idx="12">
                  <c:v>9</c:v>
                </c:pt>
                <c:pt idx="13">
                  <c:v>9</c:v>
                </c:pt>
                <c:pt idx="14">
                  <c:v>9</c:v>
                </c:pt>
                <c:pt idx="15">
                  <c:v>9</c:v>
                </c:pt>
                <c:pt idx="16">
                  <c:v>9</c:v>
                </c:pt>
                <c:pt idx="17">
                  <c:v>9</c:v>
                </c:pt>
                <c:pt idx="18">
                  <c:v>9</c:v>
                </c:pt>
                <c:pt idx="19">
                  <c:v>9</c:v>
                </c:pt>
                <c:pt idx="20">
                  <c:v>9</c:v>
                </c:pt>
                <c:pt idx="21">
                  <c:v>9</c:v>
                </c:pt>
              </c:numCache>
            </c:numRef>
          </c:val>
        </c:ser>
        <c:ser>
          <c:idx val="1"/>
          <c:order val="1"/>
          <c:tx>
            <c:strRef>
              <c:f>Sheet2!$J$1</c:f>
              <c:strCache>
                <c:ptCount val="1"/>
                <c:pt idx="0">
                  <c:v>Latvia</c:v>
                </c:pt>
              </c:strCache>
            </c:strRef>
          </c:tx>
          <c:spPr>
            <a:ln w="50800"/>
          </c:spPr>
          <c:marker>
            <c:symbol val="none"/>
          </c:marker>
          <c:cat>
            <c:numRef>
              <c:f>Sheet2!$H$2:$H$23</c:f>
              <c:numCache>
                <c:formatCode>0</c:formatCode>
                <c:ptCount val="2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numCache>
            </c:numRef>
          </c:cat>
          <c:val>
            <c:numRef>
              <c:f>Sheet2!$J$2:$J$23</c:f>
              <c:numCache>
                <c:formatCode>#,##0</c:formatCode>
                <c:ptCount val="22"/>
                <c:pt idx="0">
                  <c:v>8</c:v>
                </c:pt>
                <c:pt idx="1">
                  <c:v>8</c:v>
                </c:pt>
                <c:pt idx="2">
                  <c:v>8</c:v>
                </c:pt>
                <c:pt idx="3">
                  <c:v>8</c:v>
                </c:pt>
                <c:pt idx="4">
                  <c:v>8</c:v>
                </c:pt>
                <c:pt idx="5">
                  <c:v>8</c:v>
                </c:pt>
                <c:pt idx="6">
                  <c:v>8</c:v>
                </c:pt>
                <c:pt idx="7">
                  <c:v>8</c:v>
                </c:pt>
                <c:pt idx="8">
                  <c:v>8</c:v>
                </c:pt>
                <c:pt idx="9">
                  <c:v>8</c:v>
                </c:pt>
                <c:pt idx="10">
                  <c:v>8</c:v>
                </c:pt>
                <c:pt idx="11">
                  <c:v>8</c:v>
                </c:pt>
                <c:pt idx="12">
                  <c:v>8</c:v>
                </c:pt>
                <c:pt idx="13">
                  <c:v>8</c:v>
                </c:pt>
                <c:pt idx="14">
                  <c:v>8</c:v>
                </c:pt>
                <c:pt idx="15">
                  <c:v>8</c:v>
                </c:pt>
                <c:pt idx="16">
                  <c:v>8</c:v>
                </c:pt>
                <c:pt idx="17">
                  <c:v>8</c:v>
                </c:pt>
                <c:pt idx="18">
                  <c:v>8</c:v>
                </c:pt>
                <c:pt idx="19">
                  <c:v>8</c:v>
                </c:pt>
                <c:pt idx="20">
                  <c:v>8</c:v>
                </c:pt>
                <c:pt idx="21">
                  <c:v>8</c:v>
                </c:pt>
              </c:numCache>
            </c:numRef>
          </c:val>
        </c:ser>
        <c:ser>
          <c:idx val="2"/>
          <c:order val="2"/>
          <c:tx>
            <c:strRef>
              <c:f>Sheet2!$K$1</c:f>
              <c:strCache>
                <c:ptCount val="1"/>
                <c:pt idx="0">
                  <c:v>Lithuania</c:v>
                </c:pt>
              </c:strCache>
            </c:strRef>
          </c:tx>
          <c:spPr>
            <a:ln w="50800"/>
          </c:spPr>
          <c:marker>
            <c:symbol val="none"/>
          </c:marker>
          <c:cat>
            <c:numRef>
              <c:f>Sheet2!$H$2:$H$23</c:f>
              <c:numCache>
                <c:formatCode>0</c:formatCode>
                <c:ptCount val="2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numCache>
            </c:numRef>
          </c:cat>
          <c:val>
            <c:numRef>
              <c:f>Sheet2!$K$2:$K$23</c:f>
              <c:numCache>
                <c:formatCode>#,##0</c:formatCode>
                <c:ptCount val="22"/>
                <c:pt idx="0">
                  <c:v>10</c:v>
                </c:pt>
                <c:pt idx="1">
                  <c:v>10</c:v>
                </c:pt>
                <c:pt idx="2">
                  <c:v>10</c:v>
                </c:pt>
                <c:pt idx="3">
                  <c:v>10</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10</c:v>
                </c:pt>
                <c:pt idx="18">
                  <c:v>10</c:v>
                </c:pt>
                <c:pt idx="19">
                  <c:v>10</c:v>
                </c:pt>
                <c:pt idx="20">
                  <c:v>10</c:v>
                </c:pt>
                <c:pt idx="21">
                  <c:v>10</c:v>
                </c:pt>
              </c:numCache>
            </c:numRef>
          </c:val>
        </c:ser>
        <c:ser>
          <c:idx val="3"/>
          <c:order val="3"/>
          <c:tx>
            <c:strRef>
              <c:f>Sheet2!$L$1</c:f>
              <c:strCache>
                <c:ptCount val="1"/>
                <c:pt idx="0">
                  <c:v>Russia</c:v>
                </c:pt>
              </c:strCache>
            </c:strRef>
          </c:tx>
          <c:spPr>
            <a:ln w="50800"/>
          </c:spPr>
          <c:marker>
            <c:symbol val="none"/>
          </c:marker>
          <c:cat>
            <c:numRef>
              <c:f>Sheet2!$H$2:$H$23</c:f>
              <c:numCache>
                <c:formatCode>0</c:formatCode>
                <c:ptCount val="2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numCache>
            </c:numRef>
          </c:cat>
          <c:val>
            <c:numRef>
              <c:f>Sheet2!$L$2:$L$23</c:f>
              <c:numCache>
                <c:formatCode>#,##0</c:formatCode>
                <c:ptCount val="22"/>
                <c:pt idx="1">
                  <c:v>5</c:v>
                </c:pt>
                <c:pt idx="2">
                  <c:v>3</c:v>
                </c:pt>
                <c:pt idx="3">
                  <c:v>3</c:v>
                </c:pt>
                <c:pt idx="4">
                  <c:v>3</c:v>
                </c:pt>
                <c:pt idx="5">
                  <c:v>3</c:v>
                </c:pt>
                <c:pt idx="6">
                  <c:v>3</c:v>
                </c:pt>
                <c:pt idx="7">
                  <c:v>3</c:v>
                </c:pt>
                <c:pt idx="8">
                  <c:v>3</c:v>
                </c:pt>
                <c:pt idx="9">
                  <c:v>6</c:v>
                </c:pt>
                <c:pt idx="10">
                  <c:v>6</c:v>
                </c:pt>
                <c:pt idx="11">
                  <c:v>6</c:v>
                </c:pt>
                <c:pt idx="12">
                  <c:v>6</c:v>
                </c:pt>
                <c:pt idx="13">
                  <c:v>6</c:v>
                </c:pt>
                <c:pt idx="14">
                  <c:v>6</c:v>
                </c:pt>
                <c:pt idx="15">
                  <c:v>6</c:v>
                </c:pt>
                <c:pt idx="16">
                  <c:v>4</c:v>
                </c:pt>
                <c:pt idx="17">
                  <c:v>4</c:v>
                </c:pt>
                <c:pt idx="18">
                  <c:v>4</c:v>
                </c:pt>
                <c:pt idx="19">
                  <c:v>4</c:v>
                </c:pt>
                <c:pt idx="20">
                  <c:v>4</c:v>
                </c:pt>
                <c:pt idx="21">
                  <c:v>4</c:v>
                </c:pt>
              </c:numCache>
            </c:numRef>
          </c:val>
        </c:ser>
        <c:marker val="1"/>
        <c:axId val="35021184"/>
        <c:axId val="35022720"/>
      </c:lineChart>
      <c:catAx>
        <c:axId val="35021184"/>
        <c:scaling>
          <c:orientation val="minMax"/>
        </c:scaling>
        <c:axPos val="b"/>
        <c:numFmt formatCode="0" sourceLinked="1"/>
        <c:tickLblPos val="nextTo"/>
        <c:txPr>
          <a:bodyPr rot="-2700000"/>
          <a:lstStyle/>
          <a:p>
            <a:pPr>
              <a:defRPr sz="1400"/>
            </a:pPr>
            <a:endParaRPr lang="is-IS"/>
          </a:p>
        </c:txPr>
        <c:crossAx val="35022720"/>
        <c:crosses val="autoZero"/>
        <c:auto val="1"/>
        <c:lblAlgn val="ctr"/>
        <c:lblOffset val="100"/>
        <c:tickLblSkip val="2"/>
      </c:catAx>
      <c:valAx>
        <c:axId val="35022720"/>
        <c:scaling>
          <c:orientation val="minMax"/>
          <c:max val="10"/>
          <c:min val="-10"/>
        </c:scaling>
        <c:axPos val="l"/>
        <c:majorGridlines/>
        <c:numFmt formatCode="#,##0" sourceLinked="1"/>
        <c:tickLblPos val="nextTo"/>
        <c:txPr>
          <a:bodyPr/>
          <a:lstStyle/>
          <a:p>
            <a:pPr>
              <a:defRPr sz="1400"/>
            </a:pPr>
            <a:endParaRPr lang="is-IS"/>
          </a:p>
        </c:txPr>
        <c:crossAx val="35021184"/>
        <c:crosses val="autoZero"/>
        <c:crossBetween val="between"/>
      </c:valAx>
      <c:spPr>
        <a:ln>
          <a:noFill/>
        </a:ln>
      </c:spPr>
    </c:plotArea>
    <c:legend>
      <c:legendPos val="r"/>
      <c:layout>
        <c:manualLayout>
          <c:xMode val="edge"/>
          <c:yMode val="edge"/>
          <c:x val="0.46199730651646093"/>
          <c:y val="0.70756561679790009"/>
          <c:w val="0.40719769579364684"/>
          <c:h val="0.20523913677457098"/>
        </c:manualLayout>
      </c:layout>
      <c:txPr>
        <a:bodyPr/>
        <a:lstStyle/>
        <a:p>
          <a:pPr>
            <a:defRPr sz="1400"/>
          </a:pPr>
          <a:endParaRPr lang="is-IS"/>
        </a:p>
      </c:txPr>
    </c:legend>
    <c:plotVisOnly val="1"/>
    <c:dispBlanksAs val="gap"/>
  </c:chart>
  <c:spPr>
    <a:ln>
      <a:noFill/>
    </a:ln>
  </c:sp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is-IS"/>
  <c:chart>
    <c:autoTitleDeleted val="1"/>
    <c:plotArea>
      <c:layout/>
      <c:barChart>
        <c:barDir val="col"/>
        <c:grouping val="clustered"/>
        <c:ser>
          <c:idx val="0"/>
          <c:order val="0"/>
          <c:tx>
            <c:strRef>
              <c:f>Corruption!$B$1</c:f>
              <c:strCache>
                <c:ptCount val="1"/>
                <c:pt idx="0">
                  <c:v>Transparency</c:v>
                </c:pt>
              </c:strCache>
            </c:strRef>
          </c:tx>
          <c:cat>
            <c:strRef>
              <c:f>Corruption!$A$2:$A$11</c:f>
              <c:strCache>
                <c:ptCount val="10"/>
                <c:pt idx="0">
                  <c:v>Estonia</c:v>
                </c:pt>
                <c:pt idx="1">
                  <c:v>Lithuania</c:v>
                </c:pt>
                <c:pt idx="2">
                  <c:v>Latvia</c:v>
                </c:pt>
                <c:pt idx="3">
                  <c:v>Georgia</c:v>
                </c:pt>
                <c:pt idx="4">
                  <c:v>Armenia</c:v>
                </c:pt>
                <c:pt idx="5">
                  <c:v>Moldova</c:v>
                </c:pt>
                <c:pt idx="6">
                  <c:v>Belarus</c:v>
                </c:pt>
                <c:pt idx="7">
                  <c:v>Azerbaijan</c:v>
                </c:pt>
                <c:pt idx="8">
                  <c:v>Russia</c:v>
                </c:pt>
                <c:pt idx="9">
                  <c:v>Ukraine</c:v>
                </c:pt>
              </c:strCache>
            </c:strRef>
          </c:cat>
          <c:val>
            <c:numRef>
              <c:f>Corruption!$B$2:$B$11</c:f>
              <c:numCache>
                <c:formatCode>General</c:formatCode>
                <c:ptCount val="10"/>
                <c:pt idx="0">
                  <c:v>68</c:v>
                </c:pt>
                <c:pt idx="1">
                  <c:v>57</c:v>
                </c:pt>
                <c:pt idx="2">
                  <c:v>53</c:v>
                </c:pt>
                <c:pt idx="3">
                  <c:v>49</c:v>
                </c:pt>
                <c:pt idx="4">
                  <c:v>36</c:v>
                </c:pt>
                <c:pt idx="5">
                  <c:v>35</c:v>
                </c:pt>
                <c:pt idx="6">
                  <c:v>29</c:v>
                </c:pt>
                <c:pt idx="7">
                  <c:v>28</c:v>
                </c:pt>
                <c:pt idx="8">
                  <c:v>28</c:v>
                </c:pt>
                <c:pt idx="9">
                  <c:v>25</c:v>
                </c:pt>
              </c:numCache>
            </c:numRef>
          </c:val>
        </c:ser>
        <c:axId val="36046336"/>
        <c:axId val="36047872"/>
      </c:barChart>
      <c:catAx>
        <c:axId val="36046336"/>
        <c:scaling>
          <c:orientation val="minMax"/>
        </c:scaling>
        <c:axPos val="b"/>
        <c:tickLblPos val="nextTo"/>
        <c:txPr>
          <a:bodyPr rot="-2700000"/>
          <a:lstStyle/>
          <a:p>
            <a:pPr>
              <a:defRPr sz="1400"/>
            </a:pPr>
            <a:endParaRPr lang="is-IS"/>
          </a:p>
        </c:txPr>
        <c:crossAx val="36047872"/>
        <c:crosses val="autoZero"/>
        <c:auto val="1"/>
        <c:lblAlgn val="ctr"/>
        <c:lblOffset val="100"/>
        <c:tickLblSkip val="1"/>
      </c:catAx>
      <c:valAx>
        <c:axId val="36047872"/>
        <c:scaling>
          <c:orientation val="minMax"/>
          <c:max val="100"/>
        </c:scaling>
        <c:axPos val="l"/>
        <c:majorGridlines/>
        <c:numFmt formatCode="#,##0" sourceLinked="0"/>
        <c:tickLblPos val="nextTo"/>
        <c:txPr>
          <a:bodyPr/>
          <a:lstStyle/>
          <a:p>
            <a:pPr>
              <a:defRPr sz="1400"/>
            </a:pPr>
            <a:endParaRPr lang="is-IS"/>
          </a:p>
        </c:txPr>
        <c:crossAx val="36046336"/>
        <c:crosses val="autoZero"/>
        <c:crossBetween val="between"/>
      </c:valAx>
    </c:plotArea>
    <c:plotVisOnly val="1"/>
    <c:dispBlanksAs val="gap"/>
  </c:chart>
  <c:spPr>
    <a:ln>
      <a:noFill/>
    </a:ln>
  </c:sp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is-IS"/>
  <c:chart>
    <c:autoTitleDeleted val="1"/>
    <c:plotArea>
      <c:layout/>
      <c:barChart>
        <c:barDir val="col"/>
        <c:grouping val="clustered"/>
        <c:ser>
          <c:idx val="0"/>
          <c:order val="0"/>
          <c:tx>
            <c:strRef>
              <c:f>Corruption!$D$1</c:f>
              <c:strCache>
                <c:ptCount val="1"/>
                <c:pt idx="0">
                  <c:v>Gallup</c:v>
                </c:pt>
              </c:strCache>
            </c:strRef>
          </c:tx>
          <c:cat>
            <c:strRef>
              <c:f>Corruption!$C$2:$C$11</c:f>
              <c:strCache>
                <c:ptCount val="10"/>
                <c:pt idx="0">
                  <c:v>Georgia</c:v>
                </c:pt>
                <c:pt idx="1">
                  <c:v>Belarus</c:v>
                </c:pt>
                <c:pt idx="2">
                  <c:v>Azerbaijan</c:v>
                </c:pt>
                <c:pt idx="3">
                  <c:v>Estonia</c:v>
                </c:pt>
                <c:pt idx="4">
                  <c:v>Armenia</c:v>
                </c:pt>
                <c:pt idx="5">
                  <c:v>Latvia</c:v>
                </c:pt>
                <c:pt idx="6">
                  <c:v>Ukraine</c:v>
                </c:pt>
                <c:pt idx="7">
                  <c:v>Russia</c:v>
                </c:pt>
                <c:pt idx="8">
                  <c:v>Moldova</c:v>
                </c:pt>
                <c:pt idx="9">
                  <c:v>Lithuania</c:v>
                </c:pt>
              </c:strCache>
            </c:strRef>
          </c:cat>
          <c:val>
            <c:numRef>
              <c:f>Corruption!$D$2:$D$11</c:f>
              <c:numCache>
                <c:formatCode>General</c:formatCode>
                <c:ptCount val="10"/>
                <c:pt idx="0">
                  <c:v>25</c:v>
                </c:pt>
                <c:pt idx="1">
                  <c:v>36</c:v>
                </c:pt>
                <c:pt idx="2">
                  <c:v>62</c:v>
                </c:pt>
                <c:pt idx="3">
                  <c:v>64</c:v>
                </c:pt>
                <c:pt idx="4">
                  <c:v>74</c:v>
                </c:pt>
                <c:pt idx="5">
                  <c:v>75</c:v>
                </c:pt>
                <c:pt idx="6">
                  <c:v>77</c:v>
                </c:pt>
                <c:pt idx="7">
                  <c:v>80</c:v>
                </c:pt>
                <c:pt idx="8">
                  <c:v>84</c:v>
                </c:pt>
                <c:pt idx="9">
                  <c:v>90</c:v>
                </c:pt>
              </c:numCache>
            </c:numRef>
          </c:val>
        </c:ser>
        <c:axId val="36063104"/>
        <c:axId val="36064640"/>
      </c:barChart>
      <c:catAx>
        <c:axId val="36063104"/>
        <c:scaling>
          <c:orientation val="minMax"/>
        </c:scaling>
        <c:axPos val="b"/>
        <c:tickLblPos val="nextTo"/>
        <c:txPr>
          <a:bodyPr rot="-2700000"/>
          <a:lstStyle/>
          <a:p>
            <a:pPr>
              <a:defRPr sz="1400"/>
            </a:pPr>
            <a:endParaRPr lang="is-IS"/>
          </a:p>
        </c:txPr>
        <c:crossAx val="36064640"/>
        <c:crosses val="autoZero"/>
        <c:auto val="1"/>
        <c:lblAlgn val="ctr"/>
        <c:lblOffset val="100"/>
        <c:tickLblSkip val="1"/>
      </c:catAx>
      <c:valAx>
        <c:axId val="36064640"/>
        <c:scaling>
          <c:orientation val="minMax"/>
        </c:scaling>
        <c:axPos val="l"/>
        <c:majorGridlines/>
        <c:numFmt formatCode="General" sourceLinked="1"/>
        <c:tickLblPos val="nextTo"/>
        <c:txPr>
          <a:bodyPr/>
          <a:lstStyle/>
          <a:p>
            <a:pPr>
              <a:defRPr sz="1400"/>
            </a:pPr>
            <a:endParaRPr lang="is-IS"/>
          </a:p>
        </c:txPr>
        <c:crossAx val="36063104"/>
        <c:crosses val="autoZero"/>
        <c:crossBetween val="between"/>
      </c:valAx>
    </c:plotArea>
    <c:plotVisOnly val="1"/>
    <c:dispBlanksAs val="gap"/>
  </c:chart>
  <c:spPr>
    <a:ln>
      <a:noFill/>
    </a:ln>
  </c:sp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is-IS"/>
  <c:chart>
    <c:autoTitleDeleted val="1"/>
    <c:plotArea>
      <c:layout/>
      <c:barChart>
        <c:barDir val="col"/>
        <c:grouping val="clustered"/>
        <c:ser>
          <c:idx val="0"/>
          <c:order val="0"/>
          <c:tx>
            <c:strRef>
              <c:f>Trust!$B$1</c:f>
              <c:strCache>
                <c:ptCount val="1"/>
                <c:pt idx="0">
                  <c:v>Corruption</c:v>
                </c:pt>
              </c:strCache>
            </c:strRef>
          </c:tx>
          <c:cat>
            <c:strRef>
              <c:f>Trust!$A$2:$A$11</c:f>
              <c:strCache>
                <c:ptCount val="10"/>
                <c:pt idx="0">
                  <c:v>Georgia</c:v>
                </c:pt>
                <c:pt idx="1">
                  <c:v>Belarus</c:v>
                </c:pt>
                <c:pt idx="2">
                  <c:v>Estonia</c:v>
                </c:pt>
                <c:pt idx="3">
                  <c:v>Azerbaijan</c:v>
                </c:pt>
                <c:pt idx="4">
                  <c:v>Armenia</c:v>
                </c:pt>
                <c:pt idx="5">
                  <c:v>Latvia</c:v>
                </c:pt>
                <c:pt idx="6">
                  <c:v>Ukraine</c:v>
                </c:pt>
                <c:pt idx="7">
                  <c:v>Russia</c:v>
                </c:pt>
                <c:pt idx="8">
                  <c:v>Moldova</c:v>
                </c:pt>
                <c:pt idx="9">
                  <c:v>Lithuania</c:v>
                </c:pt>
              </c:strCache>
            </c:strRef>
          </c:cat>
          <c:val>
            <c:numRef>
              <c:f>Trust!$B$2:$B$11</c:f>
              <c:numCache>
                <c:formatCode>General</c:formatCode>
                <c:ptCount val="10"/>
                <c:pt idx="0">
                  <c:v>24.1</c:v>
                </c:pt>
                <c:pt idx="1">
                  <c:v>37.200000000000003</c:v>
                </c:pt>
                <c:pt idx="2">
                  <c:v>58.6</c:v>
                </c:pt>
                <c:pt idx="3">
                  <c:v>60.5</c:v>
                </c:pt>
                <c:pt idx="4">
                  <c:v>74.7</c:v>
                </c:pt>
                <c:pt idx="5">
                  <c:v>75</c:v>
                </c:pt>
                <c:pt idx="6">
                  <c:v>76.2</c:v>
                </c:pt>
                <c:pt idx="7">
                  <c:v>78.599999999999994</c:v>
                </c:pt>
                <c:pt idx="8">
                  <c:v>85.1</c:v>
                </c:pt>
                <c:pt idx="9">
                  <c:v>88.1</c:v>
                </c:pt>
              </c:numCache>
            </c:numRef>
          </c:val>
        </c:ser>
        <c:axId val="36104832"/>
        <c:axId val="36110720"/>
      </c:barChart>
      <c:catAx>
        <c:axId val="36104832"/>
        <c:scaling>
          <c:orientation val="minMax"/>
        </c:scaling>
        <c:axPos val="b"/>
        <c:tickLblPos val="nextTo"/>
        <c:txPr>
          <a:bodyPr rot="-2700000"/>
          <a:lstStyle/>
          <a:p>
            <a:pPr>
              <a:defRPr sz="1400"/>
            </a:pPr>
            <a:endParaRPr lang="is-IS"/>
          </a:p>
        </c:txPr>
        <c:crossAx val="36110720"/>
        <c:crosses val="autoZero"/>
        <c:auto val="1"/>
        <c:lblAlgn val="ctr"/>
        <c:lblOffset val="100"/>
        <c:tickLblSkip val="1"/>
      </c:catAx>
      <c:valAx>
        <c:axId val="36110720"/>
        <c:scaling>
          <c:orientation val="minMax"/>
        </c:scaling>
        <c:axPos val="l"/>
        <c:majorGridlines/>
        <c:numFmt formatCode="General" sourceLinked="1"/>
        <c:tickLblPos val="nextTo"/>
        <c:txPr>
          <a:bodyPr/>
          <a:lstStyle/>
          <a:p>
            <a:pPr>
              <a:defRPr sz="1400"/>
            </a:pPr>
            <a:endParaRPr lang="is-IS"/>
          </a:p>
        </c:txPr>
        <c:crossAx val="36104832"/>
        <c:crosses val="autoZero"/>
        <c:crossBetween val="between"/>
      </c:valAx>
    </c:plotArea>
    <c:plotVisOnly val="1"/>
    <c:dispBlanksAs val="gap"/>
  </c:chart>
  <c:spPr>
    <a:ln>
      <a:noFill/>
    </a:ln>
  </c:sp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is-IS"/>
  <c:chart>
    <c:autoTitleDeleted val="1"/>
    <c:plotArea>
      <c:layout/>
      <c:barChart>
        <c:barDir val="col"/>
        <c:grouping val="clustered"/>
        <c:ser>
          <c:idx val="0"/>
          <c:order val="0"/>
          <c:tx>
            <c:strRef>
              <c:f>Trust!$D$1</c:f>
              <c:strCache>
                <c:ptCount val="1"/>
                <c:pt idx="0">
                  <c:v>Trust</c:v>
                </c:pt>
              </c:strCache>
            </c:strRef>
          </c:tx>
          <c:cat>
            <c:strRef>
              <c:f>Trust!$C$2:$C$11</c:f>
              <c:strCache>
                <c:ptCount val="10"/>
                <c:pt idx="0">
                  <c:v>Belarus</c:v>
                </c:pt>
                <c:pt idx="1">
                  <c:v>Estonia</c:v>
                </c:pt>
                <c:pt idx="2">
                  <c:v>Ukraine</c:v>
                </c:pt>
                <c:pt idx="3">
                  <c:v>Azerbaijan</c:v>
                </c:pt>
                <c:pt idx="4">
                  <c:v>Lithuania</c:v>
                </c:pt>
                <c:pt idx="5">
                  <c:v>Russia</c:v>
                </c:pt>
                <c:pt idx="6">
                  <c:v>Georgia</c:v>
                </c:pt>
                <c:pt idx="7">
                  <c:v>Armenia</c:v>
                </c:pt>
                <c:pt idx="8">
                  <c:v>Latvia</c:v>
                </c:pt>
                <c:pt idx="9">
                  <c:v>Moldova</c:v>
                </c:pt>
              </c:strCache>
            </c:strRef>
          </c:cat>
          <c:val>
            <c:numRef>
              <c:f>Trust!$D$2:$D$11</c:f>
              <c:numCache>
                <c:formatCode>General</c:formatCode>
                <c:ptCount val="10"/>
                <c:pt idx="0">
                  <c:v>35.6</c:v>
                </c:pt>
                <c:pt idx="1">
                  <c:v>34</c:v>
                </c:pt>
                <c:pt idx="2">
                  <c:v>30.7</c:v>
                </c:pt>
                <c:pt idx="3">
                  <c:v>27.4</c:v>
                </c:pt>
                <c:pt idx="4">
                  <c:v>25.5</c:v>
                </c:pt>
                <c:pt idx="5">
                  <c:v>24.7</c:v>
                </c:pt>
                <c:pt idx="6">
                  <c:v>16.2</c:v>
                </c:pt>
                <c:pt idx="7">
                  <c:v>15.7</c:v>
                </c:pt>
                <c:pt idx="8">
                  <c:v>13.1</c:v>
                </c:pt>
                <c:pt idx="9">
                  <c:v>12.6</c:v>
                </c:pt>
              </c:numCache>
            </c:numRef>
          </c:val>
        </c:ser>
        <c:axId val="36117504"/>
        <c:axId val="36135680"/>
      </c:barChart>
      <c:catAx>
        <c:axId val="36117504"/>
        <c:scaling>
          <c:orientation val="minMax"/>
        </c:scaling>
        <c:axPos val="b"/>
        <c:tickLblPos val="nextTo"/>
        <c:txPr>
          <a:bodyPr rot="-2700000"/>
          <a:lstStyle/>
          <a:p>
            <a:pPr>
              <a:defRPr sz="1400"/>
            </a:pPr>
            <a:endParaRPr lang="is-IS"/>
          </a:p>
        </c:txPr>
        <c:crossAx val="36135680"/>
        <c:crosses val="autoZero"/>
        <c:auto val="1"/>
        <c:lblAlgn val="ctr"/>
        <c:lblOffset val="100"/>
        <c:tickLblSkip val="1"/>
      </c:catAx>
      <c:valAx>
        <c:axId val="36135680"/>
        <c:scaling>
          <c:orientation val="minMax"/>
          <c:max val="100"/>
        </c:scaling>
        <c:axPos val="l"/>
        <c:majorGridlines/>
        <c:numFmt formatCode="General" sourceLinked="1"/>
        <c:tickLblPos val="nextTo"/>
        <c:txPr>
          <a:bodyPr/>
          <a:lstStyle/>
          <a:p>
            <a:pPr>
              <a:defRPr sz="1400"/>
            </a:pPr>
            <a:endParaRPr lang="is-IS"/>
          </a:p>
        </c:txPr>
        <c:crossAx val="36117504"/>
        <c:crosses val="autoZero"/>
        <c:crossBetween val="between"/>
      </c:valAx>
    </c:plotArea>
    <c:plotVisOnly val="1"/>
    <c:dispBlanksAs val="gap"/>
  </c:chart>
  <c:spPr>
    <a:ln>
      <a:noFill/>
    </a:ln>
  </c:sp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8.6071741032370933E-2"/>
          <c:y val="5.1400554097404495E-2"/>
          <c:w val="0.86706867891513661"/>
          <c:h val="0.83261956838728501"/>
        </c:manualLayout>
      </c:layout>
      <c:lineChart>
        <c:grouping val="standard"/>
        <c:ser>
          <c:idx val="0"/>
          <c:order val="0"/>
          <c:tx>
            <c:strRef>
              <c:f>Exports!$A$18</c:f>
              <c:strCache>
                <c:ptCount val="1"/>
                <c:pt idx="0">
                  <c:v>Estonia</c:v>
                </c:pt>
              </c:strCache>
            </c:strRef>
          </c:tx>
          <c:spPr>
            <a:ln w="50800"/>
          </c:spPr>
          <c:marker>
            <c:symbol val="none"/>
          </c:marker>
          <c:cat>
            <c:strRef>
              <c:f>Exports!$B$17:$Y$17</c:f>
              <c:strCache>
                <c:ptCount val="24"/>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strCache>
            </c:strRef>
          </c:cat>
          <c:val>
            <c:numRef>
              <c:f>Exports!$B$18:$Y$18</c:f>
              <c:numCache>
                <c:formatCode>General</c:formatCode>
                <c:ptCount val="24"/>
                <c:pt idx="4">
                  <c:v>66.265401661390527</c:v>
                </c:pt>
                <c:pt idx="5">
                  <c:v>71.401659631834988</c:v>
                </c:pt>
                <c:pt idx="6">
                  <c:v>68.073257453682899</c:v>
                </c:pt>
                <c:pt idx="7">
                  <c:v>61.879822954137751</c:v>
                </c:pt>
                <c:pt idx="8">
                  <c:v>71.743217901015001</c:v>
                </c:pt>
                <c:pt idx="9">
                  <c:v>74.559559620849427</c:v>
                </c:pt>
                <c:pt idx="10">
                  <c:v>70.444449258581614</c:v>
                </c:pt>
                <c:pt idx="11">
                  <c:v>84.594281112852158</c:v>
                </c:pt>
                <c:pt idx="12">
                  <c:v>79.827248625753469</c:v>
                </c:pt>
                <c:pt idx="13">
                  <c:v>70.930844530781158</c:v>
                </c:pt>
                <c:pt idx="14">
                  <c:v>69.190159650687207</c:v>
                </c:pt>
                <c:pt idx="15">
                  <c:v>73.074575061104753</c:v>
                </c:pt>
                <c:pt idx="16">
                  <c:v>77.717977448645826</c:v>
                </c:pt>
                <c:pt idx="17">
                  <c:v>72.700317433142146</c:v>
                </c:pt>
                <c:pt idx="18">
                  <c:v>67.072025067399451</c:v>
                </c:pt>
                <c:pt idx="19">
                  <c:v>71.048136925898035</c:v>
                </c:pt>
                <c:pt idx="20">
                  <c:v>63.857824343610318</c:v>
                </c:pt>
                <c:pt idx="21">
                  <c:v>79.240041009852703</c:v>
                </c:pt>
                <c:pt idx="22">
                  <c:v>90.511889691020372</c:v>
                </c:pt>
                <c:pt idx="23">
                  <c:v>90.562923814831649</c:v>
                </c:pt>
              </c:numCache>
            </c:numRef>
          </c:val>
        </c:ser>
        <c:ser>
          <c:idx val="1"/>
          <c:order val="1"/>
          <c:tx>
            <c:strRef>
              <c:f>Exports!$A$19</c:f>
              <c:strCache>
                <c:ptCount val="1"/>
                <c:pt idx="0">
                  <c:v>Latvia</c:v>
                </c:pt>
              </c:strCache>
            </c:strRef>
          </c:tx>
          <c:spPr>
            <a:ln w="50800"/>
          </c:spPr>
          <c:marker>
            <c:symbol val="none"/>
          </c:marker>
          <c:cat>
            <c:strRef>
              <c:f>Exports!$B$17:$Y$17</c:f>
              <c:strCache>
                <c:ptCount val="24"/>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strCache>
            </c:strRef>
          </c:cat>
          <c:val>
            <c:numRef>
              <c:f>Exports!$B$19:$Y$19</c:f>
              <c:numCache>
                <c:formatCode>General</c:formatCode>
                <c:ptCount val="24"/>
                <c:pt idx="1">
                  <c:v>47.709801409352551</c:v>
                </c:pt>
                <c:pt idx="2">
                  <c:v>35.248560962846646</c:v>
                </c:pt>
                <c:pt idx="3">
                  <c:v>79.94409448191989</c:v>
                </c:pt>
                <c:pt idx="4">
                  <c:v>73.237900477164303</c:v>
                </c:pt>
                <c:pt idx="5">
                  <c:v>46.457772337821311</c:v>
                </c:pt>
                <c:pt idx="6">
                  <c:v>42.672764621526298</c:v>
                </c:pt>
                <c:pt idx="7">
                  <c:v>46.815773219336094</c:v>
                </c:pt>
                <c:pt idx="8">
                  <c:v>46.84666984759599</c:v>
                </c:pt>
                <c:pt idx="9">
                  <c:v>47.180301826846701</c:v>
                </c:pt>
                <c:pt idx="10">
                  <c:v>40.368074684103448</c:v>
                </c:pt>
                <c:pt idx="11">
                  <c:v>41.641793432455813</c:v>
                </c:pt>
                <c:pt idx="12">
                  <c:v>41.577392994200657</c:v>
                </c:pt>
                <c:pt idx="13">
                  <c:v>40.874733537964545</c:v>
                </c:pt>
                <c:pt idx="14">
                  <c:v>42.070911894641107</c:v>
                </c:pt>
                <c:pt idx="15">
                  <c:v>43.960188602956009</c:v>
                </c:pt>
                <c:pt idx="16">
                  <c:v>47.849124085173997</c:v>
                </c:pt>
                <c:pt idx="17">
                  <c:v>44.884349596755285</c:v>
                </c:pt>
                <c:pt idx="18">
                  <c:v>42.346004442229344</c:v>
                </c:pt>
                <c:pt idx="19">
                  <c:v>42.815954206734872</c:v>
                </c:pt>
                <c:pt idx="20">
                  <c:v>43.887456770513886</c:v>
                </c:pt>
                <c:pt idx="21">
                  <c:v>53.811518353383185</c:v>
                </c:pt>
                <c:pt idx="22">
                  <c:v>58.841207128445994</c:v>
                </c:pt>
              </c:numCache>
            </c:numRef>
          </c:val>
        </c:ser>
        <c:ser>
          <c:idx val="2"/>
          <c:order val="2"/>
          <c:tx>
            <c:strRef>
              <c:f>Exports!$A$20</c:f>
              <c:strCache>
                <c:ptCount val="1"/>
                <c:pt idx="0">
                  <c:v>Lithuania</c:v>
                </c:pt>
              </c:strCache>
            </c:strRef>
          </c:tx>
          <c:spPr>
            <a:ln w="50800"/>
          </c:spPr>
          <c:marker>
            <c:symbol val="none"/>
          </c:marker>
          <c:cat>
            <c:strRef>
              <c:f>Exports!$B$17:$Y$17</c:f>
              <c:strCache>
                <c:ptCount val="24"/>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strCache>
            </c:strRef>
          </c:cat>
          <c:val>
            <c:numRef>
              <c:f>Exports!$B$20:$Y$20</c:f>
              <c:numCache>
                <c:formatCode>General</c:formatCode>
                <c:ptCount val="24"/>
                <c:pt idx="1">
                  <c:v>52.089552238806213</c:v>
                </c:pt>
                <c:pt idx="2">
                  <c:v>29.638554216867501</c:v>
                </c:pt>
                <c:pt idx="3">
                  <c:v>23.352906635349289</c:v>
                </c:pt>
                <c:pt idx="4">
                  <c:v>82.544436790336505</c:v>
                </c:pt>
                <c:pt idx="5">
                  <c:v>55.37624079507809</c:v>
                </c:pt>
                <c:pt idx="6">
                  <c:v>47.411640415384717</c:v>
                </c:pt>
                <c:pt idx="7">
                  <c:v>49.96825557164199</c:v>
                </c:pt>
                <c:pt idx="8">
                  <c:v>51.578680936349201</c:v>
                </c:pt>
                <c:pt idx="9">
                  <c:v>45.056002061479994</c:v>
                </c:pt>
                <c:pt idx="10">
                  <c:v>38.629843570199732</c:v>
                </c:pt>
                <c:pt idx="11">
                  <c:v>44.747118294240082</c:v>
                </c:pt>
                <c:pt idx="12">
                  <c:v>49.784834148558012</c:v>
                </c:pt>
                <c:pt idx="13">
                  <c:v>52.705871507832434</c:v>
                </c:pt>
                <c:pt idx="14">
                  <c:v>51.154682106904197</c:v>
                </c:pt>
                <c:pt idx="15">
                  <c:v>52.052065622717144</c:v>
                </c:pt>
                <c:pt idx="16">
                  <c:v>57.532153582272649</c:v>
                </c:pt>
                <c:pt idx="17">
                  <c:v>59.083760906745496</c:v>
                </c:pt>
                <c:pt idx="18">
                  <c:v>54.091706522102648</c:v>
                </c:pt>
                <c:pt idx="19">
                  <c:v>59.877387376015278</c:v>
                </c:pt>
                <c:pt idx="20">
                  <c:v>54.629576568360008</c:v>
                </c:pt>
                <c:pt idx="21">
                  <c:v>68.576776097653962</c:v>
                </c:pt>
                <c:pt idx="22">
                  <c:v>77.512529390363326</c:v>
                </c:pt>
              </c:numCache>
            </c:numRef>
          </c:val>
        </c:ser>
        <c:ser>
          <c:idx val="3"/>
          <c:order val="3"/>
          <c:tx>
            <c:strRef>
              <c:f>Exports!$A$21</c:f>
              <c:strCache>
                <c:ptCount val="1"/>
                <c:pt idx="0">
                  <c:v>Russia</c:v>
                </c:pt>
              </c:strCache>
            </c:strRef>
          </c:tx>
          <c:spPr>
            <a:ln w="50800"/>
          </c:spPr>
          <c:marker>
            <c:symbol val="none"/>
          </c:marker>
          <c:cat>
            <c:strRef>
              <c:f>Exports!$B$17:$Y$17</c:f>
              <c:strCache>
                <c:ptCount val="24"/>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strCache>
            </c:strRef>
          </c:cat>
          <c:val>
            <c:numRef>
              <c:f>Exports!$B$21:$Y$21</c:f>
              <c:numCache>
                <c:formatCode>General</c:formatCode>
                <c:ptCount val="24"/>
                <c:pt idx="0">
                  <c:v>21.902268780867889</c:v>
                </c:pt>
                <c:pt idx="1">
                  <c:v>18.162062027941626</c:v>
                </c:pt>
                <c:pt idx="2">
                  <c:v>13.271362173757494</c:v>
                </c:pt>
                <c:pt idx="3">
                  <c:v>62.322461862177803</c:v>
                </c:pt>
                <c:pt idx="4">
                  <c:v>38.204594484286098</c:v>
                </c:pt>
                <c:pt idx="5">
                  <c:v>27.758379042160936</c:v>
                </c:pt>
                <c:pt idx="6">
                  <c:v>29.289464473223589</c:v>
                </c:pt>
                <c:pt idx="7">
                  <c:v>26.073314075106989</c:v>
                </c:pt>
                <c:pt idx="8">
                  <c:v>24.72998932764143</c:v>
                </c:pt>
                <c:pt idx="9">
                  <c:v>31.221478551871009</c:v>
                </c:pt>
                <c:pt idx="10">
                  <c:v>43.220268701277156</c:v>
                </c:pt>
                <c:pt idx="11">
                  <c:v>44.060720543144981</c:v>
                </c:pt>
                <c:pt idx="12">
                  <c:v>36.893420993783224</c:v>
                </c:pt>
                <c:pt idx="13">
                  <c:v>35.249331566881963</c:v>
                </c:pt>
                <c:pt idx="14">
                  <c:v>35.249981774867898</c:v>
                </c:pt>
                <c:pt idx="15">
                  <c:v>34.417891054844581</c:v>
                </c:pt>
                <c:pt idx="16">
                  <c:v>35.203065964585463</c:v>
                </c:pt>
                <c:pt idx="17">
                  <c:v>33.730475443851283</c:v>
                </c:pt>
                <c:pt idx="18">
                  <c:v>30.16406048469868</c:v>
                </c:pt>
                <c:pt idx="19">
                  <c:v>31.309560333545882</c:v>
                </c:pt>
                <c:pt idx="20">
                  <c:v>27.938101204327385</c:v>
                </c:pt>
                <c:pt idx="21">
                  <c:v>29.21556078502746</c:v>
                </c:pt>
                <c:pt idx="22">
                  <c:v>30.360268386983879</c:v>
                </c:pt>
                <c:pt idx="23">
                  <c:v>29.438142976488752</c:v>
                </c:pt>
              </c:numCache>
            </c:numRef>
          </c:val>
        </c:ser>
        <c:marker val="1"/>
        <c:axId val="36199808"/>
        <c:axId val="36209792"/>
      </c:lineChart>
      <c:catAx>
        <c:axId val="36199808"/>
        <c:scaling>
          <c:orientation val="minMax"/>
        </c:scaling>
        <c:axPos val="b"/>
        <c:tickLblPos val="nextTo"/>
        <c:txPr>
          <a:bodyPr rot="-2700000"/>
          <a:lstStyle/>
          <a:p>
            <a:pPr>
              <a:defRPr sz="1400"/>
            </a:pPr>
            <a:endParaRPr lang="is-IS"/>
          </a:p>
        </c:txPr>
        <c:crossAx val="36209792"/>
        <c:crosses val="autoZero"/>
        <c:auto val="1"/>
        <c:lblAlgn val="ctr"/>
        <c:lblOffset val="100"/>
        <c:tickLblSkip val="2"/>
      </c:catAx>
      <c:valAx>
        <c:axId val="36209792"/>
        <c:scaling>
          <c:orientation val="minMax"/>
        </c:scaling>
        <c:axPos val="l"/>
        <c:majorGridlines/>
        <c:numFmt formatCode="General" sourceLinked="1"/>
        <c:tickLblPos val="nextTo"/>
        <c:txPr>
          <a:bodyPr/>
          <a:lstStyle/>
          <a:p>
            <a:pPr>
              <a:defRPr sz="1400"/>
            </a:pPr>
            <a:endParaRPr lang="is-IS"/>
          </a:p>
        </c:txPr>
        <c:crossAx val="36199808"/>
        <c:crosses val="autoZero"/>
        <c:crossBetween val="between"/>
      </c:valAx>
    </c:plotArea>
    <c:legend>
      <c:legendPos val="r"/>
      <c:layout>
        <c:manualLayout>
          <c:xMode val="edge"/>
          <c:yMode val="edge"/>
          <c:x val="0.18072772851164351"/>
          <c:y val="0.68055429014539071"/>
          <c:w val="0.77567856649498812"/>
          <c:h val="0.16640346135234901"/>
        </c:manualLayout>
      </c:layout>
      <c:txPr>
        <a:bodyPr/>
        <a:lstStyle/>
        <a:p>
          <a:pPr>
            <a:defRPr sz="1400"/>
          </a:pPr>
          <a:endParaRPr lang="is-IS"/>
        </a:p>
      </c:txPr>
    </c:legend>
    <c:plotVisOnly val="1"/>
    <c:dispBlanksAs val="gap"/>
  </c:chart>
  <c:spPr>
    <a:ln>
      <a:noFill/>
    </a:ln>
  </c:sp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8.6071741032370933E-2"/>
          <c:y val="5.1400554097404495E-2"/>
          <c:w val="0.87672462817148944"/>
          <c:h val="0.7827803295421395"/>
        </c:manualLayout>
      </c:layout>
      <c:lineChart>
        <c:grouping val="standard"/>
        <c:ser>
          <c:idx val="0"/>
          <c:order val="0"/>
          <c:tx>
            <c:strRef>
              <c:f>'\Users\gylfason\AppData\Local\Temp\[ne.exp.gnfs.zs_Indicator_en_excel_v2.xls]Data'!$A$2</c:f>
              <c:strCache>
                <c:ptCount val="1"/>
                <c:pt idx="0">
                  <c:v>Armenia</c:v>
                </c:pt>
              </c:strCache>
            </c:strRef>
          </c:tx>
          <c:spPr>
            <a:ln w="50800"/>
          </c:spPr>
          <c:marker>
            <c:symbol val="none"/>
          </c:marker>
          <c:cat>
            <c:strRef>
              <c:f>'\Users\gylfason\AppData\Local\Temp\[ne.exp.gnfs.zs_Indicator_en_excel_v2.xls]Data'!$B$1:$AA$1</c:f>
              <c:strCache>
                <c:ptCount val="26"/>
                <c:pt idx="0">
                  <c:v>1987</c:v>
                </c:pt>
                <c:pt idx="1">
                  <c:v>1988</c:v>
                </c:pt>
                <c:pt idx="2">
                  <c:v>1989</c:v>
                </c:pt>
                <c:pt idx="3">
                  <c:v>1990</c:v>
                </c:pt>
                <c:pt idx="4">
                  <c:v>1991</c:v>
                </c:pt>
                <c:pt idx="5">
                  <c:v>1992</c:v>
                </c:pt>
                <c:pt idx="6">
                  <c:v>1993</c:v>
                </c:pt>
                <c:pt idx="7">
                  <c:v>1994</c:v>
                </c:pt>
                <c:pt idx="8">
                  <c:v>1995</c:v>
                </c:pt>
                <c:pt idx="9">
                  <c:v>1996</c:v>
                </c:pt>
                <c:pt idx="10">
                  <c:v>1997</c:v>
                </c:pt>
                <c:pt idx="11">
                  <c:v>1998</c:v>
                </c:pt>
                <c:pt idx="12">
                  <c:v>1999</c:v>
                </c:pt>
                <c:pt idx="13">
                  <c:v>2000</c:v>
                </c:pt>
                <c:pt idx="14">
                  <c:v>2001</c:v>
                </c:pt>
                <c:pt idx="15">
                  <c:v>2002</c:v>
                </c:pt>
                <c:pt idx="16">
                  <c:v>2003</c:v>
                </c:pt>
                <c:pt idx="17">
                  <c:v>2004</c:v>
                </c:pt>
                <c:pt idx="18">
                  <c:v>2005</c:v>
                </c:pt>
                <c:pt idx="19">
                  <c:v>2006</c:v>
                </c:pt>
                <c:pt idx="20">
                  <c:v>2007</c:v>
                </c:pt>
                <c:pt idx="21">
                  <c:v>2008</c:v>
                </c:pt>
                <c:pt idx="22">
                  <c:v>2009</c:v>
                </c:pt>
                <c:pt idx="23">
                  <c:v>2010</c:v>
                </c:pt>
                <c:pt idx="24">
                  <c:v>2011</c:v>
                </c:pt>
                <c:pt idx="25">
                  <c:v>2012</c:v>
                </c:pt>
              </c:strCache>
            </c:strRef>
          </c:cat>
          <c:val>
            <c:numRef>
              <c:f>'\Users\gylfason\AppData\Local\Temp\[ne.exp.gnfs.zs_Indicator_en_excel_v2.xls]Data'!$B$2:$AA$2</c:f>
              <c:numCache>
                <c:formatCode>General</c:formatCode>
                <c:ptCount val="26"/>
                <c:pt idx="3">
                  <c:v>35.002981514609395</c:v>
                </c:pt>
                <c:pt idx="4">
                  <c:v>40.745388379972411</c:v>
                </c:pt>
                <c:pt idx="5">
                  <c:v>39.82075296711033</c:v>
                </c:pt>
                <c:pt idx="6">
                  <c:v>47.218977187021572</c:v>
                </c:pt>
                <c:pt idx="7">
                  <c:v>39.328040133331676</c:v>
                </c:pt>
                <c:pt idx="8">
                  <c:v>23.92792145407563</c:v>
                </c:pt>
                <c:pt idx="9">
                  <c:v>23.240002799019027</c:v>
                </c:pt>
                <c:pt idx="10">
                  <c:v>20.273269889836186</c:v>
                </c:pt>
                <c:pt idx="11">
                  <c:v>19.003020506628527</c:v>
                </c:pt>
                <c:pt idx="12">
                  <c:v>20.758259915000771</c:v>
                </c:pt>
                <c:pt idx="13">
                  <c:v>23.37527850948619</c:v>
                </c:pt>
                <c:pt idx="14">
                  <c:v>25.468390906258186</c:v>
                </c:pt>
                <c:pt idx="15">
                  <c:v>29.356551038821593</c:v>
                </c:pt>
                <c:pt idx="16">
                  <c:v>32.152645009268795</c:v>
                </c:pt>
                <c:pt idx="17">
                  <c:v>29.734828889757541</c:v>
                </c:pt>
                <c:pt idx="18">
                  <c:v>28.80922032016948</c:v>
                </c:pt>
                <c:pt idx="19">
                  <c:v>23.358985867651686</c:v>
                </c:pt>
                <c:pt idx="20">
                  <c:v>19.185643946810089</c:v>
                </c:pt>
                <c:pt idx="21">
                  <c:v>15.047103497545949</c:v>
                </c:pt>
                <c:pt idx="22">
                  <c:v>15.474468679048124</c:v>
                </c:pt>
                <c:pt idx="23">
                  <c:v>20.830094722485697</c:v>
                </c:pt>
                <c:pt idx="24">
                  <c:v>23.756853460251193</c:v>
                </c:pt>
                <c:pt idx="25">
                  <c:v>25.08180345218473</c:v>
                </c:pt>
              </c:numCache>
            </c:numRef>
          </c:val>
        </c:ser>
        <c:ser>
          <c:idx val="1"/>
          <c:order val="1"/>
          <c:tx>
            <c:strRef>
              <c:f>'\Users\gylfason\AppData\Local\Temp\[ne.exp.gnfs.zs_Indicator_en_excel_v2.xls]Data'!$A$3</c:f>
              <c:strCache>
                <c:ptCount val="1"/>
                <c:pt idx="0">
                  <c:v>Azerbaijan</c:v>
                </c:pt>
              </c:strCache>
            </c:strRef>
          </c:tx>
          <c:spPr>
            <a:ln w="50800"/>
          </c:spPr>
          <c:marker>
            <c:symbol val="none"/>
          </c:marker>
          <c:cat>
            <c:strRef>
              <c:f>'\Users\gylfason\AppData\Local\Temp\[ne.exp.gnfs.zs_Indicator_en_excel_v2.xls]Data'!$B$1:$AA$1</c:f>
              <c:strCache>
                <c:ptCount val="26"/>
                <c:pt idx="0">
                  <c:v>1987</c:v>
                </c:pt>
                <c:pt idx="1">
                  <c:v>1988</c:v>
                </c:pt>
                <c:pt idx="2">
                  <c:v>1989</c:v>
                </c:pt>
                <c:pt idx="3">
                  <c:v>1990</c:v>
                </c:pt>
                <c:pt idx="4">
                  <c:v>1991</c:v>
                </c:pt>
                <c:pt idx="5">
                  <c:v>1992</c:v>
                </c:pt>
                <c:pt idx="6">
                  <c:v>1993</c:v>
                </c:pt>
                <c:pt idx="7">
                  <c:v>1994</c:v>
                </c:pt>
                <c:pt idx="8">
                  <c:v>1995</c:v>
                </c:pt>
                <c:pt idx="9">
                  <c:v>1996</c:v>
                </c:pt>
                <c:pt idx="10">
                  <c:v>1997</c:v>
                </c:pt>
                <c:pt idx="11">
                  <c:v>1998</c:v>
                </c:pt>
                <c:pt idx="12">
                  <c:v>1999</c:v>
                </c:pt>
                <c:pt idx="13">
                  <c:v>2000</c:v>
                </c:pt>
                <c:pt idx="14">
                  <c:v>2001</c:v>
                </c:pt>
                <c:pt idx="15">
                  <c:v>2002</c:v>
                </c:pt>
                <c:pt idx="16">
                  <c:v>2003</c:v>
                </c:pt>
                <c:pt idx="17">
                  <c:v>2004</c:v>
                </c:pt>
                <c:pt idx="18">
                  <c:v>2005</c:v>
                </c:pt>
                <c:pt idx="19">
                  <c:v>2006</c:v>
                </c:pt>
                <c:pt idx="20">
                  <c:v>2007</c:v>
                </c:pt>
                <c:pt idx="21">
                  <c:v>2008</c:v>
                </c:pt>
                <c:pt idx="22">
                  <c:v>2009</c:v>
                </c:pt>
                <c:pt idx="23">
                  <c:v>2010</c:v>
                </c:pt>
                <c:pt idx="24">
                  <c:v>2011</c:v>
                </c:pt>
                <c:pt idx="25">
                  <c:v>2012</c:v>
                </c:pt>
              </c:strCache>
            </c:strRef>
          </c:cat>
          <c:val>
            <c:numRef>
              <c:f>'\Users\gylfason\AppData\Local\Temp\[ne.exp.gnfs.zs_Indicator_en_excel_v2.xls]Data'!$B$3:$AA$3</c:f>
              <c:numCache>
                <c:formatCode>General</c:formatCode>
                <c:ptCount val="26"/>
                <c:pt idx="3">
                  <c:v>43.860845839017728</c:v>
                </c:pt>
                <c:pt idx="4">
                  <c:v>45.654940119760049</c:v>
                </c:pt>
                <c:pt idx="5">
                  <c:v>86.204020663471724</c:v>
                </c:pt>
                <c:pt idx="6">
                  <c:v>57.432423829592146</c:v>
                </c:pt>
                <c:pt idx="7">
                  <c:v>24.722599585590956</c:v>
                </c:pt>
                <c:pt idx="8">
                  <c:v>27.90086655340556</c:v>
                </c:pt>
                <c:pt idx="9">
                  <c:v>29.515703445194099</c:v>
                </c:pt>
                <c:pt idx="10">
                  <c:v>29.021880295603928</c:v>
                </c:pt>
                <c:pt idx="11">
                  <c:v>22.702317800581184</c:v>
                </c:pt>
                <c:pt idx="12">
                  <c:v>27.983578970511616</c:v>
                </c:pt>
                <c:pt idx="13">
                  <c:v>39.041359095884779</c:v>
                </c:pt>
                <c:pt idx="14">
                  <c:v>40.923041785499194</c:v>
                </c:pt>
                <c:pt idx="15">
                  <c:v>42.768523231854587</c:v>
                </c:pt>
                <c:pt idx="16">
                  <c:v>42.010874913593995</c:v>
                </c:pt>
                <c:pt idx="17">
                  <c:v>48.787479814150863</c:v>
                </c:pt>
                <c:pt idx="18">
                  <c:v>62.936430137752041</c:v>
                </c:pt>
                <c:pt idx="19">
                  <c:v>66.506230554090052</c:v>
                </c:pt>
                <c:pt idx="20">
                  <c:v>68.130940352778239</c:v>
                </c:pt>
                <c:pt idx="21">
                  <c:v>65.776137847182994</c:v>
                </c:pt>
                <c:pt idx="22">
                  <c:v>51.635745684873172</c:v>
                </c:pt>
                <c:pt idx="23">
                  <c:v>54.304721535381894</c:v>
                </c:pt>
                <c:pt idx="24">
                  <c:v>56.426980530701577</c:v>
                </c:pt>
                <c:pt idx="25">
                  <c:v>53.709232336327972</c:v>
                </c:pt>
              </c:numCache>
            </c:numRef>
          </c:val>
        </c:ser>
        <c:ser>
          <c:idx val="2"/>
          <c:order val="2"/>
          <c:tx>
            <c:strRef>
              <c:f>'\Users\gylfason\AppData\Local\Temp\[ne.exp.gnfs.zs_Indicator_en_excel_v2.xls]Data'!$A$4</c:f>
              <c:strCache>
                <c:ptCount val="1"/>
                <c:pt idx="0">
                  <c:v>Belarus</c:v>
                </c:pt>
              </c:strCache>
            </c:strRef>
          </c:tx>
          <c:spPr>
            <a:ln w="50800"/>
          </c:spPr>
          <c:marker>
            <c:symbol val="none"/>
          </c:marker>
          <c:cat>
            <c:strRef>
              <c:f>'\Users\gylfason\AppData\Local\Temp\[ne.exp.gnfs.zs_Indicator_en_excel_v2.xls]Data'!$B$1:$AA$1</c:f>
              <c:strCache>
                <c:ptCount val="26"/>
                <c:pt idx="0">
                  <c:v>1987</c:v>
                </c:pt>
                <c:pt idx="1">
                  <c:v>1988</c:v>
                </c:pt>
                <c:pt idx="2">
                  <c:v>1989</c:v>
                </c:pt>
                <c:pt idx="3">
                  <c:v>1990</c:v>
                </c:pt>
                <c:pt idx="4">
                  <c:v>1991</c:v>
                </c:pt>
                <c:pt idx="5">
                  <c:v>1992</c:v>
                </c:pt>
                <c:pt idx="6">
                  <c:v>1993</c:v>
                </c:pt>
                <c:pt idx="7">
                  <c:v>1994</c:v>
                </c:pt>
                <c:pt idx="8">
                  <c:v>1995</c:v>
                </c:pt>
                <c:pt idx="9">
                  <c:v>1996</c:v>
                </c:pt>
                <c:pt idx="10">
                  <c:v>1997</c:v>
                </c:pt>
                <c:pt idx="11">
                  <c:v>1998</c:v>
                </c:pt>
                <c:pt idx="12">
                  <c:v>1999</c:v>
                </c:pt>
                <c:pt idx="13">
                  <c:v>2000</c:v>
                </c:pt>
                <c:pt idx="14">
                  <c:v>2001</c:v>
                </c:pt>
                <c:pt idx="15">
                  <c:v>2002</c:v>
                </c:pt>
                <c:pt idx="16">
                  <c:v>2003</c:v>
                </c:pt>
                <c:pt idx="17">
                  <c:v>2004</c:v>
                </c:pt>
                <c:pt idx="18">
                  <c:v>2005</c:v>
                </c:pt>
                <c:pt idx="19">
                  <c:v>2006</c:v>
                </c:pt>
                <c:pt idx="20">
                  <c:v>2007</c:v>
                </c:pt>
                <c:pt idx="21">
                  <c:v>2008</c:v>
                </c:pt>
                <c:pt idx="22">
                  <c:v>2009</c:v>
                </c:pt>
                <c:pt idx="23">
                  <c:v>2010</c:v>
                </c:pt>
                <c:pt idx="24">
                  <c:v>2011</c:v>
                </c:pt>
                <c:pt idx="25">
                  <c:v>2012</c:v>
                </c:pt>
              </c:strCache>
            </c:strRef>
          </c:cat>
          <c:val>
            <c:numRef>
              <c:f>'\Users\gylfason\AppData\Local\Temp\[ne.exp.gnfs.zs_Indicator_en_excel_v2.xls]Data'!$B$4:$AA$4</c:f>
              <c:numCache>
                <c:formatCode>General</c:formatCode>
                <c:ptCount val="26"/>
                <c:pt idx="3">
                  <c:v>45.958429561200177</c:v>
                </c:pt>
                <c:pt idx="4">
                  <c:v>36.854190585533424</c:v>
                </c:pt>
                <c:pt idx="5">
                  <c:v>59.286100594916171</c:v>
                </c:pt>
                <c:pt idx="6">
                  <c:v>67.636909836398218</c:v>
                </c:pt>
                <c:pt idx="7">
                  <c:v>71.269923341501325</c:v>
                </c:pt>
                <c:pt idx="8">
                  <c:v>49.665328419654962</c:v>
                </c:pt>
                <c:pt idx="9">
                  <c:v>46.349963928123152</c:v>
                </c:pt>
                <c:pt idx="10">
                  <c:v>59.859864280493142</c:v>
                </c:pt>
                <c:pt idx="11">
                  <c:v>59.051135131239832</c:v>
                </c:pt>
                <c:pt idx="12">
                  <c:v>59.203357153387095</c:v>
                </c:pt>
                <c:pt idx="13">
                  <c:v>69.210821344894782</c:v>
                </c:pt>
                <c:pt idx="14">
                  <c:v>66.747606736077827</c:v>
                </c:pt>
                <c:pt idx="15">
                  <c:v>63.627515944036624</c:v>
                </c:pt>
                <c:pt idx="16">
                  <c:v>65.156379906357458</c:v>
                </c:pt>
                <c:pt idx="17">
                  <c:v>67.886333358670072</c:v>
                </c:pt>
                <c:pt idx="18">
                  <c:v>59.797808723609933</c:v>
                </c:pt>
                <c:pt idx="19">
                  <c:v>60.061311769084227</c:v>
                </c:pt>
                <c:pt idx="20">
                  <c:v>60.943052715321208</c:v>
                </c:pt>
                <c:pt idx="21">
                  <c:v>60.937755218397598</c:v>
                </c:pt>
                <c:pt idx="22">
                  <c:v>50.529749960346948</c:v>
                </c:pt>
                <c:pt idx="23">
                  <c:v>54.275909995434013</c:v>
                </c:pt>
                <c:pt idx="24">
                  <c:v>81.125880298574387</c:v>
                </c:pt>
                <c:pt idx="25">
                  <c:v>81.636773893833507</c:v>
                </c:pt>
              </c:numCache>
            </c:numRef>
          </c:val>
        </c:ser>
        <c:ser>
          <c:idx val="3"/>
          <c:order val="3"/>
          <c:tx>
            <c:strRef>
              <c:f>'\Users\gylfason\AppData\Local\Temp\[ne.exp.gnfs.zs_Indicator_en_excel_v2.xls]Data'!$A$5</c:f>
              <c:strCache>
                <c:ptCount val="1"/>
                <c:pt idx="0">
                  <c:v>Georgia</c:v>
                </c:pt>
              </c:strCache>
            </c:strRef>
          </c:tx>
          <c:spPr>
            <a:ln w="50800"/>
          </c:spPr>
          <c:marker>
            <c:symbol val="none"/>
          </c:marker>
          <c:cat>
            <c:strRef>
              <c:f>'\Users\gylfason\AppData\Local\Temp\[ne.exp.gnfs.zs_Indicator_en_excel_v2.xls]Data'!$B$1:$AA$1</c:f>
              <c:strCache>
                <c:ptCount val="26"/>
                <c:pt idx="0">
                  <c:v>1987</c:v>
                </c:pt>
                <c:pt idx="1">
                  <c:v>1988</c:v>
                </c:pt>
                <c:pt idx="2">
                  <c:v>1989</c:v>
                </c:pt>
                <c:pt idx="3">
                  <c:v>1990</c:v>
                </c:pt>
                <c:pt idx="4">
                  <c:v>1991</c:v>
                </c:pt>
                <c:pt idx="5">
                  <c:v>1992</c:v>
                </c:pt>
                <c:pt idx="6">
                  <c:v>1993</c:v>
                </c:pt>
                <c:pt idx="7">
                  <c:v>1994</c:v>
                </c:pt>
                <c:pt idx="8">
                  <c:v>1995</c:v>
                </c:pt>
                <c:pt idx="9">
                  <c:v>1996</c:v>
                </c:pt>
                <c:pt idx="10">
                  <c:v>1997</c:v>
                </c:pt>
                <c:pt idx="11">
                  <c:v>1998</c:v>
                </c:pt>
                <c:pt idx="12">
                  <c:v>1999</c:v>
                </c:pt>
                <c:pt idx="13">
                  <c:v>2000</c:v>
                </c:pt>
                <c:pt idx="14">
                  <c:v>2001</c:v>
                </c:pt>
                <c:pt idx="15">
                  <c:v>2002</c:v>
                </c:pt>
                <c:pt idx="16">
                  <c:v>2003</c:v>
                </c:pt>
                <c:pt idx="17">
                  <c:v>2004</c:v>
                </c:pt>
                <c:pt idx="18">
                  <c:v>2005</c:v>
                </c:pt>
                <c:pt idx="19">
                  <c:v>2006</c:v>
                </c:pt>
                <c:pt idx="20">
                  <c:v>2007</c:v>
                </c:pt>
                <c:pt idx="21">
                  <c:v>2008</c:v>
                </c:pt>
                <c:pt idx="22">
                  <c:v>2009</c:v>
                </c:pt>
                <c:pt idx="23">
                  <c:v>2010</c:v>
                </c:pt>
                <c:pt idx="24">
                  <c:v>2011</c:v>
                </c:pt>
                <c:pt idx="25">
                  <c:v>2012</c:v>
                </c:pt>
              </c:strCache>
            </c:strRef>
          </c:cat>
          <c:val>
            <c:numRef>
              <c:f>'\Users\gylfason\AppData\Local\Temp\[ne.exp.gnfs.zs_Indicator_en_excel_v2.xls]Data'!$B$5:$AA$5</c:f>
              <c:numCache>
                <c:formatCode>General</c:formatCode>
                <c:ptCount val="26"/>
                <c:pt idx="0">
                  <c:v>41.561181434599156</c:v>
                </c:pt>
                <c:pt idx="1">
                  <c:v>42.535787321063395</c:v>
                </c:pt>
                <c:pt idx="2">
                  <c:v>42.369337979094077</c:v>
                </c:pt>
                <c:pt idx="3">
                  <c:v>39.946559786239142</c:v>
                </c:pt>
                <c:pt idx="4">
                  <c:v>27.780678851174709</c:v>
                </c:pt>
                <c:pt idx="5">
                  <c:v>35.672161908591363</c:v>
                </c:pt>
                <c:pt idx="6">
                  <c:v>46.888741164488344</c:v>
                </c:pt>
                <c:pt idx="7">
                  <c:v>57.772098582836009</c:v>
                </c:pt>
                <c:pt idx="8">
                  <c:v>25.501894841431692</c:v>
                </c:pt>
                <c:pt idx="9">
                  <c:v>13.32628893897912</c:v>
                </c:pt>
                <c:pt idx="10">
                  <c:v>15.610131683125619</c:v>
                </c:pt>
                <c:pt idx="11">
                  <c:v>16.458724527288126</c:v>
                </c:pt>
                <c:pt idx="12">
                  <c:v>19.05560589909177</c:v>
                </c:pt>
                <c:pt idx="13">
                  <c:v>22.99463006735758</c:v>
                </c:pt>
                <c:pt idx="14">
                  <c:v>24.461373294940934</c:v>
                </c:pt>
                <c:pt idx="15">
                  <c:v>29.229174163067441</c:v>
                </c:pt>
                <c:pt idx="16">
                  <c:v>31.837617343168919</c:v>
                </c:pt>
                <c:pt idx="17">
                  <c:v>31.555749029227531</c:v>
                </c:pt>
                <c:pt idx="18">
                  <c:v>33.748242234608313</c:v>
                </c:pt>
                <c:pt idx="19">
                  <c:v>32.865547523125109</c:v>
                </c:pt>
                <c:pt idx="20">
                  <c:v>31.205715636718686</c:v>
                </c:pt>
                <c:pt idx="21">
                  <c:v>28.619972205276831</c:v>
                </c:pt>
                <c:pt idx="22">
                  <c:v>29.739411404770049</c:v>
                </c:pt>
                <c:pt idx="23">
                  <c:v>34.951132661830144</c:v>
                </c:pt>
                <c:pt idx="24">
                  <c:v>36.27917570859605</c:v>
                </c:pt>
                <c:pt idx="25">
                  <c:v>38.441072979102096</c:v>
                </c:pt>
              </c:numCache>
            </c:numRef>
          </c:val>
        </c:ser>
        <c:ser>
          <c:idx val="4"/>
          <c:order val="4"/>
          <c:tx>
            <c:strRef>
              <c:f>'\Users\gylfason\AppData\Local\Temp\[ne.exp.gnfs.zs_Indicator_en_excel_v2.xls]Data'!$A$6</c:f>
              <c:strCache>
                <c:ptCount val="1"/>
                <c:pt idx="0">
                  <c:v>Moldova</c:v>
                </c:pt>
              </c:strCache>
            </c:strRef>
          </c:tx>
          <c:spPr>
            <a:ln w="50800"/>
          </c:spPr>
          <c:marker>
            <c:symbol val="none"/>
          </c:marker>
          <c:cat>
            <c:strRef>
              <c:f>'\Users\gylfason\AppData\Local\Temp\[ne.exp.gnfs.zs_Indicator_en_excel_v2.xls]Data'!$B$1:$AA$1</c:f>
              <c:strCache>
                <c:ptCount val="26"/>
                <c:pt idx="0">
                  <c:v>1987</c:v>
                </c:pt>
                <c:pt idx="1">
                  <c:v>1988</c:v>
                </c:pt>
                <c:pt idx="2">
                  <c:v>1989</c:v>
                </c:pt>
                <c:pt idx="3">
                  <c:v>1990</c:v>
                </c:pt>
                <c:pt idx="4">
                  <c:v>1991</c:v>
                </c:pt>
                <c:pt idx="5">
                  <c:v>1992</c:v>
                </c:pt>
                <c:pt idx="6">
                  <c:v>1993</c:v>
                </c:pt>
                <c:pt idx="7">
                  <c:v>1994</c:v>
                </c:pt>
                <c:pt idx="8">
                  <c:v>1995</c:v>
                </c:pt>
                <c:pt idx="9">
                  <c:v>1996</c:v>
                </c:pt>
                <c:pt idx="10">
                  <c:v>1997</c:v>
                </c:pt>
                <c:pt idx="11">
                  <c:v>1998</c:v>
                </c:pt>
                <c:pt idx="12">
                  <c:v>1999</c:v>
                </c:pt>
                <c:pt idx="13">
                  <c:v>2000</c:v>
                </c:pt>
                <c:pt idx="14">
                  <c:v>2001</c:v>
                </c:pt>
                <c:pt idx="15">
                  <c:v>2002</c:v>
                </c:pt>
                <c:pt idx="16">
                  <c:v>2003</c:v>
                </c:pt>
                <c:pt idx="17">
                  <c:v>2004</c:v>
                </c:pt>
                <c:pt idx="18">
                  <c:v>2005</c:v>
                </c:pt>
                <c:pt idx="19">
                  <c:v>2006</c:v>
                </c:pt>
                <c:pt idx="20">
                  <c:v>2007</c:v>
                </c:pt>
                <c:pt idx="21">
                  <c:v>2008</c:v>
                </c:pt>
                <c:pt idx="22">
                  <c:v>2009</c:v>
                </c:pt>
                <c:pt idx="23">
                  <c:v>2010</c:v>
                </c:pt>
                <c:pt idx="24">
                  <c:v>2011</c:v>
                </c:pt>
                <c:pt idx="25">
                  <c:v>2012</c:v>
                </c:pt>
              </c:strCache>
            </c:strRef>
          </c:cat>
          <c:val>
            <c:numRef>
              <c:f>'\Users\gylfason\AppData\Local\Temp\[ne.exp.gnfs.zs_Indicator_en_excel_v2.xls]Data'!$B$6:$AA$6</c:f>
              <c:numCache>
                <c:formatCode>General</c:formatCode>
                <c:ptCount val="26"/>
                <c:pt idx="3">
                  <c:v>48.224633453894896</c:v>
                </c:pt>
                <c:pt idx="4">
                  <c:v>32.432432432432442</c:v>
                </c:pt>
                <c:pt idx="5">
                  <c:v>38.935111226557311</c:v>
                </c:pt>
                <c:pt idx="6">
                  <c:v>21.123082472272888</c:v>
                </c:pt>
                <c:pt idx="7">
                  <c:v>38.242055525790001</c:v>
                </c:pt>
                <c:pt idx="8">
                  <c:v>49.345825924725183</c:v>
                </c:pt>
                <c:pt idx="9">
                  <c:v>55.267130933672632</c:v>
                </c:pt>
                <c:pt idx="10">
                  <c:v>54.787091049051099</c:v>
                </c:pt>
                <c:pt idx="11">
                  <c:v>48.528292500085463</c:v>
                </c:pt>
                <c:pt idx="12">
                  <c:v>52.08641852308503</c:v>
                </c:pt>
                <c:pt idx="13">
                  <c:v>49.778014080888212</c:v>
                </c:pt>
                <c:pt idx="14">
                  <c:v>49.853548636745096</c:v>
                </c:pt>
                <c:pt idx="15">
                  <c:v>52.740427120972299</c:v>
                </c:pt>
                <c:pt idx="16">
                  <c:v>53.481203955925992</c:v>
                </c:pt>
                <c:pt idx="17">
                  <c:v>50.706798701801652</c:v>
                </c:pt>
                <c:pt idx="18">
                  <c:v>51.144304374372496</c:v>
                </c:pt>
                <c:pt idx="19">
                  <c:v>45.255965747432001</c:v>
                </c:pt>
                <c:pt idx="20">
                  <c:v>47.452462232945912</c:v>
                </c:pt>
                <c:pt idx="21">
                  <c:v>40.819043779041877</c:v>
                </c:pt>
                <c:pt idx="22">
                  <c:v>36.872122518751233</c:v>
                </c:pt>
                <c:pt idx="23">
                  <c:v>39.225215375223428</c:v>
                </c:pt>
                <c:pt idx="24">
                  <c:v>44.97095722321199</c:v>
                </c:pt>
                <c:pt idx="25">
                  <c:v>43.624711145514361</c:v>
                </c:pt>
              </c:numCache>
            </c:numRef>
          </c:val>
        </c:ser>
        <c:ser>
          <c:idx val="5"/>
          <c:order val="5"/>
          <c:tx>
            <c:strRef>
              <c:f>'\Users\gylfason\AppData\Local\Temp\[ne.exp.gnfs.zs_Indicator_en_excel_v2.xls]Data'!$A$7</c:f>
              <c:strCache>
                <c:ptCount val="1"/>
                <c:pt idx="0">
                  <c:v>Ukraine</c:v>
                </c:pt>
              </c:strCache>
            </c:strRef>
          </c:tx>
          <c:spPr>
            <a:ln w="50800"/>
          </c:spPr>
          <c:marker>
            <c:symbol val="none"/>
          </c:marker>
          <c:cat>
            <c:strRef>
              <c:f>'\Users\gylfason\AppData\Local\Temp\[ne.exp.gnfs.zs_Indicator_en_excel_v2.xls]Data'!$B$1:$AA$1</c:f>
              <c:strCache>
                <c:ptCount val="26"/>
                <c:pt idx="0">
                  <c:v>1987</c:v>
                </c:pt>
                <c:pt idx="1">
                  <c:v>1988</c:v>
                </c:pt>
                <c:pt idx="2">
                  <c:v>1989</c:v>
                </c:pt>
                <c:pt idx="3">
                  <c:v>1990</c:v>
                </c:pt>
                <c:pt idx="4">
                  <c:v>1991</c:v>
                </c:pt>
                <c:pt idx="5">
                  <c:v>1992</c:v>
                </c:pt>
                <c:pt idx="6">
                  <c:v>1993</c:v>
                </c:pt>
                <c:pt idx="7">
                  <c:v>1994</c:v>
                </c:pt>
                <c:pt idx="8">
                  <c:v>1995</c:v>
                </c:pt>
                <c:pt idx="9">
                  <c:v>1996</c:v>
                </c:pt>
                <c:pt idx="10">
                  <c:v>1997</c:v>
                </c:pt>
                <c:pt idx="11">
                  <c:v>1998</c:v>
                </c:pt>
                <c:pt idx="12">
                  <c:v>1999</c:v>
                </c:pt>
                <c:pt idx="13">
                  <c:v>2000</c:v>
                </c:pt>
                <c:pt idx="14">
                  <c:v>2001</c:v>
                </c:pt>
                <c:pt idx="15">
                  <c:v>2002</c:v>
                </c:pt>
                <c:pt idx="16">
                  <c:v>2003</c:v>
                </c:pt>
                <c:pt idx="17">
                  <c:v>2004</c:v>
                </c:pt>
                <c:pt idx="18">
                  <c:v>2005</c:v>
                </c:pt>
                <c:pt idx="19">
                  <c:v>2006</c:v>
                </c:pt>
                <c:pt idx="20">
                  <c:v>2007</c:v>
                </c:pt>
                <c:pt idx="21">
                  <c:v>2008</c:v>
                </c:pt>
                <c:pt idx="22">
                  <c:v>2009</c:v>
                </c:pt>
                <c:pt idx="23">
                  <c:v>2010</c:v>
                </c:pt>
                <c:pt idx="24">
                  <c:v>2011</c:v>
                </c:pt>
                <c:pt idx="25">
                  <c:v>2012</c:v>
                </c:pt>
              </c:strCache>
            </c:strRef>
          </c:cat>
          <c:val>
            <c:numRef>
              <c:f>'\Users\gylfason\AppData\Local\Temp\[ne.exp.gnfs.zs_Indicator_en_excel_v2.xls]Data'!$B$7:$AA$7</c:f>
              <c:numCache>
                <c:formatCode>General</c:formatCode>
                <c:ptCount val="26"/>
                <c:pt idx="2">
                  <c:v>32.075939133949653</c:v>
                </c:pt>
                <c:pt idx="3">
                  <c:v>27.643317437428571</c:v>
                </c:pt>
                <c:pt idx="4">
                  <c:v>26.115589871692929</c:v>
                </c:pt>
                <c:pt idx="5">
                  <c:v>23.980905881749653</c:v>
                </c:pt>
                <c:pt idx="6">
                  <c:v>25.877941644161126</c:v>
                </c:pt>
                <c:pt idx="7">
                  <c:v>35.388848439933135</c:v>
                </c:pt>
                <c:pt idx="8">
                  <c:v>47.073248907016726</c:v>
                </c:pt>
                <c:pt idx="9">
                  <c:v>45.651931203239847</c:v>
                </c:pt>
                <c:pt idx="10">
                  <c:v>40.591225220111063</c:v>
                </c:pt>
                <c:pt idx="11">
                  <c:v>41.88784578825787</c:v>
                </c:pt>
                <c:pt idx="12">
                  <c:v>53.703789753680169</c:v>
                </c:pt>
                <c:pt idx="13">
                  <c:v>62.444875639441982</c:v>
                </c:pt>
                <c:pt idx="14">
                  <c:v>55.460600421176295</c:v>
                </c:pt>
                <c:pt idx="15">
                  <c:v>55.087020061112717</c:v>
                </c:pt>
                <c:pt idx="16">
                  <c:v>57.751062301753294</c:v>
                </c:pt>
                <c:pt idx="17">
                  <c:v>61.211255443869106</c:v>
                </c:pt>
                <c:pt idx="18">
                  <c:v>51.478303416906023</c:v>
                </c:pt>
                <c:pt idx="19">
                  <c:v>46.624203119343044</c:v>
                </c:pt>
                <c:pt idx="20">
                  <c:v>44.844054161676837</c:v>
                </c:pt>
                <c:pt idx="21">
                  <c:v>46.923283012817805</c:v>
                </c:pt>
                <c:pt idx="22">
                  <c:v>46.375028056210894</c:v>
                </c:pt>
                <c:pt idx="23">
                  <c:v>50.746418934960076</c:v>
                </c:pt>
                <c:pt idx="24">
                  <c:v>54.370971346592647</c:v>
                </c:pt>
                <c:pt idx="25">
                  <c:v>50.915792514527411</c:v>
                </c:pt>
              </c:numCache>
            </c:numRef>
          </c:val>
        </c:ser>
        <c:marker val="1"/>
        <c:axId val="9837184"/>
        <c:axId val="9855360"/>
      </c:lineChart>
      <c:catAx>
        <c:axId val="9837184"/>
        <c:scaling>
          <c:orientation val="minMax"/>
        </c:scaling>
        <c:axPos val="b"/>
        <c:tickLblPos val="nextTo"/>
        <c:txPr>
          <a:bodyPr rot="-2700000"/>
          <a:lstStyle/>
          <a:p>
            <a:pPr>
              <a:defRPr sz="1400"/>
            </a:pPr>
            <a:endParaRPr lang="is-IS"/>
          </a:p>
        </c:txPr>
        <c:crossAx val="9855360"/>
        <c:crosses val="autoZero"/>
        <c:auto val="1"/>
        <c:lblAlgn val="ctr"/>
        <c:lblOffset val="100"/>
        <c:tickLblSkip val="2"/>
      </c:catAx>
      <c:valAx>
        <c:axId val="9855360"/>
        <c:scaling>
          <c:orientation val="minMax"/>
        </c:scaling>
        <c:axPos val="l"/>
        <c:majorGridlines/>
        <c:numFmt formatCode="General" sourceLinked="1"/>
        <c:tickLblPos val="nextTo"/>
        <c:txPr>
          <a:bodyPr/>
          <a:lstStyle/>
          <a:p>
            <a:pPr>
              <a:defRPr sz="1400"/>
            </a:pPr>
            <a:endParaRPr lang="is-IS"/>
          </a:p>
        </c:txPr>
        <c:crossAx val="9837184"/>
        <c:crosses val="autoZero"/>
        <c:crossBetween val="between"/>
      </c:valAx>
    </c:plotArea>
    <c:legend>
      <c:legendPos val="r"/>
      <c:layout>
        <c:manualLayout>
          <c:xMode val="edge"/>
          <c:yMode val="edge"/>
          <c:x val="0.16484992881424901"/>
          <c:y val="4.9774351122776513E-2"/>
          <c:w val="0.79894664458456122"/>
          <c:h val="0.22992123074804974"/>
        </c:manualLayout>
      </c:layout>
      <c:txPr>
        <a:bodyPr/>
        <a:lstStyle/>
        <a:p>
          <a:pPr>
            <a:defRPr sz="1400"/>
          </a:pPr>
          <a:endParaRPr lang="is-IS"/>
        </a:p>
      </c:txPr>
    </c:legend>
    <c:plotVisOnly val="1"/>
    <c:dispBlanksAs val="gap"/>
  </c:chart>
  <c:spPr>
    <a:ln>
      <a:noFill/>
    </a:ln>
  </c:sp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7.1988407699037568E-2"/>
          <c:y val="5.1400554097404495E-2"/>
          <c:w val="0.90165048118985103"/>
          <c:h val="0.79523549139690797"/>
        </c:manualLayout>
      </c:layout>
      <c:lineChart>
        <c:grouping val="standard"/>
        <c:ser>
          <c:idx val="0"/>
          <c:order val="0"/>
          <c:tx>
            <c:strRef>
              <c:f>Manuf!$A$18</c:f>
              <c:strCache>
                <c:ptCount val="1"/>
                <c:pt idx="0">
                  <c:v>Estonia</c:v>
                </c:pt>
              </c:strCache>
            </c:strRef>
          </c:tx>
          <c:spPr>
            <a:ln w="50800"/>
          </c:spPr>
          <c:marker>
            <c:symbol val="none"/>
          </c:marker>
          <c:cat>
            <c:strRef>
              <c:f>Manuf!$B$17:$T$17</c:f>
              <c:strCache>
                <c:ptCount val="19"/>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strCache>
            </c:strRef>
          </c:cat>
          <c:val>
            <c:numRef>
              <c:f>Manuf!$B$18:$T$18</c:f>
              <c:numCache>
                <c:formatCode>General</c:formatCode>
                <c:ptCount val="19"/>
                <c:pt idx="1">
                  <c:v>65.146168338101589</c:v>
                </c:pt>
                <c:pt idx="2">
                  <c:v>68.185961908497958</c:v>
                </c:pt>
                <c:pt idx="3">
                  <c:v>65.520201540748886</c:v>
                </c:pt>
                <c:pt idx="4">
                  <c:v>67.695343953455733</c:v>
                </c:pt>
                <c:pt idx="5">
                  <c:v>67.509281052452977</c:v>
                </c:pt>
                <c:pt idx="6">
                  <c:v>72.8178249825134</c:v>
                </c:pt>
                <c:pt idx="7">
                  <c:v>75.210118249228827</c:v>
                </c:pt>
                <c:pt idx="8">
                  <c:v>72.422801424747206</c:v>
                </c:pt>
                <c:pt idx="9">
                  <c:v>74.475577220843988</c:v>
                </c:pt>
                <c:pt idx="10">
                  <c:v>73.275256178287151</c:v>
                </c:pt>
                <c:pt idx="11">
                  <c:v>70.054624622266616</c:v>
                </c:pt>
                <c:pt idx="12">
                  <c:v>63.485458180755913</c:v>
                </c:pt>
                <c:pt idx="13">
                  <c:v>64.701962566652981</c:v>
                </c:pt>
                <c:pt idx="14">
                  <c:v>66.228768444628258</c:v>
                </c:pt>
                <c:pt idx="15">
                  <c:v>62.39234384520298</c:v>
                </c:pt>
                <c:pt idx="16">
                  <c:v>62.454339878762219</c:v>
                </c:pt>
                <c:pt idx="17">
                  <c:v>63.672955718577995</c:v>
                </c:pt>
                <c:pt idx="18">
                  <c:v>63.815375670295992</c:v>
                </c:pt>
              </c:numCache>
            </c:numRef>
          </c:val>
        </c:ser>
        <c:ser>
          <c:idx val="1"/>
          <c:order val="1"/>
          <c:tx>
            <c:strRef>
              <c:f>Manuf!$A$19</c:f>
              <c:strCache>
                <c:ptCount val="1"/>
                <c:pt idx="0">
                  <c:v>Latvia</c:v>
                </c:pt>
              </c:strCache>
            </c:strRef>
          </c:tx>
          <c:spPr>
            <a:ln w="50800"/>
          </c:spPr>
          <c:marker>
            <c:symbol val="none"/>
          </c:marker>
          <c:cat>
            <c:strRef>
              <c:f>Manuf!$B$17:$T$17</c:f>
              <c:strCache>
                <c:ptCount val="19"/>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strCache>
            </c:strRef>
          </c:cat>
          <c:val>
            <c:numRef>
              <c:f>Manuf!$B$19:$T$19</c:f>
              <c:numCache>
                <c:formatCode>General</c:formatCode>
                <c:ptCount val="19"/>
                <c:pt idx="0">
                  <c:v>65.142327356719534</c:v>
                </c:pt>
                <c:pt idx="1">
                  <c:v>58.216406821463146</c:v>
                </c:pt>
                <c:pt idx="2">
                  <c:v>60.897355721563528</c:v>
                </c:pt>
                <c:pt idx="3">
                  <c:v>58.264552908162656</c:v>
                </c:pt>
                <c:pt idx="4">
                  <c:v>58.051227474211068</c:v>
                </c:pt>
                <c:pt idx="5">
                  <c:v>56.630507009826545</c:v>
                </c:pt>
                <c:pt idx="6">
                  <c:v>56.050571866720496</c:v>
                </c:pt>
                <c:pt idx="7">
                  <c:v>59.463131331937213</c:v>
                </c:pt>
                <c:pt idx="8">
                  <c:v>58.656964695233697</c:v>
                </c:pt>
                <c:pt idx="9">
                  <c:v>60.041677720730895</c:v>
                </c:pt>
                <c:pt idx="10">
                  <c:v>61.376213658297985</c:v>
                </c:pt>
                <c:pt idx="11">
                  <c:v>56.593176383398678</c:v>
                </c:pt>
                <c:pt idx="12">
                  <c:v>60.498891791388196</c:v>
                </c:pt>
                <c:pt idx="13">
                  <c:v>61.392753990513263</c:v>
                </c:pt>
                <c:pt idx="14">
                  <c:v>63.219208548995233</c:v>
                </c:pt>
                <c:pt idx="15">
                  <c:v>60.749856738902011</c:v>
                </c:pt>
                <c:pt idx="16">
                  <c:v>58.582128165330225</c:v>
                </c:pt>
                <c:pt idx="17">
                  <c:v>56.787035330443373</c:v>
                </c:pt>
                <c:pt idx="18">
                  <c:v>54.587421694814843</c:v>
                </c:pt>
              </c:numCache>
            </c:numRef>
          </c:val>
        </c:ser>
        <c:ser>
          <c:idx val="2"/>
          <c:order val="2"/>
          <c:tx>
            <c:strRef>
              <c:f>Manuf!$A$20</c:f>
              <c:strCache>
                <c:ptCount val="1"/>
                <c:pt idx="0">
                  <c:v>Lithuania</c:v>
                </c:pt>
              </c:strCache>
            </c:strRef>
          </c:tx>
          <c:spPr>
            <a:ln w="50800"/>
          </c:spPr>
          <c:marker>
            <c:symbol val="none"/>
          </c:marker>
          <c:cat>
            <c:strRef>
              <c:f>Manuf!$B$17:$T$17</c:f>
              <c:strCache>
                <c:ptCount val="19"/>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strCache>
            </c:strRef>
          </c:cat>
          <c:val>
            <c:numRef>
              <c:f>Manuf!$B$20:$T$20</c:f>
              <c:numCache>
                <c:formatCode>General</c:formatCode>
                <c:ptCount val="19"/>
                <c:pt idx="0">
                  <c:v>53.863050555763344</c:v>
                </c:pt>
                <c:pt idx="1">
                  <c:v>57.712331554682294</c:v>
                </c:pt>
                <c:pt idx="2">
                  <c:v>60.127423580289999</c:v>
                </c:pt>
                <c:pt idx="3">
                  <c:v>60.329617523856278</c:v>
                </c:pt>
                <c:pt idx="4">
                  <c:v>61.388689202333794</c:v>
                </c:pt>
                <c:pt idx="5">
                  <c:v>65.334927951739743</c:v>
                </c:pt>
                <c:pt idx="6">
                  <c:v>60.054182469849991</c:v>
                </c:pt>
                <c:pt idx="7">
                  <c:v>58.260734200030413</c:v>
                </c:pt>
                <c:pt idx="8">
                  <c:v>64.27063729070241</c:v>
                </c:pt>
                <c:pt idx="9">
                  <c:v>63.005780581913044</c:v>
                </c:pt>
                <c:pt idx="10">
                  <c:v>57.64650936707735</c:v>
                </c:pt>
                <c:pt idx="11">
                  <c:v>55.500930120740911</c:v>
                </c:pt>
                <c:pt idx="12">
                  <c:v>57.574276797290587</c:v>
                </c:pt>
                <c:pt idx="13">
                  <c:v>63.985927260835901</c:v>
                </c:pt>
                <c:pt idx="14">
                  <c:v>55.008390874744713</c:v>
                </c:pt>
                <c:pt idx="15">
                  <c:v>54.91126503692896</c:v>
                </c:pt>
                <c:pt idx="16">
                  <c:v>53.916118526789113</c:v>
                </c:pt>
                <c:pt idx="17">
                  <c:v>53.038888287976157</c:v>
                </c:pt>
                <c:pt idx="18">
                  <c:v>52.198084710432006</c:v>
                </c:pt>
              </c:numCache>
            </c:numRef>
          </c:val>
        </c:ser>
        <c:ser>
          <c:idx val="3"/>
          <c:order val="3"/>
          <c:tx>
            <c:strRef>
              <c:f>Manuf!$A$21</c:f>
              <c:strCache>
                <c:ptCount val="1"/>
                <c:pt idx="0">
                  <c:v>Russia</c:v>
                </c:pt>
              </c:strCache>
            </c:strRef>
          </c:tx>
          <c:spPr>
            <a:ln w="50800"/>
          </c:spPr>
          <c:marker>
            <c:symbol val="none"/>
          </c:marker>
          <c:cat>
            <c:strRef>
              <c:f>Manuf!$B$17:$T$17</c:f>
              <c:strCache>
                <c:ptCount val="19"/>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strCache>
            </c:strRef>
          </c:cat>
          <c:val>
            <c:numRef>
              <c:f>Manuf!$B$21:$T$21</c:f>
              <c:numCache>
                <c:formatCode>General</c:formatCode>
                <c:ptCount val="19"/>
                <c:pt idx="2">
                  <c:v>25.998534913136801</c:v>
                </c:pt>
                <c:pt idx="3">
                  <c:v>23.15872466807069</c:v>
                </c:pt>
                <c:pt idx="4">
                  <c:v>28.717682511285009</c:v>
                </c:pt>
                <c:pt idx="5">
                  <c:v>24.724434447523272</c:v>
                </c:pt>
                <c:pt idx="6">
                  <c:v>23.593311423488647</c:v>
                </c:pt>
                <c:pt idx="7">
                  <c:v>23.17912726459566</c:v>
                </c:pt>
                <c:pt idx="8">
                  <c:v>22.821440164811101</c:v>
                </c:pt>
                <c:pt idx="9">
                  <c:v>21.68839444251692</c:v>
                </c:pt>
                <c:pt idx="10">
                  <c:v>22.385879683335194</c:v>
                </c:pt>
                <c:pt idx="11">
                  <c:v>18.752570291389272</c:v>
                </c:pt>
                <c:pt idx="12">
                  <c:v>16.484565297059692</c:v>
                </c:pt>
                <c:pt idx="13">
                  <c:v>16.956559853393752</c:v>
                </c:pt>
                <c:pt idx="14">
                  <c:v>16.735897105329087</c:v>
                </c:pt>
                <c:pt idx="15">
                  <c:v>17.208568639651286</c:v>
                </c:pt>
                <c:pt idx="16">
                  <c:v>14.09774065090655</c:v>
                </c:pt>
                <c:pt idx="17">
                  <c:v>13.20720287824537</c:v>
                </c:pt>
                <c:pt idx="18">
                  <c:v>16.302386337921231</c:v>
                </c:pt>
              </c:numCache>
            </c:numRef>
          </c:val>
        </c:ser>
        <c:marker val="1"/>
        <c:axId val="40782080"/>
        <c:axId val="40804352"/>
      </c:lineChart>
      <c:catAx>
        <c:axId val="40782080"/>
        <c:scaling>
          <c:orientation val="minMax"/>
        </c:scaling>
        <c:axPos val="b"/>
        <c:tickLblPos val="nextTo"/>
        <c:txPr>
          <a:bodyPr rot="-2700000"/>
          <a:lstStyle/>
          <a:p>
            <a:pPr>
              <a:defRPr sz="1400"/>
            </a:pPr>
            <a:endParaRPr lang="is-IS"/>
          </a:p>
        </c:txPr>
        <c:crossAx val="40804352"/>
        <c:crosses val="autoZero"/>
        <c:auto val="1"/>
        <c:lblAlgn val="ctr"/>
        <c:lblOffset val="100"/>
      </c:catAx>
      <c:valAx>
        <c:axId val="40804352"/>
        <c:scaling>
          <c:orientation val="minMax"/>
          <c:max val="100"/>
        </c:scaling>
        <c:axPos val="l"/>
        <c:majorGridlines/>
        <c:numFmt formatCode="General" sourceLinked="1"/>
        <c:tickLblPos val="nextTo"/>
        <c:txPr>
          <a:bodyPr/>
          <a:lstStyle/>
          <a:p>
            <a:pPr>
              <a:defRPr sz="1400"/>
            </a:pPr>
            <a:endParaRPr lang="is-IS"/>
          </a:p>
        </c:txPr>
        <c:crossAx val="40782080"/>
        <c:crosses val="autoZero"/>
        <c:crossBetween val="between"/>
      </c:valAx>
    </c:plotArea>
    <c:legend>
      <c:legendPos val="r"/>
      <c:layout>
        <c:manualLayout>
          <c:xMode val="edge"/>
          <c:yMode val="edge"/>
          <c:x val="0.21119019571372524"/>
          <c:y val="6.2114147496268805E-2"/>
          <c:w val="0.74459214251761796"/>
          <c:h val="0.14558923571250701"/>
        </c:manualLayout>
      </c:layout>
      <c:txPr>
        <a:bodyPr/>
        <a:lstStyle/>
        <a:p>
          <a:pPr>
            <a:defRPr sz="1400"/>
          </a:pPr>
          <a:endParaRPr lang="is-IS"/>
        </a:p>
      </c:txPr>
    </c:legend>
    <c:plotVisOnly val="1"/>
    <c:dispBlanksAs val="gap"/>
  </c:chart>
  <c:spPr>
    <a:ln>
      <a:noFill/>
    </a:ln>
  </c:sp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7.1988407699037568E-2"/>
          <c:y val="5.1400554097404495E-2"/>
          <c:w val="0.90308092738407864"/>
          <c:h val="0.79523549139690797"/>
        </c:manualLayout>
      </c:layout>
      <c:lineChart>
        <c:grouping val="standard"/>
        <c:ser>
          <c:idx val="0"/>
          <c:order val="0"/>
          <c:tx>
            <c:strRef>
              <c:f>Manuf!$A$2</c:f>
              <c:strCache>
                <c:ptCount val="1"/>
                <c:pt idx="0">
                  <c:v>Armenia</c:v>
                </c:pt>
              </c:strCache>
            </c:strRef>
          </c:tx>
          <c:spPr>
            <a:ln w="50800"/>
          </c:spPr>
          <c:marker>
            <c:symbol val="none"/>
          </c:marker>
          <c:cat>
            <c:strRef>
              <c:f>Manuf!$B$1:$T$1</c:f>
              <c:strCache>
                <c:ptCount val="19"/>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strCache>
            </c:strRef>
          </c:cat>
          <c:val>
            <c:numRef>
              <c:f>Manuf!$B$2:$T$2</c:f>
              <c:numCache>
                <c:formatCode>General</c:formatCode>
                <c:ptCount val="19"/>
                <c:pt idx="3">
                  <c:v>54.452943430923447</c:v>
                </c:pt>
                <c:pt idx="5">
                  <c:v>62.609465175638121</c:v>
                </c:pt>
                <c:pt idx="6">
                  <c:v>43.129724640976413</c:v>
                </c:pt>
                <c:pt idx="7">
                  <c:v>30.169517218760426</c:v>
                </c:pt>
                <c:pt idx="8">
                  <c:v>54.44501453988827</c:v>
                </c:pt>
                <c:pt idx="9">
                  <c:v>62.072929281285873</c:v>
                </c:pt>
                <c:pt idx="10">
                  <c:v>56.845665219611995</c:v>
                </c:pt>
                <c:pt idx="11">
                  <c:v>71.132903379239508</c:v>
                </c:pt>
                <c:pt idx="12">
                  <c:v>56.236368439786922</c:v>
                </c:pt>
                <c:pt idx="13">
                  <c:v>56.213912684919435</c:v>
                </c:pt>
                <c:pt idx="14">
                  <c:v>50.963660986486097</c:v>
                </c:pt>
                <c:pt idx="15">
                  <c:v>32.528413714766863</c:v>
                </c:pt>
                <c:pt idx="16">
                  <c:v>24.218238949140222</c:v>
                </c:pt>
                <c:pt idx="17">
                  <c:v>21.261592975881385</c:v>
                </c:pt>
                <c:pt idx="18">
                  <c:v>22.113285368469931</c:v>
                </c:pt>
              </c:numCache>
            </c:numRef>
          </c:val>
        </c:ser>
        <c:ser>
          <c:idx val="1"/>
          <c:order val="1"/>
          <c:tx>
            <c:strRef>
              <c:f>Manuf!$A$3</c:f>
              <c:strCache>
                <c:ptCount val="1"/>
                <c:pt idx="0">
                  <c:v>Azerbaijan</c:v>
                </c:pt>
              </c:strCache>
            </c:strRef>
          </c:tx>
          <c:spPr>
            <a:ln w="50800"/>
          </c:spPr>
          <c:marker>
            <c:symbol val="none"/>
          </c:marker>
          <c:cat>
            <c:strRef>
              <c:f>Manuf!$B$1:$T$1</c:f>
              <c:strCache>
                <c:ptCount val="19"/>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strCache>
            </c:strRef>
          </c:cat>
          <c:val>
            <c:numRef>
              <c:f>Manuf!$B$3:$T$3</c:f>
              <c:numCache>
                <c:formatCode>General</c:formatCode>
                <c:ptCount val="19"/>
                <c:pt idx="2">
                  <c:v>20.082786606244689</c:v>
                </c:pt>
                <c:pt idx="3">
                  <c:v>14.238548274637028</c:v>
                </c:pt>
                <c:pt idx="4">
                  <c:v>13.09657895584297</c:v>
                </c:pt>
                <c:pt idx="5">
                  <c:v>9.8710479154643611</c:v>
                </c:pt>
                <c:pt idx="6">
                  <c:v>7.7029866133894265</c:v>
                </c:pt>
                <c:pt idx="7">
                  <c:v>4.4307029011190124</c:v>
                </c:pt>
                <c:pt idx="8">
                  <c:v>5.927456604493071</c:v>
                </c:pt>
                <c:pt idx="9">
                  <c:v>6.4865387322994703</c:v>
                </c:pt>
                <c:pt idx="10">
                  <c:v>10.496394256835584</c:v>
                </c:pt>
                <c:pt idx="11">
                  <c:v>13.28088795416957</c:v>
                </c:pt>
                <c:pt idx="12">
                  <c:v>8.1361838347075874</c:v>
                </c:pt>
                <c:pt idx="13">
                  <c:v>7.5224016344731703</c:v>
                </c:pt>
                <c:pt idx="14">
                  <c:v>1.4675364750586006</c:v>
                </c:pt>
                <c:pt idx="15">
                  <c:v>3.062827914467054</c:v>
                </c:pt>
                <c:pt idx="16">
                  <c:v>2.4765875967074602</c:v>
                </c:pt>
                <c:pt idx="17">
                  <c:v>2.2537189921530572</c:v>
                </c:pt>
                <c:pt idx="18">
                  <c:v>2.397013525350117</c:v>
                </c:pt>
              </c:numCache>
            </c:numRef>
          </c:val>
        </c:ser>
        <c:ser>
          <c:idx val="2"/>
          <c:order val="2"/>
          <c:tx>
            <c:strRef>
              <c:f>Manuf!$A$4</c:f>
              <c:strCache>
                <c:ptCount val="1"/>
                <c:pt idx="0">
                  <c:v>Belarus</c:v>
                </c:pt>
              </c:strCache>
            </c:strRef>
          </c:tx>
          <c:spPr>
            <a:ln w="50800"/>
          </c:spPr>
          <c:marker>
            <c:symbol val="none"/>
          </c:marker>
          <c:cat>
            <c:strRef>
              <c:f>Manuf!$B$1:$T$1</c:f>
              <c:strCache>
                <c:ptCount val="19"/>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strCache>
            </c:strRef>
          </c:cat>
          <c:val>
            <c:numRef>
              <c:f>Manuf!$B$4:$T$4</c:f>
              <c:numCache>
                <c:formatCode>General</c:formatCode>
                <c:ptCount val="19"/>
                <c:pt idx="4">
                  <c:v>77.988616360985503</c:v>
                </c:pt>
                <c:pt idx="5">
                  <c:v>74.948348900774278</c:v>
                </c:pt>
                <c:pt idx="6">
                  <c:v>65.124242226205013</c:v>
                </c:pt>
                <c:pt idx="7">
                  <c:v>67.747143706334072</c:v>
                </c:pt>
                <c:pt idx="8">
                  <c:v>63.278354132298183</c:v>
                </c:pt>
                <c:pt idx="9">
                  <c:v>61.999614824196833</c:v>
                </c:pt>
                <c:pt idx="10">
                  <c:v>58.038178059096047</c:v>
                </c:pt>
                <c:pt idx="11">
                  <c:v>52.077301529670926</c:v>
                </c:pt>
                <c:pt idx="12">
                  <c:v>50.402740964158482</c:v>
                </c:pt>
                <c:pt idx="13">
                  <c:v>53.319724819243078</c:v>
                </c:pt>
                <c:pt idx="14">
                  <c:v>52.89425839826</c:v>
                </c:pt>
                <c:pt idx="15">
                  <c:v>47.813358198947029</c:v>
                </c:pt>
                <c:pt idx="16">
                  <c:v>53.026442110343396</c:v>
                </c:pt>
                <c:pt idx="17">
                  <c:v>47.940031008236794</c:v>
                </c:pt>
                <c:pt idx="18">
                  <c:v>46.687690505859294</c:v>
                </c:pt>
              </c:numCache>
            </c:numRef>
          </c:val>
        </c:ser>
        <c:ser>
          <c:idx val="3"/>
          <c:order val="3"/>
          <c:tx>
            <c:strRef>
              <c:f>Manuf!$A$5</c:f>
              <c:strCache>
                <c:ptCount val="1"/>
                <c:pt idx="0">
                  <c:v>Georgia</c:v>
                </c:pt>
              </c:strCache>
            </c:strRef>
          </c:tx>
          <c:spPr>
            <a:ln w="50800"/>
          </c:spPr>
          <c:marker>
            <c:symbol val="none"/>
          </c:marker>
          <c:cat>
            <c:strRef>
              <c:f>Manuf!$B$1:$T$1</c:f>
              <c:strCache>
                <c:ptCount val="19"/>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strCache>
            </c:strRef>
          </c:cat>
          <c:val>
            <c:numRef>
              <c:f>Manuf!$B$5:$T$5</c:f>
              <c:numCache>
                <c:formatCode>General</c:formatCode>
                <c:ptCount val="19"/>
                <c:pt idx="2">
                  <c:v>40.583715425089913</c:v>
                </c:pt>
                <c:pt idx="3">
                  <c:v>42.15243813779545</c:v>
                </c:pt>
                <c:pt idx="4">
                  <c:v>42.910292585604687</c:v>
                </c:pt>
                <c:pt idx="5">
                  <c:v>40.003343127726524</c:v>
                </c:pt>
                <c:pt idx="6">
                  <c:v>31.414688047678531</c:v>
                </c:pt>
                <c:pt idx="7">
                  <c:v>34.331580303856896</c:v>
                </c:pt>
                <c:pt idx="8">
                  <c:v>36.025606641793445</c:v>
                </c:pt>
                <c:pt idx="9">
                  <c:v>28.583974725544131</c:v>
                </c:pt>
                <c:pt idx="10">
                  <c:v>37.110348447084853</c:v>
                </c:pt>
                <c:pt idx="11">
                  <c:v>40.101001592300044</c:v>
                </c:pt>
                <c:pt idx="12">
                  <c:v>45.046387875143324</c:v>
                </c:pt>
                <c:pt idx="13">
                  <c:v>47.168570724563637</c:v>
                </c:pt>
                <c:pt idx="14">
                  <c:v>55.359040907350035</c:v>
                </c:pt>
                <c:pt idx="15">
                  <c:v>41.267795399871616</c:v>
                </c:pt>
                <c:pt idx="16">
                  <c:v>49.561515976084799</c:v>
                </c:pt>
                <c:pt idx="17">
                  <c:v>50.953613547273449</c:v>
                </c:pt>
                <c:pt idx="18">
                  <c:v>53.382414473870995</c:v>
                </c:pt>
              </c:numCache>
            </c:numRef>
          </c:val>
        </c:ser>
        <c:ser>
          <c:idx val="4"/>
          <c:order val="4"/>
          <c:tx>
            <c:strRef>
              <c:f>Manuf!$A$6</c:f>
              <c:strCache>
                <c:ptCount val="1"/>
                <c:pt idx="0">
                  <c:v>Moldova</c:v>
                </c:pt>
              </c:strCache>
            </c:strRef>
          </c:tx>
          <c:spPr>
            <a:ln w="50800"/>
          </c:spPr>
          <c:marker>
            <c:symbol val="none"/>
          </c:marker>
          <c:cat>
            <c:strRef>
              <c:f>Manuf!$B$1:$T$1</c:f>
              <c:strCache>
                <c:ptCount val="19"/>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strCache>
            </c:strRef>
          </c:cat>
          <c:val>
            <c:numRef>
              <c:f>Manuf!$B$6:$T$6</c:f>
              <c:numCache>
                <c:formatCode>General</c:formatCode>
                <c:ptCount val="19"/>
                <c:pt idx="0">
                  <c:v>27.945939293921143</c:v>
                </c:pt>
                <c:pt idx="1">
                  <c:v>22.682042813410163</c:v>
                </c:pt>
                <c:pt idx="2">
                  <c:v>13.69277371736807</c:v>
                </c:pt>
                <c:pt idx="3">
                  <c:v>30.844091968723081</c:v>
                </c:pt>
                <c:pt idx="4">
                  <c:v>22.649277497618797</c:v>
                </c:pt>
                <c:pt idx="5">
                  <c:v>27.132841725066129</c:v>
                </c:pt>
                <c:pt idx="6">
                  <c:v>33.345644317438747</c:v>
                </c:pt>
                <c:pt idx="7">
                  <c:v>33.518999845589413</c:v>
                </c:pt>
                <c:pt idx="8">
                  <c:v>31.027020765457831</c:v>
                </c:pt>
                <c:pt idx="9">
                  <c:v>32.222413163341571</c:v>
                </c:pt>
                <c:pt idx="10">
                  <c:v>33.907690604587224</c:v>
                </c:pt>
                <c:pt idx="11">
                  <c:v>24.757628181468988</c:v>
                </c:pt>
                <c:pt idx="12">
                  <c:v>30.747023611978282</c:v>
                </c:pt>
                <c:pt idx="13">
                  <c:v>32.096540834681313</c:v>
                </c:pt>
                <c:pt idx="14">
                  <c:v>31.647390334429126</c:v>
                </c:pt>
                <c:pt idx="15">
                  <c:v>22.680338106278249</c:v>
                </c:pt>
                <c:pt idx="16">
                  <c:v>22.566411915951509</c:v>
                </c:pt>
                <c:pt idx="17">
                  <c:v>22.089548062834588</c:v>
                </c:pt>
                <c:pt idx="18">
                  <c:v>37.220869884770579</c:v>
                </c:pt>
              </c:numCache>
            </c:numRef>
          </c:val>
        </c:ser>
        <c:ser>
          <c:idx val="5"/>
          <c:order val="5"/>
          <c:tx>
            <c:strRef>
              <c:f>Manuf!$A$7</c:f>
              <c:strCache>
                <c:ptCount val="1"/>
                <c:pt idx="0">
                  <c:v>Ukraine</c:v>
                </c:pt>
              </c:strCache>
            </c:strRef>
          </c:tx>
          <c:spPr>
            <a:ln w="50800"/>
          </c:spPr>
          <c:marker>
            <c:symbol val="none"/>
          </c:marker>
          <c:cat>
            <c:strRef>
              <c:f>Manuf!$B$1:$T$1</c:f>
              <c:strCache>
                <c:ptCount val="19"/>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strCache>
            </c:strRef>
          </c:cat>
          <c:val>
            <c:numRef>
              <c:f>Manuf!$B$7:$T$7</c:f>
              <c:numCache>
                <c:formatCode>General</c:formatCode>
                <c:ptCount val="19"/>
                <c:pt idx="2">
                  <c:v>67.788125710788009</c:v>
                </c:pt>
                <c:pt idx="3">
                  <c:v>71.001474184965602</c:v>
                </c:pt>
                <c:pt idx="4">
                  <c:v>70.622722308659235</c:v>
                </c:pt>
                <c:pt idx="5">
                  <c:v>65.533620799384806</c:v>
                </c:pt>
                <c:pt idx="6">
                  <c:v>69.437141533356382</c:v>
                </c:pt>
                <c:pt idx="7">
                  <c:v>69.441122874683302</c:v>
                </c:pt>
                <c:pt idx="8">
                  <c:v>67.332727623874149</c:v>
                </c:pt>
                <c:pt idx="9">
                  <c:v>67.798004886802573</c:v>
                </c:pt>
                <c:pt idx="10">
                  <c:v>71.043314778211226</c:v>
                </c:pt>
                <c:pt idx="11">
                  <c:v>69.427136139395103</c:v>
                </c:pt>
                <c:pt idx="12">
                  <c:v>73.108787187682921</c:v>
                </c:pt>
                <c:pt idx="13">
                  <c:v>74.512294455586911</c:v>
                </c:pt>
                <c:pt idx="14">
                  <c:v>70.493936222657368</c:v>
                </c:pt>
                <c:pt idx="15">
                  <c:v>62.892101730773028</c:v>
                </c:pt>
                <c:pt idx="16">
                  <c:v>64.641415936488514</c:v>
                </c:pt>
                <c:pt idx="17">
                  <c:v>63.547787468581994</c:v>
                </c:pt>
                <c:pt idx="18">
                  <c:v>60.646951204659963</c:v>
                </c:pt>
              </c:numCache>
            </c:numRef>
          </c:val>
        </c:ser>
        <c:marker val="1"/>
        <c:axId val="40713216"/>
        <c:axId val="40723200"/>
      </c:lineChart>
      <c:catAx>
        <c:axId val="40713216"/>
        <c:scaling>
          <c:orientation val="minMax"/>
        </c:scaling>
        <c:axPos val="b"/>
        <c:tickLblPos val="nextTo"/>
        <c:txPr>
          <a:bodyPr rot="-2700000"/>
          <a:lstStyle/>
          <a:p>
            <a:pPr>
              <a:defRPr sz="1400"/>
            </a:pPr>
            <a:endParaRPr lang="is-IS"/>
          </a:p>
        </c:txPr>
        <c:crossAx val="40723200"/>
        <c:crosses val="autoZero"/>
        <c:auto val="1"/>
        <c:lblAlgn val="ctr"/>
        <c:lblOffset val="100"/>
        <c:tickLblSkip val="2"/>
      </c:catAx>
      <c:valAx>
        <c:axId val="40723200"/>
        <c:scaling>
          <c:orientation val="minMax"/>
          <c:max val="100"/>
        </c:scaling>
        <c:axPos val="l"/>
        <c:majorGridlines/>
        <c:numFmt formatCode="General" sourceLinked="1"/>
        <c:tickLblPos val="nextTo"/>
        <c:txPr>
          <a:bodyPr/>
          <a:lstStyle/>
          <a:p>
            <a:pPr>
              <a:defRPr sz="1400"/>
            </a:pPr>
            <a:endParaRPr lang="is-IS"/>
          </a:p>
        </c:txPr>
        <c:crossAx val="40713216"/>
        <c:crosses val="autoZero"/>
        <c:crossBetween val="between"/>
      </c:valAx>
    </c:plotArea>
    <c:legend>
      <c:legendPos val="r"/>
      <c:layout>
        <c:manualLayout>
          <c:xMode val="edge"/>
          <c:yMode val="edge"/>
          <c:x val="0.12229148714901222"/>
          <c:y val="5.2631578947368432E-2"/>
          <c:w val="0.87189065517754316"/>
          <c:h val="0.17308786400788803"/>
        </c:manualLayout>
      </c:layout>
      <c:txPr>
        <a:bodyPr/>
        <a:lstStyle/>
        <a:p>
          <a:pPr>
            <a:defRPr sz="1400"/>
          </a:pPr>
          <a:endParaRPr lang="is-IS"/>
        </a:p>
      </c:txPr>
    </c:legend>
    <c:plotVisOnly val="1"/>
    <c:dispBlanksAs val="gap"/>
  </c:chart>
  <c:spPr>
    <a:ln>
      <a:noFill/>
    </a:ln>
  </c:sp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is-IS"/>
  <c:chart>
    <c:autoTitleDeleted val="1"/>
    <c:plotArea>
      <c:layout/>
      <c:pieChart>
        <c:varyColors val="1"/>
        <c:ser>
          <c:idx val="0"/>
          <c:order val="0"/>
          <c:dLbls>
            <c:txPr>
              <a:bodyPr/>
              <a:lstStyle/>
              <a:p>
                <a:pPr>
                  <a:defRPr sz="1400"/>
                </a:pPr>
                <a:endParaRPr lang="is-IS"/>
              </a:p>
            </c:txPr>
            <c:showCatName val="1"/>
            <c:showPercent val="1"/>
            <c:showLeaderLines val="1"/>
          </c:dLbls>
          <c:cat>
            <c:strRef>
              <c:f>Ukraine!$A$1:$A$6</c:f>
              <c:strCache>
                <c:ptCount val="6"/>
                <c:pt idx="0">
                  <c:v>EU</c:v>
                </c:pt>
                <c:pt idx="1">
                  <c:v>Russia</c:v>
                </c:pt>
                <c:pt idx="2">
                  <c:v>China</c:v>
                </c:pt>
                <c:pt idx="3">
                  <c:v>Belarus</c:v>
                </c:pt>
                <c:pt idx="4">
                  <c:v>Turkey</c:v>
                </c:pt>
                <c:pt idx="5">
                  <c:v>Rest of world</c:v>
                </c:pt>
              </c:strCache>
            </c:strRef>
          </c:cat>
          <c:val>
            <c:numRef>
              <c:f>Ukraine!$B$1:$B$6</c:f>
              <c:numCache>
                <c:formatCode>General</c:formatCode>
                <c:ptCount val="6"/>
                <c:pt idx="0">
                  <c:v>33.700000000000003</c:v>
                </c:pt>
                <c:pt idx="1">
                  <c:v>21.6</c:v>
                </c:pt>
                <c:pt idx="2">
                  <c:v>7.5</c:v>
                </c:pt>
                <c:pt idx="3">
                  <c:v>5.7</c:v>
                </c:pt>
                <c:pt idx="4">
                  <c:v>4.2</c:v>
                </c:pt>
                <c:pt idx="5">
                  <c:v>27.3</c:v>
                </c:pt>
              </c:numCache>
            </c:numRef>
          </c:val>
        </c:ser>
        <c:dLbls>
          <c:showCatName val="1"/>
          <c:showPercent val="1"/>
        </c:dLbls>
        <c:firstSliceAng val="0"/>
      </c:pieChart>
    </c:plotArea>
    <c:plotVisOnly val="1"/>
    <c:dispBlanksAs val="zero"/>
  </c:chart>
  <c:spPr>
    <a:ln>
      <a:noFill/>
    </a:ln>
  </c:spPr>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is-IS"/>
  <c:chart>
    <c:autoTitleDeleted val="1"/>
    <c:plotArea>
      <c:layout/>
      <c:pieChart>
        <c:varyColors val="1"/>
        <c:ser>
          <c:idx val="0"/>
          <c:order val="0"/>
          <c:dLbls>
            <c:txPr>
              <a:bodyPr/>
              <a:lstStyle/>
              <a:p>
                <a:pPr>
                  <a:defRPr sz="1400"/>
                </a:pPr>
                <a:endParaRPr lang="is-IS"/>
              </a:p>
            </c:txPr>
            <c:showCatName val="1"/>
            <c:showPercent val="1"/>
            <c:showLeaderLines val="1"/>
          </c:dLbls>
          <c:cat>
            <c:strRef>
              <c:f>Belarus!$A$1:$A$4</c:f>
              <c:strCache>
                <c:ptCount val="4"/>
                <c:pt idx="0">
                  <c:v>EU</c:v>
                </c:pt>
                <c:pt idx="1">
                  <c:v>Russia</c:v>
                </c:pt>
                <c:pt idx="2">
                  <c:v>Ukraine</c:v>
                </c:pt>
                <c:pt idx="3">
                  <c:v>Rest of world</c:v>
                </c:pt>
              </c:strCache>
            </c:strRef>
          </c:cat>
          <c:val>
            <c:numRef>
              <c:f>Belarus!$B$1:$B$4</c:f>
              <c:numCache>
                <c:formatCode>General</c:formatCode>
                <c:ptCount val="4"/>
                <c:pt idx="0">
                  <c:v>29.1</c:v>
                </c:pt>
                <c:pt idx="1">
                  <c:v>47.5</c:v>
                </c:pt>
                <c:pt idx="2">
                  <c:v>8.5</c:v>
                </c:pt>
                <c:pt idx="3">
                  <c:v>14.9</c:v>
                </c:pt>
              </c:numCache>
            </c:numRef>
          </c:val>
        </c:ser>
        <c:dLbls>
          <c:showCatName val="1"/>
          <c:showPercent val="1"/>
        </c:dLbls>
        <c:firstSliceAng val="0"/>
      </c:pieChart>
    </c:plotArea>
    <c:plotVisOnly val="1"/>
    <c:dispBlanksAs val="zero"/>
  </c:chart>
  <c:spPr>
    <a:ln>
      <a:no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7.1988407699037568E-2"/>
          <c:y val="5.1400554097404495E-2"/>
          <c:w val="0.88369094488189004"/>
          <c:h val="0.89719889180519263"/>
        </c:manualLayout>
      </c:layout>
      <c:lineChart>
        <c:grouping val="standard"/>
        <c:ser>
          <c:idx val="0"/>
          <c:order val="0"/>
          <c:tx>
            <c:strRef>
              <c:f>Sheet2!$B$1</c:f>
              <c:strCache>
                <c:ptCount val="1"/>
                <c:pt idx="0">
                  <c:v>Armenia</c:v>
                </c:pt>
              </c:strCache>
            </c:strRef>
          </c:tx>
          <c:spPr>
            <a:ln w="50800"/>
          </c:spPr>
          <c:marker>
            <c:symbol val="none"/>
          </c:marker>
          <c:cat>
            <c:numRef>
              <c:f>Sheet2!$A$2:$A$23</c:f>
              <c:numCache>
                <c:formatCode>0</c:formatCode>
                <c:ptCount val="2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numCache>
            </c:numRef>
          </c:cat>
          <c:val>
            <c:numRef>
              <c:f>Sheet2!$B$2:$B$23</c:f>
              <c:numCache>
                <c:formatCode>#,##0</c:formatCode>
                <c:ptCount val="22"/>
                <c:pt idx="0">
                  <c:v>7</c:v>
                </c:pt>
                <c:pt idx="1">
                  <c:v>7</c:v>
                </c:pt>
                <c:pt idx="2">
                  <c:v>7</c:v>
                </c:pt>
                <c:pt idx="3">
                  <c:v>7</c:v>
                </c:pt>
                <c:pt idx="4">
                  <c:v>3</c:v>
                </c:pt>
                <c:pt idx="5">
                  <c:v>-6</c:v>
                </c:pt>
                <c:pt idx="6">
                  <c:v>-6</c:v>
                </c:pt>
                <c:pt idx="7">
                  <c:v>5</c:v>
                </c:pt>
                <c:pt idx="8">
                  <c:v>5</c:v>
                </c:pt>
                <c:pt idx="9">
                  <c:v>5</c:v>
                </c:pt>
                <c:pt idx="10">
                  <c:v>5</c:v>
                </c:pt>
                <c:pt idx="11">
                  <c:v>5</c:v>
                </c:pt>
                <c:pt idx="12">
                  <c:v>5</c:v>
                </c:pt>
                <c:pt idx="13">
                  <c:v>5</c:v>
                </c:pt>
                <c:pt idx="14">
                  <c:v>5</c:v>
                </c:pt>
                <c:pt idx="15">
                  <c:v>5</c:v>
                </c:pt>
                <c:pt idx="16">
                  <c:v>5</c:v>
                </c:pt>
                <c:pt idx="17">
                  <c:v>5</c:v>
                </c:pt>
                <c:pt idx="18">
                  <c:v>5</c:v>
                </c:pt>
                <c:pt idx="19">
                  <c:v>5</c:v>
                </c:pt>
                <c:pt idx="20">
                  <c:v>5</c:v>
                </c:pt>
                <c:pt idx="21">
                  <c:v>5</c:v>
                </c:pt>
              </c:numCache>
            </c:numRef>
          </c:val>
        </c:ser>
        <c:ser>
          <c:idx val="1"/>
          <c:order val="1"/>
          <c:tx>
            <c:strRef>
              <c:f>Sheet2!$C$1</c:f>
              <c:strCache>
                <c:ptCount val="1"/>
                <c:pt idx="0">
                  <c:v>Azerbaijan</c:v>
                </c:pt>
              </c:strCache>
            </c:strRef>
          </c:tx>
          <c:spPr>
            <a:ln w="50800"/>
          </c:spPr>
          <c:marker>
            <c:symbol val="none"/>
          </c:marker>
          <c:cat>
            <c:numRef>
              <c:f>Sheet2!$A$2:$A$23</c:f>
              <c:numCache>
                <c:formatCode>0</c:formatCode>
                <c:ptCount val="2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numCache>
            </c:numRef>
          </c:cat>
          <c:val>
            <c:numRef>
              <c:f>Sheet2!$C$2:$C$23</c:f>
              <c:numCache>
                <c:formatCode>#,##0</c:formatCode>
                <c:ptCount val="22"/>
                <c:pt idx="0">
                  <c:v>-3</c:v>
                </c:pt>
                <c:pt idx="1">
                  <c:v>1</c:v>
                </c:pt>
                <c:pt idx="2">
                  <c:v>-3</c:v>
                </c:pt>
                <c:pt idx="3">
                  <c:v>-3</c:v>
                </c:pt>
                <c:pt idx="4">
                  <c:v>-6</c:v>
                </c:pt>
                <c:pt idx="5">
                  <c:v>-6</c:v>
                </c:pt>
                <c:pt idx="6">
                  <c:v>-6</c:v>
                </c:pt>
                <c:pt idx="7">
                  <c:v>-7</c:v>
                </c:pt>
                <c:pt idx="8">
                  <c:v>-7</c:v>
                </c:pt>
                <c:pt idx="9">
                  <c:v>-7</c:v>
                </c:pt>
                <c:pt idx="10">
                  <c:v>-7</c:v>
                </c:pt>
                <c:pt idx="11">
                  <c:v>-7</c:v>
                </c:pt>
                <c:pt idx="12">
                  <c:v>-7</c:v>
                </c:pt>
                <c:pt idx="13">
                  <c:v>-7</c:v>
                </c:pt>
                <c:pt idx="14">
                  <c:v>-7</c:v>
                </c:pt>
                <c:pt idx="15">
                  <c:v>-7</c:v>
                </c:pt>
                <c:pt idx="16">
                  <c:v>-7</c:v>
                </c:pt>
                <c:pt idx="17">
                  <c:v>-7</c:v>
                </c:pt>
                <c:pt idx="18">
                  <c:v>-7</c:v>
                </c:pt>
                <c:pt idx="19">
                  <c:v>-7</c:v>
                </c:pt>
                <c:pt idx="20">
                  <c:v>-7</c:v>
                </c:pt>
                <c:pt idx="21">
                  <c:v>-7</c:v>
                </c:pt>
              </c:numCache>
            </c:numRef>
          </c:val>
        </c:ser>
        <c:ser>
          <c:idx val="2"/>
          <c:order val="2"/>
          <c:tx>
            <c:strRef>
              <c:f>Sheet2!$D$1</c:f>
              <c:strCache>
                <c:ptCount val="1"/>
                <c:pt idx="0">
                  <c:v>Belarus</c:v>
                </c:pt>
              </c:strCache>
            </c:strRef>
          </c:tx>
          <c:spPr>
            <a:ln w="50800"/>
          </c:spPr>
          <c:marker>
            <c:symbol val="none"/>
          </c:marker>
          <c:cat>
            <c:numRef>
              <c:f>Sheet2!$A$2:$A$23</c:f>
              <c:numCache>
                <c:formatCode>0</c:formatCode>
                <c:ptCount val="2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numCache>
            </c:numRef>
          </c:cat>
          <c:val>
            <c:numRef>
              <c:f>Sheet2!$D$2:$D$23</c:f>
              <c:numCache>
                <c:formatCode>#,##0</c:formatCode>
                <c:ptCount val="22"/>
                <c:pt idx="0">
                  <c:v>7</c:v>
                </c:pt>
                <c:pt idx="1">
                  <c:v>7</c:v>
                </c:pt>
                <c:pt idx="2">
                  <c:v>7</c:v>
                </c:pt>
                <c:pt idx="3">
                  <c:v>7</c:v>
                </c:pt>
                <c:pt idx="4">
                  <c:v>0</c:v>
                </c:pt>
                <c:pt idx="5">
                  <c:v>-7</c:v>
                </c:pt>
                <c:pt idx="6">
                  <c:v>-7</c:v>
                </c:pt>
                <c:pt idx="7">
                  <c:v>-7</c:v>
                </c:pt>
                <c:pt idx="8">
                  <c:v>-7</c:v>
                </c:pt>
                <c:pt idx="9">
                  <c:v>-7</c:v>
                </c:pt>
                <c:pt idx="10">
                  <c:v>-7</c:v>
                </c:pt>
                <c:pt idx="11">
                  <c:v>-7</c:v>
                </c:pt>
                <c:pt idx="12">
                  <c:v>-7</c:v>
                </c:pt>
                <c:pt idx="13">
                  <c:v>-7</c:v>
                </c:pt>
                <c:pt idx="14">
                  <c:v>-7</c:v>
                </c:pt>
                <c:pt idx="15">
                  <c:v>-7</c:v>
                </c:pt>
                <c:pt idx="16">
                  <c:v>-7</c:v>
                </c:pt>
                <c:pt idx="17">
                  <c:v>-7</c:v>
                </c:pt>
                <c:pt idx="18">
                  <c:v>-7</c:v>
                </c:pt>
                <c:pt idx="19">
                  <c:v>-7</c:v>
                </c:pt>
                <c:pt idx="20">
                  <c:v>-7</c:v>
                </c:pt>
                <c:pt idx="21">
                  <c:v>-7</c:v>
                </c:pt>
              </c:numCache>
            </c:numRef>
          </c:val>
        </c:ser>
        <c:ser>
          <c:idx val="3"/>
          <c:order val="3"/>
          <c:tx>
            <c:strRef>
              <c:f>Sheet2!$E$1</c:f>
              <c:strCache>
                <c:ptCount val="1"/>
                <c:pt idx="0">
                  <c:v>Georgia</c:v>
                </c:pt>
              </c:strCache>
            </c:strRef>
          </c:tx>
          <c:spPr>
            <a:ln w="50800"/>
          </c:spPr>
          <c:marker>
            <c:symbol val="none"/>
          </c:marker>
          <c:cat>
            <c:numRef>
              <c:f>Sheet2!$A$2:$A$23</c:f>
              <c:numCache>
                <c:formatCode>0</c:formatCode>
                <c:ptCount val="2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numCache>
            </c:numRef>
          </c:cat>
          <c:val>
            <c:numRef>
              <c:f>Sheet2!$E$2:$E$23</c:f>
              <c:numCache>
                <c:formatCode>#,##0</c:formatCode>
                <c:ptCount val="22"/>
                <c:pt idx="0">
                  <c:v>4</c:v>
                </c:pt>
                <c:pt idx="1">
                  <c:v>4</c:v>
                </c:pt>
                <c:pt idx="2">
                  <c:v>4</c:v>
                </c:pt>
                <c:pt idx="3">
                  <c:v>4</c:v>
                </c:pt>
                <c:pt idx="4">
                  <c:v>5</c:v>
                </c:pt>
                <c:pt idx="5">
                  <c:v>5</c:v>
                </c:pt>
                <c:pt idx="6">
                  <c:v>5</c:v>
                </c:pt>
                <c:pt idx="7">
                  <c:v>5</c:v>
                </c:pt>
                <c:pt idx="8">
                  <c:v>5</c:v>
                </c:pt>
                <c:pt idx="9">
                  <c:v>5</c:v>
                </c:pt>
                <c:pt idx="10">
                  <c:v>5</c:v>
                </c:pt>
                <c:pt idx="11">
                  <c:v>5</c:v>
                </c:pt>
                <c:pt idx="12">
                  <c:v>5</c:v>
                </c:pt>
                <c:pt idx="13">
                  <c:v>7</c:v>
                </c:pt>
                <c:pt idx="14">
                  <c:v>7</c:v>
                </c:pt>
                <c:pt idx="15">
                  <c:v>7</c:v>
                </c:pt>
                <c:pt idx="16">
                  <c:v>6</c:v>
                </c:pt>
                <c:pt idx="17">
                  <c:v>6</c:v>
                </c:pt>
                <c:pt idx="18">
                  <c:v>6</c:v>
                </c:pt>
                <c:pt idx="19">
                  <c:v>6</c:v>
                </c:pt>
                <c:pt idx="20">
                  <c:v>6</c:v>
                </c:pt>
                <c:pt idx="21">
                  <c:v>6</c:v>
                </c:pt>
              </c:numCache>
            </c:numRef>
          </c:val>
        </c:ser>
        <c:ser>
          <c:idx val="4"/>
          <c:order val="4"/>
          <c:tx>
            <c:strRef>
              <c:f>Sheet2!$F$1</c:f>
              <c:strCache>
                <c:ptCount val="1"/>
                <c:pt idx="0">
                  <c:v>Moldova</c:v>
                </c:pt>
              </c:strCache>
            </c:strRef>
          </c:tx>
          <c:spPr>
            <a:ln w="50800"/>
          </c:spPr>
          <c:marker>
            <c:symbol val="none"/>
          </c:marker>
          <c:cat>
            <c:numRef>
              <c:f>Sheet2!$A$2:$A$23</c:f>
              <c:numCache>
                <c:formatCode>0</c:formatCode>
                <c:ptCount val="2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numCache>
            </c:numRef>
          </c:cat>
          <c:val>
            <c:numRef>
              <c:f>Sheet2!$F$2:$F$23</c:f>
              <c:numCache>
                <c:formatCode>#,##0</c:formatCode>
                <c:ptCount val="22"/>
                <c:pt idx="0">
                  <c:v>5</c:v>
                </c:pt>
                <c:pt idx="1">
                  <c:v>5</c:v>
                </c:pt>
                <c:pt idx="2">
                  <c:v>7</c:v>
                </c:pt>
                <c:pt idx="3">
                  <c:v>7</c:v>
                </c:pt>
                <c:pt idx="4">
                  <c:v>7</c:v>
                </c:pt>
                <c:pt idx="5">
                  <c:v>7</c:v>
                </c:pt>
                <c:pt idx="6">
                  <c:v>7</c:v>
                </c:pt>
                <c:pt idx="7">
                  <c:v>7</c:v>
                </c:pt>
                <c:pt idx="8">
                  <c:v>7</c:v>
                </c:pt>
                <c:pt idx="9">
                  <c:v>7</c:v>
                </c:pt>
                <c:pt idx="10">
                  <c:v>8</c:v>
                </c:pt>
                <c:pt idx="11">
                  <c:v>8</c:v>
                </c:pt>
                <c:pt idx="12">
                  <c:v>8</c:v>
                </c:pt>
                <c:pt idx="13">
                  <c:v>8</c:v>
                </c:pt>
                <c:pt idx="14">
                  <c:v>8</c:v>
                </c:pt>
                <c:pt idx="15">
                  <c:v>8</c:v>
                </c:pt>
                <c:pt idx="16">
                  <c:v>8</c:v>
                </c:pt>
                <c:pt idx="17">
                  <c:v>8</c:v>
                </c:pt>
                <c:pt idx="18">
                  <c:v>8</c:v>
                </c:pt>
                <c:pt idx="19">
                  <c:v>8</c:v>
                </c:pt>
                <c:pt idx="20">
                  <c:v>8</c:v>
                </c:pt>
                <c:pt idx="21">
                  <c:v>8</c:v>
                </c:pt>
              </c:numCache>
            </c:numRef>
          </c:val>
        </c:ser>
        <c:ser>
          <c:idx val="5"/>
          <c:order val="5"/>
          <c:tx>
            <c:strRef>
              <c:f>Sheet2!$G$1</c:f>
              <c:strCache>
                <c:ptCount val="1"/>
                <c:pt idx="0">
                  <c:v>Ukraine</c:v>
                </c:pt>
              </c:strCache>
            </c:strRef>
          </c:tx>
          <c:spPr>
            <a:ln w="50800"/>
          </c:spPr>
          <c:marker>
            <c:symbol val="none"/>
          </c:marker>
          <c:cat>
            <c:numRef>
              <c:f>Sheet2!$A$2:$A$23</c:f>
              <c:numCache>
                <c:formatCode>0</c:formatCode>
                <c:ptCount val="2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numCache>
            </c:numRef>
          </c:cat>
          <c:val>
            <c:numRef>
              <c:f>Sheet2!$G$2:$G$23</c:f>
              <c:numCache>
                <c:formatCode>#,##0</c:formatCode>
                <c:ptCount val="22"/>
                <c:pt idx="0">
                  <c:v>6</c:v>
                </c:pt>
                <c:pt idx="1">
                  <c:v>6</c:v>
                </c:pt>
                <c:pt idx="2">
                  <c:v>5</c:v>
                </c:pt>
                <c:pt idx="3">
                  <c:v>7</c:v>
                </c:pt>
                <c:pt idx="4">
                  <c:v>7</c:v>
                </c:pt>
                <c:pt idx="5">
                  <c:v>7</c:v>
                </c:pt>
                <c:pt idx="6">
                  <c:v>7</c:v>
                </c:pt>
                <c:pt idx="7">
                  <c:v>7</c:v>
                </c:pt>
                <c:pt idx="8">
                  <c:v>7</c:v>
                </c:pt>
                <c:pt idx="9">
                  <c:v>6</c:v>
                </c:pt>
                <c:pt idx="10">
                  <c:v>6</c:v>
                </c:pt>
                <c:pt idx="11">
                  <c:v>6</c:v>
                </c:pt>
                <c:pt idx="12">
                  <c:v>6</c:v>
                </c:pt>
                <c:pt idx="13">
                  <c:v>6</c:v>
                </c:pt>
                <c:pt idx="14">
                  <c:v>6</c:v>
                </c:pt>
                <c:pt idx="15">
                  <c:v>7</c:v>
                </c:pt>
                <c:pt idx="16">
                  <c:v>7</c:v>
                </c:pt>
                <c:pt idx="17">
                  <c:v>7</c:v>
                </c:pt>
                <c:pt idx="18">
                  <c:v>7</c:v>
                </c:pt>
                <c:pt idx="19">
                  <c:v>6</c:v>
                </c:pt>
                <c:pt idx="20">
                  <c:v>6</c:v>
                </c:pt>
                <c:pt idx="21">
                  <c:v>6</c:v>
                </c:pt>
              </c:numCache>
            </c:numRef>
          </c:val>
        </c:ser>
        <c:marker val="1"/>
        <c:axId val="35601024"/>
        <c:axId val="35615104"/>
      </c:lineChart>
      <c:catAx>
        <c:axId val="35601024"/>
        <c:scaling>
          <c:orientation val="minMax"/>
        </c:scaling>
        <c:axPos val="b"/>
        <c:numFmt formatCode="0" sourceLinked="1"/>
        <c:tickLblPos val="nextTo"/>
        <c:txPr>
          <a:bodyPr rot="-2700000"/>
          <a:lstStyle/>
          <a:p>
            <a:pPr>
              <a:defRPr sz="1400"/>
            </a:pPr>
            <a:endParaRPr lang="is-IS"/>
          </a:p>
        </c:txPr>
        <c:crossAx val="35615104"/>
        <c:crosses val="autoZero"/>
        <c:auto val="1"/>
        <c:lblAlgn val="ctr"/>
        <c:lblOffset val="100"/>
        <c:tickLblSkip val="2"/>
      </c:catAx>
      <c:valAx>
        <c:axId val="35615104"/>
        <c:scaling>
          <c:orientation val="minMax"/>
          <c:min val="-10"/>
        </c:scaling>
        <c:axPos val="l"/>
        <c:majorGridlines/>
        <c:numFmt formatCode="#,##0" sourceLinked="1"/>
        <c:tickLblPos val="nextTo"/>
        <c:txPr>
          <a:bodyPr/>
          <a:lstStyle/>
          <a:p>
            <a:pPr>
              <a:defRPr sz="1400"/>
            </a:pPr>
            <a:endParaRPr lang="is-IS"/>
          </a:p>
        </c:txPr>
        <c:crossAx val="35601024"/>
        <c:crosses val="autoZero"/>
        <c:crossBetween val="between"/>
      </c:valAx>
    </c:plotArea>
    <c:legend>
      <c:legendPos val="r"/>
      <c:layout>
        <c:manualLayout>
          <c:xMode val="edge"/>
          <c:yMode val="edge"/>
          <c:x val="0.41664084240066601"/>
          <c:y val="0.62384842519685668"/>
          <c:w val="0.50945522072274785"/>
          <c:h val="0.37615157480315031"/>
        </c:manualLayout>
      </c:layout>
      <c:txPr>
        <a:bodyPr/>
        <a:lstStyle/>
        <a:p>
          <a:pPr>
            <a:defRPr sz="1400"/>
          </a:pPr>
          <a:endParaRPr lang="is-IS"/>
        </a:p>
      </c:txPr>
    </c:legend>
    <c:plotVisOnly val="1"/>
    <c:dispBlanksAs val="gap"/>
  </c:chart>
  <c:spPr>
    <a:ln>
      <a:noFill/>
    </a:ln>
  </c:spPr>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is-IS"/>
  <c:chart>
    <c:autoTitleDeleted val="1"/>
    <c:plotArea>
      <c:layout/>
      <c:pieChart>
        <c:varyColors val="1"/>
        <c:ser>
          <c:idx val="0"/>
          <c:order val="0"/>
          <c:dLbls>
            <c:dLbl>
              <c:idx val="3"/>
              <c:layout/>
              <c:tx>
                <c:rich>
                  <a:bodyPr/>
                  <a:lstStyle/>
                  <a:p>
                    <a:r>
                      <a:rPr lang="en-US" sz="1400"/>
                      <a:t>A</a:t>
                    </a:r>
                    <a:r>
                      <a:rPr lang="en-US"/>
                      <a:t>zer-baijan
8%</a:t>
                    </a:r>
                  </a:p>
                </c:rich>
              </c:tx>
              <c:showCatName val="1"/>
              <c:showPercent val="1"/>
            </c:dLbl>
            <c:txPr>
              <a:bodyPr/>
              <a:lstStyle/>
              <a:p>
                <a:pPr>
                  <a:defRPr sz="1400"/>
                </a:pPr>
                <a:endParaRPr lang="is-IS"/>
              </a:p>
            </c:txPr>
            <c:showCatName val="1"/>
            <c:showPercent val="1"/>
            <c:showLeaderLines val="1"/>
          </c:dLbls>
          <c:cat>
            <c:strRef>
              <c:f>Georgia!$A$1:$A$7</c:f>
              <c:strCache>
                <c:ptCount val="7"/>
                <c:pt idx="0">
                  <c:v>EU</c:v>
                </c:pt>
                <c:pt idx="1">
                  <c:v>Russia</c:v>
                </c:pt>
                <c:pt idx="2">
                  <c:v>Turkey</c:v>
                </c:pt>
                <c:pt idx="3">
                  <c:v>Azerbaijan</c:v>
                </c:pt>
                <c:pt idx="4">
                  <c:v>Ukraine</c:v>
                </c:pt>
                <c:pt idx="5">
                  <c:v>China</c:v>
                </c:pt>
                <c:pt idx="6">
                  <c:v>Rest of world</c:v>
                </c:pt>
              </c:strCache>
            </c:strRef>
          </c:cat>
          <c:val>
            <c:numRef>
              <c:f>Georgia!$B$1:$B$7</c:f>
              <c:numCache>
                <c:formatCode>General</c:formatCode>
                <c:ptCount val="7"/>
                <c:pt idx="0">
                  <c:v>28.5</c:v>
                </c:pt>
                <c:pt idx="1">
                  <c:v>6.7</c:v>
                </c:pt>
                <c:pt idx="2">
                  <c:v>12.5</c:v>
                </c:pt>
                <c:pt idx="3">
                  <c:v>8.1</c:v>
                </c:pt>
                <c:pt idx="4">
                  <c:v>7.2</c:v>
                </c:pt>
                <c:pt idx="5">
                  <c:v>6.9</c:v>
                </c:pt>
                <c:pt idx="6">
                  <c:v>30.1</c:v>
                </c:pt>
              </c:numCache>
            </c:numRef>
          </c:val>
        </c:ser>
        <c:ser>
          <c:idx val="1"/>
          <c:order val="1"/>
          <c:dLbls>
            <c:showCatName val="1"/>
            <c:showPercent val="1"/>
            <c:showLeaderLines val="1"/>
          </c:dLbls>
          <c:cat>
            <c:strRef>
              <c:f>Georgia!$A$1:$A$7</c:f>
              <c:strCache>
                <c:ptCount val="7"/>
                <c:pt idx="0">
                  <c:v>EU</c:v>
                </c:pt>
                <c:pt idx="1">
                  <c:v>Russia</c:v>
                </c:pt>
                <c:pt idx="2">
                  <c:v>Turkey</c:v>
                </c:pt>
                <c:pt idx="3">
                  <c:v>Azerbaijan</c:v>
                </c:pt>
                <c:pt idx="4">
                  <c:v>Ukraine</c:v>
                </c:pt>
                <c:pt idx="5">
                  <c:v>China</c:v>
                </c:pt>
                <c:pt idx="6">
                  <c:v>Rest of world</c:v>
                </c:pt>
              </c:strCache>
            </c:strRef>
          </c:cat>
          <c:val>
            <c:numRef>
              <c:f>Ukraine!$M$33</c:f>
              <c:numCache>
                <c:formatCode>General</c:formatCode>
                <c:ptCount val="1"/>
                <c:pt idx="0">
                  <c:v>0</c:v>
                </c:pt>
              </c:numCache>
            </c:numRef>
          </c:val>
        </c:ser>
        <c:dLbls>
          <c:showCatName val="1"/>
          <c:showPercent val="1"/>
        </c:dLbls>
        <c:firstSliceAng val="0"/>
      </c:pieChart>
    </c:plotArea>
    <c:plotVisOnly val="1"/>
    <c:dispBlanksAs val="zero"/>
  </c:chart>
  <c:spPr>
    <a:ln>
      <a:noFill/>
    </a:ln>
  </c:spPr>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is-IS"/>
  <c:chart>
    <c:autoTitleDeleted val="1"/>
    <c:plotArea>
      <c:layout/>
      <c:pieChart>
        <c:varyColors val="1"/>
        <c:ser>
          <c:idx val="0"/>
          <c:order val="0"/>
          <c:dLbls>
            <c:txPr>
              <a:bodyPr/>
              <a:lstStyle/>
              <a:p>
                <a:pPr>
                  <a:defRPr sz="1400"/>
                </a:pPr>
                <a:endParaRPr lang="is-IS"/>
              </a:p>
            </c:txPr>
            <c:showCatName val="1"/>
            <c:showPercent val="1"/>
            <c:showLeaderLines val="1"/>
          </c:dLbls>
          <c:cat>
            <c:strRef>
              <c:f>Moldova!$A$1:$A$6</c:f>
              <c:strCache>
                <c:ptCount val="6"/>
                <c:pt idx="0">
                  <c:v>EU</c:v>
                </c:pt>
                <c:pt idx="1">
                  <c:v>Russia</c:v>
                </c:pt>
                <c:pt idx="2">
                  <c:v>Ukraine</c:v>
                </c:pt>
                <c:pt idx="3">
                  <c:v>Turkey</c:v>
                </c:pt>
                <c:pt idx="4">
                  <c:v>Belarus</c:v>
                </c:pt>
                <c:pt idx="5">
                  <c:v>Rest of world</c:v>
                </c:pt>
              </c:strCache>
            </c:strRef>
          </c:cat>
          <c:val>
            <c:numRef>
              <c:f>Moldova!$B$1:$B$6</c:f>
              <c:numCache>
                <c:formatCode>General</c:formatCode>
                <c:ptCount val="6"/>
                <c:pt idx="0">
                  <c:v>54.3</c:v>
                </c:pt>
                <c:pt idx="1">
                  <c:v>11.8</c:v>
                </c:pt>
                <c:pt idx="2">
                  <c:v>15.6</c:v>
                </c:pt>
                <c:pt idx="3">
                  <c:v>5.0999999999999996</c:v>
                </c:pt>
                <c:pt idx="4">
                  <c:v>4.9000000000000004</c:v>
                </c:pt>
                <c:pt idx="5">
                  <c:v>8.3000000000000007</c:v>
                </c:pt>
              </c:numCache>
            </c:numRef>
          </c:val>
        </c:ser>
        <c:dLbls>
          <c:showCatName val="1"/>
          <c:showPercent val="1"/>
        </c:dLbls>
        <c:firstSliceAng val="0"/>
      </c:pieChart>
    </c:plotArea>
    <c:plotVisOnly val="1"/>
    <c:dispBlanksAs val="zero"/>
  </c:chart>
  <c:spPr>
    <a:ln>
      <a:no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7.1988407699037568E-2"/>
          <c:y val="5.1400554097404495E-2"/>
          <c:w val="0.89331714785651073"/>
          <c:h val="0.79523549139690797"/>
        </c:manualLayout>
      </c:layout>
      <c:lineChart>
        <c:grouping val="standard"/>
        <c:ser>
          <c:idx val="0"/>
          <c:order val="0"/>
          <c:tx>
            <c:strRef>
              <c:f>Sheet3!$A$16</c:f>
              <c:strCache>
                <c:ptCount val="1"/>
                <c:pt idx="0">
                  <c:v>Estonia</c:v>
                </c:pt>
              </c:strCache>
            </c:strRef>
          </c:tx>
          <c:spPr>
            <a:ln w="50800"/>
          </c:spPr>
          <c:marker>
            <c:symbol val="none"/>
          </c:marker>
          <c:cat>
            <c:numRef>
              <c:f>Sheet3!$B$15:$U$15</c:f>
              <c:numCache>
                <c:formatCode>General</c:formatCode>
                <c:ptCount val="20"/>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numCache>
            </c:numRef>
          </c:cat>
          <c:val>
            <c:numRef>
              <c:f>Sheet3!$B$16:$U$16</c:f>
              <c:numCache>
                <c:formatCode>General</c:formatCode>
                <c:ptCount val="20"/>
                <c:pt idx="0">
                  <c:v>28</c:v>
                </c:pt>
                <c:pt idx="1">
                  <c:v>25</c:v>
                </c:pt>
                <c:pt idx="2">
                  <c:v>24</c:v>
                </c:pt>
                <c:pt idx="3">
                  <c:v>22</c:v>
                </c:pt>
                <c:pt idx="4">
                  <c:v>20</c:v>
                </c:pt>
                <c:pt idx="5">
                  <c:v>20</c:v>
                </c:pt>
                <c:pt idx="6">
                  <c:v>20</c:v>
                </c:pt>
                <c:pt idx="7">
                  <c:v>20</c:v>
                </c:pt>
                <c:pt idx="8">
                  <c:v>18</c:v>
                </c:pt>
                <c:pt idx="9">
                  <c:v>17</c:v>
                </c:pt>
                <c:pt idx="10">
                  <c:v>17</c:v>
                </c:pt>
                <c:pt idx="11">
                  <c:v>17</c:v>
                </c:pt>
                <c:pt idx="12">
                  <c:v>16</c:v>
                </c:pt>
                <c:pt idx="13">
                  <c:v>16</c:v>
                </c:pt>
                <c:pt idx="14">
                  <c:v>16</c:v>
                </c:pt>
                <c:pt idx="15">
                  <c:v>15</c:v>
                </c:pt>
                <c:pt idx="16">
                  <c:v>17</c:v>
                </c:pt>
                <c:pt idx="17">
                  <c:v>18</c:v>
                </c:pt>
                <c:pt idx="18">
                  <c:v>18</c:v>
                </c:pt>
                <c:pt idx="19">
                  <c:v>16</c:v>
                </c:pt>
              </c:numCache>
            </c:numRef>
          </c:val>
        </c:ser>
        <c:ser>
          <c:idx val="1"/>
          <c:order val="1"/>
          <c:tx>
            <c:strRef>
              <c:f>Sheet3!$A$17</c:f>
              <c:strCache>
                <c:ptCount val="1"/>
                <c:pt idx="0">
                  <c:v>Latvia</c:v>
                </c:pt>
              </c:strCache>
            </c:strRef>
          </c:tx>
          <c:spPr>
            <a:ln w="50800"/>
          </c:spPr>
          <c:marker>
            <c:symbol val="none"/>
          </c:marker>
          <c:cat>
            <c:numRef>
              <c:f>Sheet3!$B$15:$U$15</c:f>
              <c:numCache>
                <c:formatCode>General</c:formatCode>
                <c:ptCount val="20"/>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numCache>
            </c:numRef>
          </c:cat>
          <c:val>
            <c:numRef>
              <c:f>Sheet3!$B$17:$U$17</c:f>
              <c:numCache>
                <c:formatCode>General</c:formatCode>
                <c:ptCount val="20"/>
                <c:pt idx="0">
                  <c:v>29</c:v>
                </c:pt>
                <c:pt idx="1">
                  <c:v>29</c:v>
                </c:pt>
                <c:pt idx="2">
                  <c:v>21</c:v>
                </c:pt>
                <c:pt idx="3">
                  <c:v>21</c:v>
                </c:pt>
                <c:pt idx="4">
                  <c:v>21</c:v>
                </c:pt>
                <c:pt idx="5">
                  <c:v>21</c:v>
                </c:pt>
                <c:pt idx="6">
                  <c:v>24</c:v>
                </c:pt>
                <c:pt idx="7">
                  <c:v>24</c:v>
                </c:pt>
                <c:pt idx="8">
                  <c:v>19</c:v>
                </c:pt>
                <c:pt idx="9">
                  <c:v>18</c:v>
                </c:pt>
                <c:pt idx="10">
                  <c:v>17</c:v>
                </c:pt>
                <c:pt idx="11">
                  <c:v>17</c:v>
                </c:pt>
                <c:pt idx="12">
                  <c:v>19</c:v>
                </c:pt>
                <c:pt idx="13">
                  <c:v>19</c:v>
                </c:pt>
                <c:pt idx="14">
                  <c:v>22</c:v>
                </c:pt>
                <c:pt idx="15">
                  <c:v>23</c:v>
                </c:pt>
                <c:pt idx="16">
                  <c:v>26</c:v>
                </c:pt>
                <c:pt idx="17">
                  <c:v>26</c:v>
                </c:pt>
                <c:pt idx="18">
                  <c:v>27</c:v>
                </c:pt>
                <c:pt idx="19">
                  <c:v>28</c:v>
                </c:pt>
              </c:numCache>
            </c:numRef>
          </c:val>
        </c:ser>
        <c:ser>
          <c:idx val="2"/>
          <c:order val="2"/>
          <c:tx>
            <c:strRef>
              <c:f>Sheet3!$A$18</c:f>
              <c:strCache>
                <c:ptCount val="1"/>
                <c:pt idx="0">
                  <c:v>Lithuania</c:v>
                </c:pt>
              </c:strCache>
            </c:strRef>
          </c:tx>
          <c:spPr>
            <a:ln w="50800"/>
          </c:spPr>
          <c:marker>
            <c:symbol val="none"/>
          </c:marker>
          <c:cat>
            <c:numRef>
              <c:f>Sheet3!$B$15:$U$15</c:f>
              <c:numCache>
                <c:formatCode>General</c:formatCode>
                <c:ptCount val="20"/>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numCache>
            </c:numRef>
          </c:cat>
          <c:val>
            <c:numRef>
              <c:f>Sheet3!$B$18:$U$18</c:f>
              <c:numCache>
                <c:formatCode>General</c:formatCode>
                <c:ptCount val="20"/>
                <c:pt idx="0">
                  <c:v>30</c:v>
                </c:pt>
                <c:pt idx="1">
                  <c:v>29</c:v>
                </c:pt>
                <c:pt idx="2">
                  <c:v>25</c:v>
                </c:pt>
                <c:pt idx="3">
                  <c:v>20</c:v>
                </c:pt>
                <c:pt idx="4">
                  <c:v>17</c:v>
                </c:pt>
                <c:pt idx="5">
                  <c:v>18</c:v>
                </c:pt>
                <c:pt idx="6">
                  <c:v>20</c:v>
                </c:pt>
                <c:pt idx="7">
                  <c:v>20</c:v>
                </c:pt>
                <c:pt idx="8">
                  <c:v>19</c:v>
                </c:pt>
                <c:pt idx="9">
                  <c:v>18</c:v>
                </c:pt>
                <c:pt idx="10">
                  <c:v>18</c:v>
                </c:pt>
                <c:pt idx="11">
                  <c:v>18</c:v>
                </c:pt>
                <c:pt idx="12">
                  <c:v>18</c:v>
                </c:pt>
                <c:pt idx="13">
                  <c:v>18</c:v>
                </c:pt>
                <c:pt idx="14">
                  <c:v>18</c:v>
                </c:pt>
                <c:pt idx="15">
                  <c:v>18</c:v>
                </c:pt>
                <c:pt idx="16">
                  <c:v>21</c:v>
                </c:pt>
                <c:pt idx="17">
                  <c:v>22</c:v>
                </c:pt>
                <c:pt idx="18">
                  <c:v>23</c:v>
                </c:pt>
                <c:pt idx="19">
                  <c:v>24</c:v>
                </c:pt>
              </c:numCache>
            </c:numRef>
          </c:val>
        </c:ser>
        <c:ser>
          <c:idx val="3"/>
          <c:order val="3"/>
          <c:tx>
            <c:strRef>
              <c:f>Sheet3!$A$19</c:f>
              <c:strCache>
                <c:ptCount val="1"/>
                <c:pt idx="0">
                  <c:v>Russia</c:v>
                </c:pt>
              </c:strCache>
            </c:strRef>
          </c:tx>
          <c:spPr>
            <a:ln w="50800"/>
          </c:spPr>
          <c:marker>
            <c:symbol val="none"/>
          </c:marker>
          <c:cat>
            <c:numRef>
              <c:f>Sheet3!$B$15:$U$15</c:f>
              <c:numCache>
                <c:formatCode>General</c:formatCode>
                <c:ptCount val="20"/>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numCache>
            </c:numRef>
          </c:cat>
          <c:val>
            <c:numRef>
              <c:f>Sheet3!$B$19:$U$19</c:f>
              <c:numCache>
                <c:formatCode>General</c:formatCode>
                <c:ptCount val="20"/>
                <c:pt idx="0">
                  <c:v>40</c:v>
                </c:pt>
                <c:pt idx="1">
                  <c:v>55</c:v>
                </c:pt>
                <c:pt idx="2">
                  <c:v>58</c:v>
                </c:pt>
                <c:pt idx="3">
                  <c:v>53</c:v>
                </c:pt>
                <c:pt idx="4">
                  <c:v>53</c:v>
                </c:pt>
                <c:pt idx="5">
                  <c:v>59</c:v>
                </c:pt>
                <c:pt idx="6">
                  <c:v>60</c:v>
                </c:pt>
                <c:pt idx="7">
                  <c:v>60</c:v>
                </c:pt>
                <c:pt idx="8">
                  <c:v>60</c:v>
                </c:pt>
                <c:pt idx="9">
                  <c:v>66</c:v>
                </c:pt>
                <c:pt idx="10">
                  <c:v>67</c:v>
                </c:pt>
                <c:pt idx="11">
                  <c:v>68</c:v>
                </c:pt>
                <c:pt idx="12">
                  <c:v>72</c:v>
                </c:pt>
                <c:pt idx="13">
                  <c:v>75</c:v>
                </c:pt>
                <c:pt idx="14">
                  <c:v>78</c:v>
                </c:pt>
                <c:pt idx="15">
                  <c:v>80</c:v>
                </c:pt>
                <c:pt idx="16">
                  <c:v>81</c:v>
                </c:pt>
                <c:pt idx="17">
                  <c:v>81</c:v>
                </c:pt>
                <c:pt idx="18">
                  <c:v>80</c:v>
                </c:pt>
                <c:pt idx="19">
                  <c:v>81</c:v>
                </c:pt>
              </c:numCache>
            </c:numRef>
          </c:val>
        </c:ser>
        <c:marker val="1"/>
        <c:axId val="35071488"/>
        <c:axId val="35073024"/>
      </c:lineChart>
      <c:catAx>
        <c:axId val="35071488"/>
        <c:scaling>
          <c:orientation val="minMax"/>
        </c:scaling>
        <c:axPos val="b"/>
        <c:numFmt formatCode="General" sourceLinked="1"/>
        <c:tickLblPos val="nextTo"/>
        <c:txPr>
          <a:bodyPr rot="-2700000"/>
          <a:lstStyle/>
          <a:p>
            <a:pPr>
              <a:defRPr sz="1400"/>
            </a:pPr>
            <a:endParaRPr lang="is-IS"/>
          </a:p>
        </c:txPr>
        <c:crossAx val="35073024"/>
        <c:crosses val="autoZero"/>
        <c:auto val="1"/>
        <c:lblAlgn val="ctr"/>
        <c:lblOffset val="100"/>
        <c:tickLblSkip val="2"/>
      </c:catAx>
      <c:valAx>
        <c:axId val="35073024"/>
        <c:scaling>
          <c:orientation val="minMax"/>
          <c:max val="100"/>
        </c:scaling>
        <c:axPos val="l"/>
        <c:majorGridlines/>
        <c:numFmt formatCode="General" sourceLinked="1"/>
        <c:tickLblPos val="nextTo"/>
        <c:txPr>
          <a:bodyPr/>
          <a:lstStyle/>
          <a:p>
            <a:pPr>
              <a:defRPr sz="1400"/>
            </a:pPr>
            <a:endParaRPr lang="is-IS"/>
          </a:p>
        </c:txPr>
        <c:crossAx val="35071488"/>
        <c:crosses val="autoZero"/>
        <c:crossBetween val="between"/>
      </c:valAx>
    </c:plotArea>
    <c:legend>
      <c:legendPos val="r"/>
      <c:layout>
        <c:manualLayout>
          <c:xMode val="edge"/>
          <c:yMode val="edge"/>
          <c:x val="0.56003323553129103"/>
          <c:y val="0.28463177751695801"/>
          <c:w val="0.36410761934105584"/>
          <c:h val="0.29984323246076999"/>
        </c:manualLayout>
      </c:layout>
      <c:txPr>
        <a:bodyPr/>
        <a:lstStyle/>
        <a:p>
          <a:pPr>
            <a:defRPr sz="1400"/>
          </a:pPr>
          <a:endParaRPr lang="is-IS"/>
        </a:p>
      </c:txPr>
    </c:legend>
    <c:plotVisOnly val="1"/>
    <c:dispBlanksAs val="gap"/>
  </c:chart>
  <c:spPr>
    <a:ln>
      <a:noFill/>
    </a:ln>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8.6071741032370933E-2"/>
          <c:y val="5.1400554097404495E-2"/>
          <c:w val="0.87131867891513604"/>
          <c:h val="0.83261956838728501"/>
        </c:manualLayout>
      </c:layout>
      <c:lineChart>
        <c:grouping val="standard"/>
        <c:ser>
          <c:idx val="0"/>
          <c:order val="0"/>
          <c:tx>
            <c:strRef>
              <c:f>Sheet3!$A$4</c:f>
              <c:strCache>
                <c:ptCount val="1"/>
                <c:pt idx="0">
                  <c:v>Armenia</c:v>
                </c:pt>
              </c:strCache>
            </c:strRef>
          </c:tx>
          <c:spPr>
            <a:ln w="50800"/>
          </c:spPr>
          <c:marker>
            <c:symbol val="none"/>
          </c:marker>
          <c:cat>
            <c:numRef>
              <c:f>Sheet3!$B$3:$U$3</c:f>
              <c:numCache>
                <c:formatCode>General</c:formatCode>
                <c:ptCount val="20"/>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numCache>
            </c:numRef>
          </c:cat>
          <c:val>
            <c:numRef>
              <c:f>Sheet3!$B$4:$U$4</c:f>
              <c:numCache>
                <c:formatCode>General</c:formatCode>
                <c:ptCount val="20"/>
                <c:pt idx="0">
                  <c:v>52</c:v>
                </c:pt>
                <c:pt idx="1">
                  <c:v>57</c:v>
                </c:pt>
                <c:pt idx="2">
                  <c:v>56</c:v>
                </c:pt>
                <c:pt idx="3">
                  <c:v>56</c:v>
                </c:pt>
                <c:pt idx="4">
                  <c:v>56</c:v>
                </c:pt>
                <c:pt idx="5">
                  <c:v>56</c:v>
                </c:pt>
                <c:pt idx="6">
                  <c:v>57</c:v>
                </c:pt>
                <c:pt idx="7">
                  <c:v>59</c:v>
                </c:pt>
                <c:pt idx="8">
                  <c:v>60</c:v>
                </c:pt>
                <c:pt idx="9">
                  <c:v>65</c:v>
                </c:pt>
                <c:pt idx="10">
                  <c:v>64</c:v>
                </c:pt>
                <c:pt idx="11">
                  <c:v>64</c:v>
                </c:pt>
                <c:pt idx="12">
                  <c:v>64</c:v>
                </c:pt>
                <c:pt idx="13">
                  <c:v>64</c:v>
                </c:pt>
                <c:pt idx="14">
                  <c:v>66</c:v>
                </c:pt>
                <c:pt idx="15">
                  <c:v>68</c:v>
                </c:pt>
                <c:pt idx="16">
                  <c:v>66</c:v>
                </c:pt>
                <c:pt idx="17">
                  <c:v>65</c:v>
                </c:pt>
                <c:pt idx="18">
                  <c:v>65</c:v>
                </c:pt>
                <c:pt idx="19">
                  <c:v>61</c:v>
                </c:pt>
              </c:numCache>
            </c:numRef>
          </c:val>
        </c:ser>
        <c:ser>
          <c:idx val="1"/>
          <c:order val="1"/>
          <c:tx>
            <c:strRef>
              <c:f>Sheet3!$A$5</c:f>
              <c:strCache>
                <c:ptCount val="1"/>
                <c:pt idx="0">
                  <c:v>Azerbaijan</c:v>
                </c:pt>
              </c:strCache>
            </c:strRef>
          </c:tx>
          <c:spPr>
            <a:ln w="50800"/>
          </c:spPr>
          <c:marker>
            <c:symbol val="none"/>
          </c:marker>
          <c:cat>
            <c:numRef>
              <c:f>Sheet3!$B$3:$U$3</c:f>
              <c:numCache>
                <c:formatCode>General</c:formatCode>
                <c:ptCount val="20"/>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numCache>
            </c:numRef>
          </c:cat>
          <c:val>
            <c:numRef>
              <c:f>Sheet3!$B$5:$U$5</c:f>
              <c:numCache>
                <c:formatCode>General</c:formatCode>
                <c:ptCount val="20"/>
                <c:pt idx="0">
                  <c:v>70</c:v>
                </c:pt>
                <c:pt idx="1">
                  <c:v>69</c:v>
                </c:pt>
                <c:pt idx="2">
                  <c:v>69</c:v>
                </c:pt>
                <c:pt idx="3">
                  <c:v>74</c:v>
                </c:pt>
                <c:pt idx="4">
                  <c:v>74</c:v>
                </c:pt>
                <c:pt idx="5">
                  <c:v>73</c:v>
                </c:pt>
                <c:pt idx="6">
                  <c:v>70</c:v>
                </c:pt>
                <c:pt idx="7">
                  <c:v>76</c:v>
                </c:pt>
                <c:pt idx="8">
                  <c:v>77</c:v>
                </c:pt>
                <c:pt idx="9">
                  <c:v>73</c:v>
                </c:pt>
                <c:pt idx="10">
                  <c:v>71</c:v>
                </c:pt>
                <c:pt idx="11">
                  <c:v>72</c:v>
                </c:pt>
                <c:pt idx="12">
                  <c:v>73</c:v>
                </c:pt>
                <c:pt idx="13">
                  <c:v>75</c:v>
                </c:pt>
                <c:pt idx="14">
                  <c:v>77</c:v>
                </c:pt>
                <c:pt idx="15">
                  <c:v>78</c:v>
                </c:pt>
                <c:pt idx="16">
                  <c:v>79</c:v>
                </c:pt>
                <c:pt idx="17">
                  <c:v>79</c:v>
                </c:pt>
                <c:pt idx="18">
                  <c:v>80</c:v>
                </c:pt>
                <c:pt idx="19">
                  <c:v>82</c:v>
                </c:pt>
              </c:numCache>
            </c:numRef>
          </c:val>
        </c:ser>
        <c:ser>
          <c:idx val="2"/>
          <c:order val="2"/>
          <c:tx>
            <c:strRef>
              <c:f>Sheet3!$A$6</c:f>
              <c:strCache>
                <c:ptCount val="1"/>
                <c:pt idx="0">
                  <c:v>Belarus</c:v>
                </c:pt>
              </c:strCache>
            </c:strRef>
          </c:tx>
          <c:spPr>
            <a:ln w="50800"/>
          </c:spPr>
          <c:marker>
            <c:symbol val="none"/>
          </c:marker>
          <c:cat>
            <c:numRef>
              <c:f>Sheet3!$B$3:$U$3</c:f>
              <c:numCache>
                <c:formatCode>General</c:formatCode>
                <c:ptCount val="20"/>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numCache>
            </c:numRef>
          </c:cat>
          <c:val>
            <c:numRef>
              <c:f>Sheet3!$B$6:$U$6</c:f>
              <c:numCache>
                <c:formatCode>General</c:formatCode>
                <c:ptCount val="20"/>
                <c:pt idx="0">
                  <c:v>66</c:v>
                </c:pt>
                <c:pt idx="1">
                  <c:v>67</c:v>
                </c:pt>
                <c:pt idx="2">
                  <c:v>70</c:v>
                </c:pt>
                <c:pt idx="3">
                  <c:v>85</c:v>
                </c:pt>
                <c:pt idx="4">
                  <c:v>90</c:v>
                </c:pt>
                <c:pt idx="5">
                  <c:v>80</c:v>
                </c:pt>
                <c:pt idx="6">
                  <c:v>80</c:v>
                </c:pt>
                <c:pt idx="7">
                  <c:v>80</c:v>
                </c:pt>
                <c:pt idx="8">
                  <c:v>82</c:v>
                </c:pt>
                <c:pt idx="9">
                  <c:v>82</c:v>
                </c:pt>
                <c:pt idx="10">
                  <c:v>84</c:v>
                </c:pt>
                <c:pt idx="11">
                  <c:v>86</c:v>
                </c:pt>
                <c:pt idx="12">
                  <c:v>88</c:v>
                </c:pt>
                <c:pt idx="13">
                  <c:v>89</c:v>
                </c:pt>
                <c:pt idx="14">
                  <c:v>91</c:v>
                </c:pt>
                <c:pt idx="15">
                  <c:v>91</c:v>
                </c:pt>
                <c:pt idx="16">
                  <c:v>92</c:v>
                </c:pt>
                <c:pt idx="17">
                  <c:v>93</c:v>
                </c:pt>
                <c:pt idx="18">
                  <c:v>93</c:v>
                </c:pt>
                <c:pt idx="19">
                  <c:v>93</c:v>
                </c:pt>
              </c:numCache>
            </c:numRef>
          </c:val>
        </c:ser>
        <c:ser>
          <c:idx val="3"/>
          <c:order val="3"/>
          <c:tx>
            <c:strRef>
              <c:f>Sheet3!$A$7</c:f>
              <c:strCache>
                <c:ptCount val="1"/>
                <c:pt idx="0">
                  <c:v>Georgia</c:v>
                </c:pt>
              </c:strCache>
            </c:strRef>
          </c:tx>
          <c:spPr>
            <a:ln w="50800"/>
          </c:spPr>
          <c:marker>
            <c:symbol val="none"/>
          </c:marker>
          <c:cat>
            <c:numRef>
              <c:f>Sheet3!$B$3:$U$3</c:f>
              <c:numCache>
                <c:formatCode>General</c:formatCode>
                <c:ptCount val="20"/>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numCache>
            </c:numRef>
          </c:cat>
          <c:val>
            <c:numRef>
              <c:f>Sheet3!$B$7:$U$7</c:f>
              <c:numCache>
                <c:formatCode>General</c:formatCode>
                <c:ptCount val="20"/>
                <c:pt idx="0">
                  <c:v>73</c:v>
                </c:pt>
                <c:pt idx="1">
                  <c:v>70</c:v>
                </c:pt>
                <c:pt idx="2">
                  <c:v>68</c:v>
                </c:pt>
                <c:pt idx="3">
                  <c:v>55</c:v>
                </c:pt>
                <c:pt idx="4">
                  <c:v>56</c:v>
                </c:pt>
                <c:pt idx="5">
                  <c:v>57</c:v>
                </c:pt>
                <c:pt idx="6">
                  <c:v>47</c:v>
                </c:pt>
                <c:pt idx="7">
                  <c:v>53</c:v>
                </c:pt>
                <c:pt idx="8">
                  <c:v>53</c:v>
                </c:pt>
                <c:pt idx="9">
                  <c:v>54</c:v>
                </c:pt>
                <c:pt idx="10">
                  <c:v>54</c:v>
                </c:pt>
                <c:pt idx="11">
                  <c:v>56</c:v>
                </c:pt>
                <c:pt idx="12">
                  <c:v>57</c:v>
                </c:pt>
                <c:pt idx="13">
                  <c:v>57</c:v>
                </c:pt>
                <c:pt idx="14">
                  <c:v>60</c:v>
                </c:pt>
                <c:pt idx="15">
                  <c:v>60</c:v>
                </c:pt>
                <c:pt idx="16">
                  <c:v>59</c:v>
                </c:pt>
                <c:pt idx="17">
                  <c:v>55</c:v>
                </c:pt>
                <c:pt idx="18">
                  <c:v>52</c:v>
                </c:pt>
                <c:pt idx="19">
                  <c:v>49</c:v>
                </c:pt>
              </c:numCache>
            </c:numRef>
          </c:val>
        </c:ser>
        <c:ser>
          <c:idx val="4"/>
          <c:order val="4"/>
          <c:tx>
            <c:strRef>
              <c:f>Sheet3!$A$8</c:f>
              <c:strCache>
                <c:ptCount val="1"/>
                <c:pt idx="0">
                  <c:v>Moldova</c:v>
                </c:pt>
              </c:strCache>
            </c:strRef>
          </c:tx>
          <c:spPr>
            <a:ln w="50800"/>
          </c:spPr>
          <c:marker>
            <c:symbol val="none"/>
          </c:marker>
          <c:cat>
            <c:numRef>
              <c:f>Sheet3!$B$3:$U$3</c:f>
              <c:numCache>
                <c:formatCode>General</c:formatCode>
                <c:ptCount val="20"/>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numCache>
            </c:numRef>
          </c:cat>
          <c:val>
            <c:numRef>
              <c:f>Sheet3!$B$8:$U$8</c:f>
              <c:numCache>
                <c:formatCode>General</c:formatCode>
                <c:ptCount val="20"/>
                <c:pt idx="0">
                  <c:v>41</c:v>
                </c:pt>
                <c:pt idx="1">
                  <c:v>47</c:v>
                </c:pt>
                <c:pt idx="2">
                  <c:v>62</c:v>
                </c:pt>
                <c:pt idx="3">
                  <c:v>57</c:v>
                </c:pt>
                <c:pt idx="4">
                  <c:v>58</c:v>
                </c:pt>
                <c:pt idx="5">
                  <c:v>56</c:v>
                </c:pt>
                <c:pt idx="6">
                  <c:v>58</c:v>
                </c:pt>
                <c:pt idx="7">
                  <c:v>59</c:v>
                </c:pt>
                <c:pt idx="8">
                  <c:v>59</c:v>
                </c:pt>
                <c:pt idx="9">
                  <c:v>59</c:v>
                </c:pt>
                <c:pt idx="10">
                  <c:v>63</c:v>
                </c:pt>
                <c:pt idx="11">
                  <c:v>65</c:v>
                </c:pt>
                <c:pt idx="12">
                  <c:v>65</c:v>
                </c:pt>
                <c:pt idx="13">
                  <c:v>65</c:v>
                </c:pt>
                <c:pt idx="14">
                  <c:v>66</c:v>
                </c:pt>
                <c:pt idx="15">
                  <c:v>67</c:v>
                </c:pt>
                <c:pt idx="16">
                  <c:v>65</c:v>
                </c:pt>
                <c:pt idx="17">
                  <c:v>55</c:v>
                </c:pt>
                <c:pt idx="18">
                  <c:v>54</c:v>
                </c:pt>
                <c:pt idx="19">
                  <c:v>53</c:v>
                </c:pt>
              </c:numCache>
            </c:numRef>
          </c:val>
        </c:ser>
        <c:ser>
          <c:idx val="5"/>
          <c:order val="5"/>
          <c:tx>
            <c:strRef>
              <c:f>Sheet3!$A$9</c:f>
              <c:strCache>
                <c:ptCount val="1"/>
                <c:pt idx="0">
                  <c:v>Ukraine</c:v>
                </c:pt>
              </c:strCache>
            </c:strRef>
          </c:tx>
          <c:spPr>
            <a:ln w="50800"/>
          </c:spPr>
          <c:marker>
            <c:symbol val="none"/>
          </c:marker>
          <c:cat>
            <c:numRef>
              <c:f>Sheet3!$B$3:$U$3</c:f>
              <c:numCache>
                <c:formatCode>General</c:formatCode>
                <c:ptCount val="20"/>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numCache>
            </c:numRef>
          </c:cat>
          <c:val>
            <c:numRef>
              <c:f>Sheet3!$B$9:$U$9</c:f>
              <c:numCache>
                <c:formatCode>General</c:formatCode>
                <c:ptCount val="20"/>
                <c:pt idx="0">
                  <c:v>44</c:v>
                </c:pt>
                <c:pt idx="1">
                  <c:v>42</c:v>
                </c:pt>
                <c:pt idx="2">
                  <c:v>39</c:v>
                </c:pt>
                <c:pt idx="3">
                  <c:v>49</c:v>
                </c:pt>
                <c:pt idx="4">
                  <c:v>49</c:v>
                </c:pt>
                <c:pt idx="5">
                  <c:v>50</c:v>
                </c:pt>
                <c:pt idx="6">
                  <c:v>60</c:v>
                </c:pt>
                <c:pt idx="7">
                  <c:v>60</c:v>
                </c:pt>
                <c:pt idx="8">
                  <c:v>60</c:v>
                </c:pt>
                <c:pt idx="9">
                  <c:v>67</c:v>
                </c:pt>
                <c:pt idx="10">
                  <c:v>68</c:v>
                </c:pt>
                <c:pt idx="11">
                  <c:v>59</c:v>
                </c:pt>
                <c:pt idx="12">
                  <c:v>53</c:v>
                </c:pt>
                <c:pt idx="13">
                  <c:v>53</c:v>
                </c:pt>
                <c:pt idx="14">
                  <c:v>53</c:v>
                </c:pt>
                <c:pt idx="15">
                  <c:v>55</c:v>
                </c:pt>
                <c:pt idx="16">
                  <c:v>53</c:v>
                </c:pt>
                <c:pt idx="17">
                  <c:v>56</c:v>
                </c:pt>
                <c:pt idx="18">
                  <c:v>59</c:v>
                </c:pt>
                <c:pt idx="19">
                  <c:v>60</c:v>
                </c:pt>
              </c:numCache>
            </c:numRef>
          </c:val>
        </c:ser>
        <c:marker val="1"/>
        <c:axId val="35109120"/>
        <c:axId val="35651584"/>
      </c:lineChart>
      <c:catAx>
        <c:axId val="35109120"/>
        <c:scaling>
          <c:orientation val="minMax"/>
        </c:scaling>
        <c:axPos val="b"/>
        <c:numFmt formatCode="General" sourceLinked="1"/>
        <c:tickLblPos val="nextTo"/>
        <c:txPr>
          <a:bodyPr rot="-2700000"/>
          <a:lstStyle/>
          <a:p>
            <a:pPr>
              <a:defRPr sz="1400"/>
            </a:pPr>
            <a:endParaRPr lang="is-IS"/>
          </a:p>
        </c:txPr>
        <c:crossAx val="35651584"/>
        <c:crosses val="autoZero"/>
        <c:auto val="1"/>
        <c:lblAlgn val="ctr"/>
        <c:lblOffset val="100"/>
        <c:tickLblSkip val="2"/>
      </c:catAx>
      <c:valAx>
        <c:axId val="35651584"/>
        <c:scaling>
          <c:orientation val="minMax"/>
        </c:scaling>
        <c:axPos val="l"/>
        <c:majorGridlines/>
        <c:numFmt formatCode="General" sourceLinked="1"/>
        <c:tickLblPos val="nextTo"/>
        <c:txPr>
          <a:bodyPr/>
          <a:lstStyle/>
          <a:p>
            <a:pPr>
              <a:defRPr sz="1400"/>
            </a:pPr>
            <a:endParaRPr lang="is-IS"/>
          </a:p>
        </c:txPr>
        <c:crossAx val="35109120"/>
        <c:crosses val="autoZero"/>
        <c:crossBetween val="between"/>
      </c:valAx>
    </c:plotArea>
    <c:legend>
      <c:legendPos val="r"/>
      <c:layout>
        <c:manualLayout>
          <c:xMode val="edge"/>
          <c:yMode val="edge"/>
          <c:x val="0.475069335083115"/>
          <c:y val="0.44063989061310416"/>
          <c:w val="0.43877389096855007"/>
          <c:h val="0.38203664152719902"/>
        </c:manualLayout>
      </c:layout>
      <c:txPr>
        <a:bodyPr/>
        <a:lstStyle/>
        <a:p>
          <a:pPr>
            <a:defRPr sz="1400"/>
          </a:pPr>
          <a:endParaRPr lang="is-IS"/>
        </a:p>
      </c:txPr>
    </c:legend>
    <c:plotVisOnly val="1"/>
    <c:dispBlanksAs val="gap"/>
  </c:chart>
  <c:spPr>
    <a:ln>
      <a:noFill/>
    </a:ln>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is-IS"/>
  <c:chart>
    <c:plotArea>
      <c:layout/>
      <c:radarChart>
        <c:radarStyle val="marker"/>
        <c:ser>
          <c:idx val="0"/>
          <c:order val="0"/>
          <c:tx>
            <c:strRef>
              <c:f>Blad1!$A$2</c:f>
              <c:strCache>
                <c:ptCount val="1"/>
                <c:pt idx="0">
                  <c:v>Armenia</c:v>
                </c:pt>
              </c:strCache>
            </c:strRef>
          </c:tx>
          <c:cat>
            <c:strRef>
              <c:f>Blad1!$B$1:$G$1</c:f>
              <c:strCache>
                <c:ptCount val="6"/>
                <c:pt idx="0">
                  <c:v>Large-scale Privatisation</c:v>
                </c:pt>
                <c:pt idx="1">
                  <c:v>Small-scale Privatisation </c:v>
                </c:pt>
                <c:pt idx="2">
                  <c:v>Governance and Enterprise restructuring</c:v>
                </c:pt>
                <c:pt idx="3">
                  <c:v>Price Liberalisation</c:v>
                </c:pt>
                <c:pt idx="4">
                  <c:v>Trade and Foreign Exchange Liberalisation</c:v>
                </c:pt>
                <c:pt idx="5">
                  <c:v>Competition Policy</c:v>
                </c:pt>
              </c:strCache>
            </c:strRef>
          </c:cat>
          <c:val>
            <c:numRef>
              <c:f>Blad1!$B$2:$G$2</c:f>
              <c:numCache>
                <c:formatCode>General</c:formatCode>
                <c:ptCount val="6"/>
                <c:pt idx="0">
                  <c:v>3.75</c:v>
                </c:pt>
                <c:pt idx="1">
                  <c:v>4</c:v>
                </c:pt>
                <c:pt idx="2">
                  <c:v>2.25</c:v>
                </c:pt>
                <c:pt idx="3">
                  <c:v>4</c:v>
                </c:pt>
                <c:pt idx="4">
                  <c:v>4.25</c:v>
                </c:pt>
                <c:pt idx="5">
                  <c:v>2.25</c:v>
                </c:pt>
              </c:numCache>
            </c:numRef>
          </c:val>
        </c:ser>
        <c:ser>
          <c:idx val="1"/>
          <c:order val="1"/>
          <c:tx>
            <c:strRef>
              <c:f>Blad1!$A$3</c:f>
              <c:strCache>
                <c:ptCount val="1"/>
                <c:pt idx="0">
                  <c:v>Azerbaijan</c:v>
                </c:pt>
              </c:strCache>
            </c:strRef>
          </c:tx>
          <c:cat>
            <c:strRef>
              <c:f>Blad1!$B$1:$G$1</c:f>
              <c:strCache>
                <c:ptCount val="6"/>
                <c:pt idx="0">
                  <c:v>Large-scale Privatisation</c:v>
                </c:pt>
                <c:pt idx="1">
                  <c:v>Small-scale Privatisation </c:v>
                </c:pt>
                <c:pt idx="2">
                  <c:v>Governance and Enterprise restructuring</c:v>
                </c:pt>
                <c:pt idx="3">
                  <c:v>Price Liberalisation</c:v>
                </c:pt>
                <c:pt idx="4">
                  <c:v>Trade and Foreign Exchange Liberalisation</c:v>
                </c:pt>
                <c:pt idx="5">
                  <c:v>Competition Policy</c:v>
                </c:pt>
              </c:strCache>
            </c:strRef>
          </c:cat>
          <c:val>
            <c:numRef>
              <c:f>Blad1!$B$3:$G$3</c:f>
              <c:numCache>
                <c:formatCode>General</c:formatCode>
                <c:ptCount val="6"/>
                <c:pt idx="0">
                  <c:v>2</c:v>
                </c:pt>
                <c:pt idx="1">
                  <c:v>3.75</c:v>
                </c:pt>
                <c:pt idx="2">
                  <c:v>2</c:v>
                </c:pt>
                <c:pt idx="3">
                  <c:v>4</c:v>
                </c:pt>
                <c:pt idx="4">
                  <c:v>4</c:v>
                </c:pt>
                <c:pt idx="5">
                  <c:v>1.7500000000000007</c:v>
                </c:pt>
              </c:numCache>
            </c:numRef>
          </c:val>
        </c:ser>
        <c:ser>
          <c:idx val="2"/>
          <c:order val="2"/>
          <c:tx>
            <c:strRef>
              <c:f>Blad1!$A$4</c:f>
              <c:strCache>
                <c:ptCount val="1"/>
                <c:pt idx="0">
                  <c:v>Belarus</c:v>
                </c:pt>
              </c:strCache>
            </c:strRef>
          </c:tx>
          <c:cat>
            <c:strRef>
              <c:f>Blad1!$B$1:$G$1</c:f>
              <c:strCache>
                <c:ptCount val="6"/>
                <c:pt idx="0">
                  <c:v>Large-scale Privatisation</c:v>
                </c:pt>
                <c:pt idx="1">
                  <c:v>Small-scale Privatisation </c:v>
                </c:pt>
                <c:pt idx="2">
                  <c:v>Governance and Enterprise restructuring</c:v>
                </c:pt>
                <c:pt idx="3">
                  <c:v>Price Liberalisation</c:v>
                </c:pt>
                <c:pt idx="4">
                  <c:v>Trade and Foreign Exchange Liberalisation</c:v>
                </c:pt>
                <c:pt idx="5">
                  <c:v>Competition Policy</c:v>
                </c:pt>
              </c:strCache>
            </c:strRef>
          </c:cat>
          <c:val>
            <c:numRef>
              <c:f>Blad1!$B$4:$G$4</c:f>
              <c:numCache>
                <c:formatCode>General</c:formatCode>
                <c:ptCount val="6"/>
                <c:pt idx="0">
                  <c:v>1.7500000000000007</c:v>
                </c:pt>
                <c:pt idx="1">
                  <c:v>2.25</c:v>
                </c:pt>
                <c:pt idx="2">
                  <c:v>1.7500000000000007</c:v>
                </c:pt>
                <c:pt idx="3">
                  <c:v>3</c:v>
                </c:pt>
                <c:pt idx="4">
                  <c:v>2.25</c:v>
                </c:pt>
                <c:pt idx="5">
                  <c:v>2</c:v>
                </c:pt>
              </c:numCache>
            </c:numRef>
          </c:val>
        </c:ser>
        <c:ser>
          <c:idx val="3"/>
          <c:order val="3"/>
          <c:tx>
            <c:strRef>
              <c:f>Blad1!$A$5</c:f>
              <c:strCache>
                <c:ptCount val="1"/>
                <c:pt idx="0">
                  <c:v>Georgia</c:v>
                </c:pt>
              </c:strCache>
            </c:strRef>
          </c:tx>
          <c:cat>
            <c:strRef>
              <c:f>Blad1!$B$1:$G$1</c:f>
              <c:strCache>
                <c:ptCount val="6"/>
                <c:pt idx="0">
                  <c:v>Large-scale Privatisation</c:v>
                </c:pt>
                <c:pt idx="1">
                  <c:v>Small-scale Privatisation </c:v>
                </c:pt>
                <c:pt idx="2">
                  <c:v>Governance and Enterprise restructuring</c:v>
                </c:pt>
                <c:pt idx="3">
                  <c:v>Price Liberalisation</c:v>
                </c:pt>
                <c:pt idx="4">
                  <c:v>Trade and Foreign Exchange Liberalisation</c:v>
                </c:pt>
                <c:pt idx="5">
                  <c:v>Competition Policy</c:v>
                </c:pt>
              </c:strCache>
            </c:strRef>
          </c:cat>
          <c:val>
            <c:numRef>
              <c:f>Blad1!$B$5:$G$5</c:f>
              <c:numCache>
                <c:formatCode>General</c:formatCode>
                <c:ptCount val="6"/>
                <c:pt idx="0">
                  <c:v>4</c:v>
                </c:pt>
                <c:pt idx="1">
                  <c:v>4</c:v>
                </c:pt>
                <c:pt idx="2">
                  <c:v>2.25</c:v>
                </c:pt>
                <c:pt idx="3">
                  <c:v>4.25</c:v>
                </c:pt>
                <c:pt idx="4">
                  <c:v>4.25</c:v>
                </c:pt>
                <c:pt idx="5">
                  <c:v>2</c:v>
                </c:pt>
              </c:numCache>
            </c:numRef>
          </c:val>
        </c:ser>
        <c:ser>
          <c:idx val="4"/>
          <c:order val="4"/>
          <c:tx>
            <c:strRef>
              <c:f>Blad1!$A$6</c:f>
              <c:strCache>
                <c:ptCount val="1"/>
                <c:pt idx="0">
                  <c:v>Ukraina</c:v>
                </c:pt>
              </c:strCache>
            </c:strRef>
          </c:tx>
          <c:cat>
            <c:strRef>
              <c:f>Blad1!$B$1:$G$1</c:f>
              <c:strCache>
                <c:ptCount val="6"/>
                <c:pt idx="0">
                  <c:v>Large-scale Privatisation</c:v>
                </c:pt>
                <c:pt idx="1">
                  <c:v>Small-scale Privatisation </c:v>
                </c:pt>
                <c:pt idx="2">
                  <c:v>Governance and Enterprise restructuring</c:v>
                </c:pt>
                <c:pt idx="3">
                  <c:v>Price Liberalisation</c:v>
                </c:pt>
                <c:pt idx="4">
                  <c:v>Trade and Foreign Exchange Liberalisation</c:v>
                </c:pt>
                <c:pt idx="5">
                  <c:v>Competition Policy</c:v>
                </c:pt>
              </c:strCache>
            </c:strRef>
          </c:cat>
          <c:val>
            <c:numRef>
              <c:f>Blad1!$B$6:$G$6</c:f>
              <c:numCache>
                <c:formatCode>General</c:formatCode>
                <c:ptCount val="6"/>
                <c:pt idx="0">
                  <c:v>3</c:v>
                </c:pt>
                <c:pt idx="1">
                  <c:v>4</c:v>
                </c:pt>
                <c:pt idx="2">
                  <c:v>2.25</c:v>
                </c:pt>
                <c:pt idx="3">
                  <c:v>4</c:v>
                </c:pt>
                <c:pt idx="4">
                  <c:v>4</c:v>
                </c:pt>
                <c:pt idx="5">
                  <c:v>2.25</c:v>
                </c:pt>
              </c:numCache>
            </c:numRef>
          </c:val>
        </c:ser>
        <c:ser>
          <c:idx val="5"/>
          <c:order val="5"/>
          <c:tx>
            <c:strRef>
              <c:f>Blad1!$A$7</c:f>
              <c:strCache>
                <c:ptCount val="1"/>
                <c:pt idx="0">
                  <c:v>Moldova</c:v>
                </c:pt>
              </c:strCache>
            </c:strRef>
          </c:tx>
          <c:cat>
            <c:strRef>
              <c:f>Blad1!$B$1:$G$1</c:f>
              <c:strCache>
                <c:ptCount val="6"/>
                <c:pt idx="0">
                  <c:v>Large-scale Privatisation</c:v>
                </c:pt>
                <c:pt idx="1">
                  <c:v>Small-scale Privatisation </c:v>
                </c:pt>
                <c:pt idx="2">
                  <c:v>Governance and Enterprise restructuring</c:v>
                </c:pt>
                <c:pt idx="3">
                  <c:v>Price Liberalisation</c:v>
                </c:pt>
                <c:pt idx="4">
                  <c:v>Trade and Foreign Exchange Liberalisation</c:v>
                </c:pt>
                <c:pt idx="5">
                  <c:v>Competition Policy</c:v>
                </c:pt>
              </c:strCache>
            </c:strRef>
          </c:cat>
          <c:val>
            <c:numRef>
              <c:f>Blad1!$B$7:$G$7</c:f>
              <c:numCache>
                <c:formatCode>General</c:formatCode>
                <c:ptCount val="6"/>
                <c:pt idx="0">
                  <c:v>3</c:v>
                </c:pt>
                <c:pt idx="1">
                  <c:v>4</c:v>
                </c:pt>
                <c:pt idx="2">
                  <c:v>2</c:v>
                </c:pt>
                <c:pt idx="3">
                  <c:v>4</c:v>
                </c:pt>
                <c:pt idx="4">
                  <c:v>4.25</c:v>
                </c:pt>
                <c:pt idx="5">
                  <c:v>2.25</c:v>
                </c:pt>
              </c:numCache>
            </c:numRef>
          </c:val>
        </c:ser>
        <c:axId val="35695616"/>
        <c:axId val="35713792"/>
      </c:radarChart>
      <c:catAx>
        <c:axId val="35695616"/>
        <c:scaling>
          <c:orientation val="minMax"/>
        </c:scaling>
        <c:axPos val="b"/>
        <c:majorGridlines/>
        <c:tickLblPos val="nextTo"/>
        <c:txPr>
          <a:bodyPr/>
          <a:lstStyle/>
          <a:p>
            <a:pPr>
              <a:defRPr sz="1400"/>
            </a:pPr>
            <a:endParaRPr lang="is-IS"/>
          </a:p>
        </c:txPr>
        <c:crossAx val="35713792"/>
        <c:crosses val="autoZero"/>
        <c:auto val="1"/>
        <c:lblAlgn val="ctr"/>
        <c:lblOffset val="100"/>
      </c:catAx>
      <c:valAx>
        <c:axId val="35713792"/>
        <c:scaling>
          <c:orientation val="minMax"/>
        </c:scaling>
        <c:axPos val="l"/>
        <c:majorGridlines/>
        <c:numFmt formatCode="General" sourceLinked="1"/>
        <c:majorTickMark val="cross"/>
        <c:tickLblPos val="nextTo"/>
        <c:crossAx val="35695616"/>
        <c:crosses val="autoZero"/>
        <c:crossBetween val="between"/>
      </c:valAx>
    </c:plotArea>
    <c:legend>
      <c:legendPos val="r"/>
      <c:layout/>
      <c:txPr>
        <a:bodyPr/>
        <a:lstStyle/>
        <a:p>
          <a:pPr>
            <a:defRPr sz="1400"/>
          </a:pPr>
          <a:endParaRPr lang="is-IS"/>
        </a:p>
      </c:txPr>
    </c:legend>
    <c:plotVisOnly val="1"/>
    <c:dispBlanksAs val="gap"/>
  </c:chart>
  <c:spPr>
    <a:ln>
      <a:noFill/>
    </a:ln>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0.17220169243123873"/>
          <c:y val="7.2247310248671412E-2"/>
          <c:w val="0.77314686459663962"/>
          <c:h val="0.69805071895641169"/>
        </c:manualLayout>
      </c:layout>
      <c:lineChart>
        <c:grouping val="standard"/>
        <c:ser>
          <c:idx val="0"/>
          <c:order val="0"/>
          <c:tx>
            <c:strRef>
              <c:f>'[Georgia - the ease of doing business.xlsx]Blad1'!$A$12:$D$12</c:f>
              <c:strCache>
                <c:ptCount val="1"/>
                <c:pt idx="0">
                  <c:v>Estonia</c:v>
                </c:pt>
              </c:strCache>
            </c:strRef>
          </c:tx>
          <c:spPr>
            <a:ln w="50800"/>
          </c:spPr>
          <c:marker>
            <c:symbol val="none"/>
          </c:marker>
          <c:cat>
            <c:numRef>
              <c:f>'[Georgia - the ease of doing business.xlsx]Blad1'!$E$11:$M$11</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'[Georgia - the ease of doing business.xlsx]Blad1'!$E$12:$M$12</c:f>
              <c:numCache>
                <c:formatCode>General</c:formatCode>
                <c:ptCount val="9"/>
                <c:pt idx="0">
                  <c:v>16</c:v>
                </c:pt>
                <c:pt idx="1">
                  <c:v>17</c:v>
                </c:pt>
                <c:pt idx="2">
                  <c:v>17</c:v>
                </c:pt>
                <c:pt idx="3">
                  <c:v>22</c:v>
                </c:pt>
                <c:pt idx="4">
                  <c:v>24</c:v>
                </c:pt>
                <c:pt idx="5">
                  <c:v>17</c:v>
                </c:pt>
                <c:pt idx="6">
                  <c:v>24</c:v>
                </c:pt>
                <c:pt idx="7">
                  <c:v>21</c:v>
                </c:pt>
                <c:pt idx="8">
                  <c:v>22</c:v>
                </c:pt>
              </c:numCache>
            </c:numRef>
          </c:val>
        </c:ser>
        <c:ser>
          <c:idx val="1"/>
          <c:order val="1"/>
          <c:tx>
            <c:strRef>
              <c:f>'[Georgia - the ease of doing business.xlsx]Blad1'!$A$13:$D$13</c:f>
              <c:strCache>
                <c:ptCount val="1"/>
                <c:pt idx="0">
                  <c:v>Latvia</c:v>
                </c:pt>
              </c:strCache>
            </c:strRef>
          </c:tx>
          <c:spPr>
            <a:ln w="50800"/>
          </c:spPr>
          <c:marker>
            <c:symbol val="none"/>
          </c:marker>
          <c:cat>
            <c:numRef>
              <c:f>'[Georgia - the ease of doing business.xlsx]Blad1'!$E$11:$M$11</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'[Georgia - the ease of doing business.xlsx]Blad1'!$E$13:$M$13</c:f>
              <c:numCache>
                <c:formatCode>General</c:formatCode>
                <c:ptCount val="9"/>
                <c:pt idx="0">
                  <c:v>26</c:v>
                </c:pt>
                <c:pt idx="1">
                  <c:v>24</c:v>
                </c:pt>
                <c:pt idx="2">
                  <c:v>22</c:v>
                </c:pt>
                <c:pt idx="3">
                  <c:v>29</c:v>
                </c:pt>
                <c:pt idx="4">
                  <c:v>27</c:v>
                </c:pt>
                <c:pt idx="5">
                  <c:v>24</c:v>
                </c:pt>
                <c:pt idx="6">
                  <c:v>21</c:v>
                </c:pt>
                <c:pt idx="7">
                  <c:v>25</c:v>
                </c:pt>
                <c:pt idx="8">
                  <c:v>22</c:v>
                </c:pt>
              </c:numCache>
            </c:numRef>
          </c:val>
        </c:ser>
        <c:ser>
          <c:idx val="2"/>
          <c:order val="2"/>
          <c:tx>
            <c:strRef>
              <c:f>'[Georgia - the ease of doing business.xlsx]Blad1'!$A$14:$D$14</c:f>
              <c:strCache>
                <c:ptCount val="1"/>
                <c:pt idx="0">
                  <c:v>Lithuania</c:v>
                </c:pt>
              </c:strCache>
            </c:strRef>
          </c:tx>
          <c:spPr>
            <a:ln w="50800"/>
          </c:spPr>
          <c:marker>
            <c:symbol val="none"/>
          </c:marker>
          <c:cat>
            <c:numRef>
              <c:f>'[Georgia - the ease of doing business.xlsx]Blad1'!$E$11:$M$11</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'[Georgia - the ease of doing business.xlsx]Blad1'!$E$14:$M$14</c:f>
              <c:numCache>
                <c:formatCode>General</c:formatCode>
                <c:ptCount val="9"/>
                <c:pt idx="0">
                  <c:v>15</c:v>
                </c:pt>
                <c:pt idx="1">
                  <c:v>16</c:v>
                </c:pt>
                <c:pt idx="2">
                  <c:v>26</c:v>
                </c:pt>
                <c:pt idx="3">
                  <c:v>28</c:v>
                </c:pt>
                <c:pt idx="4">
                  <c:v>26</c:v>
                </c:pt>
                <c:pt idx="5">
                  <c:v>23</c:v>
                </c:pt>
                <c:pt idx="6">
                  <c:v>27</c:v>
                </c:pt>
                <c:pt idx="7">
                  <c:v>27</c:v>
                </c:pt>
                <c:pt idx="8">
                  <c:v>17</c:v>
                </c:pt>
              </c:numCache>
            </c:numRef>
          </c:val>
        </c:ser>
        <c:ser>
          <c:idx val="3"/>
          <c:order val="3"/>
          <c:tx>
            <c:strRef>
              <c:f>'[Georgia - the ease of doing business.xlsx]Blad1'!$A$15:$D$15</c:f>
              <c:strCache>
                <c:ptCount val="1"/>
                <c:pt idx="0">
                  <c:v>Russia</c:v>
                </c:pt>
              </c:strCache>
            </c:strRef>
          </c:tx>
          <c:spPr>
            <a:ln w="50800"/>
          </c:spPr>
          <c:marker>
            <c:symbol val="none"/>
          </c:marker>
          <c:cat>
            <c:numRef>
              <c:f>'[Georgia - the ease of doing business.xlsx]Blad1'!$E$11:$M$11</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'[Georgia - the ease of doing business.xlsx]Blad1'!$E$15:$M$15</c:f>
              <c:numCache>
                <c:formatCode>General</c:formatCode>
                <c:ptCount val="9"/>
                <c:pt idx="0">
                  <c:v>79</c:v>
                </c:pt>
                <c:pt idx="1">
                  <c:v>96</c:v>
                </c:pt>
                <c:pt idx="2">
                  <c:v>106</c:v>
                </c:pt>
                <c:pt idx="3">
                  <c:v>120</c:v>
                </c:pt>
                <c:pt idx="4">
                  <c:v>120</c:v>
                </c:pt>
                <c:pt idx="5">
                  <c:v>123</c:v>
                </c:pt>
                <c:pt idx="6">
                  <c:v>120</c:v>
                </c:pt>
                <c:pt idx="7">
                  <c:v>112</c:v>
                </c:pt>
                <c:pt idx="8">
                  <c:v>92</c:v>
                </c:pt>
              </c:numCache>
            </c:numRef>
          </c:val>
        </c:ser>
        <c:marker val="1"/>
        <c:axId val="35773440"/>
        <c:axId val="35783424"/>
      </c:lineChart>
      <c:catAx>
        <c:axId val="35773440"/>
        <c:scaling>
          <c:orientation val="minMax"/>
        </c:scaling>
        <c:axPos val="b"/>
        <c:numFmt formatCode="General" sourceLinked="1"/>
        <c:tickLblPos val="nextTo"/>
        <c:txPr>
          <a:bodyPr rot="-2700000"/>
          <a:lstStyle/>
          <a:p>
            <a:pPr>
              <a:defRPr sz="1400"/>
            </a:pPr>
            <a:endParaRPr lang="is-IS"/>
          </a:p>
        </c:txPr>
        <c:crossAx val="35783424"/>
        <c:crosses val="autoZero"/>
        <c:auto val="1"/>
        <c:lblAlgn val="ctr"/>
        <c:lblOffset val="100"/>
        <c:tickLblSkip val="1"/>
      </c:catAx>
      <c:valAx>
        <c:axId val="35783424"/>
        <c:scaling>
          <c:orientation val="minMax"/>
          <c:max val="160"/>
        </c:scaling>
        <c:axPos val="l"/>
        <c:majorGridlines/>
        <c:numFmt formatCode="General" sourceLinked="1"/>
        <c:tickLblPos val="nextTo"/>
        <c:txPr>
          <a:bodyPr/>
          <a:lstStyle/>
          <a:p>
            <a:pPr>
              <a:defRPr sz="1400"/>
            </a:pPr>
            <a:endParaRPr lang="is-IS"/>
          </a:p>
        </c:txPr>
        <c:crossAx val="35773440"/>
        <c:crosses val="autoZero"/>
        <c:crossBetween val="between"/>
      </c:valAx>
    </c:plotArea>
    <c:legend>
      <c:legendPos val="r"/>
      <c:layout>
        <c:manualLayout>
          <c:xMode val="edge"/>
          <c:yMode val="edge"/>
          <c:x val="0.44157749020239878"/>
          <c:y val="0.26042418484910335"/>
          <c:w val="0.40836307304596897"/>
          <c:h val="0.32749922376372831"/>
        </c:manualLayout>
      </c:layout>
      <c:txPr>
        <a:bodyPr/>
        <a:lstStyle/>
        <a:p>
          <a:pPr>
            <a:defRPr sz="1400"/>
          </a:pPr>
          <a:endParaRPr lang="is-IS"/>
        </a:p>
      </c:txPr>
    </c:legend>
    <c:plotVisOnly val="1"/>
    <c:dispBlanksAs val="gap"/>
  </c:chart>
  <c:spPr>
    <a:ln>
      <a:noFill/>
    </a:ln>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0.17087426124577182"/>
          <c:y val="8.4279644324215405E-2"/>
          <c:w val="0.77232551498194002"/>
          <c:h val="0.68631752679973157"/>
        </c:manualLayout>
      </c:layout>
      <c:lineChart>
        <c:grouping val="standard"/>
        <c:ser>
          <c:idx val="0"/>
          <c:order val="0"/>
          <c:tx>
            <c:strRef>
              <c:f>Blad1!$A$2:$D$2</c:f>
              <c:strCache>
                <c:ptCount val="1"/>
                <c:pt idx="0">
                  <c:v>Armenia</c:v>
                </c:pt>
              </c:strCache>
            </c:strRef>
          </c:tx>
          <c:spPr>
            <a:ln w="50800"/>
          </c:spPr>
          <c:marker>
            <c:symbol val="none"/>
          </c:marker>
          <c:cat>
            <c:numRef>
              <c:f>Blad1!$E$1:$M$1</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Blad1!$E$2:$M$2</c:f>
              <c:numCache>
                <c:formatCode>General</c:formatCode>
                <c:ptCount val="9"/>
                <c:pt idx="0">
                  <c:v>46</c:v>
                </c:pt>
                <c:pt idx="1">
                  <c:v>34</c:v>
                </c:pt>
                <c:pt idx="2">
                  <c:v>39</c:v>
                </c:pt>
                <c:pt idx="3">
                  <c:v>44</c:v>
                </c:pt>
                <c:pt idx="4">
                  <c:v>43</c:v>
                </c:pt>
                <c:pt idx="5">
                  <c:v>48</c:v>
                </c:pt>
                <c:pt idx="6">
                  <c:v>55</c:v>
                </c:pt>
                <c:pt idx="7">
                  <c:v>32</c:v>
                </c:pt>
                <c:pt idx="8">
                  <c:v>37</c:v>
                </c:pt>
              </c:numCache>
            </c:numRef>
          </c:val>
        </c:ser>
        <c:ser>
          <c:idx val="1"/>
          <c:order val="1"/>
          <c:tx>
            <c:strRef>
              <c:f>Blad1!$A$3:$D$3</c:f>
              <c:strCache>
                <c:ptCount val="1"/>
                <c:pt idx="0">
                  <c:v>Azerbaijan</c:v>
                </c:pt>
              </c:strCache>
            </c:strRef>
          </c:tx>
          <c:spPr>
            <a:ln w="50800"/>
          </c:spPr>
          <c:marker>
            <c:symbol val="none"/>
          </c:marker>
          <c:cat>
            <c:numRef>
              <c:f>Blad1!$E$1:$M$1</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Blad1!$E$3:$M$3</c:f>
              <c:numCache>
                <c:formatCode>General</c:formatCode>
                <c:ptCount val="9"/>
                <c:pt idx="0">
                  <c:v>98</c:v>
                </c:pt>
                <c:pt idx="1">
                  <c:v>90</c:v>
                </c:pt>
                <c:pt idx="2">
                  <c:v>96</c:v>
                </c:pt>
                <c:pt idx="3">
                  <c:v>33</c:v>
                </c:pt>
                <c:pt idx="4">
                  <c:v>38</c:v>
                </c:pt>
                <c:pt idx="5">
                  <c:v>54</c:v>
                </c:pt>
                <c:pt idx="6">
                  <c:v>66</c:v>
                </c:pt>
                <c:pt idx="7">
                  <c:v>67</c:v>
                </c:pt>
                <c:pt idx="8">
                  <c:v>70</c:v>
                </c:pt>
              </c:numCache>
            </c:numRef>
          </c:val>
        </c:ser>
        <c:ser>
          <c:idx val="2"/>
          <c:order val="2"/>
          <c:tx>
            <c:strRef>
              <c:f>Blad1!$A$4:$D$4</c:f>
              <c:strCache>
                <c:ptCount val="1"/>
                <c:pt idx="0">
                  <c:v>Belarus</c:v>
                </c:pt>
              </c:strCache>
            </c:strRef>
          </c:tx>
          <c:spPr>
            <a:ln w="50800"/>
          </c:spPr>
          <c:marker>
            <c:symbol val="none"/>
          </c:marker>
          <c:cat>
            <c:numRef>
              <c:f>Blad1!$E$1:$M$1</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Blad1!$E$4:$M$4</c:f>
              <c:numCache>
                <c:formatCode>General</c:formatCode>
                <c:ptCount val="9"/>
                <c:pt idx="0">
                  <c:v>106</c:v>
                </c:pt>
                <c:pt idx="1">
                  <c:v>129</c:v>
                </c:pt>
                <c:pt idx="2">
                  <c:v>110</c:v>
                </c:pt>
                <c:pt idx="3">
                  <c:v>85</c:v>
                </c:pt>
                <c:pt idx="4">
                  <c:v>58</c:v>
                </c:pt>
                <c:pt idx="5">
                  <c:v>68</c:v>
                </c:pt>
                <c:pt idx="6">
                  <c:v>69</c:v>
                </c:pt>
                <c:pt idx="7">
                  <c:v>58</c:v>
                </c:pt>
                <c:pt idx="8">
                  <c:v>63</c:v>
                </c:pt>
              </c:numCache>
            </c:numRef>
          </c:val>
        </c:ser>
        <c:ser>
          <c:idx val="3"/>
          <c:order val="3"/>
          <c:tx>
            <c:strRef>
              <c:f>Blad1!$A$5:$D$5</c:f>
              <c:strCache>
                <c:ptCount val="1"/>
                <c:pt idx="0">
                  <c:v>Moldova</c:v>
                </c:pt>
              </c:strCache>
            </c:strRef>
          </c:tx>
          <c:spPr>
            <a:ln w="50800"/>
          </c:spPr>
          <c:marker>
            <c:symbol val="none"/>
          </c:marker>
          <c:cat>
            <c:numRef>
              <c:f>Blad1!$E$1:$M$1</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Blad1!$E$5:$M$5</c:f>
              <c:numCache>
                <c:formatCode>General</c:formatCode>
                <c:ptCount val="9"/>
                <c:pt idx="0">
                  <c:v>83</c:v>
                </c:pt>
                <c:pt idx="1">
                  <c:v>103</c:v>
                </c:pt>
                <c:pt idx="2">
                  <c:v>92</c:v>
                </c:pt>
                <c:pt idx="3">
                  <c:v>103</c:v>
                </c:pt>
                <c:pt idx="4">
                  <c:v>94</c:v>
                </c:pt>
                <c:pt idx="5">
                  <c:v>90</c:v>
                </c:pt>
                <c:pt idx="6">
                  <c:v>81</c:v>
                </c:pt>
                <c:pt idx="7">
                  <c:v>83</c:v>
                </c:pt>
                <c:pt idx="8">
                  <c:v>78</c:v>
                </c:pt>
              </c:numCache>
            </c:numRef>
          </c:val>
        </c:ser>
        <c:ser>
          <c:idx val="4"/>
          <c:order val="4"/>
          <c:tx>
            <c:strRef>
              <c:f>Blad1!$A$6:$D$6</c:f>
              <c:strCache>
                <c:ptCount val="1"/>
                <c:pt idx="0">
                  <c:v>Georgia</c:v>
                </c:pt>
              </c:strCache>
            </c:strRef>
          </c:tx>
          <c:spPr>
            <a:ln w="50800"/>
          </c:spPr>
          <c:marker>
            <c:symbol val="none"/>
          </c:marker>
          <c:cat>
            <c:numRef>
              <c:f>Blad1!$E$1:$M$1</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Blad1!$E$6:$M$6</c:f>
              <c:numCache>
                <c:formatCode>General</c:formatCode>
                <c:ptCount val="9"/>
                <c:pt idx="0">
                  <c:v>100</c:v>
                </c:pt>
                <c:pt idx="1">
                  <c:v>37</c:v>
                </c:pt>
                <c:pt idx="2">
                  <c:v>18</c:v>
                </c:pt>
                <c:pt idx="3">
                  <c:v>15</c:v>
                </c:pt>
                <c:pt idx="4">
                  <c:v>11</c:v>
                </c:pt>
                <c:pt idx="5">
                  <c:v>12</c:v>
                </c:pt>
                <c:pt idx="6">
                  <c:v>16</c:v>
                </c:pt>
                <c:pt idx="7">
                  <c:v>9</c:v>
                </c:pt>
                <c:pt idx="8">
                  <c:v>8</c:v>
                </c:pt>
              </c:numCache>
            </c:numRef>
          </c:val>
        </c:ser>
        <c:ser>
          <c:idx val="5"/>
          <c:order val="5"/>
          <c:tx>
            <c:strRef>
              <c:f>Blad1!$A$7:$D$7</c:f>
              <c:strCache>
                <c:ptCount val="1"/>
                <c:pt idx="0">
                  <c:v>Ukraine</c:v>
                </c:pt>
              </c:strCache>
            </c:strRef>
          </c:tx>
          <c:spPr>
            <a:ln w="50800"/>
          </c:spPr>
          <c:marker>
            <c:symbol val="none"/>
          </c:marker>
          <c:cat>
            <c:numRef>
              <c:f>Blad1!$E$1:$M$1</c:f>
              <c:numCache>
                <c:formatCode>General</c:formatCode>
                <c:ptCount val="9"/>
                <c:pt idx="0">
                  <c:v>2005</c:v>
                </c:pt>
                <c:pt idx="1">
                  <c:v>2006</c:v>
                </c:pt>
                <c:pt idx="2">
                  <c:v>2007</c:v>
                </c:pt>
                <c:pt idx="3">
                  <c:v>2008</c:v>
                </c:pt>
                <c:pt idx="4">
                  <c:v>2009</c:v>
                </c:pt>
                <c:pt idx="5">
                  <c:v>2010</c:v>
                </c:pt>
                <c:pt idx="6">
                  <c:v>2011</c:v>
                </c:pt>
                <c:pt idx="7">
                  <c:v>2012</c:v>
                </c:pt>
                <c:pt idx="8">
                  <c:v>2013</c:v>
                </c:pt>
              </c:numCache>
            </c:numRef>
          </c:cat>
          <c:val>
            <c:numRef>
              <c:f>Blad1!$E$7:$M$7</c:f>
              <c:numCache>
                <c:formatCode>General</c:formatCode>
                <c:ptCount val="9"/>
                <c:pt idx="0">
                  <c:v>124</c:v>
                </c:pt>
                <c:pt idx="1">
                  <c:v>128</c:v>
                </c:pt>
                <c:pt idx="2">
                  <c:v>139</c:v>
                </c:pt>
                <c:pt idx="3">
                  <c:v>145</c:v>
                </c:pt>
                <c:pt idx="4">
                  <c:v>142</c:v>
                </c:pt>
                <c:pt idx="5">
                  <c:v>145</c:v>
                </c:pt>
                <c:pt idx="6">
                  <c:v>152</c:v>
                </c:pt>
                <c:pt idx="7">
                  <c:v>137</c:v>
                </c:pt>
                <c:pt idx="8">
                  <c:v>112</c:v>
                </c:pt>
              </c:numCache>
            </c:numRef>
          </c:val>
        </c:ser>
        <c:marker val="1"/>
        <c:axId val="35827712"/>
        <c:axId val="35829248"/>
      </c:lineChart>
      <c:catAx>
        <c:axId val="35827712"/>
        <c:scaling>
          <c:orientation val="minMax"/>
        </c:scaling>
        <c:axPos val="b"/>
        <c:numFmt formatCode="General" sourceLinked="1"/>
        <c:tickLblPos val="nextTo"/>
        <c:txPr>
          <a:bodyPr rot="-2700000"/>
          <a:lstStyle/>
          <a:p>
            <a:pPr>
              <a:defRPr sz="1400"/>
            </a:pPr>
            <a:endParaRPr lang="is-IS"/>
          </a:p>
        </c:txPr>
        <c:crossAx val="35829248"/>
        <c:crosses val="autoZero"/>
        <c:auto val="1"/>
        <c:lblAlgn val="ctr"/>
        <c:lblOffset val="100"/>
        <c:tickLblSkip val="1"/>
      </c:catAx>
      <c:valAx>
        <c:axId val="35829248"/>
        <c:scaling>
          <c:orientation val="minMax"/>
        </c:scaling>
        <c:axPos val="l"/>
        <c:majorGridlines/>
        <c:numFmt formatCode="General" sourceLinked="1"/>
        <c:tickLblPos val="nextTo"/>
        <c:txPr>
          <a:bodyPr/>
          <a:lstStyle/>
          <a:p>
            <a:pPr>
              <a:defRPr sz="1400"/>
            </a:pPr>
            <a:endParaRPr lang="is-IS"/>
          </a:p>
        </c:txPr>
        <c:crossAx val="35827712"/>
        <c:crosses val="autoZero"/>
        <c:crossBetween val="between"/>
      </c:valAx>
    </c:plotArea>
    <c:legend>
      <c:legendPos val="r"/>
      <c:layout>
        <c:manualLayout>
          <c:xMode val="edge"/>
          <c:yMode val="edge"/>
          <c:x val="0.17396794159438914"/>
          <c:y val="7.2859044564942504E-5"/>
          <c:w val="0.82200841541748892"/>
          <c:h val="0.2265121919997734"/>
        </c:manualLayout>
      </c:layout>
      <c:txPr>
        <a:bodyPr/>
        <a:lstStyle/>
        <a:p>
          <a:pPr>
            <a:defRPr sz="1400"/>
          </a:pPr>
          <a:endParaRPr lang="is-IS"/>
        </a:p>
      </c:txPr>
    </c:legend>
    <c:plotVisOnly val="1"/>
    <c:dispBlanksAs val="gap"/>
  </c:chart>
  <c:spPr>
    <a:ln>
      <a:noFill/>
    </a:ln>
  </c:sp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7.1988407699037568E-2"/>
          <c:y val="5.1400554097404495E-2"/>
          <c:w val="0.89887270341207404"/>
          <c:h val="0.79523549139690797"/>
        </c:manualLayout>
      </c:layout>
      <c:lineChart>
        <c:grouping val="standard"/>
        <c:ser>
          <c:idx val="0"/>
          <c:order val="0"/>
          <c:tx>
            <c:strRef>
              <c:f>Sheet3!$A$2</c:f>
              <c:strCache>
                <c:ptCount val="1"/>
                <c:pt idx="0">
                  <c:v>Estonia</c:v>
                </c:pt>
              </c:strCache>
            </c:strRef>
          </c:tx>
          <c:spPr>
            <a:ln w="50800"/>
          </c:spPr>
          <c:marker>
            <c:symbol val="none"/>
          </c:marker>
          <c:cat>
            <c:numRef>
              <c:f>Sheet3!$B$1:$S$1</c:f>
              <c:numCache>
                <c:formatCode>0</c:formatCode>
                <c:ptCount val="18"/>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numCache>
            </c:numRef>
          </c:cat>
          <c:val>
            <c:numRef>
              <c:f>Sheet3!$B$2:$S$2</c:f>
              <c:numCache>
                <c:formatCode>General</c:formatCode>
                <c:ptCount val="18"/>
                <c:pt idx="2" formatCode="0.0_ ">
                  <c:v>57</c:v>
                </c:pt>
                <c:pt idx="3" formatCode="0.0_ ">
                  <c:v>57</c:v>
                </c:pt>
                <c:pt idx="4" formatCode="0.0_ ">
                  <c:v>57</c:v>
                </c:pt>
                <c:pt idx="5" formatCode="0.0_ ">
                  <c:v>56</c:v>
                </c:pt>
                <c:pt idx="6" formatCode="0.0_ ">
                  <c:v>56</c:v>
                </c:pt>
                <c:pt idx="7" formatCode="0.0_ ">
                  <c:v>55</c:v>
                </c:pt>
                <c:pt idx="8" formatCode="0.0_ ">
                  <c:v>60</c:v>
                </c:pt>
                <c:pt idx="9" formatCode="0.0_ ">
                  <c:v>64</c:v>
                </c:pt>
                <c:pt idx="10" formatCode="0.0_ ">
                  <c:v>67</c:v>
                </c:pt>
                <c:pt idx="11" formatCode="0.0_ ">
                  <c:v>65</c:v>
                </c:pt>
                <c:pt idx="12" formatCode="0.0_ ">
                  <c:v>66</c:v>
                </c:pt>
                <c:pt idx="13" formatCode="0.0_ ">
                  <c:v>66</c:v>
                </c:pt>
                <c:pt idx="14" formatCode="0.0_ ">
                  <c:v>65</c:v>
                </c:pt>
                <c:pt idx="15" formatCode="0.0_ ">
                  <c:v>63.536110000000313</c:v>
                </c:pt>
                <c:pt idx="16" formatCode="0">
                  <c:v>64</c:v>
                </c:pt>
                <c:pt idx="17" formatCode="0">
                  <c:v>68</c:v>
                </c:pt>
              </c:numCache>
            </c:numRef>
          </c:val>
        </c:ser>
        <c:ser>
          <c:idx val="1"/>
          <c:order val="1"/>
          <c:tx>
            <c:strRef>
              <c:f>Sheet3!$A$3</c:f>
              <c:strCache>
                <c:ptCount val="1"/>
                <c:pt idx="0">
                  <c:v>Latvia</c:v>
                </c:pt>
              </c:strCache>
            </c:strRef>
          </c:tx>
          <c:spPr>
            <a:ln w="50800"/>
          </c:spPr>
          <c:marker>
            <c:symbol val="none"/>
          </c:marker>
          <c:cat>
            <c:numRef>
              <c:f>Sheet3!$B$1:$S$1</c:f>
              <c:numCache>
                <c:formatCode>0</c:formatCode>
                <c:ptCount val="18"/>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numCache>
            </c:numRef>
          </c:cat>
          <c:val>
            <c:numRef>
              <c:f>Sheet3!$B$3:$S$3</c:f>
              <c:numCache>
                <c:formatCode>General</c:formatCode>
                <c:ptCount val="18"/>
                <c:pt idx="2" formatCode="0.0_ ">
                  <c:v>27</c:v>
                </c:pt>
                <c:pt idx="3" formatCode="0.0_ ">
                  <c:v>34</c:v>
                </c:pt>
                <c:pt idx="4" formatCode="0.0_ ">
                  <c:v>34</c:v>
                </c:pt>
                <c:pt idx="5" formatCode="0.0_ ">
                  <c:v>34</c:v>
                </c:pt>
                <c:pt idx="6" formatCode="0.0_ ">
                  <c:v>37</c:v>
                </c:pt>
                <c:pt idx="7" formatCode="0.0_ ">
                  <c:v>38</c:v>
                </c:pt>
                <c:pt idx="8" formatCode="0.0_ ">
                  <c:v>40</c:v>
                </c:pt>
                <c:pt idx="9" formatCode="0.0_ ">
                  <c:v>42</c:v>
                </c:pt>
                <c:pt idx="10" formatCode="0.0_ ">
                  <c:v>47</c:v>
                </c:pt>
                <c:pt idx="11" formatCode="0.0_ ">
                  <c:v>48</c:v>
                </c:pt>
                <c:pt idx="12" formatCode="0.0_ ">
                  <c:v>50</c:v>
                </c:pt>
                <c:pt idx="13" formatCode="0.0_ ">
                  <c:v>45</c:v>
                </c:pt>
                <c:pt idx="14" formatCode="0.0_ ">
                  <c:v>43</c:v>
                </c:pt>
                <c:pt idx="15" formatCode="0.0_ ">
                  <c:v>41.943000000000005</c:v>
                </c:pt>
                <c:pt idx="16" formatCode="0">
                  <c:v>49</c:v>
                </c:pt>
                <c:pt idx="17" formatCode="0">
                  <c:v>53</c:v>
                </c:pt>
              </c:numCache>
            </c:numRef>
          </c:val>
        </c:ser>
        <c:ser>
          <c:idx val="2"/>
          <c:order val="2"/>
          <c:tx>
            <c:strRef>
              <c:f>Sheet3!$A$4</c:f>
              <c:strCache>
                <c:ptCount val="1"/>
                <c:pt idx="0">
                  <c:v>Lithuania</c:v>
                </c:pt>
              </c:strCache>
            </c:strRef>
          </c:tx>
          <c:spPr>
            <a:ln w="50800"/>
          </c:spPr>
          <c:marker>
            <c:symbol val="none"/>
          </c:marker>
          <c:cat>
            <c:numRef>
              <c:f>Sheet3!$B$1:$S$1</c:f>
              <c:numCache>
                <c:formatCode>0</c:formatCode>
                <c:ptCount val="18"/>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numCache>
            </c:numRef>
          </c:cat>
          <c:val>
            <c:numRef>
              <c:f>Sheet3!$B$4:$S$4</c:f>
              <c:numCache>
                <c:formatCode>General</c:formatCode>
                <c:ptCount val="18"/>
                <c:pt idx="3" formatCode="0.0_ ">
                  <c:v>38</c:v>
                </c:pt>
                <c:pt idx="4" formatCode="0.0_ ">
                  <c:v>41</c:v>
                </c:pt>
                <c:pt idx="5" formatCode="0.0_ ">
                  <c:v>48</c:v>
                </c:pt>
                <c:pt idx="6" formatCode="0.0_ ">
                  <c:v>48</c:v>
                </c:pt>
                <c:pt idx="7" formatCode="0.0_ ">
                  <c:v>47</c:v>
                </c:pt>
                <c:pt idx="8" formatCode="0.0_ ">
                  <c:v>46</c:v>
                </c:pt>
                <c:pt idx="9" formatCode="0.0_ ">
                  <c:v>48</c:v>
                </c:pt>
                <c:pt idx="10" formatCode="0.0_ ">
                  <c:v>48</c:v>
                </c:pt>
                <c:pt idx="11" formatCode="0.0_ ">
                  <c:v>48</c:v>
                </c:pt>
                <c:pt idx="12" formatCode="0.0_ ">
                  <c:v>46</c:v>
                </c:pt>
                <c:pt idx="13" formatCode="0.0_ ">
                  <c:v>49</c:v>
                </c:pt>
                <c:pt idx="14" formatCode="0.0_ ">
                  <c:v>50</c:v>
                </c:pt>
                <c:pt idx="15" formatCode="0.0_ ">
                  <c:v>47.519649999999999</c:v>
                </c:pt>
                <c:pt idx="16" formatCode="0">
                  <c:v>54</c:v>
                </c:pt>
                <c:pt idx="17" formatCode="0">
                  <c:v>57</c:v>
                </c:pt>
              </c:numCache>
            </c:numRef>
          </c:val>
        </c:ser>
        <c:ser>
          <c:idx val="3"/>
          <c:order val="3"/>
          <c:tx>
            <c:strRef>
              <c:f>Sheet3!$A$5</c:f>
              <c:strCache>
                <c:ptCount val="1"/>
                <c:pt idx="0">
                  <c:v>Russia</c:v>
                </c:pt>
              </c:strCache>
            </c:strRef>
          </c:tx>
          <c:spPr>
            <a:ln w="50800"/>
          </c:spPr>
          <c:marker>
            <c:symbol val="none"/>
          </c:marker>
          <c:cat>
            <c:numRef>
              <c:f>Sheet3!$B$1:$S$1</c:f>
              <c:numCache>
                <c:formatCode>0</c:formatCode>
                <c:ptCount val="18"/>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numCache>
            </c:numRef>
          </c:cat>
          <c:val>
            <c:numRef>
              <c:f>Sheet3!$B$5:$S$5</c:f>
              <c:numCache>
                <c:formatCode>0.0_ </c:formatCode>
                <c:ptCount val="18"/>
                <c:pt idx="0">
                  <c:v>25.8</c:v>
                </c:pt>
                <c:pt idx="1">
                  <c:v>22.7</c:v>
                </c:pt>
                <c:pt idx="2">
                  <c:v>24</c:v>
                </c:pt>
                <c:pt idx="3">
                  <c:v>24</c:v>
                </c:pt>
                <c:pt idx="4">
                  <c:v>21</c:v>
                </c:pt>
                <c:pt idx="5">
                  <c:v>23</c:v>
                </c:pt>
                <c:pt idx="6">
                  <c:v>27</c:v>
                </c:pt>
                <c:pt idx="7">
                  <c:v>27</c:v>
                </c:pt>
                <c:pt idx="8">
                  <c:v>28</c:v>
                </c:pt>
                <c:pt idx="9">
                  <c:v>24</c:v>
                </c:pt>
                <c:pt idx="10">
                  <c:v>25</c:v>
                </c:pt>
                <c:pt idx="11">
                  <c:v>23</c:v>
                </c:pt>
                <c:pt idx="12">
                  <c:v>21</c:v>
                </c:pt>
                <c:pt idx="13">
                  <c:v>22</c:v>
                </c:pt>
                <c:pt idx="14">
                  <c:v>21</c:v>
                </c:pt>
                <c:pt idx="15">
                  <c:v>24.487569999999874</c:v>
                </c:pt>
                <c:pt idx="16" formatCode="0">
                  <c:v>28</c:v>
                </c:pt>
                <c:pt idx="17" formatCode="0">
                  <c:v>28</c:v>
                </c:pt>
              </c:numCache>
            </c:numRef>
          </c:val>
        </c:ser>
        <c:marker val="1"/>
        <c:axId val="35876224"/>
        <c:axId val="35894400"/>
      </c:lineChart>
      <c:catAx>
        <c:axId val="35876224"/>
        <c:scaling>
          <c:orientation val="minMax"/>
        </c:scaling>
        <c:axPos val="b"/>
        <c:numFmt formatCode="0" sourceLinked="1"/>
        <c:tickLblPos val="nextTo"/>
        <c:txPr>
          <a:bodyPr rot="-2700000"/>
          <a:lstStyle/>
          <a:p>
            <a:pPr>
              <a:defRPr sz="1400"/>
            </a:pPr>
            <a:endParaRPr lang="is-IS"/>
          </a:p>
        </c:txPr>
        <c:crossAx val="35894400"/>
        <c:crosses val="autoZero"/>
        <c:auto val="1"/>
        <c:lblAlgn val="ctr"/>
        <c:lblOffset val="100"/>
      </c:catAx>
      <c:valAx>
        <c:axId val="35894400"/>
        <c:scaling>
          <c:orientation val="minMax"/>
        </c:scaling>
        <c:axPos val="l"/>
        <c:majorGridlines/>
        <c:numFmt formatCode="#,##0" sourceLinked="0"/>
        <c:tickLblPos val="nextTo"/>
        <c:txPr>
          <a:bodyPr/>
          <a:lstStyle/>
          <a:p>
            <a:pPr>
              <a:defRPr sz="1400"/>
            </a:pPr>
            <a:endParaRPr lang="is-IS"/>
          </a:p>
        </c:txPr>
        <c:crossAx val="35876224"/>
        <c:crosses val="autoZero"/>
        <c:crossBetween val="between"/>
      </c:valAx>
    </c:plotArea>
    <c:legend>
      <c:legendPos val="r"/>
      <c:layout>
        <c:manualLayout>
          <c:xMode val="edge"/>
          <c:yMode val="edge"/>
          <c:x val="0.17587473652216201"/>
          <c:y val="0.64404796613155069"/>
          <c:w val="0.69540878818719098"/>
          <c:h val="0.19347477576006"/>
        </c:manualLayout>
      </c:layout>
      <c:txPr>
        <a:bodyPr/>
        <a:lstStyle/>
        <a:p>
          <a:pPr>
            <a:defRPr sz="1400"/>
          </a:pPr>
          <a:endParaRPr lang="is-IS"/>
        </a:p>
      </c:txPr>
    </c:legend>
    <c:plotVisOnly val="1"/>
    <c:dispBlanksAs val="gap"/>
  </c:chart>
  <c:spPr>
    <a:noFill/>
    <a:ln>
      <a:noFill/>
    </a:ln>
  </c:sp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7.1988407699037568E-2"/>
          <c:y val="5.1400554097404495E-2"/>
          <c:w val="0.89752537182852099"/>
          <c:h val="0.79523549139690797"/>
        </c:manualLayout>
      </c:layout>
      <c:lineChart>
        <c:grouping val="standard"/>
        <c:ser>
          <c:idx val="0"/>
          <c:order val="0"/>
          <c:tx>
            <c:strRef>
              <c:f>Sheet1!$A$2</c:f>
              <c:strCache>
                <c:ptCount val="1"/>
                <c:pt idx="0">
                  <c:v>Armenia</c:v>
                </c:pt>
              </c:strCache>
            </c:strRef>
          </c:tx>
          <c:spPr>
            <a:ln w="50800"/>
          </c:spPr>
          <c:marker>
            <c:symbol val="none"/>
          </c:marker>
          <c:cat>
            <c:numRef>
              <c:f>Sheet1!$B$1:$Q$1</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Sheet1!$B$2:$Q$2</c:f>
              <c:numCache>
                <c:formatCode>General</c:formatCode>
                <c:ptCount val="16"/>
                <c:pt idx="1">
                  <c:v>25</c:v>
                </c:pt>
                <c:pt idx="2">
                  <c:v>25</c:v>
                </c:pt>
                <c:pt idx="5">
                  <c:v>30</c:v>
                </c:pt>
                <c:pt idx="6">
                  <c:v>31</c:v>
                </c:pt>
                <c:pt idx="7">
                  <c:v>29</c:v>
                </c:pt>
                <c:pt idx="8">
                  <c:v>29</c:v>
                </c:pt>
                <c:pt idx="9">
                  <c:v>30</c:v>
                </c:pt>
                <c:pt idx="10">
                  <c:v>29</c:v>
                </c:pt>
                <c:pt idx="11">
                  <c:v>27</c:v>
                </c:pt>
                <c:pt idx="12">
                  <c:v>26</c:v>
                </c:pt>
                <c:pt idx="13">
                  <c:v>26</c:v>
                </c:pt>
                <c:pt idx="14">
                  <c:v>34</c:v>
                </c:pt>
                <c:pt idx="15">
                  <c:v>36</c:v>
                </c:pt>
              </c:numCache>
            </c:numRef>
          </c:val>
        </c:ser>
        <c:ser>
          <c:idx val="1"/>
          <c:order val="1"/>
          <c:tx>
            <c:strRef>
              <c:f>Sheet1!$A$3</c:f>
              <c:strCache>
                <c:ptCount val="1"/>
                <c:pt idx="0">
                  <c:v>Azerbaijan</c:v>
                </c:pt>
              </c:strCache>
            </c:strRef>
          </c:tx>
          <c:spPr>
            <a:ln w="50800"/>
          </c:spPr>
          <c:marker>
            <c:symbol val="none"/>
          </c:marker>
          <c:cat>
            <c:numRef>
              <c:f>Sheet1!$B$1:$Q$1</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Sheet1!$B$3:$Q$3</c:f>
              <c:numCache>
                <c:formatCode>General</c:formatCode>
                <c:ptCount val="16"/>
                <c:pt idx="1">
                  <c:v>17</c:v>
                </c:pt>
                <c:pt idx="2">
                  <c:v>15</c:v>
                </c:pt>
                <c:pt idx="3">
                  <c:v>20</c:v>
                </c:pt>
                <c:pt idx="4">
                  <c:v>20</c:v>
                </c:pt>
                <c:pt idx="5">
                  <c:v>18</c:v>
                </c:pt>
                <c:pt idx="6">
                  <c:v>19</c:v>
                </c:pt>
                <c:pt idx="7">
                  <c:v>22</c:v>
                </c:pt>
                <c:pt idx="8">
                  <c:v>24</c:v>
                </c:pt>
                <c:pt idx="9">
                  <c:v>21</c:v>
                </c:pt>
                <c:pt idx="10">
                  <c:v>19</c:v>
                </c:pt>
                <c:pt idx="11">
                  <c:v>23</c:v>
                </c:pt>
                <c:pt idx="12">
                  <c:v>24</c:v>
                </c:pt>
                <c:pt idx="13">
                  <c:v>24</c:v>
                </c:pt>
                <c:pt idx="14">
                  <c:v>27</c:v>
                </c:pt>
                <c:pt idx="15">
                  <c:v>28</c:v>
                </c:pt>
              </c:numCache>
            </c:numRef>
          </c:val>
        </c:ser>
        <c:ser>
          <c:idx val="2"/>
          <c:order val="2"/>
          <c:tx>
            <c:strRef>
              <c:f>Sheet1!$A$4</c:f>
              <c:strCache>
                <c:ptCount val="1"/>
                <c:pt idx="0">
                  <c:v>Belarus</c:v>
                </c:pt>
              </c:strCache>
            </c:strRef>
          </c:tx>
          <c:spPr>
            <a:ln w="50800"/>
          </c:spPr>
          <c:marker>
            <c:symbol val="none"/>
          </c:marker>
          <c:cat>
            <c:numRef>
              <c:f>Sheet1!$B$1:$Q$1</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Sheet1!$B$4:$Q$4</c:f>
              <c:numCache>
                <c:formatCode>General</c:formatCode>
                <c:ptCount val="16"/>
                <c:pt idx="0">
                  <c:v>39</c:v>
                </c:pt>
                <c:pt idx="1">
                  <c:v>34</c:v>
                </c:pt>
                <c:pt idx="2">
                  <c:v>41</c:v>
                </c:pt>
                <c:pt idx="4">
                  <c:v>48</c:v>
                </c:pt>
                <c:pt idx="5">
                  <c:v>42</c:v>
                </c:pt>
                <c:pt idx="6">
                  <c:v>33</c:v>
                </c:pt>
                <c:pt idx="7">
                  <c:v>26</c:v>
                </c:pt>
                <c:pt idx="8">
                  <c:v>21</c:v>
                </c:pt>
                <c:pt idx="9">
                  <c:v>21</c:v>
                </c:pt>
                <c:pt idx="10">
                  <c:v>20</c:v>
                </c:pt>
                <c:pt idx="11">
                  <c:v>24</c:v>
                </c:pt>
                <c:pt idx="12">
                  <c:v>25</c:v>
                </c:pt>
                <c:pt idx="13">
                  <c:v>24</c:v>
                </c:pt>
                <c:pt idx="14">
                  <c:v>31</c:v>
                </c:pt>
                <c:pt idx="15">
                  <c:v>29</c:v>
                </c:pt>
              </c:numCache>
            </c:numRef>
          </c:val>
        </c:ser>
        <c:ser>
          <c:idx val="3"/>
          <c:order val="3"/>
          <c:tx>
            <c:strRef>
              <c:f>Sheet1!$A$5</c:f>
              <c:strCache>
                <c:ptCount val="1"/>
                <c:pt idx="0">
                  <c:v>Georgia</c:v>
                </c:pt>
              </c:strCache>
            </c:strRef>
          </c:tx>
          <c:spPr>
            <a:ln w="50800"/>
          </c:spPr>
          <c:marker>
            <c:symbol val="none"/>
          </c:marker>
          <c:cat>
            <c:numRef>
              <c:f>Sheet1!$B$1:$Q$1</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Sheet1!$B$5:$Q$5</c:f>
              <c:numCache>
                <c:formatCode>General</c:formatCode>
                <c:ptCount val="16"/>
                <c:pt idx="4">
                  <c:v>24</c:v>
                </c:pt>
                <c:pt idx="5">
                  <c:v>18</c:v>
                </c:pt>
                <c:pt idx="6">
                  <c:v>20</c:v>
                </c:pt>
                <c:pt idx="7">
                  <c:v>23</c:v>
                </c:pt>
                <c:pt idx="8">
                  <c:v>28</c:v>
                </c:pt>
                <c:pt idx="9">
                  <c:v>34</c:v>
                </c:pt>
                <c:pt idx="10">
                  <c:v>39</c:v>
                </c:pt>
                <c:pt idx="11">
                  <c:v>41</c:v>
                </c:pt>
                <c:pt idx="12">
                  <c:v>38</c:v>
                </c:pt>
                <c:pt idx="13">
                  <c:v>41</c:v>
                </c:pt>
                <c:pt idx="14">
                  <c:v>52</c:v>
                </c:pt>
                <c:pt idx="15">
                  <c:v>49</c:v>
                </c:pt>
              </c:numCache>
            </c:numRef>
          </c:val>
        </c:ser>
        <c:ser>
          <c:idx val="4"/>
          <c:order val="4"/>
          <c:tx>
            <c:strRef>
              <c:f>Sheet1!$A$6</c:f>
              <c:strCache>
                <c:ptCount val="1"/>
                <c:pt idx="0">
                  <c:v>Moldova</c:v>
                </c:pt>
              </c:strCache>
            </c:strRef>
          </c:tx>
          <c:spPr>
            <a:ln w="50800"/>
          </c:spPr>
          <c:marker>
            <c:symbol val="none"/>
          </c:marker>
          <c:cat>
            <c:numRef>
              <c:f>Sheet1!$B$1:$Q$1</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Sheet1!$B$6:$Q$6</c:f>
              <c:numCache>
                <c:formatCode>General</c:formatCode>
                <c:ptCount val="16"/>
                <c:pt idx="1">
                  <c:v>26</c:v>
                </c:pt>
                <c:pt idx="2">
                  <c:v>26</c:v>
                </c:pt>
                <c:pt idx="3">
                  <c:v>31</c:v>
                </c:pt>
                <c:pt idx="4">
                  <c:v>21</c:v>
                </c:pt>
                <c:pt idx="5">
                  <c:v>24</c:v>
                </c:pt>
                <c:pt idx="6">
                  <c:v>23</c:v>
                </c:pt>
                <c:pt idx="7">
                  <c:v>29</c:v>
                </c:pt>
                <c:pt idx="8">
                  <c:v>32</c:v>
                </c:pt>
                <c:pt idx="9">
                  <c:v>28</c:v>
                </c:pt>
                <c:pt idx="10">
                  <c:v>29</c:v>
                </c:pt>
                <c:pt idx="11">
                  <c:v>33</c:v>
                </c:pt>
                <c:pt idx="12">
                  <c:v>29</c:v>
                </c:pt>
                <c:pt idx="13">
                  <c:v>29</c:v>
                </c:pt>
                <c:pt idx="14">
                  <c:v>36</c:v>
                </c:pt>
                <c:pt idx="15">
                  <c:v>35</c:v>
                </c:pt>
              </c:numCache>
            </c:numRef>
          </c:val>
        </c:ser>
        <c:ser>
          <c:idx val="5"/>
          <c:order val="5"/>
          <c:tx>
            <c:strRef>
              <c:f>Sheet1!$A$7</c:f>
              <c:strCache>
                <c:ptCount val="1"/>
                <c:pt idx="0">
                  <c:v>Ukraine</c:v>
                </c:pt>
              </c:strCache>
            </c:strRef>
          </c:tx>
          <c:spPr>
            <a:ln w="50800"/>
          </c:spPr>
          <c:marker>
            <c:symbol val="none"/>
          </c:marker>
          <c:cat>
            <c:numRef>
              <c:f>Sheet1!$B$1:$Q$1</c:f>
              <c:numCache>
                <c:formatCode>General</c:formatCode>
                <c:ptCount val="16"/>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numCache>
            </c:numRef>
          </c:cat>
          <c:val>
            <c:numRef>
              <c:f>Sheet1!$B$7:$Q$7</c:f>
              <c:numCache>
                <c:formatCode>General</c:formatCode>
                <c:ptCount val="16"/>
                <c:pt idx="0">
                  <c:v>28</c:v>
                </c:pt>
                <c:pt idx="1">
                  <c:v>26</c:v>
                </c:pt>
                <c:pt idx="2">
                  <c:v>15</c:v>
                </c:pt>
                <c:pt idx="3">
                  <c:v>21</c:v>
                </c:pt>
                <c:pt idx="4">
                  <c:v>24</c:v>
                </c:pt>
                <c:pt idx="5">
                  <c:v>23</c:v>
                </c:pt>
                <c:pt idx="6">
                  <c:v>22</c:v>
                </c:pt>
                <c:pt idx="7">
                  <c:v>26</c:v>
                </c:pt>
                <c:pt idx="8">
                  <c:v>28</c:v>
                </c:pt>
                <c:pt idx="9">
                  <c:v>27</c:v>
                </c:pt>
                <c:pt idx="10">
                  <c:v>25</c:v>
                </c:pt>
                <c:pt idx="11">
                  <c:v>22</c:v>
                </c:pt>
                <c:pt idx="12">
                  <c:v>24</c:v>
                </c:pt>
                <c:pt idx="13">
                  <c:v>23</c:v>
                </c:pt>
                <c:pt idx="14">
                  <c:v>26</c:v>
                </c:pt>
                <c:pt idx="15">
                  <c:v>25</c:v>
                </c:pt>
              </c:numCache>
            </c:numRef>
          </c:val>
        </c:ser>
        <c:marker val="1"/>
        <c:axId val="35934592"/>
        <c:axId val="35936128"/>
      </c:lineChart>
      <c:catAx>
        <c:axId val="35934592"/>
        <c:scaling>
          <c:orientation val="minMax"/>
        </c:scaling>
        <c:axPos val="b"/>
        <c:numFmt formatCode="General" sourceLinked="1"/>
        <c:tickLblPos val="nextTo"/>
        <c:txPr>
          <a:bodyPr rot="-2700000"/>
          <a:lstStyle/>
          <a:p>
            <a:pPr>
              <a:defRPr sz="1400"/>
            </a:pPr>
            <a:endParaRPr lang="is-IS"/>
          </a:p>
        </c:txPr>
        <c:crossAx val="35936128"/>
        <c:crosses val="autoZero"/>
        <c:auto val="1"/>
        <c:lblAlgn val="ctr"/>
        <c:lblOffset val="100"/>
      </c:catAx>
      <c:valAx>
        <c:axId val="35936128"/>
        <c:scaling>
          <c:orientation val="minMax"/>
          <c:max val="80"/>
        </c:scaling>
        <c:axPos val="l"/>
        <c:majorGridlines/>
        <c:numFmt formatCode="General" sourceLinked="1"/>
        <c:tickLblPos val="nextTo"/>
        <c:txPr>
          <a:bodyPr/>
          <a:lstStyle/>
          <a:p>
            <a:pPr>
              <a:defRPr sz="1400"/>
            </a:pPr>
            <a:endParaRPr lang="is-IS"/>
          </a:p>
        </c:txPr>
        <c:crossAx val="35934592"/>
        <c:crosses val="autoZero"/>
        <c:crossBetween val="between"/>
      </c:valAx>
    </c:plotArea>
    <c:legend>
      <c:legendPos val="r"/>
      <c:layout>
        <c:manualLayout>
          <c:xMode val="edge"/>
          <c:yMode val="edge"/>
          <c:x val="0.16404021169034341"/>
          <c:y val="6.7335661550034134E-2"/>
          <c:w val="0.81033569108946202"/>
          <c:h val="0.26539370031948384"/>
        </c:manualLayout>
      </c:layout>
      <c:txPr>
        <a:bodyPr/>
        <a:lstStyle/>
        <a:p>
          <a:pPr>
            <a:defRPr sz="1400"/>
          </a:pPr>
          <a:endParaRPr lang="is-IS"/>
        </a:p>
      </c:txPr>
    </c:legend>
    <c:plotVisOnly val="1"/>
    <c:dispBlanksAs val="gap"/>
  </c:chart>
  <c:spPr>
    <a:noFill/>
    <a:ln>
      <a:noFill/>
    </a:ln>
  </c:sp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E4F84F9A-4A2E-4453-9DD5-69719DAF0FB9}" type="datetimeFigureOut">
              <a:rPr lang="en-US" smtClean="0"/>
              <a:pPr/>
              <a:t>7/8/2014</a:t>
            </a:fld>
            <a:endParaRPr lang="en-US"/>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US"/>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AC33C70E-8440-4549-88DA-359E7D94BB0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C33C70E-8440-4549-88DA-359E7D94BB0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fr-F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fr-FR"/>
          </a:p>
        </p:txBody>
      </p:sp>
      <p:sp>
        <p:nvSpPr>
          <p:cNvPr id="4" name="Platshållare för datum 3"/>
          <p:cNvSpPr>
            <a:spLocks noGrp="1"/>
          </p:cNvSpPr>
          <p:nvPr>
            <p:ph type="dt" sz="half" idx="10"/>
          </p:nvPr>
        </p:nvSpPr>
        <p:spPr/>
        <p:txBody>
          <a:bodyPr/>
          <a:lstStyle/>
          <a:p>
            <a:fld id="{F6FE3686-7A47-453A-A838-CC1A21993ADC}" type="datetimeFigureOut">
              <a:rPr lang="fr-FR" smtClean="0"/>
              <a:pPr/>
              <a:t>08/07/2014</a:t>
            </a:fld>
            <a:endParaRPr lang="fr-FR" dirty="0"/>
          </a:p>
        </p:txBody>
      </p:sp>
      <p:sp>
        <p:nvSpPr>
          <p:cNvPr id="5" name="Platshållare för sidfot 4"/>
          <p:cNvSpPr>
            <a:spLocks noGrp="1"/>
          </p:cNvSpPr>
          <p:nvPr>
            <p:ph type="ftr" sz="quarter" idx="11"/>
          </p:nvPr>
        </p:nvSpPr>
        <p:spPr/>
        <p:txBody>
          <a:bodyPr/>
          <a:lstStyle/>
          <a:p>
            <a:endParaRPr lang="fr-FR" dirty="0"/>
          </a:p>
        </p:txBody>
      </p:sp>
      <p:sp>
        <p:nvSpPr>
          <p:cNvPr id="6" name="Platshållare för bildnummer 5"/>
          <p:cNvSpPr>
            <a:spLocks noGrp="1"/>
          </p:cNvSpPr>
          <p:nvPr>
            <p:ph type="sldNum" sz="quarter" idx="12"/>
          </p:nvPr>
        </p:nvSpPr>
        <p:spPr/>
        <p:txBody>
          <a:bodyPr/>
          <a:lstStyle/>
          <a:p>
            <a:fld id="{92B723F0-8B47-49F8-9479-3D030E5FA3B1}" type="slidenum">
              <a:rPr lang="fr-FR" smtClean="0"/>
              <a:pPr/>
              <a:t>‹#›</a:t>
            </a:fld>
            <a:endParaRPr lang="fr-FR" dirty="0"/>
          </a:p>
        </p:txBody>
      </p:sp>
    </p:spTree>
    <p:extLst>
      <p:ext uri="{BB962C8B-B14F-4D97-AF65-F5344CB8AC3E}">
        <p14:creationId xmlns:p14="http://schemas.microsoft.com/office/powerpoint/2010/main" xmlns="" val="657053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fr-FR"/>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fr-FR"/>
          </a:p>
        </p:txBody>
      </p:sp>
      <p:sp>
        <p:nvSpPr>
          <p:cNvPr id="4" name="Platshållare för datum 3"/>
          <p:cNvSpPr>
            <a:spLocks noGrp="1"/>
          </p:cNvSpPr>
          <p:nvPr>
            <p:ph type="dt" sz="half" idx="10"/>
          </p:nvPr>
        </p:nvSpPr>
        <p:spPr/>
        <p:txBody>
          <a:bodyPr/>
          <a:lstStyle/>
          <a:p>
            <a:fld id="{F6FE3686-7A47-453A-A838-CC1A21993ADC}" type="datetimeFigureOut">
              <a:rPr lang="fr-FR" smtClean="0"/>
              <a:pPr/>
              <a:t>08/07/2014</a:t>
            </a:fld>
            <a:endParaRPr lang="fr-FR" dirty="0"/>
          </a:p>
        </p:txBody>
      </p:sp>
      <p:sp>
        <p:nvSpPr>
          <p:cNvPr id="5" name="Platshållare för sidfot 4"/>
          <p:cNvSpPr>
            <a:spLocks noGrp="1"/>
          </p:cNvSpPr>
          <p:nvPr>
            <p:ph type="ftr" sz="quarter" idx="11"/>
          </p:nvPr>
        </p:nvSpPr>
        <p:spPr/>
        <p:txBody>
          <a:bodyPr/>
          <a:lstStyle/>
          <a:p>
            <a:endParaRPr lang="fr-FR" dirty="0"/>
          </a:p>
        </p:txBody>
      </p:sp>
      <p:sp>
        <p:nvSpPr>
          <p:cNvPr id="6" name="Platshållare för bildnummer 5"/>
          <p:cNvSpPr>
            <a:spLocks noGrp="1"/>
          </p:cNvSpPr>
          <p:nvPr>
            <p:ph type="sldNum" sz="quarter" idx="12"/>
          </p:nvPr>
        </p:nvSpPr>
        <p:spPr/>
        <p:txBody>
          <a:bodyPr/>
          <a:lstStyle/>
          <a:p>
            <a:fld id="{92B723F0-8B47-49F8-9479-3D030E5FA3B1}" type="slidenum">
              <a:rPr lang="fr-FR" smtClean="0"/>
              <a:pPr/>
              <a:t>‹#›</a:t>
            </a:fld>
            <a:endParaRPr lang="fr-FR" dirty="0"/>
          </a:p>
        </p:txBody>
      </p:sp>
    </p:spTree>
    <p:extLst>
      <p:ext uri="{BB962C8B-B14F-4D97-AF65-F5344CB8AC3E}">
        <p14:creationId xmlns:p14="http://schemas.microsoft.com/office/powerpoint/2010/main" xmlns="" val="1690822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fr-F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fr-FR"/>
          </a:p>
        </p:txBody>
      </p:sp>
      <p:sp>
        <p:nvSpPr>
          <p:cNvPr id="4" name="Platshållare för datum 3"/>
          <p:cNvSpPr>
            <a:spLocks noGrp="1"/>
          </p:cNvSpPr>
          <p:nvPr>
            <p:ph type="dt" sz="half" idx="10"/>
          </p:nvPr>
        </p:nvSpPr>
        <p:spPr/>
        <p:txBody>
          <a:bodyPr/>
          <a:lstStyle/>
          <a:p>
            <a:fld id="{F6FE3686-7A47-453A-A838-CC1A21993ADC}" type="datetimeFigureOut">
              <a:rPr lang="fr-FR" smtClean="0"/>
              <a:pPr/>
              <a:t>08/07/2014</a:t>
            </a:fld>
            <a:endParaRPr lang="fr-FR" dirty="0"/>
          </a:p>
        </p:txBody>
      </p:sp>
      <p:sp>
        <p:nvSpPr>
          <p:cNvPr id="5" name="Platshållare för sidfot 4"/>
          <p:cNvSpPr>
            <a:spLocks noGrp="1"/>
          </p:cNvSpPr>
          <p:nvPr>
            <p:ph type="ftr" sz="quarter" idx="11"/>
          </p:nvPr>
        </p:nvSpPr>
        <p:spPr/>
        <p:txBody>
          <a:bodyPr/>
          <a:lstStyle/>
          <a:p>
            <a:endParaRPr lang="fr-FR" dirty="0"/>
          </a:p>
        </p:txBody>
      </p:sp>
      <p:sp>
        <p:nvSpPr>
          <p:cNvPr id="6" name="Platshållare för bildnummer 5"/>
          <p:cNvSpPr>
            <a:spLocks noGrp="1"/>
          </p:cNvSpPr>
          <p:nvPr>
            <p:ph type="sldNum" sz="quarter" idx="12"/>
          </p:nvPr>
        </p:nvSpPr>
        <p:spPr/>
        <p:txBody>
          <a:bodyPr/>
          <a:lstStyle/>
          <a:p>
            <a:fld id="{92B723F0-8B47-49F8-9479-3D030E5FA3B1}" type="slidenum">
              <a:rPr lang="fr-FR" smtClean="0"/>
              <a:pPr/>
              <a:t>‹#›</a:t>
            </a:fld>
            <a:endParaRPr lang="fr-FR" dirty="0"/>
          </a:p>
        </p:txBody>
      </p:sp>
    </p:spTree>
    <p:extLst>
      <p:ext uri="{BB962C8B-B14F-4D97-AF65-F5344CB8AC3E}">
        <p14:creationId xmlns:p14="http://schemas.microsoft.com/office/powerpoint/2010/main" xmlns="" val="3546286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fr-FR"/>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fr-FR"/>
          </a:p>
        </p:txBody>
      </p:sp>
      <p:sp>
        <p:nvSpPr>
          <p:cNvPr id="4" name="Platshållare för datum 3"/>
          <p:cNvSpPr>
            <a:spLocks noGrp="1"/>
          </p:cNvSpPr>
          <p:nvPr>
            <p:ph type="dt" sz="half" idx="10"/>
          </p:nvPr>
        </p:nvSpPr>
        <p:spPr/>
        <p:txBody>
          <a:bodyPr/>
          <a:lstStyle/>
          <a:p>
            <a:fld id="{F6FE3686-7A47-453A-A838-CC1A21993ADC}" type="datetimeFigureOut">
              <a:rPr lang="fr-FR" smtClean="0"/>
              <a:pPr/>
              <a:t>08/07/2014</a:t>
            </a:fld>
            <a:endParaRPr lang="fr-FR" dirty="0"/>
          </a:p>
        </p:txBody>
      </p:sp>
      <p:sp>
        <p:nvSpPr>
          <p:cNvPr id="5" name="Platshållare för sidfot 4"/>
          <p:cNvSpPr>
            <a:spLocks noGrp="1"/>
          </p:cNvSpPr>
          <p:nvPr>
            <p:ph type="ftr" sz="quarter" idx="11"/>
          </p:nvPr>
        </p:nvSpPr>
        <p:spPr/>
        <p:txBody>
          <a:bodyPr/>
          <a:lstStyle/>
          <a:p>
            <a:endParaRPr lang="fr-FR" dirty="0"/>
          </a:p>
        </p:txBody>
      </p:sp>
      <p:sp>
        <p:nvSpPr>
          <p:cNvPr id="6" name="Platshållare för bildnummer 5"/>
          <p:cNvSpPr>
            <a:spLocks noGrp="1"/>
          </p:cNvSpPr>
          <p:nvPr>
            <p:ph type="sldNum" sz="quarter" idx="12"/>
          </p:nvPr>
        </p:nvSpPr>
        <p:spPr/>
        <p:txBody>
          <a:bodyPr/>
          <a:lstStyle/>
          <a:p>
            <a:fld id="{92B723F0-8B47-49F8-9479-3D030E5FA3B1}" type="slidenum">
              <a:rPr lang="fr-FR" smtClean="0"/>
              <a:pPr/>
              <a:t>‹#›</a:t>
            </a:fld>
            <a:endParaRPr lang="fr-FR" dirty="0"/>
          </a:p>
        </p:txBody>
      </p:sp>
    </p:spTree>
    <p:extLst>
      <p:ext uri="{BB962C8B-B14F-4D97-AF65-F5344CB8AC3E}">
        <p14:creationId xmlns:p14="http://schemas.microsoft.com/office/powerpoint/2010/main" xmlns="" val="687885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fr-F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F6FE3686-7A47-453A-A838-CC1A21993ADC}" type="datetimeFigureOut">
              <a:rPr lang="fr-FR" smtClean="0"/>
              <a:pPr/>
              <a:t>08/07/2014</a:t>
            </a:fld>
            <a:endParaRPr lang="fr-FR" dirty="0"/>
          </a:p>
        </p:txBody>
      </p:sp>
      <p:sp>
        <p:nvSpPr>
          <p:cNvPr id="5" name="Platshållare för sidfot 4"/>
          <p:cNvSpPr>
            <a:spLocks noGrp="1"/>
          </p:cNvSpPr>
          <p:nvPr>
            <p:ph type="ftr" sz="quarter" idx="11"/>
          </p:nvPr>
        </p:nvSpPr>
        <p:spPr/>
        <p:txBody>
          <a:bodyPr/>
          <a:lstStyle/>
          <a:p>
            <a:endParaRPr lang="fr-FR" dirty="0"/>
          </a:p>
        </p:txBody>
      </p:sp>
      <p:sp>
        <p:nvSpPr>
          <p:cNvPr id="6" name="Platshållare för bildnummer 5"/>
          <p:cNvSpPr>
            <a:spLocks noGrp="1"/>
          </p:cNvSpPr>
          <p:nvPr>
            <p:ph type="sldNum" sz="quarter" idx="12"/>
          </p:nvPr>
        </p:nvSpPr>
        <p:spPr/>
        <p:txBody>
          <a:bodyPr/>
          <a:lstStyle/>
          <a:p>
            <a:fld id="{92B723F0-8B47-49F8-9479-3D030E5FA3B1}" type="slidenum">
              <a:rPr lang="fr-FR" smtClean="0"/>
              <a:pPr/>
              <a:t>‹#›</a:t>
            </a:fld>
            <a:endParaRPr lang="fr-FR" dirty="0"/>
          </a:p>
        </p:txBody>
      </p:sp>
    </p:spTree>
    <p:extLst>
      <p:ext uri="{BB962C8B-B14F-4D97-AF65-F5344CB8AC3E}">
        <p14:creationId xmlns:p14="http://schemas.microsoft.com/office/powerpoint/2010/main" xmlns="" val="3952836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fr-F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fr-F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fr-FR"/>
          </a:p>
        </p:txBody>
      </p:sp>
      <p:sp>
        <p:nvSpPr>
          <p:cNvPr id="5" name="Platshållare för datum 4"/>
          <p:cNvSpPr>
            <a:spLocks noGrp="1"/>
          </p:cNvSpPr>
          <p:nvPr>
            <p:ph type="dt" sz="half" idx="10"/>
          </p:nvPr>
        </p:nvSpPr>
        <p:spPr/>
        <p:txBody>
          <a:bodyPr/>
          <a:lstStyle/>
          <a:p>
            <a:fld id="{F6FE3686-7A47-453A-A838-CC1A21993ADC}" type="datetimeFigureOut">
              <a:rPr lang="fr-FR" smtClean="0"/>
              <a:pPr/>
              <a:t>08/07/2014</a:t>
            </a:fld>
            <a:endParaRPr lang="fr-FR" dirty="0"/>
          </a:p>
        </p:txBody>
      </p:sp>
      <p:sp>
        <p:nvSpPr>
          <p:cNvPr id="6" name="Platshållare för sidfot 5"/>
          <p:cNvSpPr>
            <a:spLocks noGrp="1"/>
          </p:cNvSpPr>
          <p:nvPr>
            <p:ph type="ftr" sz="quarter" idx="11"/>
          </p:nvPr>
        </p:nvSpPr>
        <p:spPr/>
        <p:txBody>
          <a:bodyPr/>
          <a:lstStyle/>
          <a:p>
            <a:endParaRPr lang="fr-FR" dirty="0"/>
          </a:p>
        </p:txBody>
      </p:sp>
      <p:sp>
        <p:nvSpPr>
          <p:cNvPr id="7" name="Platshållare för bildnummer 6"/>
          <p:cNvSpPr>
            <a:spLocks noGrp="1"/>
          </p:cNvSpPr>
          <p:nvPr>
            <p:ph type="sldNum" sz="quarter" idx="12"/>
          </p:nvPr>
        </p:nvSpPr>
        <p:spPr/>
        <p:txBody>
          <a:bodyPr/>
          <a:lstStyle/>
          <a:p>
            <a:fld id="{92B723F0-8B47-49F8-9479-3D030E5FA3B1}" type="slidenum">
              <a:rPr lang="fr-FR" smtClean="0"/>
              <a:pPr/>
              <a:t>‹#›</a:t>
            </a:fld>
            <a:endParaRPr lang="fr-FR" dirty="0"/>
          </a:p>
        </p:txBody>
      </p:sp>
    </p:spTree>
    <p:extLst>
      <p:ext uri="{BB962C8B-B14F-4D97-AF65-F5344CB8AC3E}">
        <p14:creationId xmlns:p14="http://schemas.microsoft.com/office/powerpoint/2010/main" xmlns="" val="567481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fr-F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fr-F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fr-FR"/>
          </a:p>
        </p:txBody>
      </p:sp>
      <p:sp>
        <p:nvSpPr>
          <p:cNvPr id="7" name="Platshållare för datum 6"/>
          <p:cNvSpPr>
            <a:spLocks noGrp="1"/>
          </p:cNvSpPr>
          <p:nvPr>
            <p:ph type="dt" sz="half" idx="10"/>
          </p:nvPr>
        </p:nvSpPr>
        <p:spPr/>
        <p:txBody>
          <a:bodyPr/>
          <a:lstStyle/>
          <a:p>
            <a:fld id="{F6FE3686-7A47-453A-A838-CC1A21993ADC}" type="datetimeFigureOut">
              <a:rPr lang="fr-FR" smtClean="0"/>
              <a:pPr/>
              <a:t>08/07/2014</a:t>
            </a:fld>
            <a:endParaRPr lang="fr-FR" dirty="0"/>
          </a:p>
        </p:txBody>
      </p:sp>
      <p:sp>
        <p:nvSpPr>
          <p:cNvPr id="8" name="Platshållare för sidfot 7"/>
          <p:cNvSpPr>
            <a:spLocks noGrp="1"/>
          </p:cNvSpPr>
          <p:nvPr>
            <p:ph type="ftr" sz="quarter" idx="11"/>
          </p:nvPr>
        </p:nvSpPr>
        <p:spPr/>
        <p:txBody>
          <a:bodyPr/>
          <a:lstStyle/>
          <a:p>
            <a:endParaRPr lang="fr-FR" dirty="0"/>
          </a:p>
        </p:txBody>
      </p:sp>
      <p:sp>
        <p:nvSpPr>
          <p:cNvPr id="9" name="Platshållare för bildnummer 8"/>
          <p:cNvSpPr>
            <a:spLocks noGrp="1"/>
          </p:cNvSpPr>
          <p:nvPr>
            <p:ph type="sldNum" sz="quarter" idx="12"/>
          </p:nvPr>
        </p:nvSpPr>
        <p:spPr/>
        <p:txBody>
          <a:bodyPr/>
          <a:lstStyle/>
          <a:p>
            <a:fld id="{92B723F0-8B47-49F8-9479-3D030E5FA3B1}" type="slidenum">
              <a:rPr lang="fr-FR" smtClean="0"/>
              <a:pPr/>
              <a:t>‹#›</a:t>
            </a:fld>
            <a:endParaRPr lang="fr-FR" dirty="0"/>
          </a:p>
        </p:txBody>
      </p:sp>
    </p:spTree>
    <p:extLst>
      <p:ext uri="{BB962C8B-B14F-4D97-AF65-F5344CB8AC3E}">
        <p14:creationId xmlns:p14="http://schemas.microsoft.com/office/powerpoint/2010/main" xmlns="" val="809776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fr-FR"/>
          </a:p>
        </p:txBody>
      </p:sp>
      <p:sp>
        <p:nvSpPr>
          <p:cNvPr id="3" name="Platshållare för datum 2"/>
          <p:cNvSpPr>
            <a:spLocks noGrp="1"/>
          </p:cNvSpPr>
          <p:nvPr>
            <p:ph type="dt" sz="half" idx="10"/>
          </p:nvPr>
        </p:nvSpPr>
        <p:spPr/>
        <p:txBody>
          <a:bodyPr/>
          <a:lstStyle/>
          <a:p>
            <a:fld id="{F6FE3686-7A47-453A-A838-CC1A21993ADC}" type="datetimeFigureOut">
              <a:rPr lang="fr-FR" smtClean="0"/>
              <a:pPr/>
              <a:t>08/07/2014</a:t>
            </a:fld>
            <a:endParaRPr lang="fr-FR" dirty="0"/>
          </a:p>
        </p:txBody>
      </p:sp>
      <p:sp>
        <p:nvSpPr>
          <p:cNvPr id="4" name="Platshållare för sidfot 3"/>
          <p:cNvSpPr>
            <a:spLocks noGrp="1"/>
          </p:cNvSpPr>
          <p:nvPr>
            <p:ph type="ftr" sz="quarter" idx="11"/>
          </p:nvPr>
        </p:nvSpPr>
        <p:spPr/>
        <p:txBody>
          <a:bodyPr/>
          <a:lstStyle/>
          <a:p>
            <a:endParaRPr lang="fr-FR" dirty="0"/>
          </a:p>
        </p:txBody>
      </p:sp>
      <p:sp>
        <p:nvSpPr>
          <p:cNvPr id="5" name="Platshållare för bildnummer 4"/>
          <p:cNvSpPr>
            <a:spLocks noGrp="1"/>
          </p:cNvSpPr>
          <p:nvPr>
            <p:ph type="sldNum" sz="quarter" idx="12"/>
          </p:nvPr>
        </p:nvSpPr>
        <p:spPr/>
        <p:txBody>
          <a:bodyPr/>
          <a:lstStyle/>
          <a:p>
            <a:fld id="{92B723F0-8B47-49F8-9479-3D030E5FA3B1}" type="slidenum">
              <a:rPr lang="fr-FR" smtClean="0"/>
              <a:pPr/>
              <a:t>‹#›</a:t>
            </a:fld>
            <a:endParaRPr lang="fr-FR" dirty="0"/>
          </a:p>
        </p:txBody>
      </p:sp>
    </p:spTree>
    <p:extLst>
      <p:ext uri="{BB962C8B-B14F-4D97-AF65-F5344CB8AC3E}">
        <p14:creationId xmlns:p14="http://schemas.microsoft.com/office/powerpoint/2010/main" xmlns="" val="2011520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F6FE3686-7A47-453A-A838-CC1A21993ADC}" type="datetimeFigureOut">
              <a:rPr lang="fr-FR" smtClean="0"/>
              <a:pPr/>
              <a:t>08/07/2014</a:t>
            </a:fld>
            <a:endParaRPr lang="fr-FR" dirty="0"/>
          </a:p>
        </p:txBody>
      </p:sp>
      <p:sp>
        <p:nvSpPr>
          <p:cNvPr id="3" name="Platshållare för sidfot 2"/>
          <p:cNvSpPr>
            <a:spLocks noGrp="1"/>
          </p:cNvSpPr>
          <p:nvPr>
            <p:ph type="ftr" sz="quarter" idx="11"/>
          </p:nvPr>
        </p:nvSpPr>
        <p:spPr/>
        <p:txBody>
          <a:bodyPr/>
          <a:lstStyle/>
          <a:p>
            <a:endParaRPr lang="fr-FR" dirty="0"/>
          </a:p>
        </p:txBody>
      </p:sp>
      <p:sp>
        <p:nvSpPr>
          <p:cNvPr id="4" name="Platshållare för bildnummer 3"/>
          <p:cNvSpPr>
            <a:spLocks noGrp="1"/>
          </p:cNvSpPr>
          <p:nvPr>
            <p:ph type="sldNum" sz="quarter" idx="12"/>
          </p:nvPr>
        </p:nvSpPr>
        <p:spPr/>
        <p:txBody>
          <a:bodyPr/>
          <a:lstStyle/>
          <a:p>
            <a:fld id="{92B723F0-8B47-49F8-9479-3D030E5FA3B1}" type="slidenum">
              <a:rPr lang="fr-FR" smtClean="0"/>
              <a:pPr/>
              <a:t>‹#›</a:t>
            </a:fld>
            <a:endParaRPr lang="fr-FR" dirty="0"/>
          </a:p>
        </p:txBody>
      </p:sp>
    </p:spTree>
    <p:extLst>
      <p:ext uri="{BB962C8B-B14F-4D97-AF65-F5344CB8AC3E}">
        <p14:creationId xmlns:p14="http://schemas.microsoft.com/office/powerpoint/2010/main" xmlns="" val="1410864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fr-F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fr-F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F6FE3686-7A47-453A-A838-CC1A21993ADC}" type="datetimeFigureOut">
              <a:rPr lang="fr-FR" smtClean="0"/>
              <a:pPr/>
              <a:t>08/07/2014</a:t>
            </a:fld>
            <a:endParaRPr lang="fr-FR" dirty="0"/>
          </a:p>
        </p:txBody>
      </p:sp>
      <p:sp>
        <p:nvSpPr>
          <p:cNvPr id="6" name="Platshållare för sidfot 5"/>
          <p:cNvSpPr>
            <a:spLocks noGrp="1"/>
          </p:cNvSpPr>
          <p:nvPr>
            <p:ph type="ftr" sz="quarter" idx="11"/>
          </p:nvPr>
        </p:nvSpPr>
        <p:spPr/>
        <p:txBody>
          <a:bodyPr/>
          <a:lstStyle/>
          <a:p>
            <a:endParaRPr lang="fr-FR" dirty="0"/>
          </a:p>
        </p:txBody>
      </p:sp>
      <p:sp>
        <p:nvSpPr>
          <p:cNvPr id="7" name="Platshållare för bildnummer 6"/>
          <p:cNvSpPr>
            <a:spLocks noGrp="1"/>
          </p:cNvSpPr>
          <p:nvPr>
            <p:ph type="sldNum" sz="quarter" idx="12"/>
          </p:nvPr>
        </p:nvSpPr>
        <p:spPr/>
        <p:txBody>
          <a:bodyPr/>
          <a:lstStyle/>
          <a:p>
            <a:fld id="{92B723F0-8B47-49F8-9479-3D030E5FA3B1}" type="slidenum">
              <a:rPr lang="fr-FR" smtClean="0"/>
              <a:pPr/>
              <a:t>‹#›</a:t>
            </a:fld>
            <a:endParaRPr lang="fr-FR" dirty="0"/>
          </a:p>
        </p:txBody>
      </p:sp>
    </p:spTree>
    <p:extLst>
      <p:ext uri="{BB962C8B-B14F-4D97-AF65-F5344CB8AC3E}">
        <p14:creationId xmlns:p14="http://schemas.microsoft.com/office/powerpoint/2010/main" xmlns="" val="33705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fr-F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F6FE3686-7A47-453A-A838-CC1A21993ADC}" type="datetimeFigureOut">
              <a:rPr lang="fr-FR" smtClean="0"/>
              <a:pPr/>
              <a:t>08/07/2014</a:t>
            </a:fld>
            <a:endParaRPr lang="fr-FR" dirty="0"/>
          </a:p>
        </p:txBody>
      </p:sp>
      <p:sp>
        <p:nvSpPr>
          <p:cNvPr id="6" name="Platshållare för sidfot 5"/>
          <p:cNvSpPr>
            <a:spLocks noGrp="1"/>
          </p:cNvSpPr>
          <p:nvPr>
            <p:ph type="ftr" sz="quarter" idx="11"/>
          </p:nvPr>
        </p:nvSpPr>
        <p:spPr/>
        <p:txBody>
          <a:bodyPr/>
          <a:lstStyle/>
          <a:p>
            <a:endParaRPr lang="fr-FR" dirty="0"/>
          </a:p>
        </p:txBody>
      </p:sp>
      <p:sp>
        <p:nvSpPr>
          <p:cNvPr id="7" name="Platshållare för bildnummer 6"/>
          <p:cNvSpPr>
            <a:spLocks noGrp="1"/>
          </p:cNvSpPr>
          <p:nvPr>
            <p:ph type="sldNum" sz="quarter" idx="12"/>
          </p:nvPr>
        </p:nvSpPr>
        <p:spPr/>
        <p:txBody>
          <a:bodyPr/>
          <a:lstStyle/>
          <a:p>
            <a:fld id="{92B723F0-8B47-49F8-9479-3D030E5FA3B1}" type="slidenum">
              <a:rPr lang="fr-FR" smtClean="0"/>
              <a:pPr/>
              <a:t>‹#›</a:t>
            </a:fld>
            <a:endParaRPr lang="fr-FR" dirty="0"/>
          </a:p>
        </p:txBody>
      </p:sp>
    </p:spTree>
    <p:extLst>
      <p:ext uri="{BB962C8B-B14F-4D97-AF65-F5344CB8AC3E}">
        <p14:creationId xmlns:p14="http://schemas.microsoft.com/office/powerpoint/2010/main" xmlns="" val="1100825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1000" r="-11000"/>
          </a:stretch>
        </a:blip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fr-F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fr-F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FE3686-7A47-453A-A838-CC1A21993ADC}" type="datetimeFigureOut">
              <a:rPr lang="fr-FR" smtClean="0"/>
              <a:pPr/>
              <a:t>08/07/2014</a:t>
            </a:fld>
            <a:endParaRPr lang="fr-FR" dirty="0"/>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723F0-8B47-49F8-9479-3D030E5FA3B1}" type="slidenum">
              <a:rPr lang="fr-FR" smtClean="0"/>
              <a:pPr/>
              <a:t>‹#›</a:t>
            </a:fld>
            <a:endParaRPr lang="fr-FR" dirty="0"/>
          </a:p>
        </p:txBody>
      </p:sp>
    </p:spTree>
    <p:extLst>
      <p:ext uri="{BB962C8B-B14F-4D97-AF65-F5344CB8AC3E}">
        <p14:creationId xmlns:p14="http://schemas.microsoft.com/office/powerpoint/2010/main" xmlns="" val="2446366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chart" Target="../charts/chart7.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chart" Target="../charts/chart9.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chart" Target="../charts/chart11.xml"/></Relationships>
</file>

<file path=ppt/slides/_rels/slide1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chart" Target="../charts/char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6.xml"/><Relationship Id="rId1" Type="http://schemas.openxmlformats.org/officeDocument/2006/relationships/slideLayout" Target="../slideLayouts/slideLayout5.xml"/><Relationship Id="rId4" Type="http://schemas.openxmlformats.org/officeDocument/2006/relationships/chart" Target="../charts/chart15.xml"/></Relationships>
</file>

<file path=ppt/slides/_rels/slide1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7.xml"/><Relationship Id="rId1" Type="http://schemas.openxmlformats.org/officeDocument/2006/relationships/slideLayout" Target="../slideLayouts/slideLayout5.xml"/><Relationship Id="rId4" Type="http://schemas.openxmlformats.org/officeDocument/2006/relationships/chart" Target="../charts/chart17.xml"/></Relationships>
</file>

<file path=ppt/slides/_rels/slide18.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8.xml"/><Relationship Id="rId1" Type="http://schemas.openxmlformats.org/officeDocument/2006/relationships/slideLayout" Target="../slideLayouts/slideLayout5.xml"/><Relationship Id="rId4" Type="http://schemas.openxmlformats.org/officeDocument/2006/relationships/chart" Target="../charts/chart19.xml"/></Relationships>
</file>

<file path=ppt/slides/_rels/slide19.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9.xml"/><Relationship Id="rId1" Type="http://schemas.openxmlformats.org/officeDocument/2006/relationships/slideLayout" Target="../slideLayouts/slideLayout5.xml"/><Relationship Id="rId4" Type="http://schemas.openxmlformats.org/officeDocument/2006/relationships/chart" Target="../charts/char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5.xml"/><Relationship Id="rId1" Type="http://schemas.openxmlformats.org/officeDocument/2006/relationships/vmlDrawing" Target="../drawings/vmlDrawing1.vml"/><Relationship Id="rId4" Type="http://schemas.openxmlformats.org/officeDocument/2006/relationships/package" Target="../embeddings/Microsoft_Office_Word_Document1.docx"/></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package" Target="../embeddings/Microsoft_Office_Word_Document2.docx"/></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chart" Target="../charts/char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74999"/>
            <a:ext cx="7772400" cy="1470025"/>
          </a:xfrm>
        </p:spPr>
        <p:txBody>
          <a:bodyPr/>
          <a:lstStyle/>
          <a:p>
            <a:r>
              <a:rPr lang="en-US" b="1" dirty="0" smtClean="0"/>
              <a:t>Can and should the EU’s Eastern Partnership be saved?</a:t>
            </a:r>
            <a:endParaRPr lang="en-US" b="1" dirty="0"/>
          </a:p>
        </p:txBody>
      </p:sp>
      <p:sp>
        <p:nvSpPr>
          <p:cNvPr id="3" name="Underrubrik 2"/>
          <p:cNvSpPr>
            <a:spLocks noGrp="1"/>
          </p:cNvSpPr>
          <p:nvPr>
            <p:ph type="subTitle" idx="1"/>
          </p:nvPr>
        </p:nvSpPr>
        <p:spPr/>
        <p:txBody>
          <a:bodyPr/>
          <a:lstStyle/>
          <a:p>
            <a:r>
              <a:rPr lang="sv-SE" dirty="0" smtClean="0">
                <a:solidFill>
                  <a:schemeClr val="tx1"/>
                </a:solidFill>
              </a:rPr>
              <a:t>Thorvaldur Gylfason</a:t>
            </a:r>
          </a:p>
          <a:p>
            <a:r>
              <a:rPr lang="sv-SE" dirty="0" err="1" smtClean="0">
                <a:solidFill>
                  <a:schemeClr val="tx1"/>
                </a:solidFill>
              </a:rPr>
              <a:t>Inmaculada</a:t>
            </a:r>
            <a:r>
              <a:rPr lang="sv-SE" dirty="0" smtClean="0">
                <a:solidFill>
                  <a:schemeClr val="tx1"/>
                </a:solidFill>
              </a:rPr>
              <a:t> </a:t>
            </a:r>
            <a:r>
              <a:rPr lang="sv-SE" dirty="0" err="1" smtClean="0">
                <a:solidFill>
                  <a:schemeClr val="tx1"/>
                </a:solidFill>
              </a:rPr>
              <a:t>Martínez-Zarzoso</a:t>
            </a:r>
            <a:endParaRPr lang="sv-SE" dirty="0" smtClean="0">
              <a:solidFill>
                <a:schemeClr val="tx1"/>
              </a:solidFill>
            </a:endParaRPr>
          </a:p>
          <a:p>
            <a:r>
              <a:rPr lang="sv-SE" dirty="0" smtClean="0">
                <a:solidFill>
                  <a:schemeClr val="tx1"/>
                </a:solidFill>
              </a:rPr>
              <a:t>Per Magnus Wijkman</a:t>
            </a:r>
            <a:endParaRPr lang="fr-FR" dirty="0">
              <a:solidFill>
                <a:schemeClr val="tx1"/>
              </a:solidFill>
            </a:endParaRPr>
          </a:p>
        </p:txBody>
      </p:sp>
      <p:pic>
        <p:nvPicPr>
          <p:cNvPr id="4" name="Picture 8"/>
          <p:cNvPicPr>
            <a:picLocks noChangeAspect="1" noChangeArrowheads="1"/>
          </p:cNvPicPr>
          <p:nvPr/>
        </p:nvPicPr>
        <p:blipFill>
          <a:blip r:embed="rId3" cstate="print"/>
          <a:srcRect/>
          <a:stretch>
            <a:fillRect/>
          </a:stretch>
        </p:blipFill>
        <p:spPr bwMode="auto">
          <a:xfrm>
            <a:off x="251520" y="4837261"/>
            <a:ext cx="1713621" cy="1800200"/>
          </a:xfrm>
          <a:prstGeom prst="rect">
            <a:avLst/>
          </a:prstGeom>
          <a:ln>
            <a:headEnd/>
            <a:tailEnd/>
          </a:ln>
          <a:scene3d>
            <a:camera prst="orthographicFront"/>
            <a:lightRig rig="threePt" dir="t"/>
          </a:scene3d>
          <a:sp3d>
            <a:bevelT/>
          </a:sp3d>
        </p:spPr>
        <p:style>
          <a:lnRef idx="2">
            <a:schemeClr val="accent4"/>
          </a:lnRef>
          <a:fillRef idx="1">
            <a:schemeClr val="lt1"/>
          </a:fillRef>
          <a:effectRef idx="0">
            <a:schemeClr val="accent4"/>
          </a:effectRef>
          <a:fontRef idx="minor">
            <a:schemeClr val="dk1"/>
          </a:fontRef>
        </p:style>
      </p:pic>
    </p:spTree>
    <p:extLst>
      <p:ext uri="{BB962C8B-B14F-4D97-AF65-F5344CB8AC3E}">
        <p14:creationId xmlns:p14="http://schemas.microsoft.com/office/powerpoint/2010/main" xmlns="" val="351896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en-US" smtClean="0"/>
              <a:t>EaPs Ill-functioning market economies</a:t>
            </a:r>
            <a:endParaRPr lang="en-US"/>
          </a:p>
        </p:txBody>
      </p:sp>
      <p:graphicFrame>
        <p:nvGraphicFramePr>
          <p:cNvPr id="3" name="Chart 2"/>
          <p:cNvGraphicFramePr/>
          <p:nvPr>
            <p:extLst>
              <p:ext uri="{D42A27DB-BD31-4B8C-83A1-F6EECF244321}">
                <p14:modId xmlns:p14="http://schemas.microsoft.com/office/powerpoint/2010/main" xmlns="" val="626522761"/>
              </p:ext>
            </p:extLst>
          </p:nvPr>
        </p:nvGraphicFramePr>
        <p:xfrm>
          <a:off x="467544" y="548680"/>
          <a:ext cx="8280920" cy="6048672"/>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6156176" y="6237312"/>
            <a:ext cx="1496756" cy="369332"/>
          </a:xfrm>
          <a:prstGeom prst="rect">
            <a:avLst/>
          </a:prstGeom>
          <a:noFill/>
        </p:spPr>
        <p:txBody>
          <a:bodyPr wrap="none" rtlCol="0">
            <a:spAutoFit/>
          </a:bodyPr>
          <a:lstStyle/>
          <a:p>
            <a:r>
              <a:rPr lang="en-US" dirty="0" smtClean="0"/>
              <a:t>Source: EBRD.</a:t>
            </a:r>
            <a:endParaRPr lang="en-US" dirty="0"/>
          </a:p>
        </p:txBody>
      </p:sp>
    </p:spTree>
    <p:extLst>
      <p:ext uri="{BB962C8B-B14F-4D97-AF65-F5344CB8AC3E}">
        <p14:creationId xmlns:p14="http://schemas.microsoft.com/office/powerpoint/2010/main" xmlns="" val="32443520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Former Soviet Republics:</a:t>
            </a:r>
            <a:br>
              <a:rPr lang="en-US" sz="3600" b="1" dirty="0" smtClean="0"/>
            </a:br>
            <a:r>
              <a:rPr lang="en-US" sz="3600" b="1" dirty="0" smtClean="0"/>
              <a:t>Ease of doing business 2005-2013 </a:t>
            </a:r>
            <a:endParaRPr lang="en-US" sz="3600" dirty="0"/>
          </a:p>
        </p:txBody>
      </p:sp>
      <p:sp>
        <p:nvSpPr>
          <p:cNvPr id="3" name="Text Placeholder 2"/>
          <p:cNvSpPr>
            <a:spLocks noGrp="1"/>
          </p:cNvSpPr>
          <p:nvPr>
            <p:ph type="body" idx="1"/>
          </p:nvPr>
        </p:nvSpPr>
        <p:spPr/>
        <p:txBody>
          <a:bodyPr/>
          <a:lstStyle/>
          <a:p>
            <a:pPr algn="ctr"/>
            <a:r>
              <a:rPr lang="en-US" dirty="0" smtClean="0"/>
              <a:t>Baltic States and Russia</a:t>
            </a:r>
            <a:endParaRPr lang="en-US" dirty="0"/>
          </a:p>
        </p:txBody>
      </p:sp>
      <p:sp>
        <p:nvSpPr>
          <p:cNvPr id="5" name="Text Placeholder 4"/>
          <p:cNvSpPr>
            <a:spLocks noGrp="1"/>
          </p:cNvSpPr>
          <p:nvPr>
            <p:ph type="body" sz="quarter" idx="3"/>
          </p:nvPr>
        </p:nvSpPr>
        <p:spPr/>
        <p:txBody>
          <a:bodyPr/>
          <a:lstStyle/>
          <a:p>
            <a:pPr algn="ctr"/>
            <a:r>
              <a:rPr lang="en-US" dirty="0" smtClean="0"/>
              <a:t>Six </a:t>
            </a:r>
            <a:r>
              <a:rPr lang="en-US" dirty="0" err="1" smtClean="0"/>
              <a:t>EaP</a:t>
            </a:r>
            <a:r>
              <a:rPr lang="en-US" dirty="0" smtClean="0"/>
              <a:t> States</a:t>
            </a:r>
            <a:endParaRPr lang="en-US" dirty="0"/>
          </a:p>
        </p:txBody>
      </p:sp>
      <p:graphicFrame>
        <p:nvGraphicFramePr>
          <p:cNvPr id="7" name="Diagram 13"/>
          <p:cNvGraphicFramePr>
            <a:graphicFrameLocks noGrp="1"/>
          </p:cNvGraphicFramePr>
          <p:nvPr>
            <p:ph sz="half" idx="2"/>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Diagram 21"/>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6156176" y="6237312"/>
            <a:ext cx="2083968" cy="369332"/>
          </a:xfrm>
          <a:prstGeom prst="rect">
            <a:avLst/>
          </a:prstGeom>
          <a:noFill/>
        </p:spPr>
        <p:txBody>
          <a:bodyPr wrap="none" rtlCol="0">
            <a:spAutoFit/>
          </a:bodyPr>
          <a:lstStyle/>
          <a:p>
            <a:r>
              <a:rPr lang="en-US" dirty="0" smtClean="0"/>
              <a:t>Source: World Bank.</a:t>
            </a:r>
            <a:endParaRPr lang="en-US" dirty="0"/>
          </a:p>
        </p:txBody>
      </p:sp>
      <p:sp>
        <p:nvSpPr>
          <p:cNvPr id="10" name="TextBox 9"/>
          <p:cNvSpPr txBox="1"/>
          <p:nvPr/>
        </p:nvSpPr>
        <p:spPr>
          <a:xfrm rot="21448016">
            <a:off x="1366191" y="6129164"/>
            <a:ext cx="3974358" cy="461665"/>
          </a:xfrm>
          <a:prstGeom prst="rect">
            <a:avLst/>
          </a:prstGeom>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wrap="none" rtlCol="0">
            <a:spAutoFit/>
          </a:bodyPr>
          <a:lstStyle/>
          <a:p>
            <a:r>
              <a:rPr lang="en-US" sz="2400" dirty="0" smtClean="0"/>
              <a:t>Lower index means more ease</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Former Soviet Republics:</a:t>
            </a:r>
            <a:br>
              <a:rPr lang="en-US" sz="3600" b="1" dirty="0" smtClean="0"/>
            </a:br>
            <a:r>
              <a:rPr lang="en-US" sz="3600" b="1" dirty="0" smtClean="0"/>
              <a:t>Corruption in 1996-2013</a:t>
            </a:r>
            <a:endParaRPr lang="en-US" sz="3600" dirty="0"/>
          </a:p>
        </p:txBody>
      </p:sp>
      <p:sp>
        <p:nvSpPr>
          <p:cNvPr id="3" name="Text Placeholder 2"/>
          <p:cNvSpPr>
            <a:spLocks noGrp="1"/>
          </p:cNvSpPr>
          <p:nvPr>
            <p:ph type="body" idx="1"/>
          </p:nvPr>
        </p:nvSpPr>
        <p:spPr/>
        <p:txBody>
          <a:bodyPr/>
          <a:lstStyle/>
          <a:p>
            <a:pPr algn="ctr"/>
            <a:r>
              <a:rPr lang="en-US" dirty="0" smtClean="0"/>
              <a:t>Baltic States and Russia</a:t>
            </a:r>
            <a:endParaRPr lang="en-US" dirty="0"/>
          </a:p>
        </p:txBody>
      </p:sp>
      <p:sp>
        <p:nvSpPr>
          <p:cNvPr id="5" name="Text Placeholder 4"/>
          <p:cNvSpPr>
            <a:spLocks noGrp="1"/>
          </p:cNvSpPr>
          <p:nvPr>
            <p:ph type="body" sz="quarter" idx="3"/>
          </p:nvPr>
        </p:nvSpPr>
        <p:spPr/>
        <p:txBody>
          <a:bodyPr/>
          <a:lstStyle/>
          <a:p>
            <a:pPr algn="ctr"/>
            <a:r>
              <a:rPr lang="en-US" dirty="0" smtClean="0"/>
              <a:t>Six </a:t>
            </a:r>
            <a:r>
              <a:rPr lang="en-US" dirty="0" err="1" smtClean="0"/>
              <a:t>EaP</a:t>
            </a:r>
            <a:r>
              <a:rPr lang="en-US" dirty="0" smtClean="0"/>
              <a:t> States</a:t>
            </a:r>
            <a:endParaRPr lang="en-US" dirty="0"/>
          </a:p>
        </p:txBody>
      </p:sp>
      <p:graphicFrame>
        <p:nvGraphicFramePr>
          <p:cNvPr id="7" name="Diagram 15"/>
          <p:cNvGraphicFramePr>
            <a:graphicFrameLocks noGrp="1"/>
          </p:cNvGraphicFramePr>
          <p:nvPr>
            <p:ph sz="half" idx="2"/>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Diagram 14"/>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5076056" y="6237312"/>
            <a:ext cx="3509166" cy="369332"/>
          </a:xfrm>
          <a:prstGeom prst="rect">
            <a:avLst/>
          </a:prstGeom>
          <a:noFill/>
        </p:spPr>
        <p:txBody>
          <a:bodyPr wrap="none" rtlCol="0">
            <a:spAutoFit/>
          </a:bodyPr>
          <a:lstStyle/>
          <a:p>
            <a:r>
              <a:rPr lang="en-US" dirty="0" smtClean="0"/>
              <a:t>Source: Transparency International.</a:t>
            </a:r>
            <a:endParaRPr lang="en-US" dirty="0"/>
          </a:p>
        </p:txBody>
      </p:sp>
      <p:sp>
        <p:nvSpPr>
          <p:cNvPr id="10" name="TextBox 9"/>
          <p:cNvSpPr txBox="1"/>
          <p:nvPr/>
        </p:nvSpPr>
        <p:spPr>
          <a:xfrm rot="21448016">
            <a:off x="115399" y="6129164"/>
            <a:ext cx="4722255" cy="461665"/>
          </a:xfrm>
          <a:prstGeom prst="rect">
            <a:avLst/>
          </a:prstGeom>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wrap="none" rtlCol="0">
            <a:spAutoFit/>
          </a:bodyPr>
          <a:lstStyle/>
          <a:p>
            <a:r>
              <a:rPr lang="en-US" sz="2400" dirty="0" smtClean="0"/>
              <a:t>Lower index means more corruption</a:t>
            </a:r>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1143000"/>
          </a:xfrm>
        </p:spPr>
        <p:txBody>
          <a:bodyPr>
            <a:noAutofit/>
          </a:bodyPr>
          <a:lstStyle/>
          <a:p>
            <a:r>
              <a:rPr lang="en-US" sz="3600" b="1" dirty="0" smtClean="0"/>
              <a:t>Former Soviet Republics: Corruption in 2012 </a:t>
            </a:r>
            <a:r>
              <a:rPr lang="en-US" sz="3200" b="1" dirty="0" smtClean="0"/>
              <a:t/>
            </a:r>
            <a:br>
              <a:rPr lang="en-US" sz="3200" b="1" dirty="0" smtClean="0"/>
            </a:br>
            <a:r>
              <a:rPr lang="en-US" sz="2400" b="1" dirty="0" smtClean="0"/>
              <a:t>(Business corruption as measured by Transparency, </a:t>
            </a:r>
            <a:br>
              <a:rPr lang="en-US" sz="2400" b="1" dirty="0" smtClean="0"/>
            </a:br>
            <a:r>
              <a:rPr lang="en-US" sz="2400" b="1" dirty="0" smtClean="0"/>
              <a:t>political corruption as measured by Gallup)</a:t>
            </a:r>
            <a:endParaRPr lang="en-US" sz="3200" dirty="0"/>
          </a:p>
        </p:txBody>
      </p:sp>
      <p:sp>
        <p:nvSpPr>
          <p:cNvPr id="3" name="Text Placeholder 2"/>
          <p:cNvSpPr>
            <a:spLocks noGrp="1"/>
          </p:cNvSpPr>
          <p:nvPr>
            <p:ph type="body" idx="1"/>
          </p:nvPr>
        </p:nvSpPr>
        <p:spPr/>
        <p:txBody>
          <a:bodyPr/>
          <a:lstStyle/>
          <a:p>
            <a:pPr algn="ctr"/>
            <a:r>
              <a:rPr lang="en-US" dirty="0" smtClean="0"/>
              <a:t>Transparency</a:t>
            </a:r>
            <a:endParaRPr lang="en-US" dirty="0"/>
          </a:p>
        </p:txBody>
      </p:sp>
      <p:sp>
        <p:nvSpPr>
          <p:cNvPr id="5" name="Text Placeholder 4"/>
          <p:cNvSpPr>
            <a:spLocks noGrp="1"/>
          </p:cNvSpPr>
          <p:nvPr>
            <p:ph type="body" sz="quarter" idx="3"/>
          </p:nvPr>
        </p:nvSpPr>
        <p:spPr/>
        <p:txBody>
          <a:bodyPr/>
          <a:lstStyle/>
          <a:p>
            <a:pPr algn="ctr"/>
            <a:r>
              <a:rPr lang="en-US" dirty="0" smtClean="0"/>
              <a:t>Gallup</a:t>
            </a:r>
            <a:endParaRPr lang="is-IS" dirty="0" smtClean="0"/>
          </a:p>
        </p:txBody>
      </p:sp>
      <p:graphicFrame>
        <p:nvGraphicFramePr>
          <p:cNvPr id="7" name="Content Placeholder 6"/>
          <p:cNvGraphicFramePr>
            <a:graphicFrameLocks noGrp="1"/>
          </p:cNvGraphicFramePr>
          <p:nvPr>
            <p:ph sz="half" idx="2"/>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7"/>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5292080" y="6237312"/>
            <a:ext cx="3307509" cy="369332"/>
          </a:xfrm>
          <a:prstGeom prst="rect">
            <a:avLst/>
          </a:prstGeom>
          <a:noFill/>
        </p:spPr>
        <p:txBody>
          <a:bodyPr wrap="none" rtlCol="0">
            <a:spAutoFit/>
          </a:bodyPr>
          <a:lstStyle/>
          <a:p>
            <a:r>
              <a:rPr lang="en-US" dirty="0" smtClean="0"/>
              <a:t>Source: Transparency and Gallup.</a:t>
            </a:r>
            <a:endParaRPr lang="en-US" dirty="0"/>
          </a:p>
        </p:txBody>
      </p:sp>
      <p:sp>
        <p:nvSpPr>
          <p:cNvPr id="11" name="TextBox 10"/>
          <p:cNvSpPr txBox="1"/>
          <p:nvPr/>
        </p:nvSpPr>
        <p:spPr>
          <a:xfrm rot="21448016">
            <a:off x="5237143" y="2121328"/>
            <a:ext cx="2645618" cy="830997"/>
          </a:xfrm>
          <a:prstGeom prst="rect">
            <a:avLst/>
          </a:prstGeom>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2400" dirty="0" smtClean="0"/>
              <a:t>Higher index means more corruption</a:t>
            </a:r>
            <a:endParaRPr lang="en-US" sz="2400" dirty="0"/>
          </a:p>
        </p:txBody>
      </p:sp>
      <p:sp>
        <p:nvSpPr>
          <p:cNvPr id="12" name="TextBox 11"/>
          <p:cNvSpPr txBox="1"/>
          <p:nvPr/>
        </p:nvSpPr>
        <p:spPr>
          <a:xfrm rot="21448016">
            <a:off x="1060679" y="2137374"/>
            <a:ext cx="2645618" cy="830997"/>
          </a:xfrm>
          <a:prstGeom prst="rect">
            <a:avLst/>
          </a:prstGeom>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2400" dirty="0" smtClean="0"/>
              <a:t>Lower index means more corruption</a:t>
            </a:r>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Former Soviet Republics:</a:t>
            </a:r>
            <a:br>
              <a:rPr lang="en-US" sz="3600" b="1" dirty="0" smtClean="0"/>
            </a:br>
            <a:r>
              <a:rPr lang="en-US" sz="3600" b="1" dirty="0" smtClean="0"/>
              <a:t>Corruption and trust in 2012 or earlier</a:t>
            </a:r>
            <a:endParaRPr lang="en-US" sz="3600" dirty="0"/>
          </a:p>
        </p:txBody>
      </p:sp>
      <p:sp>
        <p:nvSpPr>
          <p:cNvPr id="3" name="Text Placeholder 2"/>
          <p:cNvSpPr>
            <a:spLocks noGrp="1"/>
          </p:cNvSpPr>
          <p:nvPr>
            <p:ph type="body" idx="1"/>
          </p:nvPr>
        </p:nvSpPr>
        <p:spPr/>
        <p:txBody>
          <a:bodyPr/>
          <a:lstStyle/>
          <a:p>
            <a:pPr algn="ctr"/>
            <a:r>
              <a:rPr lang="en-US" dirty="0" smtClean="0"/>
              <a:t>Corruption</a:t>
            </a:r>
            <a:endParaRPr lang="en-US" dirty="0"/>
          </a:p>
        </p:txBody>
      </p:sp>
      <p:sp>
        <p:nvSpPr>
          <p:cNvPr id="5" name="Text Placeholder 4"/>
          <p:cNvSpPr>
            <a:spLocks noGrp="1"/>
          </p:cNvSpPr>
          <p:nvPr>
            <p:ph type="body" sz="quarter" idx="3"/>
          </p:nvPr>
        </p:nvSpPr>
        <p:spPr/>
        <p:txBody>
          <a:bodyPr/>
          <a:lstStyle/>
          <a:p>
            <a:pPr algn="ctr"/>
            <a:r>
              <a:rPr lang="en-US" dirty="0" smtClean="0"/>
              <a:t>Trust</a:t>
            </a:r>
            <a:endParaRPr lang="en-US" dirty="0"/>
          </a:p>
        </p:txBody>
      </p:sp>
      <p:graphicFrame>
        <p:nvGraphicFramePr>
          <p:cNvPr id="7" name="Content Placeholder 6"/>
          <p:cNvGraphicFramePr>
            <a:graphicFrameLocks noGrp="1"/>
          </p:cNvGraphicFramePr>
          <p:nvPr>
            <p:ph sz="half" idx="2"/>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7"/>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6156176" y="6237312"/>
            <a:ext cx="2644827" cy="369332"/>
          </a:xfrm>
          <a:prstGeom prst="rect">
            <a:avLst/>
          </a:prstGeom>
          <a:noFill/>
        </p:spPr>
        <p:txBody>
          <a:bodyPr wrap="none" rtlCol="0">
            <a:spAutoFit/>
          </a:bodyPr>
          <a:lstStyle/>
          <a:p>
            <a:r>
              <a:rPr lang="en-US" dirty="0" smtClean="0"/>
              <a:t>Source: </a:t>
            </a:r>
            <a:r>
              <a:rPr lang="en-US" dirty="0" err="1" smtClean="0"/>
              <a:t>Legatum</a:t>
            </a:r>
            <a:r>
              <a:rPr lang="en-US" dirty="0" smtClean="0"/>
              <a:t> Institute.</a:t>
            </a:r>
            <a:endParaRPr lang="en-US" dirty="0"/>
          </a:p>
        </p:txBody>
      </p:sp>
      <p:sp>
        <p:nvSpPr>
          <p:cNvPr id="10" name="TextBox 9"/>
          <p:cNvSpPr txBox="1"/>
          <p:nvPr/>
        </p:nvSpPr>
        <p:spPr>
          <a:xfrm rot="21448016">
            <a:off x="1060679" y="2137374"/>
            <a:ext cx="2645618" cy="830997"/>
          </a:xfrm>
          <a:prstGeom prst="rect">
            <a:avLst/>
          </a:prstGeom>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2400" dirty="0" smtClean="0"/>
              <a:t>Higher index means more corruption</a:t>
            </a:r>
            <a:endParaRPr lang="en-US" sz="2400" dirty="0"/>
          </a:p>
        </p:txBody>
      </p:sp>
      <p:sp>
        <p:nvSpPr>
          <p:cNvPr id="11" name="TextBox 10"/>
          <p:cNvSpPr txBox="1"/>
          <p:nvPr/>
        </p:nvSpPr>
        <p:spPr>
          <a:xfrm rot="21448016">
            <a:off x="5237143" y="2121328"/>
            <a:ext cx="2645618" cy="830997"/>
          </a:xfrm>
          <a:prstGeom prst="rect">
            <a:avLst/>
          </a:prstGeom>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2400" dirty="0" smtClean="0"/>
              <a:t>Lower index means less trust</a:t>
            </a: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en-US" sz="3600" b="1" dirty="0" smtClean="0"/>
              <a:t>Verdict: </a:t>
            </a:r>
            <a:r>
              <a:rPr lang="en-US" sz="3600" b="1" dirty="0" err="1" smtClean="0"/>
              <a:t>EaP</a:t>
            </a:r>
            <a:r>
              <a:rPr lang="en-US" sz="3600" b="1" dirty="0" smtClean="0"/>
              <a:t> countries are a mixed bag</a:t>
            </a:r>
            <a:endParaRPr lang="en-US" sz="3600" b="1" dirty="0"/>
          </a:p>
        </p:txBody>
      </p:sp>
      <p:sp>
        <p:nvSpPr>
          <p:cNvPr id="3" name="Platshållare för innehåll 2"/>
          <p:cNvSpPr>
            <a:spLocks noGrp="1"/>
          </p:cNvSpPr>
          <p:nvPr>
            <p:ph idx="1"/>
          </p:nvPr>
        </p:nvSpPr>
        <p:spPr>
          <a:xfrm>
            <a:off x="899592" y="1621466"/>
            <a:ext cx="7416824" cy="4925144"/>
          </a:xfrm>
        </p:spPr>
        <p:txBody>
          <a:bodyPr>
            <a:normAutofit fontScale="92500" lnSpcReduction="10000"/>
          </a:bodyPr>
          <a:lstStyle/>
          <a:p>
            <a:r>
              <a:rPr lang="en-US" sz="3500" dirty="0" smtClean="0"/>
              <a:t>Georgia and Moldova score highest both on democracy and market economy</a:t>
            </a:r>
          </a:p>
          <a:p>
            <a:r>
              <a:rPr lang="en-US" sz="3500" dirty="0" smtClean="0"/>
              <a:t>Belarus and Azerbaijan fall short; they are not WTO members</a:t>
            </a:r>
          </a:p>
          <a:p>
            <a:r>
              <a:rPr lang="en-US" sz="3500" dirty="0" smtClean="0"/>
              <a:t>Ukraine and Armenia are intermediate cases, with serious internal and external conflicts, respectively</a:t>
            </a:r>
          </a:p>
          <a:p>
            <a:pPr lvl="1"/>
            <a:r>
              <a:rPr lang="en-US" sz="3000" dirty="0" smtClean="0"/>
              <a:t>Both resemble Russia in some respects, and seek relations also with the EU</a:t>
            </a:r>
            <a:endParaRPr lang="en-US" dirty="0" smtClean="0"/>
          </a:p>
          <a:p>
            <a:pPr marL="0" indent="0" algn="ctr">
              <a:buNone/>
            </a:pPr>
            <a:r>
              <a:rPr lang="en-US" sz="3500" b="1" dirty="0" smtClean="0"/>
              <a:t>Failure at Vilnius was not surprising</a:t>
            </a:r>
            <a:endParaRPr lang="en-US" sz="3500" b="1" dirty="0"/>
          </a:p>
        </p:txBody>
      </p:sp>
    </p:spTree>
    <p:extLst>
      <p:ext uri="{BB962C8B-B14F-4D97-AF65-F5344CB8AC3E}">
        <p14:creationId xmlns:p14="http://schemas.microsoft.com/office/powerpoint/2010/main" xmlns="" val="13506456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Former Soviet Republics: Exports of goods and services 1989-2012 (% of GDP) </a:t>
            </a:r>
            <a:endParaRPr lang="en-US" sz="3600" dirty="0"/>
          </a:p>
        </p:txBody>
      </p:sp>
      <p:sp>
        <p:nvSpPr>
          <p:cNvPr id="3" name="Text Placeholder 2"/>
          <p:cNvSpPr>
            <a:spLocks noGrp="1"/>
          </p:cNvSpPr>
          <p:nvPr>
            <p:ph type="body" idx="1"/>
          </p:nvPr>
        </p:nvSpPr>
        <p:spPr/>
        <p:txBody>
          <a:bodyPr/>
          <a:lstStyle/>
          <a:p>
            <a:pPr algn="ctr"/>
            <a:r>
              <a:rPr lang="en-US" dirty="0" smtClean="0"/>
              <a:t>Baltic States and Russia</a:t>
            </a:r>
            <a:endParaRPr lang="en-US" dirty="0"/>
          </a:p>
        </p:txBody>
      </p:sp>
      <p:sp>
        <p:nvSpPr>
          <p:cNvPr id="5" name="Text Placeholder 4"/>
          <p:cNvSpPr>
            <a:spLocks noGrp="1"/>
          </p:cNvSpPr>
          <p:nvPr>
            <p:ph type="body" sz="quarter" idx="3"/>
          </p:nvPr>
        </p:nvSpPr>
        <p:spPr/>
        <p:txBody>
          <a:bodyPr/>
          <a:lstStyle/>
          <a:p>
            <a:pPr algn="ctr"/>
            <a:r>
              <a:rPr lang="en-US" dirty="0" smtClean="0"/>
              <a:t>Six </a:t>
            </a:r>
            <a:r>
              <a:rPr lang="en-US" dirty="0" err="1" smtClean="0"/>
              <a:t>EaP</a:t>
            </a:r>
            <a:r>
              <a:rPr lang="en-US" dirty="0" smtClean="0"/>
              <a:t> States</a:t>
            </a:r>
            <a:endParaRPr lang="en-US" dirty="0"/>
          </a:p>
        </p:txBody>
      </p:sp>
      <p:graphicFrame>
        <p:nvGraphicFramePr>
          <p:cNvPr id="7" name="Content Placeholder 6"/>
          <p:cNvGraphicFramePr>
            <a:graphicFrameLocks noGrp="1"/>
          </p:cNvGraphicFramePr>
          <p:nvPr>
            <p:ph sz="half" idx="2"/>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7"/>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6156176" y="6237312"/>
            <a:ext cx="2083968" cy="369332"/>
          </a:xfrm>
          <a:prstGeom prst="rect">
            <a:avLst/>
          </a:prstGeom>
          <a:noFill/>
        </p:spPr>
        <p:txBody>
          <a:bodyPr wrap="none" rtlCol="0">
            <a:spAutoFit/>
          </a:bodyPr>
          <a:lstStyle/>
          <a:p>
            <a:r>
              <a:rPr lang="en-US" dirty="0" smtClean="0"/>
              <a:t>Source: World Bank.</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12968" cy="1143000"/>
          </a:xfrm>
        </p:spPr>
        <p:txBody>
          <a:bodyPr>
            <a:noAutofit/>
          </a:bodyPr>
          <a:lstStyle/>
          <a:p>
            <a:r>
              <a:rPr lang="en-US" sz="3600" b="1" dirty="0" smtClean="0"/>
              <a:t>Former Soviet Republics: Exports of manufactures 1994-2012 (% of total exports)</a:t>
            </a:r>
            <a:endParaRPr lang="en-US" sz="3600" dirty="0"/>
          </a:p>
        </p:txBody>
      </p:sp>
      <p:sp>
        <p:nvSpPr>
          <p:cNvPr id="3" name="Text Placeholder 2"/>
          <p:cNvSpPr>
            <a:spLocks noGrp="1"/>
          </p:cNvSpPr>
          <p:nvPr>
            <p:ph type="body" idx="1"/>
          </p:nvPr>
        </p:nvSpPr>
        <p:spPr/>
        <p:txBody>
          <a:bodyPr/>
          <a:lstStyle/>
          <a:p>
            <a:pPr algn="ctr"/>
            <a:r>
              <a:rPr lang="en-US" dirty="0" smtClean="0"/>
              <a:t>Baltic States and Russia</a:t>
            </a:r>
            <a:endParaRPr lang="en-US" dirty="0"/>
          </a:p>
        </p:txBody>
      </p:sp>
      <p:sp>
        <p:nvSpPr>
          <p:cNvPr id="5" name="Text Placeholder 4"/>
          <p:cNvSpPr>
            <a:spLocks noGrp="1"/>
          </p:cNvSpPr>
          <p:nvPr>
            <p:ph type="body" sz="quarter" idx="3"/>
          </p:nvPr>
        </p:nvSpPr>
        <p:spPr/>
        <p:txBody>
          <a:bodyPr/>
          <a:lstStyle/>
          <a:p>
            <a:pPr algn="ctr"/>
            <a:r>
              <a:rPr lang="en-US" dirty="0" smtClean="0"/>
              <a:t>Six </a:t>
            </a:r>
            <a:r>
              <a:rPr lang="en-US" dirty="0" err="1" smtClean="0"/>
              <a:t>EaP</a:t>
            </a:r>
            <a:r>
              <a:rPr lang="en-US" dirty="0" smtClean="0"/>
              <a:t> States</a:t>
            </a:r>
            <a:endParaRPr lang="en-US" dirty="0"/>
          </a:p>
        </p:txBody>
      </p:sp>
      <p:graphicFrame>
        <p:nvGraphicFramePr>
          <p:cNvPr id="7" name="Content Placeholder 6"/>
          <p:cNvGraphicFramePr>
            <a:graphicFrameLocks noGrp="1"/>
          </p:cNvGraphicFramePr>
          <p:nvPr>
            <p:ph sz="half" idx="2"/>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7"/>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6156176" y="6237312"/>
            <a:ext cx="2083968" cy="369332"/>
          </a:xfrm>
          <a:prstGeom prst="rect">
            <a:avLst/>
          </a:prstGeom>
          <a:noFill/>
        </p:spPr>
        <p:txBody>
          <a:bodyPr wrap="none" rtlCol="0">
            <a:spAutoFit/>
          </a:bodyPr>
          <a:lstStyle/>
          <a:p>
            <a:r>
              <a:rPr lang="en-US" dirty="0" smtClean="0"/>
              <a:t>Source: World Bank.</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Former Soviet Republics:</a:t>
            </a:r>
            <a:br>
              <a:rPr lang="en-US" sz="3600" b="1" dirty="0" smtClean="0"/>
            </a:br>
            <a:r>
              <a:rPr lang="en-US" sz="3600" b="1" dirty="0" smtClean="0"/>
              <a:t>Direction of trade in 2012 (% of total)</a:t>
            </a:r>
            <a:endParaRPr lang="en-US" sz="3600" dirty="0"/>
          </a:p>
        </p:txBody>
      </p:sp>
      <p:sp>
        <p:nvSpPr>
          <p:cNvPr id="3" name="Text Placeholder 2"/>
          <p:cNvSpPr>
            <a:spLocks noGrp="1"/>
          </p:cNvSpPr>
          <p:nvPr>
            <p:ph type="body" idx="1"/>
          </p:nvPr>
        </p:nvSpPr>
        <p:spPr/>
        <p:txBody>
          <a:bodyPr/>
          <a:lstStyle/>
          <a:p>
            <a:pPr algn="ctr"/>
            <a:r>
              <a:rPr lang="en-US" dirty="0" smtClean="0"/>
              <a:t>Belarus</a:t>
            </a:r>
            <a:endParaRPr lang="en-US" dirty="0"/>
          </a:p>
        </p:txBody>
      </p:sp>
      <p:sp>
        <p:nvSpPr>
          <p:cNvPr id="5" name="Text Placeholder 4"/>
          <p:cNvSpPr>
            <a:spLocks noGrp="1"/>
          </p:cNvSpPr>
          <p:nvPr>
            <p:ph type="body" sz="quarter" idx="3"/>
          </p:nvPr>
        </p:nvSpPr>
        <p:spPr/>
        <p:txBody>
          <a:bodyPr/>
          <a:lstStyle/>
          <a:p>
            <a:pPr algn="ctr"/>
            <a:r>
              <a:rPr lang="en-US" dirty="0" smtClean="0"/>
              <a:t>Ukraine</a:t>
            </a:r>
            <a:endParaRPr lang="en-US" dirty="0"/>
          </a:p>
        </p:txBody>
      </p:sp>
      <p:graphicFrame>
        <p:nvGraphicFramePr>
          <p:cNvPr id="7" name="Content Placeholder 6"/>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7"/>
          <p:cNvGraphicFramePr>
            <a:graphicFrameLocks noGrp="1"/>
          </p:cNvGraphicFramePr>
          <p:nvPr>
            <p:ph sz="half" idx="2"/>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5436096" y="6237312"/>
            <a:ext cx="3123419" cy="369332"/>
          </a:xfrm>
          <a:prstGeom prst="rect">
            <a:avLst/>
          </a:prstGeom>
          <a:noFill/>
        </p:spPr>
        <p:txBody>
          <a:bodyPr wrap="none" rtlCol="0">
            <a:spAutoFit/>
          </a:bodyPr>
          <a:lstStyle/>
          <a:p>
            <a:r>
              <a:rPr lang="en-US" dirty="0" smtClean="0"/>
              <a:t>Source: European Commission.</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Former Soviet Republics:</a:t>
            </a:r>
            <a:br>
              <a:rPr lang="en-US" sz="3600" b="1" dirty="0" smtClean="0"/>
            </a:br>
            <a:r>
              <a:rPr lang="en-US" sz="3600" b="1" dirty="0" smtClean="0"/>
              <a:t>Direction of trade in 2012 (% of total)</a:t>
            </a:r>
            <a:endParaRPr lang="en-US" sz="3600" dirty="0"/>
          </a:p>
        </p:txBody>
      </p:sp>
      <p:sp>
        <p:nvSpPr>
          <p:cNvPr id="3" name="Text Placeholder 2"/>
          <p:cNvSpPr>
            <a:spLocks noGrp="1"/>
          </p:cNvSpPr>
          <p:nvPr>
            <p:ph type="body" idx="1"/>
          </p:nvPr>
        </p:nvSpPr>
        <p:spPr/>
        <p:txBody>
          <a:bodyPr/>
          <a:lstStyle/>
          <a:p>
            <a:pPr algn="ctr"/>
            <a:r>
              <a:rPr lang="en-US" dirty="0" smtClean="0"/>
              <a:t>Georgia</a:t>
            </a:r>
            <a:endParaRPr lang="en-US" dirty="0"/>
          </a:p>
        </p:txBody>
      </p:sp>
      <p:sp>
        <p:nvSpPr>
          <p:cNvPr id="5" name="Text Placeholder 4"/>
          <p:cNvSpPr>
            <a:spLocks noGrp="1"/>
          </p:cNvSpPr>
          <p:nvPr>
            <p:ph type="body" sz="quarter" idx="3"/>
          </p:nvPr>
        </p:nvSpPr>
        <p:spPr/>
        <p:txBody>
          <a:bodyPr/>
          <a:lstStyle/>
          <a:p>
            <a:pPr algn="ctr"/>
            <a:r>
              <a:rPr lang="en-US" dirty="0" smtClean="0"/>
              <a:t>Moldova</a:t>
            </a:r>
            <a:endParaRPr lang="en-US" dirty="0"/>
          </a:p>
        </p:txBody>
      </p:sp>
      <p:graphicFrame>
        <p:nvGraphicFramePr>
          <p:cNvPr id="7" name="Content Placeholder 6"/>
          <p:cNvGraphicFramePr>
            <a:graphicFrameLocks noGrp="1"/>
          </p:cNvGraphicFramePr>
          <p:nvPr>
            <p:ph sz="half" idx="2"/>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7"/>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5436096" y="6237312"/>
            <a:ext cx="3123419" cy="369332"/>
          </a:xfrm>
          <a:prstGeom prst="rect">
            <a:avLst/>
          </a:prstGeom>
          <a:noFill/>
        </p:spPr>
        <p:txBody>
          <a:bodyPr wrap="none" rtlCol="0">
            <a:spAutoFit/>
          </a:bodyPr>
          <a:lstStyle/>
          <a:p>
            <a:r>
              <a:rPr lang="en-US" dirty="0" smtClean="0"/>
              <a:t>Source: European Commission.</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en-US" sz="3600" b="1" dirty="0" smtClean="0"/>
              <a:t>Failure at Vilnius Summit Nov 2013</a:t>
            </a:r>
            <a:endParaRPr lang="en-US" sz="3600" b="1" dirty="0"/>
          </a:p>
        </p:txBody>
      </p:sp>
      <p:sp>
        <p:nvSpPr>
          <p:cNvPr id="3" name="Platshållare för innehåll 2"/>
          <p:cNvSpPr>
            <a:spLocks noGrp="1"/>
          </p:cNvSpPr>
          <p:nvPr>
            <p:ph idx="1"/>
          </p:nvPr>
        </p:nvSpPr>
        <p:spPr>
          <a:xfrm>
            <a:off x="755576" y="1567333"/>
            <a:ext cx="7776864" cy="4525963"/>
          </a:xfrm>
        </p:spPr>
        <p:txBody>
          <a:bodyPr>
            <a:normAutofit fontScale="92500"/>
          </a:bodyPr>
          <a:lstStyle/>
          <a:p>
            <a:pPr marL="0" indent="0">
              <a:buNone/>
            </a:pPr>
            <a:r>
              <a:rPr lang="en-US" sz="3500" dirty="0" smtClean="0"/>
              <a:t>Georgia and Moldova initial DCFTA against Russian opposition BUT </a:t>
            </a:r>
          </a:p>
          <a:p>
            <a:r>
              <a:rPr lang="en-US" sz="3000" dirty="0" smtClean="0"/>
              <a:t>Armenia chooses not to initial  DCFTA </a:t>
            </a:r>
          </a:p>
          <a:p>
            <a:r>
              <a:rPr lang="en-US" sz="3000" dirty="0" smtClean="0"/>
              <a:t>Ukrainian President refuses to sign and to fulfill political conditions for DCFTA </a:t>
            </a:r>
          </a:p>
          <a:p>
            <a:r>
              <a:rPr lang="en-US" sz="3000" dirty="0" smtClean="0"/>
              <a:t>Popular demonstrations in Kiev; President flees;  Russia annexes Crimea; conflict in Eastern Ukraine</a:t>
            </a:r>
          </a:p>
          <a:p>
            <a:pPr lvl="1"/>
            <a:r>
              <a:rPr lang="en-US" dirty="0" smtClean="0"/>
              <a:t>Threat of civil war </a:t>
            </a:r>
          </a:p>
          <a:p>
            <a:pPr algn="ctr">
              <a:buNone/>
            </a:pPr>
            <a:r>
              <a:rPr lang="en-US" sz="3500" b="1" dirty="0" smtClean="0"/>
              <a:t>ENP’s credibility is at stake</a:t>
            </a:r>
            <a:endParaRPr lang="en-US" sz="3500" b="1" dirty="0"/>
          </a:p>
        </p:txBody>
      </p:sp>
    </p:spTree>
    <p:extLst>
      <p:ext uri="{BB962C8B-B14F-4D97-AF65-F5344CB8AC3E}">
        <p14:creationId xmlns:p14="http://schemas.microsoft.com/office/powerpoint/2010/main" xmlns="" val="21111668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Why the gravity model (GM)?</a:t>
            </a:r>
            <a:endParaRPr lang="en-US" sz="3600" b="1" dirty="0"/>
          </a:p>
        </p:txBody>
      </p:sp>
      <p:sp>
        <p:nvSpPr>
          <p:cNvPr id="3" name="Text Placeholder 2"/>
          <p:cNvSpPr>
            <a:spLocks noGrp="1"/>
          </p:cNvSpPr>
          <p:nvPr>
            <p:ph type="body" idx="1"/>
          </p:nvPr>
        </p:nvSpPr>
        <p:spPr/>
        <p:txBody>
          <a:bodyPr>
            <a:normAutofit/>
          </a:bodyPr>
          <a:lstStyle/>
          <a:p>
            <a:r>
              <a:rPr lang="en-US" sz="2800" dirty="0" smtClean="0"/>
              <a:t>Well accepted framework </a:t>
            </a:r>
            <a:endParaRPr lang="en-US" sz="2800" dirty="0"/>
          </a:p>
        </p:txBody>
      </p:sp>
      <p:sp>
        <p:nvSpPr>
          <p:cNvPr id="4" name="Content Placeholder 3"/>
          <p:cNvSpPr>
            <a:spLocks noGrp="1"/>
          </p:cNvSpPr>
          <p:nvPr>
            <p:ph sz="half" idx="2"/>
          </p:nvPr>
        </p:nvSpPr>
        <p:spPr>
          <a:xfrm>
            <a:off x="457200" y="2174874"/>
            <a:ext cx="4042792" cy="4350469"/>
          </a:xfrm>
        </p:spPr>
        <p:txBody>
          <a:bodyPr>
            <a:normAutofit fontScale="92500" lnSpcReduction="10000"/>
          </a:bodyPr>
          <a:lstStyle/>
          <a:p>
            <a:r>
              <a:rPr lang="en-US" sz="2600" dirty="0" smtClean="0"/>
              <a:t>Widely used to estimate trade gains from free trade agreements (FTAs) or deeper forms of integration</a:t>
            </a:r>
          </a:p>
          <a:p>
            <a:r>
              <a:rPr lang="en-US" sz="2600" dirty="0" smtClean="0"/>
              <a:t>Easy to tackle a number of issues </a:t>
            </a:r>
          </a:p>
          <a:p>
            <a:pPr lvl="1"/>
            <a:r>
              <a:rPr lang="en-US" sz="2400" dirty="0" err="1" smtClean="0"/>
              <a:t>Endogeneity</a:t>
            </a:r>
            <a:r>
              <a:rPr lang="en-US" sz="2400" dirty="0" smtClean="0"/>
              <a:t> of the FTA variable in the GM</a:t>
            </a:r>
          </a:p>
          <a:p>
            <a:pPr lvl="1"/>
            <a:r>
              <a:rPr lang="en-US" sz="2400" dirty="0" smtClean="0"/>
              <a:t>Countries selecting themselves into FTAs</a:t>
            </a:r>
          </a:p>
          <a:p>
            <a:pPr lvl="1"/>
            <a:r>
              <a:rPr lang="en-US" sz="2400" dirty="0" smtClean="0"/>
              <a:t>Control for zero trade flows</a:t>
            </a:r>
          </a:p>
          <a:p>
            <a:pPr lvl="1"/>
            <a:r>
              <a:rPr lang="en-US" sz="2400" dirty="0" smtClean="0"/>
              <a:t>Multinomial Poisson</a:t>
            </a:r>
            <a:endParaRPr lang="en-US" sz="2400" dirty="0"/>
          </a:p>
        </p:txBody>
      </p:sp>
      <p:sp>
        <p:nvSpPr>
          <p:cNvPr id="5" name="Text Placeholder 4"/>
          <p:cNvSpPr>
            <a:spLocks noGrp="1"/>
          </p:cNvSpPr>
          <p:nvPr>
            <p:ph type="body" sz="quarter" idx="3"/>
          </p:nvPr>
        </p:nvSpPr>
        <p:spPr/>
        <p:txBody>
          <a:bodyPr>
            <a:normAutofit/>
          </a:bodyPr>
          <a:lstStyle/>
          <a:p>
            <a:r>
              <a:rPr lang="en-US" sz="2800" dirty="0" smtClean="0"/>
              <a:t>New developments</a:t>
            </a:r>
            <a:endParaRPr lang="en-US" sz="2800" dirty="0"/>
          </a:p>
        </p:txBody>
      </p:sp>
      <p:sp>
        <p:nvSpPr>
          <p:cNvPr id="6" name="Content Placeholder 5"/>
          <p:cNvSpPr>
            <a:spLocks noGrp="1"/>
          </p:cNvSpPr>
          <p:nvPr>
            <p:ph sz="quarter" idx="4"/>
          </p:nvPr>
        </p:nvSpPr>
        <p:spPr>
          <a:xfrm>
            <a:off x="4572000" y="2174874"/>
            <a:ext cx="4392488" cy="4683126"/>
          </a:xfrm>
        </p:spPr>
        <p:txBody>
          <a:bodyPr>
            <a:normAutofit fontScale="92500" lnSpcReduction="20000"/>
          </a:bodyPr>
          <a:lstStyle/>
          <a:p>
            <a:r>
              <a:rPr lang="en-US" sz="2600" dirty="0" smtClean="0"/>
              <a:t>Theoretically justified model </a:t>
            </a:r>
            <a:r>
              <a:rPr lang="en-US" sz="2600" dirty="0" smtClean="0">
                <a:sym typeface="Wingdings"/>
              </a:rPr>
              <a:t> </a:t>
            </a:r>
            <a:r>
              <a:rPr lang="en-US" sz="2600" dirty="0" smtClean="0"/>
              <a:t>Anderson &amp; van </a:t>
            </a:r>
            <a:r>
              <a:rPr lang="en-US" sz="2600" dirty="0" err="1" smtClean="0"/>
              <a:t>Wincoop</a:t>
            </a:r>
            <a:r>
              <a:rPr lang="en-US" sz="2600" dirty="0" smtClean="0"/>
              <a:t> (2003), </a:t>
            </a:r>
            <a:r>
              <a:rPr lang="en-US" sz="2600" dirty="0" err="1" smtClean="0"/>
              <a:t>Feenstra</a:t>
            </a:r>
            <a:r>
              <a:rPr lang="en-US" sz="2600" dirty="0" smtClean="0"/>
              <a:t> (2004)</a:t>
            </a:r>
          </a:p>
          <a:p>
            <a:r>
              <a:rPr lang="en-US" sz="2600" dirty="0" smtClean="0"/>
              <a:t>Sophisticated econometric techniques available </a:t>
            </a:r>
            <a:r>
              <a:rPr lang="en-US" sz="2600" dirty="0" smtClean="0">
                <a:sym typeface="Wingdings"/>
              </a:rPr>
              <a:t> </a:t>
            </a:r>
            <a:br>
              <a:rPr lang="en-US" sz="2600" dirty="0" smtClean="0">
                <a:sym typeface="Wingdings"/>
              </a:rPr>
            </a:br>
            <a:r>
              <a:rPr lang="en-US" sz="2600" dirty="0" smtClean="0"/>
              <a:t>Head &amp; Mayer (2015), </a:t>
            </a:r>
            <a:r>
              <a:rPr lang="en-US" sz="2600" dirty="0" err="1"/>
              <a:t>Baltagi</a:t>
            </a:r>
            <a:r>
              <a:rPr lang="en-US" sz="2600" dirty="0"/>
              <a:t> </a:t>
            </a:r>
            <a:r>
              <a:rPr lang="en-US" sz="2600" dirty="0" smtClean="0"/>
              <a:t>&amp; Egger (2014)</a:t>
            </a:r>
          </a:p>
          <a:p>
            <a:r>
              <a:rPr lang="en-US" sz="2600" dirty="0" smtClean="0"/>
              <a:t>Exploiting </a:t>
            </a:r>
            <a:r>
              <a:rPr lang="en-US" sz="2600" dirty="0"/>
              <a:t>p</a:t>
            </a:r>
            <a:r>
              <a:rPr lang="en-US" sz="2600" dirty="0" smtClean="0"/>
              <a:t>anel data adds many advantages</a:t>
            </a:r>
          </a:p>
          <a:p>
            <a:pPr lvl="1"/>
            <a:r>
              <a:rPr lang="en-US" sz="2400" dirty="0" smtClean="0"/>
              <a:t>Flexibility </a:t>
            </a:r>
          </a:p>
          <a:p>
            <a:pPr lvl="1"/>
            <a:r>
              <a:rPr lang="en-US" sz="2400" dirty="0" smtClean="0"/>
              <a:t>Easy to control for unobservable heterogeneity and multilateral resistance factors (third country effects)</a:t>
            </a:r>
          </a:p>
          <a:p>
            <a:endParaRPr lang="en-US" dirty="0" smtClean="0"/>
          </a:p>
          <a:p>
            <a:pPr marL="0" indent="0">
              <a:buNone/>
            </a:pPr>
            <a:endParaRPr lang="en-US" dirty="0"/>
          </a:p>
        </p:txBody>
      </p:sp>
    </p:spTree>
    <p:extLst>
      <p:ext uri="{BB962C8B-B14F-4D97-AF65-F5344CB8AC3E}">
        <p14:creationId xmlns:p14="http://schemas.microsoft.com/office/powerpoint/2010/main" xmlns="" val="23845778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The gravity model: Estimation</a:t>
            </a:r>
          </a:p>
        </p:txBody>
      </p:sp>
      <p:sp>
        <p:nvSpPr>
          <p:cNvPr id="3" name="Text Placeholder 2"/>
          <p:cNvSpPr>
            <a:spLocks noGrp="1"/>
          </p:cNvSpPr>
          <p:nvPr>
            <p:ph type="body" idx="1"/>
          </p:nvPr>
        </p:nvSpPr>
        <p:spPr>
          <a:xfrm>
            <a:off x="457200" y="1268760"/>
            <a:ext cx="8147248" cy="1368152"/>
          </a:xfrm>
        </p:spPr>
        <p:txBody>
          <a:bodyPr>
            <a:normAutofit/>
          </a:bodyPr>
          <a:lstStyle/>
          <a:p>
            <a:r>
              <a:rPr lang="en-GB" b="0" dirty="0"/>
              <a:t>The </a:t>
            </a:r>
            <a:r>
              <a:rPr lang="en-GB" b="0" dirty="0" smtClean="0"/>
              <a:t>Multinomial </a:t>
            </a:r>
            <a:r>
              <a:rPr lang="en-GB" b="0" dirty="0"/>
              <a:t>Poisson </a:t>
            </a:r>
            <a:r>
              <a:rPr lang="en-GB" b="0" dirty="0" smtClean="0"/>
              <a:t>involves </a:t>
            </a:r>
            <a:r>
              <a:rPr lang="en-GB" b="0" dirty="0"/>
              <a:t>estimating a </a:t>
            </a:r>
            <a:r>
              <a:rPr lang="en-GB" b="0" dirty="0" smtClean="0"/>
              <a:t>Pseudo-Poisson </a:t>
            </a:r>
            <a:r>
              <a:rPr lang="en-GB" b="0" dirty="0"/>
              <a:t>model using the market share (</a:t>
            </a:r>
            <a:r>
              <a:rPr lang="en-GB" b="0" i="1" dirty="0" err="1"/>
              <a:t>X</a:t>
            </a:r>
            <a:r>
              <a:rPr lang="en-GB" b="0" i="1" baseline="-25000" dirty="0" err="1"/>
              <a:t>ij</a:t>
            </a:r>
            <a:r>
              <a:rPr lang="en-GB" b="0" i="1" dirty="0" err="1"/>
              <a:t>/X</a:t>
            </a:r>
            <a:r>
              <a:rPr lang="en-GB" b="0" i="1" baseline="-25000" dirty="0" err="1"/>
              <a:t>j</a:t>
            </a:r>
            <a:r>
              <a:rPr lang="en-GB" b="0" dirty="0"/>
              <a:t>) as the dependent variable and adding country-specific fixed effects as </a:t>
            </a:r>
            <a:r>
              <a:rPr lang="en-GB" b="0" dirty="0" err="1"/>
              <a:t>regressors</a:t>
            </a:r>
            <a:r>
              <a:rPr lang="es-ES_tradnl" b="0" dirty="0"/>
              <a:t> </a:t>
            </a:r>
            <a:endParaRPr lang="en-US" b="0" dirty="0"/>
          </a:p>
        </p:txBody>
      </p:sp>
      <p:sp>
        <p:nvSpPr>
          <p:cNvPr id="4" name="Content Placeholder 3"/>
          <p:cNvSpPr>
            <a:spLocks noGrp="1"/>
          </p:cNvSpPr>
          <p:nvPr>
            <p:ph sz="half" idx="2"/>
          </p:nvPr>
        </p:nvSpPr>
        <p:spPr>
          <a:xfrm>
            <a:off x="323528" y="4293096"/>
            <a:ext cx="8640960" cy="2564904"/>
          </a:xfrm>
        </p:spPr>
        <p:txBody>
          <a:bodyPr>
            <a:normAutofit fontScale="92500" lnSpcReduction="20000"/>
          </a:bodyPr>
          <a:lstStyle/>
          <a:p>
            <a:pPr marL="0" indent="0">
              <a:buNone/>
            </a:pPr>
            <a:r>
              <a:rPr lang="en-US" dirty="0" smtClean="0"/>
              <a:t>where</a:t>
            </a:r>
          </a:p>
          <a:p>
            <a:pPr marL="0" indent="0">
              <a:buNone/>
            </a:pPr>
            <a:r>
              <a:rPr lang="en-US" dirty="0" smtClean="0"/>
              <a:t>  </a:t>
            </a:r>
            <a:r>
              <a:rPr lang="en-US" dirty="0" err="1" smtClean="0"/>
              <a:t>X</a:t>
            </a:r>
            <a:r>
              <a:rPr lang="en-US" baseline="-25000" dirty="0" err="1" smtClean="0"/>
              <a:t>ijt</a:t>
            </a:r>
            <a:r>
              <a:rPr lang="en-US" dirty="0" smtClean="0"/>
              <a:t> are exports from country </a:t>
            </a:r>
            <a:r>
              <a:rPr lang="en-US" i="1" dirty="0" err="1" smtClean="0"/>
              <a:t>i</a:t>
            </a:r>
            <a:r>
              <a:rPr lang="en-US" dirty="0" smtClean="0"/>
              <a:t> to country </a:t>
            </a:r>
            <a:r>
              <a:rPr lang="en-US" i="1" dirty="0" smtClean="0"/>
              <a:t>j</a:t>
            </a:r>
            <a:r>
              <a:rPr lang="en-US" dirty="0" smtClean="0"/>
              <a:t> at time </a:t>
            </a:r>
            <a:r>
              <a:rPr lang="en-US" i="1" dirty="0" smtClean="0"/>
              <a:t>t</a:t>
            </a:r>
            <a:r>
              <a:rPr lang="en-US" dirty="0" smtClean="0"/>
              <a:t>; Y denotes GDP; Lang, Colony, Border and </a:t>
            </a:r>
            <a:r>
              <a:rPr lang="en-US" dirty="0" err="1" smtClean="0"/>
              <a:t>Smctry</a:t>
            </a:r>
            <a:r>
              <a:rPr lang="en-US" dirty="0" smtClean="0"/>
              <a:t> are dummy variables that take the value of 1 if </a:t>
            </a:r>
            <a:r>
              <a:rPr lang="en-US" i="1" dirty="0" err="1" smtClean="0"/>
              <a:t>i</a:t>
            </a:r>
            <a:r>
              <a:rPr lang="en-US" dirty="0" smtClean="0"/>
              <a:t> and </a:t>
            </a:r>
            <a:r>
              <a:rPr lang="en-US" i="1" dirty="0" smtClean="0"/>
              <a:t>j </a:t>
            </a:r>
            <a:r>
              <a:rPr lang="en-US" dirty="0" smtClean="0"/>
              <a:t>have a common language, have had a colonial relationship, share a border, or were part of the same country in the past, zero otherwise; FTA is a dummy variable that takes the value of 1 if </a:t>
            </a:r>
            <a:r>
              <a:rPr lang="en-US" i="1" dirty="0" err="1" smtClean="0"/>
              <a:t>i</a:t>
            </a:r>
            <a:r>
              <a:rPr lang="en-US" i="1" dirty="0" smtClean="0"/>
              <a:t> </a:t>
            </a:r>
            <a:r>
              <a:rPr lang="en-US" dirty="0" smtClean="0"/>
              <a:t>and</a:t>
            </a:r>
            <a:r>
              <a:rPr lang="en-US" i="1" dirty="0" smtClean="0"/>
              <a:t> j </a:t>
            </a:r>
            <a:r>
              <a:rPr lang="en-US" dirty="0" smtClean="0"/>
              <a:t>belong to the same free trade agreement, zero otherwise. Time-invariant country dummies (d) are added for exporters and importers</a:t>
            </a:r>
          </a:p>
          <a:p>
            <a:pPr marL="0" indent="0">
              <a:buNone/>
            </a:pPr>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xmlns="" val="1081779487"/>
              </p:ext>
            </p:extLst>
          </p:nvPr>
        </p:nvGraphicFramePr>
        <p:xfrm>
          <a:off x="395536" y="2780928"/>
          <a:ext cx="8640960" cy="1499154"/>
        </p:xfrm>
        <a:graphic>
          <a:graphicData uri="http://schemas.openxmlformats.org/presentationml/2006/ole">
            <p:oleObj spid="_x0000_s1026" name="Document" r:id="rId4" imgW="5270306" imgH="914366" progId="Word.Document.12">
              <p:embed/>
            </p:oleObj>
          </a:graphicData>
        </a:graphic>
      </p:graphicFrame>
    </p:spTree>
    <p:extLst>
      <p:ext uri="{BB962C8B-B14F-4D97-AF65-F5344CB8AC3E}">
        <p14:creationId xmlns:p14="http://schemas.microsoft.com/office/powerpoint/2010/main" xmlns="" val="936665509"/>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95536" y="1196752"/>
            <a:ext cx="8496944" cy="5184576"/>
          </a:xfrm>
        </p:spPr>
        <p:txBody>
          <a:bodyPr>
            <a:normAutofit/>
          </a:bodyPr>
          <a:lstStyle/>
          <a:p>
            <a:r>
              <a:rPr lang="en-GB" b="0" dirty="0"/>
              <a:t>Alternative approaches to </a:t>
            </a:r>
            <a:r>
              <a:rPr lang="en-GB" b="0" dirty="0" smtClean="0"/>
              <a:t>estimating </a:t>
            </a:r>
            <a:r>
              <a:rPr lang="en-GB" b="0" dirty="0"/>
              <a:t>the gravity </a:t>
            </a:r>
            <a:r>
              <a:rPr lang="en-GB" b="0" dirty="0" smtClean="0"/>
              <a:t>model </a:t>
            </a:r>
            <a:r>
              <a:rPr lang="en-GB" b="0" dirty="0"/>
              <a:t>of trade and to account for the zero trade </a:t>
            </a:r>
            <a:r>
              <a:rPr lang="en-GB" b="0" dirty="0" smtClean="0"/>
              <a:t>flows:</a:t>
            </a:r>
          </a:p>
          <a:p>
            <a:pPr marL="457200" indent="-457200">
              <a:buAutoNum type="arabicPeriod"/>
            </a:pPr>
            <a:r>
              <a:rPr lang="en-GB" dirty="0" err="1" smtClean="0"/>
              <a:t>Helpman</a:t>
            </a:r>
            <a:r>
              <a:rPr lang="en-GB" dirty="0"/>
              <a:t>, </a:t>
            </a:r>
            <a:r>
              <a:rPr lang="en-GB" dirty="0" err="1" smtClean="0"/>
              <a:t>Melitz</a:t>
            </a:r>
            <a:r>
              <a:rPr lang="en-GB" dirty="0" smtClean="0"/>
              <a:t>, </a:t>
            </a:r>
            <a:r>
              <a:rPr lang="en-GB" dirty="0"/>
              <a:t>and Rubinstein (2008</a:t>
            </a:r>
            <a:r>
              <a:rPr lang="en-GB" dirty="0" smtClean="0"/>
              <a:t>) </a:t>
            </a:r>
            <a:r>
              <a:rPr lang="en-GB" b="0" dirty="0" smtClean="0">
                <a:sym typeface="Wingdings"/>
              </a:rPr>
              <a:t> </a:t>
            </a:r>
            <a:r>
              <a:rPr lang="en-GB" b="0" dirty="0" smtClean="0"/>
              <a:t>Two-step approach </a:t>
            </a:r>
            <a:r>
              <a:rPr lang="en-GB" b="0" dirty="0"/>
              <a:t>in which first the probability to export to a given destination is estimated and in the second step some elements of the first step are incorporated in the estimation of the positive trade values, </a:t>
            </a:r>
            <a:r>
              <a:rPr lang="en-GB" b="0" dirty="0" smtClean="0"/>
              <a:t>namely, </a:t>
            </a:r>
            <a:r>
              <a:rPr lang="en-GB" b="0" dirty="0"/>
              <a:t>a control for sample selection and a control for firm </a:t>
            </a:r>
            <a:r>
              <a:rPr lang="en-GB" b="0" dirty="0" smtClean="0"/>
              <a:t>heterogeneity </a:t>
            </a:r>
          </a:p>
          <a:p>
            <a:pPr marL="457200" indent="-457200">
              <a:buAutoNum type="arabicPeriod"/>
            </a:pPr>
            <a:r>
              <a:rPr lang="en-GB" dirty="0" smtClean="0"/>
              <a:t>Davies </a:t>
            </a:r>
            <a:r>
              <a:rPr lang="en-GB" dirty="0"/>
              <a:t>and </a:t>
            </a:r>
            <a:r>
              <a:rPr lang="en-GB" dirty="0" err="1"/>
              <a:t>Kristjánsdóttir</a:t>
            </a:r>
            <a:r>
              <a:rPr lang="en-GB" dirty="0"/>
              <a:t> (2010</a:t>
            </a:r>
            <a:r>
              <a:rPr lang="en-GB" dirty="0" smtClean="0"/>
              <a:t>) </a:t>
            </a:r>
            <a:r>
              <a:rPr lang="en-GB" b="0" dirty="0" smtClean="0">
                <a:sym typeface="Wingdings"/>
              </a:rPr>
              <a:t> </a:t>
            </a:r>
            <a:r>
              <a:rPr lang="en-GB" b="0" dirty="0" smtClean="0"/>
              <a:t>Heckman </a:t>
            </a:r>
            <a:r>
              <a:rPr lang="en-GB" b="0" dirty="0"/>
              <a:t>two-step approach (Heckman, 1978), which controls for selection bias in the second step (which dependent variable is the magnitude of exports given that exports are positive</a:t>
            </a:r>
            <a:r>
              <a:rPr lang="en-GB" b="0" dirty="0" smtClean="0"/>
              <a:t>) </a:t>
            </a:r>
          </a:p>
          <a:p>
            <a:pPr marL="457200" indent="-457200"/>
            <a:r>
              <a:rPr lang="en-GB" b="0" dirty="0" smtClean="0"/>
              <a:t>We </a:t>
            </a:r>
            <a:r>
              <a:rPr lang="en-GB" b="0" dirty="0"/>
              <a:t>will also use these procedures as a robustness </a:t>
            </a:r>
            <a:r>
              <a:rPr lang="en-GB" b="0" dirty="0" smtClean="0"/>
              <a:t>check</a:t>
            </a:r>
            <a:endParaRPr lang="es-ES_tradnl" b="0" dirty="0"/>
          </a:p>
        </p:txBody>
      </p:sp>
      <p:sp>
        <p:nvSpPr>
          <p:cNvPr id="5" name="Title 1"/>
          <p:cNvSpPr>
            <a:spLocks noGrp="1"/>
          </p:cNvSpPr>
          <p:nvPr>
            <p:ph type="title"/>
          </p:nvPr>
        </p:nvSpPr>
        <p:spPr>
          <a:xfrm>
            <a:off x="457200" y="274638"/>
            <a:ext cx="8229600" cy="1143000"/>
          </a:xfrm>
        </p:spPr>
        <p:txBody>
          <a:bodyPr>
            <a:normAutofit/>
          </a:bodyPr>
          <a:lstStyle/>
          <a:p>
            <a:r>
              <a:rPr lang="en-US" sz="3600" b="1" dirty="0"/>
              <a:t>The gravity model: </a:t>
            </a:r>
            <a:r>
              <a:rPr lang="en-US" sz="3600" b="1" dirty="0" smtClean="0"/>
              <a:t>Estimation II</a:t>
            </a:r>
            <a:endParaRPr lang="en-US" sz="3600" b="1" dirty="0"/>
          </a:p>
        </p:txBody>
      </p:sp>
    </p:spTree>
    <p:extLst>
      <p:ext uri="{BB962C8B-B14F-4D97-AF65-F5344CB8AC3E}">
        <p14:creationId xmlns:p14="http://schemas.microsoft.com/office/powerpoint/2010/main" xmlns="" val="3214865936"/>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Estimated once-off trade gain for </a:t>
            </a:r>
            <a:r>
              <a:rPr lang="en-US" sz="3600" b="1" dirty="0" err="1" smtClean="0"/>
              <a:t>EaP</a:t>
            </a:r>
            <a:r>
              <a:rPr lang="en-US" sz="3600" b="1" dirty="0" smtClean="0"/>
              <a:t> countries from FTAs</a:t>
            </a:r>
            <a:endParaRPr lang="is-IS" sz="3600" b="1" dirty="0"/>
          </a:p>
        </p:txBody>
      </p:sp>
      <p:graphicFrame>
        <p:nvGraphicFramePr>
          <p:cNvPr id="4" name="Content Placeholder 3"/>
          <p:cNvGraphicFramePr>
            <a:graphicFrameLocks noGrp="1"/>
          </p:cNvGraphicFramePr>
          <p:nvPr>
            <p:ph idx="1"/>
          </p:nvPr>
        </p:nvGraphicFramePr>
        <p:xfrm>
          <a:off x="601216" y="1600200"/>
          <a:ext cx="7931224" cy="1737360"/>
        </p:xfrm>
        <a:graphic>
          <a:graphicData uri="http://schemas.openxmlformats.org/drawingml/2006/table">
            <a:tbl>
              <a:tblPr firstRow="1" bandRow="1">
                <a:tableStyleId>{5C22544A-7EE6-4342-B048-85BDC9FD1C3A}</a:tableStyleId>
              </a:tblPr>
              <a:tblGrid>
                <a:gridCol w="1982806"/>
                <a:gridCol w="1982806"/>
                <a:gridCol w="1982806"/>
                <a:gridCol w="1982806"/>
              </a:tblGrid>
              <a:tr h="370840">
                <a:tc>
                  <a:txBody>
                    <a:bodyPr/>
                    <a:lstStyle/>
                    <a:p>
                      <a:endParaRPr lang="en-US" sz="3200" noProof="0" dirty="0"/>
                    </a:p>
                  </a:txBody>
                  <a:tcPr/>
                </a:tc>
                <a:tc>
                  <a:txBody>
                    <a:bodyPr/>
                    <a:lstStyle/>
                    <a:p>
                      <a:pPr algn="ctr"/>
                      <a:r>
                        <a:rPr lang="en-US" sz="3200" noProof="0" dirty="0" smtClean="0"/>
                        <a:t>EU</a:t>
                      </a:r>
                      <a:endParaRPr lang="en-US" sz="3200" noProof="0" dirty="0"/>
                    </a:p>
                  </a:txBody>
                  <a:tcPr/>
                </a:tc>
                <a:tc>
                  <a:txBody>
                    <a:bodyPr/>
                    <a:lstStyle/>
                    <a:p>
                      <a:pPr algn="ctr"/>
                      <a:r>
                        <a:rPr lang="en-US" sz="3200" noProof="0" dirty="0" err="1" smtClean="0"/>
                        <a:t>EaP</a:t>
                      </a:r>
                      <a:endParaRPr lang="en-US" sz="3200" noProof="0" dirty="0"/>
                    </a:p>
                  </a:txBody>
                  <a:tcPr/>
                </a:tc>
                <a:tc>
                  <a:txBody>
                    <a:bodyPr/>
                    <a:lstStyle/>
                    <a:p>
                      <a:pPr algn="ctr"/>
                      <a:r>
                        <a:rPr lang="en-US" sz="3200" noProof="0" dirty="0" smtClean="0"/>
                        <a:t>Russia</a:t>
                      </a:r>
                      <a:endParaRPr lang="en-US" sz="3200" noProof="0" dirty="0"/>
                    </a:p>
                  </a:txBody>
                  <a:tcPr/>
                </a:tc>
              </a:tr>
              <a:tr h="370840">
                <a:tc>
                  <a:txBody>
                    <a:bodyPr/>
                    <a:lstStyle/>
                    <a:p>
                      <a:r>
                        <a:rPr lang="en-US" sz="3200" noProof="0" dirty="0" smtClean="0"/>
                        <a:t>Shallow</a:t>
                      </a:r>
                      <a:endParaRPr lang="en-US" sz="3200" noProof="0" dirty="0"/>
                    </a:p>
                  </a:txBody>
                  <a:tcPr/>
                </a:tc>
                <a:tc>
                  <a:txBody>
                    <a:bodyPr/>
                    <a:lstStyle/>
                    <a:p>
                      <a:pPr algn="ctr"/>
                      <a:r>
                        <a:rPr lang="en-US" sz="3200" noProof="0" dirty="0" smtClean="0"/>
                        <a:t>6% - 26%</a:t>
                      </a:r>
                      <a:endParaRPr lang="en-US" sz="3200" noProof="0" dirty="0"/>
                    </a:p>
                  </a:txBody>
                  <a:tcPr/>
                </a:tc>
                <a:tc>
                  <a:txBody>
                    <a:bodyPr/>
                    <a:lstStyle/>
                    <a:p>
                      <a:pPr algn="ctr"/>
                      <a:r>
                        <a:rPr lang="en-US" sz="3200" noProof="0" dirty="0" smtClean="0"/>
                        <a:t>293%</a:t>
                      </a:r>
                      <a:endParaRPr lang="en-US" sz="3200" noProof="0" dirty="0"/>
                    </a:p>
                  </a:txBody>
                  <a:tcPr/>
                </a:tc>
                <a:tc>
                  <a:txBody>
                    <a:bodyPr/>
                    <a:lstStyle/>
                    <a:p>
                      <a:pPr algn="ctr"/>
                      <a:r>
                        <a:rPr lang="en-US" sz="3200" noProof="0" smtClean="0"/>
                        <a:t>0% or less</a:t>
                      </a:r>
                      <a:endParaRPr lang="en-US" sz="3200" noProof="0"/>
                    </a:p>
                  </a:txBody>
                  <a:tcPr/>
                </a:tc>
              </a:tr>
              <a:tr h="370840">
                <a:tc>
                  <a:txBody>
                    <a:bodyPr/>
                    <a:lstStyle/>
                    <a:p>
                      <a:r>
                        <a:rPr lang="en-US" sz="3200" noProof="0" smtClean="0"/>
                        <a:t>Deep</a:t>
                      </a:r>
                      <a:endParaRPr lang="en-US" sz="3200" noProof="0"/>
                    </a:p>
                  </a:txBody>
                  <a:tcPr/>
                </a:tc>
                <a:tc>
                  <a:txBody>
                    <a:bodyPr/>
                    <a:lstStyle/>
                    <a:p>
                      <a:pPr algn="ctr"/>
                      <a:r>
                        <a:rPr lang="en-US" sz="3200" noProof="0" smtClean="0"/>
                        <a:t>86%</a:t>
                      </a:r>
                      <a:endParaRPr lang="en-US" sz="3200" noProof="0"/>
                    </a:p>
                  </a:txBody>
                  <a:tcPr/>
                </a:tc>
                <a:tc>
                  <a:txBody>
                    <a:bodyPr/>
                    <a:lstStyle/>
                    <a:p>
                      <a:pPr algn="ctr"/>
                      <a:r>
                        <a:rPr lang="en-US" sz="3200" noProof="0" dirty="0" smtClean="0"/>
                        <a:t>…</a:t>
                      </a:r>
                      <a:endParaRPr lang="en-US" sz="3200" noProof="0" dirty="0"/>
                    </a:p>
                  </a:txBody>
                  <a:tcPr/>
                </a:tc>
                <a:tc>
                  <a:txBody>
                    <a:bodyPr/>
                    <a:lstStyle/>
                    <a:p>
                      <a:pPr algn="ctr"/>
                      <a:r>
                        <a:rPr lang="en-US" sz="3200" noProof="0" dirty="0" smtClean="0"/>
                        <a:t>0%</a:t>
                      </a:r>
                      <a:endParaRPr lang="en-US" sz="3200" noProof="0" dirty="0"/>
                    </a:p>
                  </a:txBody>
                  <a:tcPr/>
                </a:tc>
              </a:tr>
            </a:tbl>
          </a:graphicData>
        </a:graphic>
      </p:graphicFrame>
      <p:sp>
        <p:nvSpPr>
          <p:cNvPr id="5" name="TextBox 4"/>
          <p:cNvSpPr txBox="1"/>
          <p:nvPr/>
        </p:nvSpPr>
        <p:spPr>
          <a:xfrm>
            <a:off x="539552" y="3861048"/>
            <a:ext cx="8136904" cy="2492990"/>
          </a:xfrm>
          <a:prstGeom prst="rect">
            <a:avLst/>
          </a:prstGeom>
          <a:noFill/>
        </p:spPr>
        <p:txBody>
          <a:bodyPr wrap="square" rtlCol="0">
            <a:spAutoFit/>
          </a:bodyPr>
          <a:lstStyle/>
          <a:p>
            <a:pPr>
              <a:buClr>
                <a:srgbClr val="0070C0"/>
              </a:buClr>
              <a:buFont typeface="Wingdings" pitchFamily="2" charset="2"/>
              <a:buChar char="q"/>
            </a:pPr>
            <a:r>
              <a:rPr lang="en-GB" sz="2600" dirty="0" smtClean="0"/>
              <a:t>Bilateral exports for 34 exporters and 150 importers</a:t>
            </a:r>
          </a:p>
          <a:p>
            <a:pPr>
              <a:buClr>
                <a:srgbClr val="0070C0"/>
              </a:buClr>
              <a:buFont typeface="Wingdings" pitchFamily="2" charset="2"/>
              <a:buChar char="q"/>
            </a:pPr>
            <a:r>
              <a:rPr lang="en-US" sz="2600" dirty="0" smtClean="0"/>
              <a:t>Exporters are EU countries plus all European, North African, and Middle East countries that are EU neighbors</a:t>
            </a:r>
          </a:p>
          <a:p>
            <a:pPr>
              <a:buClr>
                <a:srgbClr val="0070C0"/>
              </a:buClr>
              <a:buFont typeface="Wingdings" pitchFamily="2" charset="2"/>
              <a:buChar char="q"/>
            </a:pPr>
            <a:r>
              <a:rPr lang="en-US" sz="2600" dirty="0" smtClean="0"/>
              <a:t>Estimates show effects of shallow vs. deep FTAs on trade on top of gravity considerations (economic mass plus distance, etc.)</a:t>
            </a:r>
            <a:endParaRPr lang="en-US" sz="2600" dirty="0"/>
          </a:p>
        </p:txBody>
      </p:sp>
      <p:sp>
        <p:nvSpPr>
          <p:cNvPr id="6" name="TextBox 5"/>
          <p:cNvSpPr txBox="1"/>
          <p:nvPr/>
        </p:nvSpPr>
        <p:spPr>
          <a:xfrm>
            <a:off x="3131840" y="6237312"/>
            <a:ext cx="5558060" cy="369332"/>
          </a:xfrm>
          <a:prstGeom prst="rect">
            <a:avLst/>
          </a:prstGeom>
          <a:noFill/>
        </p:spPr>
        <p:txBody>
          <a:bodyPr wrap="none" rtlCol="0">
            <a:spAutoFit/>
          </a:bodyPr>
          <a:lstStyle/>
          <a:p>
            <a:r>
              <a:rPr lang="en-US" dirty="0" smtClean="0"/>
              <a:t>Source: Gylfason, </a:t>
            </a:r>
            <a:r>
              <a:rPr lang="en-US" dirty="0" err="1" smtClean="0"/>
              <a:t>Martínez-Zarzoso</a:t>
            </a:r>
            <a:r>
              <a:rPr lang="en-US" dirty="0" smtClean="0"/>
              <a:t>, and </a:t>
            </a:r>
            <a:r>
              <a:rPr lang="en-US" dirty="0" err="1" smtClean="0"/>
              <a:t>Wijkman</a:t>
            </a:r>
            <a:r>
              <a:rPr lang="en-US" dirty="0" smtClean="0"/>
              <a:t> (2014).</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Estimated once-off trade gain for </a:t>
            </a:r>
            <a:r>
              <a:rPr lang="en-US" sz="3600" b="1" dirty="0" err="1" smtClean="0"/>
              <a:t>EaP</a:t>
            </a:r>
            <a:r>
              <a:rPr lang="en-US" sz="3600" b="1" dirty="0" smtClean="0"/>
              <a:t> countries from FTAs</a:t>
            </a:r>
            <a:endParaRPr lang="is-IS" sz="3600" b="1" dirty="0"/>
          </a:p>
        </p:txBody>
      </p:sp>
      <p:sp>
        <p:nvSpPr>
          <p:cNvPr id="6" name="TextBox 5"/>
          <p:cNvSpPr txBox="1"/>
          <p:nvPr/>
        </p:nvSpPr>
        <p:spPr>
          <a:xfrm>
            <a:off x="2051720" y="6488668"/>
            <a:ext cx="5558060" cy="369332"/>
          </a:xfrm>
          <a:prstGeom prst="rect">
            <a:avLst/>
          </a:prstGeom>
          <a:noFill/>
        </p:spPr>
        <p:txBody>
          <a:bodyPr wrap="none" rtlCol="0">
            <a:spAutoFit/>
          </a:bodyPr>
          <a:lstStyle/>
          <a:p>
            <a:r>
              <a:rPr lang="en-US" dirty="0" smtClean="0"/>
              <a:t>Source: Gylfason, </a:t>
            </a:r>
            <a:r>
              <a:rPr lang="en-US" dirty="0" err="1" smtClean="0"/>
              <a:t>Martínez-Zarzoso</a:t>
            </a:r>
            <a:r>
              <a:rPr lang="en-US" dirty="0" smtClean="0"/>
              <a:t>, and </a:t>
            </a:r>
            <a:r>
              <a:rPr lang="en-US" dirty="0" err="1" smtClean="0"/>
              <a:t>Wijkman</a:t>
            </a:r>
            <a:r>
              <a:rPr lang="en-US" dirty="0" smtClean="0"/>
              <a:t> (2014).</a:t>
            </a:r>
            <a:endParaRPr lang="en-US" dirty="0"/>
          </a:p>
        </p:txBody>
      </p:sp>
      <p:sp>
        <p:nvSpPr>
          <p:cNvPr id="3" name="Content Placeholder 2"/>
          <p:cNvSpPr>
            <a:spLocks noGrp="1"/>
          </p:cNvSpPr>
          <p:nvPr>
            <p:ph idx="1"/>
          </p:nvPr>
        </p:nvSpPr>
        <p:spPr>
          <a:xfrm>
            <a:off x="467544" y="1412776"/>
            <a:ext cx="8219256" cy="4713387"/>
          </a:xfrm>
        </p:spPr>
        <p:txBody>
          <a:bodyPr>
            <a:normAutofit/>
          </a:bodyPr>
          <a:lstStyle/>
          <a:p>
            <a:r>
              <a:rPr lang="en-US" sz="2800" dirty="0" smtClean="0"/>
              <a:t>Results using alternative techniques to control for zero trade flows</a:t>
            </a:r>
            <a:endParaRPr lang="en-US" sz="2800" dirty="0"/>
          </a:p>
        </p:txBody>
      </p:sp>
      <p:graphicFrame>
        <p:nvGraphicFramePr>
          <p:cNvPr id="7" name="Object 6"/>
          <p:cNvGraphicFramePr>
            <a:graphicFrameLocks noChangeAspect="1"/>
          </p:cNvGraphicFramePr>
          <p:nvPr>
            <p:extLst>
              <p:ext uri="{D42A27DB-BD31-4B8C-83A1-F6EECF244321}">
                <p14:modId xmlns:p14="http://schemas.microsoft.com/office/powerpoint/2010/main" xmlns="" val="1858786269"/>
              </p:ext>
            </p:extLst>
          </p:nvPr>
        </p:nvGraphicFramePr>
        <p:xfrm>
          <a:off x="1041400" y="2487613"/>
          <a:ext cx="6837363" cy="3976687"/>
        </p:xfrm>
        <a:graphic>
          <a:graphicData uri="http://schemas.openxmlformats.org/presentationml/2006/ole">
            <p:oleObj spid="_x0000_s2050" name="Document" r:id="rId4" imgW="5425288" imgH="3102880" progId="Word.Document.12">
              <p:embed/>
            </p:oleObj>
          </a:graphicData>
        </a:graphic>
      </p:graphicFrame>
      <p:sp>
        <p:nvSpPr>
          <p:cNvPr id="8" name="Rectangle 7"/>
          <p:cNvSpPr/>
          <p:nvPr/>
        </p:nvSpPr>
        <p:spPr>
          <a:xfrm>
            <a:off x="1043608" y="2420888"/>
            <a:ext cx="6912768" cy="41044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277100170"/>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en-US" sz="3600" b="1" dirty="0" smtClean="0"/>
              <a:t>Can the </a:t>
            </a:r>
            <a:r>
              <a:rPr lang="en-US" sz="3600" b="1" dirty="0" err="1" smtClean="0"/>
              <a:t>EaP</a:t>
            </a:r>
            <a:r>
              <a:rPr lang="en-US" sz="3600" b="1" dirty="0" smtClean="0"/>
              <a:t> be saved? Only if ...</a:t>
            </a:r>
            <a:endParaRPr lang="en-US" sz="3600" b="1" dirty="0"/>
          </a:p>
        </p:txBody>
      </p:sp>
      <p:sp>
        <p:nvSpPr>
          <p:cNvPr id="3" name="Platshållare för innehåll 2"/>
          <p:cNvSpPr>
            <a:spLocks noGrp="1"/>
          </p:cNvSpPr>
          <p:nvPr>
            <p:ph idx="1"/>
          </p:nvPr>
        </p:nvSpPr>
        <p:spPr>
          <a:xfrm>
            <a:off x="683568" y="1600200"/>
            <a:ext cx="7848872" cy="4525963"/>
          </a:xfrm>
        </p:spPr>
        <p:txBody>
          <a:bodyPr>
            <a:normAutofit lnSpcReduction="10000"/>
          </a:bodyPr>
          <a:lstStyle/>
          <a:p>
            <a:r>
              <a:rPr lang="en-US" dirty="0" smtClean="0"/>
              <a:t>EU members can agree on a common policy vis-à-vis </a:t>
            </a:r>
            <a:r>
              <a:rPr lang="en-US" dirty="0" err="1" smtClean="0"/>
              <a:t>EaP</a:t>
            </a:r>
            <a:endParaRPr lang="en-US" dirty="0" smtClean="0"/>
          </a:p>
          <a:p>
            <a:r>
              <a:rPr lang="en-US" dirty="0" smtClean="0"/>
              <a:t>EU and others coordinate policies to exercise both soft power and hard power in region  </a:t>
            </a:r>
          </a:p>
          <a:p>
            <a:r>
              <a:rPr lang="en-US" dirty="0" smtClean="0"/>
              <a:t>The UN, the Council of Europe, and the OSCE increase international surveillance in the region, especially in Ukraine </a:t>
            </a:r>
          </a:p>
          <a:p>
            <a:pPr marL="0" indent="0" algn="ctr">
              <a:buNone/>
            </a:pPr>
            <a:r>
              <a:rPr lang="en-US" b="1" dirty="0" smtClean="0"/>
              <a:t>But there is risk of too little, too late</a:t>
            </a:r>
            <a:endParaRPr lang="en-US" b="1" dirty="0"/>
          </a:p>
        </p:txBody>
      </p:sp>
      <p:sp>
        <p:nvSpPr>
          <p:cNvPr id="4" name="TextBox 3"/>
          <p:cNvSpPr txBox="1"/>
          <p:nvPr/>
        </p:nvSpPr>
        <p:spPr>
          <a:xfrm rot="21391794">
            <a:off x="2058064" y="5993402"/>
            <a:ext cx="6797054" cy="415498"/>
          </a:xfrm>
          <a:prstGeom prst="rect">
            <a:avLst/>
          </a:prstGeom>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wrap="none" rtlCol="0">
            <a:spAutoFit/>
          </a:bodyPr>
          <a:lstStyle/>
          <a:p>
            <a:r>
              <a:rPr lang="en-US" sz="2100" dirty="0" smtClean="0"/>
              <a:t>OSCE = Organization for Security and Co-operation in Europe</a:t>
            </a:r>
            <a:endParaRPr lang="en-US" sz="2100" dirty="0"/>
          </a:p>
        </p:txBody>
      </p:sp>
    </p:spTree>
    <p:extLst>
      <p:ext uri="{BB962C8B-B14F-4D97-AF65-F5344CB8AC3E}">
        <p14:creationId xmlns:p14="http://schemas.microsoft.com/office/powerpoint/2010/main" xmlns="" val="21133257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en-US" sz="3600" b="1" dirty="0" smtClean="0"/>
              <a:t>What the EU can do</a:t>
            </a:r>
            <a:endParaRPr lang="en-US" sz="3600" b="1" dirty="0"/>
          </a:p>
        </p:txBody>
      </p:sp>
      <p:sp>
        <p:nvSpPr>
          <p:cNvPr id="3" name="Platshållare för innehåll 2"/>
          <p:cNvSpPr>
            <a:spLocks noGrp="1"/>
          </p:cNvSpPr>
          <p:nvPr>
            <p:ph idx="1"/>
          </p:nvPr>
        </p:nvSpPr>
        <p:spPr>
          <a:xfrm>
            <a:off x="457200" y="1610833"/>
            <a:ext cx="8229600" cy="4925144"/>
          </a:xfrm>
        </p:spPr>
        <p:txBody>
          <a:bodyPr>
            <a:normAutofit fontScale="92500" lnSpcReduction="10000"/>
          </a:bodyPr>
          <a:lstStyle/>
          <a:p>
            <a:pPr>
              <a:lnSpc>
                <a:spcPct val="95000"/>
              </a:lnSpc>
            </a:pPr>
            <a:r>
              <a:rPr lang="en-US" sz="3500" dirty="0" smtClean="0"/>
              <a:t>Encourage speedy implementation of DCFTAs with Georgia and Moldova signed in June</a:t>
            </a:r>
          </a:p>
          <a:p>
            <a:pPr>
              <a:lnSpc>
                <a:spcPct val="95000"/>
              </a:lnSpc>
            </a:pPr>
            <a:r>
              <a:rPr lang="en-US" sz="3500" dirty="0" smtClean="0"/>
              <a:t>Hold internationally supervised referendum in Ukraine to determine scope of DCFTA signed in June by new government in Ukraine  </a:t>
            </a:r>
          </a:p>
          <a:p>
            <a:pPr>
              <a:lnSpc>
                <a:spcPct val="95000"/>
              </a:lnSpc>
            </a:pPr>
            <a:r>
              <a:rPr lang="en-US" sz="3500" dirty="0" smtClean="0"/>
              <a:t>Offer to negotiate a DCFTA with Russia </a:t>
            </a:r>
          </a:p>
          <a:p>
            <a:pPr>
              <a:lnSpc>
                <a:spcPct val="95000"/>
              </a:lnSpc>
            </a:pPr>
            <a:r>
              <a:rPr lang="en-US" sz="3500" dirty="0" smtClean="0"/>
              <a:t>Involve Russia in intensified negotiations to resolve regional conflicts prior to DCFTA</a:t>
            </a:r>
          </a:p>
          <a:p>
            <a:pPr lvl="1">
              <a:lnSpc>
                <a:spcPct val="95000"/>
              </a:lnSpc>
            </a:pPr>
            <a:r>
              <a:rPr lang="en-US" sz="3000" dirty="0" err="1" smtClean="0"/>
              <a:t>Transnistria</a:t>
            </a:r>
            <a:r>
              <a:rPr lang="en-US" sz="3000" dirty="0" smtClean="0"/>
              <a:t>, </a:t>
            </a:r>
            <a:r>
              <a:rPr lang="en-US" sz="3000" dirty="0" err="1" smtClean="0"/>
              <a:t>Nagorno</a:t>
            </a:r>
            <a:r>
              <a:rPr lang="en-US" sz="3000" dirty="0" smtClean="0"/>
              <a:t> </a:t>
            </a:r>
            <a:r>
              <a:rPr lang="en-US" sz="3000" dirty="0" err="1" smtClean="0"/>
              <a:t>Karabahk</a:t>
            </a:r>
            <a:r>
              <a:rPr lang="en-US" sz="3000" dirty="0" smtClean="0"/>
              <a:t>, South Ossetia and </a:t>
            </a:r>
            <a:r>
              <a:rPr lang="en-US" sz="3000" dirty="0" err="1" smtClean="0"/>
              <a:t>Abkhasia</a:t>
            </a:r>
            <a:endParaRPr lang="en-US" sz="3000" dirty="0" smtClean="0"/>
          </a:p>
          <a:p>
            <a:pPr>
              <a:lnSpc>
                <a:spcPct val="95000"/>
              </a:lnSpc>
            </a:pPr>
            <a:endParaRPr lang="en-US" dirty="0" smtClean="0"/>
          </a:p>
          <a:p>
            <a:pPr>
              <a:lnSpc>
                <a:spcPct val="95000"/>
              </a:lnSpc>
            </a:pPr>
            <a:endParaRPr lang="en-US" dirty="0"/>
          </a:p>
        </p:txBody>
      </p:sp>
      <p:sp>
        <p:nvSpPr>
          <p:cNvPr id="4" name="TextBox 3"/>
          <p:cNvSpPr txBox="1"/>
          <p:nvPr/>
        </p:nvSpPr>
        <p:spPr>
          <a:xfrm rot="21427878">
            <a:off x="2749463" y="5821686"/>
            <a:ext cx="6260112" cy="830997"/>
          </a:xfrm>
          <a:prstGeom prst="rect">
            <a:avLst/>
          </a:prstGeom>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wrap="none" rtlCol="0">
            <a:spAutoFit/>
          </a:bodyPr>
          <a:lstStyle/>
          <a:p>
            <a:pPr algn="r"/>
            <a:r>
              <a:rPr lang="en-US" sz="2400" i="1" dirty="0" smtClean="0">
                <a:solidFill>
                  <a:schemeClr val="tx1"/>
                </a:solidFill>
              </a:rPr>
              <a:t>“When goods do not cross borders, soldiers will.”</a:t>
            </a:r>
            <a:endParaRPr lang="is-IS" sz="2400" dirty="0" smtClean="0">
              <a:solidFill>
                <a:schemeClr val="tx1"/>
              </a:solidFill>
            </a:endParaRPr>
          </a:p>
          <a:p>
            <a:pPr algn="r"/>
            <a:r>
              <a:rPr lang="en-US" sz="2400" dirty="0" err="1" smtClean="0">
                <a:solidFill>
                  <a:schemeClr val="tx1"/>
                </a:solidFill>
              </a:rPr>
              <a:t>Frédéric</a:t>
            </a:r>
            <a:r>
              <a:rPr lang="en-US" sz="2400" dirty="0" smtClean="0">
                <a:solidFill>
                  <a:schemeClr val="tx1"/>
                </a:solidFill>
              </a:rPr>
              <a:t> </a:t>
            </a:r>
            <a:r>
              <a:rPr lang="en-US" sz="2400" dirty="0" err="1" smtClean="0">
                <a:solidFill>
                  <a:schemeClr val="tx1"/>
                </a:solidFill>
              </a:rPr>
              <a:t>Bastiat</a:t>
            </a:r>
            <a:endParaRPr lang="en-US" sz="2400" dirty="0">
              <a:solidFill>
                <a:schemeClr val="tx1"/>
              </a:solidFill>
            </a:endParaRPr>
          </a:p>
        </p:txBody>
      </p:sp>
    </p:spTree>
    <p:extLst>
      <p:ext uri="{BB962C8B-B14F-4D97-AF65-F5344CB8AC3E}">
        <p14:creationId xmlns:p14="http://schemas.microsoft.com/office/powerpoint/2010/main" xmlns="" val="2988524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en-US" sz="3600" b="1" dirty="0" smtClean="0"/>
              <a:t>Conclusion</a:t>
            </a:r>
            <a:endParaRPr lang="en-US" sz="3600" b="1" dirty="0"/>
          </a:p>
        </p:txBody>
      </p:sp>
      <p:sp>
        <p:nvSpPr>
          <p:cNvPr id="3" name="Platshållare för innehåll 2"/>
          <p:cNvSpPr>
            <a:spLocks noGrp="1"/>
          </p:cNvSpPr>
          <p:nvPr>
            <p:ph idx="1"/>
          </p:nvPr>
        </p:nvSpPr>
        <p:spPr>
          <a:xfrm>
            <a:off x="457200" y="1610833"/>
            <a:ext cx="8229600" cy="4925144"/>
          </a:xfrm>
        </p:spPr>
        <p:txBody>
          <a:bodyPr>
            <a:normAutofit lnSpcReduction="10000"/>
          </a:bodyPr>
          <a:lstStyle/>
          <a:p>
            <a:pPr>
              <a:lnSpc>
                <a:spcPct val="95000"/>
              </a:lnSpc>
            </a:pPr>
            <a:r>
              <a:rPr lang="en-US" sz="3500" dirty="0" smtClean="0"/>
              <a:t>On the whole, </a:t>
            </a:r>
            <a:r>
              <a:rPr lang="en-US" sz="3500" dirty="0" err="1" smtClean="0"/>
              <a:t>EaP</a:t>
            </a:r>
            <a:r>
              <a:rPr lang="en-US" sz="3500" dirty="0" smtClean="0"/>
              <a:t> countries lag behind EU countries in terms of several key economic and other performance indictors that </a:t>
            </a:r>
            <a:r>
              <a:rPr lang="en-US" sz="3600" dirty="0" smtClean="0"/>
              <a:t>are conducive to trade and growth as well as being desirable in themselves</a:t>
            </a:r>
            <a:endParaRPr lang="en-US" sz="3500" dirty="0" smtClean="0"/>
          </a:p>
          <a:p>
            <a:pPr lvl="1">
              <a:lnSpc>
                <a:spcPct val="95000"/>
              </a:lnSpc>
            </a:pPr>
            <a:r>
              <a:rPr lang="en-US" sz="3000" dirty="0" smtClean="0"/>
              <a:t>E.g., democracy, free press, functioning of markets, ease of doing business, governance, interpersonal trust</a:t>
            </a:r>
          </a:p>
          <a:p>
            <a:pPr>
              <a:lnSpc>
                <a:spcPct val="95000"/>
              </a:lnSpc>
            </a:pPr>
            <a:r>
              <a:rPr lang="en-US" sz="3500" dirty="0" smtClean="0"/>
              <a:t>Stronger performance in these areas will encourage trade and growth </a:t>
            </a:r>
          </a:p>
          <a:p>
            <a:pPr>
              <a:lnSpc>
                <a:spcPct val="95000"/>
              </a:lnSpc>
            </a:pPr>
            <a:endParaRPr lang="en-US" dirty="0" smtClean="0"/>
          </a:p>
          <a:p>
            <a:pPr>
              <a:lnSpc>
                <a:spcPct val="95000"/>
              </a:lnSpc>
            </a:pPr>
            <a:endParaRPr lang="en-US" dirty="0"/>
          </a:p>
        </p:txBody>
      </p:sp>
    </p:spTree>
    <p:extLst>
      <p:ext uri="{BB962C8B-B14F-4D97-AF65-F5344CB8AC3E}">
        <p14:creationId xmlns:p14="http://schemas.microsoft.com/office/powerpoint/2010/main" xmlns="" val="29885240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en-US" sz="3600" b="1" dirty="0" smtClean="0"/>
              <a:t>Should the </a:t>
            </a:r>
            <a:r>
              <a:rPr lang="en-US" sz="3600" b="1" dirty="0" err="1" smtClean="0"/>
              <a:t>EaP</a:t>
            </a:r>
            <a:r>
              <a:rPr lang="en-US" sz="3600" b="1" dirty="0" smtClean="0"/>
              <a:t> be saved? Yes</a:t>
            </a:r>
            <a:endParaRPr lang="en-US" sz="3600" b="1" dirty="0"/>
          </a:p>
        </p:txBody>
      </p:sp>
      <p:sp>
        <p:nvSpPr>
          <p:cNvPr id="3" name="Platshållare för innehåll 2"/>
          <p:cNvSpPr>
            <a:spLocks noGrp="1"/>
          </p:cNvSpPr>
          <p:nvPr>
            <p:ph idx="1"/>
          </p:nvPr>
        </p:nvSpPr>
        <p:spPr>
          <a:xfrm>
            <a:off x="755576" y="1588691"/>
            <a:ext cx="7632848" cy="4752528"/>
          </a:xfrm>
        </p:spPr>
        <p:txBody>
          <a:bodyPr>
            <a:normAutofit fontScale="92500"/>
          </a:bodyPr>
          <a:lstStyle/>
          <a:p>
            <a:r>
              <a:rPr lang="en-US" dirty="0" smtClean="0"/>
              <a:t>An FTA with their two major trading blocs (EU, Russia) is </a:t>
            </a:r>
            <a:r>
              <a:rPr lang="en-US" dirty="0" err="1" smtClean="0"/>
              <a:t>EaP’s</a:t>
            </a:r>
            <a:r>
              <a:rPr lang="en-US" dirty="0" smtClean="0"/>
              <a:t> best trade policy</a:t>
            </a:r>
          </a:p>
          <a:p>
            <a:r>
              <a:rPr lang="en-US" dirty="0" smtClean="0"/>
              <a:t>Deep trade agreements are significantly more effective than shallow agreements, and are possible with EU but not with Russia</a:t>
            </a:r>
          </a:p>
          <a:p>
            <a:r>
              <a:rPr lang="en-US" dirty="0" smtClean="0"/>
              <a:t>DCFTAs between </a:t>
            </a:r>
            <a:r>
              <a:rPr lang="en-US" dirty="0" err="1" smtClean="0"/>
              <a:t>EaPs</a:t>
            </a:r>
            <a:r>
              <a:rPr lang="en-US" dirty="0" smtClean="0"/>
              <a:t> give significant benefits</a:t>
            </a:r>
          </a:p>
          <a:p>
            <a:pPr marL="0" indent="0" algn="ctr">
              <a:buNone/>
            </a:pPr>
            <a:r>
              <a:rPr lang="en-US" sz="3500" b="1" dirty="0" smtClean="0"/>
              <a:t>Thus, </a:t>
            </a:r>
            <a:r>
              <a:rPr lang="en-US" sz="3500" b="1" dirty="0" err="1" smtClean="0"/>
              <a:t>EaP</a:t>
            </a:r>
            <a:r>
              <a:rPr lang="en-US" sz="3500" b="1" dirty="0" smtClean="0"/>
              <a:t> countries reap economic gains and EU earns political credibility vis-à-vis its </a:t>
            </a:r>
            <a:br>
              <a:rPr lang="en-US" sz="3500" b="1" dirty="0" smtClean="0"/>
            </a:br>
            <a:r>
              <a:rPr lang="en-US" sz="3500" b="1" dirty="0" smtClean="0"/>
              <a:t>EAP partners</a:t>
            </a:r>
            <a:endParaRPr lang="en-US" sz="3500" b="1" dirty="0"/>
          </a:p>
        </p:txBody>
      </p:sp>
    </p:spTree>
    <p:extLst>
      <p:ext uri="{BB962C8B-B14F-4D97-AF65-F5344CB8AC3E}">
        <p14:creationId xmlns:p14="http://schemas.microsoft.com/office/powerpoint/2010/main" xmlns="" val="18979205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Purpose of paper</a:t>
            </a:r>
            <a:endParaRPr lang="en-US" sz="3600" b="1" dirty="0"/>
          </a:p>
        </p:txBody>
      </p:sp>
      <p:sp>
        <p:nvSpPr>
          <p:cNvPr id="3" name="Content Placeholder 2"/>
          <p:cNvSpPr>
            <a:spLocks noGrp="1"/>
          </p:cNvSpPr>
          <p:nvPr>
            <p:ph idx="1"/>
          </p:nvPr>
        </p:nvSpPr>
        <p:spPr>
          <a:xfrm>
            <a:off x="457200" y="1600200"/>
            <a:ext cx="8229600" cy="5069160"/>
          </a:xfrm>
        </p:spPr>
        <p:txBody>
          <a:bodyPr>
            <a:normAutofit lnSpcReduction="10000"/>
          </a:bodyPr>
          <a:lstStyle/>
          <a:p>
            <a:r>
              <a:rPr lang="en-US" dirty="0" smtClean="0"/>
              <a:t>Compare and contrast </a:t>
            </a:r>
            <a:r>
              <a:rPr lang="en-US" dirty="0" err="1" smtClean="0"/>
              <a:t>EaP</a:t>
            </a:r>
            <a:r>
              <a:rPr lang="en-US" dirty="0" smtClean="0"/>
              <a:t> countries in terms of economic and other performance indicators in view of prerequisites for trade agreements</a:t>
            </a:r>
          </a:p>
          <a:p>
            <a:pPr lvl="1"/>
            <a:r>
              <a:rPr lang="en-US" dirty="0" smtClean="0"/>
              <a:t>Democracy, free press, functioning of markets, ease of doing business, etc., are conducive to trade and growth and desirable in themselves</a:t>
            </a:r>
          </a:p>
          <a:p>
            <a:pPr lvl="1"/>
            <a:r>
              <a:rPr lang="en-US" dirty="0" smtClean="0"/>
              <a:t>Also, compare and contrast the </a:t>
            </a:r>
            <a:r>
              <a:rPr lang="en-US" dirty="0" err="1" smtClean="0"/>
              <a:t>EaP</a:t>
            </a:r>
            <a:r>
              <a:rPr lang="en-US" dirty="0" smtClean="0"/>
              <a:t> countries’ direction of trade, eastward and westward</a:t>
            </a:r>
          </a:p>
          <a:p>
            <a:r>
              <a:rPr lang="en-US" dirty="0" smtClean="0"/>
              <a:t>Present econometric evidence of the effects of trade agreements on trade relations based on estimates of a modern </a:t>
            </a:r>
            <a:r>
              <a:rPr lang="en-US" dirty="0" smtClean="0">
                <a:effectLst>
                  <a:outerShdw blurRad="38100" dist="38100" dir="2700000" algn="tl">
                    <a:srgbClr val="000000">
                      <a:alpha val="43137"/>
                    </a:srgbClr>
                  </a:outerShdw>
                </a:effectLst>
              </a:rPr>
              <a:t>gravity model </a:t>
            </a:r>
            <a:r>
              <a:rPr lang="en-US" dirty="0" smtClean="0"/>
              <a:t>of trade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From agreements to trade</a:t>
            </a:r>
            <a:endParaRPr lang="en-US" sz="3600" b="1" dirty="0"/>
          </a:p>
        </p:txBody>
      </p:sp>
      <p:sp>
        <p:nvSpPr>
          <p:cNvPr id="3" name="Content Placeholder 2"/>
          <p:cNvSpPr>
            <a:spLocks noGrp="1"/>
          </p:cNvSpPr>
          <p:nvPr>
            <p:ph idx="1"/>
          </p:nvPr>
        </p:nvSpPr>
        <p:spPr/>
        <p:txBody>
          <a:bodyPr>
            <a:normAutofit/>
          </a:bodyPr>
          <a:lstStyle/>
          <a:p>
            <a:pPr>
              <a:buNone/>
            </a:pPr>
            <a:r>
              <a:rPr lang="en-US" dirty="0" smtClean="0"/>
              <a:t>From physics to economics</a:t>
            </a:r>
          </a:p>
          <a:p>
            <a:pPr lvl="1"/>
            <a:r>
              <a:rPr lang="en-US" dirty="0" smtClean="0">
                <a:effectLst>
                  <a:outerShdw blurRad="38100" dist="38100" dir="2700000" algn="tl">
                    <a:srgbClr val="000000">
                      <a:alpha val="43137"/>
                    </a:srgbClr>
                  </a:outerShdw>
                </a:effectLst>
              </a:rPr>
              <a:t>Gravity model </a:t>
            </a:r>
            <a:r>
              <a:rPr lang="en-US" dirty="0" smtClean="0"/>
              <a:t>explains trade between two countries by their mass (e.g., national output) and distance between the two countries plus other factors, including trade costs, trade agreements, and various other considerations (common border, common language, colonial history, etc.)</a:t>
            </a:r>
          </a:p>
          <a:p>
            <a:pPr lvl="1"/>
            <a:r>
              <a:rPr lang="en-US" dirty="0" smtClean="0"/>
              <a:t>Can be extended from bilateral trade to trade among many countries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a:bodyPr>
          <a:lstStyle/>
          <a:p>
            <a:r>
              <a:rPr lang="sv-SE" sz="3600" b="1" dirty="0" err="1" smtClean="0"/>
              <a:t>But</a:t>
            </a:r>
            <a:r>
              <a:rPr lang="sv-SE" sz="3600" b="1" dirty="0" smtClean="0"/>
              <a:t> first: </a:t>
            </a:r>
            <a:r>
              <a:rPr lang="sv-SE" sz="3600" b="1" dirty="0" err="1" smtClean="0"/>
              <a:t>Why</a:t>
            </a:r>
            <a:r>
              <a:rPr lang="sv-SE" sz="3600" b="1" dirty="0" smtClean="0"/>
              <a:t> did Vilnius Summit fail? </a:t>
            </a:r>
            <a:endParaRPr lang="fr-FR" sz="3600" b="1" dirty="0"/>
          </a:p>
        </p:txBody>
      </p:sp>
      <p:sp>
        <p:nvSpPr>
          <p:cNvPr id="4" name="Platshållare för innehåll 3"/>
          <p:cNvSpPr>
            <a:spLocks noGrp="1"/>
          </p:cNvSpPr>
          <p:nvPr>
            <p:ph idx="1"/>
          </p:nvPr>
        </p:nvSpPr>
        <p:spPr>
          <a:xfrm>
            <a:off x="755576" y="1600200"/>
            <a:ext cx="7704856" cy="4525963"/>
          </a:xfrm>
        </p:spPr>
        <p:txBody>
          <a:bodyPr>
            <a:normAutofit/>
          </a:bodyPr>
          <a:lstStyle/>
          <a:p>
            <a:pPr>
              <a:buNone/>
            </a:pPr>
            <a:r>
              <a:rPr lang="en-US" dirty="0" smtClean="0"/>
              <a:t>Most </a:t>
            </a:r>
            <a:r>
              <a:rPr lang="en-US" dirty="0" err="1" smtClean="0"/>
              <a:t>EaPs</a:t>
            </a:r>
            <a:r>
              <a:rPr lang="en-US" dirty="0" smtClean="0"/>
              <a:t> seem not well prepared for DCFTA </a:t>
            </a:r>
          </a:p>
          <a:p>
            <a:pPr lvl="1"/>
            <a:r>
              <a:rPr lang="en-US" dirty="0" smtClean="0"/>
              <a:t>Lack of democracy and free press</a:t>
            </a:r>
          </a:p>
          <a:p>
            <a:pPr lvl="1"/>
            <a:r>
              <a:rPr lang="en-US" dirty="0" smtClean="0"/>
              <a:t>Poor functioning of market economy</a:t>
            </a:r>
          </a:p>
          <a:p>
            <a:pPr lvl="1"/>
            <a:r>
              <a:rPr lang="en-US" dirty="0" smtClean="0"/>
              <a:t>Difficult to do business </a:t>
            </a:r>
          </a:p>
          <a:p>
            <a:pPr lvl="1"/>
            <a:r>
              <a:rPr lang="en-US" dirty="0" smtClean="0"/>
              <a:t>Poor governance, lack of social trust, and pervasive corruption</a:t>
            </a:r>
          </a:p>
          <a:p>
            <a:pPr marL="57150" indent="0" algn="ctr">
              <a:buNone/>
            </a:pPr>
            <a:r>
              <a:rPr lang="en-US" b="1" dirty="0" smtClean="0"/>
              <a:t>Their credibility as negotiating partners appears uncertain  </a:t>
            </a:r>
          </a:p>
        </p:txBody>
      </p:sp>
      <p:sp>
        <p:nvSpPr>
          <p:cNvPr id="5" name="TextBox 4"/>
          <p:cNvSpPr txBox="1"/>
          <p:nvPr/>
        </p:nvSpPr>
        <p:spPr>
          <a:xfrm rot="21226481">
            <a:off x="4881006" y="5856870"/>
            <a:ext cx="3639779" cy="584775"/>
          </a:xfrm>
          <a:prstGeom prst="rect">
            <a:avLst/>
          </a:prstGeom>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wrap="none" rtlCol="0">
            <a:spAutoFit/>
          </a:bodyPr>
          <a:lstStyle/>
          <a:p>
            <a:r>
              <a:rPr lang="en-US" sz="3200" dirty="0" smtClean="0"/>
              <a:t>Look at the evidence</a:t>
            </a:r>
            <a:endParaRPr lang="en-US" sz="3200" dirty="0"/>
          </a:p>
        </p:txBody>
      </p:sp>
    </p:spTree>
    <p:extLst>
      <p:ext uri="{BB962C8B-B14F-4D97-AF65-F5344CB8AC3E}">
        <p14:creationId xmlns:p14="http://schemas.microsoft.com/office/powerpoint/2010/main" xmlns="" val="2010291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Former Soviet Republics:</a:t>
            </a:r>
            <a:br>
              <a:rPr lang="en-US" sz="3600" b="1" dirty="0" smtClean="0"/>
            </a:br>
            <a:r>
              <a:rPr lang="en-US" sz="3600" b="1" dirty="0" smtClean="0"/>
              <a:t>Democracy 1991-2012</a:t>
            </a:r>
            <a:endParaRPr lang="en-US" sz="3600" dirty="0"/>
          </a:p>
        </p:txBody>
      </p:sp>
      <p:sp>
        <p:nvSpPr>
          <p:cNvPr id="3" name="Text Placeholder 2"/>
          <p:cNvSpPr>
            <a:spLocks noGrp="1"/>
          </p:cNvSpPr>
          <p:nvPr>
            <p:ph type="body" idx="1"/>
          </p:nvPr>
        </p:nvSpPr>
        <p:spPr/>
        <p:txBody>
          <a:bodyPr/>
          <a:lstStyle/>
          <a:p>
            <a:pPr algn="ctr"/>
            <a:r>
              <a:rPr lang="en-US" dirty="0" smtClean="0"/>
              <a:t>Baltic States and Russia</a:t>
            </a:r>
            <a:endParaRPr lang="en-US" dirty="0"/>
          </a:p>
        </p:txBody>
      </p:sp>
      <p:sp>
        <p:nvSpPr>
          <p:cNvPr id="5" name="Text Placeholder 4"/>
          <p:cNvSpPr>
            <a:spLocks noGrp="1"/>
          </p:cNvSpPr>
          <p:nvPr>
            <p:ph type="body" sz="quarter" idx="3"/>
          </p:nvPr>
        </p:nvSpPr>
        <p:spPr/>
        <p:txBody>
          <a:bodyPr/>
          <a:lstStyle/>
          <a:p>
            <a:pPr algn="ctr"/>
            <a:r>
              <a:rPr lang="en-US" dirty="0" smtClean="0"/>
              <a:t>Six </a:t>
            </a:r>
            <a:r>
              <a:rPr lang="en-US" dirty="0" err="1" smtClean="0"/>
              <a:t>EaP</a:t>
            </a:r>
            <a:r>
              <a:rPr lang="en-US" dirty="0" smtClean="0"/>
              <a:t> States</a:t>
            </a:r>
            <a:endParaRPr lang="en-US" dirty="0"/>
          </a:p>
        </p:txBody>
      </p:sp>
      <p:graphicFrame>
        <p:nvGraphicFramePr>
          <p:cNvPr id="7" name="Content Placeholder 6"/>
          <p:cNvGraphicFramePr>
            <a:graphicFrameLocks noGrp="1"/>
          </p:cNvGraphicFramePr>
          <p:nvPr>
            <p:ph sz="half" idx="2"/>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7"/>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6156176" y="6237312"/>
            <a:ext cx="2476447" cy="369332"/>
          </a:xfrm>
          <a:prstGeom prst="rect">
            <a:avLst/>
          </a:prstGeom>
          <a:noFill/>
        </p:spPr>
        <p:txBody>
          <a:bodyPr wrap="none" rtlCol="0">
            <a:spAutoFit/>
          </a:bodyPr>
          <a:lstStyle/>
          <a:p>
            <a:r>
              <a:rPr lang="en-US" dirty="0" smtClean="0"/>
              <a:t>Source: Polity IV Project.</a:t>
            </a:r>
            <a:endParaRPr lang="en-US" dirty="0"/>
          </a:p>
        </p:txBody>
      </p:sp>
      <p:sp>
        <p:nvSpPr>
          <p:cNvPr id="10" name="TextBox 9"/>
          <p:cNvSpPr txBox="1"/>
          <p:nvPr/>
        </p:nvSpPr>
        <p:spPr>
          <a:xfrm rot="21448016">
            <a:off x="907404" y="6129164"/>
            <a:ext cx="4891917" cy="461665"/>
          </a:xfrm>
          <a:prstGeom prst="rect">
            <a:avLst/>
          </a:prstGeom>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wrap="none" rtlCol="0">
            <a:spAutoFit/>
          </a:bodyPr>
          <a:lstStyle/>
          <a:p>
            <a:r>
              <a:rPr lang="en-US" sz="2400" dirty="0" smtClean="0"/>
              <a:t>Democracy on a scale from -10 to +10</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Former Soviet Republics:</a:t>
            </a:r>
            <a:br>
              <a:rPr lang="en-US" sz="3600" b="1" dirty="0" smtClean="0"/>
            </a:br>
            <a:r>
              <a:rPr lang="en-US" sz="3600" b="1" dirty="0" smtClean="0"/>
              <a:t>Freedom of the press 1993-2012</a:t>
            </a:r>
            <a:endParaRPr lang="en-US" sz="3600" dirty="0"/>
          </a:p>
        </p:txBody>
      </p:sp>
      <p:sp>
        <p:nvSpPr>
          <p:cNvPr id="3" name="Text Placeholder 2"/>
          <p:cNvSpPr>
            <a:spLocks noGrp="1"/>
          </p:cNvSpPr>
          <p:nvPr>
            <p:ph type="body" idx="1"/>
          </p:nvPr>
        </p:nvSpPr>
        <p:spPr/>
        <p:txBody>
          <a:bodyPr/>
          <a:lstStyle/>
          <a:p>
            <a:pPr algn="ctr"/>
            <a:r>
              <a:rPr lang="en-US" dirty="0" smtClean="0"/>
              <a:t>Baltic States and Russia</a:t>
            </a:r>
            <a:endParaRPr lang="en-US" dirty="0"/>
          </a:p>
        </p:txBody>
      </p:sp>
      <p:sp>
        <p:nvSpPr>
          <p:cNvPr id="5" name="Text Placeholder 4"/>
          <p:cNvSpPr>
            <a:spLocks noGrp="1"/>
          </p:cNvSpPr>
          <p:nvPr>
            <p:ph type="body" sz="quarter" idx="3"/>
          </p:nvPr>
        </p:nvSpPr>
        <p:spPr/>
        <p:txBody>
          <a:bodyPr/>
          <a:lstStyle/>
          <a:p>
            <a:pPr algn="ctr"/>
            <a:r>
              <a:rPr lang="en-US" dirty="0" smtClean="0"/>
              <a:t>Six </a:t>
            </a:r>
            <a:r>
              <a:rPr lang="en-US" dirty="0" err="1" smtClean="0"/>
              <a:t>EaP</a:t>
            </a:r>
            <a:r>
              <a:rPr lang="en-US" dirty="0" smtClean="0"/>
              <a:t> States</a:t>
            </a:r>
            <a:endParaRPr lang="en-US" dirty="0"/>
          </a:p>
        </p:txBody>
      </p:sp>
      <p:graphicFrame>
        <p:nvGraphicFramePr>
          <p:cNvPr id="7" name="Content Placeholder 6"/>
          <p:cNvGraphicFramePr>
            <a:graphicFrameLocks noGrp="1"/>
          </p:cNvGraphicFramePr>
          <p:nvPr>
            <p:ph sz="half" idx="2"/>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7"/>
          <p:cNvGraphicFramePr>
            <a:graphicFrameLocks noGrp="1"/>
          </p:cNvGraphicFramePr>
          <p:nvPr>
            <p:ph sz="quarter" idx="4"/>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6156176" y="6237312"/>
            <a:ext cx="2484976" cy="369332"/>
          </a:xfrm>
          <a:prstGeom prst="rect">
            <a:avLst/>
          </a:prstGeom>
          <a:noFill/>
        </p:spPr>
        <p:txBody>
          <a:bodyPr wrap="none" rtlCol="0">
            <a:spAutoFit/>
          </a:bodyPr>
          <a:lstStyle/>
          <a:p>
            <a:r>
              <a:rPr lang="en-US" dirty="0" smtClean="0"/>
              <a:t>Source: Freedom House.</a:t>
            </a:r>
            <a:endParaRPr lang="en-US" dirty="0"/>
          </a:p>
        </p:txBody>
      </p:sp>
      <p:sp>
        <p:nvSpPr>
          <p:cNvPr id="10" name="TextBox 9"/>
          <p:cNvSpPr txBox="1"/>
          <p:nvPr/>
        </p:nvSpPr>
        <p:spPr>
          <a:xfrm rot="21448016">
            <a:off x="1116538" y="6129164"/>
            <a:ext cx="4473661" cy="461665"/>
          </a:xfrm>
          <a:prstGeom prst="rect">
            <a:avLst/>
          </a:prstGeom>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wrap="none" rtlCol="0">
            <a:spAutoFit/>
          </a:bodyPr>
          <a:lstStyle/>
          <a:p>
            <a:r>
              <a:rPr lang="en-US" sz="2400" dirty="0" smtClean="0"/>
              <a:t>Lower index means more freedom</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en-US" sz="3600" b="1" dirty="0" smtClean="0"/>
              <a:t>Neither democracy nor free press</a:t>
            </a:r>
            <a:endParaRPr lang="en-US" sz="3600" b="1" dirty="0"/>
          </a:p>
        </p:txBody>
      </p:sp>
      <p:sp>
        <p:nvSpPr>
          <p:cNvPr id="3" name="Platshållare för innehåll 2"/>
          <p:cNvSpPr>
            <a:spLocks noGrp="1"/>
          </p:cNvSpPr>
          <p:nvPr>
            <p:ph idx="1"/>
          </p:nvPr>
        </p:nvSpPr>
        <p:spPr>
          <a:xfrm>
            <a:off x="899592" y="1639341"/>
            <a:ext cx="7488832" cy="4525963"/>
          </a:xfrm>
        </p:spPr>
        <p:txBody>
          <a:bodyPr>
            <a:normAutofit lnSpcReduction="10000"/>
          </a:bodyPr>
          <a:lstStyle/>
          <a:p>
            <a:r>
              <a:rPr lang="en-US" dirty="0" smtClean="0"/>
              <a:t>Azerbaijan and Belarus are not democracies by conventional standards, and lack even partly free press</a:t>
            </a:r>
          </a:p>
          <a:p>
            <a:pPr lvl="1"/>
            <a:r>
              <a:rPr lang="en-US" dirty="0" smtClean="0"/>
              <a:t>Not much different from Russia </a:t>
            </a:r>
          </a:p>
          <a:p>
            <a:r>
              <a:rPr lang="en-US" dirty="0" smtClean="0"/>
              <a:t>Ukraine and Armenia are borderline cases, moving in the right direction, yes, but they still have far to go</a:t>
            </a:r>
          </a:p>
          <a:p>
            <a:r>
              <a:rPr lang="en-US" dirty="0" smtClean="0"/>
              <a:t>Georgia and Moldova have democracy with partly free press and good prospects</a:t>
            </a:r>
          </a:p>
          <a:p>
            <a:endParaRPr lang="en-US" dirty="0"/>
          </a:p>
        </p:txBody>
      </p:sp>
    </p:spTree>
    <p:extLst>
      <p:ext uri="{BB962C8B-B14F-4D97-AF65-F5344CB8AC3E}">
        <p14:creationId xmlns:p14="http://schemas.microsoft.com/office/powerpoint/2010/main" xmlns="" val="1231768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6233</TotalTime>
  <Words>1404</Words>
  <Application>Microsoft Office PowerPoint</Application>
  <PresentationFormat>On-screen Show (4:3)</PresentationFormat>
  <Paragraphs>182</Paragraphs>
  <Slides>27</Slides>
  <Notes>27</Notes>
  <HiddenSlides>2</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Office-tema</vt:lpstr>
      <vt:lpstr>Document</vt:lpstr>
      <vt:lpstr>Can and should the EU’s Eastern Partnership be saved?</vt:lpstr>
      <vt:lpstr>Failure at Vilnius Summit Nov 2013</vt:lpstr>
      <vt:lpstr>Should the EaP be saved? Yes</vt:lpstr>
      <vt:lpstr>Purpose of paper</vt:lpstr>
      <vt:lpstr>From agreements to trade</vt:lpstr>
      <vt:lpstr>But first: Why did Vilnius Summit fail? </vt:lpstr>
      <vt:lpstr>Former Soviet Republics: Democracy 1991-2012</vt:lpstr>
      <vt:lpstr>Former Soviet Republics: Freedom of the press 1993-2012</vt:lpstr>
      <vt:lpstr>Neither democracy nor free press</vt:lpstr>
      <vt:lpstr>EaPs Ill-functioning market economies</vt:lpstr>
      <vt:lpstr>Former Soviet Republics: Ease of doing business 2005-2013 </vt:lpstr>
      <vt:lpstr>Former Soviet Republics: Corruption in 1996-2013</vt:lpstr>
      <vt:lpstr>Former Soviet Republics: Corruption in 2012  (Business corruption as measured by Transparency,  political corruption as measured by Gallup)</vt:lpstr>
      <vt:lpstr>Former Soviet Republics: Corruption and trust in 2012 or earlier</vt:lpstr>
      <vt:lpstr>Verdict: EaP countries are a mixed bag</vt:lpstr>
      <vt:lpstr>Former Soviet Republics: Exports of goods and services 1989-2012 (% of GDP) </vt:lpstr>
      <vt:lpstr>Former Soviet Republics: Exports of manufactures 1994-2012 (% of total exports)</vt:lpstr>
      <vt:lpstr>Former Soviet Republics: Direction of trade in 2012 (% of total)</vt:lpstr>
      <vt:lpstr>Former Soviet Republics: Direction of trade in 2012 (% of total)</vt:lpstr>
      <vt:lpstr>Why the gravity model (GM)?</vt:lpstr>
      <vt:lpstr>The gravity model: Estimation</vt:lpstr>
      <vt:lpstr>The gravity model: Estimation II</vt:lpstr>
      <vt:lpstr>Estimated once-off trade gain for EaP countries from FTAs</vt:lpstr>
      <vt:lpstr>Estimated once-off trade gain for EaP countries from FTAs</vt:lpstr>
      <vt:lpstr>Can the EaP be saved? Only if ...</vt:lpstr>
      <vt:lpstr>What the EU can do</vt:lpstr>
      <vt:lpstr>Conclusion</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and should the EaP be saved?</dc:title>
  <dc:creator>Per</dc:creator>
  <cp:lastModifiedBy>Þorvaldur Gylfason</cp:lastModifiedBy>
  <cp:revision>60</cp:revision>
  <dcterms:created xsi:type="dcterms:W3CDTF">2014-05-05T07:08:32Z</dcterms:created>
  <dcterms:modified xsi:type="dcterms:W3CDTF">2014-07-08T16:04:06Z</dcterms:modified>
</cp:coreProperties>
</file>