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06" r:id="rId3"/>
    <p:sldId id="349" r:id="rId4"/>
    <p:sldId id="350" r:id="rId5"/>
    <p:sldId id="355" r:id="rId6"/>
    <p:sldId id="351" r:id="rId7"/>
    <p:sldId id="356" r:id="rId8"/>
    <p:sldId id="352" r:id="rId9"/>
    <p:sldId id="357" r:id="rId10"/>
    <p:sldId id="353" r:id="rId11"/>
    <p:sldId id="358" r:id="rId12"/>
    <p:sldId id="359" r:id="rId13"/>
    <p:sldId id="360" r:id="rId14"/>
    <p:sldId id="361" r:id="rId15"/>
  </p:sldIdLst>
  <p:sldSz cx="9144000" cy="6858000" type="screen4x3"/>
  <p:notesSz cx="7315200" cy="96012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  <a:srgbClr val="6699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514" y="3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20F7D21-3A5C-43FC-BB06-8B1ED691BFA4}" type="datetimeFigureOut">
              <a:rPr lang="en-US" smtClean="0"/>
              <a:pPr/>
              <a:t>8/12/2016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18A4AB7-27FD-46B3-8CDA-B12B933D8D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988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5024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9707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6860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4051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2432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4388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3716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479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609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1824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9992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903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6623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A4AB7-27FD-46B3-8CDA-B12B933D8D3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325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8/12/2016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8/12/2016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8/12/2016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8/12/2016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8/12/2016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8/12/2016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8/12/2016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8/12/2016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8/12/2016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8/12/2016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4200-192A-47B1-B867-0D64CB7A1476}" type="datetimeFigureOut">
              <a:rPr lang="en-US" smtClean="0"/>
              <a:pPr/>
              <a:t>8/12/2016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44200-192A-47B1-B867-0D64CB7A1476}" type="datetimeFigureOut">
              <a:rPr lang="en-US" smtClean="0"/>
              <a:pPr/>
              <a:t>8/12/2016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38A24-BDBF-4366-BB58-343FC24FC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918648" cy="1470025"/>
          </a:xfrm>
        </p:spPr>
        <p:txBody>
          <a:bodyPr>
            <a:noAutofit/>
          </a:bodyPr>
          <a:lstStyle/>
          <a:p>
            <a:r>
              <a:rPr lang="en-US" sz="3200" b="1" dirty="0"/>
              <a:t>The Anatomy of Constitution Making: </a:t>
            </a:r>
            <a:br>
              <a:rPr lang="en-US" sz="3200" b="1" dirty="0"/>
            </a:br>
            <a:r>
              <a:rPr lang="en-US" sz="3200" b="1" dirty="0"/>
              <a:t>From Denmark in 1849 to Iceland in </a:t>
            </a:r>
            <a:r>
              <a:rPr lang="en-US" sz="3200" b="1" dirty="0" smtClean="0"/>
              <a:t>2017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457107"/>
            <a:ext cx="1900222" cy="1996229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  <p:sp>
        <p:nvSpPr>
          <p:cNvPr id="7" name="TextBox 6"/>
          <p:cNvSpPr txBox="1"/>
          <p:nvPr/>
        </p:nvSpPr>
        <p:spPr>
          <a:xfrm>
            <a:off x="3059832" y="4581128"/>
            <a:ext cx="54006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/>
              <a:t>Presentation at </a:t>
            </a:r>
            <a:r>
              <a:rPr lang="en-US" sz="2000" dirty="0"/>
              <a:t>conference on </a:t>
            </a:r>
            <a:r>
              <a:rPr lang="en-US" sz="2000" i="1" dirty="0"/>
              <a:t>Constitution Making in Democratic Constitutional Orders</a:t>
            </a:r>
            <a:r>
              <a:rPr lang="en-US" sz="2000" dirty="0"/>
              <a:t> </a:t>
            </a:r>
            <a:endParaRPr lang="en-US" sz="2000" dirty="0" smtClean="0"/>
          </a:p>
          <a:p>
            <a:pPr algn="r"/>
            <a:r>
              <a:rPr lang="en-US" sz="2000" dirty="0" smtClean="0"/>
              <a:t>at </a:t>
            </a:r>
            <a:r>
              <a:rPr lang="en-US" sz="2000" dirty="0"/>
              <a:t>CIDE (Center for Research and Teaching of Economics), Mexico City, 11-12 August </a:t>
            </a:r>
            <a:r>
              <a:rPr lang="en-US" sz="2000" dirty="0" smtClean="0"/>
              <a:t>2016.</a:t>
            </a:r>
          </a:p>
          <a:p>
            <a:pPr algn="r"/>
            <a:endParaRPr lang="en-US" sz="2000" dirty="0" smtClean="0"/>
          </a:p>
          <a:p>
            <a:pPr algn="r"/>
            <a:r>
              <a:rPr lang="en-US" sz="2000" dirty="0" err="1" smtClean="0"/>
              <a:t>Thorvaldur</a:t>
            </a:r>
            <a:r>
              <a:rPr lang="en-US" sz="2000" dirty="0" smtClean="0"/>
              <a:t> Gylfason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Iceland 2009</a:t>
            </a:r>
            <a: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After 2008 financial crash, MPs gave in to popular demand for new constitution</a:t>
            </a:r>
          </a:p>
          <a:p>
            <a:r>
              <a:rPr lang="en-US" dirty="0" smtClean="0"/>
              <a:t>National Assembly with 950 randomly selected participants met for a day in late 2010 to discuss whether new constitution was needed and what should be in it</a:t>
            </a:r>
          </a:p>
          <a:p>
            <a:r>
              <a:rPr lang="en-US" dirty="0" smtClean="0"/>
              <a:t>Constituent Assembly with 25 directly elected representatives took four months to draft a bill, passed it 25:0 in mid-2011</a:t>
            </a:r>
          </a:p>
          <a:p>
            <a:r>
              <a:rPr lang="en-US" dirty="0" smtClean="0"/>
              <a:t>Bill won 67% voter support in national referendum in late 2012 (49% turnout)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24076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Iceland 2009</a:t>
            </a:r>
            <a: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14116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Bill is virtually fully consistent with conclusions of National Assembly, and reflects broad consensus on main issues as confirmed by opinion polls</a:t>
            </a:r>
          </a:p>
          <a:p>
            <a:r>
              <a:rPr lang="en-US" dirty="0" smtClean="0"/>
              <a:t>Key provisions include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Equal voting rights (one person, one vote)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National ownership of natural resources</a:t>
            </a:r>
          </a:p>
          <a:p>
            <a:pPr lvl="1"/>
            <a:r>
              <a:rPr lang="en-US" dirty="0" smtClean="0"/>
              <a:t>Further electoral reforms</a:t>
            </a:r>
          </a:p>
          <a:p>
            <a:pPr lvl="1"/>
            <a:r>
              <a:rPr lang="en-US" dirty="0" smtClean="0"/>
              <a:t>More direct democracy</a:t>
            </a:r>
          </a:p>
          <a:p>
            <a:pPr lvl="1"/>
            <a:r>
              <a:rPr lang="en-US" dirty="0" smtClean="0"/>
              <a:t>Environmental protection</a:t>
            </a:r>
          </a:p>
          <a:p>
            <a:pPr lvl="1"/>
            <a:r>
              <a:rPr lang="en-US" dirty="0" smtClean="0"/>
              <a:t>Stronger checks and balances</a:t>
            </a:r>
          </a:p>
          <a:p>
            <a:pPr lvl="1"/>
            <a:r>
              <a:rPr lang="en-US" dirty="0" smtClean="0"/>
              <a:t>Danish-style provision to unblock EU eventual accession</a:t>
            </a:r>
          </a:p>
          <a:p>
            <a:pPr lvl="1"/>
            <a:r>
              <a:rPr lang="en-US" dirty="0" smtClean="0"/>
              <a:t>Clarification of President´s role</a:t>
            </a:r>
          </a:p>
        </p:txBody>
      </p:sp>
    </p:spTree>
    <p:extLst>
      <p:ext uri="{BB962C8B-B14F-4D97-AF65-F5344CB8AC3E}">
        <p14:creationId xmlns:p14="http://schemas.microsoft.com/office/powerpoint/2010/main" val="2825647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Iceland 2009</a:t>
            </a:r>
            <a: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r>
              <a:rPr lang="en-US" dirty="0" smtClean="0"/>
              <a:t>Gradually, lack of support from political elites became evident</a:t>
            </a:r>
          </a:p>
          <a:p>
            <a:pPr lvl="1"/>
            <a:r>
              <a:rPr lang="en-US" dirty="0" smtClean="0"/>
              <a:t>Supreme Court tried to kill reform process by invalidating constituent assembly election</a:t>
            </a:r>
          </a:p>
          <a:p>
            <a:pPr lvl="1"/>
            <a:r>
              <a:rPr lang="en-US" dirty="0" smtClean="0"/>
              <a:t>Opposition parties turned fiercely against reform</a:t>
            </a:r>
          </a:p>
          <a:p>
            <a:pPr lvl="1"/>
            <a:r>
              <a:rPr lang="en-US" dirty="0" smtClean="0"/>
              <a:t>Governing parties´ support for reform also faded</a:t>
            </a:r>
          </a:p>
          <a:p>
            <a:pPr lvl="1"/>
            <a:r>
              <a:rPr lang="en-US" dirty="0" smtClean="0"/>
              <a:t>After 2012 referendum, they had 5-6 months to ratify the bill, and failed to do so</a:t>
            </a:r>
          </a:p>
          <a:p>
            <a:pPr lvl="1"/>
            <a:r>
              <a:rPr lang="en-US" dirty="0" smtClean="0"/>
              <a:t>Since 2013 election, bill has been kept on ice</a:t>
            </a:r>
          </a:p>
        </p:txBody>
      </p:sp>
    </p:spTree>
    <p:extLst>
      <p:ext uri="{BB962C8B-B14F-4D97-AF65-F5344CB8AC3E}">
        <p14:creationId xmlns:p14="http://schemas.microsoft.com/office/powerpoint/2010/main" val="14844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Iceland 2009</a:t>
            </a:r>
            <a: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Since 2013, new government has had yet another constitutional committee with politicians at work</a:t>
            </a:r>
          </a:p>
          <a:p>
            <a:pPr lvl="1"/>
            <a:r>
              <a:rPr lang="en-US" dirty="0" smtClean="0"/>
              <a:t>They picked 4 out of 114 provisions, discarded 1 (because they want constitution to block EU membership!), watered remaining 3 down to find lowest common denominator</a:t>
            </a:r>
          </a:p>
          <a:p>
            <a:pPr lvl="1"/>
            <a:r>
              <a:rPr lang="en-US" dirty="0" smtClean="0"/>
              <a:t>Designed to fail, committee split so nothing will come of its work</a:t>
            </a:r>
          </a:p>
          <a:p>
            <a:pPr lvl="1"/>
            <a:r>
              <a:rPr lang="en-US" dirty="0" smtClean="0"/>
              <a:t>Culmination of sustained attack by political elites on the people and their democracy</a:t>
            </a:r>
          </a:p>
        </p:txBody>
      </p:sp>
    </p:spTree>
    <p:extLst>
      <p:ext uri="{BB962C8B-B14F-4D97-AF65-F5344CB8AC3E}">
        <p14:creationId xmlns:p14="http://schemas.microsoft.com/office/powerpoint/2010/main" val="2284751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Danish constitution, even if it has not created problems for Denmark thus far, still suffers from old flaw</a:t>
            </a:r>
          </a:p>
          <a:p>
            <a:pPr lvl="1"/>
            <a:r>
              <a:rPr lang="en-US" dirty="0" smtClean="0"/>
              <a:t>It says “King” when it means “Government”</a:t>
            </a:r>
          </a:p>
          <a:p>
            <a:pPr lvl="1"/>
            <a:r>
              <a:rPr lang="en-US" dirty="0" smtClean="0"/>
              <a:t>If King decided to do some things that the constitution says he (or she, not mentioned) can do, this could trigger a constitutional crisis</a:t>
            </a:r>
          </a:p>
          <a:p>
            <a:r>
              <a:rPr lang="en-US" dirty="0" smtClean="0"/>
              <a:t>Icelandic constitution</a:t>
            </a:r>
          </a:p>
          <a:p>
            <a:pPr lvl="1"/>
            <a:r>
              <a:rPr lang="en-US" dirty="0" smtClean="0"/>
              <a:t>Unlike the King, President was intended to have certain powers – to veto laws, submit bills, convene and adjourn Parliament, appoint and discharge ministers, and more</a:t>
            </a:r>
          </a:p>
          <a:p>
            <a:pPr lvl="1"/>
            <a:r>
              <a:rPr lang="en-US" dirty="0" smtClean="0"/>
              <a:t>Some opponents of reform still dispute this, viewing the constitution as a nuisance</a:t>
            </a:r>
          </a:p>
          <a:p>
            <a:pPr lvl="1"/>
            <a:r>
              <a:rPr lang="en-US" dirty="0" smtClean="0"/>
              <a:t>New constitution aims to clarify role </a:t>
            </a:r>
            <a:r>
              <a:rPr lang="en-US" smtClean="0"/>
              <a:t>of President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 rot="21411201">
            <a:off x="7335587" y="5561955"/>
            <a:ext cx="166584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Fini</a:t>
            </a:r>
            <a:endParaRPr lang="en-US" sz="8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73236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Outline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Beginnings: </a:t>
            </a:r>
            <a:r>
              <a:rPr lang="en-US" dirty="0"/>
              <a:t>Norway </a:t>
            </a:r>
            <a:r>
              <a:rPr lang="en-US" dirty="0" smtClean="0"/>
              <a:t>1814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Denmark 1849</a:t>
            </a:r>
            <a:r>
              <a:rPr lang="is-IS" dirty="0" smtClean="0"/>
              <a:t>-</a:t>
            </a:r>
            <a:r>
              <a:rPr lang="en-US" dirty="0" smtClean="0"/>
              <a:t>1953</a:t>
            </a:r>
            <a:endParaRPr lang="en-US" dirty="0"/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Iceland 1874</a:t>
            </a:r>
            <a:r>
              <a:rPr lang="is-IS" dirty="0" smtClean="0"/>
              <a:t>-</a:t>
            </a:r>
            <a:r>
              <a:rPr lang="en-US" dirty="0" smtClean="0"/>
              <a:t>1944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Iceland 1944</a:t>
            </a:r>
            <a:r>
              <a:rPr lang="is-IS" dirty="0" smtClean="0"/>
              <a:t>-2</a:t>
            </a:r>
            <a:r>
              <a:rPr lang="en-US" dirty="0" smtClean="0"/>
              <a:t>009</a:t>
            </a:r>
            <a:endParaRPr lang="en-US" dirty="0"/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Iceland 2009</a:t>
            </a:r>
            <a:r>
              <a:rPr lang="is-IS" dirty="0" smtClean="0"/>
              <a:t>-</a:t>
            </a:r>
            <a:r>
              <a:rPr lang="en-US" dirty="0" smtClean="0"/>
              <a:t>2017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Historical background: Norway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1814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>
            <a:normAutofit/>
          </a:bodyPr>
          <a:lstStyle/>
          <a:p>
            <a:r>
              <a:rPr lang="en-US" dirty="0" smtClean="0"/>
              <a:t>Denmark delivered Norway to Sweden 1814</a:t>
            </a:r>
          </a:p>
          <a:p>
            <a:r>
              <a:rPr lang="en-US" dirty="0" smtClean="0"/>
              <a:t>Norway reacted by electing a constituent assembly to draft a liberal, democratic constitution at </a:t>
            </a:r>
            <a:r>
              <a:rPr lang="en-US" dirty="0" err="1" smtClean="0"/>
              <a:t>Eidsvoll</a:t>
            </a:r>
            <a:r>
              <a:rPr lang="en-US" dirty="0" smtClean="0"/>
              <a:t> in 1814 </a:t>
            </a:r>
          </a:p>
          <a:p>
            <a:pPr lvl="1"/>
            <a:r>
              <a:rPr lang="en-US" dirty="0" smtClean="0"/>
              <a:t>Constitutional monarchy with selected King sharing power with partly elected Parliament</a:t>
            </a:r>
          </a:p>
          <a:p>
            <a:pPr lvl="1"/>
            <a:r>
              <a:rPr lang="en-US" dirty="0" smtClean="0"/>
              <a:t>Second oldest constitution still in force</a:t>
            </a:r>
            <a:endParaRPr lang="en-US" dirty="0"/>
          </a:p>
          <a:p>
            <a:pPr lvl="1"/>
            <a:r>
              <a:rPr lang="en-US" dirty="0" smtClean="0"/>
              <a:t>1905: Norway declared independence from Sweden </a:t>
            </a:r>
          </a:p>
          <a:p>
            <a:pPr lvl="1"/>
            <a:r>
              <a:rPr lang="en-US" dirty="0" smtClean="0"/>
              <a:t>1904: Iceland was granted home rule by Denmark</a:t>
            </a:r>
          </a:p>
        </p:txBody>
      </p:sp>
    </p:spTree>
    <p:extLst>
      <p:ext uri="{BB962C8B-B14F-4D97-AF65-F5344CB8AC3E}">
        <p14:creationId xmlns:p14="http://schemas.microsoft.com/office/powerpoint/2010/main" val="1191511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Denmark 1849</a:t>
            </a:r>
            <a:r>
              <a:rPr lang="is-I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1953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141168"/>
          </a:xfrm>
        </p:spPr>
        <p:txBody>
          <a:bodyPr>
            <a:normAutofit/>
          </a:bodyPr>
          <a:lstStyle/>
          <a:p>
            <a:r>
              <a:rPr lang="en-US" dirty="0" smtClean="0"/>
              <a:t>Europe swept by revolution in 1848</a:t>
            </a:r>
          </a:p>
          <a:p>
            <a:r>
              <a:rPr lang="en-US" dirty="0" smtClean="0"/>
              <a:t>Denmark reacted by electing a constituent assembly in 1848-49</a:t>
            </a:r>
          </a:p>
          <a:p>
            <a:pPr lvl="1"/>
            <a:r>
              <a:rPr lang="en-US" dirty="0" smtClean="0"/>
              <a:t>Inspired by Norway´s 1814 constitution</a:t>
            </a:r>
          </a:p>
          <a:p>
            <a:r>
              <a:rPr lang="en-US" dirty="0" smtClean="0"/>
              <a:t>Constitution effectively ended </a:t>
            </a:r>
            <a:r>
              <a:rPr lang="en-US" dirty="0"/>
              <a:t>absolute monarchy and </a:t>
            </a:r>
            <a:r>
              <a:rPr lang="en-US" dirty="0" smtClean="0"/>
              <a:t>introduced parliamentary democracy</a:t>
            </a:r>
          </a:p>
          <a:p>
            <a:pPr lvl="1"/>
            <a:r>
              <a:rPr lang="en-US" dirty="0" smtClean="0"/>
              <a:t>Constitutional </a:t>
            </a:r>
            <a:r>
              <a:rPr lang="en-US" dirty="0"/>
              <a:t>monarchy </a:t>
            </a:r>
            <a:r>
              <a:rPr lang="en-US" dirty="0" smtClean="0"/>
              <a:t>where King </a:t>
            </a:r>
            <a:r>
              <a:rPr lang="en-US" dirty="0"/>
              <a:t>would share power with a </a:t>
            </a:r>
            <a:r>
              <a:rPr lang="en-US" dirty="0" smtClean="0"/>
              <a:t>bicameral, partly elected </a:t>
            </a:r>
            <a:r>
              <a:rPr lang="en-US" dirty="0"/>
              <a:t>Parliament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73792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Denmark 1849</a:t>
            </a:r>
            <a:r>
              <a:rPr lang="is-I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1953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646" y="1628800"/>
            <a:ext cx="8229600" cy="5141168"/>
          </a:xfrm>
        </p:spPr>
        <p:txBody>
          <a:bodyPr>
            <a:normAutofit/>
          </a:bodyPr>
          <a:lstStyle/>
          <a:p>
            <a:r>
              <a:rPr lang="en-US" dirty="0" smtClean="0"/>
              <a:t>Four main revisions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1866</a:t>
            </a:r>
            <a:r>
              <a:rPr lang="en-US" dirty="0" smtClean="0"/>
              <a:t> to tighten rules for election to upper chamber of Parliament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1915</a:t>
            </a:r>
            <a:r>
              <a:rPr lang="en-US" dirty="0" smtClean="0"/>
              <a:t> to reverse 1866 tightening and to grant women and poor men the right to vote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1920</a:t>
            </a:r>
            <a:r>
              <a:rPr lang="en-US" dirty="0" smtClean="0"/>
              <a:t> to establish current border between Denmark and Germany following WWI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1953</a:t>
            </a:r>
            <a:r>
              <a:rPr lang="en-US" dirty="0" smtClean="0"/>
              <a:t> to abolish upper chamber of Parliament and prepare ground for possible EU membership later</a:t>
            </a:r>
          </a:p>
          <a:p>
            <a:r>
              <a:rPr lang="en-US" dirty="0" smtClean="0"/>
              <a:t>In effect, purely parliamentary democracy</a:t>
            </a:r>
          </a:p>
        </p:txBody>
      </p:sp>
    </p:spTree>
    <p:extLst>
      <p:ext uri="{BB962C8B-B14F-4D97-AF65-F5344CB8AC3E}">
        <p14:creationId xmlns:p14="http://schemas.microsoft.com/office/powerpoint/2010/main" val="3936761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Iceland 1874</a:t>
            </a:r>
            <a:r>
              <a:rPr lang="is-I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1944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Danish King delivered translation of 1849 constitution to Iceland in 1874</a:t>
            </a:r>
          </a:p>
          <a:p>
            <a:r>
              <a:rPr lang="en-US" dirty="0" smtClean="0"/>
              <a:t>King exercised veto in 1886 and 1894 to deny Iceland´s Parliament increased self-rule</a:t>
            </a:r>
          </a:p>
          <a:p>
            <a:r>
              <a:rPr lang="en-US" dirty="0" smtClean="0"/>
              <a:t>Danish liberals beat conservatives in 1901 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Change of system </a:t>
            </a:r>
          </a:p>
          <a:p>
            <a:r>
              <a:rPr lang="en-US" dirty="0" smtClean="0"/>
              <a:t>Iceland was granted home rule in 1904</a:t>
            </a:r>
          </a:p>
          <a:p>
            <a:r>
              <a:rPr lang="en-US" dirty="0" smtClean="0"/>
              <a:t>Iceland became sovereign in 1918</a:t>
            </a:r>
          </a:p>
          <a:p>
            <a:pPr lvl="1"/>
            <a:r>
              <a:rPr lang="en-US" dirty="0" smtClean="0"/>
              <a:t>1874 constitution was amended in 1920 and again in 1942 to equalize voting rights, creating mayhem</a:t>
            </a:r>
          </a:p>
        </p:txBody>
      </p:sp>
    </p:spTree>
    <p:extLst>
      <p:ext uri="{BB962C8B-B14F-4D97-AF65-F5344CB8AC3E}">
        <p14:creationId xmlns:p14="http://schemas.microsoft.com/office/powerpoint/2010/main" val="3283980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Iceland 1874</a:t>
            </a:r>
            <a:r>
              <a:rPr lang="is-I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1944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141168"/>
          </a:xfrm>
        </p:spPr>
        <p:txBody>
          <a:bodyPr>
            <a:normAutofit/>
          </a:bodyPr>
          <a:lstStyle/>
          <a:p>
            <a:r>
              <a:rPr lang="en-US" dirty="0" smtClean="0"/>
              <a:t>Electoral </a:t>
            </a:r>
            <a:r>
              <a:rPr lang="en-US" dirty="0"/>
              <a:t>provision </a:t>
            </a:r>
            <a:r>
              <a:rPr lang="en-US" dirty="0" smtClean="0"/>
              <a:t>was amended gradually </a:t>
            </a:r>
            <a:r>
              <a:rPr lang="en-US" dirty="0"/>
              <a:t>(</a:t>
            </a:r>
            <a:r>
              <a:rPr lang="en-US" dirty="0" smtClean="0"/>
              <a:t>1920, 1934, 1942, 1959, and 1984)</a:t>
            </a:r>
          </a:p>
          <a:p>
            <a:pPr lvl="1"/>
            <a:r>
              <a:rPr lang="en-US" dirty="0" smtClean="0"/>
              <a:t>1874: 26 MPs, one for every 1,800 voters</a:t>
            </a:r>
          </a:p>
          <a:p>
            <a:pPr lvl="1"/>
            <a:r>
              <a:rPr lang="en-US" dirty="0" smtClean="0"/>
              <a:t>1984: 63 MPs, one for every 3,900 voters</a:t>
            </a:r>
          </a:p>
          <a:p>
            <a:r>
              <a:rPr lang="en-US" dirty="0" smtClean="0"/>
              <a:t>Today, 63 MPs, one for every </a:t>
            </a:r>
            <a:r>
              <a:rPr lang="en-US" smtClean="0"/>
              <a:t>5,200 </a:t>
            </a:r>
            <a:r>
              <a:rPr lang="en-US" smtClean="0"/>
              <a:t>voters</a:t>
            </a:r>
            <a:endParaRPr lang="en-US" dirty="0" smtClean="0"/>
          </a:p>
          <a:p>
            <a:pPr lvl="1"/>
            <a:r>
              <a:rPr lang="en-US" dirty="0" smtClean="0"/>
              <a:t>Cf. 31,000 in Denmark and 29,000 in Norway</a:t>
            </a:r>
          </a:p>
          <a:p>
            <a:r>
              <a:rPr lang="en-US" dirty="0" smtClean="0"/>
              <a:t>Fierce fights in 1942 and 1959 as Progressives´ gains from unequal voting rights were curtailed</a:t>
            </a:r>
          </a:p>
          <a:p>
            <a:pPr lvl="1"/>
            <a:r>
              <a:rPr lang="en-US" dirty="0" smtClean="0"/>
              <a:t>Won majority of seats with 33% of the vote in 1927</a:t>
            </a:r>
          </a:p>
        </p:txBody>
      </p:sp>
    </p:spTree>
    <p:extLst>
      <p:ext uri="{BB962C8B-B14F-4D97-AF65-F5344CB8AC3E}">
        <p14:creationId xmlns:p14="http://schemas.microsoft.com/office/powerpoint/2010/main" val="162041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Iceland 1944</a:t>
            </a:r>
            <a:r>
              <a:rPr lang="is-I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-2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009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14116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 1943, Iceland declared full independence from occupied Denmark</a:t>
            </a:r>
          </a:p>
          <a:p>
            <a:pPr lvl="1"/>
            <a:r>
              <a:rPr lang="en-US" dirty="0" smtClean="0"/>
              <a:t>Dysfunctional Parliament made minimal changes in 1874 constitution</a:t>
            </a:r>
          </a:p>
          <a:p>
            <a:pPr lvl="1"/>
            <a:r>
              <a:rPr lang="en-US" dirty="0" smtClean="0"/>
              <a:t>Replaced King by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popularly elected President</a:t>
            </a:r>
          </a:p>
          <a:p>
            <a:pPr lvl="2"/>
            <a:r>
              <a:rPr lang="en-US" dirty="0" smtClean="0"/>
              <a:t>MPs wanted Parliament to select President, but Governor induced them to accept popularly elected President</a:t>
            </a:r>
          </a:p>
          <a:p>
            <a:pPr lvl="1"/>
            <a:r>
              <a:rPr lang="en-US" dirty="0" smtClean="0"/>
              <a:t>Promised general overhaul no later then 1946</a:t>
            </a:r>
          </a:p>
          <a:p>
            <a:pPr lvl="1"/>
            <a:r>
              <a:rPr lang="en-US" dirty="0" smtClean="0"/>
              <a:t>Proved able to deliver only minimal changes</a:t>
            </a:r>
          </a:p>
          <a:p>
            <a:pPr lvl="2"/>
            <a:r>
              <a:rPr lang="en-US" dirty="0" smtClean="0"/>
              <a:t>Mostly to adjust electoral clause to population changes</a:t>
            </a:r>
          </a:p>
        </p:txBody>
      </p:sp>
    </p:spTree>
    <p:extLst>
      <p:ext uri="{BB962C8B-B14F-4D97-AF65-F5344CB8AC3E}">
        <p14:creationId xmlns:p14="http://schemas.microsoft.com/office/powerpoint/2010/main" val="765307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Iceland 1944</a:t>
            </a:r>
            <a:r>
              <a:rPr lang="is-I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-2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009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r>
              <a:rPr lang="en-US" dirty="0" smtClean="0"/>
              <a:t>Apart from electoral provision, a few minor amendments have been made</a:t>
            </a:r>
          </a:p>
          <a:p>
            <a:pPr lvl="1"/>
            <a:r>
              <a:rPr lang="en-US" dirty="0" smtClean="0"/>
              <a:t>To reduce voting age in 1968 and 1984</a:t>
            </a:r>
          </a:p>
          <a:p>
            <a:pPr lvl="1"/>
            <a:r>
              <a:rPr lang="en-US" dirty="0" smtClean="0"/>
              <a:t>To add new human rights provisions in 1995</a:t>
            </a:r>
          </a:p>
          <a:p>
            <a:r>
              <a:rPr lang="en-US" dirty="0" smtClean="0"/>
              <a:t>This was meager output from a series of parliamentary constitutional committees unable to agree on general overhaul as promised in 1944</a:t>
            </a:r>
          </a:p>
          <a:p>
            <a:pPr lvl="1"/>
            <a:r>
              <a:rPr lang="en-US" dirty="0" smtClean="0"/>
              <a:t>Exemplifies unsuitability of self-dealing MPs as constitution makers due to conflict of interest</a:t>
            </a:r>
          </a:p>
        </p:txBody>
      </p:sp>
    </p:spTree>
    <p:extLst>
      <p:ext uri="{BB962C8B-B14F-4D97-AF65-F5344CB8AC3E}">
        <p14:creationId xmlns:p14="http://schemas.microsoft.com/office/powerpoint/2010/main" val="3390481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5449</TotalTime>
  <Words>941</Words>
  <Application>Microsoft Office PowerPoint</Application>
  <PresentationFormat>On-screen Show (4:3)</PresentationFormat>
  <Paragraphs>113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The Anatomy of Constitution Making:  From Denmark in 1849 to Iceland in 2017</vt:lpstr>
      <vt:lpstr>Outline</vt:lpstr>
      <vt:lpstr>Historical background: Norway 1814</vt:lpstr>
      <vt:lpstr>Denmark 1849-1953</vt:lpstr>
      <vt:lpstr>Denmark 1849-1953</vt:lpstr>
      <vt:lpstr>Iceland 1874-1944</vt:lpstr>
      <vt:lpstr>Iceland 1874-1944</vt:lpstr>
      <vt:lpstr>Iceland 1944-2009</vt:lpstr>
      <vt:lpstr>Iceland 1944-2009</vt:lpstr>
      <vt:lpstr>Iceland 2009-2017</vt:lpstr>
      <vt:lpstr>Iceland 2009-2017</vt:lpstr>
      <vt:lpstr>Iceland 2009-2017</vt:lpstr>
      <vt:lpstr>Iceland 2009-2017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Iceland: From Boom to Bust and Then What?</dc:title>
  <dc:creator>Þorvaldur Gylfason</dc:creator>
  <cp:lastModifiedBy>gylfason</cp:lastModifiedBy>
  <cp:revision>154</cp:revision>
  <cp:lastPrinted>2015-06-19T18:07:41Z</cp:lastPrinted>
  <dcterms:created xsi:type="dcterms:W3CDTF">2013-09-13T12:03:41Z</dcterms:created>
  <dcterms:modified xsi:type="dcterms:W3CDTF">2016-08-12T15:38:53Z</dcterms:modified>
</cp:coreProperties>
</file>