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8.xml" ContentType="application/vnd.openxmlformats-officedocument.drawingml.chart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9"/>
  </p:notesMasterIdLst>
  <p:sldIdLst>
    <p:sldId id="256" r:id="rId2"/>
    <p:sldId id="257" r:id="rId3"/>
    <p:sldId id="258" r:id="rId4"/>
    <p:sldId id="295" r:id="rId5"/>
    <p:sldId id="296" r:id="rId6"/>
    <p:sldId id="303" r:id="rId7"/>
    <p:sldId id="297" r:id="rId8"/>
    <p:sldId id="299" r:id="rId9"/>
    <p:sldId id="300" r:id="rId10"/>
    <p:sldId id="304" r:id="rId11"/>
    <p:sldId id="267" r:id="rId12"/>
    <p:sldId id="301" r:id="rId13"/>
    <p:sldId id="302" r:id="rId14"/>
    <p:sldId id="316" r:id="rId15"/>
    <p:sldId id="317" r:id="rId16"/>
    <p:sldId id="291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259" r:id="rId58"/>
    <p:sldId id="368" r:id="rId59"/>
    <p:sldId id="369" r:id="rId60"/>
    <p:sldId id="321" r:id="rId61"/>
    <p:sldId id="322" r:id="rId62"/>
    <p:sldId id="268" r:id="rId63"/>
    <p:sldId id="269" r:id="rId64"/>
    <p:sldId id="270" r:id="rId65"/>
    <p:sldId id="271" r:id="rId66"/>
    <p:sldId id="272" r:id="rId67"/>
    <p:sldId id="273" r:id="rId68"/>
    <p:sldId id="274" r:id="rId69"/>
    <p:sldId id="275" r:id="rId70"/>
    <p:sldId id="276" r:id="rId71"/>
    <p:sldId id="277" r:id="rId72"/>
    <p:sldId id="278" r:id="rId73"/>
    <p:sldId id="279" r:id="rId74"/>
    <p:sldId id="280" r:id="rId75"/>
    <p:sldId id="281" r:id="rId76"/>
    <p:sldId id="282" r:id="rId77"/>
    <p:sldId id="283" r:id="rId78"/>
    <p:sldId id="284" r:id="rId79"/>
    <p:sldId id="285" r:id="rId80"/>
    <p:sldId id="286" r:id="rId81"/>
    <p:sldId id="287" r:id="rId82"/>
    <p:sldId id="288" r:id="rId83"/>
    <p:sldId id="315" r:id="rId84"/>
    <p:sldId id="289" r:id="rId85"/>
    <p:sldId id="318" r:id="rId86"/>
    <p:sldId id="319" r:id="rId87"/>
    <p:sldId id="320" r:id="rId88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6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0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Mapu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Mapu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Mapu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Mapu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Maput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&#205;sland%201901-200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N&#253;%20g&#246;gn\&#205;sland%201901-20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24255490155705331"/>
          <c:y val="4.0098206724182323E-2"/>
          <c:w val="0.70103391719858565"/>
          <c:h val="0.84454579058644563"/>
        </c:manualLayout>
      </c:layout>
      <c:lineChart>
        <c:grouping val="standard"/>
        <c:ser>
          <c:idx val="0"/>
          <c:order val="0"/>
          <c:tx>
            <c:strRef>
              <c:f>GDPpcppp!$A$2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GDPpcppp!$B$1:$AF$1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GDPpcppp!$B$2:$AF$2</c:f>
              <c:numCache>
                <c:formatCode>0</c:formatCode>
                <c:ptCount val="31"/>
                <c:pt idx="0">
                  <c:v>603.9</c:v>
                </c:pt>
                <c:pt idx="1">
                  <c:v>585.1</c:v>
                </c:pt>
                <c:pt idx="2">
                  <c:v>621</c:v>
                </c:pt>
                <c:pt idx="3">
                  <c:v>684.4</c:v>
                </c:pt>
                <c:pt idx="4">
                  <c:v>726.7</c:v>
                </c:pt>
                <c:pt idx="5">
                  <c:v>773.6</c:v>
                </c:pt>
                <c:pt idx="6">
                  <c:v>803.5</c:v>
                </c:pt>
                <c:pt idx="7">
                  <c:v>863.8</c:v>
                </c:pt>
                <c:pt idx="8">
                  <c:v>944.2</c:v>
                </c:pt>
                <c:pt idx="9">
                  <c:v>1073.5999999999999</c:v>
                </c:pt>
                <c:pt idx="10">
                  <c:v>1202</c:v>
                </c:pt>
                <c:pt idx="11" formatCode="#,##0">
                  <c:v>1288.5</c:v>
                </c:pt>
                <c:pt idx="12" formatCode="#,##0">
                  <c:v>1415.1</c:v>
                </c:pt>
                <c:pt idx="13" formatCode="#,##0">
                  <c:v>1549.8</c:v>
                </c:pt>
                <c:pt idx="14" formatCode="#,##0">
                  <c:v>1588.8</c:v>
                </c:pt>
                <c:pt idx="15" formatCode="#,##0">
                  <c:v>1625.2</c:v>
                </c:pt>
                <c:pt idx="16" formatCode="#,##0">
                  <c:v>1750.6</c:v>
                </c:pt>
                <c:pt idx="17" formatCode="#,##0">
                  <c:v>1974.9</c:v>
                </c:pt>
                <c:pt idx="18" formatCode="#,##0">
                  <c:v>2225.6</c:v>
                </c:pt>
                <c:pt idx="19" formatCode="#,##0">
                  <c:v>2488.9</c:v>
                </c:pt>
                <c:pt idx="20" formatCode="#,##0">
                  <c:v>2730.3</c:v>
                </c:pt>
                <c:pt idx="21" formatCode="#,##0">
                  <c:v>2972</c:v>
                </c:pt>
                <c:pt idx="22" formatCode="#,##0">
                  <c:v>3215.4</c:v>
                </c:pt>
                <c:pt idx="23" formatCode="#,##0">
                  <c:v>3433.1</c:v>
                </c:pt>
                <c:pt idx="24" formatCode="#,##0">
                  <c:v>3659.2</c:v>
                </c:pt>
                <c:pt idx="25" formatCode="#,##0">
                  <c:v>3938.6</c:v>
                </c:pt>
                <c:pt idx="26" formatCode="#,##0">
                  <c:v>4234.6000000000004</c:v>
                </c:pt>
                <c:pt idx="27" formatCode="#,##0">
                  <c:v>4589.1000000000004</c:v>
                </c:pt>
                <c:pt idx="28" formatCode="#,##0">
                  <c:v>5016.7</c:v>
                </c:pt>
                <c:pt idx="29" formatCode="#,##0">
                  <c:v>5490.3</c:v>
                </c:pt>
                <c:pt idx="30" formatCode="#,##0">
                  <c:v>6011.7</c:v>
                </c:pt>
              </c:numCache>
            </c:numRef>
          </c:val>
        </c:ser>
        <c:ser>
          <c:idx val="1"/>
          <c:order val="1"/>
          <c:tx>
            <c:strRef>
              <c:f>GDPpcppp!$A$3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GDPpcppp!$B$1:$AF$1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GDPpcppp!$B$3:$AF$3</c:f>
              <c:numCache>
                <c:formatCode>#,##0</c:formatCode>
                <c:ptCount val="31"/>
                <c:pt idx="0">
                  <c:v>1119.7</c:v>
                </c:pt>
                <c:pt idx="1">
                  <c:v>1113.0999999999999</c:v>
                </c:pt>
                <c:pt idx="2">
                  <c:v>1166.7</c:v>
                </c:pt>
                <c:pt idx="3">
                  <c:v>1205.8</c:v>
                </c:pt>
                <c:pt idx="4">
                  <c:v>1116.9000000000001</c:v>
                </c:pt>
                <c:pt idx="5">
                  <c:v>1165.0999999999999</c:v>
                </c:pt>
                <c:pt idx="6">
                  <c:v>1211.9000000000001</c:v>
                </c:pt>
                <c:pt idx="7">
                  <c:v>1228.9000000000001</c:v>
                </c:pt>
                <c:pt idx="8">
                  <c:v>1287.9000000000001</c:v>
                </c:pt>
                <c:pt idx="9">
                  <c:v>1313.1</c:v>
                </c:pt>
                <c:pt idx="10">
                  <c:v>1358.9</c:v>
                </c:pt>
                <c:pt idx="11">
                  <c:v>1394.1</c:v>
                </c:pt>
                <c:pt idx="12">
                  <c:v>1423.1</c:v>
                </c:pt>
                <c:pt idx="13">
                  <c:v>1531</c:v>
                </c:pt>
                <c:pt idx="14">
                  <c:v>1596.5</c:v>
                </c:pt>
                <c:pt idx="15">
                  <c:v>1655.4</c:v>
                </c:pt>
                <c:pt idx="16">
                  <c:v>1637.6</c:v>
                </c:pt>
                <c:pt idx="17">
                  <c:v>1692.2</c:v>
                </c:pt>
                <c:pt idx="18">
                  <c:v>1742</c:v>
                </c:pt>
                <c:pt idx="19">
                  <c:v>1838.6</c:v>
                </c:pt>
                <c:pt idx="20">
                  <c:v>1944.1</c:v>
                </c:pt>
                <c:pt idx="21">
                  <c:v>2051.4</c:v>
                </c:pt>
                <c:pt idx="22">
                  <c:v>2106.3000000000002</c:v>
                </c:pt>
                <c:pt idx="23">
                  <c:v>2194.3000000000002</c:v>
                </c:pt>
                <c:pt idx="24">
                  <c:v>2311.1</c:v>
                </c:pt>
                <c:pt idx="25">
                  <c:v>2364.4</c:v>
                </c:pt>
                <c:pt idx="26">
                  <c:v>2447.6999999999998</c:v>
                </c:pt>
                <c:pt idx="27">
                  <c:v>2499.8000000000002</c:v>
                </c:pt>
                <c:pt idx="28">
                  <c:v>2669.4</c:v>
                </c:pt>
                <c:pt idx="29">
                  <c:v>2850.6</c:v>
                </c:pt>
                <c:pt idx="30">
                  <c:v>3071.5</c:v>
                </c:pt>
              </c:numCache>
            </c:numRef>
          </c:val>
        </c:ser>
        <c:ser>
          <c:idx val="2"/>
          <c:order val="2"/>
          <c:tx>
            <c:strRef>
              <c:f>GDPpcppp!$A$4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numRef>
              <c:f>GDPpcppp!$B$1:$AF$1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GDPpcppp!$B$4:$AF$4</c:f>
              <c:numCache>
                <c:formatCode>#,##0</c:formatCode>
                <c:ptCount val="31"/>
                <c:pt idx="0">
                  <c:v>3006</c:v>
                </c:pt>
                <c:pt idx="1">
                  <c:v>3277.4</c:v>
                </c:pt>
                <c:pt idx="2">
                  <c:v>3452.5</c:v>
                </c:pt>
                <c:pt idx="3">
                  <c:v>3599.4</c:v>
                </c:pt>
                <c:pt idx="4">
                  <c:v>3845.2</c:v>
                </c:pt>
                <c:pt idx="5">
                  <c:v>4032.8</c:v>
                </c:pt>
                <c:pt idx="6">
                  <c:v>4205.7</c:v>
                </c:pt>
                <c:pt idx="7">
                  <c:v>4341.6000000000004</c:v>
                </c:pt>
                <c:pt idx="8">
                  <c:v>4492.7</c:v>
                </c:pt>
                <c:pt idx="9">
                  <c:v>4715</c:v>
                </c:pt>
                <c:pt idx="10">
                  <c:v>4541.2</c:v>
                </c:pt>
                <c:pt idx="11">
                  <c:v>4475.9000000000005</c:v>
                </c:pt>
                <c:pt idx="12">
                  <c:v>4597.1000000000004</c:v>
                </c:pt>
                <c:pt idx="13">
                  <c:v>4925.7</c:v>
                </c:pt>
                <c:pt idx="14">
                  <c:v>5234.5</c:v>
                </c:pt>
                <c:pt idx="15">
                  <c:v>5558.5</c:v>
                </c:pt>
                <c:pt idx="16">
                  <c:v>5930.1</c:v>
                </c:pt>
                <c:pt idx="17">
                  <c:v>6287.7</c:v>
                </c:pt>
                <c:pt idx="18">
                  <c:v>6728.9</c:v>
                </c:pt>
                <c:pt idx="19">
                  <c:v>7157.6</c:v>
                </c:pt>
                <c:pt idx="20">
                  <c:v>7659.2</c:v>
                </c:pt>
                <c:pt idx="21">
                  <c:v>8211.7000000000007</c:v>
                </c:pt>
                <c:pt idx="22">
                  <c:v>8593.1</c:v>
                </c:pt>
                <c:pt idx="23">
                  <c:v>7767.2</c:v>
                </c:pt>
                <c:pt idx="24">
                  <c:v>8051.4</c:v>
                </c:pt>
                <c:pt idx="25">
                  <c:v>8569.7000000000007</c:v>
                </c:pt>
                <c:pt idx="26">
                  <c:v>8415.9</c:v>
                </c:pt>
                <c:pt idx="27">
                  <c:v>8589.9</c:v>
                </c:pt>
                <c:pt idx="28">
                  <c:v>8905.2000000000007</c:v>
                </c:pt>
                <c:pt idx="29">
                  <c:v>9373.7999999999811</c:v>
                </c:pt>
                <c:pt idx="30">
                  <c:v>9681.2000000000007</c:v>
                </c:pt>
              </c:numCache>
            </c:numRef>
          </c:val>
        </c:ser>
        <c:ser>
          <c:idx val="3"/>
          <c:order val="3"/>
          <c:tx>
            <c:strRef>
              <c:f>GDPpcppp!$A$5</c:f>
              <c:strCache>
                <c:ptCount val="1"/>
                <c:pt idx="0">
                  <c:v>Korea</c:v>
                </c:pt>
              </c:strCache>
            </c:strRef>
          </c:tx>
          <c:marker>
            <c:symbol val="none"/>
          </c:marker>
          <c:cat>
            <c:numRef>
              <c:f>GDPpcppp!$B$1:$AF$1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GDPpcppp!$B$5:$AF$5</c:f>
              <c:numCache>
                <c:formatCode>#,##0</c:formatCode>
                <c:ptCount val="31"/>
                <c:pt idx="0">
                  <c:v>3693.4</c:v>
                </c:pt>
                <c:pt idx="1">
                  <c:v>4019.2</c:v>
                </c:pt>
                <c:pt idx="2">
                  <c:v>4352.5</c:v>
                </c:pt>
                <c:pt idx="3">
                  <c:v>4685.4000000000005</c:v>
                </c:pt>
                <c:pt idx="4">
                  <c:v>4927.9000000000005</c:v>
                </c:pt>
                <c:pt idx="5">
                  <c:v>4779.4000000000005</c:v>
                </c:pt>
                <c:pt idx="6">
                  <c:v>4995.5</c:v>
                </c:pt>
                <c:pt idx="7">
                  <c:v>5279.2</c:v>
                </c:pt>
                <c:pt idx="8">
                  <c:v>5762.5</c:v>
                </c:pt>
                <c:pt idx="9">
                  <c:v>6152.9</c:v>
                </c:pt>
                <c:pt idx="10">
                  <c:v>6507</c:v>
                </c:pt>
                <c:pt idx="11">
                  <c:v>7131.9</c:v>
                </c:pt>
                <c:pt idx="12">
                  <c:v>7849.3</c:v>
                </c:pt>
                <c:pt idx="13">
                  <c:v>8601.9</c:v>
                </c:pt>
                <c:pt idx="14">
                  <c:v>9094.2000000000007</c:v>
                </c:pt>
                <c:pt idx="15">
                  <c:v>9813.6</c:v>
                </c:pt>
                <c:pt idx="16">
                  <c:v>10636.4</c:v>
                </c:pt>
                <c:pt idx="17">
                  <c:v>11159.5</c:v>
                </c:pt>
                <c:pt idx="18">
                  <c:v>11738.3</c:v>
                </c:pt>
                <c:pt idx="19">
                  <c:v>12626.6</c:v>
                </c:pt>
                <c:pt idx="20">
                  <c:v>13588.7</c:v>
                </c:pt>
                <c:pt idx="21">
                  <c:v>14401.8</c:v>
                </c:pt>
                <c:pt idx="22">
                  <c:v>14930.9</c:v>
                </c:pt>
                <c:pt idx="23">
                  <c:v>13807.4</c:v>
                </c:pt>
                <c:pt idx="24">
                  <c:v>15010.2</c:v>
                </c:pt>
                <c:pt idx="25">
                  <c:v>16148.5</c:v>
                </c:pt>
                <c:pt idx="26">
                  <c:v>16645.8</c:v>
                </c:pt>
                <c:pt idx="27">
                  <c:v>17708.2</c:v>
                </c:pt>
                <c:pt idx="28">
                  <c:v>18167.3</c:v>
                </c:pt>
                <c:pt idx="29">
                  <c:v>18934.400000000001</c:v>
                </c:pt>
                <c:pt idx="30">
                  <c:v>19598.099999999948</c:v>
                </c:pt>
              </c:numCache>
            </c:numRef>
          </c:val>
        </c:ser>
        <c:ser>
          <c:idx val="4"/>
          <c:order val="4"/>
          <c:tx>
            <c:strRef>
              <c:f>GDPpcppp!$A$6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numRef>
              <c:f>GDPpcppp!$B$1:$AF$1</c:f>
              <c:numCache>
                <c:formatCode>General</c:formatCode>
                <c:ptCount val="3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</c:numCache>
            </c:numRef>
          </c:cat>
          <c:val>
            <c:numRef>
              <c:f>GDPpcppp!$B$6:$AF$6</c:f>
              <c:numCache>
                <c:formatCode>#,##0</c:formatCode>
                <c:ptCount val="31"/>
                <c:pt idx="0">
                  <c:v>1877.7</c:v>
                </c:pt>
                <c:pt idx="1">
                  <c:v>1885.8</c:v>
                </c:pt>
                <c:pt idx="2">
                  <c:v>1863.6</c:v>
                </c:pt>
                <c:pt idx="3">
                  <c:v>1833.9</c:v>
                </c:pt>
                <c:pt idx="4">
                  <c:v>1838.6</c:v>
                </c:pt>
                <c:pt idx="5">
                  <c:v>1855.8</c:v>
                </c:pt>
                <c:pt idx="6">
                  <c:v>1845.8</c:v>
                </c:pt>
                <c:pt idx="7">
                  <c:v>1802.2</c:v>
                </c:pt>
                <c:pt idx="8">
                  <c:v>1745.1</c:v>
                </c:pt>
                <c:pt idx="9">
                  <c:v>1735.8</c:v>
                </c:pt>
                <c:pt idx="10">
                  <c:v>1701.6</c:v>
                </c:pt>
                <c:pt idx="11">
                  <c:v>1693.7</c:v>
                </c:pt>
                <c:pt idx="12">
                  <c:v>1694.3</c:v>
                </c:pt>
                <c:pt idx="13">
                  <c:v>1712.3</c:v>
                </c:pt>
                <c:pt idx="14">
                  <c:v>1712</c:v>
                </c:pt>
                <c:pt idx="15">
                  <c:v>1677.9</c:v>
                </c:pt>
                <c:pt idx="16">
                  <c:v>1636.1</c:v>
                </c:pt>
                <c:pt idx="17">
                  <c:v>1566.1</c:v>
                </c:pt>
                <c:pt idx="18">
                  <c:v>1543.8</c:v>
                </c:pt>
                <c:pt idx="19">
                  <c:v>1533.2</c:v>
                </c:pt>
                <c:pt idx="20">
                  <c:v>1551.4</c:v>
                </c:pt>
                <c:pt idx="21">
                  <c:v>1590.2</c:v>
                </c:pt>
                <c:pt idx="22">
                  <c:v>1603.2</c:v>
                </c:pt>
                <c:pt idx="23">
                  <c:v>1597.5</c:v>
                </c:pt>
                <c:pt idx="24">
                  <c:v>1601.9</c:v>
                </c:pt>
                <c:pt idx="25">
                  <c:v>1611.2</c:v>
                </c:pt>
                <c:pt idx="26">
                  <c:v>1629.8</c:v>
                </c:pt>
                <c:pt idx="27">
                  <c:v>1645.4</c:v>
                </c:pt>
                <c:pt idx="28">
                  <c:v>1669.6</c:v>
                </c:pt>
                <c:pt idx="29">
                  <c:v>1718.5</c:v>
                </c:pt>
                <c:pt idx="30">
                  <c:v>1774</c:v>
                </c:pt>
              </c:numCache>
            </c:numRef>
          </c:val>
        </c:ser>
        <c:marker val="1"/>
        <c:axId val="77853440"/>
        <c:axId val="77854976"/>
      </c:lineChart>
      <c:catAx>
        <c:axId val="77853440"/>
        <c:scaling>
          <c:orientation val="minMax"/>
        </c:scaling>
        <c:axPos val="b"/>
        <c:numFmt formatCode="General" sourceLinked="1"/>
        <c:tickLblPos val="nextTo"/>
        <c:crossAx val="77854976"/>
        <c:crosses val="autoZero"/>
        <c:auto val="1"/>
        <c:lblAlgn val="ctr"/>
        <c:lblOffset val="100"/>
      </c:catAx>
      <c:valAx>
        <c:axId val="77854976"/>
        <c:scaling>
          <c:orientation val="minMax"/>
          <c:max val="200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77853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878268710550177"/>
          <c:y val="5.739132202362255E-2"/>
          <c:w val="0.33774571686203786"/>
          <c:h val="0.39416141934876725"/>
        </c:manualLayout>
      </c:layout>
      <c:txPr>
        <a:bodyPr/>
        <a:lstStyle/>
        <a:p>
          <a:pPr>
            <a:defRPr sz="1800"/>
          </a:pPr>
          <a:endParaRPr lang="is-IS"/>
        </a:p>
      </c:txPr>
    </c:legend>
    <c:plotVisOnly val="1"/>
  </c:chart>
  <c:spPr>
    <a:solidFill>
      <a:schemeClr val="lt1"/>
    </a:solidFill>
    <a:ln w="28575" cap="flat" cmpd="sng" algn="ctr">
      <a:solidFill>
        <a:schemeClr val="accent4"/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3373614592134542"/>
          <c:y val="2.6068043419709867E-2"/>
          <c:w val="0.83219102120801336"/>
          <c:h val="0.85377763804079077"/>
        </c:manualLayout>
      </c:layout>
      <c:lineChart>
        <c:grouping val="standard"/>
        <c:ser>
          <c:idx val="0"/>
          <c:order val="0"/>
          <c:tx>
            <c:strRef>
              <c:f>Life!$A$2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Life!$B$1:$AU$1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Life!$B$2:$AU$2</c:f>
              <c:numCache>
                <c:formatCode>General</c:formatCode>
                <c:ptCount val="46"/>
                <c:pt idx="0">
                  <c:v>36.300000000000004</c:v>
                </c:pt>
                <c:pt idx="1">
                  <c:v>40.5</c:v>
                </c:pt>
                <c:pt idx="2">
                  <c:v>54.1</c:v>
                </c:pt>
                <c:pt idx="3">
                  <c:v>50.2</c:v>
                </c:pt>
                <c:pt idx="4">
                  <c:v>50.2</c:v>
                </c:pt>
                <c:pt idx="5">
                  <c:v>50.2</c:v>
                </c:pt>
                <c:pt idx="6">
                  <c:v>59.6</c:v>
                </c:pt>
                <c:pt idx="7">
                  <c:v>59.6</c:v>
                </c:pt>
                <c:pt idx="8">
                  <c:v>59.6</c:v>
                </c:pt>
                <c:pt idx="9">
                  <c:v>61.7</c:v>
                </c:pt>
                <c:pt idx="10">
                  <c:v>61.7</c:v>
                </c:pt>
                <c:pt idx="11">
                  <c:v>61.7</c:v>
                </c:pt>
                <c:pt idx="12">
                  <c:v>63.2</c:v>
                </c:pt>
                <c:pt idx="13">
                  <c:v>63.2</c:v>
                </c:pt>
                <c:pt idx="14">
                  <c:v>64.3</c:v>
                </c:pt>
                <c:pt idx="15">
                  <c:v>65.400000000000006</c:v>
                </c:pt>
                <c:pt idx="16">
                  <c:v>65.400000000000006</c:v>
                </c:pt>
                <c:pt idx="17">
                  <c:v>65.400000000000006</c:v>
                </c:pt>
                <c:pt idx="18">
                  <c:v>65.400000000000006</c:v>
                </c:pt>
                <c:pt idx="19">
                  <c:v>66.8</c:v>
                </c:pt>
                <c:pt idx="20">
                  <c:v>66.8</c:v>
                </c:pt>
                <c:pt idx="21">
                  <c:v>66.8</c:v>
                </c:pt>
                <c:pt idx="22">
                  <c:v>67.8</c:v>
                </c:pt>
                <c:pt idx="23">
                  <c:v>67.8</c:v>
                </c:pt>
                <c:pt idx="24">
                  <c:v>68.3</c:v>
                </c:pt>
                <c:pt idx="25">
                  <c:v>68.3</c:v>
                </c:pt>
                <c:pt idx="26">
                  <c:v>68.3</c:v>
                </c:pt>
                <c:pt idx="27">
                  <c:v>68.7</c:v>
                </c:pt>
                <c:pt idx="28">
                  <c:v>68.7</c:v>
                </c:pt>
                <c:pt idx="29">
                  <c:v>68.900000000000006</c:v>
                </c:pt>
                <c:pt idx="30">
                  <c:v>68.900000000000006</c:v>
                </c:pt>
                <c:pt idx="31">
                  <c:v>68.900000000000006</c:v>
                </c:pt>
                <c:pt idx="32">
                  <c:v>69</c:v>
                </c:pt>
                <c:pt idx="33">
                  <c:v>69</c:v>
                </c:pt>
                <c:pt idx="34">
                  <c:v>69.400000000000006</c:v>
                </c:pt>
                <c:pt idx="35">
                  <c:v>69.400000000000006</c:v>
                </c:pt>
                <c:pt idx="36">
                  <c:v>69.400000000000006</c:v>
                </c:pt>
                <c:pt idx="37">
                  <c:v>69.7</c:v>
                </c:pt>
                <c:pt idx="38">
                  <c:v>69.7</c:v>
                </c:pt>
                <c:pt idx="39">
                  <c:v>70.3</c:v>
                </c:pt>
                <c:pt idx="40">
                  <c:v>70.3</c:v>
                </c:pt>
                <c:pt idx="41">
                  <c:v>70.3</c:v>
                </c:pt>
                <c:pt idx="42">
                  <c:v>70.7</c:v>
                </c:pt>
                <c:pt idx="43">
                  <c:v>70.7</c:v>
                </c:pt>
                <c:pt idx="44">
                  <c:v>71.400000000000006</c:v>
                </c:pt>
                <c:pt idx="45">
                  <c:v>71.8</c:v>
                </c:pt>
              </c:numCache>
            </c:numRef>
          </c:val>
        </c:ser>
        <c:ser>
          <c:idx val="1"/>
          <c:order val="1"/>
          <c:tx>
            <c:strRef>
              <c:f>Life!$A$3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Life!$B$1:$AU$1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Life!$B$3:$AU$3</c:f>
              <c:numCache>
                <c:formatCode>General</c:formatCode>
                <c:ptCount val="46"/>
                <c:pt idx="0">
                  <c:v>44.3</c:v>
                </c:pt>
                <c:pt idx="1">
                  <c:v>44.3</c:v>
                </c:pt>
                <c:pt idx="2">
                  <c:v>45.5</c:v>
                </c:pt>
                <c:pt idx="3">
                  <c:v>45.5</c:v>
                </c:pt>
                <c:pt idx="4">
                  <c:v>45.5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49.4</c:v>
                </c:pt>
                <c:pt idx="10">
                  <c:v>49.4</c:v>
                </c:pt>
                <c:pt idx="11">
                  <c:v>50.3</c:v>
                </c:pt>
                <c:pt idx="12">
                  <c:v>50.3</c:v>
                </c:pt>
                <c:pt idx="13">
                  <c:v>50.3</c:v>
                </c:pt>
                <c:pt idx="14">
                  <c:v>50.3</c:v>
                </c:pt>
                <c:pt idx="15">
                  <c:v>52.9</c:v>
                </c:pt>
                <c:pt idx="16">
                  <c:v>52.9</c:v>
                </c:pt>
                <c:pt idx="17">
                  <c:v>52.9</c:v>
                </c:pt>
                <c:pt idx="18">
                  <c:v>52.9</c:v>
                </c:pt>
                <c:pt idx="19">
                  <c:v>54.2</c:v>
                </c:pt>
                <c:pt idx="20">
                  <c:v>54.2</c:v>
                </c:pt>
                <c:pt idx="21">
                  <c:v>54.2</c:v>
                </c:pt>
                <c:pt idx="22">
                  <c:v>55.1</c:v>
                </c:pt>
                <c:pt idx="23">
                  <c:v>55.1</c:v>
                </c:pt>
                <c:pt idx="24">
                  <c:v>56.6</c:v>
                </c:pt>
                <c:pt idx="25">
                  <c:v>56.6</c:v>
                </c:pt>
                <c:pt idx="26">
                  <c:v>56.6</c:v>
                </c:pt>
                <c:pt idx="27">
                  <c:v>57.6</c:v>
                </c:pt>
                <c:pt idx="28">
                  <c:v>57.6</c:v>
                </c:pt>
                <c:pt idx="29">
                  <c:v>59.1</c:v>
                </c:pt>
                <c:pt idx="30">
                  <c:v>59.1</c:v>
                </c:pt>
                <c:pt idx="31">
                  <c:v>59.1</c:v>
                </c:pt>
                <c:pt idx="32">
                  <c:v>60.1</c:v>
                </c:pt>
                <c:pt idx="33">
                  <c:v>60.1</c:v>
                </c:pt>
                <c:pt idx="34">
                  <c:v>61.4</c:v>
                </c:pt>
                <c:pt idx="35">
                  <c:v>61.4</c:v>
                </c:pt>
                <c:pt idx="36">
                  <c:v>61.4</c:v>
                </c:pt>
                <c:pt idx="37">
                  <c:v>62.2</c:v>
                </c:pt>
                <c:pt idx="38">
                  <c:v>62.2</c:v>
                </c:pt>
                <c:pt idx="39">
                  <c:v>62.9</c:v>
                </c:pt>
                <c:pt idx="40">
                  <c:v>62.9</c:v>
                </c:pt>
                <c:pt idx="41">
                  <c:v>62.9</c:v>
                </c:pt>
                <c:pt idx="42">
                  <c:v>63.4</c:v>
                </c:pt>
                <c:pt idx="43">
                  <c:v>63.4</c:v>
                </c:pt>
                <c:pt idx="44">
                  <c:v>63.5</c:v>
                </c:pt>
                <c:pt idx="45">
                  <c:v>63.5</c:v>
                </c:pt>
              </c:numCache>
            </c:numRef>
          </c:val>
        </c:ser>
        <c:ser>
          <c:idx val="2"/>
          <c:order val="2"/>
          <c:tx>
            <c:strRef>
              <c:f>Life!$A$4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numRef>
              <c:f>Life!$B$1:$AU$1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Life!$B$4:$AU$4</c:f>
              <c:numCache>
                <c:formatCode>General</c:formatCode>
                <c:ptCount val="46"/>
                <c:pt idx="0">
                  <c:v>54.3</c:v>
                </c:pt>
                <c:pt idx="1">
                  <c:v>54.3</c:v>
                </c:pt>
                <c:pt idx="2">
                  <c:v>55.7</c:v>
                </c:pt>
                <c:pt idx="3">
                  <c:v>55.7</c:v>
                </c:pt>
                <c:pt idx="4">
                  <c:v>55.7</c:v>
                </c:pt>
                <c:pt idx="5">
                  <c:v>59.4</c:v>
                </c:pt>
                <c:pt idx="6">
                  <c:v>59.4</c:v>
                </c:pt>
                <c:pt idx="7">
                  <c:v>59.4</c:v>
                </c:pt>
                <c:pt idx="8">
                  <c:v>59.4</c:v>
                </c:pt>
                <c:pt idx="9">
                  <c:v>61.6</c:v>
                </c:pt>
                <c:pt idx="10">
                  <c:v>61.6</c:v>
                </c:pt>
                <c:pt idx="11">
                  <c:v>63</c:v>
                </c:pt>
                <c:pt idx="12">
                  <c:v>63</c:v>
                </c:pt>
                <c:pt idx="13">
                  <c:v>63</c:v>
                </c:pt>
                <c:pt idx="14">
                  <c:v>63</c:v>
                </c:pt>
                <c:pt idx="15">
                  <c:v>65.3</c:v>
                </c:pt>
                <c:pt idx="16">
                  <c:v>65.3</c:v>
                </c:pt>
                <c:pt idx="17">
                  <c:v>65.3</c:v>
                </c:pt>
                <c:pt idx="18">
                  <c:v>65.3</c:v>
                </c:pt>
                <c:pt idx="19">
                  <c:v>66.900000000000006</c:v>
                </c:pt>
                <c:pt idx="20">
                  <c:v>66.900000000000006</c:v>
                </c:pt>
                <c:pt idx="21">
                  <c:v>66.900000000000006</c:v>
                </c:pt>
                <c:pt idx="22">
                  <c:v>68</c:v>
                </c:pt>
                <c:pt idx="23">
                  <c:v>68</c:v>
                </c:pt>
                <c:pt idx="24">
                  <c:v>68.900000000000006</c:v>
                </c:pt>
                <c:pt idx="25">
                  <c:v>68.900000000000006</c:v>
                </c:pt>
                <c:pt idx="26">
                  <c:v>68.900000000000006</c:v>
                </c:pt>
                <c:pt idx="27">
                  <c:v>69.5</c:v>
                </c:pt>
                <c:pt idx="28">
                  <c:v>69.5</c:v>
                </c:pt>
                <c:pt idx="29">
                  <c:v>70.3</c:v>
                </c:pt>
                <c:pt idx="30">
                  <c:v>70.3</c:v>
                </c:pt>
                <c:pt idx="31">
                  <c:v>70.3</c:v>
                </c:pt>
                <c:pt idx="32">
                  <c:v>70.8</c:v>
                </c:pt>
                <c:pt idx="33">
                  <c:v>70.8</c:v>
                </c:pt>
                <c:pt idx="34">
                  <c:v>71.5</c:v>
                </c:pt>
                <c:pt idx="35">
                  <c:v>71.5</c:v>
                </c:pt>
                <c:pt idx="36">
                  <c:v>71.5</c:v>
                </c:pt>
                <c:pt idx="37">
                  <c:v>72</c:v>
                </c:pt>
                <c:pt idx="38">
                  <c:v>72</c:v>
                </c:pt>
                <c:pt idx="39">
                  <c:v>72.599999999999994</c:v>
                </c:pt>
                <c:pt idx="40">
                  <c:v>72.599999999999994</c:v>
                </c:pt>
                <c:pt idx="41">
                  <c:v>72.599999999999994</c:v>
                </c:pt>
                <c:pt idx="42">
                  <c:v>73.099999999999994</c:v>
                </c:pt>
                <c:pt idx="43">
                  <c:v>73.099999999999994</c:v>
                </c:pt>
                <c:pt idx="44">
                  <c:v>73.7</c:v>
                </c:pt>
                <c:pt idx="45">
                  <c:v>73.7</c:v>
                </c:pt>
              </c:numCache>
            </c:numRef>
          </c:val>
        </c:ser>
        <c:ser>
          <c:idx val="3"/>
          <c:order val="3"/>
          <c:tx>
            <c:strRef>
              <c:f>Life!$A$5</c:f>
              <c:strCache>
                <c:ptCount val="1"/>
                <c:pt idx="0">
                  <c:v>Korea</c:v>
                </c:pt>
              </c:strCache>
            </c:strRef>
          </c:tx>
          <c:marker>
            <c:symbol val="none"/>
          </c:marker>
          <c:cat>
            <c:numRef>
              <c:f>Life!$B$1:$AU$1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Life!$B$5:$AU$5</c:f>
              <c:numCache>
                <c:formatCode>General</c:formatCode>
                <c:ptCount val="46"/>
                <c:pt idx="0">
                  <c:v>54.2</c:v>
                </c:pt>
                <c:pt idx="1">
                  <c:v>54.2</c:v>
                </c:pt>
                <c:pt idx="2">
                  <c:v>55.2</c:v>
                </c:pt>
                <c:pt idx="3">
                  <c:v>55.2</c:v>
                </c:pt>
                <c:pt idx="4">
                  <c:v>55.2</c:v>
                </c:pt>
                <c:pt idx="5">
                  <c:v>57.7</c:v>
                </c:pt>
                <c:pt idx="6">
                  <c:v>57.7</c:v>
                </c:pt>
                <c:pt idx="7">
                  <c:v>57.7</c:v>
                </c:pt>
                <c:pt idx="8">
                  <c:v>57.7</c:v>
                </c:pt>
                <c:pt idx="9">
                  <c:v>61.2</c:v>
                </c:pt>
                <c:pt idx="10">
                  <c:v>61.2</c:v>
                </c:pt>
                <c:pt idx="11">
                  <c:v>62.4</c:v>
                </c:pt>
                <c:pt idx="12">
                  <c:v>62.8</c:v>
                </c:pt>
                <c:pt idx="13">
                  <c:v>63.2</c:v>
                </c:pt>
                <c:pt idx="14">
                  <c:v>63.2</c:v>
                </c:pt>
                <c:pt idx="15">
                  <c:v>64</c:v>
                </c:pt>
                <c:pt idx="16">
                  <c:v>64</c:v>
                </c:pt>
                <c:pt idx="17">
                  <c:v>64.599999999999994</c:v>
                </c:pt>
                <c:pt idx="18">
                  <c:v>64.599999999999994</c:v>
                </c:pt>
                <c:pt idx="19">
                  <c:v>65.3</c:v>
                </c:pt>
                <c:pt idx="20">
                  <c:v>65.8</c:v>
                </c:pt>
                <c:pt idx="21">
                  <c:v>66.3</c:v>
                </c:pt>
                <c:pt idx="22">
                  <c:v>66.8</c:v>
                </c:pt>
                <c:pt idx="23">
                  <c:v>67.2</c:v>
                </c:pt>
                <c:pt idx="24">
                  <c:v>67.2</c:v>
                </c:pt>
                <c:pt idx="25">
                  <c:v>68.5</c:v>
                </c:pt>
                <c:pt idx="26">
                  <c:v>68.5</c:v>
                </c:pt>
                <c:pt idx="27">
                  <c:v>69.8</c:v>
                </c:pt>
                <c:pt idx="28">
                  <c:v>69.8</c:v>
                </c:pt>
                <c:pt idx="29">
                  <c:v>70.900000000000006</c:v>
                </c:pt>
                <c:pt idx="30">
                  <c:v>71.3</c:v>
                </c:pt>
                <c:pt idx="31">
                  <c:v>71.7</c:v>
                </c:pt>
                <c:pt idx="32">
                  <c:v>72.2</c:v>
                </c:pt>
                <c:pt idx="33">
                  <c:v>72.7</c:v>
                </c:pt>
                <c:pt idx="34">
                  <c:v>72.7</c:v>
                </c:pt>
                <c:pt idx="35">
                  <c:v>73.400000000000006</c:v>
                </c:pt>
                <c:pt idx="36">
                  <c:v>73.400000000000006</c:v>
                </c:pt>
                <c:pt idx="37">
                  <c:v>74.2</c:v>
                </c:pt>
                <c:pt idx="38">
                  <c:v>74.2</c:v>
                </c:pt>
                <c:pt idx="39">
                  <c:v>75.400000000000006</c:v>
                </c:pt>
                <c:pt idx="40">
                  <c:v>75.900000000000006</c:v>
                </c:pt>
                <c:pt idx="41">
                  <c:v>76.3</c:v>
                </c:pt>
                <c:pt idx="42">
                  <c:v>76.8</c:v>
                </c:pt>
                <c:pt idx="43">
                  <c:v>77.3</c:v>
                </c:pt>
                <c:pt idx="44">
                  <c:v>77.5</c:v>
                </c:pt>
                <c:pt idx="45">
                  <c:v>77.599999999999994</c:v>
                </c:pt>
              </c:numCache>
            </c:numRef>
          </c:val>
        </c:ser>
        <c:ser>
          <c:idx val="4"/>
          <c:order val="4"/>
          <c:tx>
            <c:strRef>
              <c:f>Life!$A$6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numRef>
              <c:f>Life!$B$1:$AU$1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Life!$B$6:$AU$6</c:f>
              <c:numCache>
                <c:formatCode>General</c:formatCode>
                <c:ptCount val="46"/>
                <c:pt idx="0">
                  <c:v>40.6</c:v>
                </c:pt>
                <c:pt idx="1">
                  <c:v>40.6</c:v>
                </c:pt>
                <c:pt idx="2">
                  <c:v>41.4</c:v>
                </c:pt>
                <c:pt idx="3">
                  <c:v>41.4</c:v>
                </c:pt>
                <c:pt idx="4">
                  <c:v>41.4</c:v>
                </c:pt>
                <c:pt idx="5">
                  <c:v>43.4</c:v>
                </c:pt>
                <c:pt idx="6">
                  <c:v>43.4</c:v>
                </c:pt>
                <c:pt idx="7">
                  <c:v>43.4</c:v>
                </c:pt>
                <c:pt idx="8">
                  <c:v>43.4</c:v>
                </c:pt>
                <c:pt idx="9">
                  <c:v>44.6</c:v>
                </c:pt>
                <c:pt idx="10">
                  <c:v>44.6</c:v>
                </c:pt>
                <c:pt idx="11">
                  <c:v>44.6</c:v>
                </c:pt>
                <c:pt idx="12">
                  <c:v>45.5</c:v>
                </c:pt>
                <c:pt idx="13">
                  <c:v>45.5</c:v>
                </c:pt>
                <c:pt idx="14">
                  <c:v>45.5</c:v>
                </c:pt>
                <c:pt idx="15">
                  <c:v>47.3</c:v>
                </c:pt>
                <c:pt idx="16">
                  <c:v>47.3</c:v>
                </c:pt>
                <c:pt idx="17">
                  <c:v>47.3</c:v>
                </c:pt>
                <c:pt idx="18">
                  <c:v>47.3</c:v>
                </c:pt>
                <c:pt idx="19">
                  <c:v>48.1</c:v>
                </c:pt>
                <c:pt idx="20">
                  <c:v>48.1</c:v>
                </c:pt>
                <c:pt idx="21">
                  <c:v>48.1</c:v>
                </c:pt>
                <c:pt idx="22">
                  <c:v>48.7</c:v>
                </c:pt>
                <c:pt idx="23">
                  <c:v>48.7</c:v>
                </c:pt>
                <c:pt idx="24">
                  <c:v>49.3</c:v>
                </c:pt>
                <c:pt idx="25">
                  <c:v>49.3</c:v>
                </c:pt>
                <c:pt idx="26">
                  <c:v>49.3</c:v>
                </c:pt>
                <c:pt idx="27">
                  <c:v>49.7</c:v>
                </c:pt>
                <c:pt idx="28">
                  <c:v>49.7</c:v>
                </c:pt>
                <c:pt idx="29">
                  <c:v>49.7</c:v>
                </c:pt>
                <c:pt idx="30">
                  <c:v>49.2</c:v>
                </c:pt>
                <c:pt idx="31">
                  <c:v>49.2</c:v>
                </c:pt>
                <c:pt idx="32">
                  <c:v>48.9</c:v>
                </c:pt>
                <c:pt idx="33">
                  <c:v>48.9</c:v>
                </c:pt>
                <c:pt idx="34">
                  <c:v>47.8</c:v>
                </c:pt>
                <c:pt idx="35">
                  <c:v>47.8</c:v>
                </c:pt>
                <c:pt idx="36">
                  <c:v>47.8</c:v>
                </c:pt>
                <c:pt idx="37">
                  <c:v>46.9</c:v>
                </c:pt>
                <c:pt idx="38">
                  <c:v>46.9</c:v>
                </c:pt>
                <c:pt idx="39">
                  <c:v>46.1</c:v>
                </c:pt>
                <c:pt idx="40">
                  <c:v>46.1</c:v>
                </c:pt>
                <c:pt idx="41">
                  <c:v>46.1</c:v>
                </c:pt>
                <c:pt idx="42">
                  <c:v>45.9</c:v>
                </c:pt>
                <c:pt idx="43">
                  <c:v>45.9</c:v>
                </c:pt>
                <c:pt idx="44">
                  <c:v>46.7</c:v>
                </c:pt>
                <c:pt idx="45">
                  <c:v>46.7</c:v>
                </c:pt>
              </c:numCache>
            </c:numRef>
          </c:val>
        </c:ser>
        <c:marker val="1"/>
        <c:axId val="78136448"/>
        <c:axId val="78137984"/>
      </c:lineChart>
      <c:catAx>
        <c:axId val="78136448"/>
        <c:scaling>
          <c:orientation val="minMax"/>
        </c:scaling>
        <c:axPos val="b"/>
        <c:numFmt formatCode="General" sourceLinked="1"/>
        <c:tickLblPos val="nextTo"/>
        <c:crossAx val="78137984"/>
        <c:crosses val="autoZero"/>
        <c:auto val="1"/>
        <c:lblAlgn val="ctr"/>
        <c:lblOffset val="100"/>
      </c:catAx>
      <c:valAx>
        <c:axId val="78137984"/>
        <c:scaling>
          <c:orientation val="minMax"/>
          <c:max val="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7813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784476331802188"/>
          <c:y val="0.38082967094516817"/>
          <c:w val="0.44330041251606406"/>
          <c:h val="0.48807734398182295"/>
        </c:manualLayout>
      </c:layout>
      <c:txPr>
        <a:bodyPr/>
        <a:lstStyle/>
        <a:p>
          <a:pPr>
            <a:defRPr sz="1800"/>
          </a:pPr>
          <a:endParaRPr lang="is-IS"/>
        </a:p>
      </c:txPr>
    </c:legend>
    <c:plotVisOnly val="1"/>
  </c:chart>
  <c:spPr>
    <a:solidFill>
      <a:schemeClr val="lt1"/>
    </a:solidFill>
    <a:ln w="28575" cap="flat" cmpd="sng" algn="ctr">
      <a:solidFill>
        <a:schemeClr val="accent4"/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view3D>
      <c:perspective val="30"/>
    </c:view3D>
    <c:plotArea>
      <c:layout>
        <c:manualLayout>
          <c:layoutTarget val="inner"/>
          <c:xMode val="edge"/>
          <c:yMode val="edge"/>
          <c:x val="0.12394055792620179"/>
          <c:y val="4.6159237271714317E-2"/>
          <c:w val="0.82187258152694698"/>
          <c:h val="0.6643775037489259"/>
        </c:manualLayout>
      </c:layout>
      <c:bar3DChart>
        <c:barDir val="col"/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1962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India</c:v>
                </c:pt>
                <c:pt idx="2">
                  <c:v>Malaysia</c:v>
                </c:pt>
                <c:pt idx="3">
                  <c:v>Korea</c:v>
                </c:pt>
                <c:pt idx="4">
                  <c:v>Africa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7.6</c:v>
                </c:pt>
                <c:pt idx="1">
                  <c:v>6.5</c:v>
                </c:pt>
                <c:pt idx="2">
                  <c:v>6.7</c:v>
                </c:pt>
                <c:pt idx="3">
                  <c:v>5.4</c:v>
                </c:pt>
                <c:pt idx="4">
                  <c:v>6.7</c:v>
                </c:pt>
              </c:numCache>
            </c:numRef>
          </c:val>
        </c:ser>
        <c:ser>
          <c:idx val="2"/>
          <c:order val="1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India</c:v>
                </c:pt>
                <c:pt idx="2">
                  <c:v>Malaysia</c:v>
                </c:pt>
                <c:pt idx="3">
                  <c:v>Korea</c:v>
                </c:pt>
                <c:pt idx="4">
                  <c:v>Africa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1.8</c:v>
                </c:pt>
                <c:pt idx="1">
                  <c:v>2.8</c:v>
                </c:pt>
                <c:pt idx="2">
                  <c:v>2.7</c:v>
                </c:pt>
                <c:pt idx="3">
                  <c:v>1.1000000000000001</c:v>
                </c:pt>
                <c:pt idx="4">
                  <c:v>5.3</c:v>
                </c:pt>
              </c:numCache>
            </c:numRef>
          </c:val>
        </c:ser>
        <c:shape val="cylinder"/>
        <c:axId val="88963328"/>
        <c:axId val="91406336"/>
        <c:axId val="77730688"/>
      </c:bar3DChart>
      <c:catAx>
        <c:axId val="8896332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91406336"/>
        <c:crosses val="autoZero"/>
        <c:auto val="1"/>
        <c:lblAlgn val="ctr"/>
        <c:lblOffset val="100"/>
      </c:catAx>
      <c:valAx>
        <c:axId val="91406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88963328"/>
        <c:crosses val="autoZero"/>
        <c:crossBetween val="between"/>
      </c:valAx>
      <c:serAx>
        <c:axId val="77730688"/>
        <c:scaling>
          <c:orientation val="minMax"/>
        </c:scaling>
        <c:delete val="1"/>
        <c:axPos val="b"/>
        <c:tickLblPos val="nextTo"/>
        <c:crossAx val="91406336"/>
        <c:crosses val="autoZero"/>
      </c:serAx>
      <c:spPr>
        <a:ln w="28575"/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62538315713240988"/>
          <c:y val="4.8248958287992881E-2"/>
          <c:w val="0.2483769871417113"/>
          <c:h val="0.16270924000041578"/>
        </c:manualLayout>
      </c:layout>
      <c:txPr>
        <a:bodyPr/>
        <a:lstStyle/>
        <a:p>
          <a:pPr>
            <a:defRPr sz="1800"/>
          </a:pPr>
          <a:endParaRPr lang="is-IS"/>
        </a:p>
      </c:txPr>
    </c:legend>
    <c:plotVisOnly val="1"/>
  </c:chart>
  <c:spPr>
    <a:solidFill>
      <a:schemeClr val="lt1"/>
    </a:solidFill>
    <a:ln w="40000" cap="flat" cmpd="sng" algn="ctr">
      <a:solidFill>
        <a:schemeClr val="accent4"/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20630318865687344"/>
          <c:y val="4.6615272815973094E-2"/>
          <c:w val="0.75892674822320005"/>
          <c:h val="0.90676945436805523"/>
        </c:manualLayout>
      </c:layout>
      <c:lineChart>
        <c:grouping val="standard"/>
        <c:ser>
          <c:idx val="0"/>
          <c:order val="0"/>
          <c:tx>
            <c:strRef>
              <c:f>Polity!$A$2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Polity!$B$1:$AT$1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cat>
          <c:val>
            <c:numRef>
              <c:f>Polity!$B$2:$AT$2</c:f>
              <c:numCache>
                <c:formatCode>0</c:formatCode>
                <c:ptCount val="45"/>
                <c:pt idx="0">
                  <c:v>-8</c:v>
                </c:pt>
                <c:pt idx="1">
                  <c:v>-8</c:v>
                </c:pt>
                <c:pt idx="2">
                  <c:v>-8</c:v>
                </c:pt>
                <c:pt idx="3">
                  <c:v>-8</c:v>
                </c:pt>
                <c:pt idx="4">
                  <c:v>-8</c:v>
                </c:pt>
                <c:pt idx="5">
                  <c:v>-8</c:v>
                </c:pt>
                <c:pt idx="6">
                  <c:v>-9</c:v>
                </c:pt>
                <c:pt idx="7">
                  <c:v>-9</c:v>
                </c:pt>
                <c:pt idx="8">
                  <c:v>-9</c:v>
                </c:pt>
                <c:pt idx="9">
                  <c:v>-8</c:v>
                </c:pt>
                <c:pt idx="10">
                  <c:v>-8</c:v>
                </c:pt>
                <c:pt idx="11">
                  <c:v>-8</c:v>
                </c:pt>
                <c:pt idx="12">
                  <c:v>-8</c:v>
                </c:pt>
                <c:pt idx="13">
                  <c:v>-8</c:v>
                </c:pt>
                <c:pt idx="14">
                  <c:v>-8</c:v>
                </c:pt>
                <c:pt idx="15">
                  <c:v>-8</c:v>
                </c:pt>
                <c:pt idx="16">
                  <c:v>-7</c:v>
                </c:pt>
                <c:pt idx="17">
                  <c:v>-7</c:v>
                </c:pt>
                <c:pt idx="18">
                  <c:v>-7</c:v>
                </c:pt>
                <c:pt idx="19">
                  <c:v>-7</c:v>
                </c:pt>
                <c:pt idx="20">
                  <c:v>-7</c:v>
                </c:pt>
                <c:pt idx="21">
                  <c:v>-7</c:v>
                </c:pt>
                <c:pt idx="22">
                  <c:v>-7</c:v>
                </c:pt>
                <c:pt idx="23">
                  <c:v>-7</c:v>
                </c:pt>
                <c:pt idx="24">
                  <c:v>-7</c:v>
                </c:pt>
                <c:pt idx="25">
                  <c:v>-7</c:v>
                </c:pt>
                <c:pt idx="26">
                  <c:v>-7</c:v>
                </c:pt>
                <c:pt idx="27">
                  <c:v>-7</c:v>
                </c:pt>
                <c:pt idx="28">
                  <c:v>-7</c:v>
                </c:pt>
                <c:pt idx="29">
                  <c:v>-7</c:v>
                </c:pt>
                <c:pt idx="30">
                  <c:v>-7</c:v>
                </c:pt>
                <c:pt idx="31">
                  <c:v>-7</c:v>
                </c:pt>
                <c:pt idx="32">
                  <c:v>-7</c:v>
                </c:pt>
                <c:pt idx="33">
                  <c:v>-7</c:v>
                </c:pt>
                <c:pt idx="34">
                  <c:v>-7</c:v>
                </c:pt>
                <c:pt idx="35">
                  <c:v>-7</c:v>
                </c:pt>
                <c:pt idx="36">
                  <c:v>-7</c:v>
                </c:pt>
                <c:pt idx="37">
                  <c:v>-7</c:v>
                </c:pt>
                <c:pt idx="38">
                  <c:v>-7</c:v>
                </c:pt>
                <c:pt idx="39">
                  <c:v>-7</c:v>
                </c:pt>
                <c:pt idx="40">
                  <c:v>-7</c:v>
                </c:pt>
                <c:pt idx="41">
                  <c:v>-7</c:v>
                </c:pt>
                <c:pt idx="42">
                  <c:v>-7</c:v>
                </c:pt>
                <c:pt idx="43">
                  <c:v>-7</c:v>
                </c:pt>
                <c:pt idx="44">
                  <c:v>-7</c:v>
                </c:pt>
              </c:numCache>
            </c:numRef>
          </c:val>
        </c:ser>
        <c:ser>
          <c:idx val="1"/>
          <c:order val="1"/>
          <c:tx>
            <c:strRef>
              <c:f>Polity!$A$3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Polity!$B$1:$AT$1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cat>
          <c:val>
            <c:numRef>
              <c:f>Polity!$B$3:$AT$3</c:f>
              <c:numCache>
                <c:formatCode>0</c:formatCode>
                <c:ptCount val="4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7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</c:numCache>
            </c:numRef>
          </c:val>
        </c:ser>
        <c:ser>
          <c:idx val="2"/>
          <c:order val="2"/>
          <c:tx>
            <c:strRef>
              <c:f>Polity!$A$4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numRef>
              <c:f>Polity!$B$1:$AT$1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cat>
          <c:val>
            <c:numRef>
              <c:f>Polity!$B$4:$AT$4</c:f>
              <c:numCache>
                <c:formatCode>0</c:formatCode>
                <c:ptCount val="4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</c:numCache>
            </c:numRef>
          </c:val>
        </c:ser>
        <c:ser>
          <c:idx val="3"/>
          <c:order val="3"/>
          <c:tx>
            <c:strRef>
              <c:f>Polity!$A$5</c:f>
              <c:strCache>
                <c:ptCount val="1"/>
                <c:pt idx="0">
                  <c:v>Korea</c:v>
                </c:pt>
              </c:strCache>
            </c:strRef>
          </c:tx>
          <c:marker>
            <c:symbol val="none"/>
          </c:marker>
          <c:cat>
            <c:numRef>
              <c:f>Polity!$B$1:$AT$1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cat>
          <c:val>
            <c:numRef>
              <c:f>Polity!$B$5:$AT$5</c:f>
              <c:numCache>
                <c:formatCode>0</c:formatCode>
                <c:ptCount val="45"/>
                <c:pt idx="0">
                  <c:v>8</c:v>
                </c:pt>
                <c:pt idx="1">
                  <c:v>-7</c:v>
                </c:pt>
                <c:pt idx="2">
                  <c:v>-7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-9</c:v>
                </c:pt>
                <c:pt idx="13">
                  <c:v>-8</c:v>
                </c:pt>
                <c:pt idx="14">
                  <c:v>-8</c:v>
                </c:pt>
                <c:pt idx="15">
                  <c:v>-8</c:v>
                </c:pt>
                <c:pt idx="16">
                  <c:v>-8</c:v>
                </c:pt>
                <c:pt idx="17">
                  <c:v>-8</c:v>
                </c:pt>
                <c:pt idx="18">
                  <c:v>-8</c:v>
                </c:pt>
                <c:pt idx="19">
                  <c:v>-8</c:v>
                </c:pt>
                <c:pt idx="20">
                  <c:v>-8</c:v>
                </c:pt>
                <c:pt idx="21">
                  <c:v>-5</c:v>
                </c:pt>
                <c:pt idx="22">
                  <c:v>-5</c:v>
                </c:pt>
                <c:pt idx="23">
                  <c:v>-5</c:v>
                </c:pt>
                <c:pt idx="24">
                  <c:v>-5</c:v>
                </c:pt>
                <c:pt idx="25">
                  <c:v>-5</c:v>
                </c:pt>
                <c:pt idx="26">
                  <c:v>-5</c:v>
                </c:pt>
                <c:pt idx="27">
                  <c:v>1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8</c:v>
                </c:pt>
              </c:numCache>
            </c:numRef>
          </c:val>
        </c:ser>
        <c:ser>
          <c:idx val="4"/>
          <c:order val="4"/>
          <c:tx>
            <c:strRef>
              <c:f>Polity!$A$6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numRef>
              <c:f>Polity!$B$1:$AT$1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cat>
          <c:val>
            <c:numRef>
              <c:f>Polity!$B$6:$AT$6</c:f>
              <c:numCache>
                <c:formatCode>0.00</c:formatCode>
                <c:ptCount val="45"/>
                <c:pt idx="0">
                  <c:v>-3.5454545454545454</c:v>
                </c:pt>
                <c:pt idx="1">
                  <c:v>-3.36</c:v>
                </c:pt>
                <c:pt idx="2">
                  <c:v>-3.1111111111111112</c:v>
                </c:pt>
                <c:pt idx="3">
                  <c:v>-3.75</c:v>
                </c:pt>
                <c:pt idx="4">
                  <c:v>-3.9666666666666668</c:v>
                </c:pt>
                <c:pt idx="5">
                  <c:v>-3.838709677419355</c:v>
                </c:pt>
                <c:pt idx="6">
                  <c:v>-3.8787878787878802</c:v>
                </c:pt>
                <c:pt idx="7">
                  <c:v>-4.4848484848484924</c:v>
                </c:pt>
                <c:pt idx="8">
                  <c:v>-3.6944444444444438</c:v>
                </c:pt>
                <c:pt idx="9">
                  <c:v>-4.3611111111111107</c:v>
                </c:pt>
                <c:pt idx="10">
                  <c:v>-4.2972972972972965</c:v>
                </c:pt>
                <c:pt idx="11">
                  <c:v>-4.4864864864864868</c:v>
                </c:pt>
                <c:pt idx="12">
                  <c:v>-5.2162162162162033</c:v>
                </c:pt>
                <c:pt idx="13">
                  <c:v>-5.4864864864864868</c:v>
                </c:pt>
                <c:pt idx="14">
                  <c:v>-5.2631578947368425</c:v>
                </c:pt>
                <c:pt idx="15">
                  <c:v>-5.3170731707317076</c:v>
                </c:pt>
                <c:pt idx="16">
                  <c:v>-5.5365853658536581</c:v>
                </c:pt>
                <c:pt idx="17">
                  <c:v>-5.4761904761904763</c:v>
                </c:pt>
                <c:pt idx="18">
                  <c:v>-4.9047619047619104</c:v>
                </c:pt>
                <c:pt idx="19">
                  <c:v>-4.4634146341463365</c:v>
                </c:pt>
                <c:pt idx="20">
                  <c:v>-4.5952380952380993</c:v>
                </c:pt>
                <c:pt idx="21">
                  <c:v>-4.9047619047619104</c:v>
                </c:pt>
                <c:pt idx="22">
                  <c:v>-4.9047619047619104</c:v>
                </c:pt>
                <c:pt idx="23">
                  <c:v>-5</c:v>
                </c:pt>
                <c:pt idx="24">
                  <c:v>-5.4047619047619104</c:v>
                </c:pt>
                <c:pt idx="25">
                  <c:v>-5.5714285714285712</c:v>
                </c:pt>
                <c:pt idx="26">
                  <c:v>-5.7142857142857055</c:v>
                </c:pt>
                <c:pt idx="27">
                  <c:v>-5.8571428571428443</c:v>
                </c:pt>
                <c:pt idx="28">
                  <c:v>-5.8571428571428443</c:v>
                </c:pt>
                <c:pt idx="29">
                  <c:v>-5.8095238095238093</c:v>
                </c:pt>
                <c:pt idx="30">
                  <c:v>-4.7906976744186114</c:v>
                </c:pt>
                <c:pt idx="31">
                  <c:v>-2.6744186046511627</c:v>
                </c:pt>
                <c:pt idx="32">
                  <c:v>-1.4186046511627877</c:v>
                </c:pt>
                <c:pt idx="33">
                  <c:v>-0.68181818181818177</c:v>
                </c:pt>
                <c:pt idx="34">
                  <c:v>-0.13953488372093059</c:v>
                </c:pt>
                <c:pt idx="35">
                  <c:v>-2.3255813953488372E-2</c:v>
                </c:pt>
                <c:pt idx="36">
                  <c:v>-6.9767441860465323E-2</c:v>
                </c:pt>
                <c:pt idx="37">
                  <c:v>-0.34883720930232581</c:v>
                </c:pt>
                <c:pt idx="38">
                  <c:v>-0.46511627906976866</c:v>
                </c:pt>
                <c:pt idx="39">
                  <c:v>0.16279069767441864</c:v>
                </c:pt>
                <c:pt idx="40">
                  <c:v>0.76744186046511875</c:v>
                </c:pt>
                <c:pt idx="41">
                  <c:v>1.0930232558139501</c:v>
                </c:pt>
                <c:pt idx="42">
                  <c:v>1.5</c:v>
                </c:pt>
                <c:pt idx="43">
                  <c:v>1.325</c:v>
                </c:pt>
                <c:pt idx="44">
                  <c:v>1.45</c:v>
                </c:pt>
              </c:numCache>
            </c:numRef>
          </c:val>
        </c:ser>
        <c:marker val="1"/>
        <c:axId val="79336576"/>
        <c:axId val="79338112"/>
      </c:lineChart>
      <c:catAx>
        <c:axId val="79336576"/>
        <c:scaling>
          <c:orientation val="minMax"/>
        </c:scaling>
        <c:axPos val="b"/>
        <c:numFmt formatCode="General" sourceLinked="1"/>
        <c:tickLblPos val="nextTo"/>
        <c:crossAx val="79338112"/>
        <c:crosses val="autoZero"/>
        <c:auto val="1"/>
        <c:lblAlgn val="ctr"/>
        <c:lblOffset val="100"/>
      </c:catAx>
      <c:valAx>
        <c:axId val="79338112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7933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271415689810624"/>
          <c:y val="5.7391322023622529E-2"/>
          <c:w val="0.72728584310189526"/>
          <c:h val="0.15845467583362921"/>
        </c:manualLayout>
      </c:layout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800"/>
          </a:pPr>
          <a:endParaRPr lang="is-IS"/>
        </a:p>
      </c:txPr>
    </c:legend>
    <c:plotVisOnly val="1"/>
  </c:chart>
  <c:spPr>
    <a:solidFill>
      <a:schemeClr val="lt1"/>
    </a:solidFill>
    <a:ln w="28575" cap="flat" cmpd="sng" algn="ctr">
      <a:solidFill>
        <a:schemeClr val="accent4"/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1044183949504037"/>
          <c:y val="3.0866359269839376E-2"/>
          <c:w val="0.83219102120801336"/>
          <c:h val="0.85377763804079077"/>
        </c:manualLayout>
      </c:layout>
      <c:lineChart>
        <c:grouping val="standard"/>
        <c:ser>
          <c:idx val="0"/>
          <c:order val="0"/>
          <c:tx>
            <c:strRef>
              <c:f>Agr!$A$2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Agr!$B$1:$AU$1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Agr!$B$2:$AU$2</c:f>
              <c:numCache>
                <c:formatCode>General</c:formatCode>
                <c:ptCount val="46"/>
                <c:pt idx="0">
                  <c:v>22.3</c:v>
                </c:pt>
                <c:pt idx="1">
                  <c:v>35.5</c:v>
                </c:pt>
                <c:pt idx="2">
                  <c:v>39.300000000000004</c:v>
                </c:pt>
                <c:pt idx="3">
                  <c:v>39.9</c:v>
                </c:pt>
                <c:pt idx="4">
                  <c:v>38.6</c:v>
                </c:pt>
                <c:pt idx="5">
                  <c:v>37.9</c:v>
                </c:pt>
                <c:pt idx="6">
                  <c:v>37.6</c:v>
                </c:pt>
                <c:pt idx="7">
                  <c:v>40.300000000000004</c:v>
                </c:pt>
                <c:pt idx="8">
                  <c:v>42.2</c:v>
                </c:pt>
                <c:pt idx="9">
                  <c:v>38</c:v>
                </c:pt>
                <c:pt idx="10">
                  <c:v>35.200000000000003</c:v>
                </c:pt>
                <c:pt idx="11">
                  <c:v>34.1</c:v>
                </c:pt>
                <c:pt idx="12">
                  <c:v>32.9</c:v>
                </c:pt>
                <c:pt idx="13">
                  <c:v>33.4</c:v>
                </c:pt>
                <c:pt idx="14">
                  <c:v>33.9</c:v>
                </c:pt>
                <c:pt idx="15">
                  <c:v>32.4</c:v>
                </c:pt>
                <c:pt idx="16">
                  <c:v>32.800000000000004</c:v>
                </c:pt>
                <c:pt idx="17">
                  <c:v>29.4</c:v>
                </c:pt>
                <c:pt idx="18">
                  <c:v>28.1</c:v>
                </c:pt>
                <c:pt idx="19">
                  <c:v>31.2</c:v>
                </c:pt>
                <c:pt idx="20">
                  <c:v>30.1</c:v>
                </c:pt>
                <c:pt idx="21">
                  <c:v>31.8</c:v>
                </c:pt>
                <c:pt idx="22">
                  <c:v>33.300000000000004</c:v>
                </c:pt>
                <c:pt idx="23">
                  <c:v>33</c:v>
                </c:pt>
                <c:pt idx="24">
                  <c:v>32</c:v>
                </c:pt>
                <c:pt idx="25">
                  <c:v>28.4</c:v>
                </c:pt>
                <c:pt idx="26">
                  <c:v>27.1</c:v>
                </c:pt>
                <c:pt idx="27">
                  <c:v>26.8</c:v>
                </c:pt>
                <c:pt idx="28">
                  <c:v>25.7</c:v>
                </c:pt>
                <c:pt idx="29">
                  <c:v>25</c:v>
                </c:pt>
                <c:pt idx="30">
                  <c:v>27</c:v>
                </c:pt>
                <c:pt idx="31">
                  <c:v>24.5</c:v>
                </c:pt>
                <c:pt idx="32">
                  <c:v>21.8</c:v>
                </c:pt>
                <c:pt idx="33">
                  <c:v>19.5</c:v>
                </c:pt>
                <c:pt idx="34">
                  <c:v>19.7</c:v>
                </c:pt>
                <c:pt idx="35">
                  <c:v>19.8</c:v>
                </c:pt>
                <c:pt idx="36">
                  <c:v>19.5</c:v>
                </c:pt>
                <c:pt idx="37">
                  <c:v>18.100000000000001</c:v>
                </c:pt>
                <c:pt idx="38">
                  <c:v>17.3</c:v>
                </c:pt>
                <c:pt idx="39">
                  <c:v>16.2</c:v>
                </c:pt>
                <c:pt idx="40">
                  <c:v>14.8</c:v>
                </c:pt>
                <c:pt idx="41">
                  <c:v>14.1</c:v>
                </c:pt>
                <c:pt idx="42">
                  <c:v>13.5</c:v>
                </c:pt>
                <c:pt idx="43">
                  <c:v>12.6</c:v>
                </c:pt>
                <c:pt idx="44">
                  <c:v>13.1</c:v>
                </c:pt>
                <c:pt idx="45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Agr!$A$3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numRef>
              <c:f>Agr!$B$1:$AU$1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Agr!$B$3:$AU$3</c:f>
              <c:numCache>
                <c:formatCode>General</c:formatCode>
                <c:ptCount val="46"/>
                <c:pt idx="0">
                  <c:v>46.5</c:v>
                </c:pt>
                <c:pt idx="1">
                  <c:v>45.7</c:v>
                </c:pt>
                <c:pt idx="2">
                  <c:v>43.6</c:v>
                </c:pt>
                <c:pt idx="3">
                  <c:v>45</c:v>
                </c:pt>
                <c:pt idx="4">
                  <c:v>47</c:v>
                </c:pt>
                <c:pt idx="5">
                  <c:v>44.9</c:v>
                </c:pt>
                <c:pt idx="6">
                  <c:v>45.9</c:v>
                </c:pt>
                <c:pt idx="7">
                  <c:v>48.9</c:v>
                </c:pt>
                <c:pt idx="8">
                  <c:v>47.8</c:v>
                </c:pt>
                <c:pt idx="9">
                  <c:v>47.5</c:v>
                </c:pt>
                <c:pt idx="10">
                  <c:v>46.1</c:v>
                </c:pt>
                <c:pt idx="11">
                  <c:v>44.2</c:v>
                </c:pt>
                <c:pt idx="12">
                  <c:v>44.2</c:v>
                </c:pt>
                <c:pt idx="13">
                  <c:v>47.6</c:v>
                </c:pt>
                <c:pt idx="14">
                  <c:v>44.3</c:v>
                </c:pt>
                <c:pt idx="15">
                  <c:v>41.3</c:v>
                </c:pt>
                <c:pt idx="16">
                  <c:v>39.300000000000004</c:v>
                </c:pt>
                <c:pt idx="17">
                  <c:v>40.700000000000003</c:v>
                </c:pt>
                <c:pt idx="18">
                  <c:v>38.9</c:v>
                </c:pt>
                <c:pt idx="19">
                  <c:v>36.9</c:v>
                </c:pt>
                <c:pt idx="20">
                  <c:v>38.9</c:v>
                </c:pt>
                <c:pt idx="21">
                  <c:v>37.4</c:v>
                </c:pt>
                <c:pt idx="22">
                  <c:v>35.9</c:v>
                </c:pt>
                <c:pt idx="23">
                  <c:v>36.6</c:v>
                </c:pt>
                <c:pt idx="24">
                  <c:v>35.200000000000003</c:v>
                </c:pt>
                <c:pt idx="25">
                  <c:v>33.700000000000003</c:v>
                </c:pt>
                <c:pt idx="26">
                  <c:v>32.5</c:v>
                </c:pt>
                <c:pt idx="27">
                  <c:v>31.9</c:v>
                </c:pt>
                <c:pt idx="28">
                  <c:v>32.700000000000003</c:v>
                </c:pt>
                <c:pt idx="29">
                  <c:v>31.3</c:v>
                </c:pt>
                <c:pt idx="30">
                  <c:v>31.3</c:v>
                </c:pt>
                <c:pt idx="31">
                  <c:v>31.5</c:v>
                </c:pt>
                <c:pt idx="32">
                  <c:v>30.9</c:v>
                </c:pt>
                <c:pt idx="33">
                  <c:v>31</c:v>
                </c:pt>
                <c:pt idx="34">
                  <c:v>30.4</c:v>
                </c:pt>
                <c:pt idx="35">
                  <c:v>28.2</c:v>
                </c:pt>
                <c:pt idx="36">
                  <c:v>29.2</c:v>
                </c:pt>
                <c:pt idx="37">
                  <c:v>27.8</c:v>
                </c:pt>
                <c:pt idx="38">
                  <c:v>27.7</c:v>
                </c:pt>
                <c:pt idx="39">
                  <c:v>25</c:v>
                </c:pt>
                <c:pt idx="40">
                  <c:v>23.4</c:v>
                </c:pt>
                <c:pt idx="41">
                  <c:v>23.2</c:v>
                </c:pt>
                <c:pt idx="42">
                  <c:v>20.9</c:v>
                </c:pt>
                <c:pt idx="43">
                  <c:v>20.9</c:v>
                </c:pt>
                <c:pt idx="44">
                  <c:v>18.8</c:v>
                </c:pt>
                <c:pt idx="45">
                  <c:v>18.3</c:v>
                </c:pt>
              </c:numCache>
            </c:numRef>
          </c:val>
        </c:ser>
        <c:ser>
          <c:idx val="2"/>
          <c:order val="2"/>
          <c:tx>
            <c:strRef>
              <c:f>Agr!$A$4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numRef>
              <c:f>Agr!$B$1:$AU$1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Agr!$B$4:$AU$4</c:f>
              <c:numCache>
                <c:formatCode>General</c:formatCode>
                <c:ptCount val="46"/>
                <c:pt idx="0">
                  <c:v>34.300000000000004</c:v>
                </c:pt>
                <c:pt idx="1">
                  <c:v>35.6</c:v>
                </c:pt>
                <c:pt idx="2">
                  <c:v>33.800000000000004</c:v>
                </c:pt>
                <c:pt idx="3">
                  <c:v>32.6</c:v>
                </c:pt>
                <c:pt idx="4">
                  <c:v>30.7</c:v>
                </c:pt>
                <c:pt idx="5">
                  <c:v>28.8</c:v>
                </c:pt>
                <c:pt idx="6">
                  <c:v>29.2</c:v>
                </c:pt>
                <c:pt idx="7">
                  <c:v>28.7</c:v>
                </c:pt>
                <c:pt idx="8">
                  <c:v>28.5</c:v>
                </c:pt>
                <c:pt idx="9">
                  <c:v>30</c:v>
                </c:pt>
                <c:pt idx="10">
                  <c:v>29.4</c:v>
                </c:pt>
                <c:pt idx="11">
                  <c:v>26.7</c:v>
                </c:pt>
                <c:pt idx="12">
                  <c:v>26.6</c:v>
                </c:pt>
                <c:pt idx="13">
                  <c:v>27.2</c:v>
                </c:pt>
                <c:pt idx="14">
                  <c:v>30.5</c:v>
                </c:pt>
                <c:pt idx="15">
                  <c:v>28.9</c:v>
                </c:pt>
                <c:pt idx="16">
                  <c:v>27.6</c:v>
                </c:pt>
                <c:pt idx="17">
                  <c:v>26.5</c:v>
                </c:pt>
                <c:pt idx="18">
                  <c:v>25.9</c:v>
                </c:pt>
                <c:pt idx="19">
                  <c:v>24.4</c:v>
                </c:pt>
                <c:pt idx="20">
                  <c:v>22.6</c:v>
                </c:pt>
                <c:pt idx="21">
                  <c:v>21.4</c:v>
                </c:pt>
                <c:pt idx="22">
                  <c:v>21.1</c:v>
                </c:pt>
                <c:pt idx="23">
                  <c:v>20</c:v>
                </c:pt>
                <c:pt idx="24">
                  <c:v>20</c:v>
                </c:pt>
                <c:pt idx="25">
                  <c:v>19.899999999999999</c:v>
                </c:pt>
                <c:pt idx="26">
                  <c:v>19.8</c:v>
                </c:pt>
                <c:pt idx="27">
                  <c:v>20</c:v>
                </c:pt>
                <c:pt idx="28">
                  <c:v>20.100000000000001</c:v>
                </c:pt>
                <c:pt idx="29">
                  <c:v>18.100000000000001</c:v>
                </c:pt>
                <c:pt idx="30">
                  <c:v>15.2</c:v>
                </c:pt>
                <c:pt idx="31">
                  <c:v>14.4</c:v>
                </c:pt>
                <c:pt idx="32">
                  <c:v>14.6</c:v>
                </c:pt>
                <c:pt idx="33">
                  <c:v>13.8</c:v>
                </c:pt>
                <c:pt idx="34">
                  <c:v>13.7</c:v>
                </c:pt>
                <c:pt idx="35">
                  <c:v>12.9</c:v>
                </c:pt>
                <c:pt idx="36">
                  <c:v>11.7</c:v>
                </c:pt>
                <c:pt idx="37">
                  <c:v>11.1</c:v>
                </c:pt>
                <c:pt idx="38">
                  <c:v>13.3</c:v>
                </c:pt>
                <c:pt idx="39">
                  <c:v>10.8</c:v>
                </c:pt>
                <c:pt idx="40">
                  <c:v>8.8000000000000007</c:v>
                </c:pt>
                <c:pt idx="41">
                  <c:v>8.2000000000000011</c:v>
                </c:pt>
                <c:pt idx="42">
                  <c:v>9.2000000000000011</c:v>
                </c:pt>
                <c:pt idx="43">
                  <c:v>9.6</c:v>
                </c:pt>
                <c:pt idx="44">
                  <c:v>9.5</c:v>
                </c:pt>
                <c:pt idx="45">
                  <c:v>8.7000000000000011</c:v>
                </c:pt>
              </c:numCache>
            </c:numRef>
          </c:val>
        </c:ser>
        <c:ser>
          <c:idx val="3"/>
          <c:order val="3"/>
          <c:tx>
            <c:strRef>
              <c:f>Agr!$A$5</c:f>
              <c:strCache>
                <c:ptCount val="1"/>
                <c:pt idx="0">
                  <c:v>Korea</c:v>
                </c:pt>
              </c:strCache>
            </c:strRef>
          </c:tx>
          <c:marker>
            <c:symbol val="none"/>
          </c:marker>
          <c:cat>
            <c:numRef>
              <c:f>Agr!$B$1:$AU$1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Agr!$B$5:$AU$5</c:f>
              <c:numCache>
                <c:formatCode>General</c:formatCode>
                <c:ptCount val="46"/>
                <c:pt idx="0">
                  <c:v>38.5</c:v>
                </c:pt>
                <c:pt idx="1">
                  <c:v>40.6</c:v>
                </c:pt>
                <c:pt idx="2">
                  <c:v>38.700000000000003</c:v>
                </c:pt>
                <c:pt idx="3">
                  <c:v>45.2</c:v>
                </c:pt>
                <c:pt idx="4">
                  <c:v>47.8</c:v>
                </c:pt>
                <c:pt idx="5">
                  <c:v>39.4</c:v>
                </c:pt>
                <c:pt idx="6">
                  <c:v>36.5</c:v>
                </c:pt>
                <c:pt idx="7">
                  <c:v>32.4</c:v>
                </c:pt>
                <c:pt idx="8">
                  <c:v>30.7</c:v>
                </c:pt>
                <c:pt idx="9">
                  <c:v>29.9</c:v>
                </c:pt>
                <c:pt idx="10">
                  <c:v>29.2</c:v>
                </c:pt>
                <c:pt idx="11">
                  <c:v>29.6</c:v>
                </c:pt>
                <c:pt idx="12">
                  <c:v>28.7</c:v>
                </c:pt>
                <c:pt idx="13">
                  <c:v>26.7</c:v>
                </c:pt>
                <c:pt idx="14">
                  <c:v>26.6</c:v>
                </c:pt>
                <c:pt idx="15">
                  <c:v>27.1</c:v>
                </c:pt>
                <c:pt idx="16">
                  <c:v>25.7</c:v>
                </c:pt>
                <c:pt idx="17">
                  <c:v>24.4</c:v>
                </c:pt>
                <c:pt idx="18">
                  <c:v>22.4</c:v>
                </c:pt>
                <c:pt idx="19">
                  <c:v>20.9</c:v>
                </c:pt>
                <c:pt idx="20">
                  <c:v>16.2</c:v>
                </c:pt>
                <c:pt idx="21">
                  <c:v>17</c:v>
                </c:pt>
                <c:pt idx="22">
                  <c:v>15.9</c:v>
                </c:pt>
                <c:pt idx="23">
                  <c:v>14.6</c:v>
                </c:pt>
                <c:pt idx="24">
                  <c:v>13.7</c:v>
                </c:pt>
                <c:pt idx="25">
                  <c:v>13.5</c:v>
                </c:pt>
                <c:pt idx="26">
                  <c:v>12</c:v>
                </c:pt>
                <c:pt idx="27">
                  <c:v>10.8</c:v>
                </c:pt>
                <c:pt idx="28">
                  <c:v>10.7</c:v>
                </c:pt>
                <c:pt idx="29">
                  <c:v>9.9</c:v>
                </c:pt>
                <c:pt idx="30">
                  <c:v>8.9</c:v>
                </c:pt>
                <c:pt idx="31">
                  <c:v>7.9</c:v>
                </c:pt>
                <c:pt idx="32">
                  <c:v>7.7</c:v>
                </c:pt>
                <c:pt idx="33">
                  <c:v>6.9</c:v>
                </c:pt>
                <c:pt idx="34">
                  <c:v>6.7</c:v>
                </c:pt>
                <c:pt idx="35">
                  <c:v>6.3</c:v>
                </c:pt>
                <c:pt idx="36">
                  <c:v>6</c:v>
                </c:pt>
                <c:pt idx="37">
                  <c:v>5.4</c:v>
                </c:pt>
                <c:pt idx="38">
                  <c:v>5.0999999999999996</c:v>
                </c:pt>
                <c:pt idx="39">
                  <c:v>5.2</c:v>
                </c:pt>
                <c:pt idx="40">
                  <c:v>4.9000000000000004</c:v>
                </c:pt>
                <c:pt idx="41">
                  <c:v>4.5</c:v>
                </c:pt>
                <c:pt idx="42">
                  <c:v>4.0999999999999996</c:v>
                </c:pt>
                <c:pt idx="43">
                  <c:v>3.8</c:v>
                </c:pt>
                <c:pt idx="44">
                  <c:v>3.8</c:v>
                </c:pt>
                <c:pt idx="45">
                  <c:v>3.3</c:v>
                </c:pt>
              </c:numCache>
            </c:numRef>
          </c:val>
        </c:ser>
        <c:ser>
          <c:idx val="4"/>
          <c:order val="4"/>
          <c:tx>
            <c:strRef>
              <c:f>Agr!$A$6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numRef>
              <c:f>Agr!$B$1:$AU$1</c:f>
              <c:numCache>
                <c:formatCode>General</c:formatCode>
                <c:ptCount val="4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</c:numCache>
            </c:numRef>
          </c:cat>
          <c:val>
            <c:numRef>
              <c:f>Agr!$B$6:$AU$6</c:f>
              <c:numCache>
                <c:formatCode>General</c:formatCode>
                <c:ptCount val="46"/>
                <c:pt idx="0">
                  <c:v>29.3</c:v>
                </c:pt>
                <c:pt idx="1">
                  <c:v>28.9</c:v>
                </c:pt>
                <c:pt idx="2">
                  <c:v>28.8</c:v>
                </c:pt>
                <c:pt idx="3">
                  <c:v>28.3</c:v>
                </c:pt>
                <c:pt idx="4">
                  <c:v>26.4</c:v>
                </c:pt>
                <c:pt idx="5">
                  <c:v>25.9</c:v>
                </c:pt>
                <c:pt idx="6">
                  <c:v>25.8</c:v>
                </c:pt>
                <c:pt idx="7">
                  <c:v>25.9</c:v>
                </c:pt>
                <c:pt idx="8">
                  <c:v>24.2</c:v>
                </c:pt>
                <c:pt idx="9">
                  <c:v>23.7</c:v>
                </c:pt>
                <c:pt idx="10">
                  <c:v>22.3</c:v>
                </c:pt>
                <c:pt idx="11">
                  <c:v>22.2</c:v>
                </c:pt>
                <c:pt idx="12">
                  <c:v>22.2</c:v>
                </c:pt>
                <c:pt idx="13">
                  <c:v>21.6</c:v>
                </c:pt>
                <c:pt idx="14">
                  <c:v>21.6</c:v>
                </c:pt>
                <c:pt idx="15">
                  <c:v>21.4</c:v>
                </c:pt>
                <c:pt idx="16">
                  <c:v>20.6</c:v>
                </c:pt>
                <c:pt idx="17">
                  <c:v>21.4</c:v>
                </c:pt>
                <c:pt idx="18">
                  <c:v>20.9</c:v>
                </c:pt>
                <c:pt idx="19">
                  <c:v>19.899999999999999</c:v>
                </c:pt>
                <c:pt idx="20">
                  <c:v>18.7</c:v>
                </c:pt>
                <c:pt idx="21">
                  <c:v>20.100000000000001</c:v>
                </c:pt>
                <c:pt idx="22">
                  <c:v>20</c:v>
                </c:pt>
                <c:pt idx="23">
                  <c:v>19.600000000000001</c:v>
                </c:pt>
                <c:pt idx="24">
                  <c:v>19.600000000000001</c:v>
                </c:pt>
                <c:pt idx="25">
                  <c:v>20.100000000000001</c:v>
                </c:pt>
                <c:pt idx="26">
                  <c:v>20.399999999999999</c:v>
                </c:pt>
                <c:pt idx="27">
                  <c:v>20.399999999999999</c:v>
                </c:pt>
                <c:pt idx="28">
                  <c:v>20.6</c:v>
                </c:pt>
                <c:pt idx="29">
                  <c:v>19.399999999999999</c:v>
                </c:pt>
                <c:pt idx="30">
                  <c:v>19.600000000000001</c:v>
                </c:pt>
                <c:pt idx="31">
                  <c:v>19.600000000000001</c:v>
                </c:pt>
                <c:pt idx="32">
                  <c:v>18.399999999999999</c:v>
                </c:pt>
                <c:pt idx="33">
                  <c:v>18.7</c:v>
                </c:pt>
                <c:pt idx="34">
                  <c:v>19.2</c:v>
                </c:pt>
                <c:pt idx="35">
                  <c:v>19.3</c:v>
                </c:pt>
                <c:pt idx="36">
                  <c:v>20</c:v>
                </c:pt>
                <c:pt idx="37">
                  <c:v>20.2</c:v>
                </c:pt>
                <c:pt idx="38">
                  <c:v>20.7</c:v>
                </c:pt>
                <c:pt idx="39">
                  <c:v>19.399999999999999</c:v>
                </c:pt>
                <c:pt idx="40">
                  <c:v>18.3</c:v>
                </c:pt>
                <c:pt idx="41">
                  <c:v>19</c:v>
                </c:pt>
                <c:pt idx="42">
                  <c:v>18.7</c:v>
                </c:pt>
                <c:pt idx="43">
                  <c:v>18.100000000000001</c:v>
                </c:pt>
                <c:pt idx="44">
                  <c:v>16.399999999999999</c:v>
                </c:pt>
                <c:pt idx="45">
                  <c:v>16.7</c:v>
                </c:pt>
              </c:numCache>
            </c:numRef>
          </c:val>
        </c:ser>
        <c:marker val="1"/>
        <c:axId val="88717568"/>
        <c:axId val="88727552"/>
      </c:lineChart>
      <c:catAx>
        <c:axId val="88717568"/>
        <c:scaling>
          <c:orientation val="minMax"/>
        </c:scaling>
        <c:axPos val="b"/>
        <c:numFmt formatCode="General" sourceLinked="1"/>
        <c:tickLblPos val="nextTo"/>
        <c:crossAx val="88727552"/>
        <c:crosses val="autoZero"/>
        <c:auto val="1"/>
        <c:lblAlgn val="ctr"/>
        <c:lblOffset val="100"/>
      </c:catAx>
      <c:valAx>
        <c:axId val="88727552"/>
        <c:scaling>
          <c:orientation val="minMax"/>
          <c:max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8871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158687332703791"/>
          <c:y val="0.58207347254054065"/>
          <c:w val="0.38198391116349562"/>
          <c:h val="0.30287918836278704"/>
        </c:manualLayout>
      </c:layout>
      <c:txPr>
        <a:bodyPr/>
        <a:lstStyle/>
        <a:p>
          <a:pPr>
            <a:defRPr sz="1800"/>
          </a:pPr>
          <a:endParaRPr lang="is-IS"/>
        </a:p>
      </c:txPr>
    </c:legend>
    <c:plotVisOnly val="1"/>
  </c:chart>
  <c:spPr>
    <a:solidFill>
      <a:schemeClr val="lt1"/>
    </a:solidFill>
    <a:ln w="28575" cap="flat" cmpd="sng" algn="ctr">
      <a:solidFill>
        <a:schemeClr val="accent4"/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Sheet3!$B$1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Sheet3!$A$2:$A$6</c:f>
              <c:strCache>
                <c:ptCount val="5"/>
                <c:pt idx="0">
                  <c:v>China</c:v>
                </c:pt>
                <c:pt idx="1">
                  <c:v>India</c:v>
                </c:pt>
                <c:pt idx="2">
                  <c:v>Malaysia</c:v>
                </c:pt>
                <c:pt idx="3">
                  <c:v>Korea</c:v>
                </c:pt>
                <c:pt idx="4">
                  <c:v>Africa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3.2</c:v>
                </c:pt>
                <c:pt idx="1">
                  <c:v>2.9</c:v>
                </c:pt>
                <c:pt idx="2">
                  <c:v>5.0999999999999996</c:v>
                </c:pt>
                <c:pt idx="3">
                  <c:v>5</c:v>
                </c:pt>
                <c:pt idx="4">
                  <c:v>2.8</c:v>
                </c:pt>
              </c:numCache>
            </c:numRef>
          </c:val>
        </c:ser>
        <c:shape val="cylinder"/>
        <c:axId val="88739840"/>
        <c:axId val="88741376"/>
        <c:axId val="88606016"/>
      </c:bar3DChart>
      <c:catAx>
        <c:axId val="8873984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88741376"/>
        <c:crosses val="autoZero"/>
        <c:auto val="1"/>
        <c:lblAlgn val="ctr"/>
        <c:lblOffset val="100"/>
      </c:catAx>
      <c:valAx>
        <c:axId val="88741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88739840"/>
        <c:crosses val="autoZero"/>
        <c:crossBetween val="between"/>
      </c:valAx>
      <c:serAx>
        <c:axId val="88606016"/>
        <c:scaling>
          <c:orientation val="minMax"/>
        </c:scaling>
        <c:delete val="1"/>
        <c:axPos val="b"/>
        <c:tickLblPos val="nextTo"/>
        <c:crossAx val="88741376"/>
        <c:crosses val="autoZero"/>
      </c:serAx>
    </c:plotArea>
    <c:plotVisOnly val="1"/>
  </c:chart>
  <c:spPr>
    <a:solidFill>
      <a:schemeClr val="lt1"/>
    </a:solidFill>
    <a:ln w="28575" cap="flat" cmpd="sng" algn="ctr">
      <a:solidFill>
        <a:schemeClr val="accent4"/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s-I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Means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Growth</c:v>
                </c:pt>
                <c:pt idx="1">
                  <c:v>Education</c:v>
                </c:pt>
                <c:pt idx="2">
                  <c:v>Governance</c:v>
                </c:pt>
                <c:pt idx="3">
                  <c:v>Environment</c:v>
                </c:pt>
                <c:pt idx="4">
                  <c:v>Health</c:v>
                </c:pt>
                <c:pt idx="5">
                  <c:v>Democracy</c:v>
                </c:pt>
                <c:pt idx="6">
                  <c:v>Happiness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Ends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Growth</c:v>
                </c:pt>
                <c:pt idx="1">
                  <c:v>Education</c:v>
                </c:pt>
                <c:pt idx="2">
                  <c:v>Governance</c:v>
                </c:pt>
                <c:pt idx="3">
                  <c:v>Environment</c:v>
                </c:pt>
                <c:pt idx="4">
                  <c:v>Health</c:v>
                </c:pt>
                <c:pt idx="5">
                  <c:v>Democracy</c:v>
                </c:pt>
                <c:pt idx="6">
                  <c:v>Happiness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</c:ser>
        <c:shape val="cylinder"/>
        <c:axId val="143373056"/>
        <c:axId val="143374592"/>
        <c:axId val="139749120"/>
      </c:bar3DChart>
      <c:catAx>
        <c:axId val="14337305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is-IS"/>
          </a:p>
        </c:txPr>
        <c:crossAx val="143374592"/>
        <c:crosses val="autoZero"/>
        <c:auto val="1"/>
        <c:lblAlgn val="ctr"/>
        <c:lblOffset val="100"/>
      </c:catAx>
      <c:valAx>
        <c:axId val="143374592"/>
        <c:scaling>
          <c:orientation val="minMax"/>
        </c:scaling>
        <c:axPos val="l"/>
        <c:majorGridlines/>
        <c:numFmt formatCode="General" sourceLinked="1"/>
        <c:tickLblPos val="nextTo"/>
        <c:crossAx val="143373056"/>
        <c:crosses val="autoZero"/>
        <c:crossBetween val="between"/>
      </c:valAx>
      <c:serAx>
        <c:axId val="139749120"/>
        <c:scaling>
          <c:orientation val="minMax"/>
        </c:scaling>
        <c:delete val="1"/>
        <c:axPos val="b"/>
        <c:tickLblPos val="nextTo"/>
        <c:crossAx val="143374592"/>
        <c:crosses val="autoZero"/>
      </c:serAx>
    </c:plotArea>
    <c:legend>
      <c:legendPos val="r"/>
      <c:txPr>
        <a:bodyPr/>
        <a:lstStyle/>
        <a:p>
          <a:pPr>
            <a:defRPr sz="2000"/>
          </a:pPr>
          <a:endParaRPr lang="is-IS"/>
        </a:p>
      </c:txPr>
    </c:legend>
    <c:plotVisOnly val="1"/>
  </c:chart>
  <c:txPr>
    <a:bodyPr/>
    <a:lstStyle/>
    <a:p>
      <a:pPr>
        <a:defRPr sz="1800"/>
      </a:pPr>
      <a:endParaRPr lang="is-I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9.8571741032371027E-2"/>
          <c:y val="5.1400554097404488E-2"/>
          <c:w val="0.87303937007874399"/>
          <c:h val="0.76084098862642591"/>
        </c:manualLayout>
      </c:layout>
      <c:lineChart>
        <c:grouping val="standard"/>
        <c:ser>
          <c:idx val="0"/>
          <c:order val="0"/>
          <c:tx>
            <c:strRef>
              <c:f>Myndir!$A$7</c:f>
              <c:strCache>
                <c:ptCount val="1"/>
                <c:pt idx="0">
                  <c:v>Actual output per capita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Myndir!$B$6:$DC$6</c:f>
              <c:numCache>
                <c:formatCode>General</c:formatCode>
                <c:ptCount val="106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</c:numCache>
            </c:numRef>
          </c:cat>
          <c:val>
            <c:numRef>
              <c:f>Myndir!$B$7:$DC$7</c:f>
              <c:numCache>
                <c:formatCode>General</c:formatCode>
                <c:ptCount val="106"/>
                <c:pt idx="0">
                  <c:v>7.9231636530565401</c:v>
                </c:pt>
                <c:pt idx="1">
                  <c:v>8.2659867445603261</c:v>
                </c:pt>
                <c:pt idx="2">
                  <c:v>8.3559817144584247</c:v>
                </c:pt>
                <c:pt idx="3">
                  <c:v>8.7142490064238682</c:v>
                </c:pt>
                <c:pt idx="4">
                  <c:v>9.5098613571880026</c:v>
                </c:pt>
                <c:pt idx="5">
                  <c:v>9.9284359213301219</c:v>
                </c:pt>
                <c:pt idx="6">
                  <c:v>10.120807941240638</c:v>
                </c:pt>
                <c:pt idx="7">
                  <c:v>9.5236607368079724</c:v>
                </c:pt>
                <c:pt idx="8">
                  <c:v>9.3994520059011268</c:v>
                </c:pt>
                <c:pt idx="9">
                  <c:v>9.9708222680412568</c:v>
                </c:pt>
                <c:pt idx="10">
                  <c:v>10.102208307487039</c:v>
                </c:pt>
                <c:pt idx="11">
                  <c:v>10.606002631303255</c:v>
                </c:pt>
                <c:pt idx="12">
                  <c:v>11.586685213617077</c:v>
                </c:pt>
                <c:pt idx="13">
                  <c:v>11.681721323638451</c:v>
                </c:pt>
                <c:pt idx="14">
                  <c:v>14.348478908860987</c:v>
                </c:pt>
                <c:pt idx="15">
                  <c:v>14.051570120417267</c:v>
                </c:pt>
                <c:pt idx="16">
                  <c:v>11.110353003510093</c:v>
                </c:pt>
                <c:pt idx="17">
                  <c:v>10.493454104962186</c:v>
                </c:pt>
                <c:pt idx="18">
                  <c:v>13.330892439594702</c:v>
                </c:pt>
                <c:pt idx="19">
                  <c:v>10.958418939410119</c:v>
                </c:pt>
                <c:pt idx="20">
                  <c:v>11.713761496920091</c:v>
                </c:pt>
                <c:pt idx="21">
                  <c:v>12.768653101281018</c:v>
                </c:pt>
                <c:pt idx="22">
                  <c:v>12.834378072028438</c:v>
                </c:pt>
                <c:pt idx="23">
                  <c:v>15.448651905315298</c:v>
                </c:pt>
                <c:pt idx="24">
                  <c:v>15.232714199395771</c:v>
                </c:pt>
                <c:pt idx="25">
                  <c:v>13.789706115492846</c:v>
                </c:pt>
                <c:pt idx="26">
                  <c:v>15.465951681963151</c:v>
                </c:pt>
                <c:pt idx="27">
                  <c:v>17.047004324012811</c:v>
                </c:pt>
                <c:pt idx="28">
                  <c:v>17.308175326274331</c:v>
                </c:pt>
                <c:pt idx="29">
                  <c:v>17.000800037211032</c:v>
                </c:pt>
                <c:pt idx="30">
                  <c:v>15.622955408881605</c:v>
                </c:pt>
                <c:pt idx="31">
                  <c:v>15.645064498645</c:v>
                </c:pt>
                <c:pt idx="32">
                  <c:v>16.750089364312963</c:v>
                </c:pt>
                <c:pt idx="33">
                  <c:v>17.304818552452904</c:v>
                </c:pt>
                <c:pt idx="34">
                  <c:v>17.482669569063209</c:v>
                </c:pt>
                <c:pt idx="35">
                  <c:v>17.684616799140709</c:v>
                </c:pt>
                <c:pt idx="36">
                  <c:v>18.266404174411189</c:v>
                </c:pt>
                <c:pt idx="37">
                  <c:v>18.372816129850534</c:v>
                </c:pt>
                <c:pt idx="38">
                  <c:v>19.75056533083562</c:v>
                </c:pt>
                <c:pt idx="39">
                  <c:v>21.367536593837176</c:v>
                </c:pt>
                <c:pt idx="40">
                  <c:v>22.795273564952186</c:v>
                </c:pt>
                <c:pt idx="41">
                  <c:v>22.959544447240468</c:v>
                </c:pt>
                <c:pt idx="42">
                  <c:v>23.215417260085452</c:v>
                </c:pt>
                <c:pt idx="43">
                  <c:v>24.153552597356537</c:v>
                </c:pt>
                <c:pt idx="44">
                  <c:v>25.31113531772473</c:v>
                </c:pt>
                <c:pt idx="45">
                  <c:v>25.945509110396529</c:v>
                </c:pt>
                <c:pt idx="46">
                  <c:v>28.211041289832743</c:v>
                </c:pt>
                <c:pt idx="47">
                  <c:v>28.152485880235229</c:v>
                </c:pt>
                <c:pt idx="48">
                  <c:v>27.095157685373188</c:v>
                </c:pt>
                <c:pt idx="49">
                  <c:v>25.973657162082631</c:v>
                </c:pt>
                <c:pt idx="50">
                  <c:v>24.94128334376293</c:v>
                </c:pt>
                <c:pt idx="51">
                  <c:v>24.245925040518639</c:v>
                </c:pt>
                <c:pt idx="52">
                  <c:v>27.390382343798571</c:v>
                </c:pt>
                <c:pt idx="53">
                  <c:v>29.322687059645585</c:v>
                </c:pt>
                <c:pt idx="54">
                  <c:v>31.469807521955889</c:v>
                </c:pt>
                <c:pt idx="55">
                  <c:v>31.537868590339531</c:v>
                </c:pt>
                <c:pt idx="56">
                  <c:v>30.804166071104113</c:v>
                </c:pt>
                <c:pt idx="57">
                  <c:v>32.518181915139451</c:v>
                </c:pt>
                <c:pt idx="58">
                  <c:v>32.485904453497163</c:v>
                </c:pt>
                <c:pt idx="59">
                  <c:v>32.838070965540773</c:v>
                </c:pt>
                <c:pt idx="60">
                  <c:v>32.247549439370395</c:v>
                </c:pt>
                <c:pt idx="61">
                  <c:v>34.330955381125413</c:v>
                </c:pt>
                <c:pt idx="62">
                  <c:v>37.167667200414044</c:v>
                </c:pt>
                <c:pt idx="63">
                  <c:v>40.12274580615145</c:v>
                </c:pt>
                <c:pt idx="64">
                  <c:v>42.270771655017228</c:v>
                </c:pt>
                <c:pt idx="65">
                  <c:v>45.189314247737862</c:v>
                </c:pt>
                <c:pt idx="66">
                  <c:v>43.926111287278218</c:v>
                </c:pt>
                <c:pt idx="67">
                  <c:v>40.990128251633394</c:v>
                </c:pt>
                <c:pt idx="68">
                  <c:v>41.621449529619895</c:v>
                </c:pt>
                <c:pt idx="69">
                  <c:v>44.465599176894251</c:v>
                </c:pt>
                <c:pt idx="70">
                  <c:v>49.780241154435885</c:v>
                </c:pt>
                <c:pt idx="71">
                  <c:v>52.059335802174473</c:v>
                </c:pt>
                <c:pt idx="72">
                  <c:v>54.797254054359492</c:v>
                </c:pt>
                <c:pt idx="73">
                  <c:v>57.125482993071209</c:v>
                </c:pt>
                <c:pt idx="74">
                  <c:v>56.777295980846766</c:v>
                </c:pt>
                <c:pt idx="75">
                  <c:v>59.581408057855924</c:v>
                </c:pt>
                <c:pt idx="76">
                  <c:v>64.349452401238835</c:v>
                </c:pt>
                <c:pt idx="77">
                  <c:v>67.677048665620049</c:v>
                </c:pt>
                <c:pt idx="78">
                  <c:v>70.291924925471051</c:v>
                </c:pt>
                <c:pt idx="79">
                  <c:v>73.541362108335775</c:v>
                </c:pt>
                <c:pt idx="80">
                  <c:v>75.805831899931235</c:v>
                </c:pt>
                <c:pt idx="81">
                  <c:v>76.381149245503167</c:v>
                </c:pt>
                <c:pt idx="82">
                  <c:v>73.775333381145032</c:v>
                </c:pt>
                <c:pt idx="83">
                  <c:v>76.035476621934208</c:v>
                </c:pt>
                <c:pt idx="84">
                  <c:v>77.91619242511554</c:v>
                </c:pt>
                <c:pt idx="85">
                  <c:v>82.192885131717958</c:v>
                </c:pt>
                <c:pt idx="86">
                  <c:v>88.222838161992158</c:v>
                </c:pt>
                <c:pt idx="87">
                  <c:v>86.759048922503624</c:v>
                </c:pt>
                <c:pt idx="88">
                  <c:v>85.999445055510293</c:v>
                </c:pt>
                <c:pt idx="89">
                  <c:v>86.303335871390672</c:v>
                </c:pt>
                <c:pt idx="90">
                  <c:v>85.04427585137573</c:v>
                </c:pt>
                <c:pt idx="91">
                  <c:v>81.211761948350386</c:v>
                </c:pt>
                <c:pt idx="92">
                  <c:v>81.463173214346696</c:v>
                </c:pt>
                <c:pt idx="93">
                  <c:v>83.625574159980488</c:v>
                </c:pt>
                <c:pt idx="94">
                  <c:v>83.290479243024848</c:v>
                </c:pt>
                <c:pt idx="95">
                  <c:v>86.794576520765844</c:v>
                </c:pt>
                <c:pt idx="96">
                  <c:v>90.350358008968897</c:v>
                </c:pt>
                <c:pt idx="97">
                  <c:v>94.544981920714122</c:v>
                </c:pt>
                <c:pt idx="98">
                  <c:v>97.395257590625718</c:v>
                </c:pt>
                <c:pt idx="99">
                  <c:v>100</c:v>
                </c:pt>
                <c:pt idx="100">
                  <c:v>102.3798480287937</c:v>
                </c:pt>
                <c:pt idx="101">
                  <c:v>100.43204657131272</c:v>
                </c:pt>
                <c:pt idx="102">
                  <c:v>102.85031485937111</c:v>
                </c:pt>
                <c:pt idx="103">
                  <c:v>110.03545796634847</c:v>
                </c:pt>
                <c:pt idx="104">
                  <c:v>114.84148426303977</c:v>
                </c:pt>
                <c:pt idx="105">
                  <c:v>114.54807837244525</c:v>
                </c:pt>
              </c:numCache>
            </c:numRef>
          </c:val>
        </c:ser>
        <c:ser>
          <c:idx val="1"/>
          <c:order val="1"/>
          <c:tx>
            <c:strRef>
              <c:f>Myndir!$A$8</c:f>
              <c:strCache>
                <c:ptCount val="1"/>
                <c:pt idx="0">
                  <c:v>Potential output per capita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Myndir!$B$6:$DC$6</c:f>
              <c:numCache>
                <c:formatCode>General</c:formatCode>
                <c:ptCount val="106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</c:numCache>
            </c:numRef>
          </c:cat>
          <c:val>
            <c:numRef>
              <c:f>Myndir!$B$8:$DC$8</c:f>
              <c:numCache>
                <c:formatCode>General</c:formatCode>
                <c:ptCount val="106"/>
                <c:pt idx="0">
                  <c:v>7.3069581227657086</c:v>
                </c:pt>
                <c:pt idx="1">
                  <c:v>7.5590077138883194</c:v>
                </c:pt>
                <c:pt idx="2">
                  <c:v>7.8193625535361884</c:v>
                </c:pt>
                <c:pt idx="3">
                  <c:v>8.0777788711162835</c:v>
                </c:pt>
                <c:pt idx="4">
                  <c:v>8.3359100017693848</c:v>
                </c:pt>
                <c:pt idx="5">
                  <c:v>8.5873196945746511</c:v>
                </c:pt>
                <c:pt idx="6">
                  <c:v>8.8360022831439267</c:v>
                </c:pt>
                <c:pt idx="7">
                  <c:v>9.1154832261828727</c:v>
                </c:pt>
                <c:pt idx="8">
                  <c:v>9.3982914017790939</c:v>
                </c:pt>
                <c:pt idx="9">
                  <c:v>9.6882419103279105</c:v>
                </c:pt>
                <c:pt idx="10">
                  <c:v>10.018120294052498</c:v>
                </c:pt>
                <c:pt idx="11">
                  <c:v>10.373918264376632</c:v>
                </c:pt>
                <c:pt idx="12">
                  <c:v>10.706681829894746</c:v>
                </c:pt>
                <c:pt idx="13">
                  <c:v>11.020395126620548</c:v>
                </c:pt>
                <c:pt idx="14">
                  <c:v>11.347153770500048</c:v>
                </c:pt>
                <c:pt idx="15">
                  <c:v>11.696734885642302</c:v>
                </c:pt>
                <c:pt idx="16">
                  <c:v>12.020428486023798</c:v>
                </c:pt>
                <c:pt idx="17">
                  <c:v>12.37072869738312</c:v>
                </c:pt>
                <c:pt idx="18">
                  <c:v>12.773674294346424</c:v>
                </c:pt>
                <c:pt idx="19">
                  <c:v>13.116367085040618</c:v>
                </c:pt>
                <c:pt idx="20">
                  <c:v>13.48607630021792</c:v>
                </c:pt>
                <c:pt idx="21">
                  <c:v>13.895365200419084</c:v>
                </c:pt>
                <c:pt idx="22">
                  <c:v>14.276213682443098</c:v>
                </c:pt>
                <c:pt idx="23">
                  <c:v>14.701835637624924</c:v>
                </c:pt>
                <c:pt idx="24">
                  <c:v>15.117938076748887</c:v>
                </c:pt>
                <c:pt idx="25">
                  <c:v>15.48371464583002</c:v>
                </c:pt>
                <c:pt idx="26">
                  <c:v>15.865387927650056</c:v>
                </c:pt>
                <c:pt idx="27">
                  <c:v>16.270453793502018</c:v>
                </c:pt>
                <c:pt idx="28">
                  <c:v>16.693472507375734</c:v>
                </c:pt>
                <c:pt idx="29">
                  <c:v>17.068390208535323</c:v>
                </c:pt>
                <c:pt idx="30">
                  <c:v>17.48392221658958</c:v>
                </c:pt>
                <c:pt idx="31">
                  <c:v>17.959275496165287</c:v>
                </c:pt>
                <c:pt idx="32">
                  <c:v>18.40188430114917</c:v>
                </c:pt>
                <c:pt idx="33">
                  <c:v>18.887640639278263</c:v>
                </c:pt>
                <c:pt idx="34">
                  <c:v>19.447517467726122</c:v>
                </c:pt>
                <c:pt idx="35">
                  <c:v>20.058015036576752</c:v>
                </c:pt>
                <c:pt idx="36">
                  <c:v>20.717114901074964</c:v>
                </c:pt>
                <c:pt idx="37">
                  <c:v>21.382339522530934</c:v>
                </c:pt>
                <c:pt idx="38">
                  <c:v>22.018464778157533</c:v>
                </c:pt>
                <c:pt idx="39">
                  <c:v>22.664885947501435</c:v>
                </c:pt>
                <c:pt idx="40">
                  <c:v>23.387883030823183</c:v>
                </c:pt>
                <c:pt idx="41">
                  <c:v>24.106573567359053</c:v>
                </c:pt>
                <c:pt idx="42">
                  <c:v>24.734025220398191</c:v>
                </c:pt>
                <c:pt idx="43">
                  <c:v>25.361814723973154</c:v>
                </c:pt>
                <c:pt idx="44">
                  <c:v>25.951299323178286</c:v>
                </c:pt>
                <c:pt idx="45">
                  <c:v>26.504823881079886</c:v>
                </c:pt>
                <c:pt idx="46">
                  <c:v>27.017081954305535</c:v>
                </c:pt>
                <c:pt idx="47">
                  <c:v>27.533855931703215</c:v>
                </c:pt>
                <c:pt idx="48">
                  <c:v>28.1377203756829</c:v>
                </c:pt>
                <c:pt idx="49">
                  <c:v>28.69527024197518</c:v>
                </c:pt>
                <c:pt idx="50">
                  <c:v>29.305525586368873</c:v>
                </c:pt>
                <c:pt idx="51">
                  <c:v>29.95684642668969</c:v>
                </c:pt>
                <c:pt idx="52">
                  <c:v>30.540165287825289</c:v>
                </c:pt>
                <c:pt idx="53">
                  <c:v>31.098723760524589</c:v>
                </c:pt>
                <c:pt idx="54">
                  <c:v>31.659051233476834</c:v>
                </c:pt>
                <c:pt idx="55">
                  <c:v>32.278489963764095</c:v>
                </c:pt>
                <c:pt idx="56">
                  <c:v>32.836596602311204</c:v>
                </c:pt>
                <c:pt idx="57">
                  <c:v>33.439632404353276</c:v>
                </c:pt>
                <c:pt idx="58">
                  <c:v>34.093105123638658</c:v>
                </c:pt>
                <c:pt idx="59">
                  <c:v>34.773456029751593</c:v>
                </c:pt>
                <c:pt idx="60">
                  <c:v>35.580973177483244</c:v>
                </c:pt>
                <c:pt idx="61">
                  <c:v>36.397595269762284</c:v>
                </c:pt>
                <c:pt idx="62">
                  <c:v>37.187664654951064</c:v>
                </c:pt>
                <c:pt idx="63">
                  <c:v>38.020143190084163</c:v>
                </c:pt>
                <c:pt idx="64">
                  <c:v>38.868856030061103</c:v>
                </c:pt>
                <c:pt idx="65">
                  <c:v>39.773214407311194</c:v>
                </c:pt>
                <c:pt idx="66">
                  <c:v>40.763017563775115</c:v>
                </c:pt>
                <c:pt idx="67">
                  <c:v>41.890182460223294</c:v>
                </c:pt>
                <c:pt idx="68">
                  <c:v>43.245224936102012</c:v>
                </c:pt>
                <c:pt idx="69">
                  <c:v>44.754768361429058</c:v>
                </c:pt>
                <c:pt idx="70">
                  <c:v>46.138091603147494</c:v>
                </c:pt>
                <c:pt idx="71">
                  <c:v>47.296740663333104</c:v>
                </c:pt>
                <c:pt idx="72">
                  <c:v>48.517171093056895</c:v>
                </c:pt>
                <c:pt idx="73">
                  <c:v>49.809448322973402</c:v>
                </c:pt>
                <c:pt idx="74">
                  <c:v>51.205159958330036</c:v>
                </c:pt>
                <c:pt idx="75">
                  <c:v>52.792791289052111</c:v>
                </c:pt>
                <c:pt idx="76">
                  <c:v>54.535714302616753</c:v>
                </c:pt>
                <c:pt idx="77">
                  <c:v>56.320802566401952</c:v>
                </c:pt>
                <c:pt idx="78">
                  <c:v>58.065390582019383</c:v>
                </c:pt>
                <c:pt idx="79">
                  <c:v>59.80390990298536</c:v>
                </c:pt>
                <c:pt idx="80">
                  <c:v>61.539979027636015</c:v>
                </c:pt>
                <c:pt idx="81">
                  <c:v>63.185337152550439</c:v>
                </c:pt>
                <c:pt idx="82">
                  <c:v>64.927836142758437</c:v>
                </c:pt>
                <c:pt idx="83">
                  <c:v>66.892944342001158</c:v>
                </c:pt>
                <c:pt idx="84">
                  <c:v>69.082388312824008</c:v>
                </c:pt>
                <c:pt idx="85">
                  <c:v>71.376979824023877</c:v>
                </c:pt>
                <c:pt idx="86">
                  <c:v>73.46789510215855</c:v>
                </c:pt>
                <c:pt idx="87">
                  <c:v>75.275427225996879</c:v>
                </c:pt>
                <c:pt idx="88">
                  <c:v>77.470601588926556</c:v>
                </c:pt>
                <c:pt idx="89">
                  <c:v>79.996328117576098</c:v>
                </c:pt>
                <c:pt idx="90">
                  <c:v>82.246237598294002</c:v>
                </c:pt>
                <c:pt idx="91">
                  <c:v>84.584885852690334</c:v>
                </c:pt>
                <c:pt idx="92">
                  <c:v>87.153659897937246</c:v>
                </c:pt>
                <c:pt idx="93">
                  <c:v>89.964009598314206</c:v>
                </c:pt>
                <c:pt idx="94">
                  <c:v>93.166358326111109</c:v>
                </c:pt>
                <c:pt idx="95">
                  <c:v>96.423176670181519</c:v>
                </c:pt>
                <c:pt idx="96">
                  <c:v>99.634694608186621</c:v>
                </c:pt>
                <c:pt idx="97">
                  <c:v>102.62366540510453</c:v>
                </c:pt>
                <c:pt idx="98">
                  <c:v>105.51910391916412</c:v>
                </c:pt>
                <c:pt idx="99">
                  <c:v>108.28861241978271</c:v>
                </c:pt>
                <c:pt idx="100">
                  <c:v>111.18026865428739</c:v>
                </c:pt>
                <c:pt idx="101">
                  <c:v>114.7243741839922</c:v>
                </c:pt>
                <c:pt idx="102">
                  <c:v>118.71458180749538</c:v>
                </c:pt>
                <c:pt idx="103">
                  <c:v>122.17525173177106</c:v>
                </c:pt>
                <c:pt idx="104">
                  <c:v>125.7690983050244</c:v>
                </c:pt>
                <c:pt idx="105">
                  <c:v>127.27508649923118</c:v>
                </c:pt>
              </c:numCache>
            </c:numRef>
          </c:val>
        </c:ser>
        <c:marker val="1"/>
        <c:axId val="88787200"/>
        <c:axId val="88788992"/>
      </c:lineChart>
      <c:catAx>
        <c:axId val="88787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88788992"/>
        <c:crosses val="autoZero"/>
        <c:auto val="1"/>
        <c:lblAlgn val="ctr"/>
        <c:lblOffset val="100"/>
      </c:catAx>
      <c:valAx>
        <c:axId val="88788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88787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131869042685456"/>
          <c:y val="5.2116126684105563E-2"/>
          <c:w val="0.41187510936132982"/>
          <c:h val="0.19597987751531093"/>
        </c:manualLayout>
      </c:layout>
      <c:spPr>
        <a:noFill/>
        <a:ln>
          <a:noFill/>
        </a:ln>
      </c:spPr>
      <c:txPr>
        <a:bodyPr/>
        <a:lstStyle/>
        <a:p>
          <a:pPr>
            <a:defRPr sz="1400"/>
          </a:pPr>
          <a:endParaRPr lang="is-I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9.8571741032371027E-2"/>
          <c:y val="5.1400554097404488E-2"/>
          <c:w val="0.87303937007874421"/>
          <c:h val="0.76084098862642613"/>
        </c:manualLayout>
      </c:layout>
      <c:lineChart>
        <c:grouping val="standard"/>
        <c:ser>
          <c:idx val="0"/>
          <c:order val="0"/>
          <c:tx>
            <c:strRef>
              <c:f>Myndir!$A$7</c:f>
              <c:strCache>
                <c:ptCount val="1"/>
                <c:pt idx="0">
                  <c:v>Actual output per capita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Myndir!$B$6:$DC$6</c:f>
              <c:numCache>
                <c:formatCode>General</c:formatCode>
                <c:ptCount val="106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</c:numCache>
            </c:numRef>
          </c:cat>
          <c:val>
            <c:numRef>
              <c:f>Myndir!$B$7:$DC$7</c:f>
              <c:numCache>
                <c:formatCode>General</c:formatCode>
                <c:ptCount val="106"/>
                <c:pt idx="0">
                  <c:v>7.9231636530565401</c:v>
                </c:pt>
                <c:pt idx="1">
                  <c:v>8.2659867445603261</c:v>
                </c:pt>
                <c:pt idx="2">
                  <c:v>8.3559817144584247</c:v>
                </c:pt>
                <c:pt idx="3">
                  <c:v>8.7142490064238682</c:v>
                </c:pt>
                <c:pt idx="4">
                  <c:v>9.5098613571880026</c:v>
                </c:pt>
                <c:pt idx="5">
                  <c:v>9.9284359213301219</c:v>
                </c:pt>
                <c:pt idx="6">
                  <c:v>10.120807941240638</c:v>
                </c:pt>
                <c:pt idx="7">
                  <c:v>9.5236607368079724</c:v>
                </c:pt>
                <c:pt idx="8">
                  <c:v>9.3994520059011268</c:v>
                </c:pt>
                <c:pt idx="9">
                  <c:v>9.9708222680412568</c:v>
                </c:pt>
                <c:pt idx="10">
                  <c:v>10.102208307487039</c:v>
                </c:pt>
                <c:pt idx="11">
                  <c:v>10.606002631303259</c:v>
                </c:pt>
                <c:pt idx="12">
                  <c:v>11.586685213617081</c:v>
                </c:pt>
                <c:pt idx="13">
                  <c:v>11.681721323638447</c:v>
                </c:pt>
                <c:pt idx="14">
                  <c:v>14.348478908860987</c:v>
                </c:pt>
                <c:pt idx="15">
                  <c:v>14.051570120417267</c:v>
                </c:pt>
                <c:pt idx="16">
                  <c:v>11.11035300351009</c:v>
                </c:pt>
                <c:pt idx="17">
                  <c:v>10.493454104962186</c:v>
                </c:pt>
                <c:pt idx="18">
                  <c:v>13.330892439594702</c:v>
                </c:pt>
                <c:pt idx="19">
                  <c:v>10.958418939410119</c:v>
                </c:pt>
                <c:pt idx="20">
                  <c:v>11.713761496920091</c:v>
                </c:pt>
                <c:pt idx="21">
                  <c:v>12.768653101281018</c:v>
                </c:pt>
                <c:pt idx="22">
                  <c:v>12.834378072028438</c:v>
                </c:pt>
                <c:pt idx="23">
                  <c:v>15.448651905315298</c:v>
                </c:pt>
                <c:pt idx="24">
                  <c:v>15.232714199395771</c:v>
                </c:pt>
                <c:pt idx="25">
                  <c:v>13.789706115492846</c:v>
                </c:pt>
                <c:pt idx="26">
                  <c:v>15.465951681963151</c:v>
                </c:pt>
                <c:pt idx="27">
                  <c:v>17.047004324012818</c:v>
                </c:pt>
                <c:pt idx="28">
                  <c:v>17.308175326274331</c:v>
                </c:pt>
                <c:pt idx="29">
                  <c:v>17.000800037211032</c:v>
                </c:pt>
                <c:pt idx="30">
                  <c:v>15.622955408881605</c:v>
                </c:pt>
                <c:pt idx="31">
                  <c:v>15.645064498645</c:v>
                </c:pt>
                <c:pt idx="32">
                  <c:v>16.750089364312963</c:v>
                </c:pt>
                <c:pt idx="33">
                  <c:v>17.304818552452911</c:v>
                </c:pt>
                <c:pt idx="34">
                  <c:v>17.482669569063191</c:v>
                </c:pt>
                <c:pt idx="35">
                  <c:v>17.684616799140709</c:v>
                </c:pt>
                <c:pt idx="36">
                  <c:v>18.266404174411189</c:v>
                </c:pt>
                <c:pt idx="37">
                  <c:v>18.372816129850541</c:v>
                </c:pt>
                <c:pt idx="38">
                  <c:v>19.75056533083562</c:v>
                </c:pt>
                <c:pt idx="39">
                  <c:v>21.367536593837169</c:v>
                </c:pt>
                <c:pt idx="40">
                  <c:v>22.795273564952186</c:v>
                </c:pt>
                <c:pt idx="41">
                  <c:v>22.959544447240468</c:v>
                </c:pt>
                <c:pt idx="42">
                  <c:v>23.215417260085452</c:v>
                </c:pt>
                <c:pt idx="43">
                  <c:v>24.153552597356537</c:v>
                </c:pt>
                <c:pt idx="44">
                  <c:v>25.31113531772473</c:v>
                </c:pt>
                <c:pt idx="45">
                  <c:v>25.945509110396529</c:v>
                </c:pt>
                <c:pt idx="46">
                  <c:v>28.211041289832743</c:v>
                </c:pt>
                <c:pt idx="47">
                  <c:v>28.152485880235229</c:v>
                </c:pt>
                <c:pt idx="48">
                  <c:v>27.095157685373181</c:v>
                </c:pt>
                <c:pt idx="49">
                  <c:v>25.973657162082631</c:v>
                </c:pt>
                <c:pt idx="50">
                  <c:v>24.941283343762919</c:v>
                </c:pt>
                <c:pt idx="51">
                  <c:v>24.245925040518639</c:v>
                </c:pt>
                <c:pt idx="52">
                  <c:v>27.390382343798571</c:v>
                </c:pt>
                <c:pt idx="53">
                  <c:v>29.322687059645585</c:v>
                </c:pt>
                <c:pt idx="54">
                  <c:v>31.469807521955889</c:v>
                </c:pt>
                <c:pt idx="55">
                  <c:v>31.537868590339531</c:v>
                </c:pt>
                <c:pt idx="56">
                  <c:v>30.804166071104113</c:v>
                </c:pt>
                <c:pt idx="57">
                  <c:v>32.518181915139451</c:v>
                </c:pt>
                <c:pt idx="58">
                  <c:v>32.485904453497128</c:v>
                </c:pt>
                <c:pt idx="59">
                  <c:v>32.838070965540773</c:v>
                </c:pt>
                <c:pt idx="60">
                  <c:v>32.247549439370395</c:v>
                </c:pt>
                <c:pt idx="61">
                  <c:v>34.330955381125413</c:v>
                </c:pt>
                <c:pt idx="62">
                  <c:v>37.167667200414044</c:v>
                </c:pt>
                <c:pt idx="63">
                  <c:v>40.122745806151478</c:v>
                </c:pt>
                <c:pt idx="64">
                  <c:v>42.270771655017214</c:v>
                </c:pt>
                <c:pt idx="65">
                  <c:v>45.189314247737862</c:v>
                </c:pt>
                <c:pt idx="66">
                  <c:v>43.926111287278218</c:v>
                </c:pt>
                <c:pt idx="67">
                  <c:v>40.990128251633394</c:v>
                </c:pt>
                <c:pt idx="68">
                  <c:v>41.621449529619895</c:v>
                </c:pt>
                <c:pt idx="69">
                  <c:v>44.465599176894251</c:v>
                </c:pt>
                <c:pt idx="70">
                  <c:v>49.780241154435885</c:v>
                </c:pt>
                <c:pt idx="71">
                  <c:v>52.059335802174488</c:v>
                </c:pt>
                <c:pt idx="72">
                  <c:v>54.797254054359492</c:v>
                </c:pt>
                <c:pt idx="73">
                  <c:v>57.125482993071223</c:v>
                </c:pt>
                <c:pt idx="74">
                  <c:v>56.777295980846766</c:v>
                </c:pt>
                <c:pt idx="75">
                  <c:v>59.581408057855924</c:v>
                </c:pt>
                <c:pt idx="76">
                  <c:v>64.349452401238835</c:v>
                </c:pt>
                <c:pt idx="77">
                  <c:v>67.677048665620049</c:v>
                </c:pt>
                <c:pt idx="78">
                  <c:v>70.291924925471108</c:v>
                </c:pt>
                <c:pt idx="79">
                  <c:v>73.541362108335775</c:v>
                </c:pt>
                <c:pt idx="80">
                  <c:v>75.805831899931178</c:v>
                </c:pt>
                <c:pt idx="81">
                  <c:v>76.381149245503167</c:v>
                </c:pt>
                <c:pt idx="82">
                  <c:v>73.775333381145032</c:v>
                </c:pt>
                <c:pt idx="83">
                  <c:v>76.035476621934208</c:v>
                </c:pt>
                <c:pt idx="84">
                  <c:v>77.916192425115597</c:v>
                </c:pt>
                <c:pt idx="85">
                  <c:v>82.192885131717958</c:v>
                </c:pt>
                <c:pt idx="86">
                  <c:v>88.222838161992158</c:v>
                </c:pt>
                <c:pt idx="87">
                  <c:v>86.759048922503567</c:v>
                </c:pt>
                <c:pt idx="88">
                  <c:v>85.999445055510293</c:v>
                </c:pt>
                <c:pt idx="89">
                  <c:v>86.303335871390658</c:v>
                </c:pt>
                <c:pt idx="90">
                  <c:v>85.044275851375758</c:v>
                </c:pt>
                <c:pt idx="91">
                  <c:v>81.211761948350414</c:v>
                </c:pt>
                <c:pt idx="92">
                  <c:v>81.463173214346696</c:v>
                </c:pt>
                <c:pt idx="93">
                  <c:v>83.625574159980445</c:v>
                </c:pt>
                <c:pt idx="94">
                  <c:v>83.290479243024848</c:v>
                </c:pt>
                <c:pt idx="95">
                  <c:v>86.794576520765844</c:v>
                </c:pt>
                <c:pt idx="96">
                  <c:v>90.350358008968854</c:v>
                </c:pt>
                <c:pt idx="97">
                  <c:v>94.544981920714122</c:v>
                </c:pt>
                <c:pt idx="98">
                  <c:v>97.395257590625718</c:v>
                </c:pt>
                <c:pt idx="99">
                  <c:v>100</c:v>
                </c:pt>
                <c:pt idx="100">
                  <c:v>102.37984802879365</c:v>
                </c:pt>
                <c:pt idx="101">
                  <c:v>100.43204657131272</c:v>
                </c:pt>
                <c:pt idx="102">
                  <c:v>102.85031485937111</c:v>
                </c:pt>
                <c:pt idx="103">
                  <c:v>110.03545796634847</c:v>
                </c:pt>
                <c:pt idx="104">
                  <c:v>114.84148426303977</c:v>
                </c:pt>
                <c:pt idx="105">
                  <c:v>114.5480783724452</c:v>
                </c:pt>
              </c:numCache>
            </c:numRef>
          </c:val>
        </c:ser>
        <c:ser>
          <c:idx val="1"/>
          <c:order val="1"/>
          <c:tx>
            <c:strRef>
              <c:f>Myndir!$A$8</c:f>
              <c:strCache>
                <c:ptCount val="1"/>
                <c:pt idx="0">
                  <c:v>Potential output per capita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Myndir!$B$6:$DC$6</c:f>
              <c:numCache>
                <c:formatCode>General</c:formatCode>
                <c:ptCount val="106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</c:numCache>
            </c:numRef>
          </c:cat>
          <c:val>
            <c:numRef>
              <c:f>Myndir!$B$8:$DC$8</c:f>
              <c:numCache>
                <c:formatCode>General</c:formatCode>
                <c:ptCount val="106"/>
                <c:pt idx="0">
                  <c:v>7.3069581227657086</c:v>
                </c:pt>
                <c:pt idx="1">
                  <c:v>7.5590077138883194</c:v>
                </c:pt>
                <c:pt idx="2">
                  <c:v>7.8193625535361884</c:v>
                </c:pt>
                <c:pt idx="3">
                  <c:v>8.0777788711162835</c:v>
                </c:pt>
                <c:pt idx="4">
                  <c:v>8.3359100017693848</c:v>
                </c:pt>
                <c:pt idx="5">
                  <c:v>8.5873196945746511</c:v>
                </c:pt>
                <c:pt idx="6">
                  <c:v>8.8360022831439267</c:v>
                </c:pt>
                <c:pt idx="7">
                  <c:v>9.1154832261828727</c:v>
                </c:pt>
                <c:pt idx="8">
                  <c:v>9.3982914017790939</c:v>
                </c:pt>
                <c:pt idx="9">
                  <c:v>9.6882419103279105</c:v>
                </c:pt>
                <c:pt idx="10">
                  <c:v>10.018120294052498</c:v>
                </c:pt>
                <c:pt idx="11">
                  <c:v>10.373918264376632</c:v>
                </c:pt>
                <c:pt idx="12">
                  <c:v>10.706681829894746</c:v>
                </c:pt>
                <c:pt idx="13">
                  <c:v>11.020395126620548</c:v>
                </c:pt>
                <c:pt idx="14">
                  <c:v>11.347153770500048</c:v>
                </c:pt>
                <c:pt idx="15">
                  <c:v>11.696734885642305</c:v>
                </c:pt>
                <c:pt idx="16">
                  <c:v>12.020428486023798</c:v>
                </c:pt>
                <c:pt idx="17">
                  <c:v>12.37072869738312</c:v>
                </c:pt>
                <c:pt idx="18">
                  <c:v>12.773674294346424</c:v>
                </c:pt>
                <c:pt idx="19">
                  <c:v>13.116367085040618</c:v>
                </c:pt>
                <c:pt idx="20">
                  <c:v>13.48607630021792</c:v>
                </c:pt>
                <c:pt idx="21">
                  <c:v>13.895365200419084</c:v>
                </c:pt>
                <c:pt idx="22">
                  <c:v>14.276213682443098</c:v>
                </c:pt>
                <c:pt idx="23">
                  <c:v>14.701835637624924</c:v>
                </c:pt>
                <c:pt idx="24">
                  <c:v>15.117938076748887</c:v>
                </c:pt>
                <c:pt idx="25">
                  <c:v>15.48371464583002</c:v>
                </c:pt>
                <c:pt idx="26">
                  <c:v>15.865387927650056</c:v>
                </c:pt>
                <c:pt idx="27">
                  <c:v>16.270453793502018</c:v>
                </c:pt>
                <c:pt idx="28">
                  <c:v>16.693472507375724</c:v>
                </c:pt>
                <c:pt idx="29">
                  <c:v>17.068390208535309</c:v>
                </c:pt>
                <c:pt idx="30">
                  <c:v>17.483922216589573</c:v>
                </c:pt>
                <c:pt idx="31">
                  <c:v>17.959275496165287</c:v>
                </c:pt>
                <c:pt idx="32">
                  <c:v>18.40188430114917</c:v>
                </c:pt>
                <c:pt idx="33">
                  <c:v>18.887640639278256</c:v>
                </c:pt>
                <c:pt idx="34">
                  <c:v>19.447517467726122</c:v>
                </c:pt>
                <c:pt idx="35">
                  <c:v>20.058015036576752</c:v>
                </c:pt>
                <c:pt idx="36">
                  <c:v>20.717114901074964</c:v>
                </c:pt>
                <c:pt idx="37">
                  <c:v>21.382339522530916</c:v>
                </c:pt>
                <c:pt idx="38">
                  <c:v>22.018464778157533</c:v>
                </c:pt>
                <c:pt idx="39">
                  <c:v>22.664885947501435</c:v>
                </c:pt>
                <c:pt idx="40">
                  <c:v>23.387883030823183</c:v>
                </c:pt>
                <c:pt idx="41">
                  <c:v>24.106573567359053</c:v>
                </c:pt>
                <c:pt idx="42">
                  <c:v>24.734025220398191</c:v>
                </c:pt>
                <c:pt idx="43">
                  <c:v>25.361814723973154</c:v>
                </c:pt>
                <c:pt idx="44">
                  <c:v>25.951299323178286</c:v>
                </c:pt>
                <c:pt idx="45">
                  <c:v>26.504823881079886</c:v>
                </c:pt>
                <c:pt idx="46">
                  <c:v>27.017081954305535</c:v>
                </c:pt>
                <c:pt idx="47">
                  <c:v>27.533855931703215</c:v>
                </c:pt>
                <c:pt idx="48">
                  <c:v>28.1377203756829</c:v>
                </c:pt>
                <c:pt idx="49">
                  <c:v>28.695270241975173</c:v>
                </c:pt>
                <c:pt idx="50">
                  <c:v>29.305525586368866</c:v>
                </c:pt>
                <c:pt idx="51">
                  <c:v>29.95684642668969</c:v>
                </c:pt>
                <c:pt idx="52">
                  <c:v>30.540165287825289</c:v>
                </c:pt>
                <c:pt idx="53">
                  <c:v>31.098723760524589</c:v>
                </c:pt>
                <c:pt idx="54">
                  <c:v>31.659051233476834</c:v>
                </c:pt>
                <c:pt idx="55">
                  <c:v>32.278489963764095</c:v>
                </c:pt>
                <c:pt idx="56">
                  <c:v>32.836596602311204</c:v>
                </c:pt>
                <c:pt idx="57">
                  <c:v>33.439632404353276</c:v>
                </c:pt>
                <c:pt idx="58">
                  <c:v>34.093105123638658</c:v>
                </c:pt>
                <c:pt idx="59">
                  <c:v>34.773456029751593</c:v>
                </c:pt>
                <c:pt idx="60">
                  <c:v>35.580973177483244</c:v>
                </c:pt>
                <c:pt idx="61">
                  <c:v>36.39759526976227</c:v>
                </c:pt>
                <c:pt idx="62">
                  <c:v>37.18766465495105</c:v>
                </c:pt>
                <c:pt idx="63">
                  <c:v>38.020143190084163</c:v>
                </c:pt>
                <c:pt idx="64">
                  <c:v>38.868856030061103</c:v>
                </c:pt>
                <c:pt idx="65">
                  <c:v>39.773214407311194</c:v>
                </c:pt>
                <c:pt idx="66">
                  <c:v>40.763017563775115</c:v>
                </c:pt>
                <c:pt idx="67">
                  <c:v>41.890182460223294</c:v>
                </c:pt>
                <c:pt idx="68">
                  <c:v>43.245224936102012</c:v>
                </c:pt>
                <c:pt idx="69">
                  <c:v>44.754768361429058</c:v>
                </c:pt>
                <c:pt idx="70">
                  <c:v>46.138091603147494</c:v>
                </c:pt>
                <c:pt idx="71">
                  <c:v>47.296740663333104</c:v>
                </c:pt>
                <c:pt idx="72">
                  <c:v>48.517171093056895</c:v>
                </c:pt>
                <c:pt idx="73">
                  <c:v>49.809448322973402</c:v>
                </c:pt>
                <c:pt idx="74">
                  <c:v>51.20515995833005</c:v>
                </c:pt>
                <c:pt idx="75">
                  <c:v>52.792791289052111</c:v>
                </c:pt>
                <c:pt idx="76">
                  <c:v>54.535714302616753</c:v>
                </c:pt>
                <c:pt idx="77">
                  <c:v>56.320802566401952</c:v>
                </c:pt>
                <c:pt idx="78">
                  <c:v>58.065390582019383</c:v>
                </c:pt>
                <c:pt idx="79">
                  <c:v>59.80390990298536</c:v>
                </c:pt>
                <c:pt idx="80">
                  <c:v>61.539979027636001</c:v>
                </c:pt>
                <c:pt idx="81">
                  <c:v>63.185337152550439</c:v>
                </c:pt>
                <c:pt idx="82">
                  <c:v>64.927836142758395</c:v>
                </c:pt>
                <c:pt idx="83">
                  <c:v>66.892944342001158</c:v>
                </c:pt>
                <c:pt idx="84">
                  <c:v>69.082388312823909</c:v>
                </c:pt>
                <c:pt idx="85">
                  <c:v>71.376979824023834</c:v>
                </c:pt>
                <c:pt idx="86">
                  <c:v>73.46789510215855</c:v>
                </c:pt>
                <c:pt idx="87">
                  <c:v>75.275427225996879</c:v>
                </c:pt>
                <c:pt idx="88">
                  <c:v>77.470601588926556</c:v>
                </c:pt>
                <c:pt idx="89">
                  <c:v>79.99632811757607</c:v>
                </c:pt>
                <c:pt idx="90">
                  <c:v>82.246237598294002</c:v>
                </c:pt>
                <c:pt idx="91">
                  <c:v>84.584885852690277</c:v>
                </c:pt>
                <c:pt idx="92">
                  <c:v>87.153659897937246</c:v>
                </c:pt>
                <c:pt idx="93">
                  <c:v>89.964009598314234</c:v>
                </c:pt>
                <c:pt idx="94">
                  <c:v>93.166358326111066</c:v>
                </c:pt>
                <c:pt idx="95">
                  <c:v>96.423176670181519</c:v>
                </c:pt>
                <c:pt idx="96">
                  <c:v>99.634694608186621</c:v>
                </c:pt>
                <c:pt idx="97">
                  <c:v>102.62366540510453</c:v>
                </c:pt>
                <c:pt idx="98">
                  <c:v>105.51910391916412</c:v>
                </c:pt>
                <c:pt idx="99">
                  <c:v>108.28861241978271</c:v>
                </c:pt>
                <c:pt idx="100">
                  <c:v>111.18026865428739</c:v>
                </c:pt>
                <c:pt idx="101">
                  <c:v>114.7243741839922</c:v>
                </c:pt>
                <c:pt idx="102">
                  <c:v>118.71458180749538</c:v>
                </c:pt>
                <c:pt idx="103">
                  <c:v>122.17525173177103</c:v>
                </c:pt>
                <c:pt idx="104">
                  <c:v>125.76909830502437</c:v>
                </c:pt>
                <c:pt idx="105">
                  <c:v>127.27508649923118</c:v>
                </c:pt>
              </c:numCache>
            </c:numRef>
          </c:val>
        </c:ser>
        <c:marker val="1"/>
        <c:axId val="88916352"/>
        <c:axId val="88917888"/>
      </c:lineChart>
      <c:catAx>
        <c:axId val="88916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88917888"/>
        <c:crosses val="autoZero"/>
        <c:auto val="1"/>
        <c:lblAlgn val="ctr"/>
        <c:lblOffset val="100"/>
      </c:catAx>
      <c:valAx>
        <c:axId val="889178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88916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131869042685456"/>
          <c:y val="5.2116126684105563E-2"/>
          <c:w val="0.41187510936132982"/>
          <c:h val="0.19597987751531093"/>
        </c:manualLayout>
      </c:layout>
      <c:spPr>
        <a:noFill/>
        <a:ln>
          <a:noFill/>
        </a:ln>
      </c:spPr>
      <c:txPr>
        <a:bodyPr/>
        <a:lstStyle/>
        <a:p>
          <a:pPr>
            <a:defRPr sz="1400"/>
          </a:pPr>
          <a:endParaRPr lang="is-I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42283-FF74-485C-9F25-9C10213352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33BAB4F1-6DC5-4CDF-A1A5-09071591D3A6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  <a:sp3d>
          <a:bevelT/>
        </a:sp3d>
      </dgm:spPr>
      <dgm:t>
        <a:bodyPr/>
        <a:lstStyle/>
        <a:p>
          <a:r>
            <a:rPr lang="is-I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Growth</a:t>
          </a:r>
          <a:endParaRPr lang="is-I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C481C-ED96-4181-9FA9-DA955F0F4079}" type="parTrans" cxnId="{40EDD9AD-CDC9-405A-B1EE-61D015B5CB06}">
      <dgm:prSet/>
      <dgm:spPr/>
      <dgm:t>
        <a:bodyPr/>
        <a:lstStyle/>
        <a:p>
          <a:endParaRPr lang="is-IS"/>
        </a:p>
      </dgm:t>
    </dgm:pt>
    <dgm:pt modelId="{8898B980-A7E9-4048-9539-9C8B9127D7C6}" type="sibTrans" cxnId="{40EDD9AD-CDC9-405A-B1EE-61D015B5CB06}">
      <dgm:prSet/>
      <dgm:spPr/>
      <dgm:t>
        <a:bodyPr/>
        <a:lstStyle/>
        <a:p>
          <a:endParaRPr lang="is-IS"/>
        </a:p>
      </dgm:t>
    </dgm:pt>
    <dgm:pt modelId="{5F9D2706-30B6-4F6F-B6AE-CF8FF7A6DDC1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Investment</a:t>
          </a:r>
          <a:endParaRPr lang="en-US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81E6B-690A-46FA-B7AD-5EBBC48300A7}" type="parTrans" cxnId="{5BA77DDF-0798-46C0-99E5-D596CA060154}">
      <dgm:prSet/>
      <dgm:spPr/>
      <dgm:t>
        <a:bodyPr/>
        <a:lstStyle/>
        <a:p>
          <a:endParaRPr lang="is-IS" dirty="0"/>
        </a:p>
      </dgm:t>
    </dgm:pt>
    <dgm:pt modelId="{48E90F61-5ABD-4035-AB08-C9C08125267D}" type="sibTrans" cxnId="{5BA77DDF-0798-46C0-99E5-D596CA060154}">
      <dgm:prSet/>
      <dgm:spPr/>
      <dgm:t>
        <a:bodyPr/>
        <a:lstStyle/>
        <a:p>
          <a:endParaRPr lang="is-IS"/>
        </a:p>
      </dgm:t>
    </dgm:pt>
    <dgm:pt modelId="{8E5BC559-380E-44A5-9EBC-F94232779CDD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Trade</a:t>
          </a:r>
          <a:endParaRPr lang="en-US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80AF0-47DE-49D1-9814-6E96B14F122C}" type="parTrans" cxnId="{6BAF5E42-EDA0-405A-8C02-67515776D633}">
      <dgm:prSet/>
      <dgm:spPr/>
      <dgm:t>
        <a:bodyPr/>
        <a:lstStyle/>
        <a:p>
          <a:endParaRPr lang="is-IS" dirty="0"/>
        </a:p>
      </dgm:t>
    </dgm:pt>
    <dgm:pt modelId="{A37246DA-DFDE-40ED-9CFE-4DBB0E53BA56}" type="sibTrans" cxnId="{6BAF5E42-EDA0-405A-8C02-67515776D633}">
      <dgm:prSet/>
      <dgm:spPr/>
      <dgm:t>
        <a:bodyPr/>
        <a:lstStyle/>
        <a:p>
          <a:endParaRPr lang="is-IS"/>
        </a:p>
      </dgm:t>
    </dgm:pt>
    <dgm:pt modelId="{6D5C100D-1571-4B96-B5D5-3D297085F868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  <a:endParaRPr lang="en-US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1B287-E2C1-404B-A0B8-B28C8F00CC0A}" type="parTrans" cxnId="{1F00E7F0-0DA6-4AB7-9A55-89A4F2B19F2C}">
      <dgm:prSet/>
      <dgm:spPr/>
      <dgm:t>
        <a:bodyPr/>
        <a:lstStyle/>
        <a:p>
          <a:endParaRPr lang="is-IS"/>
        </a:p>
      </dgm:t>
    </dgm:pt>
    <dgm:pt modelId="{0704A539-CBDA-4531-A6CE-02DBD09FF018}" type="sibTrans" cxnId="{1F00E7F0-0DA6-4AB7-9A55-89A4F2B19F2C}">
      <dgm:prSet/>
      <dgm:spPr/>
      <dgm:t>
        <a:bodyPr/>
        <a:lstStyle/>
        <a:p>
          <a:endParaRPr lang="is-IS"/>
        </a:p>
      </dgm:t>
    </dgm:pt>
    <dgm:pt modelId="{0DA4F41E-10B7-4B62-AF3F-251EDBE9A76E}" type="pres">
      <dgm:prSet presAssocID="{77742283-FF74-485C-9F25-9C10213352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7EAADE53-E76F-43FA-A455-E49F2185961E}" type="pres">
      <dgm:prSet presAssocID="{33BAB4F1-6DC5-4CDF-A1A5-09071591D3A6}" presName="centerShape" presStyleLbl="node0" presStyleIdx="0" presStyleCnt="1"/>
      <dgm:spPr/>
      <dgm:t>
        <a:bodyPr/>
        <a:lstStyle/>
        <a:p>
          <a:endParaRPr lang="is-IS"/>
        </a:p>
      </dgm:t>
    </dgm:pt>
    <dgm:pt modelId="{3E2D2AAC-251F-4D08-B40E-19D5E6D9EF2C}" type="pres">
      <dgm:prSet presAssocID="{C0081E6B-690A-46FA-B7AD-5EBBC48300A7}" presName="parTrans" presStyleLbl="bgSibTrans2D1" presStyleIdx="0" presStyleCnt="3"/>
      <dgm:spPr/>
      <dgm:t>
        <a:bodyPr/>
        <a:lstStyle/>
        <a:p>
          <a:endParaRPr lang="is-IS"/>
        </a:p>
      </dgm:t>
    </dgm:pt>
    <dgm:pt modelId="{51BF88EE-C981-4F8B-A284-338EECA58E88}" type="pres">
      <dgm:prSet presAssocID="{5F9D2706-30B6-4F6F-B6AE-CF8FF7A6DD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AD0ABF3-EA68-4041-A43F-9A525D0C6933}" type="pres">
      <dgm:prSet presAssocID="{8311B287-E2C1-404B-A0B8-B28C8F00CC0A}" presName="parTrans" presStyleLbl="bgSibTrans2D1" presStyleIdx="1" presStyleCnt="3"/>
      <dgm:spPr/>
      <dgm:t>
        <a:bodyPr/>
        <a:lstStyle/>
        <a:p>
          <a:endParaRPr lang="is-IS"/>
        </a:p>
      </dgm:t>
    </dgm:pt>
    <dgm:pt modelId="{A8B9C99B-B749-4982-9B81-60D60B29BB1A}" type="pres">
      <dgm:prSet presAssocID="{6D5C100D-1571-4B96-B5D5-3D297085F8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3AA1F1B-8C5D-42FC-97BD-72DA67CD6E0D}" type="pres">
      <dgm:prSet presAssocID="{A2E80AF0-47DE-49D1-9814-6E96B14F122C}" presName="parTrans" presStyleLbl="bgSibTrans2D1" presStyleIdx="2" presStyleCnt="3"/>
      <dgm:spPr/>
      <dgm:t>
        <a:bodyPr/>
        <a:lstStyle/>
        <a:p>
          <a:endParaRPr lang="is-IS"/>
        </a:p>
      </dgm:t>
    </dgm:pt>
    <dgm:pt modelId="{A726C309-86BC-4DFD-BDB9-72EE539905C2}" type="pres">
      <dgm:prSet presAssocID="{8E5BC559-380E-44A5-9EBC-F94232779C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30D9DAA9-0DCC-4C41-A2FF-8C7852BA3A2B}" type="presOf" srcId="{6D5C100D-1571-4B96-B5D5-3D297085F868}" destId="{A8B9C99B-B749-4982-9B81-60D60B29BB1A}" srcOrd="0" destOrd="0" presId="urn:microsoft.com/office/officeart/2005/8/layout/radial4"/>
    <dgm:cxn modelId="{9416C7B2-5C89-4777-88F2-D783AAA6BAC9}" type="presOf" srcId="{33BAB4F1-6DC5-4CDF-A1A5-09071591D3A6}" destId="{7EAADE53-E76F-43FA-A455-E49F2185961E}" srcOrd="0" destOrd="0" presId="urn:microsoft.com/office/officeart/2005/8/layout/radial4"/>
    <dgm:cxn modelId="{5BA77DDF-0798-46C0-99E5-D596CA060154}" srcId="{33BAB4F1-6DC5-4CDF-A1A5-09071591D3A6}" destId="{5F9D2706-30B6-4F6F-B6AE-CF8FF7A6DDC1}" srcOrd="0" destOrd="0" parTransId="{C0081E6B-690A-46FA-B7AD-5EBBC48300A7}" sibTransId="{48E90F61-5ABD-4035-AB08-C9C08125267D}"/>
    <dgm:cxn modelId="{6BAF5E42-EDA0-405A-8C02-67515776D633}" srcId="{33BAB4F1-6DC5-4CDF-A1A5-09071591D3A6}" destId="{8E5BC559-380E-44A5-9EBC-F94232779CDD}" srcOrd="2" destOrd="0" parTransId="{A2E80AF0-47DE-49D1-9814-6E96B14F122C}" sibTransId="{A37246DA-DFDE-40ED-9CFE-4DBB0E53BA56}"/>
    <dgm:cxn modelId="{E81B602A-F0AF-4C3E-9552-54735E80439D}" type="presOf" srcId="{8311B287-E2C1-404B-A0B8-B28C8F00CC0A}" destId="{FAD0ABF3-EA68-4041-A43F-9A525D0C6933}" srcOrd="0" destOrd="0" presId="urn:microsoft.com/office/officeart/2005/8/layout/radial4"/>
    <dgm:cxn modelId="{792930CE-E64D-4A54-BECF-DEA40EFFFB51}" type="presOf" srcId="{8E5BC559-380E-44A5-9EBC-F94232779CDD}" destId="{A726C309-86BC-4DFD-BDB9-72EE539905C2}" srcOrd="0" destOrd="0" presId="urn:microsoft.com/office/officeart/2005/8/layout/radial4"/>
    <dgm:cxn modelId="{B01892F3-C8C7-4AA7-8AC2-1A0DE36AF4C8}" type="presOf" srcId="{A2E80AF0-47DE-49D1-9814-6E96B14F122C}" destId="{43AA1F1B-8C5D-42FC-97BD-72DA67CD6E0D}" srcOrd="0" destOrd="0" presId="urn:microsoft.com/office/officeart/2005/8/layout/radial4"/>
    <dgm:cxn modelId="{C6C4775B-30FD-4FBE-89E0-B6F8EECB81C8}" type="presOf" srcId="{C0081E6B-690A-46FA-B7AD-5EBBC48300A7}" destId="{3E2D2AAC-251F-4D08-B40E-19D5E6D9EF2C}" srcOrd="0" destOrd="0" presId="urn:microsoft.com/office/officeart/2005/8/layout/radial4"/>
    <dgm:cxn modelId="{40EDD9AD-CDC9-405A-B1EE-61D015B5CB06}" srcId="{77742283-FF74-485C-9F25-9C102133528B}" destId="{33BAB4F1-6DC5-4CDF-A1A5-09071591D3A6}" srcOrd="0" destOrd="0" parTransId="{031C481C-ED96-4181-9FA9-DA955F0F4079}" sibTransId="{8898B980-A7E9-4048-9539-9C8B9127D7C6}"/>
    <dgm:cxn modelId="{F2B7CB23-7E16-45B9-BE65-7897A5D44EB1}" type="presOf" srcId="{77742283-FF74-485C-9F25-9C102133528B}" destId="{0DA4F41E-10B7-4B62-AF3F-251EDBE9A76E}" srcOrd="0" destOrd="0" presId="urn:microsoft.com/office/officeart/2005/8/layout/radial4"/>
    <dgm:cxn modelId="{0C6846B4-53AC-4365-96D8-C2964474369F}" type="presOf" srcId="{5F9D2706-30B6-4F6F-B6AE-CF8FF7A6DDC1}" destId="{51BF88EE-C981-4F8B-A284-338EECA58E88}" srcOrd="0" destOrd="0" presId="urn:microsoft.com/office/officeart/2005/8/layout/radial4"/>
    <dgm:cxn modelId="{1F00E7F0-0DA6-4AB7-9A55-89A4F2B19F2C}" srcId="{33BAB4F1-6DC5-4CDF-A1A5-09071591D3A6}" destId="{6D5C100D-1571-4B96-B5D5-3D297085F868}" srcOrd="1" destOrd="0" parTransId="{8311B287-E2C1-404B-A0B8-B28C8F00CC0A}" sibTransId="{0704A539-CBDA-4531-A6CE-02DBD09FF018}"/>
    <dgm:cxn modelId="{490DE7CA-6D00-4D7E-AFA6-FA07E2CAF28A}" type="presParOf" srcId="{0DA4F41E-10B7-4B62-AF3F-251EDBE9A76E}" destId="{7EAADE53-E76F-43FA-A455-E49F2185961E}" srcOrd="0" destOrd="0" presId="urn:microsoft.com/office/officeart/2005/8/layout/radial4"/>
    <dgm:cxn modelId="{627092B4-81FF-401C-B6A8-B26A7D0D9801}" type="presParOf" srcId="{0DA4F41E-10B7-4B62-AF3F-251EDBE9A76E}" destId="{3E2D2AAC-251F-4D08-B40E-19D5E6D9EF2C}" srcOrd="1" destOrd="0" presId="urn:microsoft.com/office/officeart/2005/8/layout/radial4"/>
    <dgm:cxn modelId="{1769DC1D-EA7D-4BDA-B46F-903BAFE99662}" type="presParOf" srcId="{0DA4F41E-10B7-4B62-AF3F-251EDBE9A76E}" destId="{51BF88EE-C981-4F8B-A284-338EECA58E88}" srcOrd="2" destOrd="0" presId="urn:microsoft.com/office/officeart/2005/8/layout/radial4"/>
    <dgm:cxn modelId="{D79132B1-EDE3-4ADB-B441-A07452C0FAE6}" type="presParOf" srcId="{0DA4F41E-10B7-4B62-AF3F-251EDBE9A76E}" destId="{FAD0ABF3-EA68-4041-A43F-9A525D0C6933}" srcOrd="3" destOrd="0" presId="urn:microsoft.com/office/officeart/2005/8/layout/radial4"/>
    <dgm:cxn modelId="{097B4076-7E75-401C-92D7-7D780BEA8808}" type="presParOf" srcId="{0DA4F41E-10B7-4B62-AF3F-251EDBE9A76E}" destId="{A8B9C99B-B749-4982-9B81-60D60B29BB1A}" srcOrd="4" destOrd="0" presId="urn:microsoft.com/office/officeart/2005/8/layout/radial4"/>
    <dgm:cxn modelId="{D1BB501E-8D4D-4912-8C8E-D140686179E3}" type="presParOf" srcId="{0DA4F41E-10B7-4B62-AF3F-251EDBE9A76E}" destId="{43AA1F1B-8C5D-42FC-97BD-72DA67CD6E0D}" srcOrd="5" destOrd="0" presId="urn:microsoft.com/office/officeart/2005/8/layout/radial4"/>
    <dgm:cxn modelId="{1BF8672C-1678-42F9-A7FC-6FB75009A8F1}" type="presParOf" srcId="{0DA4F41E-10B7-4B62-AF3F-251EDBE9A76E}" destId="{A726C309-86BC-4DFD-BDB9-72EE539905C2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742283-FF74-485C-9F25-9C10213352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33BAB4F1-6DC5-4CDF-A1A5-09071591D3A6}">
      <dgm:prSet phldrT="[Text]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  <a:sp3d>
          <a:bevelT/>
        </a:sp3d>
      </dgm:spPr>
      <dgm:t>
        <a:bodyPr/>
        <a:lstStyle/>
        <a:p>
          <a:r>
            <a:rPr lang="is-I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Growth</a:t>
          </a:r>
          <a:endParaRPr lang="is-I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1C481C-ED96-4181-9FA9-DA955F0F4079}" type="parTrans" cxnId="{40EDD9AD-CDC9-405A-B1EE-61D015B5CB06}">
      <dgm:prSet/>
      <dgm:spPr/>
      <dgm:t>
        <a:bodyPr/>
        <a:lstStyle/>
        <a:p>
          <a:endParaRPr lang="is-IS"/>
        </a:p>
      </dgm:t>
    </dgm:pt>
    <dgm:pt modelId="{8898B980-A7E9-4048-9539-9C8B9127D7C6}" type="sibTrans" cxnId="{40EDD9AD-CDC9-405A-B1EE-61D015B5CB06}">
      <dgm:prSet/>
      <dgm:spPr/>
      <dgm:t>
        <a:bodyPr/>
        <a:lstStyle/>
        <a:p>
          <a:endParaRPr lang="is-IS"/>
        </a:p>
      </dgm:t>
    </dgm:pt>
    <dgm:pt modelId="{BEB8DF38-9296-4807-ADF0-701CAAACB044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Fertility</a:t>
          </a:r>
          <a:endParaRPr lang="en-US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1714AB-6749-4407-84FE-CDE5FBC0FA38}" type="parTrans" cxnId="{5ACAAE18-6676-486C-A3B1-D96C47A54200}">
      <dgm:prSet/>
      <dgm:spPr/>
      <dgm:t>
        <a:bodyPr/>
        <a:lstStyle/>
        <a:p>
          <a:endParaRPr lang="is-IS" dirty="0"/>
        </a:p>
      </dgm:t>
    </dgm:pt>
    <dgm:pt modelId="{9925FC43-A5ED-4A74-ACC3-14A3DE289E6C}" type="sibTrans" cxnId="{5ACAAE18-6676-486C-A3B1-D96C47A54200}">
      <dgm:prSet/>
      <dgm:spPr/>
      <dgm:t>
        <a:bodyPr/>
        <a:lstStyle/>
        <a:p>
          <a:endParaRPr lang="is-IS"/>
        </a:p>
      </dgm:t>
    </dgm:pt>
    <dgm:pt modelId="{A629A23F-7E6E-4596-BBC7-B0E80E5FC4F8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Democracy</a:t>
          </a:r>
          <a:endParaRPr lang="en-US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1BDDFD-9B77-4F60-84C5-539EA2E17AF6}" type="parTrans" cxnId="{735CEF75-3B5D-407B-B204-1D950836797E}">
      <dgm:prSet/>
      <dgm:spPr/>
      <dgm:t>
        <a:bodyPr/>
        <a:lstStyle/>
        <a:p>
          <a:endParaRPr lang="is-IS" dirty="0"/>
        </a:p>
      </dgm:t>
    </dgm:pt>
    <dgm:pt modelId="{C16DB2C0-3F63-4F4C-AC57-410C990DB9D9}" type="sibTrans" cxnId="{735CEF75-3B5D-407B-B204-1D950836797E}">
      <dgm:prSet/>
      <dgm:spPr/>
      <dgm:t>
        <a:bodyPr/>
        <a:lstStyle/>
        <a:p>
          <a:endParaRPr lang="is-IS"/>
        </a:p>
      </dgm:t>
    </dgm:pt>
    <dgm:pt modelId="{32FF9A8C-3B8C-4D64-8C8F-9D1CBAC2063D}">
      <dgm:prSet phldrT="[Text]"/>
      <dgm:spPr>
        <a:gradFill flip="none" rotWithShape="0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isometricOffAxis1Righ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Diversification</a:t>
          </a:r>
          <a:endParaRPr lang="en-US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283004-6ADC-4C45-BB3B-38FCE0E47CBF}" type="parTrans" cxnId="{0CFFD512-36D3-41FB-A42F-4C86BA2EFF94}">
      <dgm:prSet/>
      <dgm:spPr/>
      <dgm:t>
        <a:bodyPr/>
        <a:lstStyle/>
        <a:p>
          <a:endParaRPr lang="is-IS"/>
        </a:p>
      </dgm:t>
    </dgm:pt>
    <dgm:pt modelId="{63503EB3-9278-4B93-AB94-E70BDAC03279}" type="sibTrans" cxnId="{0CFFD512-36D3-41FB-A42F-4C86BA2EFF94}">
      <dgm:prSet/>
      <dgm:spPr/>
      <dgm:t>
        <a:bodyPr/>
        <a:lstStyle/>
        <a:p>
          <a:endParaRPr lang="is-IS"/>
        </a:p>
      </dgm:t>
    </dgm:pt>
    <dgm:pt modelId="{0DA4F41E-10B7-4B62-AF3F-251EDBE9A76E}" type="pres">
      <dgm:prSet presAssocID="{77742283-FF74-485C-9F25-9C10213352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7EAADE53-E76F-43FA-A455-E49F2185961E}" type="pres">
      <dgm:prSet presAssocID="{33BAB4F1-6DC5-4CDF-A1A5-09071591D3A6}" presName="centerShape" presStyleLbl="node0" presStyleIdx="0" presStyleCnt="1"/>
      <dgm:spPr/>
      <dgm:t>
        <a:bodyPr/>
        <a:lstStyle/>
        <a:p>
          <a:endParaRPr lang="is-IS"/>
        </a:p>
      </dgm:t>
    </dgm:pt>
    <dgm:pt modelId="{036B7871-91DA-4B69-AB9E-2D35C5D709AE}" type="pres">
      <dgm:prSet presAssocID="{5E1714AB-6749-4407-84FE-CDE5FBC0FA38}" presName="parTrans" presStyleLbl="bgSibTrans2D1" presStyleIdx="0" presStyleCnt="3"/>
      <dgm:spPr/>
      <dgm:t>
        <a:bodyPr/>
        <a:lstStyle/>
        <a:p>
          <a:endParaRPr lang="is-IS"/>
        </a:p>
      </dgm:t>
    </dgm:pt>
    <dgm:pt modelId="{1A1B9E7C-0B41-4FD2-8034-272A489F7E3E}" type="pres">
      <dgm:prSet presAssocID="{BEB8DF38-9296-4807-ADF0-701CAAACB0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166E639-C89E-4D8C-8AA4-709E45169E81}" type="pres">
      <dgm:prSet presAssocID="{701BDDFD-9B77-4F60-84C5-539EA2E17AF6}" presName="parTrans" presStyleLbl="bgSibTrans2D1" presStyleIdx="1" presStyleCnt="3"/>
      <dgm:spPr/>
      <dgm:t>
        <a:bodyPr/>
        <a:lstStyle/>
        <a:p>
          <a:endParaRPr lang="is-IS"/>
        </a:p>
      </dgm:t>
    </dgm:pt>
    <dgm:pt modelId="{8E546D64-69A0-4AAA-BA8C-EB00FBB60DBB}" type="pres">
      <dgm:prSet presAssocID="{A629A23F-7E6E-4596-BBC7-B0E80E5FC4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EAA45494-1D07-447A-96A9-D66B80A606E2}" type="pres">
      <dgm:prSet presAssocID="{8D283004-6ADC-4C45-BB3B-38FCE0E47CBF}" presName="parTrans" presStyleLbl="bgSibTrans2D1" presStyleIdx="2" presStyleCnt="3"/>
      <dgm:spPr/>
      <dgm:t>
        <a:bodyPr/>
        <a:lstStyle/>
        <a:p>
          <a:endParaRPr lang="is-IS"/>
        </a:p>
      </dgm:t>
    </dgm:pt>
    <dgm:pt modelId="{75BD69CB-DAB4-481A-99ED-6980C133A368}" type="pres">
      <dgm:prSet presAssocID="{32FF9A8C-3B8C-4D64-8C8F-9D1CBAC206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A1AC3038-EA81-46D8-B468-69701EABC708}" type="presOf" srcId="{A629A23F-7E6E-4596-BBC7-B0E80E5FC4F8}" destId="{8E546D64-69A0-4AAA-BA8C-EB00FBB60DBB}" srcOrd="0" destOrd="0" presId="urn:microsoft.com/office/officeart/2005/8/layout/radial4"/>
    <dgm:cxn modelId="{3EE2DE73-0F00-43D7-9897-049B69837989}" type="presOf" srcId="{701BDDFD-9B77-4F60-84C5-539EA2E17AF6}" destId="{E166E639-C89E-4D8C-8AA4-709E45169E81}" srcOrd="0" destOrd="0" presId="urn:microsoft.com/office/officeart/2005/8/layout/radial4"/>
    <dgm:cxn modelId="{48C92110-C74C-4FE4-B057-B873408D6BDE}" type="presOf" srcId="{32FF9A8C-3B8C-4D64-8C8F-9D1CBAC2063D}" destId="{75BD69CB-DAB4-481A-99ED-6980C133A368}" srcOrd="0" destOrd="0" presId="urn:microsoft.com/office/officeart/2005/8/layout/radial4"/>
    <dgm:cxn modelId="{B6D7DB14-4F3C-454A-9B29-DEA9EB59EDCB}" type="presOf" srcId="{BEB8DF38-9296-4807-ADF0-701CAAACB044}" destId="{1A1B9E7C-0B41-4FD2-8034-272A489F7E3E}" srcOrd="0" destOrd="0" presId="urn:microsoft.com/office/officeart/2005/8/layout/radial4"/>
    <dgm:cxn modelId="{735CEF75-3B5D-407B-B204-1D950836797E}" srcId="{33BAB4F1-6DC5-4CDF-A1A5-09071591D3A6}" destId="{A629A23F-7E6E-4596-BBC7-B0E80E5FC4F8}" srcOrd="1" destOrd="0" parTransId="{701BDDFD-9B77-4F60-84C5-539EA2E17AF6}" sibTransId="{C16DB2C0-3F63-4F4C-AC57-410C990DB9D9}"/>
    <dgm:cxn modelId="{9DEBDD08-3041-45F6-A1AD-C51870D335A4}" type="presOf" srcId="{77742283-FF74-485C-9F25-9C102133528B}" destId="{0DA4F41E-10B7-4B62-AF3F-251EDBE9A76E}" srcOrd="0" destOrd="0" presId="urn:microsoft.com/office/officeart/2005/8/layout/radial4"/>
    <dgm:cxn modelId="{0CFFD512-36D3-41FB-A42F-4C86BA2EFF94}" srcId="{33BAB4F1-6DC5-4CDF-A1A5-09071591D3A6}" destId="{32FF9A8C-3B8C-4D64-8C8F-9D1CBAC2063D}" srcOrd="2" destOrd="0" parTransId="{8D283004-6ADC-4C45-BB3B-38FCE0E47CBF}" sibTransId="{63503EB3-9278-4B93-AB94-E70BDAC03279}"/>
    <dgm:cxn modelId="{5ACAAE18-6676-486C-A3B1-D96C47A54200}" srcId="{33BAB4F1-6DC5-4CDF-A1A5-09071591D3A6}" destId="{BEB8DF38-9296-4807-ADF0-701CAAACB044}" srcOrd="0" destOrd="0" parTransId="{5E1714AB-6749-4407-84FE-CDE5FBC0FA38}" sibTransId="{9925FC43-A5ED-4A74-ACC3-14A3DE289E6C}"/>
    <dgm:cxn modelId="{386FEAB3-75C3-4BED-B6FC-49F247304593}" type="presOf" srcId="{8D283004-6ADC-4C45-BB3B-38FCE0E47CBF}" destId="{EAA45494-1D07-447A-96A9-D66B80A606E2}" srcOrd="0" destOrd="0" presId="urn:microsoft.com/office/officeart/2005/8/layout/radial4"/>
    <dgm:cxn modelId="{4DCF323B-1440-43C7-B2AD-F1608202E5E6}" type="presOf" srcId="{33BAB4F1-6DC5-4CDF-A1A5-09071591D3A6}" destId="{7EAADE53-E76F-43FA-A455-E49F2185961E}" srcOrd="0" destOrd="0" presId="urn:microsoft.com/office/officeart/2005/8/layout/radial4"/>
    <dgm:cxn modelId="{C481CEA6-501A-4C93-9947-01175D675748}" type="presOf" srcId="{5E1714AB-6749-4407-84FE-CDE5FBC0FA38}" destId="{036B7871-91DA-4B69-AB9E-2D35C5D709AE}" srcOrd="0" destOrd="0" presId="urn:microsoft.com/office/officeart/2005/8/layout/radial4"/>
    <dgm:cxn modelId="{40EDD9AD-CDC9-405A-B1EE-61D015B5CB06}" srcId="{77742283-FF74-485C-9F25-9C102133528B}" destId="{33BAB4F1-6DC5-4CDF-A1A5-09071591D3A6}" srcOrd="0" destOrd="0" parTransId="{031C481C-ED96-4181-9FA9-DA955F0F4079}" sibTransId="{8898B980-A7E9-4048-9539-9C8B9127D7C6}"/>
    <dgm:cxn modelId="{FB174677-A3E8-4E3A-BF59-514EB34DD844}" type="presParOf" srcId="{0DA4F41E-10B7-4B62-AF3F-251EDBE9A76E}" destId="{7EAADE53-E76F-43FA-A455-E49F2185961E}" srcOrd="0" destOrd="0" presId="urn:microsoft.com/office/officeart/2005/8/layout/radial4"/>
    <dgm:cxn modelId="{D7C1B165-5B48-40A8-A327-070853EB49FF}" type="presParOf" srcId="{0DA4F41E-10B7-4B62-AF3F-251EDBE9A76E}" destId="{036B7871-91DA-4B69-AB9E-2D35C5D709AE}" srcOrd="1" destOrd="0" presId="urn:microsoft.com/office/officeart/2005/8/layout/radial4"/>
    <dgm:cxn modelId="{2532EC54-1B45-40C4-AD3D-E7DA7BB8C98C}" type="presParOf" srcId="{0DA4F41E-10B7-4B62-AF3F-251EDBE9A76E}" destId="{1A1B9E7C-0B41-4FD2-8034-272A489F7E3E}" srcOrd="2" destOrd="0" presId="urn:microsoft.com/office/officeart/2005/8/layout/radial4"/>
    <dgm:cxn modelId="{D4D2A9EB-505A-4F02-BDDA-CF51DB2C2F49}" type="presParOf" srcId="{0DA4F41E-10B7-4B62-AF3F-251EDBE9A76E}" destId="{E166E639-C89E-4D8C-8AA4-709E45169E81}" srcOrd="3" destOrd="0" presId="urn:microsoft.com/office/officeart/2005/8/layout/radial4"/>
    <dgm:cxn modelId="{45EC4352-3DC9-4B52-B54D-AA48A28B24B2}" type="presParOf" srcId="{0DA4F41E-10B7-4B62-AF3F-251EDBE9A76E}" destId="{8E546D64-69A0-4AAA-BA8C-EB00FBB60DBB}" srcOrd="4" destOrd="0" presId="urn:microsoft.com/office/officeart/2005/8/layout/radial4"/>
    <dgm:cxn modelId="{8007BE75-2E1F-43D8-856E-5D7BE0846BAC}" type="presParOf" srcId="{0DA4F41E-10B7-4B62-AF3F-251EDBE9A76E}" destId="{EAA45494-1D07-447A-96A9-D66B80A606E2}" srcOrd="5" destOrd="0" presId="urn:microsoft.com/office/officeart/2005/8/layout/radial4"/>
    <dgm:cxn modelId="{144E8403-BDC1-45AE-893E-E8B0DCC4E05A}" type="presParOf" srcId="{0DA4F41E-10B7-4B62-AF3F-251EDBE9A76E}" destId="{75BD69CB-DAB4-481A-99ED-6980C133A368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3892-CB84-4AE3-937E-7AF0AFA3A576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40B2-86B8-4788-9524-F19550BCF3E5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1</a:t>
            </a:fld>
            <a:endParaRPr lang="is-I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9C2BF-0A7F-4E67-9710-DE332189E4B3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s-I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12</a:t>
            </a:fld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13</a:t>
            </a:fld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09B467-576C-43FC-9579-A614FCC42AD3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s-I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DA29C-AC0D-4C46-803D-B657683728DE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s-I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16</a:t>
            </a:fld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426D36-EC81-477B-BA15-6237ED826832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s-I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8F679-9BB5-45B7-A515-340884F0EE76}" type="slidenum">
              <a:rPr lang="is-IS" smtClean="0"/>
              <a:pPr>
                <a:defRPr/>
              </a:pPr>
              <a:t>18</a:t>
            </a:fld>
            <a:endParaRPr lang="is-I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85D45-5C06-4045-ACA9-ECE3C17C74DA}" type="slidenum">
              <a:rPr lang="is-IS" smtClean="0"/>
              <a:pPr>
                <a:defRPr/>
              </a:pPr>
              <a:t>19</a:t>
            </a:fld>
            <a:endParaRPr lang="is-I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E5397-9F46-4EE6-B88D-1CF15CF78422}" type="slidenum">
              <a:rPr lang="is-IS" smtClean="0"/>
              <a:pPr>
                <a:defRPr/>
              </a:pPr>
              <a:t>20</a:t>
            </a:fld>
            <a:endParaRPr lang="is-I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2</a:t>
            </a:fld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5F565-42F5-49A3-AFEB-DCEB332AB7CA}" type="slidenum">
              <a:rPr lang="is-IS" smtClean="0"/>
              <a:pPr>
                <a:defRPr/>
              </a:pPr>
              <a:t>21</a:t>
            </a:fld>
            <a:endParaRPr lang="is-I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A6D95-3848-4C73-99C9-37CB902B02BF}" type="slidenum">
              <a:rPr lang="is-IS" smtClean="0"/>
              <a:pPr>
                <a:defRPr/>
              </a:pPr>
              <a:t>22</a:t>
            </a:fld>
            <a:endParaRPr lang="is-I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C5E4E4-3B61-444E-8B91-0459F52659C4}" type="slidenum">
              <a:rPr lang="is-IS" smtClean="0"/>
              <a:pPr>
                <a:defRPr/>
              </a:pPr>
              <a:t>23</a:t>
            </a:fld>
            <a:endParaRPr lang="is-I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CCE925-B711-4C05-B728-4219D2C00B32}" type="slidenum">
              <a:rPr lang="is-IS" smtClean="0"/>
              <a:pPr>
                <a:defRPr/>
              </a:pPr>
              <a:t>24</a:t>
            </a:fld>
            <a:endParaRPr lang="is-I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30921-A673-4555-9DE8-20F4C8511496}" type="slidenum">
              <a:rPr lang="is-IS" smtClean="0"/>
              <a:pPr>
                <a:defRPr/>
              </a:pPr>
              <a:t>25</a:t>
            </a:fld>
            <a:endParaRPr lang="is-I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6C6D4-88BA-4877-B9C3-2AB7137C4C02}" type="slidenum">
              <a:rPr lang="is-IS" smtClean="0"/>
              <a:pPr>
                <a:defRPr/>
              </a:pPr>
              <a:t>26</a:t>
            </a:fld>
            <a:endParaRPr lang="is-I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ECA0E-0782-46DA-AE48-CB31E2C66D9B}" type="slidenum">
              <a:rPr lang="is-IS" smtClean="0"/>
              <a:pPr>
                <a:defRPr/>
              </a:pPr>
              <a:t>27</a:t>
            </a:fld>
            <a:endParaRPr lang="is-I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DA43E-FC78-481E-B937-564CE20E8508}" type="slidenum">
              <a:rPr lang="is-IS" smtClean="0"/>
              <a:pPr>
                <a:defRPr/>
              </a:pPr>
              <a:t>28</a:t>
            </a:fld>
            <a:endParaRPr lang="is-I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5DCCF4-F391-4C3F-BA28-184BFB98E565}" type="slidenum">
              <a:rPr lang="is-IS" smtClean="0"/>
              <a:pPr>
                <a:defRPr/>
              </a:pPr>
              <a:t>29</a:t>
            </a:fld>
            <a:endParaRPr lang="is-I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s-I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9ACBE-D8D6-4B3B-B149-463D4DA70FFD}" type="slidenum">
              <a:rPr lang="is-IS" smtClean="0"/>
              <a:pPr>
                <a:defRPr/>
              </a:pPr>
              <a:t>30</a:t>
            </a:fld>
            <a:endParaRPr lang="is-I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3</a:t>
            </a:fld>
            <a:endParaRPr lang="is-I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F39F-13B1-4A78-AA59-48A0F4AC82A8}" type="slidenum">
              <a:rPr lang="is-IS" smtClean="0"/>
              <a:pPr/>
              <a:t>31</a:t>
            </a:fld>
            <a:endParaRPr lang="is-I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6D97A-471B-4B59-BCA7-5EB4CAC0013E}" type="slidenum">
              <a:rPr lang="is-IS" smtClean="0"/>
              <a:pPr/>
              <a:t>32</a:t>
            </a:fld>
            <a:endParaRPr lang="is-I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CA8C1-9802-4728-85EA-D01DD0636368}" type="slidenum">
              <a:rPr lang="is-IS" smtClean="0"/>
              <a:pPr/>
              <a:t>33</a:t>
            </a:fld>
            <a:endParaRPr lang="is-I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17F1-E0FA-4772-833B-076A66FBC6FF}" type="slidenum">
              <a:rPr lang="is-IS" smtClean="0"/>
              <a:pPr/>
              <a:t>34</a:t>
            </a:fld>
            <a:endParaRPr lang="is-I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14432-0D3A-405F-A220-87FC43F45575}" type="slidenum">
              <a:rPr lang="is-IS" smtClean="0"/>
              <a:pPr/>
              <a:t>35</a:t>
            </a:fld>
            <a:endParaRPr lang="is-I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A5700-6FC3-48E5-B002-730D2ECEC4E5}" type="slidenum">
              <a:rPr lang="is-IS" smtClean="0"/>
              <a:pPr/>
              <a:t>36</a:t>
            </a:fld>
            <a:endParaRPr lang="is-I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ED49-34BF-40DA-B1F5-2A37AFFE3EFF}" type="slidenum">
              <a:rPr lang="is-IS" smtClean="0"/>
              <a:pPr/>
              <a:t>37</a:t>
            </a:fld>
            <a:endParaRPr lang="is-I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8E4AD-06FA-46DE-ACA8-A9B13C940DEC}" type="slidenum">
              <a:rPr lang="is-IS" smtClean="0"/>
              <a:pPr/>
              <a:t>38</a:t>
            </a:fld>
            <a:endParaRPr lang="is-I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A5A10-49F3-4BA1-A4EE-BD19232A7B77}" type="slidenum">
              <a:rPr lang="is-IS" smtClean="0"/>
              <a:pPr/>
              <a:t>39</a:t>
            </a:fld>
            <a:endParaRPr lang="is-I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6ECDD-B9CA-42E5-8B89-F304854BE46F}" type="slidenum">
              <a:rPr lang="is-IS" smtClean="0"/>
              <a:pPr/>
              <a:t>40</a:t>
            </a:fld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E7052-C1EC-4131-91BB-4FDD09DB4300}" type="slidenum">
              <a:rPr lang="is-IS" smtClean="0"/>
              <a:pPr/>
              <a:t>4</a:t>
            </a:fld>
            <a:endParaRPr lang="is-I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D0C3-6EBF-4FEE-9D7D-1EF16C8A9171}" type="slidenum">
              <a:rPr lang="is-IS" smtClean="0"/>
              <a:pPr/>
              <a:t>41</a:t>
            </a:fld>
            <a:endParaRPr lang="is-I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8B5C-28BE-4165-BA9E-C3CABCB91B00}" type="slidenum">
              <a:rPr lang="is-IS" smtClean="0"/>
              <a:pPr/>
              <a:t>42</a:t>
            </a:fld>
            <a:endParaRPr lang="is-I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9F193-1E5A-4B8B-A186-D0D2BE40834F}" type="slidenum">
              <a:rPr lang="is-IS" smtClean="0"/>
              <a:pPr/>
              <a:t>43</a:t>
            </a:fld>
            <a:endParaRPr lang="is-I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E80-0315-4541-BA75-1EE03D0791F9}" type="slidenum">
              <a:rPr lang="is-IS" smtClean="0"/>
              <a:pPr/>
              <a:t>44</a:t>
            </a:fld>
            <a:endParaRPr lang="is-I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7080E-57A9-447D-8272-E4A808176386}" type="slidenum">
              <a:rPr lang="is-IS" smtClean="0"/>
              <a:pPr/>
              <a:t>45</a:t>
            </a:fld>
            <a:endParaRPr lang="is-I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29E3F-DBDE-4AC2-92CC-25C2F2E62701}" type="slidenum">
              <a:rPr lang="is-IS" smtClean="0"/>
              <a:pPr/>
              <a:t>46</a:t>
            </a:fld>
            <a:endParaRPr lang="is-I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96BC8-110F-4FD4-ABF2-B6965E8D65F1}" type="slidenum">
              <a:rPr lang="is-IS" smtClean="0"/>
              <a:pPr/>
              <a:t>47</a:t>
            </a:fld>
            <a:endParaRPr lang="is-I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DBC9-A68E-486D-9ED8-10DA14E8593E}" type="slidenum">
              <a:rPr lang="is-IS" smtClean="0"/>
              <a:pPr/>
              <a:t>48</a:t>
            </a:fld>
            <a:endParaRPr lang="is-I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21FE2-AAF6-4006-9044-A105CB2E2F1B}" type="slidenum">
              <a:rPr lang="is-IS" smtClean="0"/>
              <a:pPr/>
              <a:t>49</a:t>
            </a:fld>
            <a:endParaRPr lang="is-I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9BD66-1B83-480B-B04B-FF67375CDFE9}" type="slidenum">
              <a:rPr lang="is-IS" smtClean="0"/>
              <a:pPr/>
              <a:t>50</a:t>
            </a:fld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E7052-C1EC-4131-91BB-4FDD09DB4300}" type="slidenum">
              <a:rPr lang="is-IS" smtClean="0"/>
              <a:pPr/>
              <a:t>5</a:t>
            </a:fld>
            <a:endParaRPr lang="is-I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5C945-357A-4DD6-964A-B12FCFC4FA7C}" type="slidenum">
              <a:rPr lang="is-IS" smtClean="0"/>
              <a:pPr/>
              <a:t>51</a:t>
            </a:fld>
            <a:endParaRPr lang="is-I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00287-50CE-482F-908A-66F269DE6F62}" type="slidenum">
              <a:rPr lang="is-IS" smtClean="0"/>
              <a:pPr/>
              <a:t>52</a:t>
            </a:fld>
            <a:endParaRPr lang="is-I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FC0F0-97BA-414C-8D3E-29D162DD566B}" type="slidenum">
              <a:rPr lang="is-IS" smtClean="0"/>
              <a:pPr/>
              <a:t>53</a:t>
            </a:fld>
            <a:endParaRPr lang="is-I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2980-2265-4824-ACED-54CFA514EED4}" type="slidenum">
              <a:rPr lang="is-IS" smtClean="0"/>
              <a:pPr/>
              <a:t>54</a:t>
            </a:fld>
            <a:endParaRPr lang="is-I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8EF85-D676-4750-8B69-5F397D826E1C}" type="slidenum">
              <a:rPr lang="is-IS" smtClean="0"/>
              <a:pPr/>
              <a:t>55</a:t>
            </a:fld>
            <a:endParaRPr lang="is-I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B40A-BA8D-4CCB-861C-41756BA1843B}" type="slidenum">
              <a:rPr lang="is-IS" smtClean="0"/>
              <a:pPr/>
              <a:t>56</a:t>
            </a:fld>
            <a:endParaRPr lang="is-I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57</a:t>
            </a:fld>
            <a:endParaRPr lang="is-I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58</a:t>
            </a:fld>
            <a:endParaRPr lang="is-I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B35C-B792-497B-957F-FF1BF8817379}" type="slidenum">
              <a:rPr lang="is-IS" smtClean="0"/>
              <a:pPr/>
              <a:t>59</a:t>
            </a:fld>
            <a:endParaRPr lang="is-I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A8F72-FF72-45D4-814F-CF326FC3F857}" type="slidenum">
              <a:rPr lang="en-GB"/>
              <a:pPr/>
              <a:t>60</a:t>
            </a:fld>
            <a:endParaRPr lang="en-GB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s-I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D7C813-4A9A-41F1-915C-CB631605914B}" type="slidenum">
              <a:rPr lang="is-I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s-I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A8F72-FF72-45D4-814F-CF326FC3F857}" type="slidenum">
              <a:rPr lang="en-GB"/>
              <a:pPr/>
              <a:t>61</a:t>
            </a:fld>
            <a:endParaRPr lang="en-GB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EB235-1265-4CCB-A599-F1CC3495C91A}" type="slidenum">
              <a:rPr lang="en-GB"/>
              <a:pPr/>
              <a:t>85</a:t>
            </a:fld>
            <a:endParaRPr lang="en-GB" dirty="0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8EE82-567D-4008-948F-CF77467625BB}" type="slidenum">
              <a:rPr lang="en-GB"/>
              <a:pPr/>
              <a:t>86</a:t>
            </a:fld>
            <a:endParaRPr lang="en-GB" dirty="0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3CEC4-B1C6-4BDD-A0A8-7D5FC7ACAC4B}" type="slidenum">
              <a:rPr lang="en-GB"/>
              <a:pPr/>
              <a:t>87</a:t>
            </a:fld>
            <a:endParaRPr lang="en-GB" dirty="0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7</a:t>
            </a:fld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8</a:t>
            </a:fld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40B2-86B8-4788-9524-F19550BCF3E5}" type="slidenum">
              <a:rPr lang="is-IS" smtClean="0"/>
              <a:pPr/>
              <a:t>9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05A842-AEF6-498C-9AE4-75FCCB011C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36A4E95-93B0-4010-834A-94EFC6F5C0FE}" type="datetimeFigureOut">
              <a:rPr lang="is-IS" smtClean="0"/>
              <a:pPr/>
              <a:t>28.9.2008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DF5C6D-6E1D-4E99-871A-5C4AA84D1B8C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926" y="1132336"/>
            <a:ext cx="5715040" cy="2868168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Development Experiences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China, India,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Malaysia,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South Korea</a:t>
            </a:r>
            <a:endParaRPr lang="is-I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64" y="4256578"/>
            <a:ext cx="5643602" cy="1101248"/>
          </a:xfrm>
        </p:spPr>
        <p:txBody>
          <a:bodyPr>
            <a:noAutofit/>
          </a:bodyPr>
          <a:lstStyle/>
          <a:p>
            <a:r>
              <a:rPr lang="en-US" sz="2800" dirty="0" smtClean="0"/>
              <a:t>Some Lessons for Africa</a:t>
            </a:r>
            <a:endParaRPr lang="is-IS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" y="4556971"/>
            <a:ext cx="1900222" cy="1996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33034" y="5845750"/>
            <a:ext cx="26751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u="non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Thorvaldur Gylfason</a:t>
            </a:r>
            <a:endParaRPr lang="en-US" sz="2200" u="none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3614734" cy="452596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Two competing views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plays into hands of special interest groups </a:t>
            </a:r>
            <a:r>
              <a:rPr lang="en-US" sz="2600" dirty="0" smtClean="0"/>
              <a:t>that hurt growth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facilitates change of government </a:t>
            </a:r>
            <a:r>
              <a:rPr lang="en-US" sz="2600" dirty="0" smtClean="0"/>
              <a:t>and helps growth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143 countries, </a:t>
            </a:r>
            <a:br>
              <a:rPr lang="en-US" sz="2600" dirty="0" smtClean="0"/>
            </a:br>
            <a:r>
              <a:rPr lang="en-US" sz="2600" dirty="0" smtClean="0"/>
              <a:t>1960-2000</a:t>
            </a:r>
            <a:endParaRPr lang="en-US" sz="26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6" y="1785926"/>
            <a:ext cx="3521075" cy="3890963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1751" name="Text Box 16"/>
          <p:cNvSpPr txBox="1">
            <a:spLocks noChangeArrowheads="1"/>
          </p:cNvSpPr>
          <p:nvPr/>
        </p:nvSpPr>
        <p:spPr bwMode="auto">
          <a:xfrm>
            <a:off x="6215074" y="195732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+mn-lt"/>
              </a:rPr>
              <a:t>r = 0.50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democracy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888" y="857232"/>
            <a:ext cx="2550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and</a:t>
            </a: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601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601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60135" name="Object 7"/>
          <p:cNvGraphicFramePr>
            <a:graphicFrameLocks noChangeAspect="1"/>
          </p:cNvGraphicFramePr>
          <p:nvPr/>
        </p:nvGraphicFramePr>
        <p:xfrm>
          <a:off x="977900" y="1960563"/>
          <a:ext cx="6870700" cy="4513262"/>
        </p:xfrm>
        <a:graphic>
          <a:graphicData uri="http://schemas.openxmlformats.org/presentationml/2006/ole">
            <p:oleObj spid="_x0000_s1026" name="Photo Editor Photo" r:id="rId3" imgW="4858428" imgH="3191320" progId="">
              <p:embed/>
            </p:oleObj>
          </a:graphicData>
        </a:graphic>
      </p:graphicFrame>
      <p:sp>
        <p:nvSpPr>
          <p:cNvPr id="560136" name="Text Box 8"/>
          <p:cNvSpPr txBox="1">
            <a:spLocks noChangeArrowheads="1"/>
          </p:cNvSpPr>
          <p:nvPr/>
        </p:nvSpPr>
        <p:spPr bwMode="auto">
          <a:xfrm rot="21420000">
            <a:off x="6511752" y="2280593"/>
            <a:ext cx="1686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Democracy</a:t>
            </a:r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 rot="21420000">
            <a:off x="6583258" y="3652193"/>
            <a:ext cx="1587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none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Oligocracy</a:t>
            </a:r>
            <a:endParaRPr lang="en-US" sz="2400" u="non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60138" name="Text Box 10"/>
          <p:cNvSpPr txBox="1">
            <a:spLocks noChangeArrowheads="1"/>
          </p:cNvSpPr>
          <p:nvPr/>
        </p:nvSpPr>
        <p:spPr bwMode="auto">
          <a:xfrm rot="21420000">
            <a:off x="6654745" y="4726931"/>
            <a:ext cx="1514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Autocracy</a:t>
            </a:r>
          </a:p>
        </p:txBody>
      </p:sp>
      <p:sp>
        <p:nvSpPr>
          <p:cNvPr id="560139" name="Text Box 11"/>
          <p:cNvSpPr txBox="1">
            <a:spLocks noChangeArrowheads="1"/>
          </p:cNvSpPr>
          <p:nvPr/>
        </p:nvSpPr>
        <p:spPr bwMode="auto">
          <a:xfrm rot="21420000">
            <a:off x="1598613" y="1003903"/>
            <a:ext cx="2897187" cy="84772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2400" u="none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1946: 20 out of 70</a:t>
            </a:r>
          </a:p>
          <a:p>
            <a:r>
              <a:rPr lang="en-US" sz="2400" u="none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2000: 90 out of 170</a:t>
            </a:r>
          </a:p>
        </p:txBody>
      </p:sp>
      <p:sp>
        <p:nvSpPr>
          <p:cNvPr id="560140" name="Text Box 12"/>
          <p:cNvSpPr txBox="1">
            <a:spLocks noChangeArrowheads="1"/>
          </p:cNvSpPr>
          <p:nvPr/>
        </p:nvSpPr>
        <p:spPr bwMode="auto">
          <a:xfrm rot="16200000">
            <a:off x="-791527" y="3868093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Number of countries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Democracy 1946-2000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agriculture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4798" y="857232"/>
            <a:ext cx="33137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1960-2005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(Value added, % of GDP) 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357686" y="164305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Agriculture and mining are low-skill labor intensive and offer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spillover benefits </a:t>
            </a:r>
            <a:r>
              <a:rPr lang="en-US" sz="2600" dirty="0" smtClean="0"/>
              <a:t>to other industries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and economic diversification</a:t>
            </a:r>
            <a:r>
              <a:rPr lang="en-US" sz="2600" dirty="0" smtClean="0"/>
              <a:t>: </a:t>
            </a:r>
            <a:br>
              <a:rPr lang="en-US" sz="2600" dirty="0" smtClean="0"/>
            </a:br>
            <a:r>
              <a:rPr lang="en-US" sz="2600" dirty="0" smtClean="0"/>
              <a:t>Two sides of the same coin, both are good for growth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Manufacturing</a:t>
            </a:r>
            <a:r>
              <a:rPr lang="en-US" sz="2600" dirty="0" smtClean="0"/>
              <a:t> is an important source of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innovation and progress </a:t>
            </a:r>
            <a:r>
              <a:rPr lang="en-US" sz="2600" dirty="0" smtClean="0"/>
              <a:t>and thereby also of economic growth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Natural resources: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blessing </a:t>
            </a:r>
            <a:r>
              <a:rPr lang="en-US" sz="2600" dirty="0" smtClean="0"/>
              <a:t>if not well managed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156 countries,</a:t>
            </a:r>
            <a:br>
              <a:rPr lang="en-US" sz="2600" dirty="0" smtClean="0"/>
            </a:br>
            <a:r>
              <a:rPr lang="en-US" sz="2600" dirty="0" smtClean="0"/>
              <a:t>1960-2000</a:t>
            </a:r>
            <a:endParaRPr lang="en-US" sz="2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6" y="1714488"/>
            <a:ext cx="3521075" cy="3890150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461530" y="857232"/>
            <a:ext cx="2550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 and</a:t>
            </a: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algn="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manufacturing and services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205538" y="1928802"/>
            <a:ext cx="1223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+mn-lt"/>
              </a:rPr>
              <a:t>r = -0.59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Corruption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975"/>
            <a:ext cx="3543296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Again, two views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greases wheels </a:t>
            </a:r>
            <a:r>
              <a:rPr lang="en-US" dirty="0" smtClean="0"/>
              <a:t>of production and exchange and thus helps growth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breeds inefficiency </a:t>
            </a:r>
            <a:r>
              <a:rPr lang="en-US" dirty="0" smtClean="0"/>
              <a:t>and hurts growth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357686" y="1714488"/>
          <a:ext cx="3521075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857232"/>
            <a:ext cx="3440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perceptions index 2005 (1 to 10)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Corruption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975"/>
            <a:ext cx="3521075" cy="4668859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So,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business governance is good for growth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Argument can be extended to other aspects, such as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property rights </a:t>
            </a:r>
            <a:r>
              <a:rPr lang="en-US" sz="2600" dirty="0" smtClean="0"/>
              <a:t>and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bankruptcy laws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88 countries,</a:t>
            </a:r>
            <a:br>
              <a:rPr lang="en-US" sz="2600" dirty="0" smtClean="0"/>
            </a:br>
            <a:r>
              <a:rPr lang="en-US" sz="2600" dirty="0" smtClean="0"/>
              <a:t>1960-200</a:t>
            </a:r>
            <a:endParaRPr lang="en-US" sz="2600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6" y="1714488"/>
            <a:ext cx="3521075" cy="3890963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Left Arrow 7"/>
          <p:cNvSpPr/>
          <p:nvPr/>
        </p:nvSpPr>
        <p:spPr>
          <a:xfrm>
            <a:off x="4857760" y="5929313"/>
            <a:ext cx="114300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 dirty="0"/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6000760" y="5818728"/>
            <a:ext cx="2018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rebuchet MS" pitchFamily="34" charset="0"/>
              </a:rPr>
              <a:t>More corruption</a:t>
            </a:r>
          </a:p>
        </p:txBody>
      </p:sp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6205538" y="1928802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+mn-lt"/>
              </a:rPr>
              <a:t>r = 0.69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1530" y="857232"/>
            <a:ext cx="2550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Corruption and</a:t>
            </a: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convergence, big time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Economic indicators convey a mixed picture of world development since 1960</a:t>
            </a:r>
          </a:p>
          <a:p>
            <a:r>
              <a:rPr lang="en-US" dirty="0" smtClean="0"/>
              <a:t>Social indicators, however, convey a clear picture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convergence</a:t>
            </a:r>
            <a:r>
              <a:rPr lang="en-US" dirty="0" smtClean="0"/>
              <a:t> between rich and poor countries, big time</a:t>
            </a:r>
          </a:p>
          <a:p>
            <a:pPr lvl="1"/>
            <a:r>
              <a:rPr lang="en-US" dirty="0" smtClean="0"/>
              <a:t>Life expectancy up</a:t>
            </a:r>
          </a:p>
          <a:p>
            <a:pPr lvl="1"/>
            <a:r>
              <a:rPr lang="en-US" dirty="0" smtClean="0"/>
              <a:t>Fertility down</a:t>
            </a:r>
          </a:p>
          <a:p>
            <a:pPr lvl="2"/>
            <a:r>
              <a:rPr lang="en-US" dirty="0" smtClean="0"/>
              <a:t>Child mortality down (not shown here)</a:t>
            </a:r>
          </a:p>
          <a:p>
            <a:pPr lvl="2"/>
            <a:r>
              <a:rPr lang="en-US" dirty="0" smtClean="0"/>
              <a:t>Literacy up (not shown here)</a:t>
            </a:r>
          </a:p>
          <a:p>
            <a:pPr lvl="1"/>
            <a:r>
              <a:rPr lang="en-US" dirty="0" smtClean="0"/>
              <a:t>Democracy up</a:t>
            </a:r>
          </a:p>
          <a:p>
            <a:pPr lvl="1"/>
            <a:r>
              <a:rPr lang="en-US" dirty="0" smtClean="0"/>
              <a:t>Manufacturing and services up</a:t>
            </a:r>
          </a:p>
          <a:p>
            <a:pPr lvl="1"/>
            <a:r>
              <a:rPr lang="en-US" dirty="0" smtClean="0"/>
              <a:t>Corruption down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929058" y="3643314"/>
            <a:ext cx="285750" cy="571504"/>
          </a:xfrm>
          <a:prstGeom prst="rightBrace">
            <a:avLst>
              <a:gd name="adj1" fmla="val 8333"/>
              <a:gd name="adj2" fmla="val 48055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scene3d>
              <a:camera prst="isometricLeftDown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 rot="21420000">
            <a:off x="4367951" y="3612680"/>
            <a:ext cx="265021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Take a closer look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2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6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0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2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4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6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8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0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2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4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6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8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0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2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sp>
        <p:nvSpPr>
          <p:cNvPr id="67" name="Oval 66"/>
          <p:cNvSpPr/>
          <p:nvPr/>
        </p:nvSpPr>
        <p:spPr>
          <a:xfrm>
            <a:off x="5854700" y="487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8" name="Oval 67"/>
          <p:cNvSpPr/>
          <p:nvPr/>
        </p:nvSpPr>
        <p:spPr>
          <a:xfrm>
            <a:off x="4991100" y="248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69" name="Oval 68"/>
          <p:cNvSpPr/>
          <p:nvPr/>
        </p:nvSpPr>
        <p:spPr>
          <a:xfrm>
            <a:off x="6108700" y="3683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0" name="Oval 69"/>
          <p:cNvSpPr/>
          <p:nvPr/>
        </p:nvSpPr>
        <p:spPr>
          <a:xfrm>
            <a:off x="5422900" y="5003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1" name="Oval 70"/>
          <p:cNvSpPr/>
          <p:nvPr/>
        </p:nvSpPr>
        <p:spPr>
          <a:xfrm>
            <a:off x="3111500" y="2095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2" name="Oval 71"/>
          <p:cNvSpPr/>
          <p:nvPr/>
        </p:nvSpPr>
        <p:spPr>
          <a:xfrm>
            <a:off x="4076700" y="1816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3" name="Oval 72"/>
          <p:cNvSpPr/>
          <p:nvPr/>
        </p:nvSpPr>
        <p:spPr>
          <a:xfrm>
            <a:off x="33655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4" name="Oval 73"/>
          <p:cNvSpPr/>
          <p:nvPr/>
        </p:nvSpPr>
        <p:spPr>
          <a:xfrm>
            <a:off x="29083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5" name="Oval 74"/>
          <p:cNvSpPr/>
          <p:nvPr/>
        </p:nvSpPr>
        <p:spPr>
          <a:xfrm>
            <a:off x="4914900" y="2146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6" name="Oval 75"/>
          <p:cNvSpPr/>
          <p:nvPr/>
        </p:nvSpPr>
        <p:spPr>
          <a:xfrm>
            <a:off x="4114800" y="2247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7" name="Oval 76"/>
          <p:cNvSpPr/>
          <p:nvPr/>
        </p:nvSpPr>
        <p:spPr>
          <a:xfrm>
            <a:off x="5981700" y="2895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8" name="Oval 77"/>
          <p:cNvSpPr/>
          <p:nvPr/>
        </p:nvSpPr>
        <p:spPr>
          <a:xfrm>
            <a:off x="5613400" y="4381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79" name="Oval 78"/>
          <p:cNvSpPr/>
          <p:nvPr/>
        </p:nvSpPr>
        <p:spPr>
          <a:xfrm>
            <a:off x="3949700" y="2082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0" name="Oval 79"/>
          <p:cNvSpPr/>
          <p:nvPr/>
        </p:nvSpPr>
        <p:spPr>
          <a:xfrm>
            <a:off x="27051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1" name="Oval 80"/>
          <p:cNvSpPr/>
          <p:nvPr/>
        </p:nvSpPr>
        <p:spPr>
          <a:xfrm>
            <a:off x="27686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2" name="Oval 81"/>
          <p:cNvSpPr/>
          <p:nvPr/>
        </p:nvSpPr>
        <p:spPr>
          <a:xfrm>
            <a:off x="5727700" y="4457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5600700" y="4152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3632200" y="245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57912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5232400" y="29718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25273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5854700" y="4737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5715000" y="429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5359400" y="414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5080000" y="441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3530600" y="1549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5867400" y="32766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4927600" y="450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5168900" y="488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4648200" y="2794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6146800" y="30607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5676900" y="2794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5156200" y="4279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51562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829300" y="2349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6070600" y="443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4216400" y="2108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3365500" y="1765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27305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791200" y="4737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6083300" y="3213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5638800" y="3098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880100" y="3759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765800" y="332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4838700" y="4699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23495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016500" y="4737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130800" y="2908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806700" y="1790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2882900" y="1638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3810000" y="433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511800" y="511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2641600" y="16637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7785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5146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765800" y="3822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092700" y="499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156200" y="497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270500" y="287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372100" y="414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6146800" y="3721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4673600" y="2019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22098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37465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435600" y="3873500"/>
            <a:ext cx="2032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4724400" y="4191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6032500" y="3644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969000" y="3530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37084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6576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667000" y="1676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914900" y="2108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336800" y="17907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66294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3898900" y="3048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8" name="TextBox 141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43" name="Oval 142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6083300" y="255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2987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410200" y="255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0292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651500" y="424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994400" y="3733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6797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628900" y="1803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537200" y="4305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867400" y="461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1" name="TextBox 154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56" name="Oval 155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867400" y="3987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918200" y="474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3238500" y="1803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5118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715000" y="2717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168900" y="3708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956300" y="3721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422900" y="458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156200" y="4013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1689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991100" y="4533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31877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168900" y="2667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848100" y="160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6096000" y="367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6489700" y="483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753100" y="4406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9972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981700" y="4343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842000" y="3975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105400" y="2438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372100" y="4216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549900" y="2222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753100" y="3606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562600" y="308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844800" y="1905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200400" y="222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025900" y="1727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842000" y="30734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387600" y="1981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63373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6032500" y="3911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867400" y="463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372100" y="5207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597400" y="2197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448300" y="3479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6032500" y="4737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511800" y="3530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895600" y="1651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559300" y="2501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613400" y="4483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562600" y="256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511800" y="431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5400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6797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6172200" y="3429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372100" y="2641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702300" y="4305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410200" y="314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588000" y="4419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4704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981700" y="3568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219700" y="3327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689600" y="289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7912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438400" y="1663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778500" y="30734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946400" y="1600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340100" y="16383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997200" y="1841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613400" y="2514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168900" y="3937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692400" y="219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600700" y="420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62103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s-IS"/>
          </a:p>
        </p:txBody>
      </p:sp>
      <p:sp>
        <p:nvSpPr>
          <p:cNvPr id="2276" name="TextBox 229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2277" name="TextBox 230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2278" name="TextBox 231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2279" name="TextBox 232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2280" name="TextBox 233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2281" name="TextBox 234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1962</a:t>
            </a:r>
          </a:p>
        </p:txBody>
      </p:sp>
      <p:sp>
        <p:nvSpPr>
          <p:cNvPr id="2282" name="TextBox 235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Fertility rate, total (births per woman)</a:t>
            </a:r>
          </a:p>
        </p:txBody>
      </p:sp>
      <p:sp>
        <p:nvSpPr>
          <p:cNvPr id="2283" name="TextBox 237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36" name="TextBox 235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37" name="TextBox 236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4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6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8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0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2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4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6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8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0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2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4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6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8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0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2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4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6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867400" y="4838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1" name="Oval 70"/>
          <p:cNvSpPr/>
          <p:nvPr/>
        </p:nvSpPr>
        <p:spPr>
          <a:xfrm>
            <a:off x="4902200" y="245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2" name="Oval 71"/>
          <p:cNvSpPr/>
          <p:nvPr/>
        </p:nvSpPr>
        <p:spPr>
          <a:xfrm>
            <a:off x="6121400" y="3632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3" name="Oval 72"/>
          <p:cNvSpPr/>
          <p:nvPr/>
        </p:nvSpPr>
        <p:spPr>
          <a:xfrm>
            <a:off x="5422900" y="4978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4" name="Oval 73"/>
          <p:cNvSpPr/>
          <p:nvPr/>
        </p:nvSpPr>
        <p:spPr>
          <a:xfrm>
            <a:off x="3111500" y="2095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5" name="Oval 74"/>
          <p:cNvSpPr/>
          <p:nvPr/>
        </p:nvSpPr>
        <p:spPr>
          <a:xfrm>
            <a:off x="39497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6" name="Oval 75"/>
          <p:cNvSpPr/>
          <p:nvPr/>
        </p:nvSpPr>
        <p:spPr>
          <a:xfrm>
            <a:off x="32893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7" name="Oval 76"/>
          <p:cNvSpPr/>
          <p:nvPr/>
        </p:nvSpPr>
        <p:spPr>
          <a:xfrm>
            <a:off x="29210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8" name="Oval 77"/>
          <p:cNvSpPr/>
          <p:nvPr/>
        </p:nvSpPr>
        <p:spPr>
          <a:xfrm>
            <a:off x="4800600" y="2095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9" name="Oval 78"/>
          <p:cNvSpPr/>
          <p:nvPr/>
        </p:nvSpPr>
        <p:spPr>
          <a:xfrm>
            <a:off x="4013200" y="2222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0" name="Oval 79"/>
          <p:cNvSpPr/>
          <p:nvPr/>
        </p:nvSpPr>
        <p:spPr>
          <a:xfrm>
            <a:off x="5956300" y="2844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1" name="Oval 80"/>
          <p:cNvSpPr/>
          <p:nvPr/>
        </p:nvSpPr>
        <p:spPr>
          <a:xfrm>
            <a:off x="5638800" y="4330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2" name="Oval 81"/>
          <p:cNvSpPr/>
          <p:nvPr/>
        </p:nvSpPr>
        <p:spPr>
          <a:xfrm>
            <a:off x="3835400" y="2044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26416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28321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57404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5600700" y="4114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3543300" y="240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5778500" y="372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5118100" y="29337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25019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5854700" y="471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5715000" y="425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5346700" y="4102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5105400" y="436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3479800" y="1536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5867400" y="32258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4927600" y="447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5168900" y="486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4533900" y="2743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5626100" y="34163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613400" y="2768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5168900" y="4241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51816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6032500" y="2298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6083300" y="438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4165600" y="204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3276600" y="1752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28067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778500" y="4711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994400" y="314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613400" y="3060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816600" y="3721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727700" y="3263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4851400" y="467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3368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016500" y="4699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4940300" y="287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8067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29591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3822700" y="4305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511800" y="508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2679700" y="16510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7658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5146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702300" y="374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092700" y="496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156200" y="495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257800" y="2832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334000" y="408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6146800" y="367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4495800" y="1981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2225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37465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359400" y="3822700"/>
            <a:ext cx="2032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4737100" y="4127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994400" y="3606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969000" y="3479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3771900" y="1651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6576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730500" y="1663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927600" y="2070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349500" y="16891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66294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9497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215" name="TextBox 144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46" name="Oval 145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6096000" y="248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2606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372100" y="2514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0165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6642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6032500" y="3695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6162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6162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5372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892800" y="4584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229" name="TextBox 158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60" name="Oval 159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867400" y="3924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918200" y="476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9972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511800" y="448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715000" y="2692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156200" y="364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943600" y="3683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435600" y="454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156200" y="3975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168900" y="407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991100" y="4495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1877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067300" y="2628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759200" y="160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6057900" y="3606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6502400" y="481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753100" y="4368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009900" y="1371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981700" y="427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842000" y="3924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054600" y="2387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359400" y="4165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5118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702300" y="3568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486400" y="3048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832100" y="1816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111500" y="2184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3886200" y="17018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842000" y="30099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362200" y="1892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6388100" y="417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6032500" y="3835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867400" y="461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384800" y="516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470400" y="2171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461000" y="3441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6032500" y="4711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422900" y="3492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959100" y="1625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495800" y="2451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613400" y="4445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461000" y="252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511800" y="426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5908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8321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6223000" y="3378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435600" y="260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7023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372100" y="3098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588000" y="436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2926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918200" y="3517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143500" y="3276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626100" y="285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8166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387600" y="1663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765800" y="30099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959100" y="1587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238500" y="16510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984500" y="1841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511800" y="2463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156200" y="3898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692400" y="2146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600700" y="416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62103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306" name="TextBox 235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3307" name="TextBox 236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3308" name="TextBox 237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3309" name="TextBox 238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3310" name="TextBox 239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3311" name="TextBox 240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1963</a:t>
            </a:r>
          </a:p>
        </p:txBody>
      </p:sp>
      <p:sp>
        <p:nvSpPr>
          <p:cNvPr id="3312" name="TextBox 241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3313" name="TextBox 242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42" name="TextBox 241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43" name="TextBox 242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8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0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2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4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6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8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0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2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4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6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8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0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2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4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6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8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0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5892800" y="478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4" name="Oval 73"/>
          <p:cNvSpPr/>
          <p:nvPr/>
        </p:nvSpPr>
        <p:spPr>
          <a:xfrm>
            <a:off x="4813300" y="242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5" name="Oval 74"/>
          <p:cNvSpPr/>
          <p:nvPr/>
        </p:nvSpPr>
        <p:spPr>
          <a:xfrm>
            <a:off x="6134100" y="3568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6" name="Oval 75"/>
          <p:cNvSpPr/>
          <p:nvPr/>
        </p:nvSpPr>
        <p:spPr>
          <a:xfrm>
            <a:off x="5422900" y="494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7" name="Oval 76"/>
          <p:cNvSpPr/>
          <p:nvPr/>
        </p:nvSpPr>
        <p:spPr>
          <a:xfrm>
            <a:off x="3111500" y="2082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8" name="Oval 77"/>
          <p:cNvSpPr/>
          <p:nvPr/>
        </p:nvSpPr>
        <p:spPr>
          <a:xfrm>
            <a:off x="38227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9" name="Oval 78"/>
          <p:cNvSpPr/>
          <p:nvPr/>
        </p:nvSpPr>
        <p:spPr>
          <a:xfrm>
            <a:off x="31623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0" name="Oval 79"/>
          <p:cNvSpPr/>
          <p:nvPr/>
        </p:nvSpPr>
        <p:spPr>
          <a:xfrm>
            <a:off x="28956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1" name="Oval 80"/>
          <p:cNvSpPr/>
          <p:nvPr/>
        </p:nvSpPr>
        <p:spPr>
          <a:xfrm>
            <a:off x="4711700" y="2070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2" name="Oval 81"/>
          <p:cNvSpPr/>
          <p:nvPr/>
        </p:nvSpPr>
        <p:spPr>
          <a:xfrm>
            <a:off x="3911600" y="2184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5918200" y="27813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5676900" y="4279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3721100" y="2019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25781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28575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5740400" y="434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5588000" y="408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3454400" y="234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57658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5016500" y="28956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24892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5854700" y="469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57150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5334000" y="406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51435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3378200" y="1524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5867400" y="3175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49403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181600" y="482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4406900" y="2692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5181600" y="31877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562600" y="2717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5181600" y="4191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2070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715000" y="2247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60960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4114800" y="1993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3187700" y="1727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27813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765800" y="4673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905500" y="308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588000" y="3022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740400" y="3670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689600" y="3200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4864100" y="4648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3368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016500" y="4660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4749800" y="2844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7305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2971800" y="1562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3835400" y="426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511800" y="504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2705100" y="16510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7531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5781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676900" y="3695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092700" y="494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156200" y="494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257800" y="279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283200" y="403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6146800" y="3619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4318000" y="1955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2352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6703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295900" y="3784600"/>
            <a:ext cx="2032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762500" y="4064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956300" y="3556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969000" y="3416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38227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36449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8321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953000" y="2032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362200" y="1651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66294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3987800" y="2959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4242" name="TextBox 147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49" name="Oval 148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6108700" y="2413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2225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321300" y="247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0038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6769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6070600" y="3644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5654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6035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5372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918200" y="457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4257" name="TextBox 162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64" name="Oval 163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867400" y="3873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918200" y="4775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9210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5118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715000" y="2654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143500" y="3594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943600" y="3632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448300" y="449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156200" y="3937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168900" y="4025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003800" y="4457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1750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978400" y="2590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581400" y="160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6032500" y="3543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6515100" y="478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753100" y="43434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0353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981700" y="420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842000" y="38735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016500" y="2349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346700" y="4127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4737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664200" y="3530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410200" y="302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743200" y="1803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162300" y="2146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759200" y="16891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842000" y="2933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336800" y="1866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64262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6032500" y="3759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867400" y="4584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397500" y="515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368800" y="2120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473700" y="3390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6032500" y="4673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334000" y="3467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048000" y="1600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432300" y="2413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613400" y="4419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384800" y="2501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511800" y="421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6797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9591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6261100" y="3327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486400" y="2565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7023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334000" y="3048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588000" y="433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1275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880100" y="3479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080000" y="3225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575300" y="281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842000" y="3848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324100" y="1651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740400" y="2933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997200" y="1574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149600" y="16256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9718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397500" y="2413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143500" y="3848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679700" y="2108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6007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6197600" y="3759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4336" name="TextBox 241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4337" name="TextBox 242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4338" name="TextBox 243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4339" name="TextBox 244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4340" name="TextBox 245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4341" name="TextBox 247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1964</a:t>
            </a:r>
          </a:p>
        </p:txBody>
      </p:sp>
      <p:sp>
        <p:nvSpPr>
          <p:cNvPr id="4342" name="TextBox 248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4343" name="TextBox 249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48" name="TextBox 247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49" name="TextBox 248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General remarks</a:t>
            </a:r>
          </a:p>
          <a:p>
            <a:pPr lvl="1"/>
            <a:r>
              <a:rPr lang="en-US" sz="2800" dirty="0" smtClean="0"/>
              <a:t>Is the world becoming a better place?</a:t>
            </a:r>
          </a:p>
          <a:p>
            <a:pPr lvl="1"/>
            <a:r>
              <a:rPr lang="en-US" sz="2800" dirty="0" smtClean="0"/>
              <a:t>Social vs. economic indicators</a:t>
            </a:r>
          </a:p>
          <a:p>
            <a:r>
              <a:rPr lang="en-US" sz="3200" dirty="0" smtClean="0"/>
              <a:t>Growth lessons from Asia</a:t>
            </a:r>
          </a:p>
          <a:p>
            <a:pPr lvl="1"/>
            <a:r>
              <a:rPr lang="en-US" sz="2800" dirty="0" smtClean="0"/>
              <a:t>Education, investment, trade</a:t>
            </a:r>
          </a:p>
          <a:p>
            <a:pPr lvl="1"/>
            <a:r>
              <a:rPr lang="en-US" sz="2800" dirty="0" smtClean="0"/>
              <a:t>Fertility, diversification, democracy</a:t>
            </a:r>
          </a:p>
          <a:p>
            <a:r>
              <a:rPr lang="en-US" sz="3200" dirty="0" smtClean="0"/>
              <a:t>Back to Africa</a:t>
            </a:r>
          </a:p>
          <a:p>
            <a:pPr lvl="1"/>
            <a:r>
              <a:rPr lang="en-US" sz="2800" dirty="0" smtClean="0"/>
              <a:t>Growth strategies for the future</a:t>
            </a:r>
          </a:p>
          <a:p>
            <a:endParaRPr lang="en-US" sz="3200" dirty="0" smtClean="0"/>
          </a:p>
          <a:p>
            <a:pPr lvl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2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4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6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8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2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4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6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8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0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2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4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6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8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0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2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4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5905500" y="474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7" name="Oval 76"/>
          <p:cNvSpPr/>
          <p:nvPr/>
        </p:nvSpPr>
        <p:spPr>
          <a:xfrm>
            <a:off x="4724400" y="240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8" name="Oval 77"/>
          <p:cNvSpPr/>
          <p:nvPr/>
        </p:nvSpPr>
        <p:spPr>
          <a:xfrm>
            <a:off x="6159500" y="3517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9" name="Oval 78"/>
          <p:cNvSpPr/>
          <p:nvPr/>
        </p:nvSpPr>
        <p:spPr>
          <a:xfrm>
            <a:off x="5422900" y="490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0" name="Oval 79"/>
          <p:cNvSpPr/>
          <p:nvPr/>
        </p:nvSpPr>
        <p:spPr>
          <a:xfrm>
            <a:off x="3098800" y="2070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1" name="Oval 80"/>
          <p:cNvSpPr/>
          <p:nvPr/>
        </p:nvSpPr>
        <p:spPr>
          <a:xfrm>
            <a:off x="36957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2" name="Oval 81"/>
          <p:cNvSpPr/>
          <p:nvPr/>
        </p:nvSpPr>
        <p:spPr>
          <a:xfrm>
            <a:off x="30480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28448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4622800" y="2019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3822700" y="2159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5892800" y="2730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5715000" y="4229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3606800" y="1981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25527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27813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5753100" y="429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5575300" y="406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3365500" y="2298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57531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4914900" y="28702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24257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5854700" y="4673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5715000" y="420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5334000" y="4025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51689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3136900" y="1524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5867400" y="3136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49403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181600" y="480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4305300" y="2641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295900" y="29718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486400" y="2692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5194300" y="416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2451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6642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61087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40640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3098800" y="1701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2781300" y="1435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753100" y="4635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816600" y="302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562600" y="2984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664200" y="3632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664200" y="3124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4889500" y="461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3241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016500" y="4635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4559300" y="2794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6416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2921000" y="1574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3848100" y="424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511800" y="5003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2679700" y="16383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740400" y="3784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5654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638800" y="363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092700" y="491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51562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257800" y="276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245100" y="3987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6146800" y="3568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4140200" y="1917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2352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5687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232400" y="3733800"/>
            <a:ext cx="203200" cy="20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787900" y="4000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905500" y="3517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969000" y="3365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7846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36322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819400" y="1638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965700" y="2006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425700" y="16383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6629400" y="3759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051300" y="2908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5269" name="TextBox 150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52" name="Oval 151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6121400" y="2349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1844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283200" y="2438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9911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689600" y="4102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6108700" y="3606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5273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6670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5372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943600" y="454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5285" name="TextBox 166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68" name="Oval 167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867400" y="3810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918200" y="4787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7305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5118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715000" y="2628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118100" y="3543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918200" y="3594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4737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156200" y="3886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168900" y="398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003800" y="4432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0861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889500" y="2540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441700" y="1587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994400" y="3492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6527800" y="474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765800" y="43180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0226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981700" y="4140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842000" y="38227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978400" y="2311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334000" y="4089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4483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626100" y="3479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3340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705100" y="1727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111500" y="2108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619500" y="16637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842000" y="2857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2860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64643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6032500" y="3683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8674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410200" y="513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254500" y="2095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499100" y="3340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6032500" y="4635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245100" y="3429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9972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356100" y="2362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613400" y="4368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295900" y="246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511800" y="416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6289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755900" y="1498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6311900" y="3276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549900" y="252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7023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295900" y="2997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588000" y="429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9497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829300" y="3429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016500" y="3175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511800" y="278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880100" y="3797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3368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727700" y="2857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946400" y="1562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959100" y="16256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9591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283200" y="236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130800" y="381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730500" y="2070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6134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6197600" y="3708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5366" name="TextBox 247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5367" name="TextBox 248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5368" name="TextBox 249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5369" name="TextBox 250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5370" name="TextBox 251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5371" name="TextBox 253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1965</a:t>
            </a:r>
          </a:p>
        </p:txBody>
      </p:sp>
      <p:sp>
        <p:nvSpPr>
          <p:cNvPr id="5372" name="TextBox 254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5373" name="TextBox 255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54" name="TextBox 253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55" name="TextBox 254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6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8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0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2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4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6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8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0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2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4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6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8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0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2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4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6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8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918200" y="469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0" name="Oval 79"/>
          <p:cNvSpPr/>
          <p:nvPr/>
        </p:nvSpPr>
        <p:spPr>
          <a:xfrm>
            <a:off x="4635500" y="237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1" name="Oval 80"/>
          <p:cNvSpPr/>
          <p:nvPr/>
        </p:nvSpPr>
        <p:spPr>
          <a:xfrm>
            <a:off x="6172200" y="3454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2" name="Oval 81"/>
          <p:cNvSpPr/>
          <p:nvPr/>
        </p:nvSpPr>
        <p:spPr>
          <a:xfrm>
            <a:off x="5422900" y="486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3098800" y="2070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35433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29718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28194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4521200" y="1993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3721100" y="2120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5867400" y="26670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5740400" y="4178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3492500" y="1955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25654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27305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57658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5562600" y="4025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3276600" y="2247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57404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4800600" y="28321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23749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5854700" y="466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715000" y="417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5321300" y="3987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51943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2882900" y="1511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5867400" y="3086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4940300" y="436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194300" y="477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4178300" y="2590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4686300" y="27559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435600" y="2641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207000" y="4127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270500" y="407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384800" y="2146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61214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4000500" y="1879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3009900" y="1689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27940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740400" y="45974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727700" y="295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524500" y="2946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600700" y="3594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626100" y="306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4914900" y="4584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3114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016500" y="4584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4368800" y="2768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5781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2882900" y="1536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3860800" y="421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511800" y="496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2705100" y="16383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727700" y="3746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6289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600700" y="3568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092700" y="487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156200" y="490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245100" y="273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207000" y="393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6146800" y="3505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3949700" y="1879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2733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34798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168900" y="3683000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800600" y="3937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867400" y="3467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969000" y="3314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37338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36322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781300" y="1612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991100" y="1968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032000" y="15621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6629400" y="3721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102100" y="287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6296" name="TextBox 153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55" name="Oval 154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6134100" y="2286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1971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245100" y="2387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9784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7023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6146800" y="3556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5273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6035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5372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981700" y="4533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6313" name="TextBox 170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72" name="Oval 171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867400" y="3759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918200" y="4787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6035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511800" y="436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715000" y="2603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105400" y="3479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918200" y="3543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486400" y="4406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156200" y="3848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168900" y="3937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003800" y="4394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9845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737100" y="2501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352800" y="1587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969000" y="3429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6540500" y="472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765800" y="42926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9972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981700" y="4076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842000" y="37846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940300" y="2260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321300" y="4038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410200" y="2171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588000" y="342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245100" y="2959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578100" y="1689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0861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479800" y="16383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842000" y="27813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2860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65151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6032500" y="3606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867400" y="4533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422900" y="509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114800" y="2057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524500" y="3302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6032500" y="4597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168900" y="3390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984500" y="1549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292600" y="2324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613400" y="4330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207000" y="242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5118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6162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6797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6362700" y="3213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613400" y="248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7023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2451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588000" y="424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784600" y="2171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778500" y="3390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940300" y="3111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461000" y="274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905500" y="3746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3622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715000" y="27813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882900" y="1562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819400" y="16256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9464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181600" y="2311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118100" y="3759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667000" y="2019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613400" y="4025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61976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6396" name="TextBox 253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6397" name="TextBox 254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6398" name="TextBox 255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6399" name="TextBox 256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6400" name="TextBox 257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6401" name="TextBox 259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1966</a:t>
            </a:r>
          </a:p>
        </p:txBody>
      </p:sp>
      <p:sp>
        <p:nvSpPr>
          <p:cNvPr id="6402" name="TextBox 260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6403" name="TextBox 261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60" name="TextBox 259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61" name="TextBox 260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0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2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4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6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8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0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2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4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6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8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0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2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4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6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8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30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32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5943600" y="466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3" name="Oval 82"/>
          <p:cNvSpPr/>
          <p:nvPr/>
        </p:nvSpPr>
        <p:spPr>
          <a:xfrm>
            <a:off x="4546600" y="234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4" name="Oval 83"/>
          <p:cNvSpPr/>
          <p:nvPr/>
        </p:nvSpPr>
        <p:spPr>
          <a:xfrm>
            <a:off x="6184900" y="3403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5" name="Oval 84"/>
          <p:cNvSpPr/>
          <p:nvPr/>
        </p:nvSpPr>
        <p:spPr>
          <a:xfrm>
            <a:off x="5422900" y="4826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3086100" y="2057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33782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2959100" y="160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27940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4406900" y="1955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3619500" y="2095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5842000" y="26289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5778500" y="41402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3378200" y="1917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25400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26543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5270500" y="2374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5765800" y="417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5562600" y="400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3187700" y="2197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7150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4699000" y="27813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23749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854700" y="4648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57150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308600" y="3949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2197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2730500" y="1498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867400" y="3035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4953000" y="433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194300" y="473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4064000" y="2552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4851400" y="25400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270500" y="2603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219700" y="4089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2959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156200" y="2095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61341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39497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2908300" y="166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6035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715000" y="45593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638800" y="2908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499100" y="2908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537200" y="3543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600700" y="2997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49276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23368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003800" y="4546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4178300" y="2730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25273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794000" y="1536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38862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5118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667000" y="1625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702300" y="3708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7432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575300" y="3517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092700" y="485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156200" y="488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245100" y="2692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156200" y="3873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6146800" y="345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771900" y="1841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3622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3263900" y="1384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105400" y="3632200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4826000" y="3873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829300" y="3416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969000" y="3251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36576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36195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717800" y="1587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003800" y="1930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349500" y="1549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66294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140200" y="2819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324" name="TextBox 157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59" name="Oval 158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6146800" y="2209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2352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194300" y="2349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9657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7150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6197600" y="350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5273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5400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5372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6007100" y="450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342" name="TextBox 175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77" name="Oval 176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867400" y="3695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918200" y="480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5400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511800" y="433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715000" y="25654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092700" y="3429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905500" y="3492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499100" y="436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156200" y="3810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1689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016500" y="4356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9210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584700" y="2463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314700" y="1587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930900" y="3365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6553200" y="469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765800" y="42672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9210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981700" y="4013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842000" y="3721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902200" y="2222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308600" y="3987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372100" y="2159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549900" y="3390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168900" y="292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578100" y="1727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060700" y="2044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3340100" y="1625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842000" y="2717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5179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65532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6032500" y="3543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867400" y="450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435600" y="506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733800" y="2019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5908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537200" y="3251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6032500" y="4559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080000" y="3352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997200" y="1524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229100" y="2273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613400" y="4305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130800" y="2387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5118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5527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6162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6400800" y="3162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664200" y="245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702300" y="4076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2197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5880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619500" y="2171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727700" y="3340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876800" y="3060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397500" y="271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943600" y="3683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3495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702300" y="2717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819400" y="1536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717800" y="15875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9210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080000" y="2260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5092700" y="3708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667000" y="1968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613400" y="3975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61976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7427" name="TextBox 260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7428" name="TextBox 261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7429" name="TextBox 262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7430" name="TextBox 263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7431" name="TextBox 264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7432" name="TextBox 266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1967</a:t>
            </a:r>
          </a:p>
        </p:txBody>
      </p:sp>
      <p:sp>
        <p:nvSpPr>
          <p:cNvPr id="7433" name="TextBox 267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7434" name="TextBox 268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68" name="TextBox 267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6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8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0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2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4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6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8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2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4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6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8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0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2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4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6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8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943600" y="4635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6" name="Oval 85"/>
          <p:cNvSpPr/>
          <p:nvPr/>
        </p:nvSpPr>
        <p:spPr>
          <a:xfrm>
            <a:off x="4559300" y="2273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7" name="Oval 86"/>
          <p:cNvSpPr/>
          <p:nvPr/>
        </p:nvSpPr>
        <p:spPr>
          <a:xfrm>
            <a:off x="6172200" y="3340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8" name="Oval 87"/>
          <p:cNvSpPr/>
          <p:nvPr/>
        </p:nvSpPr>
        <p:spPr>
          <a:xfrm>
            <a:off x="5448300" y="4787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3098800" y="2032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33274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2984500" y="158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27686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4343400" y="1930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3543300" y="2082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5740400" y="2552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5791200" y="4102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3276600" y="1892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25146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25781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4991100" y="2324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7785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5549900" y="3975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3111500" y="2146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7023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4597400" y="27559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25527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854700" y="458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5715000" y="4140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207000" y="4051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245100" y="4127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2628900" y="1485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867400" y="29972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4953000" y="4305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194300" y="471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3949700" y="2489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308600" y="24765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118100" y="2578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245100" y="4051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308600" y="4000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4826000" y="2044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6134100" y="4140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3860800" y="1765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2870200" y="1638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4384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702300" y="45212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486400" y="2857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384800" y="3505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524500" y="294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4927600" y="4533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23876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003800" y="4508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4064000" y="2679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24130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743200" y="1536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8989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511800" y="488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603500" y="1625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6896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7559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549900" y="345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092700" y="482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156200" y="486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067300" y="2679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156200" y="3835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6108700" y="3403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36195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4003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3111500" y="13589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041900" y="3594100"/>
            <a:ext cx="215900" cy="215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4800600" y="3810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753100" y="33655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956300" y="3187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36195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36195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679700" y="1562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902200" y="1905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425700" y="15113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66294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051300" y="2755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353" name="TextBox 160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62" name="Oval 161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60706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2479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041900" y="2311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9657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7150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6210300" y="3467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5400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4511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537200" y="4051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6019800" y="447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372" name="TextBox 179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81" name="Oval 180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867400" y="3632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918200" y="474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4511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511800" y="4305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664200" y="25146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080000" y="3390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880100" y="3454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4991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118100" y="3759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1689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080000" y="4318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8575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381500" y="2425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302000" y="1574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880100" y="3302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6553200" y="467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765800" y="42291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8956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6273800" y="3924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842000" y="3670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8006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283200" y="3949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283200" y="2146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461000" y="331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0927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514600" y="1651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984500" y="2006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289300" y="1600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816600" y="2641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4925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66040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6032500" y="3467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867400" y="447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448300" y="504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467100" y="1981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5781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638800" y="3213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6032500" y="4521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016500" y="3314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959100" y="1498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1275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613400" y="4254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029200" y="2362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5118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4130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5654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6388100" y="3111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5676900" y="242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7023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054600" y="2844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5880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568700" y="2159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5638800" y="3276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787900" y="3009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5384800" y="267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943600" y="3644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349500" y="1663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638800" y="2641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768600" y="1536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641600" y="16510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9591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953000" y="2222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092700" y="3632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641600" y="1943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5651500" y="394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6159500" y="356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459" name="TextBox 266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8460" name="TextBox 267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8461" name="TextBox 268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8462" name="TextBox 269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8463" name="TextBox 270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8464" name="TextBox 271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1968</a:t>
            </a:r>
          </a:p>
        </p:txBody>
      </p:sp>
      <p:sp>
        <p:nvSpPr>
          <p:cNvPr id="8465" name="TextBox 272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8466" name="TextBox 273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75" name="TextBox 274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76" name="TextBox 275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8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0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2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4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6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8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0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2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4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6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8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0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2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4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6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8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80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943600" y="4622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89" name="Oval 88"/>
          <p:cNvSpPr/>
          <p:nvPr/>
        </p:nvSpPr>
        <p:spPr>
          <a:xfrm>
            <a:off x="4559300" y="2197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0" name="Oval 89"/>
          <p:cNvSpPr/>
          <p:nvPr/>
        </p:nvSpPr>
        <p:spPr>
          <a:xfrm>
            <a:off x="6159500" y="3289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1" name="Oval 90"/>
          <p:cNvSpPr/>
          <p:nvPr/>
        </p:nvSpPr>
        <p:spPr>
          <a:xfrm>
            <a:off x="5486400" y="474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3111500" y="2006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32893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2984500" y="1574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27051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42799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3467100" y="2057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5626100" y="24892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5803900" y="4076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3187700" y="1854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25400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25400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4864100" y="2286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8039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5537200" y="393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3035300" y="209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6896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4508500" y="27178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25527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854700" y="453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7150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118100" y="414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270500" y="4076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2590800" y="1473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867400" y="295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4953000" y="426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181600" y="467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3835400" y="2438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4914900" y="24130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4953000" y="2552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270500" y="4013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3213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4584700" y="2006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61341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3746500" y="1727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2832100" y="1625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3622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689600" y="4483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334000" y="2781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359400" y="2832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245100" y="3454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448300" y="2908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4927600" y="450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24511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003800" y="44577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937000" y="2654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2479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717800" y="1562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9116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511800" y="485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476500" y="1625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664200" y="363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6924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524500" y="340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092700" y="480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156200" y="485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902200" y="266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156200" y="3797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6057900" y="3352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34671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3749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3060700" y="13462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965700" y="35433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4775200" y="3759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689600" y="33147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956300" y="3111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36576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36195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692400" y="1524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7879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425700" y="1485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66294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3949700" y="2679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378" name="TextBox 163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65" name="Oval 164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6007100" y="2108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2860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889500" y="2273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965700" y="372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7150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6235700" y="3416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5781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3876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537200" y="4013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6045200" y="4445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398" name="TextBox 183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85" name="Oval 184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867400" y="3581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918200" y="469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3876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511800" y="425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626100" y="24765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067300" y="3340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854700" y="3403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499100" y="4305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080000" y="3721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168900" y="379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156200" y="4279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8829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178300" y="2374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263900" y="1562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842000" y="3251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6553200" y="4648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765800" y="42037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857500" y="1320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6578600" y="3860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842000" y="36195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711700" y="2146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270500" y="3898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194300" y="2120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384800" y="3238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0165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476500" y="1701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959100" y="1955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238500" y="15621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778500" y="2578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1877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66421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6045200" y="3390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867400" y="443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461000" y="501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3238500" y="1943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5654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740400" y="3162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6032500" y="4483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965700" y="3276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946400" y="1473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0386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5613400" y="4229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940300" y="2336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511800" y="394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3241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4384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6375400" y="3048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702300" y="240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5702300" y="3987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902200" y="2794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5588000" y="4102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530600" y="2146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537200" y="3213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711700" y="2959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5359400" y="265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930900" y="359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374900" y="1676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588000" y="2578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692400" y="1524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641600" y="16002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9845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813300" y="2171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5080000" y="3543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641600" y="1905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6896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61087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487" name="TextBox 272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9488" name="TextBox 273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9489" name="TextBox 274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9490" name="TextBox 275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9491" name="TextBox 276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9492" name="TextBox 277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1969</a:t>
            </a:r>
          </a:p>
        </p:txBody>
      </p:sp>
      <p:sp>
        <p:nvSpPr>
          <p:cNvPr id="9493" name="TextBox 278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9494" name="TextBox 279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79" name="TextBox 278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80" name="TextBox 279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2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4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6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8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0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2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4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6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8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0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2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4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6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8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0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2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4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943600" y="4597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2" name="Oval 91"/>
          <p:cNvSpPr/>
          <p:nvPr/>
        </p:nvSpPr>
        <p:spPr>
          <a:xfrm>
            <a:off x="45720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3" name="Oval 92"/>
          <p:cNvSpPr/>
          <p:nvPr/>
        </p:nvSpPr>
        <p:spPr>
          <a:xfrm>
            <a:off x="6134100" y="3238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4" name="Oval 93"/>
          <p:cNvSpPr/>
          <p:nvPr/>
        </p:nvSpPr>
        <p:spPr>
          <a:xfrm>
            <a:off x="5511800" y="471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3124200" y="1981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32385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2959100" y="1549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25654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4216400" y="1866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3378200" y="2044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5524500" y="2425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5816600" y="405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3086100" y="1816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25781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24892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791200" y="2235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816600" y="4102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5524500" y="3911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2971800" y="2044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676900" y="336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4406900" y="26797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24765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854700" y="447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7150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016500" y="4241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3086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2540000" y="1460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867400" y="293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4965700" y="425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181600" y="463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3721100" y="2387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4889500" y="23495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4775200" y="2527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308600" y="3975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346700" y="392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4419600" y="1955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61341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3644900" y="1676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2794000" y="1612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3241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676900" y="44450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181600" y="2730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5283200" y="2781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105400" y="3416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384800" y="287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4940300" y="447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4765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003800" y="4432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822700" y="2616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2352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679700" y="1485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3924300" y="407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511800" y="481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349500" y="16129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638800" y="3606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5908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511800" y="3340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092700" y="477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156200" y="482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737100" y="2654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156200" y="374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6007100" y="3289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33020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3368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921000" y="13335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902200" y="3505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749800" y="36957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638800" y="32639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943600" y="3035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37211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36195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641600" y="1498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686300" y="1841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425700" y="1485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66294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3860800" y="2616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05" name="TextBox 166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68" name="Oval 167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930900" y="2057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3495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724400" y="223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9784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7150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6248400" y="3365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6289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3622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5372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6070600" y="441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26" name="TextBox 187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89" name="Oval 188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867400" y="3530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918200" y="4648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3876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5118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588000" y="24384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054600" y="3289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829300" y="3352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4991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029200" y="3670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1689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219700" y="4229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755900" y="1346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3975100" y="2349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187700" y="1549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803900" y="318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6553200" y="461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765800" y="41783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717800" y="1308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6870700" y="3784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842000" y="35687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610100" y="2108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257800" y="3848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105400" y="2108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308600" y="3175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940300" y="283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476500" y="1676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882900" y="1930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175000" y="15240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753100" y="2514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984500" y="1816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66802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6045200" y="3314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867400" y="438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486400" y="499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3124200" y="1905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5400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829300" y="3111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6032500" y="4445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914900" y="3238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933700" y="1460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937000" y="2171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613400" y="4191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851400" y="2311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5118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3241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4257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6362700" y="2997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5715000" y="237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5702300" y="3949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7498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5880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3479800" y="2120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5448300" y="3136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622800" y="2895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5346700" y="262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5918200" y="3556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413000" y="1689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5524500" y="2514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654300" y="1511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654300" y="15748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0099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673600" y="213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5054600" y="3467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552700" y="1879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7150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6070600" y="347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17" name="TextBox 278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10518" name="TextBox 279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10519" name="TextBox 280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10520" name="TextBox 281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10521" name="TextBox 282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10522" name="TextBox 284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1970</a:t>
            </a:r>
          </a:p>
        </p:txBody>
      </p:sp>
      <p:sp>
        <p:nvSpPr>
          <p:cNvPr id="10523" name="TextBox 285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10524" name="TextBox 286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85" name="TextBox 284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86" name="TextBox 285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6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8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0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2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4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6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8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0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2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4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6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8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0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2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4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6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8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5943600" y="4584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5" name="Oval 94"/>
          <p:cNvSpPr/>
          <p:nvPr/>
        </p:nvSpPr>
        <p:spPr>
          <a:xfrm>
            <a:off x="4406900" y="2044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6" name="Oval 95"/>
          <p:cNvSpPr/>
          <p:nvPr/>
        </p:nvSpPr>
        <p:spPr>
          <a:xfrm>
            <a:off x="6121400" y="3175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7" name="Oval 96"/>
          <p:cNvSpPr/>
          <p:nvPr/>
        </p:nvSpPr>
        <p:spPr>
          <a:xfrm>
            <a:off x="5549900" y="4673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3149600" y="1955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31623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3022600" y="1536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24892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40894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3378200" y="2032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5410200" y="23622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5829300" y="40132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2984500" y="1778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25781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25019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461000" y="2184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842000" y="407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511800" y="3860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2882900" y="1993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664200" y="330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4318000" y="26416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4257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854700" y="441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7150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4927600" y="4330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3340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2451100" y="1447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867400" y="288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49657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168900" y="459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3606800" y="2336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4419600" y="22733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4610100" y="2501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334000" y="3937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359400" y="388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4178300" y="191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61341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3543300" y="1638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743200" y="1587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3876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664200" y="44069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041900" y="2667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219700" y="2755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4965700" y="3378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308600" y="281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49403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4892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003800" y="4381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3695700" y="2578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146300" y="1638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692400" y="1485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39370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511800" y="478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273300" y="16129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613400" y="356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5654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486400" y="3276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092700" y="474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156200" y="481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559300" y="2641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156200" y="3708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956300" y="3238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31496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2987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984500" y="13208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838700" y="3454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737100" y="3644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575300" y="3213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930900" y="2959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37465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36068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628900" y="1485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5720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438400" y="13843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66294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3759200" y="2527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32" name="TextBox 169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71" name="Oval 170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867400" y="2006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3749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572000" y="2197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9784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7150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6261100" y="3327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6416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311400" y="1651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5372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6096000" y="4394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54" name="TextBox 191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93" name="Oval 192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867400" y="3467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918200" y="4597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413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511800" y="417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549900" y="24003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041900" y="3251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803900" y="3314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4991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003800" y="3619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168900" y="370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283200" y="4191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603500" y="1333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886200" y="2298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200400" y="1549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765800" y="3124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6540500" y="4572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765800" y="41529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717800" y="1295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7175500" y="3708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842000" y="35179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521200" y="205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232400" y="3810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003800" y="2095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232400" y="3098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864100" y="2794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527300" y="1714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9083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111500" y="1498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715000" y="2451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832100" y="1816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67183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6045200" y="3251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8547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499100" y="495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098800" y="1866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5146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5918200" y="3073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6032500" y="4406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851400" y="3200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946400" y="1435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848100" y="2146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5613400" y="4152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762500" y="2273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5118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3495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3749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6337300" y="2933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727700" y="234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5702300" y="3898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5847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55880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429000" y="2108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346700" y="3073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546600" y="284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321300" y="260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5918200" y="3505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425700" y="1701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5473700" y="2451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628900" y="1511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514600" y="15494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035300" y="1803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546600" y="2095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041900" y="3390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5781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57531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6032500" y="342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47" name="TextBox 284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11548" name="TextBox 285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11549" name="TextBox 286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11550" name="TextBox 287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11551" name="TextBox 288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11552" name="TextBox 290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1971</a:t>
            </a:r>
          </a:p>
        </p:txBody>
      </p:sp>
      <p:sp>
        <p:nvSpPr>
          <p:cNvPr id="11553" name="TextBox 291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11554" name="TextBox 292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91" name="TextBox 290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92" name="TextBox 291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0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2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4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6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8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0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2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4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6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8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0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2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4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6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8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50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52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943600" y="4572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8" name="Oval 97"/>
          <p:cNvSpPr/>
          <p:nvPr/>
        </p:nvSpPr>
        <p:spPr>
          <a:xfrm>
            <a:off x="4229100" y="1981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99" name="Oval 98"/>
          <p:cNvSpPr/>
          <p:nvPr/>
        </p:nvSpPr>
        <p:spPr>
          <a:xfrm>
            <a:off x="6108700" y="3124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0" name="Oval 99"/>
          <p:cNvSpPr/>
          <p:nvPr/>
        </p:nvSpPr>
        <p:spPr>
          <a:xfrm>
            <a:off x="5575300" y="4635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3162300" y="1930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30988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28702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24257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39497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3378200" y="2019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5308600" y="2298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5842000" y="39751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2882900" y="1752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25527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24257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397500" y="2146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8674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499100" y="3835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806700" y="1943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6515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4229100" y="26162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3749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854700" y="4356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715000" y="4102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4826000" y="4432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3594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2349500" y="1422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867400" y="285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49657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1689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3492500" y="2273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4241800" y="21971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4457700" y="2476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359400" y="3898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3721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40894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61341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3441700" y="1587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705100" y="1562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23749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651500" y="4381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889500" y="2616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156200" y="2705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4813300" y="332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232400" y="2781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4940300" y="4419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4765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003800" y="4356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3568700" y="2540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0701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641600" y="1460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39497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511800" y="473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133600" y="16002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6007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5781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461000" y="321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092700" y="472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156200" y="478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394200" y="2628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156200" y="3670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892800" y="318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9972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3114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3124200" y="12954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775200" y="34163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711700" y="3581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511800" y="3162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918200" y="2882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36830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36068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590800" y="1473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470400" y="179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425700" y="1333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6629400" y="344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670300" y="2463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59" name="TextBox 172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74" name="Oval 173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791200" y="1955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270500" y="443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3749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4069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9784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7150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6273800" y="3276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6035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1717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5372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6121400" y="436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82" name="TextBox 195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197" name="Oval 196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867400" y="3416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918200" y="4559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3749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5118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499100" y="23495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029200" y="3200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778500" y="3263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4991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965700" y="358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1689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359400" y="4152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463800" y="1333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797300" y="2260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073400" y="1536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715000" y="306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6540500" y="454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765800" y="41275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628900" y="1282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7467600" y="3632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842000" y="3467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419600" y="2019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219700" y="3759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927600" y="2082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5156200" y="3009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787900" y="2768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5146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844800" y="1866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060700" y="14605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5689600" y="2387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7432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67564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6057900" y="3175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58547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5118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098800" y="1828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5019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6019800" y="3022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6032500" y="4381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4787900" y="3175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933700" y="1409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746500" y="2108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613400" y="4114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673600" y="2247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5511800" y="3784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3114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2987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6324600" y="2882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740400" y="2311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702300" y="3860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432300" y="2628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55880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378200" y="2095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257800" y="3009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4470400" y="2781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5295900" y="2578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918200" y="3467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400300" y="1714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410200" y="2387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476500" y="1485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311400" y="15240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073400" y="1803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406900" y="204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029200" y="3302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578100" y="1803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778500" y="3771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994400" y="339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77" name="TextBox 290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12578" name="TextBox 291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12579" name="TextBox 292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12580" name="TextBox 293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12581" name="TextBox 294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12582" name="TextBox 295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1972</a:t>
            </a:r>
          </a:p>
        </p:txBody>
      </p:sp>
      <p:sp>
        <p:nvSpPr>
          <p:cNvPr id="12583" name="TextBox 296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12584" name="TextBox 297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297" name="TextBox 296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298" name="TextBox 297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4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6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8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0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2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4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6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8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0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2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4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6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8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0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2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4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6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5956300" y="4546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1" name="Oval 100"/>
          <p:cNvSpPr/>
          <p:nvPr/>
        </p:nvSpPr>
        <p:spPr>
          <a:xfrm>
            <a:off x="4165600" y="1955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2" name="Oval 101"/>
          <p:cNvSpPr/>
          <p:nvPr/>
        </p:nvSpPr>
        <p:spPr>
          <a:xfrm>
            <a:off x="6083300" y="3060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3" name="Oval 102"/>
          <p:cNvSpPr/>
          <p:nvPr/>
        </p:nvSpPr>
        <p:spPr>
          <a:xfrm>
            <a:off x="5600700" y="4597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3200400" y="1905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30353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2692400" y="1498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23368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38735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3340100" y="2006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5232400" y="22479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740400" y="39370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2806700" y="1727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25400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23241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334000" y="2095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867400" y="4000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397500" y="3771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755900" y="1905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600700" y="3187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4165600" y="25781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4638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9182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7150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4711700" y="4597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3848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2273300" y="1409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867400" y="280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4991100" y="416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2324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3403600" y="2209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3949700" y="21463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4356100" y="2425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5384800" y="3873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3721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36576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61341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3238500" y="1549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667000" y="1524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2987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638800" y="43434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762500" y="2578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067300" y="2654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4775200" y="3289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168900" y="279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4940300" y="43942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4638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029200" y="43307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3543300" y="2501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0066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565400" y="1447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3962400" y="3975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511800" y="471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006600" y="1587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5753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5527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461000" y="3175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092700" y="468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156200" y="477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267200" y="2603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156200" y="363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829300" y="3124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908300" y="160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3114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3035300" y="1257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724400" y="33655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610100" y="3517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511800" y="31115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854700" y="2806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35814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35560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578100" y="1460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330700" y="1765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425700" y="13081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6616700" y="339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3517900" y="2387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86" name="TextBox 175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77" name="Oval 176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651500" y="1905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346700" y="4368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3622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3180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9784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7150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6248400" y="3187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5527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0320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537200" y="3797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61595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10" name="TextBox 199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01" name="Oval 200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867400" y="3352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918200" y="453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1336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5118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334000" y="22987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978400" y="3149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638800" y="3213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4991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902200" y="3556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168900" y="361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346700" y="4102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286000" y="1308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721100" y="2222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857500" y="1524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664200" y="302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6540500" y="452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765800" y="40894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540000" y="1270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7581900" y="3530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842000" y="3416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292600" y="1968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194300" y="3721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851400" y="205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978400" y="2959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711700" y="2730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5273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8194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035300" y="14478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651500" y="2336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667000" y="1778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67818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6057900" y="3073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8547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5118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921000" y="1790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5019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6007100" y="2984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6032500" y="4356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737100" y="3124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921000" y="1397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733800" y="2082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575300" y="4051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521200" y="2222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55118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2733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2352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6299200" y="283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613400" y="2298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5702300" y="3810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3307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5880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378200" y="2070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5194300" y="2921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4394200" y="2743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181600" y="2552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9182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374900" y="1727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5321300" y="2311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374900" y="1473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222500" y="15113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048000" y="179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4343400" y="2019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991100" y="3187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5654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816600" y="3746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5905500" y="335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07" name="TextBox 296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13608" name="TextBox 297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13609" name="TextBox 298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13610" name="TextBox 299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13611" name="TextBox 300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13612" name="TextBox 302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1973</a:t>
            </a:r>
          </a:p>
        </p:txBody>
      </p:sp>
      <p:sp>
        <p:nvSpPr>
          <p:cNvPr id="13613" name="TextBox 303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13614" name="TextBox 304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303" name="TextBox 302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04" name="TextBox 303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8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0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2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4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6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8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0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2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4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6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8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90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92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94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96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98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00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969000" y="4521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4" name="Oval 103"/>
          <p:cNvSpPr/>
          <p:nvPr/>
        </p:nvSpPr>
        <p:spPr>
          <a:xfrm>
            <a:off x="4102100" y="1917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5" name="Oval 104"/>
          <p:cNvSpPr/>
          <p:nvPr/>
        </p:nvSpPr>
        <p:spPr>
          <a:xfrm>
            <a:off x="6057900" y="3009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6" name="Oval 105"/>
          <p:cNvSpPr/>
          <p:nvPr/>
        </p:nvSpPr>
        <p:spPr>
          <a:xfrm>
            <a:off x="5626100" y="4559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3238500" y="1879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29845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2641600" y="1473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23241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37846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3314700" y="1993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5143500" y="2209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638800" y="39116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730500" y="1689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25019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22352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257800" y="2044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58674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308600" y="3708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705100" y="1866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562600" y="313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4114800" y="25400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5654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9944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715000" y="4025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4584700" y="4762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3975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2247900" y="1397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880100" y="276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016500" y="4140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295900" y="448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3302000" y="2146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3505200" y="20955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4267200" y="2374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410200" y="3822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3721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3683000" y="1765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61341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3048000" y="1511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641600" y="1485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2860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638800" y="43053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635500" y="2540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4978400" y="2616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4737100" y="3251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092700" y="281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4940300" y="43688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4384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054600" y="4318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3530600" y="2463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1082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438400" y="1409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3987800" y="392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511800" y="467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1993900" y="15621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5626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6289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448300" y="3111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092700" y="466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156200" y="474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127500" y="2590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156200" y="3594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778500" y="306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819400" y="1574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5527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832100" y="12192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660900" y="33147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508500" y="3429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511800" y="30607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778500" y="2717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5052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35052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578100" y="1447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1783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362200" y="12446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6604000" y="3352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365500" y="2311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13" name="TextBox 178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80" name="Oval 179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499100" y="1866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422900" y="4318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3495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2291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978400" y="350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715000" y="370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6210300" y="3098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5146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0574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537200" y="3746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61849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38" name="TextBox 203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05" name="Oval 204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867400" y="3289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918200" y="450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1209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5118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156200" y="22606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940300" y="3111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499100" y="3149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499100" y="419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838700" y="3530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1689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334000" y="4038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197100" y="1270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632200" y="2171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768600" y="1511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613400" y="2971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6540500" y="449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5765800" y="40640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463800" y="125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7708900" y="3416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829300" y="33528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165600" y="191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156200" y="3683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4775200" y="205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813300" y="2908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648200" y="2692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5273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781300" y="1790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997200" y="14224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5626100" y="22860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8575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6807200" y="4013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6057900" y="2997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58547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55118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616200" y="1752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5019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981700" y="2933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6032500" y="4343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686300" y="3098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959100" y="1384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7084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524500" y="4000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3688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511800" y="369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2733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1717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6261100" y="2768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5486400" y="2286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702300" y="3759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229100" y="2565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5880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365500" y="2044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118100" y="283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4318000" y="2705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5054600" y="252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918200" y="3543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374900" y="1739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219700" y="223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286000" y="1460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197100" y="14605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0353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4279900" y="1993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4953000" y="3086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5781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867400" y="3708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8166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37" name="TextBox 302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14638" name="TextBox 303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14639" name="TextBox 304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14640" name="TextBox 305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14641" name="TextBox 306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14642" name="TextBox 307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1974</a:t>
            </a:r>
          </a:p>
        </p:txBody>
      </p:sp>
      <p:sp>
        <p:nvSpPr>
          <p:cNvPr id="14643" name="TextBox 308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14644" name="TextBox 309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309" name="TextBox 308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10" name="TextBox 309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better place? Yes!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indicators </a:t>
            </a:r>
            <a:r>
              <a:rPr lang="en-US" sz="3200" dirty="0" smtClean="0"/>
              <a:t>suggest rapid but uneven progress</a:t>
            </a:r>
          </a:p>
          <a:p>
            <a:pPr lvl="1"/>
            <a:r>
              <a:rPr lang="en-US" sz="2800" dirty="0" smtClean="0"/>
              <a:t>GDP per capita growth rates vary widely across countries</a:t>
            </a:r>
          </a:p>
          <a:p>
            <a:pPr lvl="2"/>
            <a:r>
              <a:rPr lang="en-US" sz="2500" dirty="0" smtClean="0"/>
              <a:t>Also within Asia, and Europe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indicators </a:t>
            </a:r>
            <a:r>
              <a:rPr lang="en-US" sz="3200" dirty="0" smtClean="0"/>
              <a:t>suggest even more rapid and less uneven progress</a:t>
            </a:r>
          </a:p>
          <a:p>
            <a:pPr lvl="1"/>
            <a:r>
              <a:rPr lang="en-US" sz="2800" dirty="0" smtClean="0"/>
              <a:t>Capital keeps piling up around the world</a:t>
            </a:r>
          </a:p>
          <a:p>
            <a:pPr lvl="2"/>
            <a:r>
              <a:rPr lang="en-US" sz="2500" dirty="0" smtClean="0"/>
              <a:t>Not least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capital </a:t>
            </a:r>
            <a:r>
              <a:rPr lang="en-US" sz="2500" dirty="0" smtClean="0"/>
              <a:t>and 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capital</a:t>
            </a:r>
          </a:p>
          <a:p>
            <a:pPr lvl="3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81% of total capital in high-income countries</a:t>
            </a:r>
          </a:p>
          <a:p>
            <a:pPr lvl="3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55% in low-income countries (World Bank 2006)</a:t>
            </a:r>
          </a:p>
          <a:p>
            <a:pPr>
              <a:buNone/>
            </a:pPr>
            <a:endParaRPr lang="en-US" sz="2800" dirty="0" smtClean="0"/>
          </a:p>
          <a:p>
            <a:endParaRPr lang="en-US" sz="3200" dirty="0" smtClean="0"/>
          </a:p>
          <a:p>
            <a:pPr lvl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333500" y="5880100"/>
            <a:ext cx="6235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2" name="TextBox 33"/>
          <p:cNvSpPr txBox="1">
            <a:spLocks noChangeArrowheads="1"/>
          </p:cNvSpPr>
          <p:nvPr/>
        </p:nvSpPr>
        <p:spPr bwMode="auto">
          <a:xfrm>
            <a:off x="4419600" y="5626100"/>
            <a:ext cx="114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4" name="TextBox 35"/>
          <p:cNvSpPr txBox="1">
            <a:spLocks noChangeArrowheads="1"/>
          </p:cNvSpPr>
          <p:nvPr/>
        </p:nvSpPr>
        <p:spPr bwMode="auto">
          <a:xfrm>
            <a:off x="2349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2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6" name="TextBox 37"/>
          <p:cNvSpPr txBox="1">
            <a:spLocks noChangeArrowheads="1"/>
          </p:cNvSpPr>
          <p:nvPr/>
        </p:nvSpPr>
        <p:spPr bwMode="auto">
          <a:xfrm>
            <a:off x="3048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8" name="TextBox 39"/>
          <p:cNvSpPr txBox="1">
            <a:spLocks noChangeArrowheads="1"/>
          </p:cNvSpPr>
          <p:nvPr/>
        </p:nvSpPr>
        <p:spPr bwMode="auto">
          <a:xfrm>
            <a:off x="3733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0" name="TextBox 41"/>
          <p:cNvSpPr txBox="1">
            <a:spLocks noChangeArrowheads="1"/>
          </p:cNvSpPr>
          <p:nvPr/>
        </p:nvSpPr>
        <p:spPr bwMode="auto">
          <a:xfrm>
            <a:off x="51435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6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2" name="TextBox 43"/>
          <p:cNvSpPr txBox="1">
            <a:spLocks noChangeArrowheads="1"/>
          </p:cNvSpPr>
          <p:nvPr/>
        </p:nvSpPr>
        <p:spPr bwMode="auto">
          <a:xfrm>
            <a:off x="5842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7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4" name="TextBox 45"/>
          <p:cNvSpPr txBox="1">
            <a:spLocks noChangeArrowheads="1"/>
          </p:cNvSpPr>
          <p:nvPr/>
        </p:nvSpPr>
        <p:spPr bwMode="auto">
          <a:xfrm>
            <a:off x="65278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8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6" name="TextBox 47"/>
          <p:cNvSpPr txBox="1">
            <a:spLocks noChangeArrowheads="1"/>
          </p:cNvSpPr>
          <p:nvPr/>
        </p:nvSpPr>
        <p:spPr bwMode="auto">
          <a:xfrm>
            <a:off x="7239000" y="5626100"/>
            <a:ext cx="88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700">
                <a:solidFill>
                  <a:srgbClr val="333333"/>
                </a:solidFill>
                <a:latin typeface="Verdana *"/>
              </a:rPr>
              <a:t>9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8" name="TextBox 49"/>
          <p:cNvSpPr txBox="1">
            <a:spLocks noChangeArrowheads="1"/>
          </p:cNvSpPr>
          <p:nvPr/>
        </p:nvSpPr>
        <p:spPr bwMode="auto">
          <a:xfrm>
            <a:off x="444500" y="35052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10" name="TextBox 51"/>
          <p:cNvSpPr txBox="1">
            <a:spLocks noChangeArrowheads="1"/>
          </p:cNvSpPr>
          <p:nvPr/>
        </p:nvSpPr>
        <p:spPr bwMode="auto">
          <a:xfrm>
            <a:off x="444500" y="44323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40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12" name="TextBox 53"/>
          <p:cNvSpPr txBox="1">
            <a:spLocks noChangeArrowheads="1"/>
          </p:cNvSpPr>
          <p:nvPr/>
        </p:nvSpPr>
        <p:spPr bwMode="auto">
          <a:xfrm>
            <a:off x="444500" y="2590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14" name="TextBox 55"/>
          <p:cNvSpPr txBox="1">
            <a:spLocks noChangeArrowheads="1"/>
          </p:cNvSpPr>
          <p:nvPr/>
        </p:nvSpPr>
        <p:spPr bwMode="auto">
          <a:xfrm>
            <a:off x="444500" y="1651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70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16" name="TextBox 57"/>
          <p:cNvSpPr txBox="1">
            <a:spLocks noChangeArrowheads="1"/>
          </p:cNvSpPr>
          <p:nvPr/>
        </p:nvSpPr>
        <p:spPr bwMode="auto">
          <a:xfrm>
            <a:off x="444500" y="48895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35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18" name="TextBox 59"/>
          <p:cNvSpPr txBox="1">
            <a:spLocks noChangeArrowheads="1"/>
          </p:cNvSpPr>
          <p:nvPr/>
        </p:nvSpPr>
        <p:spPr bwMode="auto">
          <a:xfrm>
            <a:off x="444500" y="39751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0" name="TextBox 61"/>
          <p:cNvSpPr txBox="1">
            <a:spLocks noChangeArrowheads="1"/>
          </p:cNvSpPr>
          <p:nvPr/>
        </p:nvSpPr>
        <p:spPr bwMode="auto">
          <a:xfrm>
            <a:off x="444500" y="30480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55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2" name="TextBox 63"/>
          <p:cNvSpPr txBox="1">
            <a:spLocks noChangeArrowheads="1"/>
          </p:cNvSpPr>
          <p:nvPr/>
        </p:nvSpPr>
        <p:spPr bwMode="auto">
          <a:xfrm>
            <a:off x="444500" y="21209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65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4" name="TextBox 65"/>
          <p:cNvSpPr txBox="1">
            <a:spLocks noChangeArrowheads="1"/>
          </p:cNvSpPr>
          <p:nvPr/>
        </p:nvSpPr>
        <p:spPr bwMode="auto">
          <a:xfrm>
            <a:off x="444500" y="1193800"/>
            <a:ext cx="787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is-IS" sz="700">
                <a:solidFill>
                  <a:srgbClr val="000000"/>
                </a:solidFill>
                <a:latin typeface="Verdana *"/>
              </a:rPr>
              <a:t>75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981700" y="450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7" name="Oval 106"/>
          <p:cNvSpPr/>
          <p:nvPr/>
        </p:nvSpPr>
        <p:spPr>
          <a:xfrm>
            <a:off x="4038600" y="1892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8" name="Oval 107"/>
          <p:cNvSpPr/>
          <p:nvPr/>
        </p:nvSpPr>
        <p:spPr>
          <a:xfrm>
            <a:off x="6019800" y="2946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09" name="Oval 108"/>
          <p:cNvSpPr/>
          <p:nvPr/>
        </p:nvSpPr>
        <p:spPr>
          <a:xfrm>
            <a:off x="5651500" y="452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3276600" y="1854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29210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2527300" y="144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22352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36957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3289300" y="1981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5067300" y="2171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537200" y="38735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654300" y="1651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24765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21717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194300" y="2006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58674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207000" y="3644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654300" y="1816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511800" y="307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4064000" y="25019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5146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60579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715000" y="398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4470400" y="492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422900" y="3771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235200" y="1371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5880100" y="271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0419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3721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213100" y="2082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3213100" y="20574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165600" y="2336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448300" y="3797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3721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3670300" y="1701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61341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844800" y="1473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603500" y="1435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6543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2987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626100" y="42672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4508500" y="2501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4902200" y="2565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711700" y="3213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029200" y="2844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4940300" y="4330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4257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080000" y="4292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3517900" y="2438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1463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298700" y="1409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0005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511800" y="463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1943100" y="15240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549900" y="341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6162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448300" y="3060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092700" y="463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156200" y="473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3987800" y="2578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156200" y="3543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702300" y="2997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730500" y="1536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6035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794000" y="11938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610100" y="32766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419600" y="33655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499100" y="30099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689600" y="2641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3401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34544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489200" y="1435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051300" y="1739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260600" y="1193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6591300" y="3302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213100" y="2247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41" name="TextBox 182"/>
          <p:cNvSpPr txBox="1">
            <a:spLocks noChangeArrowheads="1"/>
          </p:cNvSpPr>
          <p:nvPr/>
        </p:nvSpPr>
        <p:spPr bwMode="auto">
          <a:xfrm>
            <a:off x="3924300" y="3124200"/>
            <a:ext cx="1397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Republic of Korea 1962</a:t>
            </a:r>
          </a:p>
        </p:txBody>
      </p:sp>
      <p:sp>
        <p:nvSpPr>
          <p:cNvPr id="184" name="Oval 183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372100" y="1828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486400" y="4254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3495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1529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9784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7150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6184900" y="300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5019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0574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537200" y="3695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62103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567" name="TextBox 208"/>
          <p:cNvSpPr txBox="1">
            <a:spLocks noChangeArrowheads="1"/>
          </p:cNvSpPr>
          <p:nvPr/>
        </p:nvSpPr>
        <p:spPr bwMode="auto">
          <a:xfrm>
            <a:off x="5257800" y="2781300"/>
            <a:ext cx="1130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1100">
                <a:solidFill>
                  <a:srgbClr val="000000"/>
                </a:solidFill>
                <a:latin typeface="Verdana *"/>
              </a:rPr>
              <a:t>Malaysia 1962</a:t>
            </a:r>
          </a:p>
        </p:txBody>
      </p:sp>
      <p:sp>
        <p:nvSpPr>
          <p:cNvPr id="210" name="Oval 209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867400" y="3238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918200" y="449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5654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5118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991100" y="21971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902200" y="3060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359400" y="3111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4991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775200" y="350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5168900" y="353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321300" y="398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120900" y="1270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543300" y="2133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603500" y="1498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562600" y="2933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65405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5765800" y="40386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362200" y="124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7810500" y="3302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829300" y="32893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0513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5130800" y="364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711700" y="2044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648200" y="2844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559300" y="2654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5400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7178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971800" y="14097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588000" y="22225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7813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6832600" y="4013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6045200" y="2908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58547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511800" y="492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425700" y="1701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7559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5019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956300" y="2882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6032500" y="4318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622800" y="3060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895600" y="1371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683000" y="2032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461000" y="3949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216400" y="2184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55118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2098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0701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6223000" y="2717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359400" y="2260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5702300" y="3721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4127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5880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365500" y="2019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5054600" y="2743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4241800" y="2654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4940300" y="251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5918200" y="356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362200" y="1752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1181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209800" y="1447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146300" y="13970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022600" y="1765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4216400" y="1955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4927600" y="29718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5781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59055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7404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s-IS"/>
          </a:p>
        </p:txBody>
      </p:sp>
      <p:sp>
        <p:nvSpPr>
          <p:cNvPr id="15669" name="TextBox 310"/>
          <p:cNvSpPr txBox="1">
            <a:spLocks noChangeArrowheads="1"/>
          </p:cNvSpPr>
          <p:nvPr/>
        </p:nvSpPr>
        <p:spPr bwMode="auto">
          <a:xfrm>
            <a:off x="8674100" y="6096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Africa</a:t>
            </a:r>
          </a:p>
        </p:txBody>
      </p:sp>
      <p:sp>
        <p:nvSpPr>
          <p:cNvPr id="15670" name="TextBox 311"/>
          <p:cNvSpPr txBox="1">
            <a:spLocks noChangeArrowheads="1"/>
          </p:cNvSpPr>
          <p:nvPr/>
        </p:nvSpPr>
        <p:spPr bwMode="auto">
          <a:xfrm>
            <a:off x="8674100" y="876300"/>
            <a:ext cx="304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Americas</a:t>
            </a:r>
          </a:p>
        </p:txBody>
      </p:sp>
      <p:sp>
        <p:nvSpPr>
          <p:cNvPr id="15671" name="TextBox 312"/>
          <p:cNvSpPr txBox="1">
            <a:spLocks noChangeArrowheads="1"/>
          </p:cNvSpPr>
          <p:nvPr/>
        </p:nvSpPr>
        <p:spPr bwMode="auto">
          <a:xfrm>
            <a:off x="8674100" y="1231900"/>
            <a:ext cx="304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Arab countries</a:t>
            </a:r>
          </a:p>
        </p:txBody>
      </p:sp>
      <p:sp>
        <p:nvSpPr>
          <p:cNvPr id="15672" name="TextBox 313"/>
          <p:cNvSpPr txBox="1">
            <a:spLocks noChangeArrowheads="1"/>
          </p:cNvSpPr>
          <p:nvPr/>
        </p:nvSpPr>
        <p:spPr bwMode="auto">
          <a:xfrm>
            <a:off x="8674100" y="17018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Asia</a:t>
            </a:r>
          </a:p>
        </p:txBody>
      </p:sp>
      <p:sp>
        <p:nvSpPr>
          <p:cNvPr id="15673" name="TextBox 314"/>
          <p:cNvSpPr txBox="1">
            <a:spLocks noChangeArrowheads="1"/>
          </p:cNvSpPr>
          <p:nvPr/>
        </p:nvSpPr>
        <p:spPr bwMode="auto">
          <a:xfrm>
            <a:off x="8674100" y="1968500"/>
            <a:ext cx="3048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is-IS" sz="600">
                <a:solidFill>
                  <a:srgbClr val="000000"/>
                </a:solidFill>
                <a:latin typeface="Verdana *"/>
              </a:rPr>
              <a:t>Europa</a:t>
            </a:r>
          </a:p>
        </p:txBody>
      </p:sp>
      <p:sp>
        <p:nvSpPr>
          <p:cNvPr id="15674" name="TextBox 316"/>
          <p:cNvSpPr txBox="1">
            <a:spLocks noChangeArrowheads="1"/>
          </p:cNvSpPr>
          <p:nvPr/>
        </p:nvSpPr>
        <p:spPr bwMode="auto">
          <a:xfrm>
            <a:off x="5572125" y="857250"/>
            <a:ext cx="2466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sz="8000">
                <a:solidFill>
                  <a:srgbClr val="C9C9C9"/>
                </a:solidFill>
              </a:rPr>
              <a:t>1975</a:t>
            </a:r>
          </a:p>
        </p:txBody>
      </p:sp>
      <p:sp>
        <p:nvSpPr>
          <p:cNvPr id="15675" name="TextBox 317"/>
          <p:cNvSpPr txBox="1">
            <a:spLocks noChangeArrowheads="1"/>
          </p:cNvSpPr>
          <p:nvPr/>
        </p:nvSpPr>
        <p:spPr bwMode="auto">
          <a:xfrm>
            <a:off x="2643188" y="5929313"/>
            <a:ext cx="43545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Fertility rate, total (births per woman)</a:t>
            </a:r>
          </a:p>
        </p:txBody>
      </p:sp>
      <p:sp>
        <p:nvSpPr>
          <p:cNvPr id="15676" name="TextBox 318"/>
          <p:cNvSpPr txBox="1">
            <a:spLocks noChangeArrowheads="1"/>
          </p:cNvSpPr>
          <p:nvPr/>
        </p:nvSpPr>
        <p:spPr bwMode="auto">
          <a:xfrm rot="-5400000">
            <a:off x="-1569271" y="2740800"/>
            <a:ext cx="43100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Life expectancy at birth, total (years)</a:t>
            </a:r>
          </a:p>
        </p:txBody>
      </p:sp>
      <p:sp>
        <p:nvSpPr>
          <p:cNvPr id="317" name="TextBox 316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18" name="TextBox 317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5981700" y="4495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0" name="Oval 109"/>
          <p:cNvSpPr/>
          <p:nvPr/>
        </p:nvSpPr>
        <p:spPr>
          <a:xfrm>
            <a:off x="3962400" y="1866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1" name="Oval 110"/>
          <p:cNvSpPr/>
          <p:nvPr/>
        </p:nvSpPr>
        <p:spPr>
          <a:xfrm>
            <a:off x="5994400" y="2895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2" name="Oval 111"/>
          <p:cNvSpPr/>
          <p:nvPr/>
        </p:nvSpPr>
        <p:spPr>
          <a:xfrm>
            <a:off x="5676900" y="449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3314700" y="1828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2819400" y="151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2451100" y="1409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21463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35941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3251200" y="1968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4978400" y="2120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435600" y="38354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578100" y="1612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24384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21717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143500" y="1968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58674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105400" y="3594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5908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461000" y="3009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4000500" y="24638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5273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61214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715000" y="394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4356100" y="5092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448300" y="3721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222500" y="1346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892800" y="2667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0546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4483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111500" y="2006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908300" y="20320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089400" y="2286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473700" y="3746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372100" y="370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568700" y="1651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6134100" y="3759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641600" y="1447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578100" y="139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6289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1844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626100" y="42291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4368800" y="2463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4813300" y="2527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673600" y="3175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4953000" y="287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4940300" y="4305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4384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118100" y="4279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3505200" y="2387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1590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222500" y="1384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013200" y="386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511800" y="459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1943100" y="1498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524500" y="3378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6289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435600" y="3009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092700" y="461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156200" y="471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3860800" y="256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156200" y="3517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638800" y="2921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654300" y="152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5146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743200" y="11557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546600" y="32258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330700" y="3302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499100" y="2959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613400" y="2565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32893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3403600" y="1422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425700" y="1422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911600" y="1714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222500" y="11557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6565900" y="3263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060700" y="2171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TextBox 185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219700" y="1778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575300" y="4191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3241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0640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9784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7150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6146800" y="293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4892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0193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537200" y="363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62357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TextBox 212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867400" y="3175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918200" y="447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5146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511800" y="4000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813300" y="21463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851400" y="3009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219700" y="3048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54991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711700" y="3479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1689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5308600" y="3937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108200" y="1257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454400" y="2095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565400" y="1485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499100" y="2882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6540500" y="4432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765800" y="40132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273300" y="121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7937500" y="3200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5829300" y="32385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9243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105400" y="3606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635500" y="2032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546600" y="2794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495800" y="2616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5527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7559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921000" y="13970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549900" y="21717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7432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68580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6045200" y="2806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854700" y="4127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5511800" y="491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451100" y="1663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7051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5019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930900" y="2844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6019800" y="4292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4572000" y="3022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895600" y="1358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6576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410200" y="3898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064000" y="2159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5118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1463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0320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6197600" y="2654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5219700" y="2247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702300" y="3670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4025900" y="2514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5880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352800" y="1981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4978400" y="2654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4165600" y="2616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4813300" y="2501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9182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336800" y="1765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5029200" y="2082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159000" y="1435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120900" y="13716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0099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152900" y="1930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889500" y="2857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5908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943600" y="363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5651500" y="322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TextBox 316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1976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324" name="TextBox 323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325" name="TextBox 324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26" name="TextBox 325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5994400" y="447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3" name="Oval 112"/>
          <p:cNvSpPr/>
          <p:nvPr/>
        </p:nvSpPr>
        <p:spPr>
          <a:xfrm>
            <a:off x="3911600" y="1841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4" name="Oval 113"/>
          <p:cNvSpPr/>
          <p:nvPr/>
        </p:nvSpPr>
        <p:spPr>
          <a:xfrm>
            <a:off x="5969000" y="2844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5" name="Oval 114"/>
          <p:cNvSpPr/>
          <p:nvPr/>
        </p:nvSpPr>
        <p:spPr>
          <a:xfrm>
            <a:off x="57023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3352800" y="17907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27178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2374900" y="1384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21082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3492500" y="1854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3225800" y="1955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4902200" y="2082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334000" y="37973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501900" y="1587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24130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21590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067300" y="1917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58674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016500" y="3530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5400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422900" y="295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3949700" y="24257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4892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6197600" y="419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7150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4241800" y="527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4610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209800" y="1333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892800" y="262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0800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511800" y="438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3022600" y="194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755900" y="19939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975100" y="2222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6007100" y="35814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499100" y="3708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3721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3632200" y="160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6134100" y="3708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451100" y="1397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540000" y="1358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5908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120900" y="1295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613400" y="41910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4241800" y="2425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737100" y="247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622800" y="31369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876800" y="2882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940300" y="4279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4257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1435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3492500" y="2362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1463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247900" y="1333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0386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5118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1917700" y="14859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499100" y="3340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5527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435600" y="2959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080000" y="4572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156200" y="469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3721100" y="2552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156200" y="3467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588000" y="2857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578100" y="1485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4638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590800" y="11176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483100" y="31750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241800" y="32385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486400" y="2908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549900" y="2476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263900" y="151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3528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336800" y="1333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759200" y="168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197100" y="11176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6540500" y="3213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908300" y="2095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TextBox 189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080000" y="173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638800" y="414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2860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9751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978400" y="339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7150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6121400" y="2844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4638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19812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5372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62738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TextBox 217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867400" y="3124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9182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4892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5118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648200" y="20955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813300" y="2959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080000" y="2997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499100" y="4140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648200" y="3454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1689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5283200" y="3886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2057400" y="1206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365500" y="2044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527300" y="1473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448300" y="2844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6540500" y="4406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765800" y="3987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197100" y="1206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8051800" y="3086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5829300" y="31877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7973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067300" y="3568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572000" y="2019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457700" y="2743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406900" y="2578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501900" y="1638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6670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895600" y="1371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499100" y="21082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7559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68961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6045200" y="2717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8547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511800" y="491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247900" y="1625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6797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5019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918200" y="2794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6019800" y="4279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4521200" y="2984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794000" y="1358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632200" y="1993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359400" y="3835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911600" y="2146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5118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1082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0193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6159500" y="2603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5092700" y="2222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702300" y="3619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911600" y="2489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5588000" y="372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340100" y="1955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914900" y="2565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4102100" y="2578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686300" y="248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918200" y="3657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311400" y="1778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4927600" y="1993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133600" y="1409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159000" y="13335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2997200" y="1739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089400" y="1892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4851400" y="275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25527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994400" y="359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5575300" y="318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4953000" y="2374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TextBox 324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1977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332" name="TextBox 331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333" name="TextBox 332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34" name="TextBox 333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5956300" y="447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6" name="Oval 115"/>
          <p:cNvSpPr/>
          <p:nvPr/>
        </p:nvSpPr>
        <p:spPr>
          <a:xfrm>
            <a:off x="3771900" y="1816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7" name="Oval 116"/>
          <p:cNvSpPr/>
          <p:nvPr/>
        </p:nvSpPr>
        <p:spPr>
          <a:xfrm>
            <a:off x="5854700" y="2781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8" name="Oval 117"/>
          <p:cNvSpPr/>
          <p:nvPr/>
        </p:nvSpPr>
        <p:spPr>
          <a:xfrm>
            <a:off x="5740400" y="441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3314700" y="1765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26924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2336800" y="1346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20955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34417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3238500" y="1930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4800600" y="2019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295900" y="37465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463800" y="1549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2400300" y="1689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21463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003800" y="1879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58674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4940300" y="345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5019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372100" y="290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3848100" y="24003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24638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61976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7150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4483100" y="500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4610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197100" y="1308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7658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0546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5880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984500" y="1879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667000" y="19558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3886200" y="21717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6007100" y="3568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5245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3721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3619500" y="154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61341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413000" y="1384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590800" y="1333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5908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1336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600700" y="4152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127500" y="2413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635500" y="2425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597400" y="3098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724400" y="2882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953000" y="42418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4003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2705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3479800" y="2324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1209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222500" y="1320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064000" y="3784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5118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1905000" y="1460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4991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5527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410200" y="2921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130800" y="453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156200" y="466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632200" y="2540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130800" y="345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562600" y="279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501900" y="1422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4130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616200" y="11049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432300" y="31369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140200" y="3175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537200" y="28575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511800" y="2463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2385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3147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247900" y="1333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3708400" y="167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84400" y="1104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6502400" y="3175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921000" y="2057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TextBox 192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940300" y="1701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638800" y="4102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2733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38989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4927600" y="334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7150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6096000" y="2755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4384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0193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537200" y="3543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6273800" y="4140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TextBox 221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829300" y="3073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918200" y="4381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4511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5486400" y="392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495800" y="20574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775200" y="2921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965700" y="2933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54991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546600" y="3441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143500" y="339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270500" y="3822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057400" y="1206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327400" y="2006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425700" y="1447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410200" y="2806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6540500" y="436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5765800" y="39497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222500" y="1193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8001000" y="293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829300" y="31369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7211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5067300" y="3530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584700" y="2006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343400" y="2692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381500" y="2552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489200" y="1638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5146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844800" y="13589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5295900" y="2082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7178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68326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6045200" y="2654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8039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5511800" y="491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197100" y="160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6416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4765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5816600" y="2743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6019800" y="4254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394200" y="2946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705100" y="1295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556000" y="1955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5321300" y="3797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835400" y="2108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4483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0701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0066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6159500" y="2552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5118100" y="2057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5689600" y="3594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733800" y="2413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56261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327400" y="1930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4800600" y="2501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038600" y="2540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673600" y="237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943600" y="3657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324100" y="1765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864100" y="1955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171700" y="1397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2133600" y="13208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2946400" y="1701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013200" y="1879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711700" y="2692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25273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943600" y="3556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5511800" y="314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4927600" y="2374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TextBox 330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1978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338" name="TextBox 337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339" name="TextBox 338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40" name="TextBox 339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5905500" y="4457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9" name="Oval 118"/>
          <p:cNvSpPr/>
          <p:nvPr/>
        </p:nvSpPr>
        <p:spPr>
          <a:xfrm>
            <a:off x="36449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0" name="Oval 119"/>
          <p:cNvSpPr/>
          <p:nvPr/>
        </p:nvSpPr>
        <p:spPr>
          <a:xfrm>
            <a:off x="5740400" y="2730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1" name="Oval 120"/>
          <p:cNvSpPr/>
          <p:nvPr/>
        </p:nvSpPr>
        <p:spPr>
          <a:xfrm>
            <a:off x="5765800" y="4381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3276600" y="1739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2667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2286000" y="1308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20701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33909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3263900" y="1905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4699000" y="1955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245100" y="36830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425700" y="1524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23876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1463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4940300" y="1841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5867400" y="3733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4876800" y="3390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24638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3213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3746500" y="23749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4638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61976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57150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4724400" y="4762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4483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184400" y="1270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638800" y="2565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029200" y="3975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6642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9337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463800" y="19050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3797300" y="2120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6007100" y="3556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562600" y="3657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3721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3594100" y="149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6134100" y="363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362200" y="1371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641600" y="1295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5527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0701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600700" y="4114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013200" y="2387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533900" y="236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572000" y="3048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559300" y="2870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978400" y="4203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3749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4229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3467100" y="2286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1082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247900" y="1295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40767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511800" y="448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5654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1905000" y="14351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499100" y="327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5400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384800" y="2895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168900" y="450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156200" y="463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3530600" y="2540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092700" y="345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524500" y="273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425700" y="1371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3622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705100" y="11049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381500" y="3098800"/>
            <a:ext cx="2413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4051300" y="31115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575300" y="2819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473700" y="2438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2258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276600" y="1422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171700" y="1320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644900" y="1651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171700" y="1079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6464300" y="3124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9210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TextBox 196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800600" y="166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638800" y="4064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2733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8354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8768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7150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6070600" y="266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4003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0066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537200" y="3505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6273800" y="4102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TextBox 226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803900" y="3022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9182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4257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461000" y="388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356100" y="20193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794000" y="1917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4749800" y="2870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851400" y="2857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499100" y="4102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457700" y="340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105400" y="334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257800" y="3771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044700" y="1168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289300" y="1968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451100" y="1422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384800" y="276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65405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753100" y="39243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197100" y="118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7950200" y="2794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829300" y="30861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657600" y="1714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054600" y="3479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597400" y="2006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4229100" y="2628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4356100" y="2501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540000" y="1600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4384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806700" y="13589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105400" y="20320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692400" y="1765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67818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6045200" y="2578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57658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5511800" y="488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222500" y="1587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6035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4511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5715000" y="2705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6019800" y="4241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254500" y="2895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578100" y="1231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4671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270500" y="3746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759200" y="205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3848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1209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019300" y="1168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6146800" y="2514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143500" y="1892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5676900" y="3556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556000" y="23368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6642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302000" y="1905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4699000" y="2438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975100" y="2501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660900" y="2260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59817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2324100" y="1752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4800600" y="1905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247900" y="1358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2171700" y="12827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895600" y="167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937000" y="1854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4559300" y="26416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5019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9055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5448300" y="3111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902200" y="2362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TextBox 338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1979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346" name="TextBox 345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347" name="TextBox 346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48" name="TextBox 347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5867400" y="4457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2" name="Oval 121"/>
          <p:cNvSpPr/>
          <p:nvPr/>
        </p:nvSpPr>
        <p:spPr>
          <a:xfrm>
            <a:off x="35052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3" name="Oval 122"/>
          <p:cNvSpPr/>
          <p:nvPr/>
        </p:nvSpPr>
        <p:spPr>
          <a:xfrm>
            <a:off x="5626100" y="2667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4" name="Oval 123"/>
          <p:cNvSpPr/>
          <p:nvPr/>
        </p:nvSpPr>
        <p:spPr>
          <a:xfrm>
            <a:off x="5791200" y="4343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3238500" y="1714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2590800" y="1460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2286000" y="1270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2095500" y="1435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3213100" y="1879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3276600" y="1879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4597400" y="1892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207000" y="36322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387600" y="1485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23749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1336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4876800" y="1803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58674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800600" y="3327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4384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270500" y="279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3657600" y="23368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3876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61976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57150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4953000" y="4495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4483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171700" y="1244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5118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003800" y="392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7531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895600" y="1752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616200" y="18542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3695700" y="2070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6007100" y="353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575300" y="3606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3721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3505200" y="1447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6134100" y="359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324100" y="1346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692400" y="1270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4130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0447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588000" y="4089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3898900" y="2374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432300" y="2298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533900" y="2997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406900" y="2870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991100" y="4178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3876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5626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3441700" y="2247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1082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311400" y="1282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4089400" y="370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5118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5400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1943100" y="14224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499100" y="323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5146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372100" y="2857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207000" y="447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156200" y="459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441700" y="252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067300" y="342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499100" y="2654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362200" y="1308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2860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705100" y="10795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318000" y="30353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949700" y="3048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613400" y="2768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448300" y="2425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2258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238500" y="1435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095500" y="1308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581400" y="1625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159000" y="1092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984500" y="1993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6426200" y="3086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9337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TextBox 200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660900" y="1625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8227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638800" y="4025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2733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7592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8260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7150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6032500" y="2578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3876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0193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537200" y="3467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6273800" y="4064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TextBox 232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778500" y="2984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9182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400300" y="1422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5422900" y="384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4203700" y="1968500"/>
            <a:ext cx="88900" cy="889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6416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4711700" y="2832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749800" y="2794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4991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356100" y="3378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5080000" y="330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245100" y="3721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070100" y="11557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251200" y="1930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387600" y="1397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5359400" y="273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6540500" y="4305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753100" y="38862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171700" y="1168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7912100" y="2641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5829300" y="30353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581400" y="168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5041900" y="3441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4610100" y="1981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114800" y="2578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4318000" y="2476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540000" y="1663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4892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755900" y="1346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4889500" y="20066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654300" y="1765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235200" y="19177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67310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6045200" y="2501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57277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511800" y="488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184400" y="1562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25781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4257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5626100" y="2654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6019800" y="4216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127500" y="2857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501900" y="1155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390900" y="1905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232400" y="3695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695700" y="2032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5321300" y="340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2133600" y="1155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044700" y="1143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6134100" y="2463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4914900" y="2057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5664200" y="3530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378200" y="22606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702300" y="360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2766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584700" y="2387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924300" y="2463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419600" y="2222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60071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2311400" y="1739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749800" y="1866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260600" y="1320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197100" y="12954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857500" y="1663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4318000" y="1943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873500" y="1828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4419600" y="2578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5400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58674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5397500" y="3073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4864100" y="2362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TextBox 348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1980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356" name="TextBox 355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357" name="TextBox 356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58" name="TextBox 357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5816600" y="4457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5" name="Oval 124"/>
          <p:cNvSpPr/>
          <p:nvPr/>
        </p:nvSpPr>
        <p:spPr>
          <a:xfrm>
            <a:off x="34290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6" name="Oval 125"/>
          <p:cNvSpPr/>
          <p:nvPr/>
        </p:nvSpPr>
        <p:spPr>
          <a:xfrm>
            <a:off x="5511800" y="2616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7" name="Oval 126"/>
          <p:cNvSpPr/>
          <p:nvPr/>
        </p:nvSpPr>
        <p:spPr>
          <a:xfrm>
            <a:off x="5816600" y="4305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3187700" y="1676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26416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2324100" y="1244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21336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3225800" y="1803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3225800" y="1866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4495800" y="1828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168900" y="35814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2349500" y="1460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3749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1336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4813300" y="1765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58674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737100" y="3251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219700" y="274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3556000" y="23114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3622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6197600" y="4051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57023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194300" y="4241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4356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146300" y="1219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3848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4978400" y="388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8293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857500" y="1676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908300" y="18161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3606800" y="2019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60071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600700" y="3581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3721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3505200" y="139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6134100" y="3556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273300" y="1333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654300" y="1244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362200" y="1638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19685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575300" y="4038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3784600" y="2349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343400" y="2247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508500" y="2959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4254500" y="2870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003800" y="41402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4257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6896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3429000" y="2209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1209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311400" y="1270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1021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5118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5400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1930400" y="13970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499100" y="320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4257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346700" y="2806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245100" y="4445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1562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340100" y="252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041900" y="3416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334000" y="2590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286000" y="1244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2733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603500" y="10795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267200" y="30099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848100" y="29845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651500" y="2717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422900" y="2413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111500" y="1435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2004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082800" y="1257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517900" y="1612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146300" y="1066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022600" y="1993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6388100" y="3048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9337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TextBox 203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521200" y="1587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8354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638800" y="3975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2860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6957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762500" y="320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7150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6007100" y="248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3622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057400" y="1422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5537200" y="342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62738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TextBox 236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753100" y="2933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918200" y="419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3876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3975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4038600" y="19177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7940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4673600" y="2781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46355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499100" y="4064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254500" y="3365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0546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232400" y="3670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044700" y="1130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213100" y="1892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374900" y="1384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334000" y="2705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65405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753100" y="38608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1590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7861300" y="248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5829300" y="29845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505200" y="1651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029200" y="3403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4622800" y="1981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4000500" y="2514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292600" y="2438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5146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4511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705100" y="1346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686300" y="1955800"/>
            <a:ext cx="25400" cy="2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603500" y="1739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2247900" y="18669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66675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6045200" y="2425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56769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511800" y="487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171700" y="1549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25527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4003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5524500" y="2603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6019800" y="4191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013200" y="2819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362200" y="1155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3147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194300" y="3657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632200" y="1993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5245100" y="3352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21082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044700" y="1117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6134100" y="2413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4876800" y="1955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5651500" y="3492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200400" y="2197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57531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251200" y="1841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4483100" y="2324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873500" y="2425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432300" y="2222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60325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2298700" y="1727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4686300" y="1816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209800" y="1308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2171700" y="12700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819400" y="1625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4305300" y="1930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797300" y="1816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4279900" y="2527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4384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58166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5346700" y="304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4838700" y="2349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TextBox 354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1981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362" name="TextBox 361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363" name="TextBox 362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64" name="TextBox 363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778500" y="4457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8" name="Oval 127"/>
          <p:cNvSpPr/>
          <p:nvPr/>
        </p:nvSpPr>
        <p:spPr>
          <a:xfrm>
            <a:off x="33401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9" name="Oval 128"/>
          <p:cNvSpPr/>
          <p:nvPr/>
        </p:nvSpPr>
        <p:spPr>
          <a:xfrm>
            <a:off x="5397500" y="2565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0" name="Oval 129"/>
          <p:cNvSpPr/>
          <p:nvPr/>
        </p:nvSpPr>
        <p:spPr>
          <a:xfrm>
            <a:off x="58547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3149600" y="1651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27051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2324100" y="1206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21209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32385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3187700" y="1841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4394200" y="1765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5130800" y="35179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311400" y="1422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3876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0828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4749800" y="1727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5867400" y="360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660900" y="3187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3622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168900" y="269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3467100" y="22860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3749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6197600" y="4013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5702300" y="3797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435600" y="400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435600" y="344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146300" y="1193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257800" y="2463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4953000" y="3835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9182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1981200" y="1244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819400" y="1612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463800" y="17653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3517900" y="1955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60071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626100" y="3556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3721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3441700" y="1346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6134100" y="3517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286000" y="1638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235200" y="1320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628900" y="121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3749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19558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562600" y="4013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429000" y="1562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3670300" y="2336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4241800" y="218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483100" y="2921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102100" y="2870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016500" y="4102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62103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4257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842000" y="4267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3416300" y="2171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1590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273300" y="1231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1275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511800" y="438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5400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1917700" y="1371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499100" y="3162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3749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334000" y="2781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283200" y="4406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1562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251200" y="2514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016500" y="340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168900" y="252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222500" y="1181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2987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552700" y="10668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216400" y="29591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746500" y="2921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689600" y="26797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397500" y="2387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0353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162300" y="1282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057400" y="1219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454400" y="1587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171700" y="1016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537200" y="2209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060700" y="1981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6337300" y="2997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114800" y="3365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933700" y="1892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TextBox 212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368800" y="1549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38481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638800" y="3937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3495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6195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711700" y="316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715000" y="340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5981700" y="2400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3622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20193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537200" y="339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6273800" y="3987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TextBox 246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5715000" y="2882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5918200" y="4140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362200" y="1371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3721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898900" y="18669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921000" y="209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635500" y="2730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4521200" y="2654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5499100" y="4051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4152900" y="3327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029200" y="321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219700" y="3606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006600" y="1130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162300" y="1854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336800" y="1346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5295900" y="266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65405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753100" y="38354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159000" y="1143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7810500" y="2336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5829300" y="29210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429000" y="1625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5029200" y="3365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635500" y="1968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898900" y="2451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254500" y="2400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5781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24892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2667000" y="13335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483100" y="1917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4765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2349500" y="18288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66167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6045200" y="2362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56388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416300" y="1816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5511800" y="487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2171700" y="1524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25400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3749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422900" y="2565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6019800" y="4178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886200" y="2781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311400" y="1130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225800" y="1854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5156200" y="3606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556000" y="1955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5181600" y="330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21209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0447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6121400" y="2374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4838700" y="1866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5638800" y="3467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009900" y="2120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5791200" y="353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4229100" y="2387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2258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4368800" y="2273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810000" y="2387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4445000" y="2235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60579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336800" y="1714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4622800" y="1765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197100" y="1295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184400" y="12319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768600" y="1612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4292600" y="1930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5295900" y="2628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721100" y="1803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127500" y="2476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5146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5778500" y="341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5283200" y="300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4813300" y="2349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TextBox 369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1982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377" name="TextBox 376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378" name="TextBox 377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79" name="TextBox 378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5778500" y="4445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1" name="Oval 130"/>
          <p:cNvSpPr/>
          <p:nvPr/>
        </p:nvSpPr>
        <p:spPr>
          <a:xfrm>
            <a:off x="33020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2" name="Oval 131"/>
          <p:cNvSpPr/>
          <p:nvPr/>
        </p:nvSpPr>
        <p:spPr>
          <a:xfrm>
            <a:off x="5245100" y="2463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3" name="Oval 132"/>
          <p:cNvSpPr/>
          <p:nvPr/>
        </p:nvSpPr>
        <p:spPr>
          <a:xfrm>
            <a:off x="5880100" y="4241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3124200" y="1638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27178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2311400" y="1181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20447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31496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3060700" y="1816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4305300" y="173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965700" y="34671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286000" y="1397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24384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0447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4648200" y="1689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58293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622800" y="3136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3368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080000" y="265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3365500" y="2247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3622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61595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5702300" y="3797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346700" y="3924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435600" y="3403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133600" y="1155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2324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9530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943600" y="4140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019300" y="1219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819400" y="1587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438400" y="17526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3441700" y="1943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9309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626100" y="3517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3721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3352800" y="1333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60579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2733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235200" y="1308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667000" y="1193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3368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1930400" y="1270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524500" y="3975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3352800" y="1549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619500" y="2298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140200" y="215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368800" y="2832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025900" y="2755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0292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6146800" y="405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4765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854700" y="4216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378200" y="2133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1717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197100" y="1244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41910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473700" y="426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5654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1866900" y="13462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461000" y="3124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3241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232400" y="2755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283200" y="436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156200" y="448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162300" y="2501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978400" y="3390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067300" y="246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159000" y="1181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1717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540000" y="10541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127500" y="29083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644900" y="28448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549900" y="26035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372100" y="2336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8956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3136900" y="1270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006600" y="1193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378200" y="1562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197100" y="1016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435600" y="2171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073400" y="1930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6134100" y="2971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102100" y="3314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895600" y="1866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TextBox 215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241800" y="1498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8608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588000" y="3898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4257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568700" y="2120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686300" y="312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715000" y="336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5765800" y="2311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4003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1981200" y="1371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537200" y="3378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62357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TextBox 250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5651500" y="2832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918200" y="4076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3622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3594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810000" y="18288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921000" y="2082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4584700" y="2692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419600" y="2603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486400" y="4064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4076700" y="3302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991100" y="316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181600" y="3556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1981200" y="1117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149600" y="1816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311400" y="1333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5143500" y="2616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6540500" y="419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664200" y="37973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1336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7620000" y="2247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715000" y="28956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378200" y="160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5041900" y="3327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584700" y="1955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835400" y="2413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191000" y="23622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26416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23241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641600" y="13208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432300" y="1866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4003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2400300" y="18034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6515100" y="3835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5981700" y="2260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613400" y="3835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340100" y="18034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5511800" y="485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095500" y="1498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514600" y="1638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2860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5372100" y="2514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6019800" y="4140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784600" y="2743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197100" y="1130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1369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5092700" y="3568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454400" y="1943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51308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082800" y="1079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0193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6019800" y="2324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48387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5600700" y="3467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2971800" y="2095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5791200" y="350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4178300" y="2311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162300" y="179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241800" y="2222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733800" y="2349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4394200" y="2222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60325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400300" y="1701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4533900" y="1701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2184400" y="1282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171700" y="12192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768600" y="1587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4267200" y="1905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5257800" y="2565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683000" y="1765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051300" y="2425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5019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57277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5194300" y="298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4749800" y="2311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TextBox 375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1983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383" name="TextBox 382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384" name="TextBox 383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85" name="TextBox 384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5778500" y="441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4" name="Oval 133"/>
          <p:cNvSpPr/>
          <p:nvPr/>
        </p:nvSpPr>
        <p:spPr>
          <a:xfrm>
            <a:off x="32639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5" name="Oval 134"/>
          <p:cNvSpPr/>
          <p:nvPr/>
        </p:nvSpPr>
        <p:spPr>
          <a:xfrm>
            <a:off x="5105400" y="2374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6" name="Oval 135"/>
          <p:cNvSpPr/>
          <p:nvPr/>
        </p:nvSpPr>
        <p:spPr>
          <a:xfrm>
            <a:off x="5905500" y="419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3098800" y="16256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27305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2273300" y="1168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20320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30734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933700" y="1803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4216400" y="1714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813300" y="34036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260600" y="1371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24384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0701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4546600" y="1663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58039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572000" y="3073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2987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4991100" y="262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3276600" y="22098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3495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61087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57023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257800" y="386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435600" y="335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120900" y="1130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2070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9530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9817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044700" y="1193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819400" y="1549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425700" y="17399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3378200" y="1930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867400" y="3378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626100" y="3492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3721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3378200" y="1308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994400" y="347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2606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235200" y="1295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705100" y="1181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3368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1943100" y="1270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461000" y="393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289300" y="1549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3556000" y="2260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051300" y="213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267200" y="27432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949700" y="2641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041900" y="4025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6096000" y="3975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4892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867400" y="4165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340100" y="2095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1463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209800" y="1193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42545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54229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5908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1828800" y="13081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435600" y="3086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2352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143500" y="2717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2832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156200" y="4445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086100" y="246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953000" y="3365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991100" y="240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108200" y="1168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1717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425700" y="10414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038600" y="2870200"/>
            <a:ext cx="254000" cy="25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543300" y="27686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384800" y="2527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346700" y="2286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7813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124200" y="124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1968500" y="1181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302000" y="1536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197100" y="977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334000" y="2120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086100" y="1879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5943600" y="2933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089400" y="3263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844800" y="1828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TextBox 218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114800" y="1447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8735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5537200" y="3848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4384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517900" y="2082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673600" y="307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715000" y="334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5562600" y="223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4384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19685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537200" y="335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62103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TextBox 254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5588000" y="2794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9182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362200" y="1320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3467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721100" y="17907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908300" y="2057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4521200" y="2641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4330700" y="2565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5473700" y="4076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987800" y="327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965700" y="312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143500" y="3505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006600" y="1104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136900" y="1790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324100" y="1320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4978400" y="256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65405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5575300" y="37719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1336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7429500" y="2159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600700" y="28575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340100" y="1587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5054600" y="3289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546600" y="1955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784600" y="2362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140200" y="2324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2603500" y="1600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2987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2603500" y="13081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394200" y="1803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25400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362200" y="17780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6426200" y="3797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5905500" y="2171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55880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276600" y="1778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5511800" y="483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108200" y="1460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25019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197100" y="1612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5321300" y="2463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6019800" y="410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683000" y="2692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146300" y="1130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048000" y="1803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5041900" y="3543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340100" y="191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5067300" y="3213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120900" y="1054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019300" y="1066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5905500" y="2286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8514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5562600" y="3454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933700" y="2070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57912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4114800" y="2222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0988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114800" y="2171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670300" y="2311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4330700" y="2209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60071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413000" y="1676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4445000" y="1638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184400" y="1257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171700" y="12065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755900" y="1562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4254500" y="1892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5219700" y="2514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3644900" y="1727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3962400" y="2400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5654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5664200" y="347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5092700" y="295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4673600" y="2286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TextBox 381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1984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389" name="TextBox 388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390" name="TextBox 389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91" name="TextBox 390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rising incomes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China’s output per capita has increased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r>
              <a:rPr lang="en-US" sz="2600" dirty="0" smtClean="0"/>
              <a:t>fold since 1975</a:t>
            </a:r>
          </a:p>
          <a:p>
            <a:r>
              <a:rPr lang="en-US" sz="2600" dirty="0" smtClean="0"/>
              <a:t>Korea’s has increased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en-US" sz="2600" dirty="0" smtClean="0"/>
              <a:t>fold</a:t>
            </a:r>
          </a:p>
          <a:p>
            <a:r>
              <a:rPr lang="en-US" sz="2600" dirty="0" smtClean="0"/>
              <a:t>India and Malaysia’s has increased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US" sz="2600" dirty="0" smtClean="0"/>
              <a:t>fold</a:t>
            </a:r>
          </a:p>
          <a:p>
            <a:r>
              <a:rPr lang="en-US" sz="2600" dirty="0" smtClean="0"/>
              <a:t>World output per capita has increased almost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2600" dirty="0" smtClean="0"/>
              <a:t>fold</a:t>
            </a:r>
          </a:p>
          <a:p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857232"/>
            <a:ext cx="40655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 per capita 1975-2005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(Constant 2000 international dollars) 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4357686" y="164305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1" grpId="0">
        <p:bldSub>
          <a:bldChart bld="series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5778500" y="4406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7" name="Oval 136"/>
          <p:cNvSpPr/>
          <p:nvPr/>
        </p:nvSpPr>
        <p:spPr>
          <a:xfrm>
            <a:off x="32131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8" name="Oval 137"/>
          <p:cNvSpPr/>
          <p:nvPr/>
        </p:nvSpPr>
        <p:spPr>
          <a:xfrm>
            <a:off x="4953000" y="2273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9" name="Oval 138"/>
          <p:cNvSpPr/>
          <p:nvPr/>
        </p:nvSpPr>
        <p:spPr>
          <a:xfrm>
            <a:off x="59309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3086100" y="1612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27432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2273300" y="1143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19812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9972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819400" y="1778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4140200" y="1689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660900" y="3352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247900" y="1346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24257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0066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4445000" y="1625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57785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533900" y="3009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2733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4914900" y="260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3175000" y="21844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3241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60706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57023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181600" y="379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4356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133600" y="1104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181600" y="233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953000" y="3784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60071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070100" y="1168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806700" y="1511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476500" y="17145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3302000" y="1905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7912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626100" y="3454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3721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3568700" y="1282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918200" y="3467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2352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235200" y="1282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641600" y="1155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3241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19685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422900" y="3898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3213100" y="1536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505200" y="2222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949700" y="2095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152900" y="2654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873500" y="2527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054600" y="398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60452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4511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880100" y="4114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314700" y="2057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1082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222500" y="1181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43307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3848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6035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1892300" y="12827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397500" y="304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133600" y="1219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054600" y="2692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2832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156200" y="440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009900" y="2451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927600" y="3340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902200" y="2336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044700" y="1130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2352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324100" y="10160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962400" y="28194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441700" y="2692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232400" y="24638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308600" y="2247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717800" y="1371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111500" y="121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1917700" y="1168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225800" y="152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159000" y="952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219700" y="2082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111500" y="1816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753100" y="289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076700" y="3213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806700" y="1803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TextBox 221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987800" y="139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8862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5486400" y="3797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4257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467100" y="2044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648200" y="302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7150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5346700" y="2146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4384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19431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537200" y="3340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61849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TextBox 258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511800" y="2743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9182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362200" y="1282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334000" y="372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632200" y="17526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2895600" y="2044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4470400" y="2603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229100" y="2514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461000" y="4102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911600" y="3238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4940300" y="307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5092700" y="3454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019300" y="1104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124200" y="1752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2324100" y="1295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4813300" y="2514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65405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486400" y="37338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1463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7239000" y="2057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5486400" y="2819400"/>
            <a:ext cx="101600" cy="10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289300" y="1562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067300" y="3251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495800" y="1943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721100" y="2298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4076700" y="2286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5781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1717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2578100" y="12954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343400" y="173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25781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349500" y="17653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6324600" y="3759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5842000" y="2082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5562600" y="3759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213100" y="1765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5511800" y="481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095500" y="1422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24892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21717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5270500" y="2425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6019800" y="4076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594100" y="2641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095500" y="1117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2959100" y="177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978400" y="3505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225800" y="1892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5003800" y="316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171700" y="1066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019300" y="1054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5791200" y="2235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8768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5511800" y="3454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895600" y="2057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57912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4051300" y="2146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022600" y="1727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3975100" y="2133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594100" y="2273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4267200" y="2197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59817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387600" y="1663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4356100" y="1574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2209800" y="1244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197100" y="12065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755900" y="154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4229100" y="1866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5181600" y="2451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3594100" y="1701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3886200" y="2349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5019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5613400" y="3505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4991100" y="2933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4813300" y="1549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4597400" y="2260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TextBox 388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93" name="TextBox 392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1985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396" name="TextBox 395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397" name="TextBox 396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398" name="TextBox 397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5778500" y="4394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0" name="Oval 139"/>
          <p:cNvSpPr/>
          <p:nvPr/>
        </p:nvSpPr>
        <p:spPr>
          <a:xfrm>
            <a:off x="31623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1" name="Oval 140"/>
          <p:cNvSpPr/>
          <p:nvPr/>
        </p:nvSpPr>
        <p:spPr>
          <a:xfrm>
            <a:off x="4813300" y="2171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2" name="Oval 141"/>
          <p:cNvSpPr/>
          <p:nvPr/>
        </p:nvSpPr>
        <p:spPr>
          <a:xfrm>
            <a:off x="5969000" y="4127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3060700" y="1587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27559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2260600" y="1130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19812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9845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692400" y="1752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4051300" y="166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508500" y="32893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222500" y="1320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4257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032000" y="1168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4356100" y="1600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57531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495800" y="2959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2479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48260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3086100" y="21590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3495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60325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57023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092700" y="373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4356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133600" y="1092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156200" y="229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9530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60325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095500" y="1143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806700" y="1473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552700" y="16891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238500" y="1892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715000" y="3263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626100" y="3429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3721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479800" y="1270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8547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1844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235200" y="1270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654300" y="1143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3241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19939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372100" y="3860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136900" y="1524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454400" y="218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848100" y="2070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4051300" y="2578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835400" y="2413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067300" y="394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994400" y="3835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4892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892800" y="4064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276600" y="2019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070100" y="1270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235200" y="1168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3942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346700" y="3924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5908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1930400" y="12446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359400" y="3009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095500" y="1155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965700" y="2667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2832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156200" y="436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933700" y="242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902200" y="331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800600" y="2260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1993900" y="1092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2352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324100" y="1003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873500" y="27686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340100" y="26162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080000" y="23876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283200" y="2197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6797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073400" y="1193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1892300" y="1155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136900" y="149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133600" y="914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130800" y="2044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149600" y="17907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562600" y="287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064000" y="3162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768600" y="1765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TextBox 224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860800" y="1346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8481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5422900" y="3759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4511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416300" y="2006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622800" y="298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5715000" y="3263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5130800" y="2057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4638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1981200" y="1320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5537200" y="3327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61595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TextBox 262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448300" y="2692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9182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362200" y="125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5321300" y="3708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543300" y="17145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2882900" y="1993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406900" y="2552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127500" y="2476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448300" y="4114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822700" y="3213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4914900" y="3035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054600" y="3403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044700" y="1104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111500" y="1727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2349500" y="1282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660900" y="246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6540500" y="4076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5384800" y="37084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21717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7035800" y="1968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5372100" y="27813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251200" y="154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5080000" y="3213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445000" y="1930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670300" y="2247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4013200" y="22352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2501900" y="1587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1082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2552700" y="12827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4305300" y="1676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6289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425700" y="17145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6223000" y="3721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5778500" y="1993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5524500" y="3733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136900" y="1739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5511800" y="480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1968500" y="1397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24765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1590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5219700" y="237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6019800" y="4025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492500" y="2603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057400" y="1117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28702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927600" y="3479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1242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4940300" y="311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2098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0193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5676900" y="2184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800600" y="1714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5473700" y="3441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857500" y="2032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57912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3987800" y="2057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959100" y="168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3848100" y="2082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3505200" y="2235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4267200" y="2159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59436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400300" y="1651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4279900" y="1511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2197100" y="1231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197100" y="12065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743200" y="152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4165600" y="1854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5143500" y="2400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3556000" y="1663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3797300" y="2324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5146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55626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4902200" y="292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4533900" y="2235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TextBox 393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96" name="TextBox 395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98" name="TextBox 397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1986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00" name="TextBox 399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01" name="TextBox 400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03" name="TextBox 402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04" name="TextBox 403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5778500" y="438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3" name="Oval 142"/>
          <p:cNvSpPr/>
          <p:nvPr/>
        </p:nvSpPr>
        <p:spPr>
          <a:xfrm>
            <a:off x="31242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4" name="Oval 143"/>
          <p:cNvSpPr/>
          <p:nvPr/>
        </p:nvSpPr>
        <p:spPr>
          <a:xfrm>
            <a:off x="4660900" y="2082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5" name="Oval 144"/>
          <p:cNvSpPr/>
          <p:nvPr/>
        </p:nvSpPr>
        <p:spPr>
          <a:xfrm>
            <a:off x="59944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3048000" y="1574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27686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2247900" y="1117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19558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9845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578100" y="1739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3962400" y="1625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356100" y="3238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197100" y="1295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3749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0447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4254500" y="1562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57023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457700" y="2908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2225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47498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984500" y="21336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3368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9944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5702300" y="3835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016500" y="3670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435600" y="322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133600" y="1079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130800" y="226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49530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60579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133600" y="1117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806700" y="1435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641600" y="1676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3162300" y="1866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651500" y="320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626100" y="3390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3721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3314700" y="125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778500" y="344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1082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235200" y="1257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590800" y="1130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2860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0066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334000" y="382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073400" y="1524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403600" y="215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3746500" y="2032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949700" y="24892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784600" y="2298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080000" y="391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9309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5527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905500" y="40132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238500" y="1981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0701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209800" y="1104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454400" y="1841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4577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295900" y="382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5654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1930400" y="1206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334000" y="2984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0066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997200" y="1498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876800" y="2641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2832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156200" y="433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857500" y="240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876800" y="3289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4711700" y="2197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1943100" y="1041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2225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400300" y="9779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797300" y="27305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3238500" y="25527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927600" y="2324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5257800" y="2146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5908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060700" y="1168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1841500" y="1130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073400" y="1473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120900" y="8763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029200" y="2006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1877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5359400" y="2832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051300" y="3111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717800" y="1739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TextBox 229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721100" y="128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3797300" y="2108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5372100" y="3708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476500" y="1651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365500" y="1968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597400" y="294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5715000" y="3225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927600" y="1968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4765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1955800" y="1295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5527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5537200" y="3302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61214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TextBox 269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372100" y="2641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59182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362200" y="124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5092700" y="1498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2959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454400" y="16764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470400" y="2438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2870200" y="1930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343400" y="2501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038600" y="2425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54356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733800" y="3175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889500" y="298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5016500" y="334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2044700" y="1066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098800" y="1689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387600" y="1257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508500" y="242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65405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5308600" y="36703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2235200" y="1117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6845300" y="1879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5257800" y="27432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213100" y="1536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5092700" y="3187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4394200" y="1917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619500" y="2209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949700" y="2197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451100" y="1587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20574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527300" y="12700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4254500" y="1612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5781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476500" y="16764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6121400" y="3683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4635500" y="2527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5702300" y="1892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5499100" y="3695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073400" y="17272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5511800" y="477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108200" y="1358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24638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171700" y="151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5168900" y="2324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6019800" y="4000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390900" y="25527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1968500" y="1117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7813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876800" y="3441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3009900" y="1866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4889500" y="307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2860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0447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5575300" y="2146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47371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5435600" y="3429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743200" y="2019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57912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3937000" y="1981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895600" y="1663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3708400" y="2032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3416300" y="2197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4254500" y="212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5918200" y="3683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374900" y="1625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4178300" y="1447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222500" y="1219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209800" y="11938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743200" y="149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41021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5092700" y="2349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3505200" y="1638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3708400" y="2286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4892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5499100" y="356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4800600" y="289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4470400" y="2209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TextBox 405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08" name="TextBox 407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09" name="TextBox 408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1987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13" name="TextBox 412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15" name="TextBox 414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16" name="TextBox 415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5778500" y="435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6" name="Oval 145"/>
          <p:cNvSpPr/>
          <p:nvPr/>
        </p:nvSpPr>
        <p:spPr>
          <a:xfrm>
            <a:off x="30988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7" name="Oval 146"/>
          <p:cNvSpPr/>
          <p:nvPr/>
        </p:nvSpPr>
        <p:spPr>
          <a:xfrm>
            <a:off x="4470400" y="2032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8" name="Oval 147"/>
          <p:cNvSpPr/>
          <p:nvPr/>
        </p:nvSpPr>
        <p:spPr>
          <a:xfrm>
            <a:off x="59944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3022600" y="1562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2717800" y="2438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2247900" y="1092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1955800" y="1193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9083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540000" y="1739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3848100" y="1612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4178300" y="3175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197100" y="1282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387600" y="1562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0447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4178300" y="1536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5664200" y="341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4419600" y="2857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1971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4673600" y="2667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946400" y="21082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3368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9436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57023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4953000" y="360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334000" y="3200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120900" y="1054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029200" y="222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9022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60071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146300" y="1104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794000" y="1409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552700" y="1676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136900" y="1854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448300" y="313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626100" y="3390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3721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302000" y="1231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613400" y="3479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2098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209800" y="1244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654300" y="1117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3241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0447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270500" y="3797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997200" y="1473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378200" y="213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3683000" y="2006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873500" y="24384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746500" y="2222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080000" y="388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791200" y="372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552700" y="1625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854700" y="40005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213100" y="1993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1463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209800" y="1092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378200" y="1816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44831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2324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5400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1955800" y="1206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156200" y="2946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006600" y="1079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870200" y="1435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800600" y="2578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2197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156200" y="4305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844800" y="2362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826000" y="3276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4660900" y="218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1905000" y="1028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2098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501900" y="10033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708400" y="26797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3175000" y="25019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699000" y="22606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5194300" y="2260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4892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022600" y="1155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1866900" y="1079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060700" y="1447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095500" y="889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953000" y="1943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149600" y="17907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5207000" y="2844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962400" y="3048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692400" y="1866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TextBox 232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606800" y="1270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3746500" y="1993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5295900" y="3670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4511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314700" y="1943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572000" y="290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7150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699000" y="1917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438400" y="151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032000" y="1270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4892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5461000" y="3289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60325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TextBox 273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232400" y="2578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58547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425700" y="121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2578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416300" y="16510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4406900" y="2387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7940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4165600" y="2463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937000" y="2374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54102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683000" y="314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838700" y="294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4889500" y="328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2044700" y="1041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073400" y="1663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438400" y="1244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4445000" y="2349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64643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5245100" y="36449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2260600" y="1117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6604000" y="1854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5181600" y="27178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162300" y="1511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5029200" y="3136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330700" y="1905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581400" y="2159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911600" y="2159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438400" y="1549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032000" y="1295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2514600" y="12700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165600" y="1562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578100" y="1739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400300" y="1689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60706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4597400" y="2501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5651500" y="1854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5435600" y="3657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022600" y="17018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5511800" y="481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349500" y="1346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4638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1336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5130800" y="2286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6019800" y="410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352800" y="2501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1943100" y="1054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768600" y="1714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4826000" y="3403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2946400" y="1841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4813300" y="302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3495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057400" y="1016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5270500" y="2095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46990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5397500" y="3467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667000" y="1943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57150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3911600" y="1917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806700" y="1638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3606800" y="1905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3314700" y="2146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4165600" y="209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5892800" y="3733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362200" y="1625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4076700" y="1422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222500" y="1193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260600" y="11938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730500" y="1485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39497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5003800" y="2298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3454400" y="1612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3657600" y="22352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4892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54610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4635500" y="2921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4406900" y="2159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TextBox 410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13" name="TextBox 412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14" name="TextBox 413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16" name="TextBox 415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1988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18" name="TextBox 417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19" name="TextBox 418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20" name="TextBox 419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5778500" y="433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9" name="Oval 148"/>
          <p:cNvSpPr/>
          <p:nvPr/>
        </p:nvSpPr>
        <p:spPr>
          <a:xfrm>
            <a:off x="30734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0" name="Oval 149"/>
          <p:cNvSpPr/>
          <p:nvPr/>
        </p:nvSpPr>
        <p:spPr>
          <a:xfrm>
            <a:off x="4292600" y="1981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1" name="Oval 150"/>
          <p:cNvSpPr/>
          <p:nvPr/>
        </p:nvSpPr>
        <p:spPr>
          <a:xfrm>
            <a:off x="59944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2997200" y="15367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27940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2247900" y="1066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19685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9083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489200" y="1752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3721100" y="1587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4000500" y="3124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197100" y="1257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3749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0574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4114800" y="1498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5626100" y="339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4381500" y="2806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1717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4584700" y="279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882900" y="20701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2860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9055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57023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4902200" y="355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245100" y="3175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184400" y="10287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927600" y="217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48387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943600" y="3911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159000" y="1079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781300" y="1371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476500" y="16637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3111500" y="1841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232400" y="3060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626100" y="3378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3721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314700" y="1219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448300" y="3517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1082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171700" y="1231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628900" y="1104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2606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0955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207000" y="3771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921000" y="1435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352800" y="2095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619500" y="1993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797300" y="23876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695700" y="215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080000" y="3835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6515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5146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816600" y="3987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162300" y="1993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1590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197100" y="1079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314700" y="1765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4508500" y="339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1689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4384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1930400" y="11938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978400" y="2908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1943100" y="1066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743200" y="1358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737100" y="2527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1562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156200" y="426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819400" y="2324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787900" y="3263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4610100" y="2171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1879600" y="1003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2098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501900" y="9906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606800" y="26289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111500" y="24638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457700" y="22098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130800" y="2374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4257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9718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1841500" y="1041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035300" y="1422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032000" y="838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889500" y="1892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933700" y="1841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5054600" y="2857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886200" y="2984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654300" y="1981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TextBox 235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492500" y="1257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670300" y="1879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5232400" y="3619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400300" y="1689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263900" y="1917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546600" y="2870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5715000" y="374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470400" y="1866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3622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032000" y="124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4384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5384800" y="327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5943600" y="3987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TextBox 277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5092700" y="2527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7785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451100" y="1206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2197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327400" y="16129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356100" y="2349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705100" y="1790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975100" y="2425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848100" y="2336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53975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632200" y="3111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4787900" y="289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4762500" y="3251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2044700" y="1066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048000" y="1638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451100" y="1219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4381500" y="2273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6388100" y="4013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5207000" y="3619500"/>
            <a:ext cx="101600" cy="1016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286000" y="110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6362700" y="1816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5105400" y="26924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124200" y="1485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4953000" y="3111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254500" y="1879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556000" y="2108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873500" y="2120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4003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1993900" y="1282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2514600" y="12573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089400" y="1536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4892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324100" y="17145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6007100" y="4178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4559300" y="2451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5600700" y="1816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5359400" y="3606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984500" y="1689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5511800" y="486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197100" y="1320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4130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0320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5105400" y="2247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6019800" y="4203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302000" y="2463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1905000" y="1054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743200" y="1689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4787900" y="3365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2882900" y="1828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4749800" y="297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3749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044700" y="1016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4978400" y="2057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46101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5359400" y="3492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603500" y="18796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56515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3898900" y="1866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705100" y="1612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3505200" y="1790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3187700" y="2082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4051300" y="2159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5867400" y="3784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286000" y="1612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3962400" y="139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209800" y="1168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311400" y="11684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2730500" y="1473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3886200" y="1778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4927600" y="2247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3403600" y="1587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3606800" y="2197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4003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5410200" y="359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4470400" y="2933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4356100" y="2095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TextBox 416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1989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24" name="TextBox 423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25" name="TextBox 424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26" name="TextBox 425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5778500" y="431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2" name="Oval 151"/>
          <p:cNvSpPr/>
          <p:nvPr/>
        </p:nvSpPr>
        <p:spPr>
          <a:xfrm>
            <a:off x="30861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3" name="Oval 152"/>
          <p:cNvSpPr/>
          <p:nvPr/>
        </p:nvSpPr>
        <p:spPr>
          <a:xfrm>
            <a:off x="4102100" y="1930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4" name="Oval 153"/>
          <p:cNvSpPr/>
          <p:nvPr/>
        </p:nvSpPr>
        <p:spPr>
          <a:xfrm>
            <a:off x="59944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2971800" y="1524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28067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2286000" y="1041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1968500" y="1155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8702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451100" y="1765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3594100" y="1562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3810000" y="3073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184400" y="1244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2860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0955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4038600" y="1473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5588000" y="335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4343400" y="2768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1463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4521200" y="292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832100" y="20574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2225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8674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7023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838700" y="3492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156200" y="3136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222500" y="1003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8133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4787900" y="3759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892800" y="3886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171700" y="1054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768600" y="1346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298700" y="16637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086100" y="1828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029200" y="299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626100" y="3378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3721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213100" y="119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270500" y="3543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082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146300" y="1219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667000" y="1092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2733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1336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156200" y="374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857500" y="1409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314700" y="2057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556000" y="1968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721100" y="23368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644900" y="2082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0800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5118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4003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778500" y="3987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124200" y="2006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209800" y="1219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197100" y="1041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238500" y="1739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4533900" y="336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5092700" y="360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25019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1943100" y="11811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800600" y="287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19431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302000" y="1295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686300" y="247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080000" y="4114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156200" y="425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794000" y="2286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749800" y="3251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4559300" y="2159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1841500" y="97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2479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590800" y="9652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517900" y="2590800"/>
            <a:ext cx="26670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048000" y="24130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216400" y="21590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067300" y="2489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451100" y="1270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933700" y="1117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1828800" y="1016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022600" y="139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006600" y="838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749800" y="1841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857500" y="1828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902200" y="287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797300" y="2921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628900" y="2095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TextBox 238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378200" y="1244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5306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5168900" y="3568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3876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225800" y="1892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5212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715000" y="4000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254500" y="1816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3876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108200" y="1219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4130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308600" y="327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5854700" y="4025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TextBox 281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953000" y="2463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57531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2400300" y="1193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51816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251200" y="15875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4305300" y="2298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26289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784600" y="237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759200" y="2286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53848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568700" y="308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47371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635500" y="320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095500" y="1054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022600" y="1612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489200" y="1206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43307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62992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5156200" y="35941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311400" y="1079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6121400" y="1790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5016500" y="26670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073400" y="1473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4851400" y="3073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178300" y="1866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530600" y="2070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3822700" y="2070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374900" y="1587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19558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501900" y="12573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000500" y="1485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247900" y="1714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235200" y="17526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5956300" y="4432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4521200" y="2425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5549900" y="1778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5283200" y="356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946400" y="16764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5511800" y="491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273300" y="1295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4257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19939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5067300" y="2197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6019800" y="4305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3263900" y="2413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1879600" y="1054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7305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4749800" y="3327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819400" y="1816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4673600" y="293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451100" y="990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0701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4686300" y="2019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44831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5334000" y="3530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540000" y="1803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55880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3886200" y="1816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616200" y="1600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3403600" y="1651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3048000" y="2032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3886200" y="2044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5829300" y="3835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235200" y="1663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3848100" y="1371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222500" y="1155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362200" y="11557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2717800" y="146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38100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4838700" y="2209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3352800" y="1574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3479800" y="2146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24130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5372100" y="3606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4305300" y="295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4305300" y="2032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TextBox 422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1990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30" name="TextBox 429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31" name="TextBox 430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32" name="TextBox 431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/>
          <p:nvPr/>
        </p:nvSpPr>
        <p:spPr>
          <a:xfrm>
            <a:off x="5778500" y="429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5" name="Oval 154"/>
          <p:cNvSpPr/>
          <p:nvPr/>
        </p:nvSpPr>
        <p:spPr>
          <a:xfrm>
            <a:off x="30226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6" name="Oval 155"/>
          <p:cNvSpPr/>
          <p:nvPr/>
        </p:nvSpPr>
        <p:spPr>
          <a:xfrm>
            <a:off x="3911600" y="1879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7" name="Oval 156"/>
          <p:cNvSpPr/>
          <p:nvPr/>
        </p:nvSpPr>
        <p:spPr>
          <a:xfrm>
            <a:off x="5994400" y="3898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946400" y="14986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27813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2260600" y="1003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0066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9718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413000" y="1778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3479800" y="1549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3632200" y="3009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184400" y="1219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2225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057400" y="1117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3962400" y="1435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5549900" y="3327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4318000" y="2717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1209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4432300" y="304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794000" y="20320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1209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8166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7023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787900" y="3454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041900" y="3124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133600" y="965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711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7371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8293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184400" y="1041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755900" y="1308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247900" y="16510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073400" y="1816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813300" y="292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626100" y="3365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3721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098800" y="1181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1054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0320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108200" y="120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603500" y="1079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260600" y="1511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1336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080000" y="3721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794000" y="1371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289300" y="2019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479800" y="194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644900" y="22860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594100" y="2019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0800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372100" y="360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209800" y="1739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727700" y="39624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086100" y="2006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2225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184400" y="1028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175000" y="1701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4546600" y="3352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51308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4638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1866900" y="11684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737100" y="2832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19304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302000" y="1333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635500" y="2425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016500" y="4076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1562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781300" y="2247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711700" y="3225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521200" y="213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1816100" y="965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260600" y="1752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501900" y="965200"/>
            <a:ext cx="25400" cy="254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403600" y="25273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984500" y="23622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975100" y="21209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003800" y="2603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438400" y="1231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8829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1828800" y="1016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009900" y="1371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006600" y="812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597400" y="1778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781300" y="1866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749800" y="289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708400" y="2857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603500" y="2222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TextBox 241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263900" y="1231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5179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5080000" y="351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273300" y="1778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175000" y="1866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495800" y="280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5715000" y="4254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038600" y="1778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3495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082800" y="1193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5781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2324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5753100" y="4064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TextBox 285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4813300" y="2400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57277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2400300" y="118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5143500" y="3606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175000" y="15621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4241800" y="2247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540000" y="1905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632200" y="2324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670300" y="2235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53721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517900" y="3048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4686300" y="280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508500" y="314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082800" y="1041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997200" y="1587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476500" y="1193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4216400" y="2133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6210300" y="3987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5105400" y="35687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2987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5892800" y="1752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4927600" y="26416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3035300" y="1447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4749800" y="3035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102100" y="1841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3505200" y="2032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784600" y="2032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374900" y="16129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19558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501900" y="1244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3924300" y="1460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057400" y="1701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133600" y="17653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5892800" y="468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4470400" y="23876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5486400" y="1739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5219700" y="3530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895600" y="1651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5511800" y="495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209800" y="1270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3876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19685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5041900" y="2159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6019800" y="4419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3225800" y="2374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1854200" y="1054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705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4711700" y="3289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743200" y="1803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4597400" y="288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4384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0574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4394200" y="1968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4483100" y="1651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5270500" y="3556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2463800" y="1739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5575300" y="353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3860800" y="1752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527300" y="1574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3302000" y="1638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984500" y="1981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3835400" y="209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5803900" y="3886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209800" y="1778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3733800" y="1346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222500" y="1130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2362200" y="11430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2717800" y="1435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38989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4762500" y="2159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3302000" y="1549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3340100" y="21082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24130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53340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4127500" y="298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4241800" y="1981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TextBox 428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34" name="TextBox 433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1991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36" name="TextBox 435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37" name="TextBox 436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38" name="TextBox 437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5778500" y="426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8" name="Oval 157"/>
          <p:cNvSpPr/>
          <p:nvPr/>
        </p:nvSpPr>
        <p:spPr>
          <a:xfrm>
            <a:off x="29718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9" name="Oval 158"/>
          <p:cNvSpPr/>
          <p:nvPr/>
        </p:nvSpPr>
        <p:spPr>
          <a:xfrm>
            <a:off x="3721100" y="1828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0" name="Oval 159"/>
          <p:cNvSpPr/>
          <p:nvPr/>
        </p:nvSpPr>
        <p:spPr>
          <a:xfrm>
            <a:off x="59944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921000" y="1473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26162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2286000" y="977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006600" y="1117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870200" y="1727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374900" y="179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3340100" y="1524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3454400" y="2946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184400" y="1206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184400" y="1676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0447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3898900" y="1409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5499100" y="3289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5054600" y="2832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4279900" y="2667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0828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4356100" y="316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743200" y="199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0320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778500" y="3987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7023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4737100" y="339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940300" y="3098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146300" y="952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597400" y="2044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673600" y="377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778500" y="3835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197100" y="1016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730500" y="1282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97100" y="16510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3048000" y="1803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597400" y="285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626100" y="3365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53721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086100" y="1168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49403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19939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070100" y="1193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705100" y="1066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1590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1844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029200" y="3695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717800" y="1333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263900" y="1993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34163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568700" y="22225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3543300" y="1955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080000" y="3733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2324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1590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676900" y="39497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060700" y="2006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2479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159000" y="1003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098800" y="1663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45720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1689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2098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1828800" y="11684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660900" y="2794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19304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441700" y="1193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584700" y="236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9403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5156200" y="419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755900" y="2197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660900" y="321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483100" y="2120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1841500" y="97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1971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514600" y="939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3314700" y="24765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921000" y="23241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733800" y="2070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9403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387600" y="1117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8448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1854200" y="1016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997200" y="1346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1981200" y="812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470400" y="1727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705100" y="1892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584700" y="2908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632200" y="2781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578100" y="2336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TextBox 245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136900" y="121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492500" y="1866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5016500" y="3467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184400" y="1803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124200" y="1828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4470400" y="2781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57150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822700" y="1739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286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1463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489200" y="1511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51562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5664200" y="4102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TextBox 290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4673600" y="2349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57023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4511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0927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111500" y="15240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178300" y="2209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5146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467100" y="2286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3581400" y="2197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5359400" y="4140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467100" y="302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635500" y="2755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4381500" y="311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070100" y="1016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971800" y="1549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451100" y="1181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4114800" y="2057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61214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5054600" y="35433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273300" y="1016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5651500" y="1727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4851400" y="26162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997200" y="1422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4635500" y="2997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40386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479800" y="1993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3733800" y="1993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298700" y="1574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1993900" y="1346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2489200" y="1244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3835400" y="1409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019300" y="1701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006600" y="18542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5829300" y="494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4432300" y="23495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5435600" y="1689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5156200" y="349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857500" y="1638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5511800" y="5003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197100" y="1257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3495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19177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5016500" y="2120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6019800" y="4521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3187700" y="2324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1866900" y="1041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692400" y="1612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4660900" y="3251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2679700" y="1803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45339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4257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0574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4102100" y="1930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3848100" y="1854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5207000" y="35687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2413000" y="1676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55753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3835400" y="1701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438400" y="1549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3200400" y="1612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2933700" y="1917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3797300" y="209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5778500" y="3924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2146300" y="1778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3632200" y="1320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2197100" y="1104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2362200" y="1117600"/>
            <a:ext cx="152400" cy="152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2705100" y="1422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37465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4673600" y="2120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3263900" y="1524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3200400" y="20574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22987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5283200" y="3632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3962400" y="300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4178300" y="1917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6" name="TextBox 435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38" name="TextBox 437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41" name="TextBox 440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1992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43" name="TextBox 442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44" name="TextBox 443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45" name="TextBox 444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5778500" y="4254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1" name="Oval 160"/>
          <p:cNvSpPr/>
          <p:nvPr/>
        </p:nvSpPr>
        <p:spPr>
          <a:xfrm>
            <a:off x="29083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2" name="Oval 161"/>
          <p:cNvSpPr/>
          <p:nvPr/>
        </p:nvSpPr>
        <p:spPr>
          <a:xfrm>
            <a:off x="3644900" y="1778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3" name="Oval 162"/>
          <p:cNvSpPr/>
          <p:nvPr/>
        </p:nvSpPr>
        <p:spPr>
          <a:xfrm>
            <a:off x="59309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895600" y="1460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2349500" y="1600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2260600" y="977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19939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8448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413000" y="1790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3365500" y="1498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3390900" y="2882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184400" y="119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0828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082800" y="1079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3784600" y="1397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5435600" y="3276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5041900" y="2781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4191000" y="2628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0828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42926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717800" y="19812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19685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7658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6388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4572000" y="3340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826000" y="3124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133600" y="939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3561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6228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753100" y="3810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197100" y="990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692400" y="1257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197100" y="16383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009900" y="1765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533900" y="280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588000" y="3454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53721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086100" y="115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4876800" y="3670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0193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044700" y="1181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565400" y="1066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1336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1844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978400" y="3670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641600" y="12954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3225800" y="1968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3403600" y="1905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543300" y="21844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517900" y="1905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080000" y="369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2324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1981200" y="1879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562600" y="3987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124200" y="1968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222500" y="1143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108200" y="1003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073400" y="1625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44450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0546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0701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1828800" y="11430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483100" y="2755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19050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594100" y="1028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572000" y="2336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9149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5156200" y="4178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743200" y="2222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572000" y="320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4445000" y="2108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1816100" y="952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146300" y="1765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527300" y="889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3289300" y="24384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908300" y="22733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568700" y="2019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8006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3241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908300" y="1054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1816100" y="990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971800" y="1333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1955800" y="8001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318000" y="1701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565400" y="1993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521200" y="3035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784600" y="2743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540000" y="2413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TextBox 248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111500" y="120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263900" y="1943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4940300" y="342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032000" y="1917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048000" y="1816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4432300" y="295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5651500" y="436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784600" y="1727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146300" y="1790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159000" y="1143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4765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5130800" y="325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56134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TextBox 294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559300" y="2260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56769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2374900" y="107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49530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022600" y="15113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102100" y="2159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425700" y="1930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3352800" y="2260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505200" y="21590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5194300" y="4102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3416300" y="300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648200" y="280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42799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057400" y="1041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946400" y="1536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400300" y="1143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3962400" y="2019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61468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5016500" y="35306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2606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5384800" y="166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4737100" y="25781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946400" y="1409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4483100" y="2959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4025900" y="1803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3454400" y="1955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3695700" y="19558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235200" y="1524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032000" y="1308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451100" y="12319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3657600" y="139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19685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1892300" y="20828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5727700" y="4838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4381500" y="2324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5334000" y="1663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5067300" y="345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781300" y="16256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5435600" y="4927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222500" y="1181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2987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19177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4991100" y="2082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6019800" y="4381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3162300" y="2476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1828800" y="1041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6416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4610100" y="3200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26797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44831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362200" y="939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20193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4038600" y="1892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3911600" y="1981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5118100" y="3594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2400300" y="17018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5295900" y="3568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3860800" y="1689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2387600" y="1524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3086100" y="1612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2870200" y="1892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37465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5740400" y="3987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2057400" y="1866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3581400" y="1295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2222500" y="1104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2336800" y="11303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2730500" y="1409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36195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4584700" y="2082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3213100" y="1511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3073400" y="20066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22860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5245100" y="3746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3911600" y="3213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4165600" y="1905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2" name="TextBox 441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1993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48" name="TextBox 447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49" name="TextBox 448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50" name="TextBox 449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51" name="TextBox 450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778500" y="424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4" name="Oval 163"/>
          <p:cNvSpPr/>
          <p:nvPr/>
        </p:nvSpPr>
        <p:spPr>
          <a:xfrm>
            <a:off x="28575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5" name="Oval 164"/>
          <p:cNvSpPr/>
          <p:nvPr/>
        </p:nvSpPr>
        <p:spPr>
          <a:xfrm>
            <a:off x="3581400" y="175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6" name="Oval 165"/>
          <p:cNvSpPr/>
          <p:nvPr/>
        </p:nvSpPr>
        <p:spPr>
          <a:xfrm>
            <a:off x="58801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857500" y="1435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2159000" y="1562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2247900" y="965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19685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7178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4511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3378200" y="1485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3327400" y="28067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184400" y="1181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019300" y="1803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0447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3683000" y="1397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53721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5029200" y="2717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4102100" y="2590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082800" y="1460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42164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692400" y="19558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19177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7531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5626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4419600" y="3302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711700" y="3162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20900" y="927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41021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559300" y="386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702300" y="3771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197100" y="977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654300" y="1244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184400" y="16256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959100" y="1727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445000" y="276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549900" y="3543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53721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971800" y="113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4800600" y="3708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19812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019300" y="1168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527300" y="1054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19685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2225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940300" y="3619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552700" y="1257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3187700" y="1955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3378200" y="1879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505200" y="2146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492500" y="1866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080000" y="3657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232400" y="3530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1930400" y="1981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422900" y="40259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200400" y="1943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2479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108200" y="965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048000" y="1600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43307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940300" y="3390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19558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1803400" y="11049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318000" y="2717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19177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708400" y="1079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546600" y="2311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9022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51562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717800" y="2235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495800" y="320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4406900" y="2095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1816100" y="901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108200" y="1739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463800" y="901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251200" y="24003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895600" y="22352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403600" y="19812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6609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2733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9845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1803400" y="965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946400" y="1308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1981200" y="762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165600" y="1689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552700" y="2082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457700" y="3162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949700" y="2705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501900" y="2476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TextBox 251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073400" y="1181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149600" y="2044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4876800" y="3403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1943100" y="2006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971800" y="1778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4394200" y="3136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5588000" y="4229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3733800" y="1714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044700" y="1816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1717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4257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5092700" y="323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55753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TextBox 298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445000" y="2197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56515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2286000" y="1054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813300" y="3556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959100" y="14859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013200" y="2120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324100" y="205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263900" y="2247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3429000" y="2108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5041900" y="4064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3378200" y="2997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4648200" y="285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4165600" y="299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057400" y="1003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921000" y="1524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387600" y="1117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3810000" y="1968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61595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4965700" y="35179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2606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5118100" y="1612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4635500" y="25400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921000" y="1384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43434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4000500" y="1778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3429000" y="1917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3644900" y="19177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209800" y="1511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19685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413000" y="1219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3479800" y="1358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1943100" y="1727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1905000" y="2197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5613400" y="4724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4343400" y="23114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5232400" y="1625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4991100" y="341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2692400" y="1612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5384800" y="4876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197100" y="1117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1209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18923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4965700" y="2044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6019800" y="42418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3124200" y="2628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1790700" y="10287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603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4533900" y="3124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26670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44196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2273300" y="889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20066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3962400" y="1866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3467100" y="205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5016500" y="36195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2374900" y="1739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5016500" y="3594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3873500" y="1676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2349500" y="1498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2984500" y="1600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2832100" y="1854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36703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5689600" y="4038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1993900" y="1866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3543300" y="128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2159000" y="1079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2336800" y="11176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2768600" y="1397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34290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4508500" y="2044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3175000" y="1485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2933700" y="19685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22479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5207000" y="3848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3873500" y="341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4152900" y="1892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8" name="TextBox 447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50" name="TextBox 449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51" name="TextBox 450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52" name="TextBox 451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53" name="TextBox 452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1994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55" name="TextBox 454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56" name="TextBox 455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57" name="TextBox 456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People live longer</a:t>
            </a:r>
          </a:p>
          <a:p>
            <a:r>
              <a:rPr lang="en-US" sz="2600" dirty="0" smtClean="0"/>
              <a:t>Rich vs. poor</a:t>
            </a:r>
          </a:p>
          <a:p>
            <a:pPr lvl="1"/>
            <a:r>
              <a:rPr lang="en-US" sz="2200" dirty="0" smtClean="0"/>
              <a:t>Used to be able to contrast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lives in small families </a:t>
            </a:r>
            <a:r>
              <a:rPr lang="en-US" sz="2200" dirty="0" smtClean="0"/>
              <a:t>vs.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lives in large families</a:t>
            </a:r>
          </a:p>
          <a:p>
            <a:pPr lvl="1"/>
            <a:r>
              <a:rPr lang="en-US" sz="2200" dirty="0" smtClean="0"/>
              <a:t>No longer, because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fertility rates have fallen </a:t>
            </a:r>
            <a:r>
              <a:rPr lang="en-US" sz="2200" dirty="0" smtClean="0"/>
              <a:t>around the world, not least in developing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3106" y="857232"/>
            <a:ext cx="39693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expectancy 1960-2005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(At birth, in years)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357686" y="164305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Longer lives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Graphic spid="7" grpId="0">
        <p:bldSub>
          <a:bldChart bld="series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5778500" y="424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7" name="Oval 166"/>
          <p:cNvSpPr/>
          <p:nvPr/>
        </p:nvSpPr>
        <p:spPr>
          <a:xfrm>
            <a:off x="2819400" y="1574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8" name="Oval 167"/>
          <p:cNvSpPr/>
          <p:nvPr/>
        </p:nvSpPr>
        <p:spPr>
          <a:xfrm>
            <a:off x="3517900" y="1727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9" name="Oval 168"/>
          <p:cNvSpPr/>
          <p:nvPr/>
        </p:nvSpPr>
        <p:spPr>
          <a:xfrm>
            <a:off x="58166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832100" y="1422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21209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2235200" y="952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1943100" y="1066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565400" y="1778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4892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3390900" y="1473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3276600" y="2743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184400" y="115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19304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057400" y="1016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3568700" y="1384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5257800" y="325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5016500" y="2667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4000500" y="2552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0828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41529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628900" y="19304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1816100" y="1600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57404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5486400" y="4267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4267200" y="3251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584700" y="3200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095500" y="914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38481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508500" y="3898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676900" y="3733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197100" y="965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616200" y="1231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171700" y="16129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921000" y="1689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356100" y="2730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511800" y="3644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53721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908300" y="1117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4737100" y="3746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0574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1993900" y="1143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463800" y="1028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1854200" y="1371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2225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902200" y="3581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463800" y="1219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3111500" y="194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3352800" y="1866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3479800" y="20955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4671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080000" y="361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143500" y="350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1892300" y="1892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295900" y="40640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276600" y="1905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2225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146300" y="952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022600" y="1587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42164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826000" y="334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19431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1803400" y="1079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140200" y="2679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1879600" y="990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632200" y="1143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521200" y="2273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8768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5156200" y="412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705100" y="2247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406900" y="320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4305300" y="2082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1866900" y="88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057400" y="1701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425700" y="914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213100" y="2362200"/>
            <a:ext cx="279400" cy="279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870200" y="21844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238500" y="1943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5212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2733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29845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1778000" y="952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908300" y="1282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1930400" y="787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013200" y="1663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540000" y="2159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368800" y="3276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114800" y="2667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463800" y="2552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TextBox 254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3048000" y="1168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3276600" y="2070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4800600" y="3365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1841500" y="1993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882900" y="1765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43561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55118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3695700" y="1689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019300" y="1765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146300" y="1117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349500" y="1524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5067300" y="3238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55372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TextBox 302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343400" y="2120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56261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2247900" y="1041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6736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959100" y="14732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3937000" y="2070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3114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3352800" y="2082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4876800" y="4025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33401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4660900" y="2921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4140200" y="2946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032000" y="1003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895600" y="1498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374900" y="1079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36703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61849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4927600" y="35179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2606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4851400" y="1549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4559300" y="25019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882900" y="1358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4292600" y="2908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3987800" y="1752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3327400" y="1879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3581400" y="18669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070100" y="1498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19304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374900" y="12192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3289300" y="1346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1905000" y="17399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1866900" y="21209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5511800" y="462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4305300" y="2298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5143500" y="1600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4927600" y="3390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2603500" y="16002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5321300" y="4813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2171700" y="110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0193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1866900" y="1384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4940300" y="2006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6019800" y="410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3098800" y="2781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1778000" y="1016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2552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4483100" y="3073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2667000" y="1739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43688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2171700" y="876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1981200" y="901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3898900" y="1841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3543300" y="1841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4965700" y="3657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2362200" y="1765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4749800" y="361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3898900" y="1676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2286000" y="1485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2832100" y="156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2794000" y="1816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35814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5651500" y="4102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1930400" y="1943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3505200" y="1257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2146300" y="10541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2324100" y="11176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2794000" y="1384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34798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4419600" y="2006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3124200" y="14605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2806700" y="19177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2273300" y="1498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50927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38227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4140200" y="1866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4" name="TextBox 453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55" name="TextBox 454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59" name="TextBox 458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1995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61" name="TextBox 460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62" name="TextBox 461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63" name="TextBox 462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5778500" y="4229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0" name="Oval 169"/>
          <p:cNvSpPr/>
          <p:nvPr/>
        </p:nvSpPr>
        <p:spPr>
          <a:xfrm>
            <a:off x="27813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1" name="Oval 170"/>
          <p:cNvSpPr/>
          <p:nvPr/>
        </p:nvSpPr>
        <p:spPr>
          <a:xfrm>
            <a:off x="3454400" y="1689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2" name="Oval 171"/>
          <p:cNvSpPr/>
          <p:nvPr/>
        </p:nvSpPr>
        <p:spPr>
          <a:xfrm>
            <a:off x="57658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806700" y="1397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20828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2222500" y="939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1955800" y="1041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2400300" y="1854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5400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3403600" y="1460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3225800" y="2667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197100" y="1143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1866900" y="1816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0447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3467100" y="1371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5130800" y="323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5003800" y="2603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911600" y="2514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082800" y="1422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076700" y="367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565400" y="19177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18288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5727700" y="3962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54229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4114800" y="32131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559300" y="3238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057400" y="9017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7846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445000" y="394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638800" y="3695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197100" y="9398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2578100" y="1219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159000" y="16002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870200" y="1651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279900" y="2679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473700" y="3733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53721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857500" y="1104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4660900" y="3797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1336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1968500" y="1130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2413000" y="1003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1790700" y="1333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184400" y="1193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851400" y="3556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387600" y="1181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0480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3327400" y="1841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3454400" y="20574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403600" y="1778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080000" y="358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0419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19177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168900" y="41021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175000" y="1879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184400" y="1066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159000" y="939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997200" y="1549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41021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7244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19050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1841500" y="10668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114800" y="2641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18669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759200" y="1028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483100" y="2247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838700" y="3886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5156200" y="411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692400" y="2260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318000" y="3187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203700" y="2082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1778000" y="863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1981200" y="1663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2451100" y="876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187700" y="23241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857500" y="21336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073400" y="1892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381500" y="271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298700" y="1155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984500" y="977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1790700" y="9398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882900" y="1270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1930400" y="7239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848100" y="1625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451100" y="2222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4305300" y="3403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4013200" y="26289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425700" y="2616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TextBox 257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3022600" y="1143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3048000" y="2006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4737100" y="3327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1778000" y="1752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806700" y="1739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4330700" y="350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5448300" y="3937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3657600" y="1676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19685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197100" y="110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298700" y="1485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041900" y="3213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5486400" y="4330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TextBox 306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4229100" y="2044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56007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2247900" y="1016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45339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908300" y="14478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3848100" y="2019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133600" y="2006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3073400" y="2222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3263900" y="2019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4775200" y="3987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3289300" y="2984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4673600" y="297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4102100" y="290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032000" y="990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882900" y="14732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349500" y="1054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3644900" y="1892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6159500" y="3937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4889500" y="35052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273300" y="92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4584700" y="1485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4495800" y="24638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844800" y="1346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4229100" y="2895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3962400" y="1739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3225800" y="1854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3530600" y="18288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044700" y="14605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1955800" y="1257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336800" y="12065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3111500" y="1320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1866900" y="17653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1816100" y="20066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5397500" y="452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4267200" y="2273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5041900" y="1574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4826000" y="335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2527300" y="15875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5257800" y="4762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2159000" y="1066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1981200" y="1435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1866900" y="1282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4914900" y="1968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6019800" y="3962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3073400" y="29337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1752600" y="939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2501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4419600" y="30099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2654300" y="1714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43180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2070100" y="850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2006600" y="876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3822700" y="1816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34798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4914900" y="36830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2324100" y="1803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4673600" y="3632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3911600" y="1663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2247900" y="146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2705100" y="1536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2768600" y="1790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33147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5613400" y="416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1854200" y="1917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3467100" y="1244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2146300" y="1041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2324100" y="10795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2717800" y="1371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32766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4343400" y="1968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3086100" y="1447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2705100" y="18796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2235200" y="1498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4978400" y="4051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3771900" y="3822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4127500" y="1841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0" name="TextBox 459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61" name="TextBox 460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62" name="TextBox 461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65" name="TextBox 464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1996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66" name="TextBox 465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67" name="TextBox 466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68" name="TextBox 467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69" name="TextBox 468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0955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263900" y="15367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24130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val 171"/>
          <p:cNvSpPr/>
          <p:nvPr/>
        </p:nvSpPr>
        <p:spPr>
          <a:xfrm>
            <a:off x="5778500" y="4216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3" name="Oval 172"/>
          <p:cNvSpPr/>
          <p:nvPr/>
        </p:nvSpPr>
        <p:spPr>
          <a:xfrm>
            <a:off x="2730500" y="1536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4" name="Oval 173"/>
          <p:cNvSpPr/>
          <p:nvPr/>
        </p:nvSpPr>
        <p:spPr>
          <a:xfrm>
            <a:off x="3390900" y="16637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5" name="Oval 174"/>
          <p:cNvSpPr/>
          <p:nvPr/>
        </p:nvSpPr>
        <p:spPr>
          <a:xfrm>
            <a:off x="57023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781300" y="1384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1981200" y="1346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2197100" y="927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1917700" y="1003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2413000" y="1917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578100" y="1778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3302000" y="1435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238500" y="2603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197100" y="1130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18161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0701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3352800" y="1358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5016500" y="3213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4991100" y="2552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898900" y="2476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0828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013200" y="379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514600" y="18923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1727200" y="1612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5702300" y="3949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53467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3962400" y="3162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521200" y="3263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032000" y="889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7338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394200" y="398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6007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197100" y="927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2540000" y="1193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159000" y="15875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832100" y="1600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178300" y="2641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435600" y="38227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53721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844800" y="1092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4584700" y="3835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1463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044700" y="1130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374900" y="990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1778000" y="1320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184400" y="1155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813300" y="3517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298700" y="11430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971800" y="1905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33147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3429000" y="20193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3327400" y="1739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50800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49530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1841500" y="1676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041900" y="41402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073400" y="18415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184400" y="1054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2159000" y="901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971800" y="1524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975100" y="332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5974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18542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1879600" y="10414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102100" y="2603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18796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492500" y="15367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3797300" y="1041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4457700" y="2222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48260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51562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679700" y="2286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229100" y="3187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102100" y="2070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1727200" y="838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19304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2400300" y="876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3149600" y="22860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2844800" y="20955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895600" y="18542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241800" y="2730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311400" y="1143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0099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1803400" y="9144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857500" y="125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1905000" y="6985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3683000" y="16002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362200" y="2197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4229100" y="3543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911600" y="2578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387600" y="2692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TextBox 261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057400" y="1460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997200" y="1130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908300" y="1968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4660900" y="3289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1752600" y="1701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717800" y="1701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4292600" y="3683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5372100" y="379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3619500" y="1663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1943100" y="1587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171700" y="1104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2987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5016500" y="3213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5448300" y="4381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TextBox 311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238500" y="1511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4114800" y="1968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5575300" y="4089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2247900" y="1003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4394200" y="350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857500" y="14351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3759200" y="1981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070100" y="2006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997200" y="2197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3111500" y="1981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4660900" y="3949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3251200" y="29718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4673600" y="302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4064000" y="284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032000" y="965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857500" y="1460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349500" y="1041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3619500" y="1854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61214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4851400" y="35052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260600" y="92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4330700" y="1435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4432300" y="2425700"/>
            <a:ext cx="1143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806700" y="1320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4165600" y="285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3873500" y="1714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3124200" y="1816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3479800" y="17907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006600" y="1435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19812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2298700" y="11938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2921000" y="1295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1879600" y="17780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1778000" y="19558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5283200" y="4406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4216400" y="2247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4940300" y="1536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47371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2438400" y="15621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5194300" y="471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2120900" y="1041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1955800" y="1435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1841500" y="125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4889500" y="1917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6019800" y="3810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3048000" y="3086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1752600" y="939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24638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4368800" y="2959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2654300" y="168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4254500" y="2844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2019300" y="838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1993900" y="850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3746500" y="17907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34036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4864100" y="37084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2273300" y="1841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4597400" y="364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3759200" y="1663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2197100" y="1435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2628900" y="1511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2730500" y="1752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3060700" y="208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5575300" y="4229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1854200" y="1917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3416300" y="121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2159000" y="1016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2324100" y="10668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2654300" y="1358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31115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4254500" y="1930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3048000" y="1422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2616200" y="18415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2171700" y="1485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4876800" y="4165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0" name="Oval 459"/>
          <p:cNvSpPr/>
          <p:nvPr/>
        </p:nvSpPr>
        <p:spPr>
          <a:xfrm>
            <a:off x="3721100" y="4038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1" name="Oval 460"/>
          <p:cNvSpPr/>
          <p:nvPr/>
        </p:nvSpPr>
        <p:spPr>
          <a:xfrm>
            <a:off x="4114800" y="18288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2" name="Oval 461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3" name="Oval 462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4" name="Oval 463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5" name="Oval 464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6" name="Oval 465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7" name="TextBox 466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68" name="TextBox 467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70" name="TextBox 469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71" name="TextBox 470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72" name="TextBox 471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1997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73" name="TextBox 472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74" name="TextBox 473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75" name="TextBox 474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76" name="TextBox 475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0955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044700" y="1473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263900" y="15367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213100" y="15240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24130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2413000" y="1638300"/>
            <a:ext cx="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5765800" y="420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6" name="Oval 175"/>
          <p:cNvSpPr/>
          <p:nvPr/>
        </p:nvSpPr>
        <p:spPr>
          <a:xfrm>
            <a:off x="2501900" y="1435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7" name="Oval 176"/>
          <p:cNvSpPr/>
          <p:nvPr/>
        </p:nvSpPr>
        <p:spPr>
          <a:xfrm>
            <a:off x="3289300" y="1651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8" name="Oval 177"/>
          <p:cNvSpPr/>
          <p:nvPr/>
        </p:nvSpPr>
        <p:spPr>
          <a:xfrm>
            <a:off x="56642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755900" y="1358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1879600" y="1295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2184400" y="889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19050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2362200" y="1993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552700" y="1765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3327400" y="1422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3251200" y="25527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197100" y="1155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1841500" y="1828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0701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3289300" y="1346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4940300" y="3225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4902200" y="2501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835400" y="2438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0828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937000" y="416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489200" y="1866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1739900" y="1587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5638800" y="3975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5270500" y="4241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3898900" y="3175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457700" y="3352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032000" y="8763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670300" y="1841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3561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5499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2197100" y="914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2514600" y="11938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159000" y="1562100"/>
            <a:ext cx="317500" cy="317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781300" y="1587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114800" y="260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372100" y="3860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52832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794000" y="1066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4508500" y="3860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19685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057400" y="1117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311400" y="977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1765300" y="1270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159000" y="1130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775200" y="3632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2298700" y="1130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933700" y="1917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3238500" y="1790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3390900" y="19685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3263900" y="1727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5029200" y="3517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49022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1816100" y="1714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991100" y="41783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009900" y="1828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146300" y="1028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171700" y="9017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908300" y="14859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937000" y="330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5466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1765300" y="1435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1879600" y="10033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038600" y="2705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18796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403600" y="15113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759200" y="1016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4356100" y="2184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4749800" y="3860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51054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2667000" y="2298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165600" y="321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4064000" y="2057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1651000" y="812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18923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2387600" y="850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3098800" y="22606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2781300" y="20701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857500" y="18288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4152900" y="2654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3241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048000" y="939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1790700" y="876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806700" y="1244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1905000" y="685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632200" y="1587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336800" y="2184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4165600" y="36449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822700" y="2527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400300" y="2641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TextBox 264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057400" y="1460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006600" y="1435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933700" y="11176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806700" y="1955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4584700" y="3263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1739900" y="1727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679700" y="16891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4203700" y="3873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5295900" y="379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3543300" y="1625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1930400" y="15494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146300" y="107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22987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4927600" y="3175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5422900" y="4445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TextBox 315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238500" y="1511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187700" y="1498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4051300" y="1943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5499100" y="4152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2235200" y="990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4330700" y="3492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TextBox 357"/>
          <p:cNvSpPr txBox="1"/>
          <p:nvPr/>
        </p:nvSpPr>
        <p:spPr>
          <a:xfrm>
            <a:off x="4610100" y="2362199"/>
            <a:ext cx="1003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Mauritius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400300" y="162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819400" y="1409700"/>
            <a:ext cx="101600" cy="1016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3695700" y="1943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006600" y="2006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933700" y="2184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3060700" y="1955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4622800" y="40513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3187700" y="2946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45974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4025900" y="280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057400" y="965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832100" y="14351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349500" y="1003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3556000" y="1841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60833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4775200" y="36195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222500" y="914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4203700" y="1409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4330700" y="23749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2781300" y="1308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4127500" y="285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3822700" y="1689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3035300" y="1790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3429000" y="17653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1943100" y="13970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1981200" y="1206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2298700" y="11811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2882900" y="1282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1879600" y="1752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1790700" y="19304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5219700" y="4432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4178300" y="22225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4889500" y="15113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46609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2438400" y="15367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5130800" y="4711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2019300" y="1016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19304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1828800" y="1257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4838700" y="189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5981700" y="3810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3009900" y="33782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1752600" y="9398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2451100" y="1485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4305300" y="2908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2641600" y="1689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4178300" y="336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2019300" y="825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1981200" y="81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3632200" y="1752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3314700" y="1866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4826000" y="3848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2260600" y="1816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4546600" y="3619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3683000" y="1638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2197100" y="1447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2514600" y="1485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2679700" y="1739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2705100" y="2095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5486400" y="4241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1790700" y="1841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3340100" y="121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2146300" y="1016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2349500" y="10287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2603500" y="1333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0" name="Oval 459"/>
          <p:cNvSpPr/>
          <p:nvPr/>
        </p:nvSpPr>
        <p:spPr>
          <a:xfrm>
            <a:off x="2933700" y="1803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1" name="Oval 460"/>
          <p:cNvSpPr/>
          <p:nvPr/>
        </p:nvSpPr>
        <p:spPr>
          <a:xfrm>
            <a:off x="4191000" y="1905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2" name="Oval 461"/>
          <p:cNvSpPr/>
          <p:nvPr/>
        </p:nvSpPr>
        <p:spPr>
          <a:xfrm>
            <a:off x="3009900" y="14097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3" name="Oval 462"/>
          <p:cNvSpPr/>
          <p:nvPr/>
        </p:nvSpPr>
        <p:spPr>
          <a:xfrm>
            <a:off x="2578100" y="18034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4" name="Oval 463"/>
          <p:cNvSpPr/>
          <p:nvPr/>
        </p:nvSpPr>
        <p:spPr>
          <a:xfrm>
            <a:off x="2133600" y="1473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5" name="Oval 464"/>
          <p:cNvSpPr/>
          <p:nvPr/>
        </p:nvSpPr>
        <p:spPr>
          <a:xfrm>
            <a:off x="4787900" y="4381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6" name="Oval 465"/>
          <p:cNvSpPr/>
          <p:nvPr/>
        </p:nvSpPr>
        <p:spPr>
          <a:xfrm>
            <a:off x="3683000" y="4229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7" name="Oval 466"/>
          <p:cNvSpPr/>
          <p:nvPr/>
        </p:nvSpPr>
        <p:spPr>
          <a:xfrm>
            <a:off x="4114800" y="1816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8" name="Oval 467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9" name="Oval 468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0" name="Oval 469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1" name="Oval 470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2" name="Oval 471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3" name="TextBox 472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1998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80" name="TextBox 479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81" name="TextBox 480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82" name="TextBox 481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0955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044700" y="1473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1981200" y="14351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263900" y="15367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213100" y="15240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1496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24130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2413000" y="1638300"/>
            <a:ext cx="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 flipV="1">
            <a:off x="2400300" y="16002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/>
          <p:nvPr/>
        </p:nvSpPr>
        <p:spPr>
          <a:xfrm>
            <a:off x="5753100" y="4191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9" name="Oval 178"/>
          <p:cNvSpPr/>
          <p:nvPr/>
        </p:nvSpPr>
        <p:spPr>
          <a:xfrm>
            <a:off x="24384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0" name="Oval 179"/>
          <p:cNvSpPr/>
          <p:nvPr/>
        </p:nvSpPr>
        <p:spPr>
          <a:xfrm>
            <a:off x="3187700" y="1638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1" name="Oval 180"/>
          <p:cNvSpPr/>
          <p:nvPr/>
        </p:nvSpPr>
        <p:spPr>
          <a:xfrm>
            <a:off x="5626100" y="3848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717800" y="13335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18034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2184400" y="876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18669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413000" y="205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527300" y="1765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3136900" y="14224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3175000" y="25019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97100" y="1181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1866900" y="1879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082800" y="939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3225800" y="1346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4876800" y="323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4800600" y="2463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771900" y="2413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20828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3860800" y="452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2463800" y="18415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1816100" y="1549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5575300" y="4000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5207000" y="4254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3822700" y="3187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4381500" y="3454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032000" y="8636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594100" y="1828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318000" y="4089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4737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2197100" y="901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2489200" y="11811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2146300" y="1536700"/>
            <a:ext cx="330200" cy="33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755900" y="15621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0386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308600" y="38989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5219700" y="342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794000" y="1041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4406900" y="38862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19304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057400" y="1104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2311400" y="977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17526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171700" y="1104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737100" y="3759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2298700" y="1117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8956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3149600" y="1752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3314700" y="19177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3200400" y="1714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9784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48387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18288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940300" y="42164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2959100" y="1803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2171700" y="1016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2197100" y="889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870200" y="14605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3911600" y="330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495800" y="3251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1714500" y="1422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1879600" y="9652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3962400" y="2794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1879600" y="965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314700" y="1485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721100" y="1003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4254500" y="2171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46863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50419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2641600" y="23241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089400" y="3251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038600" y="2057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1638300" y="7874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1854200" y="1625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2362200" y="82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3035300" y="22479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2730500" y="20447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819400" y="18034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4064000" y="25781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286000" y="1130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997200" y="92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1790700" y="850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743200" y="1219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1879600" y="6858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568700" y="15621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298700" y="2095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4102100" y="3733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733800" y="2489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400300" y="2590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TextBox 267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057400" y="1460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006600" y="1435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1943100" y="1397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882900" y="1104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794000" y="1955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4521200" y="3225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1778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628900" y="1663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41275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52324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3479800" y="1587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1917700" y="1498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2184400" y="1066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2197100" y="14732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4838700" y="31369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5397500" y="450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TextBox 319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238500" y="1511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187700" y="1498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124200" y="1473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975100" y="1892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5435600" y="4216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2235200" y="977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42545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400300" y="162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387600" y="158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781300" y="13843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3619500" y="19177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19431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870200" y="21717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3009900" y="19177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4572000" y="416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3111500" y="2921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4533900" y="354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3987800" y="2755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120900" y="965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2806700" y="1422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362200" y="977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3505200" y="1828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60452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4699000" y="37338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2247900" y="914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4089400" y="1384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4254500" y="23368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2743200" y="129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4089400" y="285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3771900" y="1676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2959100" y="17653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3365500" y="17399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1905000" y="13843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2006600" y="1181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2298700" y="11557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2844800" y="1270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1866900" y="1701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1739900" y="20066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51562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4140200" y="21844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4826000" y="14732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45847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2438400" y="15113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5054600" y="469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2006600" y="1003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1892300" y="1409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1816100" y="1244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4787900" y="1866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5943600" y="3797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2984500" y="3657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1790700" y="9271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2451100" y="144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4229100" y="2870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2616200" y="167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4114800" y="3886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2032000" y="812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1993900" y="800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3517900" y="17399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3225800" y="1892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4737100" y="3987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2247900" y="18034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4508500" y="3606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3594100" y="1625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2197100" y="146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2425700" y="1485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2641600" y="17272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2489200" y="2120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0" name="Oval 459"/>
          <p:cNvSpPr/>
          <p:nvPr/>
        </p:nvSpPr>
        <p:spPr>
          <a:xfrm>
            <a:off x="5397500" y="4254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1" name="Oval 460"/>
          <p:cNvSpPr/>
          <p:nvPr/>
        </p:nvSpPr>
        <p:spPr>
          <a:xfrm>
            <a:off x="1790700" y="1841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2" name="Oval 461"/>
          <p:cNvSpPr/>
          <p:nvPr/>
        </p:nvSpPr>
        <p:spPr>
          <a:xfrm>
            <a:off x="3276600" y="120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3" name="Oval 462"/>
          <p:cNvSpPr/>
          <p:nvPr/>
        </p:nvSpPr>
        <p:spPr>
          <a:xfrm>
            <a:off x="2146300" y="1003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4" name="Oval 463"/>
          <p:cNvSpPr/>
          <p:nvPr/>
        </p:nvSpPr>
        <p:spPr>
          <a:xfrm>
            <a:off x="2362200" y="10287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5" name="Oval 464"/>
          <p:cNvSpPr/>
          <p:nvPr/>
        </p:nvSpPr>
        <p:spPr>
          <a:xfrm>
            <a:off x="2552700" y="129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6" name="Oval 465"/>
          <p:cNvSpPr/>
          <p:nvPr/>
        </p:nvSpPr>
        <p:spPr>
          <a:xfrm>
            <a:off x="2857500" y="1841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7" name="Oval 466"/>
          <p:cNvSpPr/>
          <p:nvPr/>
        </p:nvSpPr>
        <p:spPr>
          <a:xfrm>
            <a:off x="4140200" y="1892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8" name="Oval 467"/>
          <p:cNvSpPr/>
          <p:nvPr/>
        </p:nvSpPr>
        <p:spPr>
          <a:xfrm>
            <a:off x="2971800" y="1397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9" name="Oval 468"/>
          <p:cNvSpPr/>
          <p:nvPr/>
        </p:nvSpPr>
        <p:spPr>
          <a:xfrm>
            <a:off x="2540000" y="17780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0" name="Oval 469"/>
          <p:cNvSpPr/>
          <p:nvPr/>
        </p:nvSpPr>
        <p:spPr>
          <a:xfrm>
            <a:off x="21463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1" name="Oval 470"/>
          <p:cNvSpPr/>
          <p:nvPr/>
        </p:nvSpPr>
        <p:spPr>
          <a:xfrm>
            <a:off x="4724400" y="4597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2" name="Oval 471"/>
          <p:cNvSpPr/>
          <p:nvPr/>
        </p:nvSpPr>
        <p:spPr>
          <a:xfrm>
            <a:off x="3644900" y="4419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3" name="Oval 472"/>
          <p:cNvSpPr/>
          <p:nvPr/>
        </p:nvSpPr>
        <p:spPr>
          <a:xfrm>
            <a:off x="4025900" y="18034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4" name="Oval 473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5" name="Oval 474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6" name="Oval 475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7" name="Oval 476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8" name="Oval 477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9" name="TextBox 478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84" name="TextBox 483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1999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86" name="TextBox 485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87" name="TextBox 486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88" name="TextBox 487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dirty="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 dirty="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0955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044700" y="1473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1981200" y="14351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981200" y="14097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3263900" y="15367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213100" y="15240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1496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086100" y="14732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24130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2413000" y="1638300"/>
            <a:ext cx="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 flipV="1">
            <a:off x="2400300" y="16002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2400300" y="1549400"/>
            <a:ext cx="0" cy="508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5740400" y="417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2" name="Oval 181"/>
          <p:cNvSpPr/>
          <p:nvPr/>
        </p:nvSpPr>
        <p:spPr>
          <a:xfrm>
            <a:off x="24638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3" name="Oval 182"/>
          <p:cNvSpPr/>
          <p:nvPr/>
        </p:nvSpPr>
        <p:spPr>
          <a:xfrm>
            <a:off x="3073400" y="1625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4" name="Oval 183"/>
          <p:cNvSpPr/>
          <p:nvPr/>
        </p:nvSpPr>
        <p:spPr>
          <a:xfrm>
            <a:off x="5588000" y="3848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692400" y="13208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18669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2184400" y="863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1905000" y="92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2413000" y="2133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501900" y="17526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2959100" y="14097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3111500" y="24638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197100" y="119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1854200" y="1866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2082800" y="927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3162300" y="13335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4800600" y="3251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4724400" y="2413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708400" y="23749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2082800" y="13970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3784600" y="455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2451100" y="18288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18415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5499100" y="4064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5130800" y="4279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3746500" y="3175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4318000" y="3530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2032000" y="8509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5306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267200" y="4152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5410200" y="3670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2197100" y="876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2463800" y="11684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2146300" y="1524000"/>
            <a:ext cx="330200" cy="33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730500" y="1549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3949700" y="2552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5232400" y="39243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51435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2717800" y="1003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4318000" y="3911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19304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057400" y="10922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2298700" y="96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1765300" y="1244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197100" y="1092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4686300" y="3886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2298700" y="11176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857500" y="1930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3073400" y="17145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3238500" y="18669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3124200" y="1701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49276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4775200" y="3454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18415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902200" y="42291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2895600" y="17780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2171700" y="990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2260600" y="8509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819400" y="14224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3873500" y="3289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4432300" y="323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17145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1879600" y="9652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3898900" y="2895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18796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3238500" y="14732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683000" y="1003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4152900" y="21463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46101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4991100" y="4013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2628900" y="2349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025900" y="3276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3937000" y="204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1663700" y="774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1854200" y="1574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2362200" y="825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2984500" y="22352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2654300" y="2006600"/>
            <a:ext cx="139700" cy="139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781300" y="17907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3975100" y="25146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273300" y="11176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946400" y="914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1803400" y="8763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692400" y="1206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1892300" y="635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3517900" y="15367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273300" y="2222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4038600" y="37973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657600" y="24511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400300" y="2540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TextBox 270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Oval 273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5" name="Oval 274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057400" y="1460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006600" y="1435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1943100" y="1397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1943100" y="13716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844800" y="1092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2743200" y="2019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4457700" y="3187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1778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590800" y="1651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4038600" y="4102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51689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3416300" y="15494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1854200" y="1460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2222500" y="1054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2197100" y="1435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4762500" y="3098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5334000" y="4572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TextBox 323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25" name="Oval 324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Oval 327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9" name="Oval 328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3238500" y="1511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187700" y="1498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124200" y="1473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3060700" y="144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911600" y="1854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5359400" y="4267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2235200" y="952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4178300" y="3479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3" name="Oval 372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400300" y="162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387600" y="158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387600" y="153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743200" y="13716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3530600" y="1879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1943100" y="1917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806700" y="2146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2971800" y="1879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4533900" y="4229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3048000" y="2908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44704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3937000" y="271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2159000" y="9652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2781300" y="14097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2400300" y="939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34671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60071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4622800" y="3797300"/>
            <a:ext cx="114300" cy="1143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2247900" y="889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3975100" y="13589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4191000" y="22987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2717800" y="12700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4051300" y="285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3733800" y="16510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2895600" y="1752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3302000" y="17272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1892300" y="13716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2019300" y="1168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2298700" y="11303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2794000" y="1257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1866900" y="1689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1765300" y="2070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50800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4102100" y="21590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4775200" y="14478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45212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2438400" y="1485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4991100" y="469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1981200" y="9652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19050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1828800" y="1206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4749800" y="1828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5892800" y="3797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2959100" y="3721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1816100" y="914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2438400" y="1409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4152900" y="28321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2603500" y="167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4051300" y="3962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2044700" y="78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1981200" y="78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3492500" y="17145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3136900" y="1930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4648200" y="4038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2235200" y="1778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0" name="Oval 459"/>
          <p:cNvSpPr/>
          <p:nvPr/>
        </p:nvSpPr>
        <p:spPr>
          <a:xfrm>
            <a:off x="4470400" y="35941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1" name="Oval 460"/>
          <p:cNvSpPr/>
          <p:nvPr/>
        </p:nvSpPr>
        <p:spPr>
          <a:xfrm>
            <a:off x="3517900" y="1600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2" name="Oval 461"/>
          <p:cNvSpPr/>
          <p:nvPr/>
        </p:nvSpPr>
        <p:spPr>
          <a:xfrm>
            <a:off x="2197100" y="14605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3" name="Oval 462"/>
          <p:cNvSpPr/>
          <p:nvPr/>
        </p:nvSpPr>
        <p:spPr>
          <a:xfrm>
            <a:off x="2413000" y="14859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4" name="Oval 463"/>
          <p:cNvSpPr/>
          <p:nvPr/>
        </p:nvSpPr>
        <p:spPr>
          <a:xfrm>
            <a:off x="2590800" y="1714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5" name="Oval 464"/>
          <p:cNvSpPr/>
          <p:nvPr/>
        </p:nvSpPr>
        <p:spPr>
          <a:xfrm>
            <a:off x="2552700" y="2146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6" name="Oval 465"/>
          <p:cNvSpPr/>
          <p:nvPr/>
        </p:nvSpPr>
        <p:spPr>
          <a:xfrm>
            <a:off x="5321300" y="42291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7" name="Oval 466"/>
          <p:cNvSpPr/>
          <p:nvPr/>
        </p:nvSpPr>
        <p:spPr>
          <a:xfrm>
            <a:off x="1790700" y="1841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8" name="Oval 467"/>
          <p:cNvSpPr/>
          <p:nvPr/>
        </p:nvSpPr>
        <p:spPr>
          <a:xfrm>
            <a:off x="3213100" y="120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9" name="Oval 468"/>
          <p:cNvSpPr/>
          <p:nvPr/>
        </p:nvSpPr>
        <p:spPr>
          <a:xfrm>
            <a:off x="2120900" y="990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0" name="Oval 469"/>
          <p:cNvSpPr/>
          <p:nvPr/>
        </p:nvSpPr>
        <p:spPr>
          <a:xfrm>
            <a:off x="2400300" y="9779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1" name="Oval 470"/>
          <p:cNvSpPr/>
          <p:nvPr/>
        </p:nvSpPr>
        <p:spPr>
          <a:xfrm>
            <a:off x="2527300" y="1295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2" name="Oval 471"/>
          <p:cNvSpPr/>
          <p:nvPr/>
        </p:nvSpPr>
        <p:spPr>
          <a:xfrm>
            <a:off x="2781300" y="18796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3" name="Oval 472"/>
          <p:cNvSpPr/>
          <p:nvPr/>
        </p:nvSpPr>
        <p:spPr>
          <a:xfrm>
            <a:off x="4076700" y="18796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4" name="Oval 473"/>
          <p:cNvSpPr/>
          <p:nvPr/>
        </p:nvSpPr>
        <p:spPr>
          <a:xfrm>
            <a:off x="2933700" y="13716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5" name="Oval 474"/>
          <p:cNvSpPr/>
          <p:nvPr/>
        </p:nvSpPr>
        <p:spPr>
          <a:xfrm>
            <a:off x="2489200" y="17399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6" name="Oval 475"/>
          <p:cNvSpPr/>
          <p:nvPr/>
        </p:nvSpPr>
        <p:spPr>
          <a:xfrm>
            <a:off x="2159000" y="1460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7" name="Oval 476"/>
          <p:cNvSpPr/>
          <p:nvPr/>
        </p:nvSpPr>
        <p:spPr>
          <a:xfrm>
            <a:off x="4635500" y="46482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8" name="Oval 477"/>
          <p:cNvSpPr/>
          <p:nvPr/>
        </p:nvSpPr>
        <p:spPr>
          <a:xfrm>
            <a:off x="35941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9" name="Oval 478"/>
          <p:cNvSpPr/>
          <p:nvPr/>
        </p:nvSpPr>
        <p:spPr>
          <a:xfrm>
            <a:off x="3937000" y="17780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0" name="Oval 479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1" name="Oval 480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2" name="Oval 481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3" name="Oval 482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4" name="Oval 483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5" name="TextBox 484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90" name="TextBox 489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2000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92" name="TextBox 491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93" name="TextBox 492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494" name="TextBox 493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500" y="5880100"/>
            <a:ext cx="62357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Verdana *"/>
              </a:rPr>
              <a:t>Fertility rate, total (births per woman) </a:t>
            </a:r>
            <a:endParaRPr lang="is-IS" sz="10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75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83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7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1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0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659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71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18500" y="596900"/>
            <a:ext cx="0" cy="490220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33500" y="35560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33500" y="54102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3500" y="44831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3500" y="2641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33500" y="1701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33500" y="7874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33500" y="49403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33500" y="4025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3500" y="30988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33500" y="21717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3500" y="12446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3500" y="596900"/>
            <a:ext cx="6985000" cy="0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83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600" y="5626100"/>
            <a:ext cx="1143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5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87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49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2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6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3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771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3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4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1816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6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880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42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7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5659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78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8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77100" y="596900"/>
            <a:ext cx="0" cy="491490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39000" y="5626100"/>
            <a:ext cx="88900" cy="2413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700" smtClean="0">
                <a:solidFill>
                  <a:srgbClr val="333333"/>
                </a:solidFill>
                <a:latin typeface="Verdana *"/>
              </a:rPr>
              <a:t>9</a:t>
            </a:r>
            <a:endParaRPr lang="is-IS" sz="700">
              <a:solidFill>
                <a:srgbClr val="333333"/>
              </a:solidFill>
              <a:latin typeface="Verdana *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20800" y="35560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4500" y="35052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320800" y="44831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4500" y="44323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320800" y="2641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500" y="2590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20800" y="1701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4500" y="1651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70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320800" y="49403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44500" y="48895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35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20800" y="40259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4500" y="39751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45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20800" y="30988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4500" y="30480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55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20800" y="21717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44500" y="21209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smtClean="0">
                <a:solidFill>
                  <a:srgbClr val="000000"/>
                </a:solidFill>
                <a:latin typeface="Verdana *"/>
              </a:rPr>
              <a:t>65</a:t>
            </a:r>
            <a:endParaRPr lang="is-IS" sz="70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320800" y="1244600"/>
            <a:ext cx="6997700" cy="0"/>
          </a:xfrm>
          <a:prstGeom prst="line">
            <a:avLst/>
          </a:prstGeom>
          <a:ln w="12700">
            <a:solidFill>
              <a:srgbClr val="AAA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4500" y="1193800"/>
            <a:ext cx="7874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is-IS" sz="700" dirty="0" smtClean="0">
                <a:solidFill>
                  <a:srgbClr val="000000"/>
                </a:solidFill>
                <a:latin typeface="Verdana *"/>
              </a:rPr>
              <a:t>75</a:t>
            </a:r>
            <a:endParaRPr lang="is-IS" sz="700" dirty="0">
              <a:solidFill>
                <a:srgbClr val="000000"/>
              </a:solidFill>
              <a:latin typeface="Verdana *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635500" y="30226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508500" y="29845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381500" y="29337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267200" y="2895600"/>
            <a:ext cx="1143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140200" y="2844800"/>
            <a:ext cx="1270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4089400" y="27813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025900" y="2717800"/>
            <a:ext cx="635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3962400" y="2641600"/>
            <a:ext cx="63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911600" y="2578100"/>
            <a:ext cx="508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860800" y="2501900"/>
            <a:ext cx="50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670300" y="24257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3492500" y="23495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3302000" y="22733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124200" y="2197100"/>
            <a:ext cx="1778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933700" y="2120900"/>
            <a:ext cx="1905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2882900" y="20828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2832100" y="2044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2781300" y="1993900"/>
            <a:ext cx="508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717800" y="19558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667000" y="19177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2578100" y="18923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2489200" y="1854200"/>
            <a:ext cx="889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2413000" y="18288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2324100" y="1803400"/>
            <a:ext cx="889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2247900" y="1778000"/>
            <a:ext cx="762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2235200" y="17526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2235200" y="1714500"/>
            <a:ext cx="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222500" y="1689100"/>
            <a:ext cx="127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2209800" y="16510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209800" y="16256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209800" y="16002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209800" y="15748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209800" y="15494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159000" y="15240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20955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2044700" y="1473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1981200" y="1435100"/>
            <a:ext cx="635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981200" y="1409700"/>
            <a:ext cx="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981200" y="13716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 flipV="1">
            <a:off x="5575300" y="2959100"/>
            <a:ext cx="1016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5461000" y="28956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5359400" y="28194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 flipV="1">
            <a:off x="5245100" y="27559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5130800" y="26924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5029200" y="26162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4914900" y="25527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>
            <a:off x="4800600" y="2489200"/>
            <a:ext cx="114300" cy="63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flipV="1">
            <a:off x="4699000" y="2413000"/>
            <a:ext cx="101600" cy="76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4584700" y="2362200"/>
            <a:ext cx="1143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4445000" y="2311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305300" y="22733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4165600" y="2235200"/>
            <a:ext cx="139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4025900" y="2184400"/>
            <a:ext cx="139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3898900" y="2146300"/>
            <a:ext cx="1270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898900" y="2095500"/>
            <a:ext cx="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3898900" y="20447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911600" y="19939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924300" y="1955800"/>
            <a:ext cx="127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3937000" y="1905000"/>
            <a:ext cx="12700" cy="50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3911600" y="18669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3886200" y="1841500"/>
            <a:ext cx="254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3848100" y="18161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3810000" y="1778000"/>
            <a:ext cx="381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3771900" y="1752600"/>
            <a:ext cx="381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3721100" y="1727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670300" y="16891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619500" y="16637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568700" y="1625600"/>
            <a:ext cx="50800" cy="381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3517900" y="16002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3467100" y="1587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3416300" y="1562100"/>
            <a:ext cx="508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352800" y="1549400"/>
            <a:ext cx="635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3314700" y="1549400"/>
            <a:ext cx="381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 flipV="1">
            <a:off x="3263900" y="15367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3213100" y="15240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149600" y="14986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3086100" y="1473200"/>
            <a:ext cx="63500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035300" y="1460500"/>
            <a:ext cx="50800" cy="127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4775200" y="2590800"/>
            <a:ext cx="2032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 flipV="1">
            <a:off x="4572000" y="2552700"/>
            <a:ext cx="2032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4356100" y="2540000"/>
            <a:ext cx="2159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4152900" y="25146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3949700" y="2489200"/>
            <a:ext cx="203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3810000" y="24638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3670300" y="24384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3530600" y="24130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3390900" y="23876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3251200" y="2362200"/>
            <a:ext cx="139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3238500" y="23241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3213100" y="22860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3175000" y="2247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3149600" y="22098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3124200" y="2171700"/>
            <a:ext cx="254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3035300" y="2146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2946400" y="21082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2870200" y="2082800"/>
            <a:ext cx="762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2781300" y="2044700"/>
            <a:ext cx="889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692400" y="2019300"/>
            <a:ext cx="889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2654300" y="19812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2616200" y="19431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2578100" y="19050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2540000" y="18669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2501900" y="1828800"/>
            <a:ext cx="381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2501900" y="17907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2514600" y="17653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2540000" y="1739900"/>
            <a:ext cx="254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2565400" y="17145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2578100" y="1689100"/>
            <a:ext cx="12700" cy="254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2552700" y="16891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 flipV="1">
            <a:off x="2514600" y="1676400"/>
            <a:ext cx="38100" cy="127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24765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2451100" y="1676400"/>
            <a:ext cx="254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2413000" y="1676400"/>
            <a:ext cx="38100" cy="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2413000" y="1638300"/>
            <a:ext cx="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 flipV="1">
            <a:off x="2400300" y="16002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2400300" y="1549400"/>
            <a:ext cx="0" cy="508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2387600" y="1511300"/>
            <a:ext cx="12700" cy="38100"/>
          </a:xfrm>
          <a:prstGeom prst="line">
            <a:avLst/>
          </a:prstGeom>
          <a:ln w="12700">
            <a:solidFill>
              <a:srgbClr val="31FF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5715000" y="415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5" name="Oval 184"/>
          <p:cNvSpPr/>
          <p:nvPr/>
        </p:nvSpPr>
        <p:spPr>
          <a:xfrm>
            <a:off x="2501900" y="1333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6" name="Oval 185"/>
          <p:cNvSpPr/>
          <p:nvPr/>
        </p:nvSpPr>
        <p:spPr>
          <a:xfrm>
            <a:off x="2971800" y="16129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7" name="Oval 186"/>
          <p:cNvSpPr/>
          <p:nvPr/>
        </p:nvSpPr>
        <p:spPr>
          <a:xfrm>
            <a:off x="5549900" y="38354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8" name="Oval 187"/>
          <p:cNvSpPr/>
          <p:nvPr/>
        </p:nvSpPr>
        <p:spPr>
          <a:xfrm>
            <a:off x="2679700" y="12954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9" name="Oval 188"/>
          <p:cNvSpPr/>
          <p:nvPr/>
        </p:nvSpPr>
        <p:spPr>
          <a:xfrm>
            <a:off x="1930400" y="1308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0" name="Oval 189"/>
          <p:cNvSpPr/>
          <p:nvPr/>
        </p:nvSpPr>
        <p:spPr>
          <a:xfrm>
            <a:off x="2184400" y="8509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1" name="Oval 190"/>
          <p:cNvSpPr/>
          <p:nvPr/>
        </p:nvSpPr>
        <p:spPr>
          <a:xfrm>
            <a:off x="1866900" y="901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2" name="Oval 191"/>
          <p:cNvSpPr/>
          <p:nvPr/>
        </p:nvSpPr>
        <p:spPr>
          <a:xfrm>
            <a:off x="2413000" y="21336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3" name="Oval 192"/>
          <p:cNvSpPr/>
          <p:nvPr/>
        </p:nvSpPr>
        <p:spPr>
          <a:xfrm>
            <a:off x="2476500" y="1739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4" name="Oval 193"/>
          <p:cNvSpPr/>
          <p:nvPr/>
        </p:nvSpPr>
        <p:spPr>
          <a:xfrm>
            <a:off x="2768600" y="13970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5" name="Oval 194"/>
          <p:cNvSpPr/>
          <p:nvPr/>
        </p:nvSpPr>
        <p:spPr>
          <a:xfrm>
            <a:off x="3048000" y="24130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6" name="Oval 195"/>
          <p:cNvSpPr/>
          <p:nvPr/>
        </p:nvSpPr>
        <p:spPr>
          <a:xfrm>
            <a:off x="2197100" y="1219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7" name="Oval 196"/>
          <p:cNvSpPr/>
          <p:nvPr/>
        </p:nvSpPr>
        <p:spPr>
          <a:xfrm>
            <a:off x="1841500" y="18542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8" name="Oval 197"/>
          <p:cNvSpPr/>
          <p:nvPr/>
        </p:nvSpPr>
        <p:spPr>
          <a:xfrm>
            <a:off x="2095500" y="914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9" name="Oval 198"/>
          <p:cNvSpPr/>
          <p:nvPr/>
        </p:nvSpPr>
        <p:spPr>
          <a:xfrm>
            <a:off x="3098800" y="13208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0" name="Oval 199"/>
          <p:cNvSpPr/>
          <p:nvPr/>
        </p:nvSpPr>
        <p:spPr>
          <a:xfrm>
            <a:off x="4737100" y="32639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1" name="Oval 200"/>
          <p:cNvSpPr/>
          <p:nvPr/>
        </p:nvSpPr>
        <p:spPr>
          <a:xfrm>
            <a:off x="4622800" y="23749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2" name="Oval 201"/>
          <p:cNvSpPr/>
          <p:nvPr/>
        </p:nvSpPr>
        <p:spPr>
          <a:xfrm>
            <a:off x="3644900" y="2324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3" name="Oval 202"/>
          <p:cNvSpPr/>
          <p:nvPr/>
        </p:nvSpPr>
        <p:spPr>
          <a:xfrm>
            <a:off x="2082800" y="13589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4" name="Oval 203"/>
          <p:cNvSpPr/>
          <p:nvPr/>
        </p:nvSpPr>
        <p:spPr>
          <a:xfrm>
            <a:off x="3721100" y="4597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5" name="Oval 204"/>
          <p:cNvSpPr/>
          <p:nvPr/>
        </p:nvSpPr>
        <p:spPr>
          <a:xfrm>
            <a:off x="2438400" y="1803400"/>
            <a:ext cx="139700" cy="1397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6" name="Oval 205"/>
          <p:cNvSpPr/>
          <p:nvPr/>
        </p:nvSpPr>
        <p:spPr>
          <a:xfrm>
            <a:off x="1841500" y="1524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7" name="Oval 206"/>
          <p:cNvSpPr/>
          <p:nvPr/>
        </p:nvSpPr>
        <p:spPr>
          <a:xfrm>
            <a:off x="5435600" y="4127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8" name="Oval 207"/>
          <p:cNvSpPr/>
          <p:nvPr/>
        </p:nvSpPr>
        <p:spPr>
          <a:xfrm>
            <a:off x="5054600" y="42926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9" name="Oval 208"/>
          <p:cNvSpPr/>
          <p:nvPr/>
        </p:nvSpPr>
        <p:spPr>
          <a:xfrm>
            <a:off x="3683000" y="3175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0" name="Oval 209"/>
          <p:cNvSpPr/>
          <p:nvPr/>
        </p:nvSpPr>
        <p:spPr>
          <a:xfrm>
            <a:off x="4241800" y="36068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1" name="Oval 210"/>
          <p:cNvSpPr/>
          <p:nvPr/>
        </p:nvSpPr>
        <p:spPr>
          <a:xfrm>
            <a:off x="2032000" y="8382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2" name="Oval 211"/>
          <p:cNvSpPr/>
          <p:nvPr/>
        </p:nvSpPr>
        <p:spPr>
          <a:xfrm>
            <a:off x="3467100" y="1803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3" name="Oval 212"/>
          <p:cNvSpPr/>
          <p:nvPr/>
        </p:nvSpPr>
        <p:spPr>
          <a:xfrm>
            <a:off x="4229100" y="420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4" name="Oval 213"/>
          <p:cNvSpPr/>
          <p:nvPr/>
        </p:nvSpPr>
        <p:spPr>
          <a:xfrm>
            <a:off x="5359400" y="3683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5" name="Oval 214"/>
          <p:cNvSpPr/>
          <p:nvPr/>
        </p:nvSpPr>
        <p:spPr>
          <a:xfrm>
            <a:off x="2197100" y="863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6" name="Oval 215"/>
          <p:cNvSpPr/>
          <p:nvPr/>
        </p:nvSpPr>
        <p:spPr>
          <a:xfrm>
            <a:off x="2451100" y="11430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7" name="Oval 216"/>
          <p:cNvSpPr/>
          <p:nvPr/>
        </p:nvSpPr>
        <p:spPr>
          <a:xfrm>
            <a:off x="2146300" y="1498600"/>
            <a:ext cx="330200" cy="33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8" name="Oval 217"/>
          <p:cNvSpPr/>
          <p:nvPr/>
        </p:nvSpPr>
        <p:spPr>
          <a:xfrm>
            <a:off x="2705100" y="1524000"/>
            <a:ext cx="76200" cy="762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9" name="Oval 218"/>
          <p:cNvSpPr/>
          <p:nvPr/>
        </p:nvSpPr>
        <p:spPr>
          <a:xfrm>
            <a:off x="38862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0" name="Oval 219"/>
          <p:cNvSpPr/>
          <p:nvPr/>
        </p:nvSpPr>
        <p:spPr>
          <a:xfrm>
            <a:off x="5168900" y="39370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1" name="Oval 220"/>
          <p:cNvSpPr/>
          <p:nvPr/>
        </p:nvSpPr>
        <p:spPr>
          <a:xfrm>
            <a:off x="5067300" y="340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2" name="Oval 221"/>
          <p:cNvSpPr/>
          <p:nvPr/>
        </p:nvSpPr>
        <p:spPr>
          <a:xfrm>
            <a:off x="2654300" y="1003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3" name="Oval 222"/>
          <p:cNvSpPr/>
          <p:nvPr/>
        </p:nvSpPr>
        <p:spPr>
          <a:xfrm>
            <a:off x="4229100" y="3949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4" name="Oval 223"/>
          <p:cNvSpPr/>
          <p:nvPr/>
        </p:nvSpPr>
        <p:spPr>
          <a:xfrm>
            <a:off x="1955800" y="1358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5" name="Oval 224"/>
          <p:cNvSpPr/>
          <p:nvPr/>
        </p:nvSpPr>
        <p:spPr>
          <a:xfrm>
            <a:off x="2057400" y="10668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6" name="Oval 225"/>
          <p:cNvSpPr/>
          <p:nvPr/>
        </p:nvSpPr>
        <p:spPr>
          <a:xfrm>
            <a:off x="2298700" y="965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7" name="Oval 226"/>
          <p:cNvSpPr/>
          <p:nvPr/>
        </p:nvSpPr>
        <p:spPr>
          <a:xfrm>
            <a:off x="1790700" y="12319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8" name="Oval 227"/>
          <p:cNvSpPr/>
          <p:nvPr/>
        </p:nvSpPr>
        <p:spPr>
          <a:xfrm>
            <a:off x="2209800" y="1079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29" name="Oval 228"/>
          <p:cNvSpPr/>
          <p:nvPr/>
        </p:nvSpPr>
        <p:spPr>
          <a:xfrm>
            <a:off x="4648200" y="4013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0" name="Oval 229"/>
          <p:cNvSpPr/>
          <p:nvPr/>
        </p:nvSpPr>
        <p:spPr>
          <a:xfrm>
            <a:off x="2298700" y="11049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1" name="Oval 230"/>
          <p:cNvSpPr/>
          <p:nvPr/>
        </p:nvSpPr>
        <p:spPr>
          <a:xfrm>
            <a:off x="2819400" y="1943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2" name="Oval 231"/>
          <p:cNvSpPr/>
          <p:nvPr/>
        </p:nvSpPr>
        <p:spPr>
          <a:xfrm>
            <a:off x="2997200" y="16764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3" name="Oval 232"/>
          <p:cNvSpPr/>
          <p:nvPr/>
        </p:nvSpPr>
        <p:spPr>
          <a:xfrm>
            <a:off x="3162300" y="18161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4" name="Oval 233"/>
          <p:cNvSpPr/>
          <p:nvPr/>
        </p:nvSpPr>
        <p:spPr>
          <a:xfrm>
            <a:off x="3060700" y="1689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5" name="Oval 234"/>
          <p:cNvSpPr/>
          <p:nvPr/>
        </p:nvSpPr>
        <p:spPr>
          <a:xfrm>
            <a:off x="4876800" y="3416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6" name="Oval 235"/>
          <p:cNvSpPr/>
          <p:nvPr/>
        </p:nvSpPr>
        <p:spPr>
          <a:xfrm>
            <a:off x="4724400" y="3441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7" name="Oval 236"/>
          <p:cNvSpPr/>
          <p:nvPr/>
        </p:nvSpPr>
        <p:spPr>
          <a:xfrm>
            <a:off x="1841500" y="16383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8" name="Oval 237"/>
          <p:cNvSpPr/>
          <p:nvPr/>
        </p:nvSpPr>
        <p:spPr>
          <a:xfrm>
            <a:off x="4838700" y="4241800"/>
            <a:ext cx="88900" cy="889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9" name="Oval 238"/>
          <p:cNvSpPr/>
          <p:nvPr/>
        </p:nvSpPr>
        <p:spPr>
          <a:xfrm>
            <a:off x="2844800" y="17653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0" name="Oval 239"/>
          <p:cNvSpPr/>
          <p:nvPr/>
        </p:nvSpPr>
        <p:spPr>
          <a:xfrm>
            <a:off x="21717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1" name="Oval 240"/>
          <p:cNvSpPr/>
          <p:nvPr/>
        </p:nvSpPr>
        <p:spPr>
          <a:xfrm>
            <a:off x="2273300" y="825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2" name="Oval 241"/>
          <p:cNvSpPr/>
          <p:nvPr/>
        </p:nvSpPr>
        <p:spPr>
          <a:xfrm>
            <a:off x="2768600" y="13970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3" name="Oval 242"/>
          <p:cNvSpPr/>
          <p:nvPr/>
        </p:nvSpPr>
        <p:spPr>
          <a:xfrm>
            <a:off x="3835400" y="327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4" name="Oval 243"/>
          <p:cNvSpPr/>
          <p:nvPr/>
        </p:nvSpPr>
        <p:spPr>
          <a:xfrm>
            <a:off x="4381500" y="323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5" name="Oval 244"/>
          <p:cNvSpPr/>
          <p:nvPr/>
        </p:nvSpPr>
        <p:spPr>
          <a:xfrm>
            <a:off x="1727200" y="13843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6" name="Oval 245"/>
          <p:cNvSpPr/>
          <p:nvPr/>
        </p:nvSpPr>
        <p:spPr>
          <a:xfrm>
            <a:off x="1879600" y="9525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7" name="Oval 246"/>
          <p:cNvSpPr/>
          <p:nvPr/>
        </p:nvSpPr>
        <p:spPr>
          <a:xfrm>
            <a:off x="3822700" y="29845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8" name="Oval 247"/>
          <p:cNvSpPr/>
          <p:nvPr/>
        </p:nvSpPr>
        <p:spPr>
          <a:xfrm>
            <a:off x="1879600" y="952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49" name="Oval 248"/>
          <p:cNvSpPr/>
          <p:nvPr/>
        </p:nvSpPr>
        <p:spPr>
          <a:xfrm>
            <a:off x="3149600" y="1435100"/>
            <a:ext cx="25400" cy="254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0" name="Oval 249"/>
          <p:cNvSpPr/>
          <p:nvPr/>
        </p:nvSpPr>
        <p:spPr>
          <a:xfrm>
            <a:off x="3632200" y="9906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1" name="Oval 250"/>
          <p:cNvSpPr/>
          <p:nvPr/>
        </p:nvSpPr>
        <p:spPr>
          <a:xfrm>
            <a:off x="4064000" y="2133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2" name="Oval 251"/>
          <p:cNvSpPr/>
          <p:nvPr/>
        </p:nvSpPr>
        <p:spPr>
          <a:xfrm>
            <a:off x="4533900" y="3873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3" name="Oval 252"/>
          <p:cNvSpPr/>
          <p:nvPr/>
        </p:nvSpPr>
        <p:spPr>
          <a:xfrm>
            <a:off x="4940300" y="3987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4" name="Oval 253"/>
          <p:cNvSpPr/>
          <p:nvPr/>
        </p:nvSpPr>
        <p:spPr>
          <a:xfrm>
            <a:off x="2603500" y="23749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5" name="Oval 254"/>
          <p:cNvSpPr/>
          <p:nvPr/>
        </p:nvSpPr>
        <p:spPr>
          <a:xfrm>
            <a:off x="3962400" y="331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6" name="Oval 255"/>
          <p:cNvSpPr/>
          <p:nvPr/>
        </p:nvSpPr>
        <p:spPr>
          <a:xfrm>
            <a:off x="3848100" y="20447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7" name="Oval 256"/>
          <p:cNvSpPr/>
          <p:nvPr/>
        </p:nvSpPr>
        <p:spPr>
          <a:xfrm>
            <a:off x="1612900" y="774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8" name="Oval 257"/>
          <p:cNvSpPr/>
          <p:nvPr/>
        </p:nvSpPr>
        <p:spPr>
          <a:xfrm>
            <a:off x="1866900" y="1536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59" name="Oval 258"/>
          <p:cNvSpPr/>
          <p:nvPr/>
        </p:nvSpPr>
        <p:spPr>
          <a:xfrm>
            <a:off x="2349500" y="800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0" name="Oval 259"/>
          <p:cNvSpPr/>
          <p:nvPr/>
        </p:nvSpPr>
        <p:spPr>
          <a:xfrm>
            <a:off x="2933700" y="2222500"/>
            <a:ext cx="292100" cy="292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1" name="Oval 260"/>
          <p:cNvSpPr/>
          <p:nvPr/>
        </p:nvSpPr>
        <p:spPr>
          <a:xfrm>
            <a:off x="2590800" y="19685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2" name="Oval 261"/>
          <p:cNvSpPr/>
          <p:nvPr/>
        </p:nvSpPr>
        <p:spPr>
          <a:xfrm>
            <a:off x="2743200" y="1752600"/>
            <a:ext cx="88900" cy="88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3" name="Oval 262"/>
          <p:cNvSpPr/>
          <p:nvPr/>
        </p:nvSpPr>
        <p:spPr>
          <a:xfrm>
            <a:off x="3886200" y="2438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4" name="Oval 263"/>
          <p:cNvSpPr/>
          <p:nvPr/>
        </p:nvSpPr>
        <p:spPr>
          <a:xfrm>
            <a:off x="2273300" y="10795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5" name="Oval 264"/>
          <p:cNvSpPr/>
          <p:nvPr/>
        </p:nvSpPr>
        <p:spPr>
          <a:xfrm>
            <a:off x="2895600" y="901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6" name="Oval 265"/>
          <p:cNvSpPr/>
          <p:nvPr/>
        </p:nvSpPr>
        <p:spPr>
          <a:xfrm>
            <a:off x="1816100" y="8890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7" name="Oval 266"/>
          <p:cNvSpPr/>
          <p:nvPr/>
        </p:nvSpPr>
        <p:spPr>
          <a:xfrm>
            <a:off x="2641600" y="11938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8" name="Oval 267"/>
          <p:cNvSpPr/>
          <p:nvPr/>
        </p:nvSpPr>
        <p:spPr>
          <a:xfrm>
            <a:off x="1892300" y="6350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9" name="Oval 268"/>
          <p:cNvSpPr/>
          <p:nvPr/>
        </p:nvSpPr>
        <p:spPr>
          <a:xfrm>
            <a:off x="3467100" y="15240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0" name="Oval 269"/>
          <p:cNvSpPr/>
          <p:nvPr/>
        </p:nvSpPr>
        <p:spPr>
          <a:xfrm>
            <a:off x="2247900" y="23368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1" name="Oval 270"/>
          <p:cNvSpPr/>
          <p:nvPr/>
        </p:nvSpPr>
        <p:spPr>
          <a:xfrm>
            <a:off x="3962400" y="38608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2" name="Oval 271"/>
          <p:cNvSpPr/>
          <p:nvPr/>
        </p:nvSpPr>
        <p:spPr>
          <a:xfrm>
            <a:off x="3568700" y="2400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3" name="Oval 272"/>
          <p:cNvSpPr/>
          <p:nvPr/>
        </p:nvSpPr>
        <p:spPr>
          <a:xfrm>
            <a:off x="2413000" y="2489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4" name="TextBox 273"/>
          <p:cNvSpPr txBox="1"/>
          <p:nvPr/>
        </p:nvSpPr>
        <p:spPr>
          <a:xfrm>
            <a:off x="3924300" y="3124200"/>
            <a:ext cx="13970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Republic of Korea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4737100" y="3048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6" name="Oval 275"/>
          <p:cNvSpPr/>
          <p:nvPr/>
        </p:nvSpPr>
        <p:spPr>
          <a:xfrm>
            <a:off x="4597400" y="298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7" name="Oval 276"/>
          <p:cNvSpPr/>
          <p:nvPr/>
        </p:nvSpPr>
        <p:spPr>
          <a:xfrm>
            <a:off x="4470400" y="294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8" name="Oval 277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79" name="Oval 278"/>
          <p:cNvSpPr/>
          <p:nvPr/>
        </p:nvSpPr>
        <p:spPr>
          <a:xfrm>
            <a:off x="4229100" y="285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0" name="Oval 279"/>
          <p:cNvSpPr/>
          <p:nvPr/>
        </p:nvSpPr>
        <p:spPr>
          <a:xfrm>
            <a:off x="4102100" y="280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1" name="Oval 280"/>
          <p:cNvSpPr/>
          <p:nvPr/>
        </p:nvSpPr>
        <p:spPr>
          <a:xfrm>
            <a:off x="40513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2" name="Oval 281"/>
          <p:cNvSpPr/>
          <p:nvPr/>
        </p:nvSpPr>
        <p:spPr>
          <a:xfrm>
            <a:off x="3987800" y="2679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3" name="Oval 282"/>
          <p:cNvSpPr/>
          <p:nvPr/>
        </p:nvSpPr>
        <p:spPr>
          <a:xfrm>
            <a:off x="3924300" y="2603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4" name="Oval 283"/>
          <p:cNvSpPr/>
          <p:nvPr/>
        </p:nvSpPr>
        <p:spPr>
          <a:xfrm>
            <a:off x="3873500" y="2540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5" name="Oval 284"/>
          <p:cNvSpPr/>
          <p:nvPr/>
        </p:nvSpPr>
        <p:spPr>
          <a:xfrm>
            <a:off x="3822700" y="2463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6" name="Oval 285"/>
          <p:cNvSpPr/>
          <p:nvPr/>
        </p:nvSpPr>
        <p:spPr>
          <a:xfrm>
            <a:off x="3632200" y="2387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7" name="Oval 286"/>
          <p:cNvSpPr/>
          <p:nvPr/>
        </p:nvSpPr>
        <p:spPr>
          <a:xfrm>
            <a:off x="3454400" y="231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8" name="Oval 287"/>
          <p:cNvSpPr/>
          <p:nvPr/>
        </p:nvSpPr>
        <p:spPr>
          <a:xfrm>
            <a:off x="3263900" y="223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89" name="Oval 288"/>
          <p:cNvSpPr/>
          <p:nvPr/>
        </p:nvSpPr>
        <p:spPr>
          <a:xfrm>
            <a:off x="3086100" y="2159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0" name="Oval 289"/>
          <p:cNvSpPr/>
          <p:nvPr/>
        </p:nvSpPr>
        <p:spPr>
          <a:xfrm>
            <a:off x="2895600" y="2082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1" name="Oval 290"/>
          <p:cNvSpPr/>
          <p:nvPr/>
        </p:nvSpPr>
        <p:spPr>
          <a:xfrm>
            <a:off x="2844800" y="2044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2" name="Oval 291"/>
          <p:cNvSpPr/>
          <p:nvPr/>
        </p:nvSpPr>
        <p:spPr>
          <a:xfrm>
            <a:off x="2794000" y="2006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3" name="Oval 292"/>
          <p:cNvSpPr/>
          <p:nvPr/>
        </p:nvSpPr>
        <p:spPr>
          <a:xfrm>
            <a:off x="2743200" y="1955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4" name="Oval 293"/>
          <p:cNvSpPr/>
          <p:nvPr/>
        </p:nvSpPr>
        <p:spPr>
          <a:xfrm>
            <a:off x="2679700" y="1917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5" name="Oval 294"/>
          <p:cNvSpPr/>
          <p:nvPr/>
        </p:nvSpPr>
        <p:spPr>
          <a:xfrm>
            <a:off x="2628900" y="187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6" name="Oval 295"/>
          <p:cNvSpPr/>
          <p:nvPr/>
        </p:nvSpPr>
        <p:spPr>
          <a:xfrm>
            <a:off x="2540000" y="185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7" name="Oval 296"/>
          <p:cNvSpPr/>
          <p:nvPr/>
        </p:nvSpPr>
        <p:spPr>
          <a:xfrm>
            <a:off x="2451100" y="1816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8" name="Oval 297"/>
          <p:cNvSpPr/>
          <p:nvPr/>
        </p:nvSpPr>
        <p:spPr>
          <a:xfrm>
            <a:off x="2374900" y="1790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99" name="Oval 298"/>
          <p:cNvSpPr/>
          <p:nvPr/>
        </p:nvSpPr>
        <p:spPr>
          <a:xfrm>
            <a:off x="2286000" y="176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0" name="Oval 299"/>
          <p:cNvSpPr/>
          <p:nvPr/>
        </p:nvSpPr>
        <p:spPr>
          <a:xfrm>
            <a:off x="2209800" y="1739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1" name="Oval 300"/>
          <p:cNvSpPr/>
          <p:nvPr/>
        </p:nvSpPr>
        <p:spPr>
          <a:xfrm>
            <a:off x="2197100" y="1714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2" name="Oval 301"/>
          <p:cNvSpPr/>
          <p:nvPr/>
        </p:nvSpPr>
        <p:spPr>
          <a:xfrm>
            <a:off x="2197100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3" name="Oval 302"/>
          <p:cNvSpPr/>
          <p:nvPr/>
        </p:nvSpPr>
        <p:spPr>
          <a:xfrm>
            <a:off x="2184400" y="1651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4" name="Oval 303"/>
          <p:cNvSpPr/>
          <p:nvPr/>
        </p:nvSpPr>
        <p:spPr>
          <a:xfrm>
            <a:off x="2171700" y="161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5" name="Oval 304"/>
          <p:cNvSpPr/>
          <p:nvPr/>
        </p:nvSpPr>
        <p:spPr>
          <a:xfrm>
            <a:off x="2171700" y="1587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6" name="Oval 305"/>
          <p:cNvSpPr/>
          <p:nvPr/>
        </p:nvSpPr>
        <p:spPr>
          <a:xfrm>
            <a:off x="2171700" y="1562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7" name="Oval 306"/>
          <p:cNvSpPr/>
          <p:nvPr/>
        </p:nvSpPr>
        <p:spPr>
          <a:xfrm>
            <a:off x="2171700" y="1536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8" name="Oval 307"/>
          <p:cNvSpPr/>
          <p:nvPr/>
        </p:nvSpPr>
        <p:spPr>
          <a:xfrm>
            <a:off x="2171700" y="1511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09" name="Oval 308"/>
          <p:cNvSpPr/>
          <p:nvPr/>
        </p:nvSpPr>
        <p:spPr>
          <a:xfrm>
            <a:off x="2120900" y="1485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0" name="Oval 309"/>
          <p:cNvSpPr/>
          <p:nvPr/>
        </p:nvSpPr>
        <p:spPr>
          <a:xfrm>
            <a:off x="2057400" y="1460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1" name="Oval 310"/>
          <p:cNvSpPr/>
          <p:nvPr/>
        </p:nvSpPr>
        <p:spPr>
          <a:xfrm>
            <a:off x="2006600" y="14351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2" name="Oval 311"/>
          <p:cNvSpPr/>
          <p:nvPr/>
        </p:nvSpPr>
        <p:spPr>
          <a:xfrm>
            <a:off x="1943100" y="13970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3" name="Oval 312"/>
          <p:cNvSpPr/>
          <p:nvPr/>
        </p:nvSpPr>
        <p:spPr>
          <a:xfrm>
            <a:off x="1943100" y="13716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4" name="Oval 313"/>
          <p:cNvSpPr/>
          <p:nvPr/>
        </p:nvSpPr>
        <p:spPr>
          <a:xfrm>
            <a:off x="1955800" y="13335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5" name="Oval 314"/>
          <p:cNvSpPr/>
          <p:nvPr/>
        </p:nvSpPr>
        <p:spPr>
          <a:xfrm>
            <a:off x="2781300" y="10668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6" name="Oval 315"/>
          <p:cNvSpPr/>
          <p:nvPr/>
        </p:nvSpPr>
        <p:spPr>
          <a:xfrm>
            <a:off x="2692400" y="2070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7" name="Oval 316"/>
          <p:cNvSpPr/>
          <p:nvPr/>
        </p:nvSpPr>
        <p:spPr>
          <a:xfrm>
            <a:off x="4381500" y="3149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8" name="Oval 317"/>
          <p:cNvSpPr/>
          <p:nvPr/>
        </p:nvSpPr>
        <p:spPr>
          <a:xfrm>
            <a:off x="1778000" y="1663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19" name="Oval 318"/>
          <p:cNvSpPr/>
          <p:nvPr/>
        </p:nvSpPr>
        <p:spPr>
          <a:xfrm>
            <a:off x="2552700" y="1625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0" name="Oval 319"/>
          <p:cNvSpPr/>
          <p:nvPr/>
        </p:nvSpPr>
        <p:spPr>
          <a:xfrm>
            <a:off x="3949700" y="416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1" name="Oval 320"/>
          <p:cNvSpPr/>
          <p:nvPr/>
        </p:nvSpPr>
        <p:spPr>
          <a:xfrm>
            <a:off x="5092700" y="381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2" name="Oval 321"/>
          <p:cNvSpPr/>
          <p:nvPr/>
        </p:nvSpPr>
        <p:spPr>
          <a:xfrm>
            <a:off x="3352800" y="15113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3" name="Oval 322"/>
          <p:cNvSpPr/>
          <p:nvPr/>
        </p:nvSpPr>
        <p:spPr>
          <a:xfrm>
            <a:off x="1854200" y="1447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4" name="Oval 323"/>
          <p:cNvSpPr/>
          <p:nvPr/>
        </p:nvSpPr>
        <p:spPr>
          <a:xfrm>
            <a:off x="2222500" y="1028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5" name="Oval 324"/>
          <p:cNvSpPr/>
          <p:nvPr/>
        </p:nvSpPr>
        <p:spPr>
          <a:xfrm>
            <a:off x="2197100" y="14097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6" name="Oval 325"/>
          <p:cNvSpPr/>
          <p:nvPr/>
        </p:nvSpPr>
        <p:spPr>
          <a:xfrm>
            <a:off x="4673600" y="30607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7" name="Oval 326"/>
          <p:cNvSpPr/>
          <p:nvPr/>
        </p:nvSpPr>
        <p:spPr>
          <a:xfrm>
            <a:off x="5257800" y="46228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28" name="TextBox 327"/>
          <p:cNvSpPr txBox="1"/>
          <p:nvPr/>
        </p:nvSpPr>
        <p:spPr>
          <a:xfrm>
            <a:off x="5257800" y="2781299"/>
            <a:ext cx="1130300" cy="2159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1100" smtClean="0">
                <a:solidFill>
                  <a:srgbClr val="000000"/>
                </a:solidFill>
                <a:latin typeface="Verdana *"/>
              </a:rPr>
              <a:t>Malaysia 1962</a:t>
            </a:r>
            <a:endParaRPr lang="is-IS" sz="11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5651500" y="2997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0" name="Oval 329"/>
          <p:cNvSpPr/>
          <p:nvPr/>
        </p:nvSpPr>
        <p:spPr>
          <a:xfrm>
            <a:off x="5549900" y="29337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1" name="Oval 330"/>
          <p:cNvSpPr/>
          <p:nvPr/>
        </p:nvSpPr>
        <p:spPr>
          <a:xfrm>
            <a:off x="5435600" y="28702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2" name="Oval 331"/>
          <p:cNvSpPr/>
          <p:nvPr/>
        </p:nvSpPr>
        <p:spPr>
          <a:xfrm>
            <a:off x="5334000" y="2794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3" name="Oval 332"/>
          <p:cNvSpPr/>
          <p:nvPr/>
        </p:nvSpPr>
        <p:spPr>
          <a:xfrm>
            <a:off x="5219700" y="2730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4" name="Oval 333"/>
          <p:cNvSpPr/>
          <p:nvPr/>
        </p:nvSpPr>
        <p:spPr>
          <a:xfrm>
            <a:off x="5105400" y="2667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5" name="Oval 334"/>
          <p:cNvSpPr/>
          <p:nvPr/>
        </p:nvSpPr>
        <p:spPr>
          <a:xfrm>
            <a:off x="5003800" y="2590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6" name="Oval 335"/>
          <p:cNvSpPr/>
          <p:nvPr/>
        </p:nvSpPr>
        <p:spPr>
          <a:xfrm>
            <a:off x="4889500" y="25273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7" name="Oval 336"/>
          <p:cNvSpPr/>
          <p:nvPr/>
        </p:nvSpPr>
        <p:spPr>
          <a:xfrm>
            <a:off x="4775200" y="2463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8" name="Oval 337"/>
          <p:cNvSpPr/>
          <p:nvPr/>
        </p:nvSpPr>
        <p:spPr>
          <a:xfrm>
            <a:off x="4673600" y="23876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39" name="Oval 338"/>
          <p:cNvSpPr/>
          <p:nvPr/>
        </p:nvSpPr>
        <p:spPr>
          <a:xfrm>
            <a:off x="4559300" y="2336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0" name="Oval 339"/>
          <p:cNvSpPr/>
          <p:nvPr/>
        </p:nvSpPr>
        <p:spPr>
          <a:xfrm>
            <a:off x="4419600" y="2286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1" name="Oval 340"/>
          <p:cNvSpPr/>
          <p:nvPr/>
        </p:nvSpPr>
        <p:spPr>
          <a:xfrm>
            <a:off x="4279900" y="2247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2" name="Oval 341"/>
          <p:cNvSpPr/>
          <p:nvPr/>
        </p:nvSpPr>
        <p:spPr>
          <a:xfrm>
            <a:off x="4140200" y="22098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3" name="Oval 342"/>
          <p:cNvSpPr/>
          <p:nvPr/>
        </p:nvSpPr>
        <p:spPr>
          <a:xfrm>
            <a:off x="4000500" y="21590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4" name="Oval 343"/>
          <p:cNvSpPr/>
          <p:nvPr/>
        </p:nvSpPr>
        <p:spPr>
          <a:xfrm>
            <a:off x="3873500" y="21209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5" name="Oval 344"/>
          <p:cNvSpPr/>
          <p:nvPr/>
        </p:nvSpPr>
        <p:spPr>
          <a:xfrm>
            <a:off x="3873500" y="2070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6" name="Oval 345"/>
          <p:cNvSpPr/>
          <p:nvPr/>
        </p:nvSpPr>
        <p:spPr>
          <a:xfrm>
            <a:off x="3886200" y="2019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7" name="Oval 346"/>
          <p:cNvSpPr/>
          <p:nvPr/>
        </p:nvSpPr>
        <p:spPr>
          <a:xfrm>
            <a:off x="3898900" y="1968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8" name="Oval 347"/>
          <p:cNvSpPr/>
          <p:nvPr/>
        </p:nvSpPr>
        <p:spPr>
          <a:xfrm>
            <a:off x="3911600" y="19304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9" name="Oval 348"/>
          <p:cNvSpPr/>
          <p:nvPr/>
        </p:nvSpPr>
        <p:spPr>
          <a:xfrm>
            <a:off x="3924300" y="1879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0" name="Oval 349"/>
          <p:cNvSpPr/>
          <p:nvPr/>
        </p:nvSpPr>
        <p:spPr>
          <a:xfrm>
            <a:off x="3886200" y="18415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1" name="Oval 350"/>
          <p:cNvSpPr/>
          <p:nvPr/>
        </p:nvSpPr>
        <p:spPr>
          <a:xfrm>
            <a:off x="3860800" y="1816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2" name="Oval 351"/>
          <p:cNvSpPr/>
          <p:nvPr/>
        </p:nvSpPr>
        <p:spPr>
          <a:xfrm>
            <a:off x="3822700" y="1790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3" name="Oval 352"/>
          <p:cNvSpPr/>
          <p:nvPr/>
        </p:nvSpPr>
        <p:spPr>
          <a:xfrm>
            <a:off x="3784600" y="1752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4" name="Oval 353"/>
          <p:cNvSpPr/>
          <p:nvPr/>
        </p:nvSpPr>
        <p:spPr>
          <a:xfrm>
            <a:off x="3746500" y="1727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5" name="Oval 354"/>
          <p:cNvSpPr/>
          <p:nvPr/>
        </p:nvSpPr>
        <p:spPr>
          <a:xfrm>
            <a:off x="3695700" y="1701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6" name="Oval 355"/>
          <p:cNvSpPr/>
          <p:nvPr/>
        </p:nvSpPr>
        <p:spPr>
          <a:xfrm>
            <a:off x="3644900" y="1663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7" name="Oval 356"/>
          <p:cNvSpPr/>
          <p:nvPr/>
        </p:nvSpPr>
        <p:spPr>
          <a:xfrm>
            <a:off x="3594100" y="1638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8" name="Oval 357"/>
          <p:cNvSpPr/>
          <p:nvPr/>
        </p:nvSpPr>
        <p:spPr>
          <a:xfrm>
            <a:off x="3543300" y="1600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9" name="Oval 358"/>
          <p:cNvSpPr/>
          <p:nvPr/>
        </p:nvSpPr>
        <p:spPr>
          <a:xfrm>
            <a:off x="3492500" y="1574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0" name="Oval 359"/>
          <p:cNvSpPr/>
          <p:nvPr/>
        </p:nvSpPr>
        <p:spPr>
          <a:xfrm>
            <a:off x="3441700" y="1562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1" name="Oval 360"/>
          <p:cNvSpPr/>
          <p:nvPr/>
        </p:nvSpPr>
        <p:spPr>
          <a:xfrm>
            <a:off x="3390900" y="15367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2" name="Oval 361"/>
          <p:cNvSpPr/>
          <p:nvPr/>
        </p:nvSpPr>
        <p:spPr>
          <a:xfrm>
            <a:off x="33274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3" name="Oval 362"/>
          <p:cNvSpPr/>
          <p:nvPr/>
        </p:nvSpPr>
        <p:spPr>
          <a:xfrm>
            <a:off x="3289300" y="1524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4" name="Oval 363"/>
          <p:cNvSpPr/>
          <p:nvPr/>
        </p:nvSpPr>
        <p:spPr>
          <a:xfrm>
            <a:off x="3238500" y="15113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5" name="Oval 364"/>
          <p:cNvSpPr/>
          <p:nvPr/>
        </p:nvSpPr>
        <p:spPr>
          <a:xfrm>
            <a:off x="3187700" y="1498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6" name="Oval 365"/>
          <p:cNvSpPr/>
          <p:nvPr/>
        </p:nvSpPr>
        <p:spPr>
          <a:xfrm>
            <a:off x="3124200" y="14732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7" name="Oval 366"/>
          <p:cNvSpPr/>
          <p:nvPr/>
        </p:nvSpPr>
        <p:spPr>
          <a:xfrm>
            <a:off x="3060700" y="14478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8" name="Oval 367"/>
          <p:cNvSpPr/>
          <p:nvPr/>
        </p:nvSpPr>
        <p:spPr>
          <a:xfrm>
            <a:off x="3009900" y="14351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69" name="Oval 368"/>
          <p:cNvSpPr/>
          <p:nvPr/>
        </p:nvSpPr>
        <p:spPr>
          <a:xfrm>
            <a:off x="3835400" y="1816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0" name="Oval 369"/>
          <p:cNvSpPr/>
          <p:nvPr/>
        </p:nvSpPr>
        <p:spPr>
          <a:xfrm>
            <a:off x="5283200" y="4318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1" name="Oval 370"/>
          <p:cNvSpPr/>
          <p:nvPr/>
        </p:nvSpPr>
        <p:spPr>
          <a:xfrm>
            <a:off x="2235200" y="9398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2" name="Oval 371"/>
          <p:cNvSpPr/>
          <p:nvPr/>
        </p:nvSpPr>
        <p:spPr>
          <a:xfrm>
            <a:off x="4114800" y="346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4" name="Oval 373"/>
          <p:cNvSpPr/>
          <p:nvPr/>
        </p:nvSpPr>
        <p:spPr>
          <a:xfrm>
            <a:off x="4965700" y="2590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5" name="Oval 374"/>
          <p:cNvSpPr/>
          <p:nvPr/>
        </p:nvSpPr>
        <p:spPr>
          <a:xfrm>
            <a:off x="4762500" y="2578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6" name="Oval 375"/>
          <p:cNvSpPr/>
          <p:nvPr/>
        </p:nvSpPr>
        <p:spPr>
          <a:xfrm>
            <a:off x="4559300" y="2540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7" name="Oval 376"/>
          <p:cNvSpPr/>
          <p:nvPr/>
        </p:nvSpPr>
        <p:spPr>
          <a:xfrm>
            <a:off x="4343400" y="2527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8" name="Oval 377"/>
          <p:cNvSpPr/>
          <p:nvPr/>
        </p:nvSpPr>
        <p:spPr>
          <a:xfrm>
            <a:off x="4140200" y="2501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79" name="Oval 378"/>
          <p:cNvSpPr/>
          <p:nvPr/>
        </p:nvSpPr>
        <p:spPr>
          <a:xfrm>
            <a:off x="3937000" y="2476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0" name="Oval 379"/>
          <p:cNvSpPr/>
          <p:nvPr/>
        </p:nvSpPr>
        <p:spPr>
          <a:xfrm>
            <a:off x="3797300" y="2451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1" name="Oval 380"/>
          <p:cNvSpPr/>
          <p:nvPr/>
        </p:nvSpPr>
        <p:spPr>
          <a:xfrm>
            <a:off x="3657600" y="2425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2" name="Oval 381"/>
          <p:cNvSpPr/>
          <p:nvPr/>
        </p:nvSpPr>
        <p:spPr>
          <a:xfrm>
            <a:off x="3517900" y="2400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3" name="Oval 382"/>
          <p:cNvSpPr/>
          <p:nvPr/>
        </p:nvSpPr>
        <p:spPr>
          <a:xfrm>
            <a:off x="3378200" y="23749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4" name="Oval 383"/>
          <p:cNvSpPr/>
          <p:nvPr/>
        </p:nvSpPr>
        <p:spPr>
          <a:xfrm>
            <a:off x="3238500" y="2349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5" name="Oval 384"/>
          <p:cNvSpPr/>
          <p:nvPr/>
        </p:nvSpPr>
        <p:spPr>
          <a:xfrm>
            <a:off x="3225800" y="2311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6" name="Oval 385"/>
          <p:cNvSpPr/>
          <p:nvPr/>
        </p:nvSpPr>
        <p:spPr>
          <a:xfrm>
            <a:off x="3200400" y="2273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7" name="Oval 386"/>
          <p:cNvSpPr/>
          <p:nvPr/>
        </p:nvSpPr>
        <p:spPr>
          <a:xfrm>
            <a:off x="3162300" y="2235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8" name="Oval 387"/>
          <p:cNvSpPr/>
          <p:nvPr/>
        </p:nvSpPr>
        <p:spPr>
          <a:xfrm>
            <a:off x="3136900" y="2197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89" name="Oval 388"/>
          <p:cNvSpPr/>
          <p:nvPr/>
        </p:nvSpPr>
        <p:spPr>
          <a:xfrm>
            <a:off x="3111500" y="2159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0" name="Oval 389"/>
          <p:cNvSpPr/>
          <p:nvPr/>
        </p:nvSpPr>
        <p:spPr>
          <a:xfrm>
            <a:off x="3022600" y="2133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1" name="Oval 390"/>
          <p:cNvSpPr/>
          <p:nvPr/>
        </p:nvSpPr>
        <p:spPr>
          <a:xfrm>
            <a:off x="2933700" y="2095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2" name="Oval 391"/>
          <p:cNvSpPr/>
          <p:nvPr/>
        </p:nvSpPr>
        <p:spPr>
          <a:xfrm>
            <a:off x="2857500" y="2070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3" name="Oval 392"/>
          <p:cNvSpPr/>
          <p:nvPr/>
        </p:nvSpPr>
        <p:spPr>
          <a:xfrm>
            <a:off x="2768600" y="2032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4" name="Oval 393"/>
          <p:cNvSpPr/>
          <p:nvPr/>
        </p:nvSpPr>
        <p:spPr>
          <a:xfrm>
            <a:off x="2679700" y="2006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5" name="Oval 394"/>
          <p:cNvSpPr/>
          <p:nvPr/>
        </p:nvSpPr>
        <p:spPr>
          <a:xfrm>
            <a:off x="2641600" y="1968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6" name="Oval 395"/>
          <p:cNvSpPr/>
          <p:nvPr/>
        </p:nvSpPr>
        <p:spPr>
          <a:xfrm>
            <a:off x="2603500" y="1930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7" name="Oval 396"/>
          <p:cNvSpPr/>
          <p:nvPr/>
        </p:nvSpPr>
        <p:spPr>
          <a:xfrm>
            <a:off x="2565400" y="18923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8" name="Oval 397"/>
          <p:cNvSpPr/>
          <p:nvPr/>
        </p:nvSpPr>
        <p:spPr>
          <a:xfrm>
            <a:off x="2527300" y="1854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99" name="Oval 398"/>
          <p:cNvSpPr/>
          <p:nvPr/>
        </p:nvSpPr>
        <p:spPr>
          <a:xfrm>
            <a:off x="2489200" y="18161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0" name="Oval 399"/>
          <p:cNvSpPr/>
          <p:nvPr/>
        </p:nvSpPr>
        <p:spPr>
          <a:xfrm>
            <a:off x="2501900" y="1778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1" name="Oval 400"/>
          <p:cNvSpPr/>
          <p:nvPr/>
        </p:nvSpPr>
        <p:spPr>
          <a:xfrm>
            <a:off x="2527300" y="1752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2" name="Oval 401"/>
          <p:cNvSpPr/>
          <p:nvPr/>
        </p:nvSpPr>
        <p:spPr>
          <a:xfrm>
            <a:off x="2552700" y="17272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3" name="Oval 402"/>
          <p:cNvSpPr/>
          <p:nvPr/>
        </p:nvSpPr>
        <p:spPr>
          <a:xfrm>
            <a:off x="2565400" y="17018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4" name="Oval 403"/>
          <p:cNvSpPr/>
          <p:nvPr/>
        </p:nvSpPr>
        <p:spPr>
          <a:xfrm>
            <a:off x="25781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5" name="Oval 404"/>
          <p:cNvSpPr/>
          <p:nvPr/>
        </p:nvSpPr>
        <p:spPr>
          <a:xfrm>
            <a:off x="2540000" y="16764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6" name="Oval 405"/>
          <p:cNvSpPr/>
          <p:nvPr/>
        </p:nvSpPr>
        <p:spPr>
          <a:xfrm>
            <a:off x="25019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7" name="Oval 406"/>
          <p:cNvSpPr/>
          <p:nvPr/>
        </p:nvSpPr>
        <p:spPr>
          <a:xfrm>
            <a:off x="24638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8" name="Oval 407"/>
          <p:cNvSpPr/>
          <p:nvPr/>
        </p:nvSpPr>
        <p:spPr>
          <a:xfrm>
            <a:off x="24384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09" name="Oval 408"/>
          <p:cNvSpPr/>
          <p:nvPr/>
        </p:nvSpPr>
        <p:spPr>
          <a:xfrm>
            <a:off x="2400300" y="1663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0" name="Oval 409"/>
          <p:cNvSpPr/>
          <p:nvPr/>
        </p:nvSpPr>
        <p:spPr>
          <a:xfrm>
            <a:off x="2400300" y="1625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1" name="Oval 410"/>
          <p:cNvSpPr/>
          <p:nvPr/>
        </p:nvSpPr>
        <p:spPr>
          <a:xfrm>
            <a:off x="2387600" y="15875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2" name="Oval 411"/>
          <p:cNvSpPr/>
          <p:nvPr/>
        </p:nvSpPr>
        <p:spPr>
          <a:xfrm>
            <a:off x="2387600" y="15367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3" name="Oval 412"/>
          <p:cNvSpPr/>
          <p:nvPr/>
        </p:nvSpPr>
        <p:spPr>
          <a:xfrm>
            <a:off x="2374900" y="149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4" name="Oval 413"/>
          <p:cNvSpPr/>
          <p:nvPr/>
        </p:nvSpPr>
        <p:spPr>
          <a:xfrm>
            <a:off x="2705100" y="1346200"/>
            <a:ext cx="114300" cy="1143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5" name="Oval 414"/>
          <p:cNvSpPr/>
          <p:nvPr/>
        </p:nvSpPr>
        <p:spPr>
          <a:xfrm>
            <a:off x="3467100" y="1854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6" name="Oval 415"/>
          <p:cNvSpPr/>
          <p:nvPr/>
        </p:nvSpPr>
        <p:spPr>
          <a:xfrm>
            <a:off x="1943100" y="19431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7" name="Oval 416"/>
          <p:cNvSpPr/>
          <p:nvPr/>
        </p:nvSpPr>
        <p:spPr>
          <a:xfrm>
            <a:off x="2730500" y="21336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8" name="Oval 417"/>
          <p:cNvSpPr/>
          <p:nvPr/>
        </p:nvSpPr>
        <p:spPr>
          <a:xfrm>
            <a:off x="2921000" y="1854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19" name="Oval 418"/>
          <p:cNvSpPr/>
          <p:nvPr/>
        </p:nvSpPr>
        <p:spPr>
          <a:xfrm>
            <a:off x="4495800" y="42926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0" name="Oval 419"/>
          <p:cNvSpPr/>
          <p:nvPr/>
        </p:nvSpPr>
        <p:spPr>
          <a:xfrm>
            <a:off x="2971800" y="28829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1" name="Oval 420"/>
          <p:cNvSpPr/>
          <p:nvPr/>
        </p:nvSpPr>
        <p:spPr>
          <a:xfrm>
            <a:off x="4394200" y="40640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2" name="Oval 421"/>
          <p:cNvSpPr/>
          <p:nvPr/>
        </p:nvSpPr>
        <p:spPr>
          <a:xfrm>
            <a:off x="3898900" y="26670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3" name="Oval 422"/>
          <p:cNvSpPr/>
          <p:nvPr/>
        </p:nvSpPr>
        <p:spPr>
          <a:xfrm>
            <a:off x="2159000" y="9525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4" name="Oval 423"/>
          <p:cNvSpPr/>
          <p:nvPr/>
        </p:nvSpPr>
        <p:spPr>
          <a:xfrm>
            <a:off x="2743200" y="1384300"/>
            <a:ext cx="25400" cy="254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5" name="Oval 424"/>
          <p:cNvSpPr/>
          <p:nvPr/>
        </p:nvSpPr>
        <p:spPr>
          <a:xfrm>
            <a:off x="2374900" y="9398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6" name="Oval 425"/>
          <p:cNvSpPr/>
          <p:nvPr/>
        </p:nvSpPr>
        <p:spPr>
          <a:xfrm>
            <a:off x="3416300" y="18161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7" name="Oval 426"/>
          <p:cNvSpPr/>
          <p:nvPr/>
        </p:nvSpPr>
        <p:spPr>
          <a:xfrm>
            <a:off x="5969000" y="3924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8" name="Oval 427"/>
          <p:cNvSpPr/>
          <p:nvPr/>
        </p:nvSpPr>
        <p:spPr>
          <a:xfrm>
            <a:off x="4533900" y="38608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29" name="Oval 428"/>
          <p:cNvSpPr/>
          <p:nvPr/>
        </p:nvSpPr>
        <p:spPr>
          <a:xfrm>
            <a:off x="2209800" y="889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0" name="Oval 429"/>
          <p:cNvSpPr/>
          <p:nvPr/>
        </p:nvSpPr>
        <p:spPr>
          <a:xfrm>
            <a:off x="3860800" y="13462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1" name="Oval 430"/>
          <p:cNvSpPr/>
          <p:nvPr/>
        </p:nvSpPr>
        <p:spPr>
          <a:xfrm>
            <a:off x="4127500" y="22606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2" name="Oval 431"/>
          <p:cNvSpPr/>
          <p:nvPr/>
        </p:nvSpPr>
        <p:spPr>
          <a:xfrm>
            <a:off x="2692400" y="12573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3" name="Oval 432"/>
          <p:cNvSpPr/>
          <p:nvPr/>
        </p:nvSpPr>
        <p:spPr>
          <a:xfrm>
            <a:off x="4000500" y="2857500"/>
            <a:ext cx="50800" cy="50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4" name="Oval 433"/>
          <p:cNvSpPr/>
          <p:nvPr/>
        </p:nvSpPr>
        <p:spPr>
          <a:xfrm>
            <a:off x="3695700" y="1625600"/>
            <a:ext cx="50800" cy="508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5" name="Oval 434"/>
          <p:cNvSpPr/>
          <p:nvPr/>
        </p:nvSpPr>
        <p:spPr>
          <a:xfrm>
            <a:off x="2857500" y="17272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6" name="Oval 435"/>
          <p:cNvSpPr/>
          <p:nvPr/>
        </p:nvSpPr>
        <p:spPr>
          <a:xfrm>
            <a:off x="3251200" y="17018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7" name="Oval 436"/>
          <p:cNvSpPr/>
          <p:nvPr/>
        </p:nvSpPr>
        <p:spPr>
          <a:xfrm>
            <a:off x="1892300" y="13462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8" name="Oval 437"/>
          <p:cNvSpPr/>
          <p:nvPr/>
        </p:nvSpPr>
        <p:spPr>
          <a:xfrm>
            <a:off x="2019300" y="1143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39" name="Oval 438"/>
          <p:cNvSpPr/>
          <p:nvPr/>
        </p:nvSpPr>
        <p:spPr>
          <a:xfrm>
            <a:off x="2298700" y="1117600"/>
            <a:ext cx="38100" cy="38100"/>
          </a:xfrm>
          <a:prstGeom prst="ellipse">
            <a:avLst/>
          </a:prstGeom>
          <a:solidFill>
            <a:srgbClr val="DFD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0" name="Oval 439"/>
          <p:cNvSpPr/>
          <p:nvPr/>
        </p:nvSpPr>
        <p:spPr>
          <a:xfrm>
            <a:off x="2743200" y="12573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1" name="Oval 440"/>
          <p:cNvSpPr/>
          <p:nvPr/>
        </p:nvSpPr>
        <p:spPr>
          <a:xfrm>
            <a:off x="1866900" y="16891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2" name="Oval 441"/>
          <p:cNvSpPr/>
          <p:nvPr/>
        </p:nvSpPr>
        <p:spPr>
          <a:xfrm>
            <a:off x="1790700" y="20574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3" name="Oval 442"/>
          <p:cNvSpPr/>
          <p:nvPr/>
        </p:nvSpPr>
        <p:spPr>
          <a:xfrm>
            <a:off x="5016500" y="4457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4" name="Oval 443"/>
          <p:cNvSpPr/>
          <p:nvPr/>
        </p:nvSpPr>
        <p:spPr>
          <a:xfrm>
            <a:off x="4051300" y="21209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5" name="Oval 444"/>
          <p:cNvSpPr/>
          <p:nvPr/>
        </p:nvSpPr>
        <p:spPr>
          <a:xfrm>
            <a:off x="4724400" y="1422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6" name="Oval 445"/>
          <p:cNvSpPr/>
          <p:nvPr/>
        </p:nvSpPr>
        <p:spPr>
          <a:xfrm>
            <a:off x="4457700" y="33147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7" name="Oval 446"/>
          <p:cNvSpPr/>
          <p:nvPr/>
        </p:nvSpPr>
        <p:spPr>
          <a:xfrm>
            <a:off x="2438400" y="1460500"/>
            <a:ext cx="25400" cy="254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8" name="Oval 447"/>
          <p:cNvSpPr/>
          <p:nvPr/>
        </p:nvSpPr>
        <p:spPr>
          <a:xfrm>
            <a:off x="4927600" y="46990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9" name="Oval 448"/>
          <p:cNvSpPr/>
          <p:nvPr/>
        </p:nvSpPr>
        <p:spPr>
          <a:xfrm>
            <a:off x="1968500" y="9271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0" name="Oval 449"/>
          <p:cNvSpPr/>
          <p:nvPr/>
        </p:nvSpPr>
        <p:spPr>
          <a:xfrm>
            <a:off x="1905000" y="1397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1" name="Oval 450"/>
          <p:cNvSpPr/>
          <p:nvPr/>
        </p:nvSpPr>
        <p:spPr>
          <a:xfrm>
            <a:off x="1841500" y="1181100"/>
            <a:ext cx="38100" cy="381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2" name="Oval 451"/>
          <p:cNvSpPr/>
          <p:nvPr/>
        </p:nvSpPr>
        <p:spPr>
          <a:xfrm>
            <a:off x="4699000" y="1803400"/>
            <a:ext cx="38100" cy="38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3" name="Oval 452"/>
          <p:cNvSpPr/>
          <p:nvPr/>
        </p:nvSpPr>
        <p:spPr>
          <a:xfrm>
            <a:off x="5854700" y="37846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4" name="Oval 453"/>
          <p:cNvSpPr/>
          <p:nvPr/>
        </p:nvSpPr>
        <p:spPr>
          <a:xfrm>
            <a:off x="2933700" y="37846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5" name="Oval 454"/>
          <p:cNvSpPr/>
          <p:nvPr/>
        </p:nvSpPr>
        <p:spPr>
          <a:xfrm>
            <a:off x="1816100" y="914400"/>
            <a:ext cx="76200" cy="762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6" name="Oval 455"/>
          <p:cNvSpPr/>
          <p:nvPr/>
        </p:nvSpPr>
        <p:spPr>
          <a:xfrm>
            <a:off x="2438400" y="1371600"/>
            <a:ext cx="63500" cy="63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7" name="Oval 456"/>
          <p:cNvSpPr/>
          <p:nvPr/>
        </p:nvSpPr>
        <p:spPr>
          <a:xfrm>
            <a:off x="4089400" y="27813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8" name="Oval 457"/>
          <p:cNvSpPr/>
          <p:nvPr/>
        </p:nvSpPr>
        <p:spPr>
          <a:xfrm>
            <a:off x="2590800" y="16764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9" name="Oval 458"/>
          <p:cNvSpPr/>
          <p:nvPr/>
        </p:nvSpPr>
        <p:spPr>
          <a:xfrm>
            <a:off x="3975100" y="4038600"/>
            <a:ext cx="38100" cy="381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0" name="Oval 459"/>
          <p:cNvSpPr/>
          <p:nvPr/>
        </p:nvSpPr>
        <p:spPr>
          <a:xfrm>
            <a:off x="2057400" y="7874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1" name="Oval 460"/>
          <p:cNvSpPr/>
          <p:nvPr/>
        </p:nvSpPr>
        <p:spPr>
          <a:xfrm>
            <a:off x="1955800" y="7747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2" name="Oval 461"/>
          <p:cNvSpPr/>
          <p:nvPr/>
        </p:nvSpPr>
        <p:spPr>
          <a:xfrm>
            <a:off x="3467100" y="1676400"/>
            <a:ext cx="63500" cy="63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3" name="Oval 462"/>
          <p:cNvSpPr/>
          <p:nvPr/>
        </p:nvSpPr>
        <p:spPr>
          <a:xfrm>
            <a:off x="3060700" y="19685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4" name="Oval 463"/>
          <p:cNvSpPr/>
          <p:nvPr/>
        </p:nvSpPr>
        <p:spPr>
          <a:xfrm>
            <a:off x="4546600" y="4102100"/>
            <a:ext cx="76200" cy="762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5" name="Oval 464"/>
          <p:cNvSpPr/>
          <p:nvPr/>
        </p:nvSpPr>
        <p:spPr>
          <a:xfrm>
            <a:off x="2222500" y="1765300"/>
            <a:ext cx="88900" cy="8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6" name="Oval 465"/>
          <p:cNvSpPr/>
          <p:nvPr/>
        </p:nvSpPr>
        <p:spPr>
          <a:xfrm>
            <a:off x="4419600" y="35814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7" name="Oval 466"/>
          <p:cNvSpPr/>
          <p:nvPr/>
        </p:nvSpPr>
        <p:spPr>
          <a:xfrm>
            <a:off x="3429000" y="15875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8" name="Oval 467"/>
          <p:cNvSpPr/>
          <p:nvPr/>
        </p:nvSpPr>
        <p:spPr>
          <a:xfrm>
            <a:off x="2197100" y="14732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69" name="Oval 468"/>
          <p:cNvSpPr/>
          <p:nvPr/>
        </p:nvSpPr>
        <p:spPr>
          <a:xfrm>
            <a:off x="2413000" y="1460500"/>
            <a:ext cx="50800" cy="50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0" name="Oval 469"/>
          <p:cNvSpPr/>
          <p:nvPr/>
        </p:nvSpPr>
        <p:spPr>
          <a:xfrm>
            <a:off x="2540000" y="1689100"/>
            <a:ext cx="101600" cy="1016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1" name="Oval 470"/>
          <p:cNvSpPr/>
          <p:nvPr/>
        </p:nvSpPr>
        <p:spPr>
          <a:xfrm>
            <a:off x="2590800" y="21590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2" name="Oval 471"/>
          <p:cNvSpPr/>
          <p:nvPr/>
        </p:nvSpPr>
        <p:spPr>
          <a:xfrm>
            <a:off x="5232400" y="4191000"/>
            <a:ext cx="63500" cy="635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3" name="Oval 472"/>
          <p:cNvSpPr/>
          <p:nvPr/>
        </p:nvSpPr>
        <p:spPr>
          <a:xfrm>
            <a:off x="1790700" y="18415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4" name="Oval 473"/>
          <p:cNvSpPr/>
          <p:nvPr/>
        </p:nvSpPr>
        <p:spPr>
          <a:xfrm>
            <a:off x="3136900" y="1206500"/>
            <a:ext cx="38100" cy="38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5" name="Oval 474"/>
          <p:cNvSpPr/>
          <p:nvPr/>
        </p:nvSpPr>
        <p:spPr>
          <a:xfrm>
            <a:off x="2120900" y="990600"/>
            <a:ext cx="88900" cy="889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6" name="Oval 475"/>
          <p:cNvSpPr/>
          <p:nvPr/>
        </p:nvSpPr>
        <p:spPr>
          <a:xfrm>
            <a:off x="2387600" y="939800"/>
            <a:ext cx="165100" cy="165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7" name="Oval 476"/>
          <p:cNvSpPr/>
          <p:nvPr/>
        </p:nvSpPr>
        <p:spPr>
          <a:xfrm>
            <a:off x="2501900" y="1282700"/>
            <a:ext cx="38100" cy="381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8" name="Oval 477"/>
          <p:cNvSpPr/>
          <p:nvPr/>
        </p:nvSpPr>
        <p:spPr>
          <a:xfrm>
            <a:off x="2679700" y="1930400"/>
            <a:ext cx="63500" cy="635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79" name="Oval 478"/>
          <p:cNvSpPr/>
          <p:nvPr/>
        </p:nvSpPr>
        <p:spPr>
          <a:xfrm>
            <a:off x="4013200" y="18542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0" name="Oval 479"/>
          <p:cNvSpPr/>
          <p:nvPr/>
        </p:nvSpPr>
        <p:spPr>
          <a:xfrm>
            <a:off x="2895600" y="1358900"/>
            <a:ext cx="63500" cy="635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1" name="Oval 480"/>
          <p:cNvSpPr/>
          <p:nvPr/>
        </p:nvSpPr>
        <p:spPr>
          <a:xfrm>
            <a:off x="2451100" y="1714500"/>
            <a:ext cx="101600" cy="101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2" name="Oval 481"/>
          <p:cNvSpPr/>
          <p:nvPr/>
        </p:nvSpPr>
        <p:spPr>
          <a:xfrm>
            <a:off x="2159000" y="1447800"/>
            <a:ext cx="50800" cy="508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3" name="Oval 482"/>
          <p:cNvSpPr/>
          <p:nvPr/>
        </p:nvSpPr>
        <p:spPr>
          <a:xfrm>
            <a:off x="4559300" y="46863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4" name="Oval 483"/>
          <p:cNvSpPr/>
          <p:nvPr/>
        </p:nvSpPr>
        <p:spPr>
          <a:xfrm>
            <a:off x="3556000" y="4508500"/>
            <a:ext cx="50800" cy="508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5" name="Oval 484"/>
          <p:cNvSpPr/>
          <p:nvPr/>
        </p:nvSpPr>
        <p:spPr>
          <a:xfrm>
            <a:off x="3860800" y="1765300"/>
            <a:ext cx="25400" cy="2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6" name="Oval 485"/>
          <p:cNvSpPr/>
          <p:nvPr/>
        </p:nvSpPr>
        <p:spPr>
          <a:xfrm>
            <a:off x="8763000" y="457200"/>
            <a:ext cx="127000" cy="127000"/>
          </a:xfrm>
          <a:prstGeom prst="ellipse">
            <a:avLst/>
          </a:prstGeom>
          <a:solidFill>
            <a:srgbClr val="31F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7" name="Oval 486"/>
          <p:cNvSpPr/>
          <p:nvPr/>
        </p:nvSpPr>
        <p:spPr>
          <a:xfrm>
            <a:off x="8763000" y="723900"/>
            <a:ext cx="127000" cy="127000"/>
          </a:xfrm>
          <a:prstGeom prst="ellipse">
            <a:avLst/>
          </a:prstGeom>
          <a:solidFill>
            <a:srgbClr val="BD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8" name="Oval 487"/>
          <p:cNvSpPr/>
          <p:nvPr/>
        </p:nvSpPr>
        <p:spPr>
          <a:xfrm>
            <a:off x="8763000" y="1092200"/>
            <a:ext cx="127000" cy="12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89" name="Oval 488"/>
          <p:cNvSpPr/>
          <p:nvPr/>
        </p:nvSpPr>
        <p:spPr>
          <a:xfrm>
            <a:off x="8763000" y="1549400"/>
            <a:ext cx="127000" cy="12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90" name="Oval 489"/>
          <p:cNvSpPr/>
          <p:nvPr/>
        </p:nvSpPr>
        <p:spPr>
          <a:xfrm>
            <a:off x="8763000" y="1816100"/>
            <a:ext cx="127000" cy="127000"/>
          </a:xfrm>
          <a:prstGeom prst="ellipse">
            <a:avLst/>
          </a:prstGeom>
          <a:solidFill>
            <a:srgbClr val="008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91" name="TextBox 490"/>
          <p:cNvSpPr txBox="1"/>
          <p:nvPr/>
        </p:nvSpPr>
        <p:spPr>
          <a:xfrm>
            <a:off x="8674100" y="6095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Africa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92" name="TextBox 491"/>
          <p:cNvSpPr txBox="1"/>
          <p:nvPr/>
        </p:nvSpPr>
        <p:spPr>
          <a:xfrm>
            <a:off x="8674100" y="876300"/>
            <a:ext cx="30480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Americas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8674100" y="1231899"/>
            <a:ext cx="304800" cy="2921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Arab countries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8674100" y="17017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Asia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8674100" y="1968499"/>
            <a:ext cx="304800" cy="10160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is-IS" sz="600" smtClean="0">
                <a:solidFill>
                  <a:srgbClr val="000000"/>
                </a:solidFill>
                <a:latin typeface="Verdana *"/>
              </a:rPr>
              <a:t>Europa</a:t>
            </a:r>
            <a:endParaRPr lang="is-IS" sz="600">
              <a:solidFill>
                <a:srgbClr val="000000"/>
              </a:solidFill>
              <a:latin typeface="Verdana *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5572132" y="857232"/>
            <a:ext cx="2467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000" dirty="0" smtClean="0">
                <a:solidFill>
                  <a:srgbClr val="C9C9C9"/>
                </a:solidFill>
              </a:rPr>
              <a:t>2001</a:t>
            </a:r>
            <a:endParaRPr lang="is-IS" sz="8000" dirty="0">
              <a:solidFill>
                <a:srgbClr val="C9C9C9"/>
              </a:solidFill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2643174" y="5929330"/>
            <a:ext cx="43540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Fertility rate, total (births per woman)</a:t>
            </a:r>
            <a:endParaRPr lang="en-US" sz="2000" dirty="0"/>
          </a:p>
        </p:txBody>
      </p:sp>
      <p:sp>
        <p:nvSpPr>
          <p:cNvPr id="498" name="TextBox 497"/>
          <p:cNvSpPr txBox="1"/>
          <p:nvPr/>
        </p:nvSpPr>
        <p:spPr>
          <a:xfrm rot="-5400000">
            <a:off x="-1569667" y="2741137"/>
            <a:ext cx="43107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Life expectancy at birth, total (years)</a:t>
            </a:r>
            <a:endParaRPr lang="en-US" sz="2000" dirty="0"/>
          </a:p>
        </p:txBody>
      </p:sp>
      <p:sp>
        <p:nvSpPr>
          <p:cNvPr id="499" name="TextBox 498"/>
          <p:cNvSpPr txBox="1">
            <a:spLocks noChangeArrowheads="1"/>
          </p:cNvSpPr>
          <p:nvPr/>
        </p:nvSpPr>
        <p:spPr bwMode="auto">
          <a:xfrm>
            <a:off x="1500166" y="5500702"/>
            <a:ext cx="601318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1        2       3       4        5       6        7       8        9</a:t>
            </a:r>
            <a:endParaRPr lang="en-US" sz="2000" dirty="0"/>
          </a:p>
        </p:txBody>
      </p:sp>
      <p:sp>
        <p:nvSpPr>
          <p:cNvPr id="500" name="TextBox 499"/>
          <p:cNvSpPr txBox="1">
            <a:spLocks noChangeArrowheads="1"/>
          </p:cNvSpPr>
          <p:nvPr/>
        </p:nvSpPr>
        <p:spPr bwMode="auto">
          <a:xfrm>
            <a:off x="897813" y="500042"/>
            <a:ext cx="530915" cy="4652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70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60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45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35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Hierarchy of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ends and means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21240000">
            <a:off x="4000496" y="5929330"/>
            <a:ext cx="37593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From growth to happiness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Iceland‘s per capita output 1901-2006 (2000 = 100)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1142976" y="4500570"/>
            <a:ext cx="1214446" cy="590552"/>
          </a:xfrm>
          <a:prstGeom prst="wedgeEllipseCallout">
            <a:avLst>
              <a:gd name="adj1" fmla="val -44773"/>
              <a:gd name="adj2" fmla="val 73958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Ghana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357422" y="4195770"/>
            <a:ext cx="1357322" cy="590552"/>
          </a:xfrm>
          <a:prstGeom prst="wedgeEllipseCallout">
            <a:avLst>
              <a:gd name="adj1" fmla="val -46319"/>
              <a:gd name="adj2" fmla="val 110625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Lesotho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3643306" y="4000504"/>
            <a:ext cx="1357322" cy="590552"/>
          </a:xfrm>
          <a:prstGeom prst="wedgeEllipseCallout">
            <a:avLst>
              <a:gd name="adj1" fmla="val -32384"/>
              <a:gd name="adj2" fmla="val 73958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Namibia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 rot="10800000" flipV="1">
            <a:off x="4214810" y="3286124"/>
            <a:ext cx="1590683" cy="585771"/>
          </a:xfrm>
          <a:prstGeom prst="wedgeEllipseCallout">
            <a:avLst>
              <a:gd name="adj1" fmla="val 11593"/>
              <a:gd name="adj2" fmla="val 171981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Botswana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643570" y="2285992"/>
            <a:ext cx="1074746" cy="538149"/>
          </a:xfrm>
          <a:prstGeom prst="wedgeEllipseCallout">
            <a:avLst>
              <a:gd name="adj1" fmla="val 9690"/>
              <a:gd name="adj2" fmla="val 118958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Korea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197110">
            <a:off x="5946866" y="4802888"/>
            <a:ext cx="275428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Iceland was Ghana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21240000">
            <a:off x="4441472" y="1386479"/>
            <a:ext cx="4301177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 am not changing the subject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45212" y="2796218"/>
            <a:ext cx="2459372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In 1901, Iceland’s real per capita GDP was like Ghana’s today at PPP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3087" grpId="0" animBg="1"/>
      <p:bldP spid="3088" grpId="0" animBg="1"/>
      <p:bldP spid="3089" grpId="0" animBg="1"/>
      <p:bldP spid="3090" grpId="0" animBg="1"/>
      <p:bldP spid="3091" grpId="0" animBg="1"/>
      <p:bldP spid="9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Iceland‘s per capita output 1901-2006 (2000 = 100)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1142976" y="4500570"/>
            <a:ext cx="1214446" cy="590552"/>
          </a:xfrm>
          <a:prstGeom prst="wedgeEllipseCallout">
            <a:avLst>
              <a:gd name="adj1" fmla="val -44773"/>
              <a:gd name="adj2" fmla="val 73958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Ghana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643570" y="2285992"/>
            <a:ext cx="1074746" cy="538149"/>
          </a:xfrm>
          <a:prstGeom prst="wedgeEllipseCallout">
            <a:avLst>
              <a:gd name="adj1" fmla="val 9690"/>
              <a:gd name="adj2" fmla="val 118958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Korea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2841965"/>
            <a:ext cx="4214842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Iceland’s per capita GDP grew by 2.6% per year 1901-2005</a:t>
            </a:r>
          </a:p>
          <a:p>
            <a:r>
              <a:rPr lang="en-US" sz="2000" dirty="0" smtClean="0"/>
              <a:t>Africa can do better in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</a:t>
            </a:r>
          </a:p>
        </p:txBody>
      </p:sp>
      <p:sp>
        <p:nvSpPr>
          <p:cNvPr id="13" name="TextBox 12"/>
          <p:cNvSpPr txBox="1"/>
          <p:nvPr/>
        </p:nvSpPr>
        <p:spPr>
          <a:xfrm rot="21224938">
            <a:off x="4285009" y="4330569"/>
            <a:ext cx="4583686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buClr>
                <a:schemeClr val="tx2"/>
              </a:buClr>
            </a:pPr>
            <a:r>
              <a:rPr lang="en-US" dirty="0" smtClean="0"/>
              <a:t>One key difference: Icelanders knew how to read and write well before 1900 (sagas) and were well prepared for modern 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3075"/>
            <a:ext cx="3521075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Good public health, reflected in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longevity</a:t>
            </a:r>
            <a:r>
              <a:rPr lang="en-US" sz="2600" dirty="0" smtClean="0"/>
              <a:t>, is also conducive to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labor productivity </a:t>
            </a:r>
            <a:r>
              <a:rPr lang="en-US" sz="2600" dirty="0" smtClean="0"/>
              <a:t>and economic growth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156 countries, rich and poor, 1960-2000</a:t>
            </a:r>
            <a:endParaRPr lang="en-US" sz="2600" dirty="0"/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6205538" y="1928802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+mn-lt"/>
              </a:rPr>
              <a:t>r = 0.54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5612" y="857232"/>
            <a:ext cx="3145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expectancy</a:t>
            </a: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economic growth</a:t>
            </a:r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Longer lives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37073" y="1918106"/>
            <a:ext cx="3521075" cy="3890150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205538" y="2143116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Trebuchet MS" pitchFamily="34" charset="0"/>
              </a:rPr>
              <a:t>r = 0.54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SmartArt Placeholder 22"/>
          <p:cNvGraphicFramePr>
            <a:graphicFrameLocks noGrp="1"/>
          </p:cNvGraphicFramePr>
          <p:nvPr>
            <p:ph type="dgm" idx="1"/>
          </p:nvPr>
        </p:nvGraphicFramePr>
        <p:xfrm>
          <a:off x="214282" y="1743092"/>
          <a:ext cx="7786742" cy="432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Determinants of growth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7138235" y="4286256"/>
          <a:ext cx="1720045" cy="2362194"/>
        </p:xfrm>
        <a:graphic>
          <a:graphicData uri="http://schemas.openxmlformats.org/presentationml/2006/ole">
            <p:oleObj spid="_x0000_s129026" name="Photo Editor Photo" r:id="rId8" imgW="2219635" imgH="3048426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SmartArt Placeholder 22"/>
          <p:cNvGraphicFramePr>
            <a:graphicFrameLocks noGrp="1"/>
          </p:cNvGraphicFramePr>
          <p:nvPr>
            <p:ph type="dgm" idx="1"/>
          </p:nvPr>
        </p:nvGraphicFramePr>
        <p:xfrm>
          <a:off x="214282" y="1743092"/>
          <a:ext cx="7786742" cy="432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Determinants of growth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795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795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79595" name="Group 11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54382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line: </a:t>
            </a:r>
            <a:r>
              <a:rPr kumimoji="0" lang="en-US" sz="3800" b="1" i="0" u="none" strike="noStrike" kern="1200" cap="all" spc="0" normalizeH="0" baseline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india</a:t>
            </a:r>
            <a:r>
              <a:rPr kumimoji="0" lang="en-US" sz="3800" b="1" i="0" u="none" strike="noStrike" kern="1200" cap="all" spc="0" normalizeH="0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</a:t>
            </a:r>
            <a:r>
              <a:rPr kumimoji="0" lang="en-US" sz="3800" b="1" i="0" u="none" strike="noStrike" kern="1200" cap="all" spc="0" normalizeH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china</a:t>
            </a:r>
            <a:endParaRPr kumimoji="0" lang="en-US" sz="3800" b="1" i="0" u="none" strike="noStrike" kern="1200" cap="all" spc="0" normalizeH="0" baseline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06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06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0666" name="Group 58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16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16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1639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26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26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2663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36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368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368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47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4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4711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57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57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5735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67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67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6759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children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357686" y="164305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95331" y="857232"/>
            <a:ext cx="36840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Fertility rates 1962-2005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(Births per woman)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There is an easy way to provide more and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education</a:t>
            </a:r>
            <a:r>
              <a:rPr lang="en-US" sz="2600" dirty="0" smtClean="0"/>
              <a:t> to children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Produce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children </a:t>
            </a:r>
            <a:r>
              <a:rPr lang="en-US" sz="2600" dirty="0" smtClean="0"/>
              <a:t>to increase their average “quality”</a:t>
            </a:r>
          </a:p>
          <a:p>
            <a:pPr lvl="1" indent="-274320">
              <a:buFont typeface="Wingdings 2"/>
              <a:buChar char=""/>
              <a:defRPr/>
            </a:pPr>
            <a:r>
              <a:rPr lang="en-US" sz="2200" dirty="0" smtClean="0"/>
              <a:t>Worldwide trend that includes Africa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/>
        </p:bldSub>
      </p:bldGraphic>
      <p:bldP spid="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77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778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7783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Corruption (from 1 to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88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88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880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Corruption (from 1 to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Democracy (from -10 to 10, 1960-2004)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98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98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9886" name="Group 62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Corruption (from 1 to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Democracy (from -10 to 10, 1960-2004)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Growth per capita (%,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795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795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79595" name="Group 11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847251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line: </a:t>
            </a:r>
            <a:r>
              <a:rPr kumimoji="0" lang="en-US" sz="3800" b="1" i="0" u="none" strike="noStrike" kern="1200" cap="all" spc="0" normalizeH="0" baseline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malaysia</a:t>
            </a:r>
            <a:r>
              <a:rPr kumimoji="0" lang="en-US" sz="3800" b="1" i="0" u="none" strike="noStrike" kern="1200" cap="all" spc="0" normalizeH="0" baseline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3800" b="1" i="0" u="none" strike="noStrike" kern="1200" cap="all" spc="0" normalizeH="0" baseline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korea</a:t>
            </a:r>
            <a:endParaRPr kumimoji="0" lang="en-US" sz="3800" b="1" i="0" u="none" strike="noStrike" kern="1200" cap="all" spc="0" normalizeH="0" baseline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06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06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0666" name="Group 58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16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163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1639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26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26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2663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</a:t>
                      </a:r>
                      <a:r>
                        <a:rPr kumimoji="1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1960-2005)</a:t>
                      </a:r>
                      <a:endParaRPr kumimoji="1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36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368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368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47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4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4711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57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57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5735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70" y="318002"/>
            <a:ext cx="7242048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children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888" y="857232"/>
            <a:ext cx="2550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Fertility and</a:t>
            </a:r>
          </a:p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growth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 families </a:t>
            </a:r>
            <a:r>
              <a:rPr lang="en-US" sz="2600" dirty="0" smtClean="0"/>
              <a:t>are associated with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rapid economic growth </a:t>
            </a:r>
            <a:r>
              <a:rPr lang="en-US" sz="2600" dirty="0" smtClean="0"/>
              <a:t>across countries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Rich countries, </a:t>
            </a:r>
            <a:br>
              <a:rPr lang="en-US" sz="2600" dirty="0" smtClean="0"/>
            </a:br>
            <a:r>
              <a:rPr lang="en-US" sz="2600" dirty="0" smtClean="0"/>
              <a:t>with declining populations, may have gone too far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600" dirty="0" smtClean="0"/>
              <a:t>163 countries, rich and poor, 1960-2000</a:t>
            </a:r>
            <a:endParaRPr lang="en-US" sz="2600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205538" y="2000240"/>
            <a:ext cx="1295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+mn-lt"/>
              </a:rPr>
              <a:t>r = -0.54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143636" y="2143116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Trebuchet MS" pitchFamily="34" charset="0"/>
              </a:rPr>
              <a:t>r = -0.54</a:t>
            </a: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37073" y="1906330"/>
            <a:ext cx="3521075" cy="3913703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143636" y="2171694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Trebuchet MS" pitchFamily="34" charset="0"/>
              </a:rPr>
              <a:t>r = -0.54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67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67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6759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77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778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7783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Corruption (from 1 to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88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88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880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Corruption (from 1 to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Democracy (from -10 to 10, 1960-2004)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88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880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8807" name="Group 7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Corruption (from 1 to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Democracy (from -10 to 10,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27125" y="823913"/>
            <a:ext cx="5286375" cy="5211762"/>
            <a:chOff x="0" y="0"/>
            <a:chExt cx="3330" cy="3283"/>
          </a:xfrm>
        </p:grpSpPr>
        <p:sp>
          <p:nvSpPr>
            <p:cNvPr id="5898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33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s-IS"/>
            </a:p>
          </p:txBody>
        </p:sp>
        <p:sp>
          <p:nvSpPr>
            <p:cNvPr id="5898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330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r>
                <a:rPr lang="en-US" u="none"/>
                <a:t>  </a:t>
              </a:r>
              <a:r>
                <a:rPr lang="en-US" sz="31200" u="none"/>
                <a:t> </a:t>
              </a:r>
              <a:r>
                <a:rPr lang="en-US" u="none"/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graphicFrame>
        <p:nvGraphicFramePr>
          <p:cNvPr id="589886" name="Group 62"/>
          <p:cNvGraphicFramePr>
            <a:graphicFrameLocks noGrp="1"/>
          </p:cNvGraphicFramePr>
          <p:nvPr/>
        </p:nvGraphicFramePr>
        <p:xfrm>
          <a:off x="533400" y="1397000"/>
          <a:ext cx="8077200" cy="49987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34000"/>
                <a:gridCol w="1371600"/>
                <a:gridCol w="13716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Determinants of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Malaysia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Exports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Investment (% of GDP,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FDI (net, % of GDP, 1975-2005)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Secondary education (%,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Inflation (%, 1961-2005)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Manufacturing exports (% of total,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Fertility (births per woman,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Corruption (from 1 to 10, 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Democracy (from -10 to 10, 2004)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Growth per capita (%, 1960-2005)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Bottom line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24000"/>
            <a:ext cx="710882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Economic growth responds to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</a:t>
            </a:r>
            <a:r>
              <a:rPr lang="en-US" sz="3200" dirty="0" smtClean="0"/>
              <a:t>as well as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enterprise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200" dirty="0"/>
              <a:t>In particular, by encouraging</a:t>
            </a:r>
          </a:p>
          <a:p>
            <a:pPr lvl="1">
              <a:lnSpc>
                <a:spcPct val="90000"/>
              </a:lnSpc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</a:t>
            </a:r>
          </a:p>
          <a:p>
            <a:pPr lvl="1">
              <a:lnSpc>
                <a:spcPct val="90000"/>
              </a:lnSpc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care, family planning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SzPct val="10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and political diversification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90000"/>
              </a:lnSpc>
              <a:buSzPct val="100000"/>
              <a:buFont typeface="Courier New" pitchFamily="49" charset="0"/>
              <a:buChar char="o"/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Good governance</a:t>
            </a:r>
          </a:p>
          <a:p>
            <a:pPr lvl="2">
              <a:lnSpc>
                <a:spcPct val="90000"/>
              </a:lnSpc>
              <a:buSzPct val="100000"/>
              <a:buFont typeface="Courier New" pitchFamily="49" charset="0"/>
              <a:buChar char="o"/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Sound institutions</a:t>
            </a:r>
          </a:p>
          <a:p>
            <a:pPr lvl="2">
              <a:lnSpc>
                <a:spcPct val="90000"/>
              </a:lnSpc>
              <a:buSzPct val="100000"/>
              <a:buFont typeface="Courier New" pitchFamily="49" charset="0"/>
              <a:buChar char="o"/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Private enterprise</a:t>
            </a:r>
            <a:endParaRPr lang="en-US" sz="2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/>
              <a:t>... the government can help foster rapid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endParaRPr lang="en-US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is the upshot?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bldLvl="2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476248" y="1643050"/>
            <a:ext cx="43100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Since the second world war it has become quite clear that rapid economic growth is available to those countries with adequate natural resources which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make the effort to achieve it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W. ARTHUR LEWIS</a:t>
            </a:r>
          </a:p>
          <a:p>
            <a:pPr algn="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(Accra, 1968)</a:t>
            </a:r>
          </a:p>
        </p:txBody>
      </p:sp>
      <p:graphicFrame>
        <p:nvGraphicFramePr>
          <p:cNvPr id="294916" name="Object 4"/>
          <p:cNvGraphicFramePr>
            <a:graphicFrameLocks noChangeAspect="1"/>
          </p:cNvGraphicFramePr>
          <p:nvPr/>
        </p:nvGraphicFramePr>
        <p:xfrm>
          <a:off x="5500694" y="1142984"/>
          <a:ext cx="2892425" cy="3505200"/>
        </p:xfrm>
        <a:graphic>
          <a:graphicData uri="http://schemas.openxmlformats.org/presentationml/2006/ole">
            <p:oleObj spid="_x0000_s81922" name="Photo Editor Photo" r:id="rId4" imgW="2647619" imgH="3209524" progId="">
              <p:embed/>
            </p:oleObj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Sir Arthur</a:t>
            </a:r>
            <a:r>
              <a:rPr kumimoji="0" lang="en-US" sz="3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Lewis</a:t>
            </a:r>
            <a:r>
              <a:rPr kumimoji="0" lang="en-US" sz="3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got it right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657368"/>
            <a:ext cx="7031037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grow or not to grow </a:t>
            </a:r>
            <a:r>
              <a:rPr lang="en-US" sz="3600" dirty="0" smtClean="0"/>
              <a:t>is in large measure a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 of choice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Many of the constraints on growth are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man-made</a:t>
            </a:r>
            <a:r>
              <a:rPr lang="en-US" sz="3600" dirty="0" smtClean="0"/>
              <a:t>, and can be removed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Conclusion: it can be done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50205" y="142852"/>
            <a:ext cx="5105400" cy="711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These slides </a:t>
            </a:r>
            <a:r>
              <a:rPr lang="is-IS" sz="2000" dirty="0">
                <a:latin typeface="+mn-lt"/>
              </a:rPr>
              <a:t>– and </a:t>
            </a:r>
            <a:r>
              <a:rPr lang="en-US" sz="2000" dirty="0">
                <a:latin typeface="+mn-lt"/>
              </a:rPr>
              <a:t>more</a:t>
            </a:r>
            <a:r>
              <a:rPr lang="is-IS" sz="2000" dirty="0">
                <a:latin typeface="+mn-lt"/>
              </a:rPr>
              <a:t>! – </a:t>
            </a:r>
            <a:r>
              <a:rPr lang="en-US" sz="2000" dirty="0">
                <a:latin typeface="+mn-lt"/>
              </a:rPr>
              <a:t>can be viewed on my website: www.hi.is/</a:t>
            </a:r>
            <a:r>
              <a:rPr lang="en-US" sz="2000" dirty="0">
                <a:latin typeface="+mn-lt"/>
                <a:cs typeface="Times New Roman" charset="0"/>
              </a:rPr>
              <a:t>~</a:t>
            </a:r>
            <a:r>
              <a:rPr lang="en-US" sz="2000" dirty="0">
                <a:latin typeface="+mn-lt"/>
              </a:rPr>
              <a:t>gylfason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21300000">
            <a:off x="2073000" y="4390295"/>
            <a:ext cx="57499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20999997" rev="0"/>
              </a:camera>
              <a:lightRig rig="threePt" dir="t"/>
            </a:scene3d>
          </a:bodyPr>
          <a:lstStyle/>
          <a:p>
            <a:r>
              <a:rPr lang="en-US" sz="12000" dirty="0">
                <a:gradFill>
                  <a:gsLst>
                    <a:gs pos="0">
                      <a:schemeClr val="accent4">
                        <a:alpha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bldLvl="2" autoUpdateAnimBg="0"/>
      <p:bldP spid="4" grpId="0" animBg="1"/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democracy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China remains an outlier</a:t>
            </a:r>
          </a:p>
          <a:p>
            <a:r>
              <a:rPr lang="en-US" dirty="0" smtClean="0"/>
              <a:t>India is a stable democracy</a:t>
            </a:r>
          </a:p>
          <a:p>
            <a:r>
              <a:rPr lang="en-US" dirty="0" smtClean="0"/>
              <a:t>Malaysia has </a:t>
            </a:r>
            <a:r>
              <a:rPr lang="en-US" dirty="0" err="1" smtClean="0"/>
              <a:t>slided</a:t>
            </a:r>
            <a:endParaRPr lang="en-US" dirty="0" smtClean="0"/>
          </a:p>
          <a:p>
            <a:r>
              <a:rPr lang="en-US" dirty="0" smtClean="0"/>
              <a:t>Korea has transformed itself</a:t>
            </a:r>
          </a:p>
          <a:p>
            <a:r>
              <a:rPr lang="en-US" dirty="0" smtClean="0"/>
              <a:t>Africa, too, has made significant progress, covering one third of scale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357686" y="1643050"/>
          <a:ext cx="35210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6314" y="857232"/>
            <a:ext cx="32960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1960-2004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(Index from -10 to 10)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1457</TotalTime>
  <Words>5251</Words>
  <Application>Microsoft Office PowerPoint</Application>
  <PresentationFormat>On-screen Show (4:3)</PresentationFormat>
  <Paragraphs>2258</Paragraphs>
  <Slides>87</Slides>
  <Notes>63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Opulent</vt:lpstr>
      <vt:lpstr>Photo Editor Photo</vt:lpstr>
      <vt:lpstr>Recent Development Experiences  from China, India,  Malaysia,  and South Korea</vt:lpstr>
      <vt:lpstr>outline</vt:lpstr>
      <vt:lpstr>A better place? Yes!</vt:lpstr>
      <vt:lpstr>rising incomes</vt:lpstr>
      <vt:lpstr>Longer lives </vt:lpstr>
      <vt:lpstr>Longer lives </vt:lpstr>
      <vt:lpstr>Fewer children</vt:lpstr>
      <vt:lpstr>Fewer children</vt:lpstr>
      <vt:lpstr>More democracy</vt:lpstr>
      <vt:lpstr>More democracy</vt:lpstr>
      <vt:lpstr>Slide 11</vt:lpstr>
      <vt:lpstr>less agriculture</vt:lpstr>
      <vt:lpstr>more manufacturing and services</vt:lpstr>
      <vt:lpstr>Less Corruption</vt:lpstr>
      <vt:lpstr>Less Corruption</vt:lpstr>
      <vt:lpstr>convergence, big time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Hierarchy of  ends and means</vt:lpstr>
      <vt:lpstr>Iceland‘s per capita output 1901-2006 (2000 = 100)</vt:lpstr>
      <vt:lpstr>Iceland‘s per capita output 1901-2006 (2000 = 100)</vt:lpstr>
      <vt:lpstr>Determinants of growth</vt:lpstr>
      <vt:lpstr>Determinants of growth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 Experiences  from China, India, Malaysia, and South Korea</dc:title>
  <dc:creator>gylfason</dc:creator>
  <cp:lastModifiedBy>gylfason</cp:lastModifiedBy>
  <cp:revision>62</cp:revision>
  <dcterms:created xsi:type="dcterms:W3CDTF">2007-07-29T17:14:59Z</dcterms:created>
  <dcterms:modified xsi:type="dcterms:W3CDTF">2008-09-28T22:31:14Z</dcterms:modified>
</cp:coreProperties>
</file>