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3"/>
  </p:notesMasterIdLst>
  <p:sldIdLst>
    <p:sldId id="256" r:id="rId2"/>
    <p:sldId id="257" r:id="rId3"/>
    <p:sldId id="258" r:id="rId4"/>
    <p:sldId id="295" r:id="rId5"/>
    <p:sldId id="296" r:id="rId6"/>
    <p:sldId id="303" r:id="rId7"/>
    <p:sldId id="297" r:id="rId8"/>
    <p:sldId id="299" r:id="rId9"/>
    <p:sldId id="300" r:id="rId10"/>
    <p:sldId id="304" r:id="rId11"/>
    <p:sldId id="267" r:id="rId12"/>
    <p:sldId id="301" r:id="rId13"/>
    <p:sldId id="363" r:id="rId14"/>
    <p:sldId id="364" r:id="rId15"/>
    <p:sldId id="316" r:id="rId16"/>
    <p:sldId id="317" r:id="rId17"/>
    <p:sldId id="291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65" r:id="rId59"/>
    <p:sldId id="366" r:id="rId60"/>
    <p:sldId id="367" r:id="rId61"/>
    <p:sldId id="368" r:id="rId62"/>
    <p:sldId id="369" r:id="rId63"/>
    <p:sldId id="370" r:id="rId64"/>
    <p:sldId id="321" r:id="rId65"/>
    <p:sldId id="322" r:id="rId66"/>
    <p:sldId id="268" r:id="rId67"/>
    <p:sldId id="269" r:id="rId68"/>
    <p:sldId id="270" r:id="rId69"/>
    <p:sldId id="271" r:id="rId70"/>
    <p:sldId id="272" r:id="rId71"/>
    <p:sldId id="273" r:id="rId72"/>
    <p:sldId id="274" r:id="rId73"/>
    <p:sldId id="275" r:id="rId74"/>
    <p:sldId id="276" r:id="rId75"/>
    <p:sldId id="277" r:id="rId76"/>
    <p:sldId id="278" r:id="rId77"/>
    <p:sldId id="279" r:id="rId78"/>
    <p:sldId id="280" r:id="rId79"/>
    <p:sldId id="281" r:id="rId80"/>
    <p:sldId id="282" r:id="rId81"/>
    <p:sldId id="283" r:id="rId82"/>
    <p:sldId id="284" r:id="rId83"/>
    <p:sldId id="285" r:id="rId84"/>
    <p:sldId id="286" r:id="rId85"/>
    <p:sldId id="287" r:id="rId86"/>
    <p:sldId id="288" r:id="rId87"/>
    <p:sldId id="315" r:id="rId88"/>
    <p:sldId id="289" r:id="rId89"/>
    <p:sldId id="318" r:id="rId90"/>
    <p:sldId id="319" r:id="rId91"/>
    <p:sldId id="320" r:id="rId92"/>
  </p:sldIdLst>
  <p:sldSz cx="9144000" cy="6858000" type="screen4x3"/>
  <p:notesSz cx="6858000" cy="91440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4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Mapu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Mapu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Mapu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Maput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Mapu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24255490155705331"/>
          <c:y val="4.0098206724182323E-2"/>
          <c:w val="0.70103391719858565"/>
          <c:h val="0.84454579058644563"/>
        </c:manualLayout>
      </c:layout>
      <c:lineChart>
        <c:grouping val="standard"/>
        <c:ser>
          <c:idx val="0"/>
          <c:order val="0"/>
          <c:tx>
            <c:strRef>
              <c:f>GDPpcppp!$A$2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GDPpcppp!$B$1:$AF$1</c:f>
              <c:numCache>
                <c:formatCode>General</c:formatCode>
                <c:ptCount val="3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</c:numCache>
            </c:numRef>
          </c:cat>
          <c:val>
            <c:numRef>
              <c:f>GDPpcppp!$B$2:$AF$2</c:f>
              <c:numCache>
                <c:formatCode>0</c:formatCode>
                <c:ptCount val="31"/>
                <c:pt idx="0">
                  <c:v>603.9</c:v>
                </c:pt>
                <c:pt idx="1">
                  <c:v>585.1</c:v>
                </c:pt>
                <c:pt idx="2">
                  <c:v>621</c:v>
                </c:pt>
                <c:pt idx="3">
                  <c:v>684.4</c:v>
                </c:pt>
                <c:pt idx="4">
                  <c:v>726.7</c:v>
                </c:pt>
                <c:pt idx="5">
                  <c:v>773.6</c:v>
                </c:pt>
                <c:pt idx="6">
                  <c:v>803.5</c:v>
                </c:pt>
                <c:pt idx="7">
                  <c:v>863.8</c:v>
                </c:pt>
                <c:pt idx="8">
                  <c:v>944.2</c:v>
                </c:pt>
                <c:pt idx="9">
                  <c:v>1073.5999999999999</c:v>
                </c:pt>
                <c:pt idx="10">
                  <c:v>1202</c:v>
                </c:pt>
                <c:pt idx="11" formatCode="#,##0">
                  <c:v>1288.5</c:v>
                </c:pt>
                <c:pt idx="12" formatCode="#,##0">
                  <c:v>1415.1</c:v>
                </c:pt>
                <c:pt idx="13" formatCode="#,##0">
                  <c:v>1549.8</c:v>
                </c:pt>
                <c:pt idx="14" formatCode="#,##0">
                  <c:v>1588.8</c:v>
                </c:pt>
                <c:pt idx="15" formatCode="#,##0">
                  <c:v>1625.2</c:v>
                </c:pt>
                <c:pt idx="16" formatCode="#,##0">
                  <c:v>1750.6</c:v>
                </c:pt>
                <c:pt idx="17" formatCode="#,##0">
                  <c:v>1974.9</c:v>
                </c:pt>
                <c:pt idx="18" formatCode="#,##0">
                  <c:v>2225.6</c:v>
                </c:pt>
                <c:pt idx="19" formatCode="#,##0">
                  <c:v>2488.9</c:v>
                </c:pt>
                <c:pt idx="20" formatCode="#,##0">
                  <c:v>2730.3</c:v>
                </c:pt>
                <c:pt idx="21" formatCode="#,##0">
                  <c:v>2972</c:v>
                </c:pt>
                <c:pt idx="22" formatCode="#,##0">
                  <c:v>3215.4</c:v>
                </c:pt>
                <c:pt idx="23" formatCode="#,##0">
                  <c:v>3433.1</c:v>
                </c:pt>
                <c:pt idx="24" formatCode="#,##0">
                  <c:v>3659.2</c:v>
                </c:pt>
                <c:pt idx="25" formatCode="#,##0">
                  <c:v>3938.6</c:v>
                </c:pt>
                <c:pt idx="26" formatCode="#,##0">
                  <c:v>4234.6000000000004</c:v>
                </c:pt>
                <c:pt idx="27" formatCode="#,##0">
                  <c:v>4589.1000000000004</c:v>
                </c:pt>
                <c:pt idx="28" formatCode="#,##0">
                  <c:v>5016.7</c:v>
                </c:pt>
                <c:pt idx="29" formatCode="#,##0">
                  <c:v>5490.3</c:v>
                </c:pt>
                <c:pt idx="30" formatCode="#,##0">
                  <c:v>6011.7</c:v>
                </c:pt>
              </c:numCache>
            </c:numRef>
          </c:val>
        </c:ser>
        <c:ser>
          <c:idx val="1"/>
          <c:order val="1"/>
          <c:tx>
            <c:strRef>
              <c:f>GDPpcppp!$A$3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GDPpcppp!$B$1:$AF$1</c:f>
              <c:numCache>
                <c:formatCode>General</c:formatCode>
                <c:ptCount val="3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</c:numCache>
            </c:numRef>
          </c:cat>
          <c:val>
            <c:numRef>
              <c:f>GDPpcppp!$B$3:$AF$3</c:f>
              <c:numCache>
                <c:formatCode>#,##0</c:formatCode>
                <c:ptCount val="31"/>
                <c:pt idx="0">
                  <c:v>1119.7</c:v>
                </c:pt>
                <c:pt idx="1">
                  <c:v>1113.0999999999999</c:v>
                </c:pt>
                <c:pt idx="2">
                  <c:v>1166.7</c:v>
                </c:pt>
                <c:pt idx="3">
                  <c:v>1205.8</c:v>
                </c:pt>
                <c:pt idx="4">
                  <c:v>1116.9000000000001</c:v>
                </c:pt>
                <c:pt idx="5">
                  <c:v>1165.0999999999999</c:v>
                </c:pt>
                <c:pt idx="6">
                  <c:v>1211.9000000000001</c:v>
                </c:pt>
                <c:pt idx="7">
                  <c:v>1228.9000000000001</c:v>
                </c:pt>
                <c:pt idx="8">
                  <c:v>1287.9000000000001</c:v>
                </c:pt>
                <c:pt idx="9">
                  <c:v>1313.1</c:v>
                </c:pt>
                <c:pt idx="10">
                  <c:v>1358.9</c:v>
                </c:pt>
                <c:pt idx="11">
                  <c:v>1394.1</c:v>
                </c:pt>
                <c:pt idx="12">
                  <c:v>1423.1</c:v>
                </c:pt>
                <c:pt idx="13">
                  <c:v>1531</c:v>
                </c:pt>
                <c:pt idx="14">
                  <c:v>1596.5</c:v>
                </c:pt>
                <c:pt idx="15">
                  <c:v>1655.4</c:v>
                </c:pt>
                <c:pt idx="16">
                  <c:v>1637.6</c:v>
                </c:pt>
                <c:pt idx="17">
                  <c:v>1692.2</c:v>
                </c:pt>
                <c:pt idx="18">
                  <c:v>1742</c:v>
                </c:pt>
                <c:pt idx="19">
                  <c:v>1838.6</c:v>
                </c:pt>
                <c:pt idx="20">
                  <c:v>1944.1</c:v>
                </c:pt>
                <c:pt idx="21">
                  <c:v>2051.4</c:v>
                </c:pt>
                <c:pt idx="22">
                  <c:v>2106.3000000000002</c:v>
                </c:pt>
                <c:pt idx="23">
                  <c:v>2194.3000000000002</c:v>
                </c:pt>
                <c:pt idx="24">
                  <c:v>2311.1</c:v>
                </c:pt>
                <c:pt idx="25">
                  <c:v>2364.4</c:v>
                </c:pt>
                <c:pt idx="26">
                  <c:v>2447.6999999999998</c:v>
                </c:pt>
                <c:pt idx="27">
                  <c:v>2499.8000000000002</c:v>
                </c:pt>
                <c:pt idx="28">
                  <c:v>2669.4</c:v>
                </c:pt>
                <c:pt idx="29">
                  <c:v>2850.6</c:v>
                </c:pt>
                <c:pt idx="30">
                  <c:v>3071.5</c:v>
                </c:pt>
              </c:numCache>
            </c:numRef>
          </c:val>
        </c:ser>
        <c:ser>
          <c:idx val="2"/>
          <c:order val="2"/>
          <c:tx>
            <c:strRef>
              <c:f>GDPpcppp!$A$4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numRef>
              <c:f>GDPpcppp!$B$1:$AF$1</c:f>
              <c:numCache>
                <c:formatCode>General</c:formatCode>
                <c:ptCount val="3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</c:numCache>
            </c:numRef>
          </c:cat>
          <c:val>
            <c:numRef>
              <c:f>GDPpcppp!$B$4:$AF$4</c:f>
              <c:numCache>
                <c:formatCode>#,##0</c:formatCode>
                <c:ptCount val="31"/>
                <c:pt idx="0">
                  <c:v>3006</c:v>
                </c:pt>
                <c:pt idx="1">
                  <c:v>3277.4</c:v>
                </c:pt>
                <c:pt idx="2">
                  <c:v>3452.5</c:v>
                </c:pt>
                <c:pt idx="3">
                  <c:v>3599.4</c:v>
                </c:pt>
                <c:pt idx="4">
                  <c:v>3845.2</c:v>
                </c:pt>
                <c:pt idx="5">
                  <c:v>4032.8</c:v>
                </c:pt>
                <c:pt idx="6">
                  <c:v>4205.7</c:v>
                </c:pt>
                <c:pt idx="7">
                  <c:v>4341.6000000000004</c:v>
                </c:pt>
                <c:pt idx="8">
                  <c:v>4492.7</c:v>
                </c:pt>
                <c:pt idx="9">
                  <c:v>4715</c:v>
                </c:pt>
                <c:pt idx="10">
                  <c:v>4541.2</c:v>
                </c:pt>
                <c:pt idx="11">
                  <c:v>4475.9000000000005</c:v>
                </c:pt>
                <c:pt idx="12">
                  <c:v>4597.1000000000004</c:v>
                </c:pt>
                <c:pt idx="13">
                  <c:v>4925.7</c:v>
                </c:pt>
                <c:pt idx="14">
                  <c:v>5234.5</c:v>
                </c:pt>
                <c:pt idx="15">
                  <c:v>5558.5</c:v>
                </c:pt>
                <c:pt idx="16">
                  <c:v>5930.1</c:v>
                </c:pt>
                <c:pt idx="17">
                  <c:v>6287.7</c:v>
                </c:pt>
                <c:pt idx="18">
                  <c:v>6728.9</c:v>
                </c:pt>
                <c:pt idx="19">
                  <c:v>7157.6</c:v>
                </c:pt>
                <c:pt idx="20">
                  <c:v>7659.2</c:v>
                </c:pt>
                <c:pt idx="21">
                  <c:v>8211.7000000000007</c:v>
                </c:pt>
                <c:pt idx="22">
                  <c:v>8593.1</c:v>
                </c:pt>
                <c:pt idx="23">
                  <c:v>7767.2</c:v>
                </c:pt>
                <c:pt idx="24">
                  <c:v>8051.4</c:v>
                </c:pt>
                <c:pt idx="25">
                  <c:v>8569.7000000000007</c:v>
                </c:pt>
                <c:pt idx="26">
                  <c:v>8415.9</c:v>
                </c:pt>
                <c:pt idx="27">
                  <c:v>8589.9</c:v>
                </c:pt>
                <c:pt idx="28">
                  <c:v>8905.2000000000007</c:v>
                </c:pt>
                <c:pt idx="29">
                  <c:v>9373.7999999999811</c:v>
                </c:pt>
                <c:pt idx="30">
                  <c:v>9681.2000000000007</c:v>
                </c:pt>
              </c:numCache>
            </c:numRef>
          </c:val>
        </c:ser>
        <c:ser>
          <c:idx val="3"/>
          <c:order val="3"/>
          <c:tx>
            <c:strRef>
              <c:f>GDPpcppp!$A$5</c:f>
              <c:strCache>
                <c:ptCount val="1"/>
                <c:pt idx="0">
                  <c:v>Korea</c:v>
                </c:pt>
              </c:strCache>
            </c:strRef>
          </c:tx>
          <c:marker>
            <c:symbol val="none"/>
          </c:marker>
          <c:cat>
            <c:numRef>
              <c:f>GDPpcppp!$B$1:$AF$1</c:f>
              <c:numCache>
                <c:formatCode>General</c:formatCode>
                <c:ptCount val="3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</c:numCache>
            </c:numRef>
          </c:cat>
          <c:val>
            <c:numRef>
              <c:f>GDPpcppp!$B$5:$AF$5</c:f>
              <c:numCache>
                <c:formatCode>#,##0</c:formatCode>
                <c:ptCount val="31"/>
                <c:pt idx="0">
                  <c:v>3693.4</c:v>
                </c:pt>
                <c:pt idx="1">
                  <c:v>4019.2</c:v>
                </c:pt>
                <c:pt idx="2">
                  <c:v>4352.5</c:v>
                </c:pt>
                <c:pt idx="3">
                  <c:v>4685.4000000000005</c:v>
                </c:pt>
                <c:pt idx="4">
                  <c:v>4927.9000000000005</c:v>
                </c:pt>
                <c:pt idx="5">
                  <c:v>4779.4000000000005</c:v>
                </c:pt>
                <c:pt idx="6">
                  <c:v>4995.5</c:v>
                </c:pt>
                <c:pt idx="7">
                  <c:v>5279.2</c:v>
                </c:pt>
                <c:pt idx="8">
                  <c:v>5762.5</c:v>
                </c:pt>
                <c:pt idx="9">
                  <c:v>6152.9</c:v>
                </c:pt>
                <c:pt idx="10">
                  <c:v>6507</c:v>
                </c:pt>
                <c:pt idx="11">
                  <c:v>7131.9</c:v>
                </c:pt>
                <c:pt idx="12">
                  <c:v>7849.3</c:v>
                </c:pt>
                <c:pt idx="13">
                  <c:v>8601.9</c:v>
                </c:pt>
                <c:pt idx="14">
                  <c:v>9094.2000000000007</c:v>
                </c:pt>
                <c:pt idx="15">
                  <c:v>9813.6</c:v>
                </c:pt>
                <c:pt idx="16">
                  <c:v>10636.4</c:v>
                </c:pt>
                <c:pt idx="17">
                  <c:v>11159.5</c:v>
                </c:pt>
                <c:pt idx="18">
                  <c:v>11738.3</c:v>
                </c:pt>
                <c:pt idx="19">
                  <c:v>12626.6</c:v>
                </c:pt>
                <c:pt idx="20">
                  <c:v>13588.7</c:v>
                </c:pt>
                <c:pt idx="21">
                  <c:v>14401.8</c:v>
                </c:pt>
                <c:pt idx="22">
                  <c:v>14930.9</c:v>
                </c:pt>
                <c:pt idx="23">
                  <c:v>13807.4</c:v>
                </c:pt>
                <c:pt idx="24">
                  <c:v>15010.2</c:v>
                </c:pt>
                <c:pt idx="25">
                  <c:v>16148.5</c:v>
                </c:pt>
                <c:pt idx="26">
                  <c:v>16645.8</c:v>
                </c:pt>
                <c:pt idx="27">
                  <c:v>17708.2</c:v>
                </c:pt>
                <c:pt idx="28">
                  <c:v>18167.3</c:v>
                </c:pt>
                <c:pt idx="29">
                  <c:v>18934.400000000001</c:v>
                </c:pt>
                <c:pt idx="30">
                  <c:v>19598.099999999948</c:v>
                </c:pt>
              </c:numCache>
            </c:numRef>
          </c:val>
        </c:ser>
        <c:ser>
          <c:idx val="4"/>
          <c:order val="4"/>
          <c:tx>
            <c:strRef>
              <c:f>GDPpcppp!$A$6</c:f>
              <c:strCache>
                <c:ptCount val="1"/>
                <c:pt idx="0">
                  <c:v>Africa</c:v>
                </c:pt>
              </c:strCache>
            </c:strRef>
          </c:tx>
          <c:marker>
            <c:symbol val="none"/>
          </c:marker>
          <c:cat>
            <c:numRef>
              <c:f>GDPpcppp!$B$1:$AF$1</c:f>
              <c:numCache>
                <c:formatCode>General</c:formatCode>
                <c:ptCount val="3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</c:numCache>
            </c:numRef>
          </c:cat>
          <c:val>
            <c:numRef>
              <c:f>GDPpcppp!$B$6:$AF$6</c:f>
              <c:numCache>
                <c:formatCode>#,##0</c:formatCode>
                <c:ptCount val="31"/>
                <c:pt idx="0">
                  <c:v>1877.7</c:v>
                </c:pt>
                <c:pt idx="1">
                  <c:v>1885.8</c:v>
                </c:pt>
                <c:pt idx="2">
                  <c:v>1863.6</c:v>
                </c:pt>
                <c:pt idx="3">
                  <c:v>1833.9</c:v>
                </c:pt>
                <c:pt idx="4">
                  <c:v>1838.6</c:v>
                </c:pt>
                <c:pt idx="5">
                  <c:v>1855.8</c:v>
                </c:pt>
                <c:pt idx="6">
                  <c:v>1845.8</c:v>
                </c:pt>
                <c:pt idx="7">
                  <c:v>1802.2</c:v>
                </c:pt>
                <c:pt idx="8">
                  <c:v>1745.1</c:v>
                </c:pt>
                <c:pt idx="9">
                  <c:v>1735.8</c:v>
                </c:pt>
                <c:pt idx="10">
                  <c:v>1701.6</c:v>
                </c:pt>
                <c:pt idx="11">
                  <c:v>1693.7</c:v>
                </c:pt>
                <c:pt idx="12">
                  <c:v>1694.3</c:v>
                </c:pt>
                <c:pt idx="13">
                  <c:v>1712.3</c:v>
                </c:pt>
                <c:pt idx="14">
                  <c:v>1712</c:v>
                </c:pt>
                <c:pt idx="15">
                  <c:v>1677.9</c:v>
                </c:pt>
                <c:pt idx="16">
                  <c:v>1636.1</c:v>
                </c:pt>
                <c:pt idx="17">
                  <c:v>1566.1</c:v>
                </c:pt>
                <c:pt idx="18">
                  <c:v>1543.8</c:v>
                </c:pt>
                <c:pt idx="19">
                  <c:v>1533.2</c:v>
                </c:pt>
                <c:pt idx="20">
                  <c:v>1551.4</c:v>
                </c:pt>
                <c:pt idx="21">
                  <c:v>1590.2</c:v>
                </c:pt>
                <c:pt idx="22">
                  <c:v>1603.2</c:v>
                </c:pt>
                <c:pt idx="23">
                  <c:v>1597.5</c:v>
                </c:pt>
                <c:pt idx="24">
                  <c:v>1601.9</c:v>
                </c:pt>
                <c:pt idx="25">
                  <c:v>1611.2</c:v>
                </c:pt>
                <c:pt idx="26">
                  <c:v>1629.8</c:v>
                </c:pt>
                <c:pt idx="27">
                  <c:v>1645.4</c:v>
                </c:pt>
                <c:pt idx="28">
                  <c:v>1669.6</c:v>
                </c:pt>
                <c:pt idx="29">
                  <c:v>1718.5</c:v>
                </c:pt>
                <c:pt idx="30">
                  <c:v>1774</c:v>
                </c:pt>
              </c:numCache>
            </c:numRef>
          </c:val>
        </c:ser>
        <c:marker val="1"/>
        <c:axId val="80185216"/>
        <c:axId val="80186752"/>
      </c:lineChart>
      <c:catAx>
        <c:axId val="80185216"/>
        <c:scaling>
          <c:orientation val="minMax"/>
        </c:scaling>
        <c:axPos val="b"/>
        <c:numFmt formatCode="General" sourceLinked="1"/>
        <c:tickLblPos val="nextTo"/>
        <c:crossAx val="80186752"/>
        <c:crosses val="autoZero"/>
        <c:auto val="1"/>
        <c:lblAlgn val="ctr"/>
        <c:lblOffset val="100"/>
      </c:catAx>
      <c:valAx>
        <c:axId val="80186752"/>
        <c:scaling>
          <c:orientation val="minMax"/>
          <c:max val="200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80185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878268710550177"/>
          <c:y val="5.7391322023622557E-2"/>
          <c:w val="0.33774571686203786"/>
          <c:h val="0.39416141934876725"/>
        </c:manualLayout>
      </c:layout>
      <c:txPr>
        <a:bodyPr/>
        <a:lstStyle/>
        <a:p>
          <a:pPr>
            <a:defRPr sz="1800"/>
          </a:pPr>
          <a:endParaRPr lang="is-IS"/>
        </a:p>
      </c:txPr>
    </c:legend>
    <c:plotVisOnly val="1"/>
  </c:chart>
  <c:spPr>
    <a:solidFill>
      <a:schemeClr val="lt1"/>
    </a:solidFill>
    <a:ln w="28575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3373614592134542"/>
          <c:y val="2.6068043419709867E-2"/>
          <c:w val="0.83219102120801336"/>
          <c:h val="0.85377763804079077"/>
        </c:manualLayout>
      </c:layout>
      <c:lineChart>
        <c:grouping val="standard"/>
        <c:ser>
          <c:idx val="0"/>
          <c:order val="0"/>
          <c:tx>
            <c:strRef>
              <c:f>Life!$A$2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Life!$B$1:$AU$1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Life!$B$2:$AU$2</c:f>
              <c:numCache>
                <c:formatCode>General</c:formatCode>
                <c:ptCount val="46"/>
                <c:pt idx="0">
                  <c:v>36.300000000000004</c:v>
                </c:pt>
                <c:pt idx="1">
                  <c:v>40.5</c:v>
                </c:pt>
                <c:pt idx="2">
                  <c:v>54.1</c:v>
                </c:pt>
                <c:pt idx="3">
                  <c:v>50.2</c:v>
                </c:pt>
                <c:pt idx="4">
                  <c:v>50.2</c:v>
                </c:pt>
                <c:pt idx="5">
                  <c:v>50.2</c:v>
                </c:pt>
                <c:pt idx="6">
                  <c:v>59.6</c:v>
                </c:pt>
                <c:pt idx="7">
                  <c:v>59.6</c:v>
                </c:pt>
                <c:pt idx="8">
                  <c:v>59.6</c:v>
                </c:pt>
                <c:pt idx="9">
                  <c:v>61.7</c:v>
                </c:pt>
                <c:pt idx="10">
                  <c:v>61.7</c:v>
                </c:pt>
                <c:pt idx="11">
                  <c:v>61.7</c:v>
                </c:pt>
                <c:pt idx="12">
                  <c:v>63.2</c:v>
                </c:pt>
                <c:pt idx="13">
                  <c:v>63.2</c:v>
                </c:pt>
                <c:pt idx="14">
                  <c:v>64.3</c:v>
                </c:pt>
                <c:pt idx="15">
                  <c:v>65.400000000000006</c:v>
                </c:pt>
                <c:pt idx="16">
                  <c:v>65.400000000000006</c:v>
                </c:pt>
                <c:pt idx="17">
                  <c:v>65.400000000000006</c:v>
                </c:pt>
                <c:pt idx="18">
                  <c:v>65.400000000000006</c:v>
                </c:pt>
                <c:pt idx="19">
                  <c:v>66.8</c:v>
                </c:pt>
                <c:pt idx="20">
                  <c:v>66.8</c:v>
                </c:pt>
                <c:pt idx="21">
                  <c:v>66.8</c:v>
                </c:pt>
                <c:pt idx="22">
                  <c:v>67.8</c:v>
                </c:pt>
                <c:pt idx="23">
                  <c:v>67.8</c:v>
                </c:pt>
                <c:pt idx="24">
                  <c:v>68.3</c:v>
                </c:pt>
                <c:pt idx="25">
                  <c:v>68.3</c:v>
                </c:pt>
                <c:pt idx="26">
                  <c:v>68.3</c:v>
                </c:pt>
                <c:pt idx="27">
                  <c:v>68.7</c:v>
                </c:pt>
                <c:pt idx="28">
                  <c:v>68.7</c:v>
                </c:pt>
                <c:pt idx="29">
                  <c:v>68.900000000000006</c:v>
                </c:pt>
                <c:pt idx="30">
                  <c:v>68.900000000000006</c:v>
                </c:pt>
                <c:pt idx="31">
                  <c:v>68.900000000000006</c:v>
                </c:pt>
                <c:pt idx="32">
                  <c:v>69</c:v>
                </c:pt>
                <c:pt idx="33">
                  <c:v>69</c:v>
                </c:pt>
                <c:pt idx="34">
                  <c:v>69.400000000000006</c:v>
                </c:pt>
                <c:pt idx="35">
                  <c:v>69.400000000000006</c:v>
                </c:pt>
                <c:pt idx="36">
                  <c:v>69.400000000000006</c:v>
                </c:pt>
                <c:pt idx="37">
                  <c:v>69.7</c:v>
                </c:pt>
                <c:pt idx="38">
                  <c:v>69.7</c:v>
                </c:pt>
                <c:pt idx="39">
                  <c:v>70.3</c:v>
                </c:pt>
                <c:pt idx="40">
                  <c:v>70.3</c:v>
                </c:pt>
                <c:pt idx="41">
                  <c:v>70.3</c:v>
                </c:pt>
                <c:pt idx="42">
                  <c:v>70.7</c:v>
                </c:pt>
                <c:pt idx="43">
                  <c:v>70.7</c:v>
                </c:pt>
                <c:pt idx="44">
                  <c:v>71.400000000000006</c:v>
                </c:pt>
                <c:pt idx="45">
                  <c:v>71.8</c:v>
                </c:pt>
              </c:numCache>
            </c:numRef>
          </c:val>
        </c:ser>
        <c:ser>
          <c:idx val="1"/>
          <c:order val="1"/>
          <c:tx>
            <c:strRef>
              <c:f>Life!$A$3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Life!$B$1:$AU$1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Life!$B$3:$AU$3</c:f>
              <c:numCache>
                <c:formatCode>General</c:formatCode>
                <c:ptCount val="46"/>
                <c:pt idx="0">
                  <c:v>44.3</c:v>
                </c:pt>
                <c:pt idx="1">
                  <c:v>44.3</c:v>
                </c:pt>
                <c:pt idx="2">
                  <c:v>45.5</c:v>
                </c:pt>
                <c:pt idx="3">
                  <c:v>45.5</c:v>
                </c:pt>
                <c:pt idx="4">
                  <c:v>45.5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49.4</c:v>
                </c:pt>
                <c:pt idx="10">
                  <c:v>49.4</c:v>
                </c:pt>
                <c:pt idx="11">
                  <c:v>50.3</c:v>
                </c:pt>
                <c:pt idx="12">
                  <c:v>50.3</c:v>
                </c:pt>
                <c:pt idx="13">
                  <c:v>50.3</c:v>
                </c:pt>
                <c:pt idx="14">
                  <c:v>50.3</c:v>
                </c:pt>
                <c:pt idx="15">
                  <c:v>52.9</c:v>
                </c:pt>
                <c:pt idx="16">
                  <c:v>52.9</c:v>
                </c:pt>
                <c:pt idx="17">
                  <c:v>52.9</c:v>
                </c:pt>
                <c:pt idx="18">
                  <c:v>52.9</c:v>
                </c:pt>
                <c:pt idx="19">
                  <c:v>54.2</c:v>
                </c:pt>
                <c:pt idx="20">
                  <c:v>54.2</c:v>
                </c:pt>
                <c:pt idx="21">
                  <c:v>54.2</c:v>
                </c:pt>
                <c:pt idx="22">
                  <c:v>55.1</c:v>
                </c:pt>
                <c:pt idx="23">
                  <c:v>55.1</c:v>
                </c:pt>
                <c:pt idx="24">
                  <c:v>56.6</c:v>
                </c:pt>
                <c:pt idx="25">
                  <c:v>56.6</c:v>
                </c:pt>
                <c:pt idx="26">
                  <c:v>56.6</c:v>
                </c:pt>
                <c:pt idx="27">
                  <c:v>57.6</c:v>
                </c:pt>
                <c:pt idx="28">
                  <c:v>57.6</c:v>
                </c:pt>
                <c:pt idx="29">
                  <c:v>59.1</c:v>
                </c:pt>
                <c:pt idx="30">
                  <c:v>59.1</c:v>
                </c:pt>
                <c:pt idx="31">
                  <c:v>59.1</c:v>
                </c:pt>
                <c:pt idx="32">
                  <c:v>60.1</c:v>
                </c:pt>
                <c:pt idx="33">
                  <c:v>60.1</c:v>
                </c:pt>
                <c:pt idx="34">
                  <c:v>61.4</c:v>
                </c:pt>
                <c:pt idx="35">
                  <c:v>61.4</c:v>
                </c:pt>
                <c:pt idx="36">
                  <c:v>61.4</c:v>
                </c:pt>
                <c:pt idx="37">
                  <c:v>62.2</c:v>
                </c:pt>
                <c:pt idx="38">
                  <c:v>62.2</c:v>
                </c:pt>
                <c:pt idx="39">
                  <c:v>62.9</c:v>
                </c:pt>
                <c:pt idx="40">
                  <c:v>62.9</c:v>
                </c:pt>
                <c:pt idx="41">
                  <c:v>62.9</c:v>
                </c:pt>
                <c:pt idx="42">
                  <c:v>63.4</c:v>
                </c:pt>
                <c:pt idx="43">
                  <c:v>63.4</c:v>
                </c:pt>
                <c:pt idx="44">
                  <c:v>63.5</c:v>
                </c:pt>
                <c:pt idx="45">
                  <c:v>63.5</c:v>
                </c:pt>
              </c:numCache>
            </c:numRef>
          </c:val>
        </c:ser>
        <c:ser>
          <c:idx val="2"/>
          <c:order val="2"/>
          <c:tx>
            <c:strRef>
              <c:f>Life!$A$4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numRef>
              <c:f>Life!$B$1:$AU$1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Life!$B$4:$AU$4</c:f>
              <c:numCache>
                <c:formatCode>General</c:formatCode>
                <c:ptCount val="46"/>
                <c:pt idx="0">
                  <c:v>54.3</c:v>
                </c:pt>
                <c:pt idx="1">
                  <c:v>54.3</c:v>
                </c:pt>
                <c:pt idx="2">
                  <c:v>55.7</c:v>
                </c:pt>
                <c:pt idx="3">
                  <c:v>55.7</c:v>
                </c:pt>
                <c:pt idx="4">
                  <c:v>55.7</c:v>
                </c:pt>
                <c:pt idx="5">
                  <c:v>59.4</c:v>
                </c:pt>
                <c:pt idx="6">
                  <c:v>59.4</c:v>
                </c:pt>
                <c:pt idx="7">
                  <c:v>59.4</c:v>
                </c:pt>
                <c:pt idx="8">
                  <c:v>59.4</c:v>
                </c:pt>
                <c:pt idx="9">
                  <c:v>61.6</c:v>
                </c:pt>
                <c:pt idx="10">
                  <c:v>61.6</c:v>
                </c:pt>
                <c:pt idx="11">
                  <c:v>63</c:v>
                </c:pt>
                <c:pt idx="12">
                  <c:v>63</c:v>
                </c:pt>
                <c:pt idx="13">
                  <c:v>63</c:v>
                </c:pt>
                <c:pt idx="14">
                  <c:v>63</c:v>
                </c:pt>
                <c:pt idx="15">
                  <c:v>65.3</c:v>
                </c:pt>
                <c:pt idx="16">
                  <c:v>65.3</c:v>
                </c:pt>
                <c:pt idx="17">
                  <c:v>65.3</c:v>
                </c:pt>
                <c:pt idx="18">
                  <c:v>65.3</c:v>
                </c:pt>
                <c:pt idx="19">
                  <c:v>66.900000000000006</c:v>
                </c:pt>
                <c:pt idx="20">
                  <c:v>66.900000000000006</c:v>
                </c:pt>
                <c:pt idx="21">
                  <c:v>66.900000000000006</c:v>
                </c:pt>
                <c:pt idx="22">
                  <c:v>68</c:v>
                </c:pt>
                <c:pt idx="23">
                  <c:v>68</c:v>
                </c:pt>
                <c:pt idx="24">
                  <c:v>68.900000000000006</c:v>
                </c:pt>
                <c:pt idx="25">
                  <c:v>68.900000000000006</c:v>
                </c:pt>
                <c:pt idx="26">
                  <c:v>68.900000000000006</c:v>
                </c:pt>
                <c:pt idx="27">
                  <c:v>69.5</c:v>
                </c:pt>
                <c:pt idx="28">
                  <c:v>69.5</c:v>
                </c:pt>
                <c:pt idx="29">
                  <c:v>70.3</c:v>
                </c:pt>
                <c:pt idx="30">
                  <c:v>70.3</c:v>
                </c:pt>
                <c:pt idx="31">
                  <c:v>70.3</c:v>
                </c:pt>
                <c:pt idx="32">
                  <c:v>70.8</c:v>
                </c:pt>
                <c:pt idx="33">
                  <c:v>70.8</c:v>
                </c:pt>
                <c:pt idx="34">
                  <c:v>71.5</c:v>
                </c:pt>
                <c:pt idx="35">
                  <c:v>71.5</c:v>
                </c:pt>
                <c:pt idx="36">
                  <c:v>71.5</c:v>
                </c:pt>
                <c:pt idx="37">
                  <c:v>72</c:v>
                </c:pt>
                <c:pt idx="38">
                  <c:v>72</c:v>
                </c:pt>
                <c:pt idx="39">
                  <c:v>72.599999999999994</c:v>
                </c:pt>
                <c:pt idx="40">
                  <c:v>72.599999999999994</c:v>
                </c:pt>
                <c:pt idx="41">
                  <c:v>72.599999999999994</c:v>
                </c:pt>
                <c:pt idx="42">
                  <c:v>73.099999999999994</c:v>
                </c:pt>
                <c:pt idx="43">
                  <c:v>73.099999999999994</c:v>
                </c:pt>
                <c:pt idx="44">
                  <c:v>73.7</c:v>
                </c:pt>
                <c:pt idx="45">
                  <c:v>73.7</c:v>
                </c:pt>
              </c:numCache>
            </c:numRef>
          </c:val>
        </c:ser>
        <c:ser>
          <c:idx val="3"/>
          <c:order val="3"/>
          <c:tx>
            <c:strRef>
              <c:f>Life!$A$5</c:f>
              <c:strCache>
                <c:ptCount val="1"/>
                <c:pt idx="0">
                  <c:v>Korea</c:v>
                </c:pt>
              </c:strCache>
            </c:strRef>
          </c:tx>
          <c:marker>
            <c:symbol val="none"/>
          </c:marker>
          <c:cat>
            <c:numRef>
              <c:f>Life!$B$1:$AU$1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Life!$B$5:$AU$5</c:f>
              <c:numCache>
                <c:formatCode>General</c:formatCode>
                <c:ptCount val="46"/>
                <c:pt idx="0">
                  <c:v>54.2</c:v>
                </c:pt>
                <c:pt idx="1">
                  <c:v>54.2</c:v>
                </c:pt>
                <c:pt idx="2">
                  <c:v>55.2</c:v>
                </c:pt>
                <c:pt idx="3">
                  <c:v>55.2</c:v>
                </c:pt>
                <c:pt idx="4">
                  <c:v>55.2</c:v>
                </c:pt>
                <c:pt idx="5">
                  <c:v>57.7</c:v>
                </c:pt>
                <c:pt idx="6">
                  <c:v>57.7</c:v>
                </c:pt>
                <c:pt idx="7">
                  <c:v>57.7</c:v>
                </c:pt>
                <c:pt idx="8">
                  <c:v>57.7</c:v>
                </c:pt>
                <c:pt idx="9">
                  <c:v>61.2</c:v>
                </c:pt>
                <c:pt idx="10">
                  <c:v>61.2</c:v>
                </c:pt>
                <c:pt idx="11">
                  <c:v>62.4</c:v>
                </c:pt>
                <c:pt idx="12">
                  <c:v>62.8</c:v>
                </c:pt>
                <c:pt idx="13">
                  <c:v>63.2</c:v>
                </c:pt>
                <c:pt idx="14">
                  <c:v>63.2</c:v>
                </c:pt>
                <c:pt idx="15">
                  <c:v>64</c:v>
                </c:pt>
                <c:pt idx="16">
                  <c:v>64</c:v>
                </c:pt>
                <c:pt idx="17">
                  <c:v>64.599999999999994</c:v>
                </c:pt>
                <c:pt idx="18">
                  <c:v>64.599999999999994</c:v>
                </c:pt>
                <c:pt idx="19">
                  <c:v>65.3</c:v>
                </c:pt>
                <c:pt idx="20">
                  <c:v>65.8</c:v>
                </c:pt>
                <c:pt idx="21">
                  <c:v>66.3</c:v>
                </c:pt>
                <c:pt idx="22">
                  <c:v>66.8</c:v>
                </c:pt>
                <c:pt idx="23">
                  <c:v>67.2</c:v>
                </c:pt>
                <c:pt idx="24">
                  <c:v>67.2</c:v>
                </c:pt>
                <c:pt idx="25">
                  <c:v>68.5</c:v>
                </c:pt>
                <c:pt idx="26">
                  <c:v>68.5</c:v>
                </c:pt>
                <c:pt idx="27">
                  <c:v>69.8</c:v>
                </c:pt>
                <c:pt idx="28">
                  <c:v>69.8</c:v>
                </c:pt>
                <c:pt idx="29">
                  <c:v>70.900000000000006</c:v>
                </c:pt>
                <c:pt idx="30">
                  <c:v>71.3</c:v>
                </c:pt>
                <c:pt idx="31">
                  <c:v>71.7</c:v>
                </c:pt>
                <c:pt idx="32">
                  <c:v>72.2</c:v>
                </c:pt>
                <c:pt idx="33">
                  <c:v>72.7</c:v>
                </c:pt>
                <c:pt idx="34">
                  <c:v>72.7</c:v>
                </c:pt>
                <c:pt idx="35">
                  <c:v>73.400000000000006</c:v>
                </c:pt>
                <c:pt idx="36">
                  <c:v>73.400000000000006</c:v>
                </c:pt>
                <c:pt idx="37">
                  <c:v>74.2</c:v>
                </c:pt>
                <c:pt idx="38">
                  <c:v>74.2</c:v>
                </c:pt>
                <c:pt idx="39">
                  <c:v>75.400000000000006</c:v>
                </c:pt>
                <c:pt idx="40">
                  <c:v>75.900000000000006</c:v>
                </c:pt>
                <c:pt idx="41">
                  <c:v>76.3</c:v>
                </c:pt>
                <c:pt idx="42">
                  <c:v>76.8</c:v>
                </c:pt>
                <c:pt idx="43">
                  <c:v>77.3</c:v>
                </c:pt>
                <c:pt idx="44">
                  <c:v>77.5</c:v>
                </c:pt>
                <c:pt idx="45">
                  <c:v>77.599999999999994</c:v>
                </c:pt>
              </c:numCache>
            </c:numRef>
          </c:val>
        </c:ser>
        <c:ser>
          <c:idx val="4"/>
          <c:order val="4"/>
          <c:tx>
            <c:strRef>
              <c:f>Life!$A$6</c:f>
              <c:strCache>
                <c:ptCount val="1"/>
                <c:pt idx="0">
                  <c:v>Africa</c:v>
                </c:pt>
              </c:strCache>
            </c:strRef>
          </c:tx>
          <c:marker>
            <c:symbol val="none"/>
          </c:marker>
          <c:cat>
            <c:numRef>
              <c:f>Life!$B$1:$AU$1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Life!$B$6:$AU$6</c:f>
              <c:numCache>
                <c:formatCode>General</c:formatCode>
                <c:ptCount val="46"/>
                <c:pt idx="0">
                  <c:v>40.6</c:v>
                </c:pt>
                <c:pt idx="1">
                  <c:v>40.6</c:v>
                </c:pt>
                <c:pt idx="2">
                  <c:v>41.4</c:v>
                </c:pt>
                <c:pt idx="3">
                  <c:v>41.4</c:v>
                </c:pt>
                <c:pt idx="4">
                  <c:v>41.4</c:v>
                </c:pt>
                <c:pt idx="5">
                  <c:v>43.4</c:v>
                </c:pt>
                <c:pt idx="6">
                  <c:v>43.4</c:v>
                </c:pt>
                <c:pt idx="7">
                  <c:v>43.4</c:v>
                </c:pt>
                <c:pt idx="8">
                  <c:v>43.4</c:v>
                </c:pt>
                <c:pt idx="9">
                  <c:v>44.6</c:v>
                </c:pt>
                <c:pt idx="10">
                  <c:v>44.6</c:v>
                </c:pt>
                <c:pt idx="11">
                  <c:v>44.6</c:v>
                </c:pt>
                <c:pt idx="12">
                  <c:v>45.5</c:v>
                </c:pt>
                <c:pt idx="13">
                  <c:v>45.5</c:v>
                </c:pt>
                <c:pt idx="14">
                  <c:v>45.5</c:v>
                </c:pt>
                <c:pt idx="15">
                  <c:v>47.3</c:v>
                </c:pt>
                <c:pt idx="16">
                  <c:v>47.3</c:v>
                </c:pt>
                <c:pt idx="17">
                  <c:v>47.3</c:v>
                </c:pt>
                <c:pt idx="18">
                  <c:v>47.3</c:v>
                </c:pt>
                <c:pt idx="19">
                  <c:v>48.1</c:v>
                </c:pt>
                <c:pt idx="20">
                  <c:v>48.1</c:v>
                </c:pt>
                <c:pt idx="21">
                  <c:v>48.1</c:v>
                </c:pt>
                <c:pt idx="22">
                  <c:v>48.7</c:v>
                </c:pt>
                <c:pt idx="23">
                  <c:v>48.7</c:v>
                </c:pt>
                <c:pt idx="24">
                  <c:v>49.3</c:v>
                </c:pt>
                <c:pt idx="25">
                  <c:v>49.3</c:v>
                </c:pt>
                <c:pt idx="26">
                  <c:v>49.3</c:v>
                </c:pt>
                <c:pt idx="27">
                  <c:v>49.7</c:v>
                </c:pt>
                <c:pt idx="28">
                  <c:v>49.7</c:v>
                </c:pt>
                <c:pt idx="29">
                  <c:v>49.7</c:v>
                </c:pt>
                <c:pt idx="30">
                  <c:v>49.2</c:v>
                </c:pt>
                <c:pt idx="31">
                  <c:v>49.2</c:v>
                </c:pt>
                <c:pt idx="32">
                  <c:v>48.9</c:v>
                </c:pt>
                <c:pt idx="33">
                  <c:v>48.9</c:v>
                </c:pt>
                <c:pt idx="34">
                  <c:v>47.8</c:v>
                </c:pt>
                <c:pt idx="35">
                  <c:v>47.8</c:v>
                </c:pt>
                <c:pt idx="36">
                  <c:v>47.8</c:v>
                </c:pt>
                <c:pt idx="37">
                  <c:v>46.9</c:v>
                </c:pt>
                <c:pt idx="38">
                  <c:v>46.9</c:v>
                </c:pt>
                <c:pt idx="39">
                  <c:v>46.1</c:v>
                </c:pt>
                <c:pt idx="40">
                  <c:v>46.1</c:v>
                </c:pt>
                <c:pt idx="41">
                  <c:v>46.1</c:v>
                </c:pt>
                <c:pt idx="42">
                  <c:v>45.9</c:v>
                </c:pt>
                <c:pt idx="43">
                  <c:v>45.9</c:v>
                </c:pt>
                <c:pt idx="44">
                  <c:v>46.7</c:v>
                </c:pt>
                <c:pt idx="45">
                  <c:v>46.7</c:v>
                </c:pt>
              </c:numCache>
            </c:numRef>
          </c:val>
        </c:ser>
        <c:marker val="1"/>
        <c:axId val="80627968"/>
        <c:axId val="80633856"/>
      </c:lineChart>
      <c:catAx>
        <c:axId val="80627968"/>
        <c:scaling>
          <c:orientation val="minMax"/>
        </c:scaling>
        <c:axPos val="b"/>
        <c:numFmt formatCode="General" sourceLinked="1"/>
        <c:tickLblPos val="nextTo"/>
        <c:crossAx val="80633856"/>
        <c:crosses val="autoZero"/>
        <c:auto val="1"/>
        <c:lblAlgn val="ctr"/>
        <c:lblOffset val="100"/>
      </c:catAx>
      <c:valAx>
        <c:axId val="80633856"/>
        <c:scaling>
          <c:orientation val="minMax"/>
          <c:max val="8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80627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784476331802188"/>
          <c:y val="0.38082967094516817"/>
          <c:w val="0.44330041251606406"/>
          <c:h val="0.48807734398182295"/>
        </c:manualLayout>
      </c:layout>
      <c:txPr>
        <a:bodyPr/>
        <a:lstStyle/>
        <a:p>
          <a:pPr>
            <a:defRPr sz="1800"/>
          </a:pPr>
          <a:endParaRPr lang="is-IS"/>
        </a:p>
      </c:txPr>
    </c:legend>
    <c:plotVisOnly val="1"/>
  </c:chart>
  <c:spPr>
    <a:solidFill>
      <a:schemeClr val="lt1"/>
    </a:solidFill>
    <a:ln w="28575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239405579262018"/>
          <c:y val="4.6159237271714317E-2"/>
          <c:w val="0.82187258152694687"/>
          <c:h val="0.6643775037489259"/>
        </c:manualLayout>
      </c:layout>
      <c:bar3DChart>
        <c:barDir val="col"/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1962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India</c:v>
                </c:pt>
                <c:pt idx="2">
                  <c:v>Malaysia</c:v>
                </c:pt>
                <c:pt idx="3">
                  <c:v>Korea</c:v>
                </c:pt>
                <c:pt idx="4">
                  <c:v>Africa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7.6</c:v>
                </c:pt>
                <c:pt idx="1">
                  <c:v>6.5</c:v>
                </c:pt>
                <c:pt idx="2">
                  <c:v>6.7</c:v>
                </c:pt>
                <c:pt idx="3">
                  <c:v>5.4</c:v>
                </c:pt>
                <c:pt idx="4">
                  <c:v>6.7</c:v>
                </c:pt>
              </c:numCache>
            </c:numRef>
          </c:val>
        </c:ser>
        <c:ser>
          <c:idx val="2"/>
          <c:order val="1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India</c:v>
                </c:pt>
                <c:pt idx="2">
                  <c:v>Malaysia</c:v>
                </c:pt>
                <c:pt idx="3">
                  <c:v>Korea</c:v>
                </c:pt>
                <c:pt idx="4">
                  <c:v>Africa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1.8</c:v>
                </c:pt>
                <c:pt idx="1">
                  <c:v>2.8</c:v>
                </c:pt>
                <c:pt idx="2">
                  <c:v>2.7</c:v>
                </c:pt>
                <c:pt idx="3">
                  <c:v>1.1000000000000001</c:v>
                </c:pt>
                <c:pt idx="4">
                  <c:v>5.3</c:v>
                </c:pt>
              </c:numCache>
            </c:numRef>
          </c:val>
        </c:ser>
        <c:shape val="cylinder"/>
        <c:axId val="89440256"/>
        <c:axId val="72380416"/>
        <c:axId val="80838144"/>
      </c:bar3DChart>
      <c:catAx>
        <c:axId val="89440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1"/>
            </a:pPr>
            <a:endParaRPr lang="is-IS"/>
          </a:p>
        </c:txPr>
        <c:crossAx val="72380416"/>
        <c:crosses val="autoZero"/>
        <c:auto val="1"/>
        <c:lblAlgn val="ctr"/>
        <c:lblOffset val="100"/>
      </c:catAx>
      <c:valAx>
        <c:axId val="723804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1"/>
            </a:pPr>
            <a:endParaRPr lang="is-IS"/>
          </a:p>
        </c:txPr>
        <c:crossAx val="89440256"/>
        <c:crosses val="autoZero"/>
        <c:crossBetween val="between"/>
      </c:valAx>
      <c:serAx>
        <c:axId val="80838144"/>
        <c:scaling>
          <c:orientation val="minMax"/>
        </c:scaling>
        <c:delete val="1"/>
        <c:axPos val="b"/>
        <c:tickLblPos val="nextTo"/>
        <c:crossAx val="72380416"/>
        <c:crosses val="autoZero"/>
      </c:serAx>
      <c:spPr>
        <a:noFill/>
        <a:ln w="25413">
          <a:noFill/>
        </a:ln>
      </c:spPr>
    </c:plotArea>
    <c:legend>
      <c:legendPos val="r"/>
      <c:layout>
        <c:manualLayout>
          <c:xMode val="edge"/>
          <c:yMode val="edge"/>
          <c:x val="0.6253831552305964"/>
          <c:y val="4.8248936555344374E-2"/>
          <c:w val="0.24837686304836892"/>
          <c:h val="0.16270929495881989"/>
        </c:manualLayout>
      </c:layout>
      <c:txPr>
        <a:bodyPr/>
        <a:lstStyle/>
        <a:p>
          <a:pPr>
            <a:defRPr sz="1801"/>
          </a:pPr>
          <a:endParaRPr lang="is-IS"/>
        </a:p>
      </c:txPr>
    </c:legend>
    <c:plotVisOnly val="1"/>
    <c:dispBlanksAs val="gap"/>
  </c:chart>
  <c:spPr>
    <a:solidFill>
      <a:schemeClr val="lt1"/>
    </a:solidFill>
    <a:ln w="40021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20630318865687344"/>
          <c:y val="4.6615272815973094E-2"/>
          <c:w val="0.75892674822320005"/>
          <c:h val="0.90676945436805523"/>
        </c:manualLayout>
      </c:layout>
      <c:lineChart>
        <c:grouping val="standard"/>
        <c:ser>
          <c:idx val="0"/>
          <c:order val="0"/>
          <c:tx>
            <c:strRef>
              <c:f>Polity!$A$2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Polity!$B$1:$AT$1</c:f>
              <c:numCache>
                <c:formatCode>General</c:formatCode>
                <c:ptCount val="4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</c:numCache>
            </c:numRef>
          </c:cat>
          <c:val>
            <c:numRef>
              <c:f>Polity!$B$2:$AT$2</c:f>
              <c:numCache>
                <c:formatCode>0</c:formatCode>
                <c:ptCount val="45"/>
                <c:pt idx="0">
                  <c:v>-8</c:v>
                </c:pt>
                <c:pt idx="1">
                  <c:v>-8</c:v>
                </c:pt>
                <c:pt idx="2">
                  <c:v>-8</c:v>
                </c:pt>
                <c:pt idx="3">
                  <c:v>-8</c:v>
                </c:pt>
                <c:pt idx="4">
                  <c:v>-8</c:v>
                </c:pt>
                <c:pt idx="5">
                  <c:v>-8</c:v>
                </c:pt>
                <c:pt idx="6">
                  <c:v>-9</c:v>
                </c:pt>
                <c:pt idx="7">
                  <c:v>-9</c:v>
                </c:pt>
                <c:pt idx="8">
                  <c:v>-9</c:v>
                </c:pt>
                <c:pt idx="9">
                  <c:v>-8</c:v>
                </c:pt>
                <c:pt idx="10">
                  <c:v>-8</c:v>
                </c:pt>
                <c:pt idx="11">
                  <c:v>-8</c:v>
                </c:pt>
                <c:pt idx="12">
                  <c:v>-8</c:v>
                </c:pt>
                <c:pt idx="13">
                  <c:v>-8</c:v>
                </c:pt>
                <c:pt idx="14">
                  <c:v>-8</c:v>
                </c:pt>
                <c:pt idx="15">
                  <c:v>-8</c:v>
                </c:pt>
                <c:pt idx="16">
                  <c:v>-7</c:v>
                </c:pt>
                <c:pt idx="17">
                  <c:v>-7</c:v>
                </c:pt>
                <c:pt idx="18">
                  <c:v>-7</c:v>
                </c:pt>
                <c:pt idx="19">
                  <c:v>-7</c:v>
                </c:pt>
                <c:pt idx="20">
                  <c:v>-7</c:v>
                </c:pt>
                <c:pt idx="21">
                  <c:v>-7</c:v>
                </c:pt>
                <c:pt idx="22">
                  <c:v>-7</c:v>
                </c:pt>
                <c:pt idx="23">
                  <c:v>-7</c:v>
                </c:pt>
                <c:pt idx="24">
                  <c:v>-7</c:v>
                </c:pt>
                <c:pt idx="25">
                  <c:v>-7</c:v>
                </c:pt>
                <c:pt idx="26">
                  <c:v>-7</c:v>
                </c:pt>
                <c:pt idx="27">
                  <c:v>-7</c:v>
                </c:pt>
                <c:pt idx="28">
                  <c:v>-7</c:v>
                </c:pt>
                <c:pt idx="29">
                  <c:v>-7</c:v>
                </c:pt>
                <c:pt idx="30">
                  <c:v>-7</c:v>
                </c:pt>
                <c:pt idx="31">
                  <c:v>-7</c:v>
                </c:pt>
                <c:pt idx="32">
                  <c:v>-7</c:v>
                </c:pt>
                <c:pt idx="33">
                  <c:v>-7</c:v>
                </c:pt>
                <c:pt idx="34">
                  <c:v>-7</c:v>
                </c:pt>
                <c:pt idx="35">
                  <c:v>-7</c:v>
                </c:pt>
                <c:pt idx="36">
                  <c:v>-7</c:v>
                </c:pt>
                <c:pt idx="37">
                  <c:v>-7</c:v>
                </c:pt>
                <c:pt idx="38">
                  <c:v>-7</c:v>
                </c:pt>
                <c:pt idx="39">
                  <c:v>-7</c:v>
                </c:pt>
                <c:pt idx="40">
                  <c:v>-7</c:v>
                </c:pt>
                <c:pt idx="41">
                  <c:v>-7</c:v>
                </c:pt>
                <c:pt idx="42">
                  <c:v>-7</c:v>
                </c:pt>
                <c:pt idx="43">
                  <c:v>-7</c:v>
                </c:pt>
                <c:pt idx="44">
                  <c:v>-7</c:v>
                </c:pt>
              </c:numCache>
            </c:numRef>
          </c:val>
        </c:ser>
        <c:ser>
          <c:idx val="1"/>
          <c:order val="1"/>
          <c:tx>
            <c:strRef>
              <c:f>Polity!$A$3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Polity!$B$1:$AT$1</c:f>
              <c:numCache>
                <c:formatCode>General</c:formatCode>
                <c:ptCount val="4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</c:numCache>
            </c:numRef>
          </c:cat>
          <c:val>
            <c:numRef>
              <c:f>Polity!$B$3:$AT$3</c:f>
              <c:numCache>
                <c:formatCode>0</c:formatCode>
                <c:ptCount val="45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</c:numCache>
            </c:numRef>
          </c:val>
        </c:ser>
        <c:ser>
          <c:idx val="2"/>
          <c:order val="2"/>
          <c:tx>
            <c:strRef>
              <c:f>Polity!$A$4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numRef>
              <c:f>Polity!$B$1:$AT$1</c:f>
              <c:numCache>
                <c:formatCode>General</c:formatCode>
                <c:ptCount val="4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</c:numCache>
            </c:numRef>
          </c:cat>
          <c:val>
            <c:numRef>
              <c:f>Polity!$B$4:$AT$4</c:f>
              <c:numCache>
                <c:formatCode>0</c:formatCode>
                <c:ptCount val="4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</c:numCache>
            </c:numRef>
          </c:val>
        </c:ser>
        <c:ser>
          <c:idx val="3"/>
          <c:order val="3"/>
          <c:tx>
            <c:strRef>
              <c:f>Polity!$A$5</c:f>
              <c:strCache>
                <c:ptCount val="1"/>
                <c:pt idx="0">
                  <c:v>Korea</c:v>
                </c:pt>
              </c:strCache>
            </c:strRef>
          </c:tx>
          <c:marker>
            <c:symbol val="none"/>
          </c:marker>
          <c:cat>
            <c:numRef>
              <c:f>Polity!$B$1:$AT$1</c:f>
              <c:numCache>
                <c:formatCode>General</c:formatCode>
                <c:ptCount val="4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</c:numCache>
            </c:numRef>
          </c:cat>
          <c:val>
            <c:numRef>
              <c:f>Polity!$B$5:$AT$5</c:f>
              <c:numCache>
                <c:formatCode>0</c:formatCode>
                <c:ptCount val="45"/>
                <c:pt idx="0">
                  <c:v>8</c:v>
                </c:pt>
                <c:pt idx="1">
                  <c:v>-7</c:v>
                </c:pt>
                <c:pt idx="2">
                  <c:v>-7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-9</c:v>
                </c:pt>
                <c:pt idx="13">
                  <c:v>-8</c:v>
                </c:pt>
                <c:pt idx="14">
                  <c:v>-8</c:v>
                </c:pt>
                <c:pt idx="15">
                  <c:v>-8</c:v>
                </c:pt>
                <c:pt idx="16">
                  <c:v>-8</c:v>
                </c:pt>
                <c:pt idx="17">
                  <c:v>-8</c:v>
                </c:pt>
                <c:pt idx="18">
                  <c:v>-8</c:v>
                </c:pt>
                <c:pt idx="19">
                  <c:v>-8</c:v>
                </c:pt>
                <c:pt idx="20">
                  <c:v>-8</c:v>
                </c:pt>
                <c:pt idx="21">
                  <c:v>-5</c:v>
                </c:pt>
                <c:pt idx="22">
                  <c:v>-5</c:v>
                </c:pt>
                <c:pt idx="23">
                  <c:v>-5</c:v>
                </c:pt>
                <c:pt idx="24">
                  <c:v>-5</c:v>
                </c:pt>
                <c:pt idx="25">
                  <c:v>-5</c:v>
                </c:pt>
                <c:pt idx="26">
                  <c:v>-5</c:v>
                </c:pt>
                <c:pt idx="27">
                  <c:v>1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</c:numCache>
            </c:numRef>
          </c:val>
        </c:ser>
        <c:ser>
          <c:idx val="4"/>
          <c:order val="4"/>
          <c:tx>
            <c:strRef>
              <c:f>Polity!$A$6</c:f>
              <c:strCache>
                <c:ptCount val="1"/>
                <c:pt idx="0">
                  <c:v>Africa</c:v>
                </c:pt>
              </c:strCache>
            </c:strRef>
          </c:tx>
          <c:marker>
            <c:symbol val="none"/>
          </c:marker>
          <c:cat>
            <c:numRef>
              <c:f>Polity!$B$1:$AT$1</c:f>
              <c:numCache>
                <c:formatCode>General</c:formatCode>
                <c:ptCount val="4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</c:numCache>
            </c:numRef>
          </c:cat>
          <c:val>
            <c:numRef>
              <c:f>Polity!$B$6:$AT$6</c:f>
              <c:numCache>
                <c:formatCode>0.00</c:formatCode>
                <c:ptCount val="45"/>
                <c:pt idx="0">
                  <c:v>-3.5454545454545454</c:v>
                </c:pt>
                <c:pt idx="1">
                  <c:v>-3.36</c:v>
                </c:pt>
                <c:pt idx="2">
                  <c:v>-3.1111111111111112</c:v>
                </c:pt>
                <c:pt idx="3">
                  <c:v>-3.75</c:v>
                </c:pt>
                <c:pt idx="4">
                  <c:v>-3.9666666666666668</c:v>
                </c:pt>
                <c:pt idx="5">
                  <c:v>-3.838709677419355</c:v>
                </c:pt>
                <c:pt idx="6">
                  <c:v>-3.8787878787878802</c:v>
                </c:pt>
                <c:pt idx="7">
                  <c:v>-4.4848484848484924</c:v>
                </c:pt>
                <c:pt idx="8">
                  <c:v>-3.6944444444444438</c:v>
                </c:pt>
                <c:pt idx="9">
                  <c:v>-4.3611111111111107</c:v>
                </c:pt>
                <c:pt idx="10">
                  <c:v>-4.2972972972972965</c:v>
                </c:pt>
                <c:pt idx="11">
                  <c:v>-4.4864864864864868</c:v>
                </c:pt>
                <c:pt idx="12">
                  <c:v>-5.2162162162162033</c:v>
                </c:pt>
                <c:pt idx="13">
                  <c:v>-5.4864864864864868</c:v>
                </c:pt>
                <c:pt idx="14">
                  <c:v>-5.2631578947368425</c:v>
                </c:pt>
                <c:pt idx="15">
                  <c:v>-5.3170731707317076</c:v>
                </c:pt>
                <c:pt idx="16">
                  <c:v>-5.5365853658536581</c:v>
                </c:pt>
                <c:pt idx="17">
                  <c:v>-5.4761904761904763</c:v>
                </c:pt>
                <c:pt idx="18">
                  <c:v>-4.9047619047619104</c:v>
                </c:pt>
                <c:pt idx="19">
                  <c:v>-4.4634146341463365</c:v>
                </c:pt>
                <c:pt idx="20">
                  <c:v>-4.5952380952380993</c:v>
                </c:pt>
                <c:pt idx="21">
                  <c:v>-4.9047619047619104</c:v>
                </c:pt>
                <c:pt idx="22">
                  <c:v>-4.9047619047619104</c:v>
                </c:pt>
                <c:pt idx="23">
                  <c:v>-5</c:v>
                </c:pt>
                <c:pt idx="24">
                  <c:v>-5.4047619047619104</c:v>
                </c:pt>
                <c:pt idx="25">
                  <c:v>-5.5714285714285712</c:v>
                </c:pt>
                <c:pt idx="26">
                  <c:v>-5.7142857142857055</c:v>
                </c:pt>
                <c:pt idx="27">
                  <c:v>-5.8571428571428443</c:v>
                </c:pt>
                <c:pt idx="28">
                  <c:v>-5.8571428571428443</c:v>
                </c:pt>
                <c:pt idx="29">
                  <c:v>-5.8095238095238093</c:v>
                </c:pt>
                <c:pt idx="30">
                  <c:v>-4.7906976744186114</c:v>
                </c:pt>
                <c:pt idx="31">
                  <c:v>-2.6744186046511627</c:v>
                </c:pt>
                <c:pt idx="32">
                  <c:v>-1.4186046511627877</c:v>
                </c:pt>
                <c:pt idx="33">
                  <c:v>-0.68181818181818177</c:v>
                </c:pt>
                <c:pt idx="34">
                  <c:v>-0.13953488372093059</c:v>
                </c:pt>
                <c:pt idx="35">
                  <c:v>-2.3255813953488372E-2</c:v>
                </c:pt>
                <c:pt idx="36">
                  <c:v>-6.9767441860465323E-2</c:v>
                </c:pt>
                <c:pt idx="37">
                  <c:v>-0.34883720930232581</c:v>
                </c:pt>
                <c:pt idx="38">
                  <c:v>-0.46511627906976866</c:v>
                </c:pt>
                <c:pt idx="39">
                  <c:v>0.16279069767441864</c:v>
                </c:pt>
                <c:pt idx="40">
                  <c:v>0.76744186046511875</c:v>
                </c:pt>
                <c:pt idx="41">
                  <c:v>1.0930232558139501</c:v>
                </c:pt>
                <c:pt idx="42">
                  <c:v>1.5</c:v>
                </c:pt>
                <c:pt idx="43">
                  <c:v>1.325</c:v>
                </c:pt>
                <c:pt idx="44">
                  <c:v>1.45</c:v>
                </c:pt>
              </c:numCache>
            </c:numRef>
          </c:val>
        </c:ser>
        <c:marker val="1"/>
        <c:axId val="80779520"/>
        <c:axId val="80785408"/>
      </c:lineChart>
      <c:catAx>
        <c:axId val="80779520"/>
        <c:scaling>
          <c:orientation val="minMax"/>
        </c:scaling>
        <c:axPos val="b"/>
        <c:numFmt formatCode="General" sourceLinked="1"/>
        <c:tickLblPos val="nextTo"/>
        <c:crossAx val="80785408"/>
        <c:crosses val="autoZero"/>
        <c:auto val="1"/>
        <c:lblAlgn val="ctr"/>
        <c:lblOffset val="100"/>
      </c:catAx>
      <c:valAx>
        <c:axId val="80785408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80779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271415689810624"/>
          <c:y val="5.7391322023622529E-2"/>
          <c:w val="0.72728584310189526"/>
          <c:h val="0.15845467583362921"/>
        </c:manualLayout>
      </c:layout>
      <c:txPr>
        <a:bodyPr/>
        <a:lstStyle/>
        <a:p>
          <a:pPr>
            <a:defRPr sz="1800"/>
          </a:pPr>
          <a:endParaRPr lang="is-IS"/>
        </a:p>
      </c:txPr>
    </c:legend>
    <c:plotVisOnly val="1"/>
  </c:chart>
  <c:spPr>
    <a:solidFill>
      <a:schemeClr val="lt1"/>
    </a:solidFill>
    <a:ln w="28575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1044183949504038"/>
          <c:y val="3.0866359269839383E-2"/>
          <c:w val="0.83219102120801336"/>
          <c:h val="0.85377763804079077"/>
        </c:manualLayout>
      </c:layout>
      <c:lineChart>
        <c:grouping val="standard"/>
        <c:ser>
          <c:idx val="0"/>
          <c:order val="0"/>
          <c:tx>
            <c:strRef>
              <c:f>Agr!$A$2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Agr!$B$1:$AU$1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Agr!$B$2:$AU$2</c:f>
              <c:numCache>
                <c:formatCode>General</c:formatCode>
                <c:ptCount val="46"/>
                <c:pt idx="0">
                  <c:v>22.3</c:v>
                </c:pt>
                <c:pt idx="1">
                  <c:v>35.5</c:v>
                </c:pt>
                <c:pt idx="2">
                  <c:v>39.300000000000004</c:v>
                </c:pt>
                <c:pt idx="3">
                  <c:v>39.9</c:v>
                </c:pt>
                <c:pt idx="4">
                  <c:v>38.6</c:v>
                </c:pt>
                <c:pt idx="5">
                  <c:v>37.9</c:v>
                </c:pt>
                <c:pt idx="6">
                  <c:v>37.6</c:v>
                </c:pt>
                <c:pt idx="7">
                  <c:v>40.300000000000004</c:v>
                </c:pt>
                <c:pt idx="8">
                  <c:v>42.2</c:v>
                </c:pt>
                <c:pt idx="9">
                  <c:v>38</c:v>
                </c:pt>
                <c:pt idx="10">
                  <c:v>35.200000000000003</c:v>
                </c:pt>
                <c:pt idx="11">
                  <c:v>34.1</c:v>
                </c:pt>
                <c:pt idx="12">
                  <c:v>32.9</c:v>
                </c:pt>
                <c:pt idx="13">
                  <c:v>33.4</c:v>
                </c:pt>
                <c:pt idx="14">
                  <c:v>33.9</c:v>
                </c:pt>
                <c:pt idx="15">
                  <c:v>32.4</c:v>
                </c:pt>
                <c:pt idx="16">
                  <c:v>32.800000000000004</c:v>
                </c:pt>
                <c:pt idx="17">
                  <c:v>29.4</c:v>
                </c:pt>
                <c:pt idx="18">
                  <c:v>28.1</c:v>
                </c:pt>
                <c:pt idx="19">
                  <c:v>31.2</c:v>
                </c:pt>
                <c:pt idx="20">
                  <c:v>30.1</c:v>
                </c:pt>
                <c:pt idx="21">
                  <c:v>31.8</c:v>
                </c:pt>
                <c:pt idx="22">
                  <c:v>33.300000000000004</c:v>
                </c:pt>
                <c:pt idx="23">
                  <c:v>33</c:v>
                </c:pt>
                <c:pt idx="24">
                  <c:v>32</c:v>
                </c:pt>
                <c:pt idx="25">
                  <c:v>28.4</c:v>
                </c:pt>
                <c:pt idx="26">
                  <c:v>27.1</c:v>
                </c:pt>
                <c:pt idx="27">
                  <c:v>26.8</c:v>
                </c:pt>
                <c:pt idx="28">
                  <c:v>25.7</c:v>
                </c:pt>
                <c:pt idx="29">
                  <c:v>25</c:v>
                </c:pt>
                <c:pt idx="30">
                  <c:v>27</c:v>
                </c:pt>
                <c:pt idx="31">
                  <c:v>24.5</c:v>
                </c:pt>
                <c:pt idx="32">
                  <c:v>21.8</c:v>
                </c:pt>
                <c:pt idx="33">
                  <c:v>19.5</c:v>
                </c:pt>
                <c:pt idx="34">
                  <c:v>19.7</c:v>
                </c:pt>
                <c:pt idx="35">
                  <c:v>19.8</c:v>
                </c:pt>
                <c:pt idx="36">
                  <c:v>19.5</c:v>
                </c:pt>
                <c:pt idx="37">
                  <c:v>18.100000000000001</c:v>
                </c:pt>
                <c:pt idx="38">
                  <c:v>17.3</c:v>
                </c:pt>
                <c:pt idx="39">
                  <c:v>16.2</c:v>
                </c:pt>
                <c:pt idx="40">
                  <c:v>14.8</c:v>
                </c:pt>
                <c:pt idx="41">
                  <c:v>14.1</c:v>
                </c:pt>
                <c:pt idx="42">
                  <c:v>13.5</c:v>
                </c:pt>
                <c:pt idx="43">
                  <c:v>12.6</c:v>
                </c:pt>
                <c:pt idx="44">
                  <c:v>13.1</c:v>
                </c:pt>
                <c:pt idx="45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Agr!$A$3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Agr!$B$1:$AU$1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Agr!$B$3:$AU$3</c:f>
              <c:numCache>
                <c:formatCode>General</c:formatCode>
                <c:ptCount val="46"/>
                <c:pt idx="0">
                  <c:v>46.5</c:v>
                </c:pt>
                <c:pt idx="1">
                  <c:v>45.7</c:v>
                </c:pt>
                <c:pt idx="2">
                  <c:v>43.6</c:v>
                </c:pt>
                <c:pt idx="3">
                  <c:v>45</c:v>
                </c:pt>
                <c:pt idx="4">
                  <c:v>47</c:v>
                </c:pt>
                <c:pt idx="5">
                  <c:v>44.9</c:v>
                </c:pt>
                <c:pt idx="6">
                  <c:v>45.9</c:v>
                </c:pt>
                <c:pt idx="7">
                  <c:v>48.9</c:v>
                </c:pt>
                <c:pt idx="8">
                  <c:v>47.8</c:v>
                </c:pt>
                <c:pt idx="9">
                  <c:v>47.5</c:v>
                </c:pt>
                <c:pt idx="10">
                  <c:v>46.1</c:v>
                </c:pt>
                <c:pt idx="11">
                  <c:v>44.2</c:v>
                </c:pt>
                <c:pt idx="12">
                  <c:v>44.2</c:v>
                </c:pt>
                <c:pt idx="13">
                  <c:v>47.6</c:v>
                </c:pt>
                <c:pt idx="14">
                  <c:v>44.3</c:v>
                </c:pt>
                <c:pt idx="15">
                  <c:v>41.3</c:v>
                </c:pt>
                <c:pt idx="16">
                  <c:v>39.300000000000004</c:v>
                </c:pt>
                <c:pt idx="17">
                  <c:v>40.700000000000003</c:v>
                </c:pt>
                <c:pt idx="18">
                  <c:v>38.9</c:v>
                </c:pt>
                <c:pt idx="19">
                  <c:v>36.9</c:v>
                </c:pt>
                <c:pt idx="20">
                  <c:v>38.9</c:v>
                </c:pt>
                <c:pt idx="21">
                  <c:v>37.4</c:v>
                </c:pt>
                <c:pt idx="22">
                  <c:v>35.9</c:v>
                </c:pt>
                <c:pt idx="23">
                  <c:v>36.6</c:v>
                </c:pt>
                <c:pt idx="24">
                  <c:v>35.200000000000003</c:v>
                </c:pt>
                <c:pt idx="25">
                  <c:v>33.700000000000003</c:v>
                </c:pt>
                <c:pt idx="26">
                  <c:v>32.5</c:v>
                </c:pt>
                <c:pt idx="27">
                  <c:v>31.9</c:v>
                </c:pt>
                <c:pt idx="28">
                  <c:v>32.700000000000003</c:v>
                </c:pt>
                <c:pt idx="29">
                  <c:v>31.3</c:v>
                </c:pt>
                <c:pt idx="30">
                  <c:v>31.3</c:v>
                </c:pt>
                <c:pt idx="31">
                  <c:v>31.5</c:v>
                </c:pt>
                <c:pt idx="32">
                  <c:v>30.9</c:v>
                </c:pt>
                <c:pt idx="33">
                  <c:v>31</c:v>
                </c:pt>
                <c:pt idx="34">
                  <c:v>30.4</c:v>
                </c:pt>
                <c:pt idx="35">
                  <c:v>28.2</c:v>
                </c:pt>
                <c:pt idx="36">
                  <c:v>29.2</c:v>
                </c:pt>
                <c:pt idx="37">
                  <c:v>27.8</c:v>
                </c:pt>
                <c:pt idx="38">
                  <c:v>27.7</c:v>
                </c:pt>
                <c:pt idx="39">
                  <c:v>25</c:v>
                </c:pt>
                <c:pt idx="40">
                  <c:v>23.4</c:v>
                </c:pt>
                <c:pt idx="41">
                  <c:v>23.2</c:v>
                </c:pt>
                <c:pt idx="42">
                  <c:v>20.9</c:v>
                </c:pt>
                <c:pt idx="43">
                  <c:v>20.9</c:v>
                </c:pt>
                <c:pt idx="44">
                  <c:v>18.8</c:v>
                </c:pt>
                <c:pt idx="45">
                  <c:v>18.3</c:v>
                </c:pt>
              </c:numCache>
            </c:numRef>
          </c:val>
        </c:ser>
        <c:ser>
          <c:idx val="2"/>
          <c:order val="2"/>
          <c:tx>
            <c:strRef>
              <c:f>Agr!$A$4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numRef>
              <c:f>Agr!$B$1:$AU$1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Agr!$B$4:$AU$4</c:f>
              <c:numCache>
                <c:formatCode>General</c:formatCode>
                <c:ptCount val="46"/>
                <c:pt idx="0">
                  <c:v>34.300000000000004</c:v>
                </c:pt>
                <c:pt idx="1">
                  <c:v>35.6</c:v>
                </c:pt>
                <c:pt idx="2">
                  <c:v>33.800000000000004</c:v>
                </c:pt>
                <c:pt idx="3">
                  <c:v>32.6</c:v>
                </c:pt>
                <c:pt idx="4">
                  <c:v>30.7</c:v>
                </c:pt>
                <c:pt idx="5">
                  <c:v>28.8</c:v>
                </c:pt>
                <c:pt idx="6">
                  <c:v>29.2</c:v>
                </c:pt>
                <c:pt idx="7">
                  <c:v>28.7</c:v>
                </c:pt>
                <c:pt idx="8">
                  <c:v>28.5</c:v>
                </c:pt>
                <c:pt idx="9">
                  <c:v>30</c:v>
                </c:pt>
                <c:pt idx="10">
                  <c:v>29.4</c:v>
                </c:pt>
                <c:pt idx="11">
                  <c:v>26.7</c:v>
                </c:pt>
                <c:pt idx="12">
                  <c:v>26.6</c:v>
                </c:pt>
                <c:pt idx="13">
                  <c:v>27.2</c:v>
                </c:pt>
                <c:pt idx="14">
                  <c:v>30.5</c:v>
                </c:pt>
                <c:pt idx="15">
                  <c:v>28.9</c:v>
                </c:pt>
                <c:pt idx="16">
                  <c:v>27.6</c:v>
                </c:pt>
                <c:pt idx="17">
                  <c:v>26.5</c:v>
                </c:pt>
                <c:pt idx="18">
                  <c:v>25.9</c:v>
                </c:pt>
                <c:pt idx="19">
                  <c:v>24.4</c:v>
                </c:pt>
                <c:pt idx="20">
                  <c:v>22.6</c:v>
                </c:pt>
                <c:pt idx="21">
                  <c:v>21.4</c:v>
                </c:pt>
                <c:pt idx="22">
                  <c:v>21.1</c:v>
                </c:pt>
                <c:pt idx="23">
                  <c:v>20</c:v>
                </c:pt>
                <c:pt idx="24">
                  <c:v>20</c:v>
                </c:pt>
                <c:pt idx="25">
                  <c:v>19.899999999999999</c:v>
                </c:pt>
                <c:pt idx="26">
                  <c:v>19.8</c:v>
                </c:pt>
                <c:pt idx="27">
                  <c:v>20</c:v>
                </c:pt>
                <c:pt idx="28">
                  <c:v>20.100000000000001</c:v>
                </c:pt>
                <c:pt idx="29">
                  <c:v>18.100000000000001</c:v>
                </c:pt>
                <c:pt idx="30">
                  <c:v>15.2</c:v>
                </c:pt>
                <c:pt idx="31">
                  <c:v>14.4</c:v>
                </c:pt>
                <c:pt idx="32">
                  <c:v>14.6</c:v>
                </c:pt>
                <c:pt idx="33">
                  <c:v>13.8</c:v>
                </c:pt>
                <c:pt idx="34">
                  <c:v>13.7</c:v>
                </c:pt>
                <c:pt idx="35">
                  <c:v>12.9</c:v>
                </c:pt>
                <c:pt idx="36">
                  <c:v>11.7</c:v>
                </c:pt>
                <c:pt idx="37">
                  <c:v>11.1</c:v>
                </c:pt>
                <c:pt idx="38">
                  <c:v>13.3</c:v>
                </c:pt>
                <c:pt idx="39">
                  <c:v>10.8</c:v>
                </c:pt>
                <c:pt idx="40">
                  <c:v>8.8000000000000007</c:v>
                </c:pt>
                <c:pt idx="41">
                  <c:v>8.2000000000000011</c:v>
                </c:pt>
                <c:pt idx="42">
                  <c:v>9.2000000000000011</c:v>
                </c:pt>
                <c:pt idx="43">
                  <c:v>9.6</c:v>
                </c:pt>
                <c:pt idx="44">
                  <c:v>9.5</c:v>
                </c:pt>
                <c:pt idx="45">
                  <c:v>8.7000000000000011</c:v>
                </c:pt>
              </c:numCache>
            </c:numRef>
          </c:val>
        </c:ser>
        <c:ser>
          <c:idx val="3"/>
          <c:order val="3"/>
          <c:tx>
            <c:strRef>
              <c:f>Agr!$A$5</c:f>
              <c:strCache>
                <c:ptCount val="1"/>
                <c:pt idx="0">
                  <c:v>Korea</c:v>
                </c:pt>
              </c:strCache>
            </c:strRef>
          </c:tx>
          <c:marker>
            <c:symbol val="none"/>
          </c:marker>
          <c:cat>
            <c:numRef>
              <c:f>Agr!$B$1:$AU$1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Agr!$B$5:$AU$5</c:f>
              <c:numCache>
                <c:formatCode>General</c:formatCode>
                <c:ptCount val="46"/>
                <c:pt idx="0">
                  <c:v>38.5</c:v>
                </c:pt>
                <c:pt idx="1">
                  <c:v>40.6</c:v>
                </c:pt>
                <c:pt idx="2">
                  <c:v>38.700000000000003</c:v>
                </c:pt>
                <c:pt idx="3">
                  <c:v>45.2</c:v>
                </c:pt>
                <c:pt idx="4">
                  <c:v>47.8</c:v>
                </c:pt>
                <c:pt idx="5">
                  <c:v>39.4</c:v>
                </c:pt>
                <c:pt idx="6">
                  <c:v>36.5</c:v>
                </c:pt>
                <c:pt idx="7">
                  <c:v>32.4</c:v>
                </c:pt>
                <c:pt idx="8">
                  <c:v>30.7</c:v>
                </c:pt>
                <c:pt idx="9">
                  <c:v>29.9</c:v>
                </c:pt>
                <c:pt idx="10">
                  <c:v>29.2</c:v>
                </c:pt>
                <c:pt idx="11">
                  <c:v>29.6</c:v>
                </c:pt>
                <c:pt idx="12">
                  <c:v>28.7</c:v>
                </c:pt>
                <c:pt idx="13">
                  <c:v>26.7</c:v>
                </c:pt>
                <c:pt idx="14">
                  <c:v>26.6</c:v>
                </c:pt>
                <c:pt idx="15">
                  <c:v>27.1</c:v>
                </c:pt>
                <c:pt idx="16">
                  <c:v>25.7</c:v>
                </c:pt>
                <c:pt idx="17">
                  <c:v>24.4</c:v>
                </c:pt>
                <c:pt idx="18">
                  <c:v>22.4</c:v>
                </c:pt>
                <c:pt idx="19">
                  <c:v>20.9</c:v>
                </c:pt>
                <c:pt idx="20">
                  <c:v>16.2</c:v>
                </c:pt>
                <c:pt idx="21">
                  <c:v>17</c:v>
                </c:pt>
                <c:pt idx="22">
                  <c:v>15.9</c:v>
                </c:pt>
                <c:pt idx="23">
                  <c:v>14.6</c:v>
                </c:pt>
                <c:pt idx="24">
                  <c:v>13.7</c:v>
                </c:pt>
                <c:pt idx="25">
                  <c:v>13.5</c:v>
                </c:pt>
                <c:pt idx="26">
                  <c:v>12</c:v>
                </c:pt>
                <c:pt idx="27">
                  <c:v>10.8</c:v>
                </c:pt>
                <c:pt idx="28">
                  <c:v>10.7</c:v>
                </c:pt>
                <c:pt idx="29">
                  <c:v>9.9</c:v>
                </c:pt>
                <c:pt idx="30">
                  <c:v>8.9</c:v>
                </c:pt>
                <c:pt idx="31">
                  <c:v>7.9</c:v>
                </c:pt>
                <c:pt idx="32">
                  <c:v>7.7</c:v>
                </c:pt>
                <c:pt idx="33">
                  <c:v>6.9</c:v>
                </c:pt>
                <c:pt idx="34">
                  <c:v>6.7</c:v>
                </c:pt>
                <c:pt idx="35">
                  <c:v>6.3</c:v>
                </c:pt>
                <c:pt idx="36">
                  <c:v>6</c:v>
                </c:pt>
                <c:pt idx="37">
                  <c:v>5.4</c:v>
                </c:pt>
                <c:pt idx="38">
                  <c:v>5.0999999999999996</c:v>
                </c:pt>
                <c:pt idx="39">
                  <c:v>5.2</c:v>
                </c:pt>
                <c:pt idx="40">
                  <c:v>4.9000000000000004</c:v>
                </c:pt>
                <c:pt idx="41">
                  <c:v>4.5</c:v>
                </c:pt>
                <c:pt idx="42">
                  <c:v>4.0999999999999996</c:v>
                </c:pt>
                <c:pt idx="43">
                  <c:v>3.8</c:v>
                </c:pt>
                <c:pt idx="44">
                  <c:v>3.8</c:v>
                </c:pt>
                <c:pt idx="45">
                  <c:v>3.3</c:v>
                </c:pt>
              </c:numCache>
            </c:numRef>
          </c:val>
        </c:ser>
        <c:ser>
          <c:idx val="4"/>
          <c:order val="4"/>
          <c:tx>
            <c:strRef>
              <c:f>Agr!$A$6</c:f>
              <c:strCache>
                <c:ptCount val="1"/>
                <c:pt idx="0">
                  <c:v>Africa</c:v>
                </c:pt>
              </c:strCache>
            </c:strRef>
          </c:tx>
          <c:marker>
            <c:symbol val="none"/>
          </c:marker>
          <c:cat>
            <c:numRef>
              <c:f>Agr!$B$1:$AU$1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Agr!$B$6:$AU$6</c:f>
              <c:numCache>
                <c:formatCode>General</c:formatCode>
                <c:ptCount val="46"/>
                <c:pt idx="0">
                  <c:v>29.3</c:v>
                </c:pt>
                <c:pt idx="1">
                  <c:v>28.9</c:v>
                </c:pt>
                <c:pt idx="2">
                  <c:v>28.8</c:v>
                </c:pt>
                <c:pt idx="3">
                  <c:v>28.3</c:v>
                </c:pt>
                <c:pt idx="4">
                  <c:v>26.4</c:v>
                </c:pt>
                <c:pt idx="5">
                  <c:v>25.9</c:v>
                </c:pt>
                <c:pt idx="6">
                  <c:v>25.8</c:v>
                </c:pt>
                <c:pt idx="7">
                  <c:v>25.9</c:v>
                </c:pt>
                <c:pt idx="8">
                  <c:v>24.2</c:v>
                </c:pt>
                <c:pt idx="9">
                  <c:v>23.7</c:v>
                </c:pt>
                <c:pt idx="10">
                  <c:v>22.3</c:v>
                </c:pt>
                <c:pt idx="11">
                  <c:v>22.2</c:v>
                </c:pt>
                <c:pt idx="12">
                  <c:v>22.2</c:v>
                </c:pt>
                <c:pt idx="13">
                  <c:v>21.6</c:v>
                </c:pt>
                <c:pt idx="14">
                  <c:v>21.6</c:v>
                </c:pt>
                <c:pt idx="15">
                  <c:v>21.4</c:v>
                </c:pt>
                <c:pt idx="16">
                  <c:v>20.6</c:v>
                </c:pt>
                <c:pt idx="17">
                  <c:v>21.4</c:v>
                </c:pt>
                <c:pt idx="18">
                  <c:v>20.9</c:v>
                </c:pt>
                <c:pt idx="19">
                  <c:v>19.899999999999999</c:v>
                </c:pt>
                <c:pt idx="20">
                  <c:v>18.7</c:v>
                </c:pt>
                <c:pt idx="21">
                  <c:v>20.100000000000001</c:v>
                </c:pt>
                <c:pt idx="22">
                  <c:v>20</c:v>
                </c:pt>
                <c:pt idx="23">
                  <c:v>19.600000000000001</c:v>
                </c:pt>
                <c:pt idx="24">
                  <c:v>19.600000000000001</c:v>
                </c:pt>
                <c:pt idx="25">
                  <c:v>20.100000000000001</c:v>
                </c:pt>
                <c:pt idx="26">
                  <c:v>20.399999999999999</c:v>
                </c:pt>
                <c:pt idx="27">
                  <c:v>20.399999999999999</c:v>
                </c:pt>
                <c:pt idx="28">
                  <c:v>20.6</c:v>
                </c:pt>
                <c:pt idx="29">
                  <c:v>19.399999999999999</c:v>
                </c:pt>
                <c:pt idx="30">
                  <c:v>19.600000000000001</c:v>
                </c:pt>
                <c:pt idx="31">
                  <c:v>19.600000000000001</c:v>
                </c:pt>
                <c:pt idx="32">
                  <c:v>18.399999999999999</c:v>
                </c:pt>
                <c:pt idx="33">
                  <c:v>18.7</c:v>
                </c:pt>
                <c:pt idx="34">
                  <c:v>19.2</c:v>
                </c:pt>
                <c:pt idx="35">
                  <c:v>19.3</c:v>
                </c:pt>
                <c:pt idx="36">
                  <c:v>20</c:v>
                </c:pt>
                <c:pt idx="37">
                  <c:v>20.2</c:v>
                </c:pt>
                <c:pt idx="38">
                  <c:v>20.7</c:v>
                </c:pt>
                <c:pt idx="39">
                  <c:v>19.399999999999999</c:v>
                </c:pt>
                <c:pt idx="40">
                  <c:v>18.3</c:v>
                </c:pt>
                <c:pt idx="41">
                  <c:v>19</c:v>
                </c:pt>
                <c:pt idx="42">
                  <c:v>18.7</c:v>
                </c:pt>
                <c:pt idx="43">
                  <c:v>18.100000000000001</c:v>
                </c:pt>
                <c:pt idx="44">
                  <c:v>16.399999999999999</c:v>
                </c:pt>
                <c:pt idx="45">
                  <c:v>16.7</c:v>
                </c:pt>
              </c:numCache>
            </c:numRef>
          </c:val>
        </c:ser>
        <c:marker val="1"/>
        <c:axId val="89996672"/>
        <c:axId val="89998464"/>
      </c:lineChart>
      <c:catAx>
        <c:axId val="89996672"/>
        <c:scaling>
          <c:orientation val="minMax"/>
        </c:scaling>
        <c:axPos val="b"/>
        <c:numFmt formatCode="General" sourceLinked="1"/>
        <c:tickLblPos val="nextTo"/>
        <c:crossAx val="89998464"/>
        <c:crosses val="autoZero"/>
        <c:auto val="1"/>
        <c:lblAlgn val="ctr"/>
        <c:lblOffset val="100"/>
      </c:catAx>
      <c:valAx>
        <c:axId val="89998464"/>
        <c:scaling>
          <c:orientation val="minMax"/>
          <c:max val="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89996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158687332703791"/>
          <c:y val="0.58207347254054087"/>
          <c:w val="0.38198391116349562"/>
          <c:h val="0.30287918836278704"/>
        </c:manualLayout>
      </c:layout>
      <c:txPr>
        <a:bodyPr/>
        <a:lstStyle/>
        <a:p>
          <a:pPr>
            <a:defRPr sz="1800"/>
          </a:pPr>
          <a:endParaRPr lang="is-IS"/>
        </a:p>
      </c:txPr>
    </c:legend>
    <c:plotVisOnly val="1"/>
  </c:chart>
  <c:spPr>
    <a:solidFill>
      <a:schemeClr val="lt1"/>
    </a:solidFill>
    <a:ln w="28575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Sheet3!$B$1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Sheet3!$A$2:$A$6</c:f>
              <c:strCache>
                <c:ptCount val="5"/>
                <c:pt idx="0">
                  <c:v>China</c:v>
                </c:pt>
                <c:pt idx="1">
                  <c:v>India</c:v>
                </c:pt>
                <c:pt idx="2">
                  <c:v>Malaysia</c:v>
                </c:pt>
                <c:pt idx="3">
                  <c:v>Korea</c:v>
                </c:pt>
                <c:pt idx="4">
                  <c:v>Africa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3.2</c:v>
                </c:pt>
                <c:pt idx="1">
                  <c:v>2.9</c:v>
                </c:pt>
                <c:pt idx="2">
                  <c:v>5.0999999999999996</c:v>
                </c:pt>
                <c:pt idx="3">
                  <c:v>5</c:v>
                </c:pt>
                <c:pt idx="4">
                  <c:v>2.8</c:v>
                </c:pt>
              </c:numCache>
            </c:numRef>
          </c:val>
        </c:ser>
        <c:shape val="cylinder"/>
        <c:axId val="80693504"/>
        <c:axId val="80703488"/>
        <c:axId val="90014592"/>
      </c:bar3DChart>
      <c:catAx>
        <c:axId val="8069350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80703488"/>
        <c:crosses val="autoZero"/>
        <c:auto val="1"/>
        <c:lblAlgn val="ctr"/>
        <c:lblOffset val="100"/>
      </c:catAx>
      <c:valAx>
        <c:axId val="807034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80693504"/>
        <c:crosses val="autoZero"/>
        <c:crossBetween val="between"/>
      </c:valAx>
      <c:serAx>
        <c:axId val="90014592"/>
        <c:scaling>
          <c:orientation val="minMax"/>
        </c:scaling>
        <c:delete val="1"/>
        <c:axPos val="b"/>
        <c:tickLblPos val="nextTo"/>
        <c:crossAx val="80703488"/>
        <c:crosses val="autoZero"/>
      </c:serAx>
    </c:plotArea>
    <c:plotVisOnly val="1"/>
  </c:chart>
  <c:spPr>
    <a:solidFill>
      <a:schemeClr val="lt1"/>
    </a:solidFill>
    <a:ln w="28575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42283-FF74-485C-9F25-9C102133528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33BAB4F1-6DC5-4CDF-A1A5-09071591D3A6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</dgm:spPr>
      <dgm:t>
        <a:bodyPr/>
        <a:lstStyle/>
        <a:p>
          <a:r>
            <a:rPr lang="is-IS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Vöxtur</a:t>
          </a:r>
          <a:endParaRPr lang="is-IS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1C481C-ED96-4181-9FA9-DA955F0F4079}" type="parTrans" cxnId="{40EDD9AD-CDC9-405A-B1EE-61D015B5CB06}">
      <dgm:prSet/>
      <dgm:spPr/>
      <dgm:t>
        <a:bodyPr/>
        <a:lstStyle/>
        <a:p>
          <a:endParaRPr lang="is-IS" noProof="0"/>
        </a:p>
      </dgm:t>
    </dgm:pt>
    <dgm:pt modelId="{8898B980-A7E9-4048-9539-9C8B9127D7C6}" type="sibTrans" cxnId="{40EDD9AD-CDC9-405A-B1EE-61D015B5CB06}">
      <dgm:prSet/>
      <dgm:spPr/>
      <dgm:t>
        <a:bodyPr/>
        <a:lstStyle/>
        <a:p>
          <a:endParaRPr lang="is-IS" noProof="0"/>
        </a:p>
      </dgm:t>
    </dgm:pt>
    <dgm:pt modelId="{5F9D2706-30B6-4F6F-B6AE-CF8FF7A6DDC1}">
      <dgm:prSet phldrT="[Text]"/>
      <dgm:spPr>
        <a:gradFill flip="none" rotWithShape="0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</dgm:spPr>
      <dgm:t>
        <a:bodyPr/>
        <a:lstStyle/>
        <a:p>
          <a:r>
            <a:rPr lang="is-IS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Fjárfesting</a:t>
          </a:r>
          <a:endParaRPr lang="is-IS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81E6B-690A-46FA-B7AD-5EBBC48300A7}" type="parTrans" cxnId="{5BA77DDF-0798-46C0-99E5-D596CA060154}">
      <dgm:prSet/>
      <dgm:spPr/>
      <dgm:t>
        <a:bodyPr/>
        <a:lstStyle/>
        <a:p>
          <a:endParaRPr lang="is-IS" noProof="0"/>
        </a:p>
      </dgm:t>
    </dgm:pt>
    <dgm:pt modelId="{48E90F61-5ABD-4035-AB08-C9C08125267D}" type="sibTrans" cxnId="{5BA77DDF-0798-46C0-99E5-D596CA060154}">
      <dgm:prSet/>
      <dgm:spPr/>
      <dgm:t>
        <a:bodyPr/>
        <a:lstStyle/>
        <a:p>
          <a:endParaRPr lang="is-IS" noProof="0"/>
        </a:p>
      </dgm:t>
    </dgm:pt>
    <dgm:pt modelId="{8E5BC559-380E-44A5-9EBC-F94232779CDD}">
      <dgm:prSet phldrT="[Text]"/>
      <dgm:spPr>
        <a:gradFill flip="none" rotWithShape="0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</dgm:spPr>
      <dgm:t>
        <a:bodyPr/>
        <a:lstStyle/>
        <a:p>
          <a:r>
            <a:rPr lang="is-IS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Viðskipti</a:t>
          </a:r>
          <a:endParaRPr lang="is-IS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E80AF0-47DE-49D1-9814-6E96B14F122C}" type="parTrans" cxnId="{6BAF5E42-EDA0-405A-8C02-67515776D633}">
      <dgm:prSet/>
      <dgm:spPr/>
      <dgm:t>
        <a:bodyPr/>
        <a:lstStyle/>
        <a:p>
          <a:endParaRPr lang="is-IS" noProof="0"/>
        </a:p>
      </dgm:t>
    </dgm:pt>
    <dgm:pt modelId="{A37246DA-DFDE-40ED-9CFE-4DBB0E53BA56}" type="sibTrans" cxnId="{6BAF5E42-EDA0-405A-8C02-67515776D633}">
      <dgm:prSet/>
      <dgm:spPr/>
      <dgm:t>
        <a:bodyPr/>
        <a:lstStyle/>
        <a:p>
          <a:endParaRPr lang="is-IS" noProof="0"/>
        </a:p>
      </dgm:t>
    </dgm:pt>
    <dgm:pt modelId="{6D5C100D-1571-4B96-B5D5-3D297085F868}">
      <dgm:prSet phldrT="[Text]"/>
      <dgm:spPr>
        <a:gradFill flip="none" rotWithShape="0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</dgm:spPr>
      <dgm:t>
        <a:bodyPr/>
        <a:lstStyle/>
        <a:p>
          <a:r>
            <a:rPr lang="is-IS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Menntun</a:t>
          </a:r>
          <a:endParaRPr lang="is-IS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1B287-E2C1-404B-A0B8-B28C8F00CC0A}" type="parTrans" cxnId="{1F00E7F0-0DA6-4AB7-9A55-89A4F2B19F2C}">
      <dgm:prSet/>
      <dgm:spPr/>
      <dgm:t>
        <a:bodyPr/>
        <a:lstStyle/>
        <a:p>
          <a:endParaRPr lang="is-IS" noProof="0"/>
        </a:p>
      </dgm:t>
    </dgm:pt>
    <dgm:pt modelId="{0704A539-CBDA-4531-A6CE-02DBD09FF018}" type="sibTrans" cxnId="{1F00E7F0-0DA6-4AB7-9A55-89A4F2B19F2C}">
      <dgm:prSet/>
      <dgm:spPr/>
      <dgm:t>
        <a:bodyPr/>
        <a:lstStyle/>
        <a:p>
          <a:endParaRPr lang="is-IS" noProof="0"/>
        </a:p>
      </dgm:t>
    </dgm:pt>
    <dgm:pt modelId="{0DA4F41E-10B7-4B62-AF3F-251EDBE9A76E}" type="pres">
      <dgm:prSet presAssocID="{77742283-FF74-485C-9F25-9C10213352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7EAADE53-E76F-43FA-A455-E49F2185961E}" type="pres">
      <dgm:prSet presAssocID="{33BAB4F1-6DC5-4CDF-A1A5-09071591D3A6}" presName="centerShape" presStyleLbl="node0" presStyleIdx="0" presStyleCnt="1"/>
      <dgm:spPr/>
      <dgm:t>
        <a:bodyPr/>
        <a:lstStyle/>
        <a:p>
          <a:endParaRPr lang="is-IS"/>
        </a:p>
      </dgm:t>
    </dgm:pt>
    <dgm:pt modelId="{3E2D2AAC-251F-4D08-B40E-19D5E6D9EF2C}" type="pres">
      <dgm:prSet presAssocID="{C0081E6B-690A-46FA-B7AD-5EBBC48300A7}" presName="parTrans" presStyleLbl="bgSibTrans2D1" presStyleIdx="0" presStyleCnt="3"/>
      <dgm:spPr/>
      <dgm:t>
        <a:bodyPr/>
        <a:lstStyle/>
        <a:p>
          <a:endParaRPr lang="is-IS"/>
        </a:p>
      </dgm:t>
    </dgm:pt>
    <dgm:pt modelId="{51BF88EE-C981-4F8B-A284-338EECA58E88}" type="pres">
      <dgm:prSet presAssocID="{5F9D2706-30B6-4F6F-B6AE-CF8FF7A6DDC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FAD0ABF3-EA68-4041-A43F-9A525D0C6933}" type="pres">
      <dgm:prSet presAssocID="{8311B287-E2C1-404B-A0B8-B28C8F00CC0A}" presName="parTrans" presStyleLbl="bgSibTrans2D1" presStyleIdx="1" presStyleCnt="3"/>
      <dgm:spPr/>
      <dgm:t>
        <a:bodyPr/>
        <a:lstStyle/>
        <a:p>
          <a:endParaRPr lang="is-IS"/>
        </a:p>
      </dgm:t>
    </dgm:pt>
    <dgm:pt modelId="{A8B9C99B-B749-4982-9B81-60D60B29BB1A}" type="pres">
      <dgm:prSet presAssocID="{6D5C100D-1571-4B96-B5D5-3D297085F8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43AA1F1B-8C5D-42FC-97BD-72DA67CD6E0D}" type="pres">
      <dgm:prSet presAssocID="{A2E80AF0-47DE-49D1-9814-6E96B14F122C}" presName="parTrans" presStyleLbl="bgSibTrans2D1" presStyleIdx="2" presStyleCnt="3"/>
      <dgm:spPr/>
      <dgm:t>
        <a:bodyPr/>
        <a:lstStyle/>
        <a:p>
          <a:endParaRPr lang="is-IS"/>
        </a:p>
      </dgm:t>
    </dgm:pt>
    <dgm:pt modelId="{A726C309-86BC-4DFD-BDB9-72EE539905C2}" type="pres">
      <dgm:prSet presAssocID="{8E5BC559-380E-44A5-9EBC-F94232779C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99965697-6277-41A8-A0FF-3DCBE45162F1}" type="presOf" srcId="{A2E80AF0-47DE-49D1-9814-6E96B14F122C}" destId="{43AA1F1B-8C5D-42FC-97BD-72DA67CD6E0D}" srcOrd="0" destOrd="0" presId="urn:microsoft.com/office/officeart/2005/8/layout/radial4"/>
    <dgm:cxn modelId="{B0082A87-1DDC-480B-A2DB-F05BF62CC268}" type="presOf" srcId="{33BAB4F1-6DC5-4CDF-A1A5-09071591D3A6}" destId="{7EAADE53-E76F-43FA-A455-E49F2185961E}" srcOrd="0" destOrd="0" presId="urn:microsoft.com/office/officeart/2005/8/layout/radial4"/>
    <dgm:cxn modelId="{5BA77DDF-0798-46C0-99E5-D596CA060154}" srcId="{33BAB4F1-6DC5-4CDF-A1A5-09071591D3A6}" destId="{5F9D2706-30B6-4F6F-B6AE-CF8FF7A6DDC1}" srcOrd="0" destOrd="0" parTransId="{C0081E6B-690A-46FA-B7AD-5EBBC48300A7}" sibTransId="{48E90F61-5ABD-4035-AB08-C9C08125267D}"/>
    <dgm:cxn modelId="{6BAF5E42-EDA0-405A-8C02-67515776D633}" srcId="{33BAB4F1-6DC5-4CDF-A1A5-09071591D3A6}" destId="{8E5BC559-380E-44A5-9EBC-F94232779CDD}" srcOrd="2" destOrd="0" parTransId="{A2E80AF0-47DE-49D1-9814-6E96B14F122C}" sibTransId="{A37246DA-DFDE-40ED-9CFE-4DBB0E53BA56}"/>
    <dgm:cxn modelId="{F065FA7C-01FA-4EFD-886F-66647E042E69}" type="presOf" srcId="{8311B287-E2C1-404B-A0B8-B28C8F00CC0A}" destId="{FAD0ABF3-EA68-4041-A43F-9A525D0C6933}" srcOrd="0" destOrd="0" presId="urn:microsoft.com/office/officeart/2005/8/layout/radial4"/>
    <dgm:cxn modelId="{026DEC54-639C-408B-855B-B88BC13E96D1}" type="presOf" srcId="{C0081E6B-690A-46FA-B7AD-5EBBC48300A7}" destId="{3E2D2AAC-251F-4D08-B40E-19D5E6D9EF2C}" srcOrd="0" destOrd="0" presId="urn:microsoft.com/office/officeart/2005/8/layout/radial4"/>
    <dgm:cxn modelId="{31CEE9B7-0721-43AC-A233-1F56767309D0}" type="presOf" srcId="{77742283-FF74-485C-9F25-9C102133528B}" destId="{0DA4F41E-10B7-4B62-AF3F-251EDBE9A76E}" srcOrd="0" destOrd="0" presId="urn:microsoft.com/office/officeart/2005/8/layout/radial4"/>
    <dgm:cxn modelId="{9794747A-AA45-4B3E-A012-BE33323E9A21}" type="presOf" srcId="{5F9D2706-30B6-4F6F-B6AE-CF8FF7A6DDC1}" destId="{51BF88EE-C981-4F8B-A284-338EECA58E88}" srcOrd="0" destOrd="0" presId="urn:microsoft.com/office/officeart/2005/8/layout/radial4"/>
    <dgm:cxn modelId="{40EDD9AD-CDC9-405A-B1EE-61D015B5CB06}" srcId="{77742283-FF74-485C-9F25-9C102133528B}" destId="{33BAB4F1-6DC5-4CDF-A1A5-09071591D3A6}" srcOrd="0" destOrd="0" parTransId="{031C481C-ED96-4181-9FA9-DA955F0F4079}" sibTransId="{8898B980-A7E9-4048-9539-9C8B9127D7C6}"/>
    <dgm:cxn modelId="{4054D080-14E7-4655-9966-D20B1D6E22D4}" type="presOf" srcId="{8E5BC559-380E-44A5-9EBC-F94232779CDD}" destId="{A726C309-86BC-4DFD-BDB9-72EE539905C2}" srcOrd="0" destOrd="0" presId="urn:microsoft.com/office/officeart/2005/8/layout/radial4"/>
    <dgm:cxn modelId="{321B6421-BCD3-4FD2-8825-98F9CCB67764}" type="presOf" srcId="{6D5C100D-1571-4B96-B5D5-3D297085F868}" destId="{A8B9C99B-B749-4982-9B81-60D60B29BB1A}" srcOrd="0" destOrd="0" presId="urn:microsoft.com/office/officeart/2005/8/layout/radial4"/>
    <dgm:cxn modelId="{1F00E7F0-0DA6-4AB7-9A55-89A4F2B19F2C}" srcId="{33BAB4F1-6DC5-4CDF-A1A5-09071591D3A6}" destId="{6D5C100D-1571-4B96-B5D5-3D297085F868}" srcOrd="1" destOrd="0" parTransId="{8311B287-E2C1-404B-A0B8-B28C8F00CC0A}" sibTransId="{0704A539-CBDA-4531-A6CE-02DBD09FF018}"/>
    <dgm:cxn modelId="{F7501B92-545B-4D29-9458-F4CED3C69892}" type="presParOf" srcId="{0DA4F41E-10B7-4B62-AF3F-251EDBE9A76E}" destId="{7EAADE53-E76F-43FA-A455-E49F2185961E}" srcOrd="0" destOrd="0" presId="urn:microsoft.com/office/officeart/2005/8/layout/radial4"/>
    <dgm:cxn modelId="{61F11098-F160-4505-8361-C3CCA2A6EE54}" type="presParOf" srcId="{0DA4F41E-10B7-4B62-AF3F-251EDBE9A76E}" destId="{3E2D2AAC-251F-4D08-B40E-19D5E6D9EF2C}" srcOrd="1" destOrd="0" presId="urn:microsoft.com/office/officeart/2005/8/layout/radial4"/>
    <dgm:cxn modelId="{3B6F0D72-95E0-42AE-8542-3A0BD57115A4}" type="presParOf" srcId="{0DA4F41E-10B7-4B62-AF3F-251EDBE9A76E}" destId="{51BF88EE-C981-4F8B-A284-338EECA58E88}" srcOrd="2" destOrd="0" presId="urn:microsoft.com/office/officeart/2005/8/layout/radial4"/>
    <dgm:cxn modelId="{D3C8A78F-7992-44E7-9425-2348025C3DF4}" type="presParOf" srcId="{0DA4F41E-10B7-4B62-AF3F-251EDBE9A76E}" destId="{FAD0ABF3-EA68-4041-A43F-9A525D0C6933}" srcOrd="3" destOrd="0" presId="urn:microsoft.com/office/officeart/2005/8/layout/radial4"/>
    <dgm:cxn modelId="{80C7635F-FDDE-4891-A53A-EF0DD30A9C9C}" type="presParOf" srcId="{0DA4F41E-10B7-4B62-AF3F-251EDBE9A76E}" destId="{A8B9C99B-B749-4982-9B81-60D60B29BB1A}" srcOrd="4" destOrd="0" presId="urn:microsoft.com/office/officeart/2005/8/layout/radial4"/>
    <dgm:cxn modelId="{E6ACA1F6-505B-4A7C-9815-9FE9C71A12CD}" type="presParOf" srcId="{0DA4F41E-10B7-4B62-AF3F-251EDBE9A76E}" destId="{43AA1F1B-8C5D-42FC-97BD-72DA67CD6E0D}" srcOrd="5" destOrd="0" presId="urn:microsoft.com/office/officeart/2005/8/layout/radial4"/>
    <dgm:cxn modelId="{A9121FDA-00EB-4AE7-B8FE-EFF28D7F4E39}" type="presParOf" srcId="{0DA4F41E-10B7-4B62-AF3F-251EDBE9A76E}" destId="{A726C309-86BC-4DFD-BDB9-72EE539905C2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742283-FF74-485C-9F25-9C102133528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33BAB4F1-6DC5-4CDF-A1A5-09071591D3A6}">
      <dgm:prSet phldrT="[Text]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</dgm:spPr>
      <dgm:t>
        <a:bodyPr/>
        <a:lstStyle/>
        <a:p>
          <a:r>
            <a:rPr lang="is-IS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Vöxtur</a:t>
          </a:r>
          <a:endParaRPr lang="is-IS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1C481C-ED96-4181-9FA9-DA955F0F4079}" type="parTrans" cxnId="{40EDD9AD-CDC9-405A-B1EE-61D015B5CB06}">
      <dgm:prSet/>
      <dgm:spPr/>
      <dgm:t>
        <a:bodyPr/>
        <a:lstStyle/>
        <a:p>
          <a:endParaRPr lang="is-IS" noProof="0"/>
        </a:p>
      </dgm:t>
    </dgm:pt>
    <dgm:pt modelId="{8898B980-A7E9-4048-9539-9C8B9127D7C6}" type="sibTrans" cxnId="{40EDD9AD-CDC9-405A-B1EE-61D015B5CB06}">
      <dgm:prSet/>
      <dgm:spPr/>
      <dgm:t>
        <a:bodyPr/>
        <a:lstStyle/>
        <a:p>
          <a:endParaRPr lang="is-IS" noProof="0"/>
        </a:p>
      </dgm:t>
    </dgm:pt>
    <dgm:pt modelId="{BEB8DF38-9296-4807-ADF0-701CAAACB044}">
      <dgm:prSet phldrT="[Text]"/>
      <dgm:spPr>
        <a:gradFill flip="none" rotWithShape="0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</dgm:spPr>
      <dgm:t>
        <a:bodyPr/>
        <a:lstStyle/>
        <a:p>
          <a:r>
            <a:rPr lang="is-IS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Frjósemi</a:t>
          </a:r>
          <a:endParaRPr lang="is-IS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1714AB-6749-4407-84FE-CDE5FBC0FA38}" type="parTrans" cxnId="{5ACAAE18-6676-486C-A3B1-D96C47A54200}">
      <dgm:prSet/>
      <dgm:spPr/>
      <dgm:t>
        <a:bodyPr/>
        <a:lstStyle/>
        <a:p>
          <a:endParaRPr lang="is-IS" noProof="0"/>
        </a:p>
      </dgm:t>
    </dgm:pt>
    <dgm:pt modelId="{9925FC43-A5ED-4A74-ACC3-14A3DE289E6C}" type="sibTrans" cxnId="{5ACAAE18-6676-486C-A3B1-D96C47A54200}">
      <dgm:prSet/>
      <dgm:spPr/>
      <dgm:t>
        <a:bodyPr/>
        <a:lstStyle/>
        <a:p>
          <a:endParaRPr lang="is-IS" noProof="0"/>
        </a:p>
      </dgm:t>
    </dgm:pt>
    <dgm:pt modelId="{A629A23F-7E6E-4596-BBC7-B0E80E5FC4F8}">
      <dgm:prSet phldrT="[Text]"/>
      <dgm:spPr>
        <a:gradFill flip="none" rotWithShape="0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</dgm:spPr>
      <dgm:t>
        <a:bodyPr/>
        <a:lstStyle/>
        <a:p>
          <a:r>
            <a:rPr lang="is-IS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Lýðræði</a:t>
          </a:r>
          <a:endParaRPr lang="is-IS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1BDDFD-9B77-4F60-84C5-539EA2E17AF6}" type="parTrans" cxnId="{735CEF75-3B5D-407B-B204-1D950836797E}">
      <dgm:prSet/>
      <dgm:spPr/>
      <dgm:t>
        <a:bodyPr/>
        <a:lstStyle/>
        <a:p>
          <a:endParaRPr lang="is-IS" noProof="0"/>
        </a:p>
      </dgm:t>
    </dgm:pt>
    <dgm:pt modelId="{C16DB2C0-3F63-4F4C-AC57-410C990DB9D9}" type="sibTrans" cxnId="{735CEF75-3B5D-407B-B204-1D950836797E}">
      <dgm:prSet/>
      <dgm:spPr/>
      <dgm:t>
        <a:bodyPr/>
        <a:lstStyle/>
        <a:p>
          <a:endParaRPr lang="is-IS" noProof="0"/>
        </a:p>
      </dgm:t>
    </dgm:pt>
    <dgm:pt modelId="{32FF9A8C-3B8C-4D64-8C8F-9D1CBAC2063D}">
      <dgm:prSet phldrT="[Text]"/>
      <dgm:spPr>
        <a:gradFill flip="none" rotWithShape="0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</dgm:spPr>
      <dgm:t>
        <a:bodyPr/>
        <a:lstStyle/>
        <a:p>
          <a:r>
            <a:rPr lang="is-IS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Fjölhæfing</a:t>
          </a:r>
          <a:endParaRPr lang="is-IS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283004-6ADC-4C45-BB3B-38FCE0E47CBF}" type="parTrans" cxnId="{0CFFD512-36D3-41FB-A42F-4C86BA2EFF94}">
      <dgm:prSet/>
      <dgm:spPr/>
      <dgm:t>
        <a:bodyPr/>
        <a:lstStyle/>
        <a:p>
          <a:endParaRPr lang="is-IS" noProof="0"/>
        </a:p>
      </dgm:t>
    </dgm:pt>
    <dgm:pt modelId="{63503EB3-9278-4B93-AB94-E70BDAC03279}" type="sibTrans" cxnId="{0CFFD512-36D3-41FB-A42F-4C86BA2EFF94}">
      <dgm:prSet/>
      <dgm:spPr/>
      <dgm:t>
        <a:bodyPr/>
        <a:lstStyle/>
        <a:p>
          <a:endParaRPr lang="is-IS" noProof="0"/>
        </a:p>
      </dgm:t>
    </dgm:pt>
    <dgm:pt modelId="{0DA4F41E-10B7-4B62-AF3F-251EDBE9A76E}" type="pres">
      <dgm:prSet presAssocID="{77742283-FF74-485C-9F25-9C10213352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7EAADE53-E76F-43FA-A455-E49F2185961E}" type="pres">
      <dgm:prSet presAssocID="{33BAB4F1-6DC5-4CDF-A1A5-09071591D3A6}" presName="centerShape" presStyleLbl="node0" presStyleIdx="0" presStyleCnt="1"/>
      <dgm:spPr/>
      <dgm:t>
        <a:bodyPr/>
        <a:lstStyle/>
        <a:p>
          <a:endParaRPr lang="is-IS"/>
        </a:p>
      </dgm:t>
    </dgm:pt>
    <dgm:pt modelId="{036B7871-91DA-4B69-AB9E-2D35C5D709AE}" type="pres">
      <dgm:prSet presAssocID="{5E1714AB-6749-4407-84FE-CDE5FBC0FA38}" presName="parTrans" presStyleLbl="bgSibTrans2D1" presStyleIdx="0" presStyleCnt="3"/>
      <dgm:spPr/>
      <dgm:t>
        <a:bodyPr/>
        <a:lstStyle/>
        <a:p>
          <a:endParaRPr lang="is-IS"/>
        </a:p>
      </dgm:t>
    </dgm:pt>
    <dgm:pt modelId="{1A1B9E7C-0B41-4FD2-8034-272A489F7E3E}" type="pres">
      <dgm:prSet presAssocID="{BEB8DF38-9296-4807-ADF0-701CAAACB0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166E639-C89E-4D8C-8AA4-709E45169E81}" type="pres">
      <dgm:prSet presAssocID="{701BDDFD-9B77-4F60-84C5-539EA2E17AF6}" presName="parTrans" presStyleLbl="bgSibTrans2D1" presStyleIdx="1" presStyleCnt="3"/>
      <dgm:spPr/>
      <dgm:t>
        <a:bodyPr/>
        <a:lstStyle/>
        <a:p>
          <a:endParaRPr lang="is-IS"/>
        </a:p>
      </dgm:t>
    </dgm:pt>
    <dgm:pt modelId="{8E546D64-69A0-4AAA-BA8C-EB00FBB60DBB}" type="pres">
      <dgm:prSet presAssocID="{A629A23F-7E6E-4596-BBC7-B0E80E5FC4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AA45494-1D07-447A-96A9-D66B80A606E2}" type="pres">
      <dgm:prSet presAssocID="{8D283004-6ADC-4C45-BB3B-38FCE0E47CBF}" presName="parTrans" presStyleLbl="bgSibTrans2D1" presStyleIdx="2" presStyleCnt="3"/>
      <dgm:spPr/>
      <dgm:t>
        <a:bodyPr/>
        <a:lstStyle/>
        <a:p>
          <a:endParaRPr lang="is-IS"/>
        </a:p>
      </dgm:t>
    </dgm:pt>
    <dgm:pt modelId="{75BD69CB-DAB4-481A-99ED-6980C133A368}" type="pres">
      <dgm:prSet presAssocID="{32FF9A8C-3B8C-4D64-8C8F-9D1CBAC206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2A0EA106-AC8D-46DC-926D-1B6457D1146F}" type="presOf" srcId="{33BAB4F1-6DC5-4CDF-A1A5-09071591D3A6}" destId="{7EAADE53-E76F-43FA-A455-E49F2185961E}" srcOrd="0" destOrd="0" presId="urn:microsoft.com/office/officeart/2005/8/layout/radial4"/>
    <dgm:cxn modelId="{EEF12DDD-74E5-4D45-A88A-3B1BBB5576F5}" type="presOf" srcId="{32FF9A8C-3B8C-4D64-8C8F-9D1CBAC2063D}" destId="{75BD69CB-DAB4-481A-99ED-6980C133A368}" srcOrd="0" destOrd="0" presId="urn:microsoft.com/office/officeart/2005/8/layout/radial4"/>
    <dgm:cxn modelId="{03E76309-E81B-4813-BDE3-93E2365A10AB}" type="presOf" srcId="{BEB8DF38-9296-4807-ADF0-701CAAACB044}" destId="{1A1B9E7C-0B41-4FD2-8034-272A489F7E3E}" srcOrd="0" destOrd="0" presId="urn:microsoft.com/office/officeart/2005/8/layout/radial4"/>
    <dgm:cxn modelId="{735CEF75-3B5D-407B-B204-1D950836797E}" srcId="{33BAB4F1-6DC5-4CDF-A1A5-09071591D3A6}" destId="{A629A23F-7E6E-4596-BBC7-B0E80E5FC4F8}" srcOrd="1" destOrd="0" parTransId="{701BDDFD-9B77-4F60-84C5-539EA2E17AF6}" sibTransId="{C16DB2C0-3F63-4F4C-AC57-410C990DB9D9}"/>
    <dgm:cxn modelId="{70B3075A-F5C7-426D-845B-F75D226A79D2}" type="presOf" srcId="{8D283004-6ADC-4C45-BB3B-38FCE0E47CBF}" destId="{EAA45494-1D07-447A-96A9-D66B80A606E2}" srcOrd="0" destOrd="0" presId="urn:microsoft.com/office/officeart/2005/8/layout/radial4"/>
    <dgm:cxn modelId="{9711BF0C-702B-4342-876B-3CE77D63659D}" type="presOf" srcId="{701BDDFD-9B77-4F60-84C5-539EA2E17AF6}" destId="{E166E639-C89E-4D8C-8AA4-709E45169E81}" srcOrd="0" destOrd="0" presId="urn:microsoft.com/office/officeart/2005/8/layout/radial4"/>
    <dgm:cxn modelId="{5ACAAE18-6676-486C-A3B1-D96C47A54200}" srcId="{33BAB4F1-6DC5-4CDF-A1A5-09071591D3A6}" destId="{BEB8DF38-9296-4807-ADF0-701CAAACB044}" srcOrd="0" destOrd="0" parTransId="{5E1714AB-6749-4407-84FE-CDE5FBC0FA38}" sibTransId="{9925FC43-A5ED-4A74-ACC3-14A3DE289E6C}"/>
    <dgm:cxn modelId="{0CFFD512-36D3-41FB-A42F-4C86BA2EFF94}" srcId="{33BAB4F1-6DC5-4CDF-A1A5-09071591D3A6}" destId="{32FF9A8C-3B8C-4D64-8C8F-9D1CBAC2063D}" srcOrd="2" destOrd="0" parTransId="{8D283004-6ADC-4C45-BB3B-38FCE0E47CBF}" sibTransId="{63503EB3-9278-4B93-AB94-E70BDAC03279}"/>
    <dgm:cxn modelId="{697B19B6-15A7-432D-B591-94C8AF67A624}" type="presOf" srcId="{77742283-FF74-485C-9F25-9C102133528B}" destId="{0DA4F41E-10B7-4B62-AF3F-251EDBE9A76E}" srcOrd="0" destOrd="0" presId="urn:microsoft.com/office/officeart/2005/8/layout/radial4"/>
    <dgm:cxn modelId="{40EDD9AD-CDC9-405A-B1EE-61D015B5CB06}" srcId="{77742283-FF74-485C-9F25-9C102133528B}" destId="{33BAB4F1-6DC5-4CDF-A1A5-09071591D3A6}" srcOrd="0" destOrd="0" parTransId="{031C481C-ED96-4181-9FA9-DA955F0F4079}" sibTransId="{8898B980-A7E9-4048-9539-9C8B9127D7C6}"/>
    <dgm:cxn modelId="{51F99798-5B69-4A6E-9147-2DE912FD1F08}" type="presOf" srcId="{A629A23F-7E6E-4596-BBC7-B0E80E5FC4F8}" destId="{8E546D64-69A0-4AAA-BA8C-EB00FBB60DBB}" srcOrd="0" destOrd="0" presId="urn:microsoft.com/office/officeart/2005/8/layout/radial4"/>
    <dgm:cxn modelId="{2786E8C2-7B2E-4DE1-B547-AB8E33668D6E}" type="presOf" srcId="{5E1714AB-6749-4407-84FE-CDE5FBC0FA38}" destId="{036B7871-91DA-4B69-AB9E-2D35C5D709AE}" srcOrd="0" destOrd="0" presId="urn:microsoft.com/office/officeart/2005/8/layout/radial4"/>
    <dgm:cxn modelId="{3F5BEB57-6A04-408C-A16E-6A0995B0EB78}" type="presParOf" srcId="{0DA4F41E-10B7-4B62-AF3F-251EDBE9A76E}" destId="{7EAADE53-E76F-43FA-A455-E49F2185961E}" srcOrd="0" destOrd="0" presId="urn:microsoft.com/office/officeart/2005/8/layout/radial4"/>
    <dgm:cxn modelId="{70FE856C-5B83-4047-B220-9A61BBFC5DD6}" type="presParOf" srcId="{0DA4F41E-10B7-4B62-AF3F-251EDBE9A76E}" destId="{036B7871-91DA-4B69-AB9E-2D35C5D709AE}" srcOrd="1" destOrd="0" presId="urn:microsoft.com/office/officeart/2005/8/layout/radial4"/>
    <dgm:cxn modelId="{715DA4D2-2650-4B8F-B664-9E4D7187A0CD}" type="presParOf" srcId="{0DA4F41E-10B7-4B62-AF3F-251EDBE9A76E}" destId="{1A1B9E7C-0B41-4FD2-8034-272A489F7E3E}" srcOrd="2" destOrd="0" presId="urn:microsoft.com/office/officeart/2005/8/layout/radial4"/>
    <dgm:cxn modelId="{51AEFBB8-A779-4D54-909C-995BC7FDF1F8}" type="presParOf" srcId="{0DA4F41E-10B7-4B62-AF3F-251EDBE9A76E}" destId="{E166E639-C89E-4D8C-8AA4-709E45169E81}" srcOrd="3" destOrd="0" presId="urn:microsoft.com/office/officeart/2005/8/layout/radial4"/>
    <dgm:cxn modelId="{CFC3622C-1A7C-469F-8C87-622252FF1678}" type="presParOf" srcId="{0DA4F41E-10B7-4B62-AF3F-251EDBE9A76E}" destId="{8E546D64-69A0-4AAA-BA8C-EB00FBB60DBB}" srcOrd="4" destOrd="0" presId="urn:microsoft.com/office/officeart/2005/8/layout/radial4"/>
    <dgm:cxn modelId="{4BD8516A-2239-4A93-B469-DA004FD38C47}" type="presParOf" srcId="{0DA4F41E-10B7-4B62-AF3F-251EDBE9A76E}" destId="{EAA45494-1D07-447A-96A9-D66B80A606E2}" srcOrd="5" destOrd="0" presId="urn:microsoft.com/office/officeart/2005/8/layout/radial4"/>
    <dgm:cxn modelId="{B27975F2-1DE5-4CFA-94A7-F7E0DF98B0C9}" type="presParOf" srcId="{0DA4F41E-10B7-4B62-AF3F-251EDBE9A76E}" destId="{75BD69CB-DAB4-481A-99ED-6980C133A368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0134E9-F869-46B7-A906-C23127942754}" type="datetimeFigureOut">
              <a:rPr lang="is-IS"/>
              <a:pPr>
                <a:defRPr/>
              </a:pPr>
              <a:t>19.9.2007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s-I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4D908A-51CE-449F-874B-E6FA36F76181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F0832-2606-450C-8DEF-FB29434A186C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s-I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B272F-A2FA-44F7-B7F0-E1394609E9AE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910008-F8B6-461D-A409-EEA0035BAB88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 smtClean="0">
              <a:latin typeface="Times New Roman" pitchFamily="18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255C7-D414-4298-A33B-C0A7DDF45807}" type="slidenum">
              <a:rPr lang="is-IS" smtClean="0">
                <a:latin typeface="Times New Roman" pitchFamily="18" charset="0"/>
              </a:rPr>
              <a:pPr/>
              <a:t>13</a:t>
            </a:fld>
            <a:endParaRPr lang="is-I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 smtClean="0">
              <a:latin typeface="Times New Roman" pitchFamily="18" charset="0"/>
            </a:endParaRPr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5862B-3F53-4574-B15B-746D0C524575}" type="slidenum">
              <a:rPr lang="is-IS" smtClean="0">
                <a:latin typeface="Times New Roman" pitchFamily="18" charset="0"/>
              </a:rPr>
              <a:pPr/>
              <a:t>14</a:t>
            </a:fld>
            <a:endParaRPr lang="is-I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81AD34-A4A9-4E94-B1DC-D3DC212C2E62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DE231D-413F-4BC5-A165-B2185EC59358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A6497B-EDE7-4131-B005-85658D0C68AB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s-I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1DD512-D8B5-4E38-9F00-AC8C6FC42574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s-I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015546-F965-4219-BA66-24E88ED4D617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s-I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CFE8B-8853-4982-ADA3-3B9DEF075388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8A0709-FC8E-4A1B-9291-A4E753F37C69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s-I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E0D960-0D6B-423F-B870-539620FB96CA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s-I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86F772-B35F-4E25-8E1F-AFF5EF76AB93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s-I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78E316-B7F7-4F3F-BFA2-4D5251D88BD6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s-I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41E42C-6F31-45D2-ABE3-F218E1388806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s-I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73D2B7-F3E5-4558-9369-59F4646A935B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s-I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4C406E-BEFB-45BE-8FA9-2E3830EE97CD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s-I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3E841F-804D-475C-B6E6-4E0C8CAE4166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s-I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579151-23F7-4D75-B6D1-B5E11613660F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s-I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81865C-20B1-4C08-806F-16CE24032046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is-I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9D6B09-2E81-455C-AB86-A0EBBF160916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041107-FDBD-436F-8DF1-01253D690AA1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s-I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DED41A-B4A0-4235-9DF2-1D71F5C9C2BC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is-I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99E52-2D80-48E7-BF7F-EFFF9984CE9D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is-I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B41360-97FA-4CFB-8AC5-C3F255728468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s-I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1FDAE-9475-4C21-8009-4B9800166D34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is-I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270BEC-0EF4-4608-9F6C-7F20FF8F1897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is-I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17B35-9E20-426E-A5D4-B4CB23C106AD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is-I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16D35A-6F51-4D7C-8FC5-FE0A4FD0CC49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is-I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32E30D-5FFC-45BB-8AB2-6E7A66DDCD64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is-I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345FB4-04EC-428A-AFEB-EF1AFDC6EB5A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is-I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E2365C-A67C-4E3A-8382-709AF79158CD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7C6F7F-5960-4C01-95EB-D50322F655D7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s-I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AEDDAC-9894-4A30-BCFA-3C970F07278F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is-I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F9E48A-1BFC-4397-AEB7-DEBDC59024BB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is-I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53E4B6-AFAA-46A5-A16B-C602BF5270E6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is-I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D282A2-704B-4CC9-95B5-26F5E1F99DE0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is-I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27C154-2675-4BD3-B518-C9A2EC84C30A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is-I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A8998B-84B1-465C-8D25-C02E5DCA2DF5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is-I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0366CD-A946-455D-9538-48139102B1C4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is-I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FCB8B1-B6B3-4E3E-ACDD-11F2C5806192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is-I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B7C4F6-96C4-4576-8608-3CC368EB4FCC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is-I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4AC33F-2E99-4477-86B8-A013A9668179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26C958-197F-4011-82D5-8346AF2A719F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s-I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4E8248-F24F-43D4-BA9F-4318D2AD5E1D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is-I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0A3755-353F-4C69-A9FB-8BC2132B1387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is-I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46020B-70DA-4BE5-92B6-9DA88A368D55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is-I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3ACB62-1211-494A-8A22-DB8D2F99944F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is-I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42738F-914A-4670-A242-72AFA46FA6C9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is-I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4816A7-86D6-42FD-9828-9A92F9AAFC67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is-I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3EBEC4-B8D8-40B0-9521-9D31E83C08E7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is-I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58</a:t>
            </a:fld>
            <a:endParaRPr lang="is-I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59</a:t>
            </a:fld>
            <a:endParaRPr lang="is-I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60</a:t>
            </a:fld>
            <a:endParaRPr lang="is-I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FE7C33-B2D2-4CCF-8095-61CB967480EB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s-I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61</a:t>
            </a:fld>
            <a:endParaRPr lang="is-I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62</a:t>
            </a:fld>
            <a:endParaRPr lang="is-I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63</a:t>
            </a:fld>
            <a:endParaRPr lang="is-I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1E7B43-2755-463E-944D-CEF427221AE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GB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38747-6DF3-4846-8B59-EEE4117F93A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GB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E08458-D246-4ED3-9D43-82443D5C6DA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n-GB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13733-BC31-4836-B0D5-4CE35EC9B3D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en-GB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57301B-0B00-48A5-9FE9-EB5C9E74848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GB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9CB5C0-EC19-43E0-B43C-BB7A2377CC86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939560-A193-4A5C-AE15-02040B64EF83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9E720-A687-4DB2-9487-E9D2329116A7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A7FB1A1-428F-41F3-A4FF-CD41640ED766}" type="datetimeFigureOut">
              <a:rPr lang="is-IS"/>
              <a:pPr>
                <a:defRPr/>
              </a:pPr>
              <a:t>19.9.2007</a:t>
            </a:fld>
            <a:endParaRPr lang="is-I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B15BC8A-EDFD-4A3C-B01F-03CEF9397955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35F99-6B12-4B78-9397-9DCDB8207490}" type="datetimeFigureOut">
              <a:rPr lang="is-IS"/>
              <a:pPr>
                <a:defRPr/>
              </a:pPr>
              <a:t>19.9.2007</a:t>
            </a:fld>
            <a:endParaRPr lang="is-I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AAE2-0196-412A-8D60-A10A185820F4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A4AF1B-C996-4742-9179-2340C7743656}" type="datetimeFigureOut">
              <a:rPr lang="is-IS"/>
              <a:pPr>
                <a:defRPr/>
              </a:pPr>
              <a:t>19.9.2007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DE8C47F-1C3D-4DA0-A6FD-A17A61E8AA78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is-I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1722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CE5D0-15A5-493C-AD34-5C6E28694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BB51-A0C4-40DA-A58E-4EF2849591C0}" type="datetimeFigureOut">
              <a:rPr lang="is-IS"/>
              <a:pPr>
                <a:defRPr/>
              </a:pPr>
              <a:t>19.9.2007</a:t>
            </a:fld>
            <a:endParaRPr lang="is-I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8B96B-3779-46FD-813B-1020BC7FB962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E10BF65-7A8E-411B-B6D1-8F03DB3B7250}" type="datetimeFigureOut">
              <a:rPr lang="is-IS"/>
              <a:pPr>
                <a:defRPr/>
              </a:pPr>
              <a:t>19.9.2007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783EF2-1096-4966-9E1D-69B3CEC72751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D16C-1261-4642-8384-02FFEC885968}" type="datetimeFigureOut">
              <a:rPr lang="is-IS"/>
              <a:pPr>
                <a:defRPr/>
              </a:pPr>
              <a:t>19.9.2007</a:t>
            </a:fld>
            <a:endParaRPr lang="is-I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01F6-2603-4906-A598-4601BEF23264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6936E-612A-48DF-93B2-7D0673B15F58}" type="datetimeFigureOut">
              <a:rPr lang="is-IS"/>
              <a:pPr>
                <a:defRPr/>
              </a:pPr>
              <a:t>19.9.2007</a:t>
            </a:fld>
            <a:endParaRPr lang="is-I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1CC9-FFBE-46AF-AC44-96696047AA68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C123-36E1-4391-BB3A-7BC9562A2E8A}" type="datetimeFigureOut">
              <a:rPr lang="is-IS"/>
              <a:pPr>
                <a:defRPr/>
              </a:pPr>
              <a:t>19.9.2007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7ACA-64E8-4DD1-A1AF-061D08810765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0898-6F47-4280-B3B0-EA1E6B9C5E70}" type="datetimeFigureOut">
              <a:rPr lang="is-IS"/>
              <a:pPr>
                <a:defRPr/>
              </a:pPr>
              <a:t>19.9.2007</a:t>
            </a:fld>
            <a:endParaRPr lang="is-I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862BC-B71D-4743-B8D3-3AD68FA24F53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BFCB-5254-461B-8426-D212FB97E665}" type="datetimeFigureOut">
              <a:rPr lang="is-IS"/>
              <a:pPr>
                <a:defRPr/>
              </a:pPr>
              <a:t>19.9.2007</a:t>
            </a:fld>
            <a:endParaRPr lang="is-I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5C78-54C7-41A3-8F2C-5DEA06598586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8FE09F-4ABC-4105-8E9C-2BA33EB9BDDC}" type="datetimeFigureOut">
              <a:rPr lang="is-IS"/>
              <a:pPr>
                <a:defRPr/>
              </a:pPr>
              <a:t>19.9.2007</a:t>
            </a:fld>
            <a:endParaRPr lang="is-I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719782-F867-462A-9CA4-722E1A6896E7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2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4BC8818-0A22-4895-B592-CA1261C0E4A9}" type="datetimeFigureOut">
              <a:rPr lang="is-IS"/>
              <a:pPr>
                <a:defRPr/>
              </a:pPr>
              <a:t>19.9.2007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0BE5AD2-E0D6-4F80-8492-4C5EE870CA9D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0" r:id="rId2"/>
    <p:sldLayoutId id="2147483698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9" r:id="rId9"/>
    <p:sldLayoutId id="2147483696" r:id="rId10"/>
    <p:sldLayoutId id="2147483700" r:id="rId11"/>
    <p:sldLayoutId id="214748370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hi.is/vefur/merki/h_is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926" y="1132336"/>
            <a:ext cx="5715040" cy="28681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Hvað getur Afríka lært af Asíu  og íslandi?</a:t>
            </a:r>
            <a:endParaRPr lang="is-IS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929322" y="5845175"/>
            <a:ext cx="272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Þorvaldur Gylfason</a:t>
            </a:r>
            <a:endParaRPr lang="is-I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7" name="Picture 5" descr="Íslenska útgáfan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84161" y="4000504"/>
            <a:ext cx="2187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1625"/>
            <a:ext cx="3614738" cy="45259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Tvö sjónarmið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Lýðræði teflir völdum upp í hendur hagsmunahópa</a:t>
            </a:r>
            <a:r>
              <a:rPr lang="is-IS" sz="2600" dirty="0" smtClean="0"/>
              <a:t>, sem draga úr hagvexti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Lýðræði auðveldar friðsamleg stjórnarskipti </a:t>
            </a:r>
            <a:r>
              <a:rPr lang="is-IS" sz="2600" dirty="0" smtClean="0"/>
              <a:t>og eykur hagvöxt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143 lönd, </a:t>
            </a:r>
            <a:br>
              <a:rPr lang="is-IS" sz="2600" dirty="0" smtClean="0"/>
            </a:br>
            <a:r>
              <a:rPr lang="is-IS" sz="2600" dirty="0" smtClean="0"/>
              <a:t>1960-2000</a:t>
            </a:r>
            <a:endParaRPr lang="is-IS" sz="2600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8" y="1785938"/>
            <a:ext cx="3521075" cy="3890962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9460" name="Text Box 16"/>
          <p:cNvSpPr txBox="1">
            <a:spLocks noChangeArrowheads="1"/>
          </p:cNvSpPr>
          <p:nvPr/>
        </p:nvSpPr>
        <p:spPr bwMode="auto">
          <a:xfrm>
            <a:off x="6215063" y="1957388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Trebuchet MS" pitchFamily="34" charset="0"/>
              </a:rPr>
              <a:t>r = </a:t>
            </a:r>
            <a:r>
              <a:rPr lang="en-US" sz="2000" dirty="0" smtClean="0">
                <a:solidFill>
                  <a:srgbClr val="CC0000"/>
                </a:solidFill>
                <a:latin typeface="Trebuchet MS" pitchFamily="34" charset="0"/>
              </a:rPr>
              <a:t>0,50</a:t>
            </a:r>
            <a:endParaRPr lang="en-US" sz="2000" dirty="0">
              <a:solidFill>
                <a:srgbClr val="CC0000"/>
              </a:solidFill>
              <a:latin typeface="Trebuchet MS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Meira lýðræði</a:t>
            </a:r>
            <a:endParaRPr lang="is-I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5155" y="857250"/>
            <a:ext cx="31758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Lýðræði og hagvöxtur</a:t>
            </a:r>
            <a:endParaRPr lang="is-I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7832" y="5214950"/>
            <a:ext cx="2043126" cy="3381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1600" dirty="0"/>
              <a:t>      </a:t>
            </a:r>
            <a:r>
              <a:rPr lang="is-IS" sz="1600" dirty="0" smtClean="0"/>
              <a:t>Lýðræði</a:t>
            </a:r>
            <a:endParaRPr lang="is-IS" sz="1600" dirty="0"/>
          </a:p>
        </p:txBody>
      </p:sp>
      <p:sp>
        <p:nvSpPr>
          <p:cNvPr id="8" name="TextBox 7"/>
          <p:cNvSpPr txBox="1"/>
          <p:nvPr/>
        </p:nvSpPr>
        <p:spPr>
          <a:xfrm rot="-5400000">
            <a:off x="2810670" y="3525033"/>
            <a:ext cx="3643312" cy="3079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400" dirty="0"/>
              <a:t>      Vöxtur VLF á mann 1960-2000 (% á ári)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103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60135" name="Object 2"/>
          <p:cNvGraphicFramePr>
            <a:graphicFrameLocks noChangeAspect="1"/>
          </p:cNvGraphicFramePr>
          <p:nvPr/>
        </p:nvGraphicFramePr>
        <p:xfrm>
          <a:off x="977900" y="1960563"/>
          <a:ext cx="6870700" cy="4513262"/>
        </p:xfrm>
        <a:graphic>
          <a:graphicData uri="http://schemas.openxmlformats.org/presentationml/2006/ole">
            <p:oleObj spid="_x0000_s1026" name="Photo Editor Photo" r:id="rId3" imgW="4858428" imgH="3191320" progId="">
              <p:embed/>
            </p:oleObj>
          </a:graphicData>
        </a:graphic>
      </p:graphicFrame>
      <p:sp>
        <p:nvSpPr>
          <p:cNvPr id="560136" name="Text Box 8"/>
          <p:cNvSpPr txBox="1">
            <a:spLocks noChangeArrowheads="1"/>
          </p:cNvSpPr>
          <p:nvPr/>
        </p:nvSpPr>
        <p:spPr bwMode="auto">
          <a:xfrm rot="21420000">
            <a:off x="6583471" y="2280593"/>
            <a:ext cx="1275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Lýðræði</a:t>
            </a:r>
            <a:endParaRPr lang="is-I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60137" name="Text Box 9"/>
          <p:cNvSpPr txBox="1">
            <a:spLocks noChangeArrowheads="1"/>
          </p:cNvSpPr>
          <p:nvPr/>
        </p:nvSpPr>
        <p:spPr bwMode="auto">
          <a:xfrm rot="21420000">
            <a:off x="6726453" y="3652193"/>
            <a:ext cx="11213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Fáræði</a:t>
            </a:r>
            <a:endParaRPr lang="is-I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60138" name="Text Box 10"/>
          <p:cNvSpPr txBox="1">
            <a:spLocks noChangeArrowheads="1"/>
          </p:cNvSpPr>
          <p:nvPr/>
        </p:nvSpPr>
        <p:spPr bwMode="auto">
          <a:xfrm rot="21420000">
            <a:off x="6654951" y="4726930"/>
            <a:ext cx="1214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Einræði</a:t>
            </a:r>
            <a:endParaRPr lang="is-I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60139" name="Text Box 11"/>
          <p:cNvSpPr txBox="1">
            <a:spLocks noChangeArrowheads="1"/>
          </p:cNvSpPr>
          <p:nvPr/>
        </p:nvSpPr>
        <p:spPr bwMode="auto">
          <a:xfrm rot="21420000">
            <a:off x="1868839" y="1011664"/>
            <a:ext cx="2356735" cy="830997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1946: 20 af 70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2000: 90 af 170</a:t>
            </a:r>
            <a:endParaRPr lang="is-IS" sz="24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60140" name="Text Box 12"/>
          <p:cNvSpPr txBox="1">
            <a:spLocks noChangeArrowheads="1"/>
          </p:cNvSpPr>
          <p:nvPr/>
        </p:nvSpPr>
        <p:spPr bwMode="auto">
          <a:xfrm rot="16200000">
            <a:off x="-184789" y="3868093"/>
            <a:ext cx="1741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Fjöldi landa</a:t>
            </a:r>
            <a:endParaRPr lang="is-IS" sz="24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lýðræði 1946-2000</a:t>
            </a:r>
            <a:endParaRPr lang="is-IS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Minni </a:t>
            </a:r>
            <a:b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landbúnaður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4996" y="857250"/>
            <a:ext cx="3563796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Landbúnaður 1960-2005 </a:t>
            </a:r>
            <a:r>
              <a:rPr lang="is-IS" sz="2400" smtClean="0">
                <a:latin typeface="+mn-lt"/>
              </a:rPr>
              <a:t/>
            </a:r>
            <a:br>
              <a:rPr lang="is-IS" sz="2400" smtClean="0">
                <a:latin typeface="+mn-lt"/>
              </a:rPr>
            </a:br>
            <a:r>
              <a:rPr lang="is-IS" smtClean="0">
                <a:latin typeface="+mn-lt"/>
              </a:rPr>
              <a:t>(Virðisauki, % af VLF) </a:t>
            </a:r>
            <a:endParaRPr lang="is-IS">
              <a:latin typeface="+mn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357686" y="1643050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89119"/>
            <a:ext cx="36861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is-I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Landbúnaður og námugröftur heimta litla menntun af mannaflanum og hafa því lítil úthrif á aðra atvinnuvegi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is-IS" sz="2600" dirty="0">
                <a:latin typeface="+mn-lt"/>
              </a:rPr>
              <a:t>Fjölhæfing bæði í efnahagsmálum og </a:t>
            </a:r>
            <a:r>
              <a:rPr lang="is-IS" sz="2600" dirty="0" smtClean="0">
                <a:latin typeface="+mn-lt"/>
              </a:rPr>
              <a:t>stjórnmálum eykur </a:t>
            </a:r>
            <a:r>
              <a:rPr kumimoji="0" lang="is-I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hagkvæmni og hagvöxt </a:t>
            </a:r>
            <a:endParaRPr kumimoji="0" lang="is-I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2450"/>
            <a:ext cx="3521075" cy="4525963"/>
          </a:xfrm>
        </p:spPr>
        <p:txBody>
          <a:bodyPr/>
          <a:lstStyle/>
          <a:p>
            <a:r>
              <a:rPr lang="is-IS" dirty="0" smtClean="0"/>
              <a:t>Aukning frumframleiðslu um 11% af VLF helzt í hendur við samdrátt hagvaxtar á mann um 1% á ári</a:t>
            </a:r>
          </a:p>
          <a:p>
            <a:r>
              <a:rPr lang="is-IS" dirty="0" smtClean="0"/>
              <a:t>156 lönd,</a:t>
            </a:r>
            <a:br>
              <a:rPr lang="is-IS" dirty="0" smtClean="0"/>
            </a:br>
            <a:r>
              <a:rPr lang="is-IS" dirty="0" smtClean="0"/>
              <a:t>1960-2000</a:t>
            </a:r>
          </a:p>
        </p:txBody>
      </p:sp>
      <p:sp>
        <p:nvSpPr>
          <p:cNvPr id="103427" name="Text Box 16"/>
          <p:cNvSpPr txBox="1">
            <a:spLocks noChangeArrowheads="1"/>
          </p:cNvSpPr>
          <p:nvPr/>
        </p:nvSpPr>
        <p:spPr bwMode="auto">
          <a:xfrm>
            <a:off x="6143625" y="2071688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CC0000"/>
                </a:solidFill>
                <a:latin typeface="Trebuchet MS" pitchFamily="34" charset="0"/>
              </a:rPr>
              <a:t>r = 0.48</a:t>
            </a: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78300" y="1917700"/>
            <a:ext cx="3521075" cy="3890963"/>
          </a:xfrm>
          <a:solidFill>
            <a:schemeClr val="accent4"/>
          </a:solidFill>
          <a:ln w="12700">
            <a:solidFill>
              <a:schemeClr val="accent4"/>
            </a:solidFill>
          </a:ln>
        </p:spPr>
      </p:pic>
      <p:sp>
        <p:nvSpPr>
          <p:cNvPr id="33799" name="Text Box 16"/>
          <p:cNvSpPr txBox="1">
            <a:spLocks noChangeArrowheads="1"/>
          </p:cNvSpPr>
          <p:nvPr/>
        </p:nvSpPr>
        <p:spPr bwMode="auto">
          <a:xfrm>
            <a:off x="6319838" y="2100263"/>
            <a:ext cx="122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 = -0,59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7700" y="5357813"/>
            <a:ext cx="3114675" cy="3381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600" dirty="0"/>
              <a:t>      Frumframleiðsla (% af VLF)</a:t>
            </a:r>
          </a:p>
        </p:txBody>
      </p:sp>
      <p:sp>
        <p:nvSpPr>
          <p:cNvPr id="14" name="TextBox 13"/>
          <p:cNvSpPr txBox="1"/>
          <p:nvPr/>
        </p:nvSpPr>
        <p:spPr>
          <a:xfrm rot="-5400000">
            <a:off x="2636045" y="3739356"/>
            <a:ext cx="3643312" cy="3079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400" dirty="0"/>
              <a:t>      Vöxtur VLF á mann 1960-2000 (% á ári)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Minni </a:t>
            </a:r>
            <a:b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landbúnaður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7035" y="857250"/>
            <a:ext cx="25511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Landbúnaður og hagvöxtur</a:t>
            </a:r>
            <a:r>
              <a:rPr lang="is-IS" sz="2400" dirty="0" smtClean="0">
                <a:latin typeface="+mn-lt"/>
              </a:rPr>
              <a:t/>
            </a:r>
            <a:br>
              <a:rPr lang="is-IS" sz="2400" dirty="0" smtClean="0">
                <a:latin typeface="+mn-lt"/>
              </a:rPr>
            </a:br>
            <a:endParaRPr lang="is-IS" sz="2400" dirty="0" smtClean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s-I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5938"/>
            <a:ext cx="3521075" cy="45259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Iðnaður er mikilvæg uppspretta 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tækninýjunga </a:t>
            </a:r>
            <a:r>
              <a:rPr lang="is-IS" sz="2600" dirty="0" smtClean="0"/>
              <a:t>og tækniframfara og þá einnig hagvaxtar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Úthrif</a:t>
            </a:r>
            <a:r>
              <a:rPr lang="is-IS" sz="2600" dirty="0" smtClean="0"/>
              <a:t> á aðra atvinnuvegi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156 lönd,</a:t>
            </a:r>
            <a:br>
              <a:rPr lang="is-IS" sz="2600" dirty="0" smtClean="0"/>
            </a:br>
            <a:r>
              <a:rPr lang="is-IS" sz="2600" dirty="0" smtClean="0"/>
              <a:t>1960-2000</a:t>
            </a:r>
            <a:endParaRPr lang="is-IS" sz="2600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78300" y="1917700"/>
            <a:ext cx="3521075" cy="3890963"/>
          </a:xfrm>
          <a:solidFill>
            <a:schemeClr val="accent4"/>
          </a:solidFill>
          <a:ln w="12700">
            <a:solidFill>
              <a:schemeClr val="accent4"/>
            </a:solidFill>
          </a:ln>
        </p:spPr>
      </p:pic>
      <p:sp>
        <p:nvSpPr>
          <p:cNvPr id="32774" name="Text Box 16"/>
          <p:cNvSpPr txBox="1">
            <a:spLocks noChangeArrowheads="1"/>
          </p:cNvSpPr>
          <p:nvPr/>
        </p:nvSpPr>
        <p:spPr bwMode="auto">
          <a:xfrm>
            <a:off x="6400800" y="210026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 = 0,48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9138" y="5357813"/>
            <a:ext cx="3114675" cy="3381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600" dirty="0"/>
              <a:t>      Iðnaður (% af útflutningi)</a:t>
            </a:r>
          </a:p>
        </p:txBody>
      </p:sp>
      <p:sp>
        <p:nvSpPr>
          <p:cNvPr id="9" name="TextBox 8"/>
          <p:cNvSpPr txBox="1"/>
          <p:nvPr/>
        </p:nvSpPr>
        <p:spPr>
          <a:xfrm rot="-5400000">
            <a:off x="2636045" y="3739356"/>
            <a:ext cx="3643312" cy="3079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400" dirty="0"/>
              <a:t>      Vöxtur VLF á mann 1960-2000 (% á ári)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Meiri iðnaður </a:t>
            </a:r>
            <a:b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 þjónusta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7035" y="857250"/>
            <a:ext cx="25511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Iðnaður og hagvöxtur</a:t>
            </a:r>
            <a:r>
              <a:rPr lang="is-IS" sz="2400" dirty="0" smtClean="0">
                <a:latin typeface="+mn-lt"/>
              </a:rPr>
              <a:t/>
            </a:r>
            <a:br>
              <a:rPr lang="is-IS" sz="2400" dirty="0" smtClean="0">
                <a:latin typeface="+mn-lt"/>
              </a:rPr>
            </a:br>
            <a:endParaRPr lang="is-IS" sz="2400" dirty="0" smtClean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s-I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Minni spilling</a:t>
            </a:r>
            <a:endParaRPr lang="is-I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3543300" cy="45259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Tvö sjónarmið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Spilling smyr hjól atvinnulífs og viðskipta </a:t>
            </a:r>
            <a:r>
              <a:rPr lang="is-IS" dirty="0" smtClean="0"/>
              <a:t>og örvar þannig hagvöxt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Spilling leiðir af sér óhagkvæmni </a:t>
            </a:r>
            <a:r>
              <a:rPr lang="is-IS" dirty="0" smtClean="0"/>
              <a:t>og slævir hagvöxt</a:t>
            </a:r>
            <a:endParaRPr lang="is-I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357686" y="1714488"/>
          <a:ext cx="352107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0" y="857250"/>
            <a:ext cx="344011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Spillingarvísitala 2005 (1 til 10)</a:t>
            </a:r>
            <a:r>
              <a:rPr lang="is-IS" sz="2400" smtClean="0">
                <a:latin typeface="+mn-lt"/>
              </a:rPr>
              <a:t/>
            </a:r>
            <a:br>
              <a:rPr lang="is-IS" sz="2400" smtClean="0">
                <a:latin typeface="+mn-lt"/>
              </a:rPr>
            </a:br>
            <a:endParaRPr lang="is-IS" sz="2400" smtClean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s-IS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Minni spilling</a:t>
            </a:r>
            <a:endParaRPr lang="is-I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3521075" cy="46688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Sem sagt: 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 viðskiptasiðferði glæðir hagvöxt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Þessi rök er hægt að heimfæra á aðra innviði, t.d. 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tryggan eignarrétt </a:t>
            </a:r>
            <a:r>
              <a:rPr lang="is-IS" sz="2600" dirty="0" smtClean="0"/>
              <a:t>að lögum og 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skilvirk gjaldþrotalög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88 lönd,</a:t>
            </a:r>
            <a:br>
              <a:rPr lang="is-IS" sz="2600" dirty="0" smtClean="0"/>
            </a:br>
            <a:r>
              <a:rPr lang="is-IS" sz="2600" dirty="0" smtClean="0"/>
              <a:t>1960-2000</a:t>
            </a:r>
            <a:endParaRPr lang="is-IS" sz="2600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8" y="1714500"/>
            <a:ext cx="3521075" cy="3890963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Left Arrow 7"/>
          <p:cNvSpPr/>
          <p:nvPr/>
        </p:nvSpPr>
        <p:spPr>
          <a:xfrm>
            <a:off x="4857750" y="5929313"/>
            <a:ext cx="114300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 dirty="0"/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6000750" y="5818188"/>
            <a:ext cx="16433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Meiri spilling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23559" name="Text Box 16"/>
          <p:cNvSpPr txBox="1">
            <a:spLocks noChangeArrowheads="1"/>
          </p:cNvSpPr>
          <p:nvPr/>
        </p:nvSpPr>
        <p:spPr bwMode="auto">
          <a:xfrm>
            <a:off x="6205538" y="192881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Trebuchet MS" pitchFamily="34" charset="0"/>
              </a:rPr>
              <a:t>r = </a:t>
            </a:r>
            <a:r>
              <a:rPr lang="en-US" sz="2000" dirty="0" smtClean="0">
                <a:solidFill>
                  <a:srgbClr val="CC0000"/>
                </a:solidFill>
                <a:latin typeface="Trebuchet MS" pitchFamily="34" charset="0"/>
              </a:rPr>
              <a:t>0,69</a:t>
            </a:r>
            <a:endParaRPr lang="en-US" sz="2000" dirty="0">
              <a:solidFill>
                <a:srgbClr val="CC0000"/>
              </a:solidFill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1000" y="857250"/>
            <a:ext cx="255111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Spilling og hagvöxtur</a:t>
            </a:r>
            <a:r>
              <a:rPr lang="is-IS" sz="2400" smtClean="0">
                <a:latin typeface="+mn-lt"/>
              </a:rPr>
              <a:t/>
            </a:r>
            <a:br>
              <a:rPr lang="is-IS" sz="2400" smtClean="0">
                <a:latin typeface="+mn-lt"/>
              </a:rPr>
            </a:br>
            <a:endParaRPr lang="is-IS" sz="2400" smtClean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s-IS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0642" y="5143512"/>
            <a:ext cx="2400316" cy="3381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1600" dirty="0"/>
              <a:t>      </a:t>
            </a:r>
            <a:r>
              <a:rPr lang="is-IS" sz="1600" dirty="0" smtClean="0"/>
              <a:t>Spillingarvísitala</a:t>
            </a:r>
            <a:endParaRPr lang="is-IS" sz="1600" dirty="0"/>
          </a:p>
        </p:txBody>
      </p:sp>
      <p:sp>
        <p:nvSpPr>
          <p:cNvPr id="11" name="TextBox 10"/>
          <p:cNvSpPr txBox="1"/>
          <p:nvPr/>
        </p:nvSpPr>
        <p:spPr>
          <a:xfrm rot="-5400000">
            <a:off x="2810670" y="3453595"/>
            <a:ext cx="3643312" cy="3079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400" dirty="0"/>
              <a:t>      Vöxtur VLF á mann 1960-2000 (% á ári)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samruni</a:t>
            </a:r>
            <a:endParaRPr lang="is-I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Hagvísar sýna hreyfða mynd of hagþróun heimsins frá 1960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Félagsvísar sýna skýrari mynd af 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samruna</a:t>
            </a:r>
            <a:r>
              <a:rPr lang="is-IS" dirty="0" smtClean="0"/>
              <a:t> ríkra landa og fátækra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Lengri ævir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Færri barnsfæðingar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Minni barnadauði (ekki sýnt hér)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Meira læsi (</a:t>
            </a:r>
            <a:r>
              <a:rPr lang="is-IS" dirty="0" smtClean="0"/>
              <a:t>ekki </a:t>
            </a:r>
            <a:r>
              <a:rPr lang="is-IS" dirty="0" smtClean="0"/>
              <a:t>sýnt hér)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Meira lýðræði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Meiri iðnaður og þjónusta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Minni spilling</a:t>
            </a:r>
            <a:endParaRPr lang="is-I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929063" y="3643313"/>
            <a:ext cx="285750" cy="571500"/>
          </a:xfrm>
          <a:prstGeom prst="rightBrace">
            <a:avLst>
              <a:gd name="adj1" fmla="val 8333"/>
              <a:gd name="adj2" fmla="val 48055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scene3d>
              <a:camera prst="isometricLeftDown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 rot="21420000">
            <a:off x="4230679" y="3613299"/>
            <a:ext cx="29241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smtClean="0"/>
              <a:t>Skoðum þetta betur</a:t>
            </a:r>
            <a:endParaRPr lang="is-I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7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9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1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3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5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7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9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1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3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7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9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53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55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57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854700" y="487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8" name="Oval 67"/>
          <p:cNvSpPr/>
          <p:nvPr/>
        </p:nvSpPr>
        <p:spPr>
          <a:xfrm>
            <a:off x="4991100" y="2489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9" name="Oval 68"/>
          <p:cNvSpPr/>
          <p:nvPr/>
        </p:nvSpPr>
        <p:spPr>
          <a:xfrm>
            <a:off x="6108700" y="3683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0" name="Oval 69"/>
          <p:cNvSpPr/>
          <p:nvPr/>
        </p:nvSpPr>
        <p:spPr>
          <a:xfrm>
            <a:off x="5422900" y="5003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1" name="Oval 70"/>
          <p:cNvSpPr/>
          <p:nvPr/>
        </p:nvSpPr>
        <p:spPr>
          <a:xfrm>
            <a:off x="3111500" y="2095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2" name="Oval 71"/>
          <p:cNvSpPr/>
          <p:nvPr/>
        </p:nvSpPr>
        <p:spPr>
          <a:xfrm>
            <a:off x="4076700" y="1816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3" name="Oval 72"/>
          <p:cNvSpPr/>
          <p:nvPr/>
        </p:nvSpPr>
        <p:spPr>
          <a:xfrm>
            <a:off x="3365500" y="160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4" name="Oval 73"/>
          <p:cNvSpPr/>
          <p:nvPr/>
        </p:nvSpPr>
        <p:spPr>
          <a:xfrm>
            <a:off x="29083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5" name="Oval 74"/>
          <p:cNvSpPr/>
          <p:nvPr/>
        </p:nvSpPr>
        <p:spPr>
          <a:xfrm>
            <a:off x="4914900" y="2146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6" name="Oval 75"/>
          <p:cNvSpPr/>
          <p:nvPr/>
        </p:nvSpPr>
        <p:spPr>
          <a:xfrm>
            <a:off x="4114800" y="2247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7" name="Oval 76"/>
          <p:cNvSpPr/>
          <p:nvPr/>
        </p:nvSpPr>
        <p:spPr>
          <a:xfrm>
            <a:off x="5981700" y="2895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8" name="Oval 77"/>
          <p:cNvSpPr/>
          <p:nvPr/>
        </p:nvSpPr>
        <p:spPr>
          <a:xfrm>
            <a:off x="5613400" y="4381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9" name="Oval 78"/>
          <p:cNvSpPr/>
          <p:nvPr/>
        </p:nvSpPr>
        <p:spPr>
          <a:xfrm>
            <a:off x="3949700" y="20828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0" name="Oval 79"/>
          <p:cNvSpPr/>
          <p:nvPr/>
        </p:nvSpPr>
        <p:spPr>
          <a:xfrm>
            <a:off x="2705100" y="1778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1" name="Oval 80"/>
          <p:cNvSpPr/>
          <p:nvPr/>
        </p:nvSpPr>
        <p:spPr>
          <a:xfrm>
            <a:off x="27686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2" name="Oval 81"/>
          <p:cNvSpPr/>
          <p:nvPr/>
        </p:nvSpPr>
        <p:spPr>
          <a:xfrm>
            <a:off x="5727700" y="4457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3" name="Oval 82"/>
          <p:cNvSpPr/>
          <p:nvPr/>
        </p:nvSpPr>
        <p:spPr>
          <a:xfrm>
            <a:off x="5600700" y="4152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4" name="Oval 83"/>
          <p:cNvSpPr/>
          <p:nvPr/>
        </p:nvSpPr>
        <p:spPr>
          <a:xfrm>
            <a:off x="3632200" y="2451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5" name="Oval 84"/>
          <p:cNvSpPr/>
          <p:nvPr/>
        </p:nvSpPr>
        <p:spPr>
          <a:xfrm>
            <a:off x="57912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6" name="Oval 85"/>
          <p:cNvSpPr/>
          <p:nvPr/>
        </p:nvSpPr>
        <p:spPr>
          <a:xfrm>
            <a:off x="5232400" y="29718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7" name="Oval 86"/>
          <p:cNvSpPr/>
          <p:nvPr/>
        </p:nvSpPr>
        <p:spPr>
          <a:xfrm>
            <a:off x="2527300" y="1689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8" name="Oval 87"/>
          <p:cNvSpPr/>
          <p:nvPr/>
        </p:nvSpPr>
        <p:spPr>
          <a:xfrm>
            <a:off x="5854700" y="4737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5715000" y="429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5359400" y="414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5080000" y="4419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3530600" y="1549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5867400" y="32766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4927600" y="450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5168900" y="488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4648200" y="2794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6146800" y="3060700"/>
            <a:ext cx="2413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5676900" y="2794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5156200" y="4279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5156200" y="422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5829300" y="2349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6070600" y="443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4216400" y="2108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3365500" y="1765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27305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5791200" y="47371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6083300" y="3213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5638800" y="3098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5880100" y="3759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765800" y="3327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4838700" y="46990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23495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016500" y="4737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130800" y="2908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2806700" y="1790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2882900" y="1638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3810000" y="4330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5511800" y="511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2641600" y="16637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5778500" y="3898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5146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765800" y="3822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092700" y="499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5156200" y="4978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270500" y="2870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372100" y="4140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6146800" y="3721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4673600" y="2019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2209800" y="1778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3746500" y="1384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435600" y="3873500"/>
            <a:ext cx="20320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4724400" y="4191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6032500" y="3644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969000" y="3530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37084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36576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2667000" y="1676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4914900" y="2108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2336800" y="17907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6629400" y="3898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3898900" y="3048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35" name="TextBox 141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43" name="Oval 142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6083300" y="2552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2987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410200" y="2552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5029200" y="405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651500" y="424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994400" y="3733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6797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2628900" y="1803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537200" y="4305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867400" y="461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48" name="TextBox 154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56" name="Oval 155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867400" y="3987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918200" y="4749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3238500" y="1803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5511800" y="452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54" name="TextBox 160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162" name="Oval 161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715000" y="27178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168900" y="3708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956300" y="3721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422900" y="458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156200" y="4013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168900" y="412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991100" y="4533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3187700" y="1384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168900" y="2667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3848100" y="160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6096000" y="3670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6489700" y="483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753100" y="4406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997200" y="1384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981700" y="4343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842000" y="3975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5105400" y="2438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372100" y="4216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549900" y="2222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753100" y="3606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562600" y="308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844800" y="1905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3200400" y="222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025900" y="17272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842000" y="30734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387600" y="1981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6337300" y="419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6032500" y="3911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867400" y="463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372100" y="5207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4597400" y="2197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5908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448300" y="3479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6032500" y="4737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511800" y="3530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895600" y="1651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4559300" y="2501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613400" y="4483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562600" y="2565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511800" y="431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540000" y="1371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6797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6172200" y="3429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372100" y="2641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702300" y="4305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410200" y="314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588000" y="4419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470400" y="2197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981700" y="3568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219700" y="3327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689600" y="289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7912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438400" y="1663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778500" y="30734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2946400" y="1600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340100" y="16383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997200" y="1841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613400" y="2514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168900" y="3937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692400" y="2197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600700" y="420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6210300" y="387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23" name="TextBox 229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25824" name="TextBox 230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25825" name="TextBox 231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25826" name="TextBox 232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25827" name="TextBox 233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25828" name="TextBox 234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1962</a:t>
            </a:r>
          </a:p>
        </p:txBody>
      </p:sp>
      <p:sp>
        <p:nvSpPr>
          <p:cNvPr id="25829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25830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  <p:sp>
        <p:nvSpPr>
          <p:cNvPr id="25831" name="TextBox 235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25832" name="TextBox 236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1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3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5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7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9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1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3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5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7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1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3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7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9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81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867400" y="4838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1" name="Oval 70"/>
          <p:cNvSpPr/>
          <p:nvPr/>
        </p:nvSpPr>
        <p:spPr>
          <a:xfrm>
            <a:off x="4902200" y="2451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2" name="Oval 71"/>
          <p:cNvSpPr/>
          <p:nvPr/>
        </p:nvSpPr>
        <p:spPr>
          <a:xfrm>
            <a:off x="6121400" y="3632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3" name="Oval 72"/>
          <p:cNvSpPr/>
          <p:nvPr/>
        </p:nvSpPr>
        <p:spPr>
          <a:xfrm>
            <a:off x="5422900" y="4978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4" name="Oval 73"/>
          <p:cNvSpPr/>
          <p:nvPr/>
        </p:nvSpPr>
        <p:spPr>
          <a:xfrm>
            <a:off x="3111500" y="2095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5" name="Oval 74"/>
          <p:cNvSpPr/>
          <p:nvPr/>
        </p:nvSpPr>
        <p:spPr>
          <a:xfrm>
            <a:off x="39497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6" name="Oval 75"/>
          <p:cNvSpPr/>
          <p:nvPr/>
        </p:nvSpPr>
        <p:spPr>
          <a:xfrm>
            <a:off x="3289300" y="160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7" name="Oval 76"/>
          <p:cNvSpPr/>
          <p:nvPr/>
        </p:nvSpPr>
        <p:spPr>
          <a:xfrm>
            <a:off x="29210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8" name="Oval 77"/>
          <p:cNvSpPr/>
          <p:nvPr/>
        </p:nvSpPr>
        <p:spPr>
          <a:xfrm>
            <a:off x="4800600" y="2095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9" name="Oval 78"/>
          <p:cNvSpPr/>
          <p:nvPr/>
        </p:nvSpPr>
        <p:spPr>
          <a:xfrm>
            <a:off x="4013200" y="2222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0" name="Oval 79"/>
          <p:cNvSpPr/>
          <p:nvPr/>
        </p:nvSpPr>
        <p:spPr>
          <a:xfrm>
            <a:off x="5956300" y="28448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1" name="Oval 80"/>
          <p:cNvSpPr/>
          <p:nvPr/>
        </p:nvSpPr>
        <p:spPr>
          <a:xfrm>
            <a:off x="5638800" y="43307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2" name="Oval 81"/>
          <p:cNvSpPr/>
          <p:nvPr/>
        </p:nvSpPr>
        <p:spPr>
          <a:xfrm>
            <a:off x="3835400" y="2044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3" name="Oval 82"/>
          <p:cNvSpPr/>
          <p:nvPr/>
        </p:nvSpPr>
        <p:spPr>
          <a:xfrm>
            <a:off x="2641600" y="1765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4" name="Oval 83"/>
          <p:cNvSpPr/>
          <p:nvPr/>
        </p:nvSpPr>
        <p:spPr>
          <a:xfrm>
            <a:off x="28321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5" name="Oval 84"/>
          <p:cNvSpPr/>
          <p:nvPr/>
        </p:nvSpPr>
        <p:spPr>
          <a:xfrm>
            <a:off x="5740400" y="440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6" name="Oval 85"/>
          <p:cNvSpPr/>
          <p:nvPr/>
        </p:nvSpPr>
        <p:spPr>
          <a:xfrm>
            <a:off x="5600700" y="4114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7" name="Oval 86"/>
          <p:cNvSpPr/>
          <p:nvPr/>
        </p:nvSpPr>
        <p:spPr>
          <a:xfrm>
            <a:off x="3543300" y="240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8" name="Oval 87"/>
          <p:cNvSpPr/>
          <p:nvPr/>
        </p:nvSpPr>
        <p:spPr>
          <a:xfrm>
            <a:off x="5778500" y="372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5118100" y="29337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25019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5854700" y="4711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5715000" y="4254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5346700" y="4102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5105400" y="4368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3479800" y="1536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5867400" y="32258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4927600" y="447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5168900" y="486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4533900" y="2743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5626100" y="34163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5613400" y="2768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5168900" y="4241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5181600" y="419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6032500" y="2298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6083300" y="4381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4165600" y="2044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3276600" y="1752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28067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5778500" y="47117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994400" y="3149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5613400" y="3060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5816600" y="3721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727700" y="3263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4851400" y="467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23368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016500" y="4699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4940300" y="287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2806700" y="1778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2959100" y="1651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3822700" y="4305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5511800" y="508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2679700" y="16510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7658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5146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702300" y="3746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092700" y="496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5156200" y="495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257800" y="2832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334000" y="408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6146800" y="3670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4495800" y="1981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2222500" y="1765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3746500" y="1384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359400" y="3822700"/>
            <a:ext cx="20320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4737100" y="4127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5994400" y="3606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969000" y="3479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3771900" y="1651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36576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2730500" y="1663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4927600" y="2070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2349500" y="16891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66294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39497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62" name="TextBox 144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46" name="Oval 145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6096000" y="248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2606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372100" y="2514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5016500" y="401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664200" y="419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6032500" y="3695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6162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6162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5372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892800" y="4584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76" name="TextBox 158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60" name="Oval 159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5867400" y="3924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918200" y="476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9972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511800" y="4483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83" name="TextBox 165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167" name="Oval 166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5715000" y="2692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156200" y="3644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943600" y="3683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435600" y="4546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156200" y="3975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168900" y="407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991100" y="4495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3187700" y="1371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067300" y="2628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3759200" y="160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6057900" y="3606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6502400" y="481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753100" y="43688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009900" y="1371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981700" y="4279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842000" y="3924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054600" y="2387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359400" y="4165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511800" y="2197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702300" y="3568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486400" y="3048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832100" y="1816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111500" y="2184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3886200" y="17018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842000" y="30099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362200" y="1892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6388100" y="4178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6032500" y="3835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867400" y="461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384800" y="516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4470400" y="2171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5908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461000" y="3441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6032500" y="4711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422900" y="3492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959100" y="1625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495800" y="2451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613400" y="4445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461000" y="2527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511800" y="426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5908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8321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6223000" y="3378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435600" y="260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7023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372100" y="3098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588000" y="4368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292600" y="2197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918200" y="3517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143500" y="3276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626100" y="2857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816600" y="3898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387600" y="1663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5765800" y="30099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2959100" y="1587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238500" y="16510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984500" y="1841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511800" y="2463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156200" y="3898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2692400" y="2146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600700" y="416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62103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53" name="TextBox 235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26854" name="TextBox 236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26855" name="TextBox 237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26856" name="TextBox 238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26857" name="TextBox 239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26858" name="TextBox 240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1963</a:t>
            </a:r>
          </a:p>
        </p:txBody>
      </p:sp>
      <p:sp>
        <p:nvSpPr>
          <p:cNvPr id="26861" name="TextBox 241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26862" name="TextBox 242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239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240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yfirlit</a:t>
            </a:r>
            <a:endParaRPr lang="is-I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3200" dirty="0" smtClean="0"/>
              <a:t>Almennar athugasemdir</a:t>
            </a:r>
          </a:p>
          <a:p>
            <a:pPr lvl="1"/>
            <a:r>
              <a:rPr lang="is-IS" sz="2800" dirty="0" smtClean="0"/>
              <a:t>Fer heimurinn batnandi?</a:t>
            </a:r>
          </a:p>
          <a:p>
            <a:pPr lvl="1"/>
            <a:r>
              <a:rPr lang="is-IS" sz="2800" dirty="0" smtClean="0"/>
              <a:t>Félagsvísar og hagvísar</a:t>
            </a:r>
          </a:p>
          <a:p>
            <a:r>
              <a:rPr lang="is-IS" sz="3200" dirty="0" smtClean="0"/>
              <a:t>Hagvaxtarlærdómar frá Asíu</a:t>
            </a:r>
          </a:p>
          <a:p>
            <a:pPr lvl="1"/>
            <a:r>
              <a:rPr lang="is-IS" sz="2800" dirty="0" smtClean="0"/>
              <a:t>Menntun, fjárfesting, viðskipti</a:t>
            </a:r>
          </a:p>
          <a:p>
            <a:pPr lvl="1"/>
            <a:r>
              <a:rPr lang="is-IS" sz="2800" dirty="0" smtClean="0"/>
              <a:t>Frjósemi, fjölbreytni, lýðræði</a:t>
            </a:r>
          </a:p>
          <a:p>
            <a:r>
              <a:rPr lang="is-IS" sz="3200" dirty="0" smtClean="0"/>
              <a:t>Aftur til Afríku</a:t>
            </a:r>
          </a:p>
          <a:p>
            <a:pPr lvl="1"/>
            <a:r>
              <a:rPr lang="is-IS" sz="2800" dirty="0" smtClean="0"/>
              <a:t>Hagvaxtarstefna á framtíðina</a:t>
            </a:r>
          </a:p>
          <a:p>
            <a:endParaRPr lang="is-IS" sz="3200" dirty="0" smtClean="0"/>
          </a:p>
          <a:p>
            <a:pPr lvl="1"/>
            <a:endParaRPr lang="is-I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5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7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9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1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3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5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7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9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91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95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97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01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03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05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5892800" y="478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4" name="Oval 73"/>
          <p:cNvSpPr/>
          <p:nvPr/>
        </p:nvSpPr>
        <p:spPr>
          <a:xfrm>
            <a:off x="4813300" y="242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5" name="Oval 74"/>
          <p:cNvSpPr/>
          <p:nvPr/>
        </p:nvSpPr>
        <p:spPr>
          <a:xfrm>
            <a:off x="6134100" y="3568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6" name="Oval 75"/>
          <p:cNvSpPr/>
          <p:nvPr/>
        </p:nvSpPr>
        <p:spPr>
          <a:xfrm>
            <a:off x="5422900" y="494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7" name="Oval 76"/>
          <p:cNvSpPr/>
          <p:nvPr/>
        </p:nvSpPr>
        <p:spPr>
          <a:xfrm>
            <a:off x="3111500" y="2082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8" name="Oval 77"/>
          <p:cNvSpPr/>
          <p:nvPr/>
        </p:nvSpPr>
        <p:spPr>
          <a:xfrm>
            <a:off x="38227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9" name="Oval 78"/>
          <p:cNvSpPr/>
          <p:nvPr/>
        </p:nvSpPr>
        <p:spPr>
          <a:xfrm>
            <a:off x="3162300" y="160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0" name="Oval 79"/>
          <p:cNvSpPr/>
          <p:nvPr/>
        </p:nvSpPr>
        <p:spPr>
          <a:xfrm>
            <a:off x="28956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1" name="Oval 80"/>
          <p:cNvSpPr/>
          <p:nvPr/>
        </p:nvSpPr>
        <p:spPr>
          <a:xfrm>
            <a:off x="4711700" y="2070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2" name="Oval 81"/>
          <p:cNvSpPr/>
          <p:nvPr/>
        </p:nvSpPr>
        <p:spPr>
          <a:xfrm>
            <a:off x="3911600" y="2184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3" name="Oval 82"/>
          <p:cNvSpPr/>
          <p:nvPr/>
        </p:nvSpPr>
        <p:spPr>
          <a:xfrm>
            <a:off x="5918200" y="27813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4" name="Oval 83"/>
          <p:cNvSpPr/>
          <p:nvPr/>
        </p:nvSpPr>
        <p:spPr>
          <a:xfrm>
            <a:off x="5676900" y="4279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5" name="Oval 84"/>
          <p:cNvSpPr/>
          <p:nvPr/>
        </p:nvSpPr>
        <p:spPr>
          <a:xfrm>
            <a:off x="3721100" y="2019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6" name="Oval 85"/>
          <p:cNvSpPr/>
          <p:nvPr/>
        </p:nvSpPr>
        <p:spPr>
          <a:xfrm>
            <a:off x="25781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7" name="Oval 86"/>
          <p:cNvSpPr/>
          <p:nvPr/>
        </p:nvSpPr>
        <p:spPr>
          <a:xfrm>
            <a:off x="28575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8" name="Oval 87"/>
          <p:cNvSpPr/>
          <p:nvPr/>
        </p:nvSpPr>
        <p:spPr>
          <a:xfrm>
            <a:off x="5740400" y="4343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5588000" y="408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3454400" y="2349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57658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5016500" y="28956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24892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5854700" y="4699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5715000" y="422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5334000" y="406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5143500" y="431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3378200" y="1524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5867400" y="31750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4940300" y="4445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5181600" y="482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4406900" y="2692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5181600" y="31877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5562600" y="2717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5181600" y="4191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52070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715000" y="2247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6096000" y="431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4114800" y="1993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3187700" y="1727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27813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5765800" y="4673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905500" y="308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588000" y="3022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5740400" y="3670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689600" y="3200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4864100" y="4648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23368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016500" y="4660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4749800" y="2844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730500" y="1765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2971800" y="1562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3835400" y="426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5511800" y="504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2705100" y="16510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753100" y="3822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25781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676900" y="3695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092700" y="494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5156200" y="494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257800" y="2794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283200" y="4038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6146800" y="3619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4318000" y="1955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22352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3670300" y="1384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295900" y="3784600"/>
            <a:ext cx="20320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4762500" y="4064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5956300" y="3556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969000" y="3416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38227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36449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2832100" y="1651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4953000" y="2032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362200" y="1651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6629400" y="3810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3987800" y="2959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89" name="TextBox 147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49" name="Oval 148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6108700" y="2413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2225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321300" y="2476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5003800" y="396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6769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6070600" y="3644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5654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6035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5372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5918200" y="457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04" name="TextBox 162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64" name="Oval 163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867400" y="3873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918200" y="4775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9210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511800" y="4445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12" name="TextBox 170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172" name="Oval 171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715000" y="2654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5143500" y="3594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943600" y="3632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448300" y="4495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5156200" y="3937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168900" y="4025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003800" y="4457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175000" y="1346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4978400" y="25908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581400" y="160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6032500" y="3543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6515100" y="478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753100" y="43434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035300" y="135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981700" y="420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842000" y="38735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016500" y="2349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346700" y="4127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473700" y="2184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664200" y="3530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410200" y="3022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743200" y="1803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162300" y="2146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3759200" y="16891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842000" y="29337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336800" y="1866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64262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6032500" y="3759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867400" y="4584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397500" y="5156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368800" y="2120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5908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473700" y="3390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6032500" y="4673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334000" y="3467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432300" y="2413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613400" y="4419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384800" y="2501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511800" y="421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6797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9591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6261100" y="3327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486400" y="2565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7023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334000" y="3048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588000" y="4330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127500" y="2184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880100" y="3479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080000" y="3225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575300" y="281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842000" y="3848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324100" y="1651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5740400" y="29337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997200" y="1574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149600" y="16256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971800" y="1828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397500" y="2413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5143500" y="3848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679700" y="2108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6007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6197600" y="3759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83" name="TextBox 241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27884" name="TextBox 242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27885" name="TextBox 243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27886" name="TextBox 244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27887" name="TextBox 245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27888" name="TextBox 247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1964</a:t>
            </a:r>
          </a:p>
        </p:txBody>
      </p:sp>
      <p:sp>
        <p:nvSpPr>
          <p:cNvPr id="27891" name="TextBox 247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27892" name="TextBox 248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245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247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9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1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3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5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7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9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1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3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5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9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21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25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27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29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905500" y="474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7" name="Oval 76"/>
          <p:cNvSpPr/>
          <p:nvPr/>
        </p:nvSpPr>
        <p:spPr>
          <a:xfrm>
            <a:off x="4724400" y="240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8" name="Oval 77"/>
          <p:cNvSpPr/>
          <p:nvPr/>
        </p:nvSpPr>
        <p:spPr>
          <a:xfrm>
            <a:off x="6159500" y="3517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9" name="Oval 78"/>
          <p:cNvSpPr/>
          <p:nvPr/>
        </p:nvSpPr>
        <p:spPr>
          <a:xfrm>
            <a:off x="5422900" y="4902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0" name="Oval 79"/>
          <p:cNvSpPr/>
          <p:nvPr/>
        </p:nvSpPr>
        <p:spPr>
          <a:xfrm>
            <a:off x="3098800" y="2070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1" name="Oval 80"/>
          <p:cNvSpPr/>
          <p:nvPr/>
        </p:nvSpPr>
        <p:spPr>
          <a:xfrm>
            <a:off x="36957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2" name="Oval 81"/>
          <p:cNvSpPr/>
          <p:nvPr/>
        </p:nvSpPr>
        <p:spPr>
          <a:xfrm>
            <a:off x="3048000" y="160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3" name="Oval 82"/>
          <p:cNvSpPr/>
          <p:nvPr/>
        </p:nvSpPr>
        <p:spPr>
          <a:xfrm>
            <a:off x="28448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4" name="Oval 83"/>
          <p:cNvSpPr/>
          <p:nvPr/>
        </p:nvSpPr>
        <p:spPr>
          <a:xfrm>
            <a:off x="4622800" y="2019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5" name="Oval 84"/>
          <p:cNvSpPr/>
          <p:nvPr/>
        </p:nvSpPr>
        <p:spPr>
          <a:xfrm>
            <a:off x="3822700" y="2159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6" name="Oval 85"/>
          <p:cNvSpPr/>
          <p:nvPr/>
        </p:nvSpPr>
        <p:spPr>
          <a:xfrm>
            <a:off x="5892800" y="27305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7" name="Oval 86"/>
          <p:cNvSpPr/>
          <p:nvPr/>
        </p:nvSpPr>
        <p:spPr>
          <a:xfrm>
            <a:off x="5715000" y="4229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8" name="Oval 87"/>
          <p:cNvSpPr/>
          <p:nvPr/>
        </p:nvSpPr>
        <p:spPr>
          <a:xfrm>
            <a:off x="3606800" y="1981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25527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27813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5753100" y="429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5575300" y="4064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3365500" y="2298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5753100" y="363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4914900" y="28702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24257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5854700" y="4673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5715000" y="420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5334000" y="4025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5168900" y="427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3136900" y="1524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5867400" y="3136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4940300" y="440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5181600" y="480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4305300" y="2641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5295900" y="29718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486400" y="2692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5194300" y="4165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52451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664200" y="2197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6108700" y="427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4064000" y="193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3098800" y="1701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2781300" y="1435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5753100" y="46355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816600" y="302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562600" y="2984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5664200" y="3632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664200" y="3124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4889500" y="461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3241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016500" y="4635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4559300" y="2794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6416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2921000" y="1574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3848100" y="424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5511800" y="5003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2679700" y="16383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740400" y="3784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25654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638800" y="3632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092700" y="491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5156200" y="4927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257800" y="2768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245100" y="3987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6146800" y="3568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4140200" y="1917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22352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3568700" y="1384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232400" y="3733800"/>
            <a:ext cx="20320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4787900" y="4000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905500" y="3517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969000" y="3365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37846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36322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819400" y="1638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4965700" y="2006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425700" y="16383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6629400" y="3759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051300" y="2908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16" name="TextBox 150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52" name="Oval 151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6121400" y="2349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1844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5283200" y="2438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4991100" y="389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689600" y="4102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6108700" y="3606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5273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6670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537200" y="4178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943600" y="454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32" name="TextBox 166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68" name="Oval 167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867400" y="3810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918200" y="4787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7305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511800" y="440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41" name="TextBox 175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177" name="Oval 176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715000" y="26289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118100" y="3543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918200" y="3594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4737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156200" y="3886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168900" y="3987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003800" y="4432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086100" y="1346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889500" y="2540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441700" y="1587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994400" y="3492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6527800" y="474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765800" y="43180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022600" y="135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981700" y="4140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842000" y="38227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978400" y="2311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334000" y="4089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448300" y="2184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626100" y="3479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3340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2705100" y="1727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111500" y="2108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3619500" y="16637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842000" y="28575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2860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6464300" y="412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6032500" y="3683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867400" y="455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5410200" y="513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254500" y="2095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5908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499100" y="3340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6032500" y="4635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245100" y="3429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997200" y="157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356100" y="2362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613400" y="4368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295900" y="246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511800" y="416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6289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755900" y="1498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6311900" y="3276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549900" y="2527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702300" y="4165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295900" y="2997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588000" y="429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949700" y="2184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829300" y="3429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016500" y="3175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511800" y="2781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880100" y="3797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336800" y="1651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5727700" y="28575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946400" y="1562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959100" y="16256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959100" y="1828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283200" y="2362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5130800" y="381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730500" y="2070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6134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6197600" y="3708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13" name="TextBox 247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28914" name="TextBox 248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28915" name="TextBox 249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28916" name="TextBox 250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28917" name="TextBox 251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28918" name="TextBox 253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1965</a:t>
            </a:r>
          </a:p>
        </p:txBody>
      </p:sp>
      <p:sp>
        <p:nvSpPr>
          <p:cNvPr id="28921" name="TextBox 253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28922" name="TextBox 254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251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253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3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5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7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9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1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3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5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7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9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43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45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49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51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53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918200" y="469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0" name="Oval 79"/>
          <p:cNvSpPr/>
          <p:nvPr/>
        </p:nvSpPr>
        <p:spPr>
          <a:xfrm>
            <a:off x="4635500" y="2374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1" name="Oval 80"/>
          <p:cNvSpPr/>
          <p:nvPr/>
        </p:nvSpPr>
        <p:spPr>
          <a:xfrm>
            <a:off x="6172200" y="3454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2" name="Oval 81"/>
          <p:cNvSpPr/>
          <p:nvPr/>
        </p:nvSpPr>
        <p:spPr>
          <a:xfrm>
            <a:off x="5422900" y="4864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3" name="Oval 82"/>
          <p:cNvSpPr/>
          <p:nvPr/>
        </p:nvSpPr>
        <p:spPr>
          <a:xfrm>
            <a:off x="3098800" y="2070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4" name="Oval 83"/>
          <p:cNvSpPr/>
          <p:nvPr/>
        </p:nvSpPr>
        <p:spPr>
          <a:xfrm>
            <a:off x="35433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5" name="Oval 84"/>
          <p:cNvSpPr/>
          <p:nvPr/>
        </p:nvSpPr>
        <p:spPr>
          <a:xfrm>
            <a:off x="2971800" y="160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6" name="Oval 85"/>
          <p:cNvSpPr/>
          <p:nvPr/>
        </p:nvSpPr>
        <p:spPr>
          <a:xfrm>
            <a:off x="28194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7" name="Oval 86"/>
          <p:cNvSpPr/>
          <p:nvPr/>
        </p:nvSpPr>
        <p:spPr>
          <a:xfrm>
            <a:off x="4521200" y="1993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8" name="Oval 87"/>
          <p:cNvSpPr/>
          <p:nvPr/>
        </p:nvSpPr>
        <p:spPr>
          <a:xfrm>
            <a:off x="3721100" y="2120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5867400" y="26670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5740400" y="4178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3492500" y="19558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25654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27305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5765800" y="422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5562600" y="4025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3276600" y="2247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57404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4800600" y="28321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23749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5854700" y="4660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5715000" y="4178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5321300" y="3987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51943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2882900" y="1511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5867400" y="30861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4940300" y="4368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194300" y="477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4178300" y="2590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4686300" y="27559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435600" y="2641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5207000" y="4127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5270500" y="407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384800" y="2146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61214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4000500" y="1879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3009900" y="1689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2794000" y="1422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5740400" y="45974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727700" y="2959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5524500" y="2946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5600700" y="3594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626100" y="306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4914900" y="4584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3114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016500" y="4584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4368800" y="2768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25781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2882900" y="1536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3860800" y="421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5511800" y="496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2705100" y="16383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727700" y="3746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26289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600700" y="3568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092700" y="487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5156200" y="490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245100" y="273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5207000" y="3937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6146800" y="3505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3949700" y="1879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22733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3479800" y="1384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168900" y="3683000"/>
            <a:ext cx="215900" cy="215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4800600" y="3937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5867400" y="3467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969000" y="3314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37338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36322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2781300" y="1612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991100" y="1968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032000" y="15621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6629400" y="3721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102100" y="287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43" name="TextBox 153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55" name="Oval 154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6134100" y="2286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1971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245100" y="2387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4978400" y="384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702300" y="405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6146800" y="3556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5273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6035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5537200" y="4152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981700" y="4533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60" name="TextBox 170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72" name="Oval 171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867400" y="3759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918200" y="4787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6035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511800" y="4368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70" name="TextBox 180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182" name="Oval 181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715000" y="2603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105400" y="3479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918200" y="3543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486400" y="4406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156200" y="3848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168900" y="3937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003800" y="4394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9845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737100" y="2501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352800" y="1587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969000" y="3429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6540500" y="472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765800" y="42926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997200" y="1346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981700" y="4076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842000" y="37846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4940300" y="2260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321300" y="4038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410200" y="2171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588000" y="3429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245100" y="2959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2578100" y="1689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086100" y="208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479800" y="16383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842000" y="27813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2860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65151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6032500" y="3606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867400" y="4533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422900" y="509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114800" y="2057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5908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524500" y="3302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6032500" y="4597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168900" y="3390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984500" y="1549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292600" y="2324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613400" y="4330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207000" y="2425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5118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6162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26797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6362700" y="3213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613400" y="2489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702300" y="4114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2451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5588000" y="424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784600" y="2171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778500" y="3390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940300" y="31115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5461000" y="274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905500" y="3746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362200" y="1651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5715000" y="27813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882900" y="1562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819400" y="16256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946400" y="1828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5181600" y="2311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118100" y="3759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667000" y="2019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5613400" y="4025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61976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43" name="TextBox 253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29944" name="TextBox 254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29945" name="TextBox 255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29946" name="TextBox 256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29947" name="TextBox 257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29948" name="TextBox 259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1966</a:t>
            </a:r>
          </a:p>
        </p:txBody>
      </p:sp>
      <p:sp>
        <p:nvSpPr>
          <p:cNvPr id="29951" name="TextBox 259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29952" name="TextBox 260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257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258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7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9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1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3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5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7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9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1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3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7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9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3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5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7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5943600" y="466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3" name="Oval 82"/>
          <p:cNvSpPr/>
          <p:nvPr/>
        </p:nvSpPr>
        <p:spPr>
          <a:xfrm>
            <a:off x="4546600" y="2349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4" name="Oval 83"/>
          <p:cNvSpPr/>
          <p:nvPr/>
        </p:nvSpPr>
        <p:spPr>
          <a:xfrm>
            <a:off x="6184900" y="3403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5" name="Oval 84"/>
          <p:cNvSpPr/>
          <p:nvPr/>
        </p:nvSpPr>
        <p:spPr>
          <a:xfrm>
            <a:off x="5422900" y="4826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6" name="Oval 85"/>
          <p:cNvSpPr/>
          <p:nvPr/>
        </p:nvSpPr>
        <p:spPr>
          <a:xfrm>
            <a:off x="3086100" y="2057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7" name="Oval 86"/>
          <p:cNvSpPr/>
          <p:nvPr/>
        </p:nvSpPr>
        <p:spPr>
          <a:xfrm>
            <a:off x="33782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8" name="Oval 87"/>
          <p:cNvSpPr/>
          <p:nvPr/>
        </p:nvSpPr>
        <p:spPr>
          <a:xfrm>
            <a:off x="2959100" y="160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2794000" y="1689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4406900" y="1955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3619500" y="2095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5842000" y="26289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5778500" y="41402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3378200" y="1917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2540000" y="1689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26543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5270500" y="2374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5765800" y="4178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5562600" y="400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3187700" y="2197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57150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4699000" y="27813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23749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5854700" y="4648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57150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5308600" y="3949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219700" y="4178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2730500" y="1498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5867400" y="3035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4953000" y="4330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5194300" y="473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4064000" y="2552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4851400" y="25400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270500" y="2603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5219700" y="4089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2959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156200" y="2095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6134100" y="4178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3949700" y="1816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2908300" y="166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6035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715000" y="45593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638800" y="2908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5499100" y="2908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537200" y="3543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600700" y="2997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4927600" y="455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2336800" y="1714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003800" y="4546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4178300" y="2730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25273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2794000" y="1536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3886200" y="419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511800" y="4927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2667000" y="16256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5702300" y="3708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27432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5575300" y="3517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5092700" y="485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156200" y="488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5245100" y="2692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156200" y="3873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6146800" y="3454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3771900" y="1841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3622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3263900" y="1384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105400" y="3632200"/>
            <a:ext cx="215900" cy="215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4826000" y="3873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829300" y="3416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969000" y="3251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36576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3619500" y="1562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717800" y="1587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003800" y="1930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349500" y="15494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66294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4140200" y="2819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71" name="TextBox 157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59" name="Oval 158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6146800" y="2209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2352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194300" y="2349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9657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715000" y="401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6197600" y="3505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5273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5400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537200" y="4114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6007100" y="450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89" name="TextBox 175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77" name="Oval 176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867400" y="3695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918200" y="480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5400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511800" y="4330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00" name="TextBox 186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188" name="Oval 18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715000" y="25654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092700" y="3429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905500" y="3492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499100" y="4368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156200" y="3810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168900" y="389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016500" y="4356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9210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584700" y="24638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314700" y="1587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930900" y="3365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6553200" y="469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765800" y="42672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921000" y="1346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981700" y="4013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842000" y="3721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902200" y="2222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308600" y="3987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372100" y="2159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549900" y="3390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168900" y="292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578100" y="1727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060700" y="2044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3340100" y="16256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842000" y="27178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35179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6553200" y="4089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6032500" y="3543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5867400" y="450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435600" y="506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733800" y="2019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5908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537200" y="3251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6032500" y="4559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5080000" y="3352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997200" y="1524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229100" y="2273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613400" y="4305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130800" y="2387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55118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5527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6162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6400800" y="3162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5664200" y="2451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702300" y="4076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52197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5588000" y="419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619500" y="2171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5727700" y="3340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876800" y="3060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5397500" y="271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943600" y="3683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349500" y="1651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5702300" y="27178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819400" y="1536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717800" y="15875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921000" y="1828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5080000" y="2260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5092700" y="3708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667000" y="1968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613400" y="3975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61976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74" name="TextBox 260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30975" name="TextBox 261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30976" name="TextBox 262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30977" name="TextBox 263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30978" name="TextBox 264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30979" name="TextBox 266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1967</a:t>
            </a:r>
          </a:p>
        </p:txBody>
      </p:sp>
      <p:sp>
        <p:nvSpPr>
          <p:cNvPr id="30982" name="TextBox 266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30983" name="TextBox 267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264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265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1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3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5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7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9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1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3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5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7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91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93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 dirty="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97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99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01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943600" y="4635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6" name="Oval 85"/>
          <p:cNvSpPr/>
          <p:nvPr/>
        </p:nvSpPr>
        <p:spPr>
          <a:xfrm>
            <a:off x="4559300" y="2273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7" name="Oval 86"/>
          <p:cNvSpPr/>
          <p:nvPr/>
        </p:nvSpPr>
        <p:spPr>
          <a:xfrm>
            <a:off x="6172200" y="3340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8" name="Oval 87"/>
          <p:cNvSpPr/>
          <p:nvPr/>
        </p:nvSpPr>
        <p:spPr>
          <a:xfrm>
            <a:off x="5448300" y="4787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3098800" y="2032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33274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2984500" y="1587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27686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4343400" y="1930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3543300" y="20828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5740400" y="25527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5791200" y="4102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3276600" y="1892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25146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25781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4991100" y="2324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57785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5549900" y="3975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3111500" y="2146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5702300" y="349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4597400" y="27559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25527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854700" y="458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5715000" y="4140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5207000" y="4051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245100" y="4127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2628900" y="1485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5867400" y="29972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4953000" y="4305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194300" y="471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3949700" y="2489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308600" y="24765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118100" y="2578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5245100" y="4051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308600" y="4000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4826000" y="2044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6134100" y="4140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3860800" y="1765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2870200" y="1638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4384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702300" y="45212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486400" y="2857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384800" y="3505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524500" y="2946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4927600" y="4533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23876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003800" y="4508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4064000" y="2679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24130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2743200" y="1536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38989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511800" y="488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2603500" y="16256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56896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27559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5549900" y="345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092700" y="482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156200" y="486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5067300" y="2679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5156200" y="3835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6108700" y="3403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3619500" y="1701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4003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3111500" y="13589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041900" y="3594100"/>
            <a:ext cx="215900" cy="215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4800600" y="3810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5753100" y="33655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956300" y="3187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36195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36195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679700" y="1562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4902200" y="1905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425700" y="15113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66294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4051300" y="2755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98" name="TextBox 160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62" name="Oval 161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60706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2479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041900" y="2311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49657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715000" y="396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6210300" y="3467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5400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24511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537200" y="4051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6019800" y="4470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17" name="TextBox 179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81" name="Oval 180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867400" y="3632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918200" y="4749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4511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511800" y="4305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29" name="TextBox 191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193" name="Oval 19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664200" y="25146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080000" y="3390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880100" y="3454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499100" y="4330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118100" y="3759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168900" y="384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080000" y="4318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857500" y="1346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4381500" y="2425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302000" y="1574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5880100" y="3302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6553200" y="467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765800" y="42291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895600" y="133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6273800" y="3924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842000" y="3670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800600" y="2184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283200" y="3949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283200" y="2146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461000" y="3314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0927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514600" y="1651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984500" y="2006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3289300" y="16002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816600" y="2641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4925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6604000" y="4089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6032500" y="3467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5867400" y="447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448300" y="504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467100" y="1981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5781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638800" y="3213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6032500" y="4521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5016500" y="3314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959100" y="1498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1275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5613400" y="4254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029200" y="2362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5511800" y="401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4130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5654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6388100" y="3111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5676900" y="242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57023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054600" y="2844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55880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568700" y="2159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5638800" y="3276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787900" y="3009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5384800" y="267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5943600" y="3644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349500" y="1663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638800" y="2641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768600" y="1536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641600" y="16510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959100" y="181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4953000" y="2222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092700" y="3632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641600" y="1943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5651500" y="3949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6159500" y="3568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04" name="TextBox 266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32005" name="TextBox 267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32006" name="TextBox 268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32007" name="TextBox 269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32008" name="TextBox 270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32009" name="TextBox 271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1968</a:t>
            </a:r>
          </a:p>
        </p:txBody>
      </p:sp>
      <p:sp>
        <p:nvSpPr>
          <p:cNvPr id="32012" name="TextBox 274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32013" name="TextBox 275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271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272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5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7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9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1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3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5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7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9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11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15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17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21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23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25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943600" y="4622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4559300" y="2197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6159500" y="3289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5486400" y="4749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3111500" y="2006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32893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2984500" y="1574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27051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4279900" y="1892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3467100" y="2057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5626100" y="24892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5803900" y="40767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3187700" y="1854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25400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25400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4864100" y="2286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5803900" y="412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5537200" y="3937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3035300" y="2095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6896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4508500" y="27178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25527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854700" y="453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5715000" y="412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5118100" y="414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270500" y="4076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2590800" y="1473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5867400" y="295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4953000" y="426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181600" y="467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3835400" y="2438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4914900" y="24130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4953000" y="2552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5270500" y="4013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321300" y="396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4584700" y="2006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61341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3746500" y="1727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2832100" y="1625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23622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689600" y="44831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334000" y="2781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5359400" y="2832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245100" y="3454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448300" y="2908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4927600" y="450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24511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003800" y="44577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3937000" y="2654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22479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2717800" y="1562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39116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511800" y="485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2476500" y="16256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664200" y="3632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26924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5524500" y="3403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5092700" y="480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156200" y="485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4902200" y="2667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5156200" y="3797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6057900" y="3352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3467100" y="1701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3749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3060700" y="13462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965700" y="35433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4775200" y="37592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689600" y="33147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5956300" y="3111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36576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36195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692400" y="1524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4787900" y="1879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2425700" y="1485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6629400" y="3581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3949700" y="2679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25" name="TextBox 163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65" name="Oval 164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6007100" y="2108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2860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4889500" y="2273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4965700" y="372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715000" y="3911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6235700" y="3416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5781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3876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537200" y="4013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6045200" y="4445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45" name="TextBox 183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85" name="Oval 184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867400" y="3581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918200" y="4699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3876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511800" y="4254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58" name="TextBox 196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198" name="Oval 19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626100" y="24765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067300" y="3340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854700" y="3403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499100" y="4305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5080000" y="3721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168900" y="379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156200" y="4279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8829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4178300" y="2374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263900" y="1562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842000" y="3251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6553200" y="4648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765800" y="42037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857500" y="1320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6578600" y="3860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842000" y="36195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711700" y="2146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270500" y="3898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194300" y="2120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384800" y="3238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0165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476500" y="1701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2959100" y="1955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238500" y="15621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778500" y="25781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1877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66421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6045200" y="3390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5867400" y="443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461000" y="501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3238500" y="1943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5654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740400" y="3162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6032500" y="4483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965700" y="3276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946400" y="1473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0386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5613400" y="4229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940300" y="2336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511800" y="3949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3241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2438400" y="1422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6375400" y="3048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702300" y="240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5702300" y="3987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4902200" y="2794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5588000" y="4102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530600" y="2146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537200" y="3213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4711700" y="2959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5359400" y="2654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5930900" y="3594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374900" y="1676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5588000" y="25781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692400" y="1524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641600" y="16002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984500" y="181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813300" y="2171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5080000" y="3543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641600" y="1905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5689600" y="389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6108700" y="353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34" name="TextBox 272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33035" name="TextBox 273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33036" name="TextBox 274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33037" name="TextBox 275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33038" name="TextBox 276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33039" name="TextBox 277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1969</a:t>
            </a:r>
          </a:p>
        </p:txBody>
      </p:sp>
      <p:sp>
        <p:nvSpPr>
          <p:cNvPr id="33042" name="TextBox 278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33043" name="TextBox 279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276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277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9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1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3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5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7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9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31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33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35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39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41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45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47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49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943600" y="4597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4572000" y="2120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6134100" y="3238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5511800" y="4711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3124200" y="1981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32385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2959100" y="1549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25654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4216400" y="1866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3378200" y="2044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5524500" y="24257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5816600" y="405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3086100" y="1816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25781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24892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5791200" y="2235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816600" y="4102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5524500" y="3911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2971800" y="2044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676900" y="336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4406900" y="26797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24765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854700" y="4470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7150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5016500" y="4241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308600" y="4025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2540000" y="1460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5867400" y="293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4965700" y="4254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5181600" y="463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3721100" y="2387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4889500" y="23495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4775200" y="2527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5308600" y="3975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346700" y="3924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4419600" y="1955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61341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3644900" y="1676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2794000" y="1612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2324100" y="1384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676900" y="44450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181600" y="2730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5283200" y="2781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105400" y="3416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384800" y="2870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4940300" y="447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24765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5003800" y="44323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3822700" y="2616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22352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2679700" y="1485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3924300" y="407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511800" y="481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2349500" y="16129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5638800" y="3606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5908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511800" y="3340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5092700" y="477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156200" y="482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737100" y="2654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156200" y="3746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6007100" y="3289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3302000" y="1701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3368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921000" y="13335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4902200" y="3505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4749800" y="36957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638800" y="32639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5943600" y="3035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37211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3619500" y="1587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641600" y="1498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4686300" y="1841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425700" y="1485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6629400" y="353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3860800" y="2616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52" name="TextBox 166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68" name="Oval 167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930900" y="2057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3495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4724400" y="2235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49784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715000" y="387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6248400" y="3365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6289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3622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5372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6070600" y="4419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73" name="TextBox 187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89" name="Oval 188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867400" y="3530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918200" y="4648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3876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511800" y="422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87" name="TextBox 201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03" name="Oval 20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588000" y="24384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054600" y="3289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829300" y="3352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499100" y="427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029200" y="3670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1689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219700" y="4229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755900" y="1346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3975100" y="2349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187700" y="1549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5803900" y="3187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6553200" y="461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765800" y="41783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717800" y="1308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6870700" y="3784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842000" y="35687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610100" y="2108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257800" y="3848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105400" y="2108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308600" y="3175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940300" y="283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476500" y="1676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882900" y="1930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3175000" y="15240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5753100" y="2514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984500" y="1816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66802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6045200" y="3314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5867400" y="4381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486400" y="499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3124200" y="1905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5400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5829300" y="3111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6032500" y="4445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914900" y="3238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2933700" y="14605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937000" y="2171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613400" y="4191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851400" y="2311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5511800" y="389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3241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4257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6362700" y="2997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5715000" y="2374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5702300" y="3949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47498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588000" y="405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3479800" y="2120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5448300" y="3136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4622800" y="2895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5346700" y="262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5918200" y="3556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413000" y="1689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5524500" y="2514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2654300" y="1511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654300" y="15748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3009900" y="181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673600" y="2133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5054600" y="3467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552700" y="1879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5715000" y="387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6070600" y="3479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64" name="TextBox 278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34065" name="TextBox 279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34066" name="TextBox 280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34067" name="TextBox 281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34068" name="TextBox 282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34069" name="TextBox 284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1970</a:t>
            </a:r>
          </a:p>
        </p:txBody>
      </p:sp>
      <p:sp>
        <p:nvSpPr>
          <p:cNvPr id="34072" name="TextBox 284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34073" name="TextBox 285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282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283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3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5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7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9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1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3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5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7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9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63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65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69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71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73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943600" y="4584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4406900" y="2044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6121400" y="3175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5549900" y="4673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3149600" y="1955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3162300" y="1524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3022600" y="1536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24892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4089400" y="1841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3378200" y="2032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5410200" y="23622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5829300" y="40132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2984500" y="1778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25781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25019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5461000" y="2184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842000" y="407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5511800" y="3860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2882900" y="1993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664200" y="330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4318000" y="26416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24257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854700" y="4419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7150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4927600" y="4330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3340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2451100" y="1447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5867400" y="288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4965700" y="422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168900" y="459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3606800" y="2336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4419600" y="22733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4610100" y="2501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5334000" y="3937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359400" y="3886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4178300" y="1917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61341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3543300" y="1638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2743200" y="1587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2387600" y="1371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664200" y="44069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041900" y="2667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5219700" y="2755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4965700" y="3378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5308600" y="281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4940300" y="4445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24892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5003800" y="4381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3695700" y="2578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2146300" y="1638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2692400" y="1485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39370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511800" y="478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2273300" y="16129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5613400" y="3568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25654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486400" y="3276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092700" y="474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5156200" y="481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559300" y="2641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156200" y="3708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956300" y="3238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3149600" y="1701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2987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984500" y="13208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4838700" y="3454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4737100" y="3644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575300" y="3213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5930900" y="2959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37465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36068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628900" y="1485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4572000" y="181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438400" y="13843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6629400" y="349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3759200" y="2527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79" name="TextBox 169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71" name="Oval 170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867400" y="2006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374900" y="1714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4572000" y="2197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4978400" y="363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7150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6261100" y="3327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6416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311400" y="1651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537200" y="3911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6096000" y="4394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01" name="TextBox 191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93" name="Oval 192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867400" y="3467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918200" y="4597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4130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511800" y="4178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16" name="TextBox 206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08" name="Oval 20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549900" y="24003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041900" y="3251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803900" y="3314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4991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5003800" y="3619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168900" y="3708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283200" y="4191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603500" y="1333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886200" y="2298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3200400" y="1549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5765800" y="3124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6540500" y="4572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765800" y="41529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717800" y="1295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7175500" y="3708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5842000" y="35179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4521200" y="2057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232400" y="3810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5003800" y="2095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5232400" y="3098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864100" y="2794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527300" y="17145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908300" y="1892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111500" y="14986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5715000" y="24511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832100" y="1816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6718300" y="405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6045200" y="3251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5854700" y="4330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5499100" y="495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098800" y="1866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5146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5918200" y="3073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6032500" y="4406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851400" y="3200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946400" y="1435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848100" y="2146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5613400" y="4152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762500" y="2273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5511800" y="384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3495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3749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6337300" y="2933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727700" y="2349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5702300" y="3898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5847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5588000" y="401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429000" y="2108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5346700" y="3073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4546600" y="284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5321300" y="260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5918200" y="3505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425700" y="1701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5473700" y="24511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628900" y="1511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514600" y="15494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3035300" y="1803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4546600" y="2095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5041900" y="3390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578100" y="1841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5753100" y="3822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6032500" y="3429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94" name="TextBox 284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35095" name="TextBox 285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35096" name="TextBox 286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35097" name="TextBox 287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35098" name="TextBox 288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35099" name="TextBox 290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1971</a:t>
            </a:r>
          </a:p>
        </p:txBody>
      </p:sp>
      <p:sp>
        <p:nvSpPr>
          <p:cNvPr id="35102" name="TextBox 290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35103" name="TextBox 291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288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289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7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9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1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3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5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7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9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1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3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7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9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93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95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97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943600" y="4572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4229100" y="1981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6108700" y="3124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5575300" y="4635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3162300" y="1930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30988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28702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24257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3949700" y="1816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3378200" y="2019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308600" y="22987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5842000" y="39751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2882900" y="1752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25527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24257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5397500" y="2146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867400" y="405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499100" y="3835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2806700" y="1943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651500" y="325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4229100" y="26162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23749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854700" y="4356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5715000" y="4102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4826000" y="4432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3594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2349500" y="1422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5867400" y="285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4965700" y="419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168900" y="455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3492500" y="2273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4241800" y="21971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4457700" y="2476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5359400" y="3898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372100" y="384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4089400" y="1879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61341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3441700" y="1587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2705100" y="1562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2374900" y="1346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651500" y="43815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4889500" y="2616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5156200" y="2705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4813300" y="3327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5232400" y="2781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4940300" y="4419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24765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5003800" y="43561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3568700" y="2540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0701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2641600" y="1460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3949700" y="401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511800" y="473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133600" y="16002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600700" y="353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25781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461000" y="3213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092700" y="472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156200" y="478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4394200" y="2628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156200" y="3670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892800" y="3187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997200" y="1701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311400" y="1689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3124200" y="12954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4775200" y="34163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4711700" y="35814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511800" y="3162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918200" y="2882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36830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36068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590800" y="1473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470400" y="179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425700" y="1333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6629400" y="3441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3670300" y="2463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06" name="TextBox 172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74" name="Oval 173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791200" y="1955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374900" y="1714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44069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9784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7150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6273800" y="3276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6035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1717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5372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6121400" y="4368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29" name="TextBox 195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97" name="Oval 196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867400" y="3416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918200" y="4559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3749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5118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45" name="TextBox 211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13" name="Oval 21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499100" y="23495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029200" y="3200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778500" y="3263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4991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965700" y="358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168900" y="367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359400" y="4152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463800" y="1333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3797300" y="2260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3073400" y="1536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5715000" y="306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6540500" y="4546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5765800" y="41275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628900" y="1282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7467600" y="3632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5842000" y="3467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419600" y="2019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219700" y="3759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927600" y="2082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5156200" y="3009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787900" y="2768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514600" y="1612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844800" y="1866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060700" y="14605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5689600" y="2387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7432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67564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6057900" y="3175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5854700" y="4292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511800" y="4927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098800" y="1828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5019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6019800" y="3022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6032500" y="4381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4787900" y="3175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933700" y="1409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746500" y="2108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613400" y="4114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673600" y="2247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5511800" y="3784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3114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2987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6324600" y="2882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5740400" y="2311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5702300" y="3860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432300" y="2628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5588000" y="396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378200" y="2095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5257800" y="3009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4470400" y="2781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5295900" y="2578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5918200" y="3467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400300" y="1714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5410200" y="2387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476500" y="1485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311400" y="15240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073400" y="1803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4406900" y="2044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5029200" y="3302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578100" y="1803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778500" y="3771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5994400" y="3390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24" name="TextBox 290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36125" name="TextBox 291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36126" name="TextBox 292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36127" name="TextBox 293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36128" name="TextBox 294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36129" name="TextBox 295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1972</a:t>
            </a:r>
          </a:p>
        </p:txBody>
      </p:sp>
      <p:sp>
        <p:nvSpPr>
          <p:cNvPr id="36132" name="TextBox 296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36133" name="TextBox 297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294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295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1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3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5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7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9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01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03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05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07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11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13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17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19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21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5956300" y="4546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4165600" y="1955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6083300" y="3060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5600700" y="4597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3200400" y="1905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30353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2692400" y="1498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23368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3873500" y="1816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3340100" y="2006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232400" y="22479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5740400" y="39370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2806700" y="1727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25400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23241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5334000" y="2095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867400" y="4000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397500" y="3771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2755900" y="1905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600700" y="3187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4165600" y="25781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4638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918200" y="431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7150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4711700" y="4597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384800" y="3873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2273300" y="1409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5867400" y="280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4991100" y="416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232400" y="452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3403600" y="2209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3949700" y="21463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4356100" y="2425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5384800" y="3873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3721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3657600" y="181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6134100" y="3898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3238500" y="1549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2667000" y="1524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22987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638800" y="43434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4762500" y="2578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067300" y="2654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4775200" y="3289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5168900" y="2794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4940300" y="43942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4638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029200" y="43307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3543300" y="2501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20066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565400" y="1447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3962400" y="3975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5511800" y="471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006600" y="15875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575300" y="349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5527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5461000" y="3175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092700" y="468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156200" y="477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4267200" y="2603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5156200" y="3632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829300" y="3124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908300" y="160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311400" y="1689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3035300" y="1257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4724400" y="33655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4610100" y="3517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511800" y="31115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854700" y="2806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3581400" y="1562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35560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578100" y="1460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4330700" y="1765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425700" y="13081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6616700" y="3390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3517900" y="2387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33" name="TextBox 175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77" name="Oval 176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651500" y="1905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346700" y="4368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3622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3180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4978400" y="355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715000" y="374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6248400" y="3187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5527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0320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537200" y="3797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6159500" y="431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57" name="TextBox 199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01" name="Oval 200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867400" y="3352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918200" y="453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1336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5118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74" name="TextBox 216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18" name="Oval 21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334000" y="22987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4978400" y="3149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638800" y="3213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54991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4902200" y="3556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168900" y="361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5346700" y="4102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286000" y="1308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3721100" y="2222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857500" y="1524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5664200" y="302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6540500" y="4521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5765800" y="40894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540000" y="1270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7581900" y="3530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842000" y="3416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292600" y="1968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5194300" y="3721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851400" y="2057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978400" y="2959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711700" y="2730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527300" y="1612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8194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035300" y="14478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651500" y="23368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667000" y="1778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67818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6057900" y="3073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8547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5511800" y="4927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921000" y="1790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501900" y="1714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6007100" y="2984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6032500" y="4356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737100" y="3124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921000" y="1397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733800" y="2082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5575300" y="4051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521200" y="2222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5511800" y="374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2733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2352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6299200" y="2832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5613400" y="2298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5702300" y="3810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43307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5588000" y="3911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378200" y="2070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5194300" y="2921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4394200" y="2743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181600" y="2552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5918200" y="349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374900" y="1727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5321300" y="2311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374900" y="1473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222500" y="15113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048000" y="179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4343400" y="2019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991100" y="31877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2565400" y="1778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816600" y="3746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5905500" y="3352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54" name="TextBox 296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37155" name="TextBox 297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37156" name="TextBox 298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37157" name="TextBox 299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37158" name="TextBox 300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37159" name="TextBox 302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1973</a:t>
            </a:r>
          </a:p>
        </p:txBody>
      </p:sp>
      <p:sp>
        <p:nvSpPr>
          <p:cNvPr id="37162" name="TextBox 302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37163" name="TextBox 303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300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301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Batnandi heimur? já!</a:t>
            </a:r>
            <a:endParaRPr lang="is-I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Hagvísar </a:t>
            </a:r>
            <a:r>
              <a:rPr lang="is-IS" sz="3200" smtClean="0"/>
              <a:t>vitna um örar, en ójafnar framfarir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800" smtClean="0">
                <a:solidFill>
                  <a:schemeClr val="tx1">
                    <a:tint val="85000"/>
                  </a:schemeClr>
                </a:solidFill>
              </a:rPr>
              <a:t>Vöxtur VLF á mann er misjafn eftir löndum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sz="2500" smtClean="0"/>
              <a:t>Einnig innan Asíu, og Evrópu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Félagsvísar </a:t>
            </a:r>
            <a:r>
              <a:rPr lang="is-IS" sz="3200" smtClean="0"/>
              <a:t>vitna um enn örari og jafnari framfarir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800" smtClean="0">
                <a:solidFill>
                  <a:schemeClr val="tx1">
                    <a:tint val="85000"/>
                  </a:schemeClr>
                </a:solidFill>
              </a:rPr>
              <a:t>Fjármagn hleðst upp um heiminn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sz="2500" smtClean="0"/>
              <a:t>Ekki sízt </a:t>
            </a:r>
            <a:r>
              <a:rPr lang="is-IS" sz="25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mannauður </a:t>
            </a:r>
            <a:r>
              <a:rPr lang="is-IS" sz="2500" smtClean="0"/>
              <a:t>og </a:t>
            </a:r>
            <a:r>
              <a:rPr lang="is-IS" sz="25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félagsauður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s-IS" sz="280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is-IS" sz="3200" smtClean="0"/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is-IS" sz="280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5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7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9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1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3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5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7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9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1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5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7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41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43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45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969000" y="4521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4102100" y="1917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6057900" y="3009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5626100" y="4559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3238500" y="1879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29845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2641600" y="1473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23241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37846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3314700" y="1993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143500" y="22098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638800" y="39116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2730500" y="1689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25019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22352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5257800" y="2044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867400" y="396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5308600" y="3708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705100" y="1866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562600" y="313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4114800" y="25400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5654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994400" y="4292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715000" y="4025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4584700" y="4762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397500" y="3822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2247900" y="1397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5880100" y="276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016500" y="4140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295900" y="4483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3302000" y="2146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3505200" y="20955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4267200" y="2374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5410200" y="3822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3721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3683000" y="1765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61341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3048000" y="1511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2641600" y="1485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22860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638800" y="43053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4635500" y="2540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4978400" y="2616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4737100" y="3251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092700" y="281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4940300" y="43688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24384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054600" y="43180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3530600" y="2463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21082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438400" y="1409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3987800" y="3924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511800" y="467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1993900" y="15621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562600" y="3454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6289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5448300" y="3111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5092700" y="4660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156200" y="474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4127500" y="2590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156200" y="3594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778500" y="306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819400" y="1574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5527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832100" y="12192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660900" y="33147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508500" y="34290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511800" y="30607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778500" y="2717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35052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35052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578100" y="1447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178300" y="175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362200" y="12446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6604000" y="3352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3365500" y="2311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60" name="TextBox 178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80" name="Oval 179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499100" y="1866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422900" y="4318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3495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42291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978400" y="350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715000" y="3708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6210300" y="3098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5146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0574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537200" y="3746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6184900" y="4292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85" name="TextBox 203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05" name="Oval 204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867400" y="3289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918200" y="450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2120900" y="1587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5118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03" name="TextBox 221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23" name="Oval 22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5156200" y="22606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940300" y="3111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499100" y="3149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5499100" y="4191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838700" y="3530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168900" y="356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5334000" y="4038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197100" y="1270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632200" y="2171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768600" y="1511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5613400" y="2971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6540500" y="4495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5765800" y="40640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463800" y="1257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7708900" y="3416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5829300" y="33528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165600" y="1917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156200" y="3683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4775200" y="2057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4813300" y="2908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648200" y="2692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2527300" y="157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781300" y="1790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997200" y="14224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5626100" y="22860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8575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6807200" y="4013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6057900" y="2997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58547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5511800" y="4927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2616200" y="1752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5019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5981700" y="2933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6032500" y="4343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4686300" y="3098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959100" y="1384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7084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5524500" y="4000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368800" y="2197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5511800" y="369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2733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1717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6261100" y="2768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5486400" y="2286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702300" y="3759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4229100" y="2565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5588000" y="387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365500" y="2044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118100" y="2832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4318000" y="2705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5054600" y="2527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5918200" y="3543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374900" y="1739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219700" y="2235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286000" y="1460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197100" y="14605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3035300" y="1778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4279900" y="1993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4953000" y="3086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5781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5867400" y="3708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58166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84" name="TextBox 302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38185" name="TextBox 303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38186" name="TextBox 304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38187" name="TextBox 305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38188" name="TextBox 306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38189" name="TextBox 307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1974</a:t>
            </a:r>
          </a:p>
        </p:txBody>
      </p:sp>
      <p:sp>
        <p:nvSpPr>
          <p:cNvPr id="38192" name="TextBox 308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38193" name="TextBox 309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306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307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9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3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5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7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9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1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3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5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9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61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65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67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69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981700" y="450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4038600" y="1892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6019800" y="2946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5651500" y="4521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3276600" y="1854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29210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2527300" y="1447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22352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36957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3289300" y="1981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067300" y="2171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537200" y="38735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2654300" y="1651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24765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21717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5194300" y="2006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867400" y="3911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207000" y="3644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654300" y="1816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511800" y="3073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4064000" y="25019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25146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60579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715000" y="3987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4470400" y="492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422900" y="3771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2235200" y="1371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5880100" y="2717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0419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372100" y="4445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3213100" y="2082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3213100" y="20574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4165600" y="2336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5448300" y="3797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372100" y="374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3670300" y="1701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6134100" y="3810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2844800" y="1473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2603500" y="1435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6543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2987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626100" y="42672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4508500" y="2501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4902200" y="2565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711700" y="3213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029200" y="2844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4940300" y="43307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4257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080000" y="4292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3517900" y="2438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1463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298700" y="1409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4000500" y="389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5511800" y="463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1943100" y="15240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549900" y="3416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6162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448300" y="3060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092700" y="463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156200" y="473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3987800" y="2578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156200" y="3543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702300" y="2997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730500" y="1536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6035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794000" y="11938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4610100" y="3276600"/>
            <a:ext cx="2413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4419600" y="33655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499100" y="30099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689600" y="2641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33401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34544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489200" y="1435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4051300" y="1739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260600" y="1193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6591300" y="3302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213100" y="2247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88" name="TextBox 182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84" name="Oval 183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372100" y="1828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486400" y="4254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3495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1529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9784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715000" y="367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6184900" y="3009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5019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0574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537200" y="3695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62103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14" name="TextBox 208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10" name="Oval 209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867400" y="3238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918200" y="4495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2565400" y="1562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5118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33" name="TextBox 227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29" name="Oval 228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991100" y="21971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902200" y="3060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359400" y="3111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5499100" y="4165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775200" y="350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5168900" y="353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321300" y="3987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120900" y="1270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543300" y="2133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603500" y="1498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562600" y="2933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65405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5765800" y="40386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362200" y="1244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7810500" y="3302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829300" y="32893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4051300" y="1879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5130800" y="3644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4711700" y="2044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648200" y="2844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559300" y="2654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540000" y="1612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7178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2971800" y="14097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5588000" y="22225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7813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6832600" y="4013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6045200" y="2908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5854700" y="4165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5511800" y="4927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425700" y="1701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7559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5019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5956300" y="2882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6032500" y="4318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4622800" y="3060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895600" y="1371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683000" y="2032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5461000" y="3949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4216400" y="2184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5511800" y="364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2098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0701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6223000" y="2717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5359400" y="2260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5702300" y="3721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4127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5880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3365500" y="2019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5054600" y="2743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4241800" y="2654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4940300" y="2514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5918200" y="3568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362200" y="1752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51181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209800" y="1447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146300" y="13970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022600" y="1765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4216400" y="1955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4927600" y="29718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5781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59055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5740400" y="326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16" name="TextBox 310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39217" name="TextBox 311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39218" name="TextBox 312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39219" name="TextBox 313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39220" name="TextBox 314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39221" name="TextBox 316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1975</a:t>
            </a:r>
          </a:p>
        </p:txBody>
      </p:sp>
      <p:sp>
        <p:nvSpPr>
          <p:cNvPr id="39224" name="TextBox 316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39225" name="TextBox 317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314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315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3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5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7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9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1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3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5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7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9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83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85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89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91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93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5981700" y="4495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3962400" y="1866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5994400" y="2895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5676900" y="4495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3314700" y="1828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2819400" y="1511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2451100" y="1409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21463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3594100" y="1841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3251200" y="1968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4978400" y="2120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5435600" y="38354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578100" y="1612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24384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21717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5143500" y="1968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867400" y="387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105400" y="3594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25908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461000" y="3009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4000500" y="24638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25273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61214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715000" y="3949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4356100" y="5092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448300" y="3721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2222500" y="1346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5892800" y="2667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054600" y="4089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5448300" y="440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3111500" y="2006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2908300" y="20320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4089400" y="2286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473700" y="3746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372100" y="3708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3568700" y="1651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6134100" y="3759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641600" y="1447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2578100" y="1397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6289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21844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626100" y="42291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4368800" y="2463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4813300" y="2527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673600" y="3175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4953000" y="2870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4940300" y="4305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4384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118100" y="4279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3505200" y="2387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1590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222500" y="1384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4013200" y="386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5511800" y="459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1943100" y="14986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524500" y="3378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628900" y="1371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435600" y="3009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092700" y="461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156200" y="471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3860800" y="2565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156200" y="3517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638800" y="2921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654300" y="152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5146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743200" y="11557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546600" y="3225800"/>
            <a:ext cx="2413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4330700" y="33020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499100" y="2959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613400" y="2565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3289300" y="1524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3403600" y="1422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425700" y="1422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911600" y="1714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222500" y="11557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6565900" y="3263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3060700" y="2171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15" name="TextBox 185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87" name="Oval 186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219700" y="1778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575300" y="4191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3241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0640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49784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715000" y="363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6146800" y="293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4892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0193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537200" y="3632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62357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42" name="TextBox 212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14" name="Oval 213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867400" y="3175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918200" y="4470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5146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511800" y="4000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62" name="TextBox 232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34" name="Oval 233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813300" y="21463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851400" y="3009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5219700" y="3048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5499100" y="4152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4711700" y="3479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1689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5308600" y="3937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108200" y="1257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454400" y="2095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565400" y="1485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5499100" y="2882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6540500" y="4432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765800" y="40132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273300" y="1219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7937500" y="3200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5829300" y="32385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924300" y="1828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5105400" y="3606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4635500" y="2032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546600" y="2794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495800" y="2616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552700" y="1612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7559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921000" y="13970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5549900" y="21717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743200" y="1714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68580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6045200" y="2806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5854700" y="4127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5511800" y="491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451100" y="1663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27051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5019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5930900" y="2844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6019800" y="4292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4572000" y="3022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895600" y="1358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6576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5410200" y="3898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064000" y="2159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5118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1463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0320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6197600" y="2654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5219700" y="2247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5702300" y="3670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4025900" y="2514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55880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3352800" y="1981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4978400" y="2654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4165600" y="2616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4813300" y="2501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9182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336800" y="1765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5029200" y="2082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159000" y="1435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2120900" y="13716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3009900" y="175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4152900" y="1930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4889500" y="2857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590800" y="1689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5943600" y="3632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5651500" y="3225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46" name="TextBox 316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40247" name="TextBox 317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40248" name="TextBox 318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40249" name="TextBox 319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40250" name="TextBox 320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40251" name="TextBox 321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1976</a:t>
            </a:r>
          </a:p>
        </p:txBody>
      </p:sp>
      <p:sp>
        <p:nvSpPr>
          <p:cNvPr id="40254" name="TextBox 324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40255" name="TextBox 325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320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321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7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1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3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5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7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9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1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3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7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9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3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5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7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5994400" y="447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3911600" y="1841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969000" y="2844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57023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3352800" y="17907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2717800" y="1524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2374900" y="1384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21082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3492500" y="1854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3225800" y="19558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4902200" y="2082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334000" y="37973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501900" y="1587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24130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21590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5067300" y="1917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8674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016500" y="3530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25400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422900" y="295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3949700" y="24257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24892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6197600" y="4191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715000" y="3911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4241800" y="527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4610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2209800" y="1333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5892800" y="262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080000" y="405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5511800" y="4381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3022600" y="1943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2755900" y="19939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3975100" y="2222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6007100" y="35814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499100" y="3708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372100" y="367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3632200" y="1600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6134100" y="3708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451100" y="1397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540000" y="1358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25908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120900" y="1295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613400" y="41910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4241800" y="2425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4737100" y="2476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4622800" y="31369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4876800" y="2882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4940300" y="4279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4257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143500" y="4267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3492500" y="2362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1463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247900" y="1333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40386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511800" y="455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1917700" y="14859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499100" y="3340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552700" y="1346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435600" y="2959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080000" y="4572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156200" y="469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3721100" y="2552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156200" y="3467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588000" y="2857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578100" y="1485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24638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590800" y="11176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4483100" y="3175000"/>
            <a:ext cx="2413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4241800" y="32385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486400" y="2908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549900" y="2476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3263900" y="1511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3528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336800" y="1333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3759200" y="1689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197100" y="11176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6540500" y="3213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908300" y="2095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43" name="TextBox 189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91" name="Oval 190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080000" y="1739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638800" y="414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2860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9751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978400" y="3390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7150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6121400" y="2844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24638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1981200" y="1524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537200" y="3581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6273800" y="4178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71" name="TextBox 217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19" name="Oval 218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867400" y="3124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59182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4892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511800" y="396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92" name="TextBox 238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40" name="Oval 239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648200" y="20955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4813300" y="2959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080000" y="2997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5499100" y="4140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4648200" y="3454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1689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5283200" y="3886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2057400" y="1206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3365500" y="2044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527300" y="1473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5448300" y="2844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6540500" y="4406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5765800" y="39878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2197100" y="1206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8051800" y="3086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5829300" y="31877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797300" y="1778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5067300" y="3568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572000" y="2019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4457700" y="2743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4406900" y="2578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501900" y="1638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6670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895600" y="13716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499100" y="21082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755900" y="1714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68961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6045200" y="2717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8547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5511800" y="491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247900" y="1625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6797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5019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918200" y="2794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6019800" y="4279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4521200" y="2984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794000" y="1358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3632200" y="1993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5359400" y="3835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911600" y="2146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55118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108200" y="1181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0193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6159500" y="2603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5092700" y="2222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702300" y="3619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3911600" y="2489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5588000" y="372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3340100" y="1955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4914900" y="2565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4102100" y="2578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4686300" y="2489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5918200" y="3657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311400" y="1778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4927600" y="1993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133600" y="1409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2159000" y="13335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2997200" y="1739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4089400" y="1892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4851400" y="2755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25527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5994400" y="3594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5575300" y="318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4953000" y="2374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278" name="TextBox 324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41279" name="TextBox 325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41280" name="TextBox 326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41281" name="TextBox 327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41282" name="TextBox 328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41283" name="TextBox 329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1977</a:t>
            </a:r>
          </a:p>
        </p:txBody>
      </p:sp>
      <p:sp>
        <p:nvSpPr>
          <p:cNvPr id="41286" name="TextBox 332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41287" name="TextBox 333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328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329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1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5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7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9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1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3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5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7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31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33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37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39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41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5956300" y="447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3771900" y="1816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854700" y="2781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5740400" y="4419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3314700" y="1765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2692400" y="1587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336800" y="1346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20955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3441700" y="1816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3238500" y="1930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4800600" y="2019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295900" y="37465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2463800" y="1549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2400300" y="1689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21463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5003800" y="1879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8674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4940300" y="345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25019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372100" y="2908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3848100" y="24003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24638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6197600" y="4152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5715000" y="389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4483100" y="500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4610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2197100" y="1308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7658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054600" y="401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5588000" y="4330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984500" y="1879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667000" y="19558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3886200" y="21717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6007100" y="35687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5245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372100" y="363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3619500" y="154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61341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413000" y="1384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590800" y="1333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5908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1336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600700" y="4152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4127500" y="2413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4635500" y="2425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4597400" y="3098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4724400" y="2882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4953000" y="42418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4003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270500" y="4267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3479800" y="2324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1209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222500" y="1320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064000" y="3784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5511800" y="452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1905000" y="14605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4991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5527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410200" y="2921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130800" y="453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156200" y="4660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3632200" y="2540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130800" y="345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562600" y="2794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501900" y="1422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4130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616200" y="11049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4432300" y="3136900"/>
            <a:ext cx="2413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4140200" y="31750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537200" y="28575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511800" y="2463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32385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3147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247900" y="1333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3708400" y="1676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184400" y="1104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6502400" y="3175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921000" y="2057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170" name="TextBox 192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94" name="Oval 193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940300" y="1701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638800" y="4102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2733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38989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4927600" y="334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715000" y="355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6096000" y="2755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4384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0193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537200" y="3543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6273800" y="4140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199" name="TextBox 221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23" name="Oval 222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5829300" y="3073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918200" y="4381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4511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5486400" y="3924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221" name="TextBox 243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45" name="Oval 244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495800" y="20574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775200" y="2921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965700" y="2933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5499100" y="4114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4546600" y="3441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5143500" y="3390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5270500" y="3822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2057400" y="1206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327400" y="2006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425700" y="1447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5410200" y="2806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6540500" y="4368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5765800" y="39497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222500" y="1193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8001000" y="293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5829300" y="31369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721100" y="175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5067300" y="3530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4584700" y="2006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4343400" y="2692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4381500" y="25527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489200" y="1638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5146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844800" y="13589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5295900" y="20828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7178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68326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6045200" y="2654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8039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5511800" y="491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197100" y="160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6416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4765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5816600" y="2743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6019800" y="4254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4394200" y="2946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705100" y="1295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3556000" y="1955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5321300" y="3797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835400" y="2108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5448300" y="349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070100" y="1181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006600" y="1181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6159500" y="2552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5118100" y="2057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5689600" y="3594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3733800" y="2413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56261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327400" y="1930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4800600" y="2501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4038600" y="2540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4673600" y="2374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5943600" y="3657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324100" y="1765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4864100" y="1955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2171700" y="1397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2133600" y="13208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2946400" y="1701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4013200" y="1879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4711700" y="2692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25273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5943600" y="3556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5511800" y="3149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4927600" y="2374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308" name="TextBox 330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42309" name="TextBox 331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42310" name="TextBox 332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42311" name="TextBox 333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42312" name="TextBox 334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42313" name="TextBox 335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1978</a:t>
            </a:r>
          </a:p>
        </p:txBody>
      </p:sp>
      <p:sp>
        <p:nvSpPr>
          <p:cNvPr id="42316" name="TextBox 338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42317" name="TextBox 339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334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335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5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7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9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1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3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5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7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9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51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55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57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61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63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65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5905500" y="4457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36449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5740400" y="2730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5765800" y="4381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3276600" y="17399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26670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286000" y="1308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20701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3390900" y="1778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3263900" y="1905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4699000" y="1955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245100" y="36830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2425700" y="1524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23876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21463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4940300" y="1841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867400" y="3733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4876800" y="3390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24638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3213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3746500" y="23749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24638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6197600" y="4114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5715000" y="387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4724400" y="4762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448300" y="3581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2184400" y="1270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5638800" y="2565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029200" y="3975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664200" y="4292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933700" y="1816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2463800" y="19050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3797300" y="21209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6007100" y="35560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5562600" y="3657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3721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3594100" y="1498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6134100" y="3632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362200" y="1371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641600" y="1295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5527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0701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5600700" y="4114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4013200" y="2387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4533900" y="2362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4572000" y="3048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4559300" y="2870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4978400" y="42037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3749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422900" y="4267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3467100" y="2286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108200" y="1422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247900" y="1295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4076700" y="374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511800" y="4483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5654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1905000" y="14351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499100" y="3276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5400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384800" y="2895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168900" y="450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5156200" y="463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3530600" y="2540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092700" y="345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524500" y="273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425700" y="1371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3622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705100" y="11049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381500" y="3098800"/>
            <a:ext cx="2413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4051300" y="31115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575300" y="2819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473700" y="2438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2258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276600" y="1422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171700" y="1320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644900" y="1651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171700" y="1079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6464300" y="3124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9210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198" name="TextBox 196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98" name="Oval 197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800600" y="166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638800" y="4064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2733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38354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876800" y="328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715000" y="351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6070600" y="2667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24003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20066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537200" y="3505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6273800" y="4102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228" name="TextBox 226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28" name="Oval 227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5803900" y="3022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5918200" y="431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425700" y="144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461000" y="3886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251" name="TextBox 249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51" name="Oval 250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356100" y="20193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794000" y="1917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4749800" y="287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4851400" y="2857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5499100" y="4102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457700" y="340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5105400" y="334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5257800" y="3771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044700" y="1168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289300" y="1968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451100" y="1422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384800" y="2768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6540500" y="4330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5753100" y="39243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197100" y="1181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7950200" y="2794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5829300" y="30861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657600" y="1714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5054600" y="3479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597400" y="2006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4229100" y="2628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4356100" y="2501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540000" y="1600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4384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806700" y="13589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5105400" y="20320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692400" y="1765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67818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6045200" y="2578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57658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5511800" y="488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222500" y="1587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26035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4511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5715000" y="2705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6019800" y="4241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4254500" y="2895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2578100" y="1231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34671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5270500" y="3746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3759200" y="2057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53848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120900" y="1181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2019300" y="1168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6146800" y="2514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5143500" y="1892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5676900" y="3556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556000" y="23368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5664200" y="364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302000" y="1905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4699000" y="2438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975100" y="2501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4660900" y="2260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59817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2324100" y="1752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4800600" y="1905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2247900" y="1358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2171700" y="12827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2895600" y="1676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937000" y="1854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4559300" y="26416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25019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5905500" y="353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5448300" y="3111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4902200" y="2362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340" name="TextBox 338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43341" name="TextBox 339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43342" name="TextBox 340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43343" name="TextBox 341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43344" name="TextBox 342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43345" name="TextBox 343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1979</a:t>
            </a:r>
          </a:p>
        </p:txBody>
      </p:sp>
      <p:sp>
        <p:nvSpPr>
          <p:cNvPr id="43348" name="TextBox 346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43349" name="TextBox 347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342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343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9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1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3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5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7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9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1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3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5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9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81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85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87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89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5867400" y="4457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35052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626100" y="2667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5791200" y="4343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3238500" y="1714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2590800" y="1460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2286000" y="1270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2095500" y="1435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3213100" y="1879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3276600" y="1879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4597400" y="1892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207000" y="36322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2387600" y="1485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23749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2133600" y="1384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4876800" y="1803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8674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4800600" y="3327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24384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270500" y="279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3657600" y="23368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23876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61976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5715000" y="384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4953000" y="4495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448300" y="353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2171700" y="1244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55118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003800" y="3924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7531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895600" y="1752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2616200" y="18542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3695700" y="2070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6007100" y="353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575300" y="36068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5372100" y="355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3505200" y="1447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6134100" y="3594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324100" y="1346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692400" y="1270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24130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0447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588000" y="4089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3898900" y="2374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4432300" y="2298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4533900" y="2997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4406900" y="2870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991100" y="4178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3876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562600" y="4267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3441700" y="2247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108200" y="1384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311400" y="1282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4089400" y="3708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511800" y="4445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5400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1943100" y="14224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499100" y="323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5146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372100" y="2857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207000" y="4470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156200" y="459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3441700" y="2527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067300" y="3429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499100" y="2654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362200" y="1308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2860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705100" y="10795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318000" y="30353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949700" y="30480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613400" y="2768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448300" y="2425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225800" y="144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238500" y="1435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095500" y="1308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581400" y="1625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159000" y="10922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984500" y="1993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6426200" y="3086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9337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226" name="TextBox 200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02" name="Oval 201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660900" y="1625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3822700" y="2108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638800" y="4025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22733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7592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826000" y="325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7150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6032500" y="2578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3876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2019300" y="144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537200" y="3467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6273800" y="4064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258" name="TextBox 232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34" name="Oval 233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778500" y="2984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9182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400300" y="1422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5422900" y="384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282" name="TextBox 256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58" name="Oval 25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4203700" y="19685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641600" y="2108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4711700" y="2832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4749800" y="2794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54991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4356100" y="3378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5080000" y="330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245100" y="3721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070100" y="11557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251200" y="1930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387600" y="1397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5359400" y="273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6540500" y="4305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753100" y="38862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171700" y="1168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7912100" y="2641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5829300" y="30353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581400" y="1689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5041900" y="3441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4610100" y="1981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4114800" y="2578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4318000" y="2476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540000" y="1663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4892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2755900" y="13462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4889500" y="2006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654300" y="1765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235200" y="19177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67310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6045200" y="2501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57277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5511800" y="488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184400" y="1562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25781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4257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5626100" y="2654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6019800" y="4216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4127500" y="2857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501900" y="1155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390900" y="1905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5232400" y="3695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695700" y="2032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5321300" y="340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2133600" y="1155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2044700" y="1143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6134100" y="2463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4914900" y="2057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5664200" y="3530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3378200" y="22606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5702300" y="360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276600" y="1879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4584700" y="2387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924300" y="2463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4419600" y="2222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60071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2311400" y="1739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4749800" y="1866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2260600" y="1320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2197100" y="12954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2857500" y="1663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4318000" y="1943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873500" y="1828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4419600" y="2578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5400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5867400" y="349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5397500" y="3073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4864100" y="2362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374" name="TextBox 348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44375" name="TextBox 349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44376" name="TextBox 350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44377" name="TextBox 351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44378" name="TextBox 352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44379" name="TextBox 353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1980</a:t>
            </a:r>
          </a:p>
        </p:txBody>
      </p:sp>
      <p:sp>
        <p:nvSpPr>
          <p:cNvPr id="44382" name="TextBox 356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44383" name="TextBox 357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352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353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3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5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7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9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1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3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5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7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9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03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05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09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11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13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5816600" y="4457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34290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511800" y="2616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5816600" y="4305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3187700" y="1676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26416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2324100" y="1244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21336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3225800" y="1803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3225800" y="1866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4495800" y="1828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168900" y="35814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2349500" y="1460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23749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21336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4813300" y="1765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867400" y="364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4737100" y="3251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24003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219700" y="274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3556000" y="23114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3622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6197600" y="4051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702300" y="3810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5194300" y="4241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435600" y="349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146300" y="1219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3848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4978400" y="3886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8293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857500" y="1676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908300" y="18161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3606800" y="2019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6007100" y="351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600700" y="35814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5372100" y="351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3505200" y="1397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6134100" y="3556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273300" y="1333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654300" y="1244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362200" y="1638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19685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575300" y="4038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3784600" y="2349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343400" y="2247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508500" y="2959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4254500" y="2870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003800" y="41402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4257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689600" y="4267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3429000" y="2209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1209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311400" y="1270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4102100" y="367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511800" y="440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5400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1930400" y="13970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499100" y="3200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4257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346700" y="2806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245100" y="4445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156200" y="455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3340100" y="2527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041900" y="3416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334000" y="2590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286000" y="1244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2733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603500" y="10795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267200" y="30099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848100" y="29845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651500" y="2717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422900" y="2413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111500" y="1435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200400" y="135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082800" y="1257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517900" y="1612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146300" y="1066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3022600" y="1993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6388100" y="3048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9337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253" name="TextBox 203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05" name="Oval 204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4521200" y="1587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835400" y="2108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638800" y="3975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22860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6957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762500" y="320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7150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6007100" y="248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3622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057400" y="1422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537200" y="3429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6273800" y="4025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286" name="TextBox 236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38" name="Oval 237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753100" y="2933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5918200" y="4191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3876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3975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311" name="TextBox 261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63" name="Oval 26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4038600" y="19177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794000" y="2108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4673600" y="2781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4635500" y="2717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5499100" y="4064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254500" y="3365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054600" y="325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232400" y="3670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044700" y="1130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3213100" y="18923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374900" y="1384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5334000" y="2705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65405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5753100" y="38608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159000" y="115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7861300" y="248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5829300" y="29845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505200" y="1651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029200" y="3403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4622800" y="1981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4000500" y="2514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4292600" y="2438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2514600" y="157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24511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2705100" y="13462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4686300" y="19558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603500" y="1739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2247900" y="18669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6667500" y="3898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6045200" y="2425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5676900" y="3911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5511800" y="487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171700" y="1549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25527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24003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5524500" y="2603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6019800" y="4191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4013200" y="28194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2362200" y="1155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3147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5194300" y="3657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632200" y="1993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5245100" y="3352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21082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2044700" y="1117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6134100" y="2413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4876800" y="1955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5651500" y="3492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3200400" y="2197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5753100" y="356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251200" y="1841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4483100" y="2324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873500" y="2425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4432300" y="2222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60325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2298700" y="1727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4686300" y="1816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209800" y="1308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2171700" y="12700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2819400" y="1625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4305300" y="1930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797300" y="1816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4279900" y="2527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24384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5816600" y="3454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5346700" y="304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4838700" y="2349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404" name="TextBox 354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45405" name="TextBox 355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45406" name="TextBox 356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45407" name="TextBox 357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45408" name="TextBox 358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45409" name="TextBox 359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1981</a:t>
            </a:r>
          </a:p>
        </p:txBody>
      </p:sp>
      <p:sp>
        <p:nvSpPr>
          <p:cNvPr id="45412" name="TextBox 362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45413" name="TextBox 363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358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359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7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9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1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3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5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7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9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21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23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27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29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33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35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37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778500" y="4457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33401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397500" y="2565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5854700" y="427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3149600" y="16510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27051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2324100" y="1206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21209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32385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3187700" y="1841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4394200" y="1765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5130800" y="35179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2311400" y="1422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23876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20828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4749800" y="1727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867400" y="360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4660900" y="3187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3622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168900" y="269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3467100" y="22860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3749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6197600" y="4013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702300" y="3797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435600" y="400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5435600" y="3441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146300" y="1193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257800" y="2463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4953000" y="3835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5918200" y="4178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1981200" y="1244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819400" y="1612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463800" y="17653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3517900" y="19558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6007100" y="349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5626100" y="35560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3721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3441700" y="1346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6134100" y="3517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286000" y="1638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235200" y="1320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628900" y="121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3749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19558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562600" y="4013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3429000" y="1562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3670300" y="2336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4241800" y="218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483100" y="2921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4102100" y="2870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016500" y="41021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6210300" y="412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4257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842000" y="4267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3416300" y="2171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1590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273300" y="1231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4127500" y="363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511800" y="4381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5400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1917700" y="13716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499100" y="3162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3749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334000" y="2781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283200" y="4406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156200" y="452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251200" y="2514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016500" y="3403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168900" y="2527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222500" y="1181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2987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552700" y="10668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4216400" y="29591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3746500" y="29210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689600" y="26797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397500" y="2387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0353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3162300" y="1282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057400" y="1219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3454400" y="1587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171700" y="1016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537200" y="2209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060700" y="1981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6337300" y="2997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114800" y="3365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933700" y="1892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286" name="TextBox 212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14" name="Oval 213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368800" y="1549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3848100" y="2120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5638800" y="3937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3495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36195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711700" y="316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715000" y="340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5981700" y="2400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3622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20193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537200" y="3390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6273800" y="3987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320" name="TextBox 246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48" name="Oval 247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5715000" y="2882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5918200" y="4140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362200" y="1371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53721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346" name="TextBox 272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74" name="Oval 273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898900" y="18669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921000" y="2095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4635500" y="2730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4521200" y="2654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5499100" y="4051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4152900" y="3327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029200" y="3213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5219700" y="3606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006600" y="1130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3162300" y="18542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2336800" y="1346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5295900" y="2667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65405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5753100" y="38354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159000" y="1143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7810500" y="2336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5829300" y="29210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3429000" y="1625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5029200" y="3365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4635500" y="1968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3898900" y="2451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4254500" y="2400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2578100" y="157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24892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2667000" y="13335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4483100" y="1917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24765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2349500" y="18288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6616700" y="3873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6045200" y="2362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5638800" y="3873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3416300" y="18161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5511800" y="487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2171700" y="1524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25400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23749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5422900" y="2565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6019800" y="4178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886200" y="27813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2311400" y="1130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225800" y="1854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5156200" y="3606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556000" y="1955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5181600" y="330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2120900" y="1104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044700" y="1104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6121400" y="2374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4838700" y="1866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5638800" y="3467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009900" y="2120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5791200" y="353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4229100" y="2387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225800" y="181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4368800" y="2273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810000" y="2387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4445000" y="2235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60579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2336800" y="1714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4622800" y="1765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2197100" y="1295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2184400" y="12319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2768600" y="1612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4292600" y="1930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5295900" y="2628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721100" y="1803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127500" y="2476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5146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5778500" y="3416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5283200" y="300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4813300" y="2349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443" name="TextBox 369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46444" name="TextBox 370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46445" name="TextBox 371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46446" name="TextBox 372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46447" name="TextBox 373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46448" name="TextBox 374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1982</a:t>
            </a:r>
          </a:p>
        </p:txBody>
      </p:sp>
      <p:sp>
        <p:nvSpPr>
          <p:cNvPr id="46451" name="TextBox 377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46452" name="TextBox 378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373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374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1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3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5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7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9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1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3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5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7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51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53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57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59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61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5778500" y="4445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33020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245100" y="2463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5880100" y="4241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3124200" y="1638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27178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2311400" y="1181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20447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31496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3060700" y="1816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4305300" y="1739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4965700" y="34671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2286000" y="1397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24384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20447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4648200" y="1689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829300" y="356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4622800" y="3136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3368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080000" y="2654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3365500" y="2247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3622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61595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702300" y="3797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346700" y="3924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435600" y="3403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133600" y="1155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2324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49530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5943600" y="4140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019300" y="12192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2819400" y="1587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438400" y="17526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3441700" y="1943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9309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626100" y="3517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3721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3352800" y="1333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6057900" y="349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2733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235200" y="1308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667000" y="1193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3368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1930400" y="1270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524500" y="3975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3352800" y="1549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3619500" y="2298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4140200" y="2159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4368800" y="2832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4025900" y="2755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0292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6146800" y="405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4765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854700" y="42164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378200" y="2133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1717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197100" y="1244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41910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473700" y="426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5654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1866900" y="13462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461000" y="3124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3241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232400" y="2755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283200" y="4368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156200" y="4483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162300" y="2501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978400" y="3390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067300" y="246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2159000" y="1181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1717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540000" y="10541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127500" y="29083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644900" y="28448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549900" y="26035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372100" y="2336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8956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3136900" y="1270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2006600" y="1193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378200" y="1562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197100" y="1016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435600" y="2171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073400" y="1930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6134100" y="2971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4102100" y="3314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895600" y="1866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313" name="TextBox 215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17" name="Oval 216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4241800" y="1498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860800" y="2120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588000" y="3898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4257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568700" y="2120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686300" y="312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715000" y="336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5765800" y="2311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24003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1981200" y="1371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537200" y="3378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62357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348" name="TextBox 250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52" name="Oval 251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5651500" y="2832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5918200" y="4076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362200" y="1346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53594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375" name="TextBox 277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79" name="Oval 278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810000" y="18288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921000" y="2082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4584700" y="2692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4419600" y="2603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5486400" y="4064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4076700" y="3302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4991100" y="316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5181600" y="3556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1981200" y="1117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149600" y="18161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311400" y="1333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5143500" y="2616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6540500" y="4191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5664200" y="37973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1336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7620000" y="2247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5715000" y="28956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378200" y="1600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5041900" y="3327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4584700" y="1955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3835400" y="2413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4191000" y="23622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2641600" y="157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23241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2641600" y="13208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4432300" y="1866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2400300" y="1714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2400300" y="18034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6515100" y="3835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5981700" y="2260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5613400" y="3835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340100" y="18034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5511800" y="485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2095500" y="1498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2514600" y="1638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22860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5372100" y="2514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6019800" y="4140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784600" y="2743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197100" y="1130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1369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5092700" y="3568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454400" y="1943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5130800" y="325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2082800" y="1079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2019300" y="1092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6019800" y="2324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4838700" y="1816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5600700" y="3467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2971800" y="2095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5791200" y="350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4178300" y="2311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162300" y="179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4241800" y="2222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733800" y="2349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4394200" y="2222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60325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2400300" y="1701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4533900" y="1701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2184400" y="1282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171700" y="12192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2768600" y="1587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4267200" y="1905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5257800" y="2565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3683000" y="1765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4051300" y="24257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5019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5727700" y="3454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5194300" y="298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4749800" y="2311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473" name="TextBox 375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47474" name="TextBox 376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47475" name="TextBox 377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47476" name="TextBox 378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47477" name="TextBox 379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47478" name="TextBox 380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1983</a:t>
            </a:r>
          </a:p>
        </p:txBody>
      </p:sp>
      <p:sp>
        <p:nvSpPr>
          <p:cNvPr id="47481" name="TextBox 383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47482" name="TextBox 384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379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380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0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Hærri tekjur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Kína: VLF á mann hefur aukizt 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</a:t>
            </a:r>
            <a:r>
              <a:rPr lang="is-IS" sz="2600" dirty="0" smtClean="0"/>
              <a:t>falt frá 1975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Kórea: 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fimm</a:t>
            </a:r>
            <a:r>
              <a:rPr lang="is-IS" sz="2600" dirty="0" smtClean="0"/>
              <a:t>falt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Indland og Malasía: 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þre</a:t>
            </a:r>
            <a:r>
              <a:rPr lang="is-IS" sz="2600" dirty="0" smtClean="0"/>
              <a:t>falt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Heimurinn í heild: næstum 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tvö</a:t>
            </a:r>
            <a:r>
              <a:rPr lang="is-IS" sz="2600" dirty="0" smtClean="0"/>
              <a:t>falt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Mikill vöxtur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is-IS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4922" y="857250"/>
            <a:ext cx="3427540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VLF á mann 1975-2005 </a:t>
            </a:r>
            <a:r>
              <a:rPr lang="is-IS" sz="2400" dirty="0" smtClean="0">
                <a:latin typeface="+mn-lt"/>
              </a:rPr>
              <a:t/>
            </a:r>
            <a:br>
              <a:rPr lang="is-IS" sz="2400" dirty="0" smtClean="0">
                <a:latin typeface="+mn-lt"/>
              </a:rPr>
            </a:br>
            <a:r>
              <a:rPr lang="is-IS" dirty="0" smtClean="0">
                <a:latin typeface="+mn-lt"/>
              </a:rPr>
              <a:t>(Dollarar á verðlagi 2000, </a:t>
            </a:r>
            <a:r>
              <a:rPr lang="is-IS" dirty="0" err="1" smtClean="0">
                <a:latin typeface="+mn-lt"/>
              </a:rPr>
              <a:t>ppp</a:t>
            </a:r>
            <a:r>
              <a:rPr lang="is-IS" dirty="0" smtClean="0">
                <a:latin typeface="+mn-lt"/>
              </a:rPr>
              <a:t>) </a:t>
            </a:r>
            <a:endParaRPr lang="is-IS" dirty="0"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357686" y="1643050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11" grpId="0">
        <p:bldSub>
          <a:bldChart bld="series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5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7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9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1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3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5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7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9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1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5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7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81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83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85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5778500" y="441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32639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105400" y="2374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5905500" y="4191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3098800" y="16256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27305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2273300" y="1168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20320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30734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2933700" y="1803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4216400" y="1714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4813300" y="34036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260600" y="1371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4384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20701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4546600" y="1663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8039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572000" y="3073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2987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4991100" y="262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3276600" y="22098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3495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61087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5702300" y="3810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257800" y="386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435600" y="3352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120900" y="1130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52070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49530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59817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044700" y="11938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819400" y="1549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425700" y="17399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3378200" y="1930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867400" y="3378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626100" y="3492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5372100" y="345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3378200" y="1308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994400" y="3479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2606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235200" y="1295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705100" y="1181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3368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1943100" y="1270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461000" y="3937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3289300" y="1549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3556000" y="2260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4051300" y="2133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4267200" y="27432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949700" y="2641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041900" y="4025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6096000" y="3975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489200" y="1714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867400" y="4165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340100" y="2095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1463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209800" y="1193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4254500" y="355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4229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5908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1828800" y="13081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435600" y="3086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2352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143500" y="2717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283200" y="4330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156200" y="4445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086100" y="246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4953000" y="3365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991100" y="2400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2108200" y="1168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1717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425700" y="10414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038600" y="28702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3543300" y="27686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384800" y="2527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346700" y="2286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781300" y="1384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124200" y="1244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1968500" y="1181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302000" y="1536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197100" y="977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334000" y="2120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086100" y="1879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943600" y="2933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089400" y="3263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844800" y="1828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340" name="TextBox 218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20" name="Oval 219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114800" y="1447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873500" y="2120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537200" y="3848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4384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517900" y="2082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673600" y="3073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715000" y="334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5562600" y="2235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4384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1968500" y="1346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537200" y="3352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62103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376" name="TextBox 254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56" name="Oval 255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5588000" y="2794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918200" y="4025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362200" y="1320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5346700" y="374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404" name="TextBox 282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84" name="Oval 283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3721100" y="17907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2908300" y="2057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4521200" y="2641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4330700" y="2565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5473700" y="4076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3987800" y="327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4965700" y="312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5143500" y="3505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006600" y="1104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136900" y="1790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2324100" y="1320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4978400" y="2565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6540500" y="4152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5575300" y="37719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21336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74295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5600700" y="28575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340100" y="1587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5054600" y="3289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4546600" y="1955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784600" y="2362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4140200" y="2324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2603500" y="1600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22987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2603500" y="13081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4394200" y="1803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2540000" y="1714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2362200" y="17780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6426200" y="3797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5905500" y="2171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5588000" y="3810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276600" y="17780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5511800" y="483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108200" y="1460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25019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21971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5321300" y="2463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6019800" y="4102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683000" y="26924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2146300" y="1130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048000" y="1803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5041900" y="3543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340100" y="1917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5067300" y="3213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2120900" y="1054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2019300" y="1066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5905500" y="2286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4851400" y="1765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5562600" y="3454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2933700" y="2070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57912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4114800" y="2222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098800" y="175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114800" y="2171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3670300" y="2311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4330700" y="2209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60071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2413000" y="1676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4445000" y="1638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2184400" y="1257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171700" y="12065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2755900" y="1562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4254500" y="1892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5219700" y="2514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3644900" y="1727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3962400" y="2400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5654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5664200" y="3479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5092700" y="295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4673600" y="2286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503" name="TextBox 381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48504" name="TextBox 382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48505" name="TextBox 383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48506" name="TextBox 384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48507" name="TextBox 385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48508" name="TextBox 386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1984</a:t>
            </a:r>
          </a:p>
        </p:txBody>
      </p:sp>
      <p:sp>
        <p:nvSpPr>
          <p:cNvPr id="48511" name="TextBox 389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48512" name="TextBox 390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385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386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9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1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3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5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7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9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91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93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95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99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01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05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07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09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5778500" y="4406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32131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4953000" y="2273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5930900" y="4165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3086100" y="16129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27432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2273300" y="1143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19812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29972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819400" y="1778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4140200" y="1689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4660900" y="3352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247900" y="1346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24257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0066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4445000" y="1625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5778500" y="351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533900" y="3009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2733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4914900" y="260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3175000" y="21844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3241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60706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5702300" y="3822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5181600" y="379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4356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133600" y="1104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181600" y="233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4953000" y="3784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60071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070100" y="1168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806700" y="1511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476500" y="17145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3302000" y="19050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7912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626100" y="34544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3721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3568700" y="1282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918200" y="3467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2352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235200" y="1282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2641600" y="1155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3241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19685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422900" y="3898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3213100" y="1536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505200" y="2222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3949700" y="2095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4152900" y="2654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3873500" y="2527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054600" y="3987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6045200" y="3911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4511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880100" y="41148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314700" y="2057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1082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222500" y="1181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4330700" y="351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3848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6035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1892300" y="12827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397500" y="304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133600" y="1219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054600" y="2692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283200" y="4292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156200" y="440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3009900" y="2451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4927600" y="3340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902200" y="2336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044700" y="1130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2352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324100" y="10160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3962400" y="28194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441700" y="2692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5232400" y="24638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308600" y="2247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717800" y="1371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3111500" y="1219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1917700" y="1168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225800" y="1524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159000" y="952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219700" y="2082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111500" y="1816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753100" y="2895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076700" y="3213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806700" y="1803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9367" name="TextBox 221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23" name="Oval 222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987800" y="1397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886200" y="2120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486400" y="3797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4257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467100" y="2044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648200" y="302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715000" y="328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346700" y="2146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4384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1943100" y="133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5537200" y="3340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61849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9404" name="TextBox 258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60" name="Oval 259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511800" y="2743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59182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362200" y="1282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5334000" y="372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9433" name="TextBox 287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89" name="Oval 288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3632200" y="17526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2895600" y="2044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4470400" y="2603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4229100" y="2514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5461000" y="4102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911600" y="3238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4940300" y="3073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5092700" y="3454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2019300" y="1104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124200" y="1752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2324100" y="1295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4813300" y="2514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6540500" y="4114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5486400" y="37338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21463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7239000" y="2057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5486400" y="28194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3289300" y="1562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5067300" y="3251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4495800" y="1943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721100" y="2298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4076700" y="2286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2578100" y="1612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2171700" y="1371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2578100" y="12954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4343400" y="1739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2578100" y="1714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349500" y="17653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6324600" y="3759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5842000" y="2082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5562600" y="3759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213100" y="1765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5511800" y="481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2095500" y="1422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24892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21717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5270500" y="2425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6019800" y="4076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594100" y="2641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2095500" y="1117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2959100" y="177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4978400" y="3505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225800" y="1892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5003800" y="316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2171700" y="1066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2019300" y="1054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5791200" y="2235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8768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5511800" y="3454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2895600" y="2057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5791200" y="345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4051300" y="2146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3022600" y="1727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3975100" y="2133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3594100" y="2273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4267200" y="2197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59817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2387600" y="1663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4356100" y="1574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2209800" y="1244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197100" y="12065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2755900" y="154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4229100" y="1866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5181600" y="2451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3594100" y="1701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3886200" y="2349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5019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5613400" y="3505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4991100" y="2933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4813300" y="1549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4597400" y="2260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9534" name="TextBox 388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49535" name="TextBox 389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49536" name="TextBox 390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49537" name="TextBox 391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49538" name="TextBox 392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49539" name="TextBox 393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1985</a:t>
            </a:r>
          </a:p>
        </p:txBody>
      </p:sp>
      <p:sp>
        <p:nvSpPr>
          <p:cNvPr id="49542" name="TextBox 396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49543" name="TextBox 397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392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393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3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5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7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9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11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13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15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17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19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23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25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29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31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33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5778500" y="4394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31623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4813300" y="2171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969000" y="4127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3060700" y="1587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2755900" y="1384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260600" y="1130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19812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29845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692400" y="1752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4051300" y="166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508500" y="32893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222500" y="13208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24257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032000" y="1168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4356100" y="1600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753100" y="349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4495800" y="2959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2479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48260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3086100" y="21590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3495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60325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5702300" y="3822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092700" y="373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435600" y="326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133600" y="1092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156200" y="229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49530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60325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095500" y="1143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806700" y="1473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552700" y="16891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3238500" y="1892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715000" y="3263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626100" y="34290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3721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3479800" y="1270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854700" y="3454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1844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235200" y="1270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654300" y="1143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3241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19939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372100" y="3860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136900" y="1524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3454400" y="218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3848100" y="2070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4051300" y="2578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835400" y="2413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067300" y="3949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994400" y="3835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4892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892800" y="40640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276600" y="2019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070100" y="1270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235200" y="1168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43942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346700" y="3924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5908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1930400" y="12446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359400" y="3009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095500" y="1155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965700" y="2667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2832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156200" y="4368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933700" y="2425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4902200" y="3314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800600" y="2260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1993900" y="1092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2352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324100" y="1003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3873500" y="27686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340100" y="26162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080000" y="23876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283200" y="2197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679700" y="135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073400" y="1193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1892300" y="1155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136900" y="1498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133600" y="9144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130800" y="2044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149600" y="17907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5562600" y="287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064000" y="3162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2768600" y="1765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0394" name="TextBox 224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26" name="Oval 225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860800" y="1346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3848100" y="2108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422900" y="3759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4511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3416300" y="2006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622800" y="2984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5715000" y="3263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130800" y="2057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463800" y="1524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1981200" y="1320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537200" y="3327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61595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0432" name="TextBox 262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64" name="Oval 263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448300" y="2692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918200" y="3911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362200" y="1257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5321300" y="3708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0462" name="TextBox 292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294" name="Oval 293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543300" y="17145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2882900" y="1993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4406900" y="2552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4127500" y="2476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5448300" y="4114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822700" y="3213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4914900" y="3035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5054600" y="3403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2044700" y="1104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111500" y="17272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2349500" y="1282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4660900" y="246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6540500" y="4076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5384800" y="37084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21717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7035800" y="1968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5372100" y="27813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251200" y="154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5080000" y="3213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4445000" y="1930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670300" y="2247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4013200" y="22352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2501900" y="15875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21082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2552700" y="12827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4305300" y="1676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26289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2425700" y="17145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6223000" y="3721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5778500" y="1993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5524500" y="3733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136900" y="1739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5511800" y="480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1968500" y="1397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24765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21590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5219700" y="2374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6019800" y="4025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3492500" y="2603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2057400" y="1117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28702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927600" y="3479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3124200" y="1879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4940300" y="3111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2209800" y="1041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2019300" y="1041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5676900" y="2184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48006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5473700" y="3441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2857500" y="2032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57912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3987800" y="2057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959100" y="1689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3848100" y="2082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3505200" y="2235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4267200" y="2159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59436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400300" y="1651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4279900" y="1511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2197100" y="1231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197100" y="12065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743200" y="1524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4165600" y="1854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5143500" y="2400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3556000" y="1663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3797300" y="2324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25146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5562600" y="353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4902200" y="2921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4533900" y="2235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0563" name="TextBox 393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50564" name="TextBox 394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50565" name="TextBox 395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50566" name="TextBox 396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50567" name="TextBox 397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50568" name="TextBox 398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1986</a:t>
            </a:r>
          </a:p>
        </p:txBody>
      </p:sp>
      <p:sp>
        <p:nvSpPr>
          <p:cNvPr id="50571" name="TextBox 402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50572" name="TextBox 403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397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398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7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9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1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3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5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7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9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1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3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7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9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3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5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7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5778500" y="438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31242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4660900" y="2082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59944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3048000" y="15748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2768600" y="135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247900" y="1117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19558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9845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578100" y="1739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3962400" y="1625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356100" y="3238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197100" y="1295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3749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0447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4254500" y="1562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702300" y="3454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4457700" y="2908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2225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47498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984500" y="21336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3368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994400" y="3911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702300" y="3835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016500" y="3670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435600" y="3225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133600" y="1079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5130800" y="226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49530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60579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133600" y="1117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806700" y="1435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641600" y="1676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3162300" y="18669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5651500" y="320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626100" y="3390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372100" y="341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3314700" y="1257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778500" y="3441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1082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235200" y="1257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590800" y="1130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2860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0066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334000" y="3822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073400" y="1524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403600" y="2159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3746500" y="2032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949700" y="24892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784600" y="2298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080000" y="3911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9309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5527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905500" y="40132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238500" y="1981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0701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209800" y="1104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454400" y="1841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44577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2959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25654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1930400" y="12065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334000" y="2984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006600" y="1092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997200" y="1498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876800" y="2641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2832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156200" y="4330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857500" y="2400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876800" y="3289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4711700" y="2197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1943100" y="1041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22225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400300" y="9779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797300" y="27305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3238500" y="25527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4927600" y="2324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257800" y="2146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2590800" y="1346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060700" y="1168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1841500" y="1130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3073400" y="1473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2120900" y="8763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029200" y="2006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1877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359400" y="2832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051300" y="3111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717800" y="1739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1423" name="TextBox 229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31" name="Oval 230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721100" y="1282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3797300" y="2108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5372100" y="3708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476500" y="1651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3365500" y="1968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597400" y="294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5715000" y="3225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927600" y="1968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4765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1955800" y="1295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5527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5537200" y="3302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6121400" y="3911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1463" name="TextBox 269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71" name="Oval 270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5372100" y="2641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59182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362200" y="1244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5092700" y="1498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2959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1495" name="TextBox 301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03" name="Oval 30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454400" y="16764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4470400" y="2438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2870200" y="1930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4343400" y="2501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4038600" y="2425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5435600" y="414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733800" y="3175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4889500" y="2984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5016500" y="334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2044700" y="1066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098800" y="16891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387600" y="1257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4508500" y="2425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65405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5308600" y="36703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2235200" y="1117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6845300" y="1879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5257800" y="27432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213100" y="1536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5092700" y="3187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4394200" y="1917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619500" y="2209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949700" y="2197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2451100" y="15875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20574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2527300" y="12700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4254500" y="1612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25781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2476500" y="16764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6121400" y="3683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4635500" y="2527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5702300" y="1892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5499100" y="3695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3073400" y="17272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5511800" y="477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2108200" y="1358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24638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2171700" y="1511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5168900" y="2324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6019800" y="4000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3390900" y="25527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1968500" y="1117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7813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4876800" y="3441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3009900" y="1866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4889500" y="3073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2286000" y="1028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044700" y="1028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5575300" y="2146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47371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5435600" y="3429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743200" y="2019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5791200" y="341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3937000" y="1981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2895600" y="1663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3708400" y="2032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3416300" y="2197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4254500" y="2120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59182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374900" y="1625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4178300" y="1447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2222500" y="1219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2209800" y="11938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743200" y="1498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41021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5092700" y="2349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3505200" y="1638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3708400" y="2286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24892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5499100" y="3568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4800600" y="2895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4470400" y="2209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1599" name="TextBox 405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51600" name="TextBox 406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51601" name="TextBox 407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51602" name="TextBox 408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51603" name="TextBox 409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51604" name="TextBox 410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1987</a:t>
            </a:r>
          </a:p>
        </p:txBody>
      </p:sp>
      <p:sp>
        <p:nvSpPr>
          <p:cNvPr id="51607" name="TextBox 414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51608" name="TextBox 415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09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10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51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53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55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57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59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61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63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65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67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71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73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77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79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81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>
          <a:xfrm>
            <a:off x="5778500" y="435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30988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4470400" y="2032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59944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3022600" y="1562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717800" y="2438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247900" y="1092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1955800" y="1193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9083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540000" y="1739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3848100" y="1612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4178300" y="3175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197100" y="1282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3876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0447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4178300" y="1536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664200" y="3416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4419600" y="2857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1971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4673600" y="2667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946400" y="21082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3368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9436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7023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953000" y="360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334000" y="3200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120900" y="1054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029200" y="222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49022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60071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146300" y="1104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794000" y="1409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2552700" y="1676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3136900" y="18542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5448300" y="313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626100" y="3390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372100" y="341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302000" y="1231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613400" y="3479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2098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209800" y="1244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654300" y="1117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3241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0447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270500" y="3797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997200" y="1473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378200" y="2133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3683000" y="2006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873500" y="24384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746500" y="2222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080000" y="3886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791200" y="372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5527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854700" y="40005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213100" y="1993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1463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209800" y="1092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3378200" y="18161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4483100" y="341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232400" y="374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5400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1955800" y="12065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156200" y="2946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2006600" y="1079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870200" y="14351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800600" y="2578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219700" y="4178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156200" y="4305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844800" y="2362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4826000" y="3276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4660900" y="218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1905000" y="1028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22098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501900" y="1003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3708400" y="26797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3175000" y="25019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699000" y="22606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5194300" y="2260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2489200" y="1346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022600" y="1155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1866900" y="1079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060700" y="1447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095500" y="889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953000" y="1943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149600" y="17907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207000" y="2844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962400" y="3048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692400" y="1866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2450" name="TextBox 232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34" name="Oval 233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3606800" y="1270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3746500" y="1993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5295900" y="3670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4511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314700" y="1943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4572000" y="2908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57150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699000" y="1917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2438400" y="1511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032000" y="1270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489200" y="1587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5461000" y="3289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60325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2491" name="TextBox 273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75" name="Oval 274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5232400" y="2578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5854700" y="3898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425700" y="1219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5257800" y="367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2523" name="TextBox 305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07" name="Oval 306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3416300" y="16510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4406900" y="2387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2794000" y="1892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4165600" y="2463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937000" y="2374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5410200" y="414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683000" y="314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4838700" y="294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4889500" y="328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2044700" y="1041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073400" y="1663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2438400" y="1244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4445000" y="2349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6464300" y="4025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5245100" y="36449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2260600" y="1117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6604000" y="1854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5181600" y="27178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162300" y="1511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5029200" y="3136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4330700" y="1905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581400" y="2159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911600" y="2159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2438400" y="1549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2032000" y="1295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2514600" y="12700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165600" y="1562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578100" y="1739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2400300" y="1689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60706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4597400" y="2501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5651500" y="1854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5435600" y="3657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3022600" y="17018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5511800" y="481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2349500" y="1346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24638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1336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5130800" y="2286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6019800" y="4102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3352800" y="2501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1943100" y="1054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768600" y="1714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4826000" y="3403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2946400" y="1841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4813300" y="302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349500" y="1041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2057400" y="1016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5270500" y="2095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46990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5397500" y="3467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2667000" y="1943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57150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3911600" y="1917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806700" y="1638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3606800" y="1905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3314700" y="2146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4165600" y="2095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5892800" y="3733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362200" y="1625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4076700" y="1422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2222500" y="1193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2260600" y="11938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2730500" y="1485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39497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5003800" y="2298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3454400" y="1612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3657600" y="22352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24892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5461000" y="3581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4635500" y="2921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4406900" y="2159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2628" name="TextBox 410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52629" name="TextBox 411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52630" name="TextBox 412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52631" name="TextBox 413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52632" name="TextBox 414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52633" name="TextBox 415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1988</a:t>
            </a:r>
          </a:p>
        </p:txBody>
      </p:sp>
      <p:sp>
        <p:nvSpPr>
          <p:cNvPr id="52636" name="TextBox 418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52637" name="TextBox 419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14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15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75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77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79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81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83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85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87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89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91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95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97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01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03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05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5778500" y="433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30734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292600" y="1981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9944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2997200" y="15367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7940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247900" y="1066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1968500" y="1181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9083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489200" y="1752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3721100" y="1587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4000500" y="31242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197100" y="1257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23749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0574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4114800" y="1498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626100" y="3390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4381500" y="2806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1717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4584700" y="279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882900" y="20701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2860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9055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702300" y="4025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4902200" y="355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245100" y="3175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184400" y="10287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927600" y="217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48387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943600" y="3911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159000" y="1079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781300" y="1371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476500" y="16637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3111500" y="1841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232400" y="3060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626100" y="3378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3721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3314700" y="1219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448300" y="3517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1082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171700" y="1231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628900" y="1104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2606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0955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207000" y="3771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921000" y="1435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352800" y="2095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3619500" y="1993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797300" y="23876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695700" y="2159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080000" y="3835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6515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5146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816600" y="39878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3162300" y="1993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1590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197100" y="1079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3314700" y="17653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4508500" y="3390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1689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24384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1930400" y="11938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978400" y="2908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1943100" y="1066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743200" y="1358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4737100" y="2527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156200" y="4152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156200" y="426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819400" y="2324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787900" y="3263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4610100" y="2171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1879600" y="1003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22098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501900" y="9906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3606800" y="26289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3111500" y="24638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457700" y="22098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130800" y="2374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2425700" y="133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9718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1841500" y="1041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035300" y="1422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2032000" y="8382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4889500" y="1892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933700" y="1841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5054600" y="2857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886200" y="2984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654300" y="1981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3477" name="TextBox 235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37" name="Oval 236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492500" y="1257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670300" y="1879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5232400" y="3619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4003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263900" y="1917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4546600" y="2870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5715000" y="374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4470400" y="1866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362200" y="1562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032000" y="1244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438400" y="1562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5384800" y="3276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5943600" y="3987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3519" name="TextBox 277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79" name="Oval 278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5092700" y="2527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57785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451100" y="1206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5219700" y="364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3552" name="TextBox 310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12" name="Oval 311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327400" y="16129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4356100" y="2349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2705100" y="1790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975100" y="2425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848100" y="2336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5397500" y="414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632200" y="3111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4787900" y="289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4762500" y="3251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2044700" y="1066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048000" y="16383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2451100" y="1219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4381500" y="2273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6388100" y="4013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5207000" y="36195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2286000" y="1104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6362700" y="1816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5105400" y="26924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3124200" y="1485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4953000" y="3111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254500" y="1879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3556000" y="2108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3873500" y="2120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2400300" y="157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19939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2514600" y="12573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4089400" y="1536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4892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2324100" y="17145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6007100" y="4178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4559300" y="24511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5600700" y="1816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5359400" y="3606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984500" y="16891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5511800" y="486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2197100" y="1320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4130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2032000" y="144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5105400" y="2247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6019800" y="4203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3302000" y="24638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1905000" y="1054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743200" y="1689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4787900" y="3365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2882900" y="1828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4749800" y="297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3749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044700" y="1016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4978400" y="2057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46101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5359400" y="3492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2603500" y="18796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56515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3898900" y="1866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705100" y="1612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3505200" y="1790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3187700" y="2082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4051300" y="2159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5867400" y="3784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2286000" y="1612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3962400" y="1397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209800" y="1168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2311400" y="11684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2730500" y="1473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3886200" y="1778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4927600" y="2247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3403600" y="1587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3606800" y="2197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24003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5410200" y="3594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4470400" y="2933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4356100" y="2095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3658" name="TextBox 416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53659" name="TextBox 417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53660" name="TextBox 418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53661" name="TextBox 419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53662" name="TextBox 420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53663" name="TextBox 421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1989</a:t>
            </a:r>
          </a:p>
        </p:txBody>
      </p:sp>
      <p:sp>
        <p:nvSpPr>
          <p:cNvPr id="53666" name="TextBox 424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53667" name="TextBox 425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20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21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9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01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03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05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07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09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11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13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15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19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21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25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27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29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5778500" y="431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30861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102100" y="1930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9944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971800" y="15240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8067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286000" y="1041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1968500" y="1155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8702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451100" y="1765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3594100" y="1562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3810000" y="30734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184400" y="1244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2860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0955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4038600" y="1473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588000" y="3352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343400" y="2768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1463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4521200" y="292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832100" y="20574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2225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8674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702300" y="4114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838700" y="3492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5156200" y="3136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2222500" y="1003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48133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47879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892800" y="3886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171700" y="10541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768600" y="1346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298700" y="16637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086100" y="18288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029200" y="299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626100" y="3378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3721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213100" y="119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270500" y="3543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1082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146300" y="1219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667000" y="1092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2733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1336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156200" y="3746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857500" y="1409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314700" y="2057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3556000" y="1968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721100" y="23368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3644900" y="2082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0800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511800" y="364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4003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778500" y="39878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3124200" y="2006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209800" y="1219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197100" y="1041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3238500" y="1739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4533900" y="336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5092700" y="360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25019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1943100" y="11811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4800600" y="287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1943100" y="1041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302000" y="1295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686300" y="2476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080000" y="4114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156200" y="4254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794000" y="2286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749800" y="3251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559300" y="2159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1841500" y="97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22479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2590800" y="9652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517900" y="25908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048000" y="24130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216400" y="21590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5067300" y="2489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451100" y="1270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2933700" y="1117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1828800" y="1016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3022600" y="1397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006600" y="8382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4749800" y="1841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8575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902200" y="287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3797300" y="2921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628900" y="2095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4504" name="TextBox 238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40" name="Oval 239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378200" y="1244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530600" y="1841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5168900" y="3568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3876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225800" y="1892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5212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5715000" y="4000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4254500" y="1816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387600" y="1587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108200" y="1219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4130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308600" y="3276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5854700" y="4025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4547" name="TextBox 281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83" name="Oval 282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4953000" y="2463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57531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2400300" y="1193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5181600" y="363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4581" name="TextBox 315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17" name="Oval 316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251200" y="15875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4305300" y="2298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2628900" y="1841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784600" y="2374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759200" y="2286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5384800" y="414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568700" y="308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47371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4635500" y="320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2095500" y="1054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022600" y="1612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2489200" y="1206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4330700" y="2197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62992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5156200" y="35941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311400" y="1079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6121400" y="1790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5016500" y="26670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3073400" y="1473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4851400" y="3073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4178300" y="1866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3530600" y="2070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3822700" y="2070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2374900" y="15875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1955800" y="1346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501900" y="12573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4000500" y="1485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247900" y="1714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2235200" y="17526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5956300" y="4432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4521200" y="24257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5549900" y="1778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5283200" y="3568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946400" y="16764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5511800" y="491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2273300" y="1295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4257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19939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5067300" y="2197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6019800" y="4305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3263900" y="24130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1879600" y="1054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7305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4749800" y="3327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2819400" y="181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4673600" y="293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451100" y="990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070100" y="1003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4686300" y="2019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44831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5334000" y="3530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2540000" y="1803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5588000" y="349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3886200" y="1816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2616200" y="1600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3403600" y="1651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3048000" y="2032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3886200" y="2044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5829300" y="3835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2235200" y="1663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3848100" y="1371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2222500" y="1155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2362200" y="11557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2717800" y="146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38100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4838700" y="2209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3352800" y="1574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3479800" y="2146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24130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5372100" y="3606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4305300" y="295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4305300" y="2032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4688" name="TextBox 422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54689" name="TextBox 423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54690" name="TextBox 424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54691" name="TextBox 425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54692" name="TextBox 426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54693" name="TextBox 427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1990</a:t>
            </a:r>
          </a:p>
        </p:txBody>
      </p:sp>
      <p:sp>
        <p:nvSpPr>
          <p:cNvPr id="54696" name="TextBox 430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54697" name="TextBox 431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26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27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23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25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27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29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31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33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35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37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39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43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45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49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51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53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/>
          <p:cNvSpPr/>
          <p:nvPr/>
        </p:nvSpPr>
        <p:spPr>
          <a:xfrm>
            <a:off x="5778500" y="429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30226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3911600" y="1879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994400" y="3898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946400" y="14986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7813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260600" y="1003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20066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9718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413000" y="1778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3479800" y="1549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3632200" y="3009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184400" y="1219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2225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057400" y="1117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3962400" y="1435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549900" y="3327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4318000" y="2717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1209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4432300" y="304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794000" y="20320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1209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58166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7023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4787900" y="3454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5041900" y="3124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133600" y="9652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4711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47371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8293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184400" y="1041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755900" y="1308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247900" y="16510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073400" y="1816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4813300" y="292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626100" y="3365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3721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098800" y="1181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105400" y="3581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0320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108200" y="1206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603500" y="1079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2606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1336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080000" y="3721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2794000" y="1371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3289300" y="2019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3479800" y="1943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3644900" y="22860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594100" y="2019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0800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372100" y="360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2098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727700" y="39624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3086100" y="2006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2225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184400" y="1028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3175000" y="17018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4546600" y="3352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1308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24638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1866900" y="11684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737100" y="2832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1930400" y="1028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302000" y="1333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4635500" y="2425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016500" y="4076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156200" y="422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781300" y="2247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711700" y="3225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521200" y="2133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1816100" y="965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22606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501900" y="9652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403600" y="25273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984500" y="23622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975100" y="21209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003800" y="2603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438400" y="1231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882900" y="1104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1828800" y="1016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3009900" y="1371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006600" y="812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597400" y="1778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781300" y="1866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4749800" y="2895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708400" y="2857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603500" y="2222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5531" name="TextBox 241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43" name="Oval 242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263900" y="1231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3517900" y="1816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5080000" y="351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2733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175000" y="1866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4495800" y="280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5715000" y="4254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4038600" y="1778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3495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082800" y="1193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5781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232400" y="326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5753100" y="4064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5575" name="TextBox 285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87" name="Oval 286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4813300" y="2400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57277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2400300" y="1181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5143500" y="360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5610" name="TextBox 320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22" name="Oval 321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175000" y="15621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4241800" y="2247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2540000" y="1905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632200" y="2324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670300" y="2235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5372100" y="414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3517900" y="3048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4686300" y="280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508500" y="314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082800" y="1041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2997200" y="1587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2476500" y="1193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4216400" y="2133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6210300" y="3987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5105400" y="35687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298700" y="1041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5892800" y="1752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4927600" y="26416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3035300" y="1447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4749800" y="3035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4102100" y="1841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3505200" y="2032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3784600" y="2032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2374900" y="1612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1955800" y="1371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2501900" y="12446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3924300" y="1460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057400" y="1701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133600" y="17653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5892800" y="4686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4470400" y="23876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5486400" y="1739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5219700" y="353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2895600" y="16510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5511800" y="495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209800" y="1270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3876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1968500" y="1384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5041900" y="2159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6019800" y="4419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3225800" y="2374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1854200" y="1054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705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4711700" y="3289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2743200" y="1803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4597400" y="288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2438400" y="977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2057400" y="977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4394200" y="1968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44831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5270500" y="3556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2463800" y="1739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5575300" y="353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3860800" y="1752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2527300" y="1574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3302000" y="1638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2984500" y="1981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3835400" y="2095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5803900" y="3886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2209800" y="1778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3733800" y="1346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2222500" y="1130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2362200" y="11430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2717800" y="1435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38989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4762500" y="2159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3302000" y="1549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3340100" y="21082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24130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53340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4127500" y="298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4241800" y="1981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5718" name="TextBox 428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55719" name="TextBox 429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55720" name="TextBox 430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55721" name="TextBox 431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55722" name="TextBox 432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55723" name="TextBox 433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1991</a:t>
            </a:r>
          </a:p>
        </p:txBody>
      </p:sp>
      <p:sp>
        <p:nvSpPr>
          <p:cNvPr id="55726" name="TextBox 436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55727" name="TextBox 437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32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33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47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49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51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53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55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57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59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61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63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67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69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73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75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77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5778500" y="426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9718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3721100" y="1828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59944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2921000" y="14732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616200" y="1562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286000" y="977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006600" y="1117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8702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374900" y="179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3340100" y="1524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3454400" y="29464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184400" y="1206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1844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044700" y="1104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3898900" y="1409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499100" y="3289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054600" y="2832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279900" y="2667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0828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4356100" y="316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743200" y="199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0320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778500" y="3987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702300" y="431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4737100" y="339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4940300" y="3098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146300" y="952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4597400" y="2044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6736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778500" y="3835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197100" y="1016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730500" y="1282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197100" y="16510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048000" y="1803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597400" y="285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626100" y="3365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3721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3086100" y="1168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49403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19939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070100" y="1193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2705100" y="1066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1590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1844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029200" y="3695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717800" y="1333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3263900" y="1993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3416300" y="193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3568700" y="22225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3543300" y="1955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080000" y="3733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232400" y="356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1590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676900" y="39497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060700" y="2006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247900" y="1181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2159000" y="1003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098800" y="1663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5720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1689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2098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1828800" y="11684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660900" y="2794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1930400" y="1003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3441700" y="11938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584700" y="2362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9403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156200" y="419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2755900" y="2197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660900" y="3213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483100" y="2120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1841500" y="97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2197100" y="1765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514600" y="939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3314700" y="24765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921000" y="23241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733800" y="2070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940300" y="2717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387600" y="1117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844800" y="1092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1854200" y="1016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997200" y="1346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1981200" y="812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470400" y="1727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705100" y="1892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584700" y="2908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632200" y="2781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578100" y="2336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6559" name="TextBox 245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47" name="Oval 246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136900" y="121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492500" y="1866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016500" y="3467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184400" y="1803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124200" y="1828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4470400" y="278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715000" y="452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3822700" y="1739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2860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146300" y="115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489200" y="1511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156200" y="326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664200" y="4102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6604" name="TextBox 290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92" name="Oval 291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4673600" y="2349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57023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2451100" y="115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50927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6640" name="TextBox 326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28" name="Oval 32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111500" y="15240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178300" y="2209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514600" y="1892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3467100" y="2286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3581400" y="2197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5359400" y="414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3467100" y="3022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4635500" y="2755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4381500" y="311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2070100" y="1016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2971800" y="1549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2451100" y="1181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4114800" y="2057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61214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5054600" y="35433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2273300" y="1016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5651500" y="1727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4851400" y="26162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2997200" y="1422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4635500" y="2997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4038600" y="1816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3479800" y="1993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3733800" y="1993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298700" y="157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1993900" y="1346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2489200" y="12446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3835400" y="1409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019300" y="1701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006600" y="18542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5829300" y="494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4432300" y="23495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5435600" y="1689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5156200" y="349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857500" y="1638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5511800" y="5003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197100" y="1257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23495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19177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5016500" y="2120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6019800" y="4521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3187700" y="23241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1866900" y="1041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692400" y="1612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4660900" y="3251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2679700" y="1803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45339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24257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20574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4102100" y="1930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3848100" y="1854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5207000" y="35687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2413000" y="1676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5575300" y="355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3835400" y="1701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2438400" y="154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3200400" y="1612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2933700" y="1917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3797300" y="2095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5778500" y="3924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2146300" y="1778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3632200" y="1320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2197100" y="1104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2362200" y="11176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2705100" y="1422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37465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4673600" y="2120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3263900" y="1524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3200400" y="20574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22987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5283200" y="3632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3962400" y="300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4178300" y="1917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6749" name="TextBox 435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56750" name="TextBox 436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56751" name="TextBox 437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56752" name="TextBox 438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56753" name="TextBox 439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56754" name="TextBox 440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1992</a:t>
            </a:r>
          </a:p>
        </p:txBody>
      </p:sp>
      <p:sp>
        <p:nvSpPr>
          <p:cNvPr id="56757" name="TextBox 443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56758" name="TextBox 444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39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40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1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3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5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7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9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81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83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85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87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91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93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97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99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01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5778500" y="4254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29083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3644900" y="1778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9309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895600" y="1460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3495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260600" y="977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1993900" y="1104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8448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413000" y="179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3365500" y="1498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3390900" y="2882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184400" y="119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082800" y="1778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082800" y="1079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3784600" y="1397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5435600" y="3276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041900" y="2781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4191000" y="2628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0828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4292600" y="328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717800" y="19812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19685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7658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638800" y="4292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4572000" y="3340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826000" y="3124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133600" y="9398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43561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6228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753100" y="3810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197100" y="990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692400" y="1257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197100" y="16383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009900" y="1765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533900" y="280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588000" y="34544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3721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3086100" y="1155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4876800" y="3670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0193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044700" y="1181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2565400" y="1066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133600" y="1422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1844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978400" y="3670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641600" y="1295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3225800" y="1968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3403600" y="1905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543300" y="21844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517900" y="1905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080000" y="369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2324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1981200" y="1879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562600" y="39878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124200" y="1968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222500" y="1143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2108200" y="1003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073400" y="1625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44450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0546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0701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1828800" y="11430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483100" y="2755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1905000" y="1003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594100" y="1028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572000" y="2336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9149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5156200" y="4178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743200" y="2222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572000" y="320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4445000" y="2108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1816100" y="952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146300" y="1765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527300" y="889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3289300" y="24384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908300" y="22733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3568700" y="2019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800600" y="2717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3241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908300" y="1054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1816100" y="990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971800" y="1333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1955800" y="8001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318000" y="1701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565400" y="1993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521200" y="3035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784600" y="2743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540000" y="2413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7586" name="TextBox 248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50" name="Oval 249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111500" y="1206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263900" y="1943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4940300" y="342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032000" y="1917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048000" y="1816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4432300" y="295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5651500" y="4368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3784600" y="1727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1463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159000" y="1143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476500" y="1524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5130800" y="3251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5613400" y="4165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7632" name="TextBox 294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96" name="Oval 295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4559300" y="2260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56769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2374900" y="1079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4953000" y="356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7669" name="TextBox 331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33" name="Oval 33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3022600" y="15113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4102100" y="2159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425700" y="1930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3352800" y="2260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3505200" y="2159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5194300" y="4102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3416300" y="300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4648200" y="280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42799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2057400" y="1041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2946400" y="1536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400300" y="1143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3962400" y="2019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61468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5016500" y="35306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260600" y="1003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5384800" y="166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4737100" y="25781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2946400" y="1409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4483100" y="2959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4025900" y="1803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3454400" y="1955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3695700" y="19558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235200" y="1524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20320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2451100" y="12319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3657600" y="1397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19685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1892300" y="20828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5727700" y="4838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4381500" y="23241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5334000" y="1663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5067300" y="3454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2781300" y="16256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5435600" y="4927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2222500" y="1181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2987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19177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4991100" y="2082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6019800" y="4381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3162300" y="2476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1828800" y="1041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26416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4610100" y="3200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2679700" y="1778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44831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2362200" y="939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20193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4038600" y="1892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3911600" y="1981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5118100" y="35941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2400300" y="17018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5295900" y="356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3860800" y="1689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2387600" y="1524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3086100" y="1612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2870200" y="1892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3746500" y="208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5740400" y="3987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2057400" y="1866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3581400" y="1295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2222500" y="1104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2336800" y="11303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2730500" y="1409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36195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4584700" y="2082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3213100" y="1511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3073400" y="20066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22860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5245100" y="3746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3911600" y="3213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4165600" y="1905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7779" name="TextBox 441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57780" name="TextBox 442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57781" name="TextBox 443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57782" name="TextBox 444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57783" name="TextBox 445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57784" name="TextBox 446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1993</a:t>
            </a:r>
          </a:p>
        </p:txBody>
      </p:sp>
      <p:sp>
        <p:nvSpPr>
          <p:cNvPr id="57787" name="TextBox 449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57788" name="TextBox 450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45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46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smtClean="0"/>
              <a:t>Fólk lifir lengur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smtClean="0"/>
              <a:t>Ríkidæmi, fátækt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200" smtClean="0">
                <a:solidFill>
                  <a:schemeClr val="tx1">
                    <a:tint val="85000"/>
                  </a:schemeClr>
                </a:solidFill>
              </a:rPr>
              <a:t>Gerðum áður greinarmun á </a:t>
            </a:r>
            <a:r>
              <a:rPr lang="is-IS" sz="220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löngum ævum í litlum fjölskyldum </a:t>
            </a:r>
            <a:r>
              <a:rPr lang="is-IS" sz="2200" smtClean="0">
                <a:solidFill>
                  <a:schemeClr val="tx1">
                    <a:tint val="85000"/>
                  </a:schemeClr>
                </a:solidFill>
              </a:rPr>
              <a:t>og </a:t>
            </a:r>
            <a:r>
              <a:rPr lang="is-IS" sz="220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stuttum ævum í stórum fjölskyldum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200" smtClean="0">
                <a:solidFill>
                  <a:schemeClr val="tx1">
                    <a:tint val="85000"/>
                  </a:schemeClr>
                </a:solidFill>
              </a:rPr>
              <a:t>Ekki lengur, því að </a:t>
            </a:r>
            <a:r>
              <a:rPr lang="is-IS" sz="220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barnsfæðingum hefur fækkað</a:t>
            </a:r>
            <a:r>
              <a:rPr lang="is-IS" sz="2200" smtClean="0">
                <a:solidFill>
                  <a:schemeClr val="tx1">
                    <a:tint val="85000"/>
                  </a:schemeClr>
                </a:solidFill>
              </a:rPr>
              <a:t>, ekki sízt í þróunarlöndum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4298" y="857250"/>
            <a:ext cx="290816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Ævilíkur 1960-2005 </a:t>
            </a:r>
            <a:r>
              <a:rPr lang="is-IS" sz="2400" dirty="0" smtClean="0">
                <a:latin typeface="+mn-lt"/>
              </a:rPr>
              <a:t/>
            </a:r>
            <a:br>
              <a:rPr lang="is-IS" sz="2400" dirty="0" smtClean="0">
                <a:latin typeface="+mn-lt"/>
              </a:rPr>
            </a:br>
            <a:r>
              <a:rPr lang="is-IS" dirty="0" smtClean="0">
                <a:latin typeface="+mn-lt"/>
              </a:rPr>
              <a:t>(Við fæðingu, ár) </a:t>
            </a:r>
            <a:endParaRPr lang="is-IS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357686" y="1643050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0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Lengri ævir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Graphic spid="7" grpId="0">
        <p:bldSub>
          <a:bldChart bld="series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95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97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99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01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03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05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07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09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1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5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7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21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23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25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778500" y="424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8575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3581400" y="1752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8801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857500" y="1435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159000" y="1562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247900" y="965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1968500" y="1092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7178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451100" y="1778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3378200" y="1485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3327400" y="28067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184400" y="1181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019300" y="1803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2044700" y="1028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3683000" y="1397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5372100" y="326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029200" y="2717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4102100" y="2590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082800" y="1460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4216400" y="341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692400" y="19558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19177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7531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562600" y="427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4419600" y="3302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711700" y="3162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120900" y="927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41021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559300" y="386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702300" y="3771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197100" y="977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654300" y="1244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184400" y="16256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959100" y="17272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4445000" y="276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549900" y="35433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3721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971800" y="1130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800600" y="3708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19812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019300" y="1168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527300" y="1054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19685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2225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4940300" y="3619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552700" y="1257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187700" y="1955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3378200" y="1879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505200" y="2146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3492500" y="1866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080000" y="3657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232400" y="353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1930400" y="1981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422900" y="40259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200400" y="1943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247900" y="1092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2108200" y="965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048000" y="16002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3307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940300" y="3390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19558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1803400" y="11049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318000" y="2717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1917700" y="1003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708400" y="1079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546600" y="2311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9022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1562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717800" y="2235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4495800" y="320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4406900" y="2095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1816100" y="901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1082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463800" y="901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3251200" y="24003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895600" y="22352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403600" y="19812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660900" y="2717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273300" y="115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984500" y="1028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1803400" y="965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946400" y="1308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1981200" y="762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165600" y="1689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552700" y="2082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457700" y="3162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949700" y="2705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501900" y="2476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8613" name="TextBox 251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53" name="Oval 252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073400" y="1181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3149600" y="2044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876800" y="3403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1943100" y="2006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971800" y="1778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4394200" y="313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5588000" y="422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3733800" y="1714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044700" y="1816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1717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4257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5092700" y="323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55753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8660" name="TextBox 298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300" name="Oval 299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4445000" y="2197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56515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2286000" y="1054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4813300" y="355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8698" name="TextBox 336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38" name="Oval 33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959100" y="14859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4013200" y="2120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324100" y="2057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3263900" y="2247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3429000" y="2108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5041900" y="4064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3378200" y="2997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4648200" y="285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4165600" y="299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057400" y="1003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2921000" y="1524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387600" y="1117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3810000" y="1968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61595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4965700" y="35179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260600" y="977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5118100" y="1612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4635500" y="25400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2921000" y="1384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43434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4000500" y="1778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3429000" y="1917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3644900" y="19177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209800" y="1511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19685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2413000" y="12192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3479800" y="1358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19431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1905000" y="2197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5613400" y="4724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4343400" y="23114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5232400" y="1625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4991100" y="3416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2692400" y="1612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5384800" y="4876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2197100" y="1117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21209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1892300" y="1384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4965700" y="2044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6019800" y="4241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3124200" y="2628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1790700" y="1028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2603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4533900" y="3124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2667000" y="175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44196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2273300" y="889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20066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3962400" y="1866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3467100" y="2057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5016500" y="3619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2374900" y="1739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50165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3873500" y="1676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2349500" y="1498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2984500" y="1600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2832100" y="1854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3670300" y="208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5689600" y="4038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1993900" y="1866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3543300" y="1282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2159000" y="1079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2336800" y="11176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2768600" y="1397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34290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4508500" y="2044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3175000" y="1485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2933700" y="19685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22479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5207000" y="3848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3873500" y="3416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4152900" y="1892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8809" name="TextBox 447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58810" name="TextBox 448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58811" name="TextBox 449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58812" name="TextBox 450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58813" name="TextBox 451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58814" name="TextBox 452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1994</a:t>
            </a:r>
          </a:p>
        </p:txBody>
      </p:sp>
      <p:sp>
        <p:nvSpPr>
          <p:cNvPr id="58817" name="TextBox 455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58818" name="TextBox 456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51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52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19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1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3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5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7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9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31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33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35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39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1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5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7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9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209800" y="15494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352800" y="1549400"/>
            <a:ext cx="635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24765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5778500" y="424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8194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3517900" y="1727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58166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832100" y="1422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1209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235200" y="952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1943100" y="1066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565400" y="1778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489200" y="1778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3390900" y="1473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3276600" y="27432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184400" y="1155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19304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057400" y="1016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3568700" y="1384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257800" y="3251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016500" y="2667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4000500" y="2552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082800" y="144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1529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628900" y="19304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18161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7404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486400" y="4267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4267200" y="3251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584700" y="3200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095500" y="914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8481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508500" y="389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676900" y="3733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197100" y="9652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616200" y="1231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2171700" y="16129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921000" y="1689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356100" y="2730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511800" y="3644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372100" y="345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908300" y="1117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737100" y="3746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0574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1993900" y="1143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2463800" y="1028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1854200" y="1371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2225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902200" y="3581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463800" y="1219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3111500" y="1943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3352800" y="1866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479800" y="20955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467100" y="1816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080000" y="361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143500" y="350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1892300" y="1892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295900" y="40640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276600" y="1905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222500" y="1092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2146300" y="952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022600" y="1587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42164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826000" y="334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19431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1803400" y="10795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140200" y="2679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1879600" y="990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632200" y="1143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521200" y="2273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48768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5156200" y="412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705100" y="2247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406900" y="320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305300" y="2082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1866900" y="88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0574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425700" y="914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213100" y="23622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870200" y="21844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238500" y="1943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521200" y="2717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273300" y="115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984500" y="1003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1778000" y="952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908300" y="1282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1930400" y="7874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013200" y="166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540000" y="2159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368800" y="3276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4114800" y="2667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463800" y="2552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9640" name="TextBox 254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56" name="Oval 255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2171700" y="151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3048000" y="1168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3276600" y="2070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4800600" y="3365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1841500" y="1993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882900" y="1765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43561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5511800" y="4089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3695700" y="1689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0193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146300" y="1117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349500" y="1524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067300" y="3238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5537200" y="427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9688" name="TextBox 302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304" name="Oval 303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3274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4343400" y="2120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56261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247900" y="1041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46736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9727" name="TextBox 341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43" name="Oval 34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4638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2959100" y="14732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3937000" y="2070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311400" y="208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3352800" y="2082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4876800" y="4025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33401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4660900" y="292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4140200" y="2946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032000" y="1003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895600" y="1498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374900" y="1079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3670300" y="193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61849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4927600" y="35179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2606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4851400" y="1549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4559300" y="25019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2882900" y="1358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4292600" y="2908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3987800" y="1752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3327400" y="1879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3581400" y="18669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2070100" y="1498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19304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2374900" y="12192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3289300" y="1346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1905000" y="1739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1866900" y="21209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5511800" y="4622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4305300" y="22987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5143500" y="1600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4927600" y="3390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2603500" y="16002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5321300" y="4813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2171700" y="1104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20193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1866900" y="1384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4940300" y="2006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6019800" y="4102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3098800" y="27813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1778000" y="1016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2552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4483100" y="3073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2667000" y="1739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43688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2171700" y="876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1981200" y="901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3898900" y="1841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3543300" y="1841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4965700" y="3657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2362200" y="1765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4749800" y="361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3898900" y="1676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2286000" y="1485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2832100" y="1562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2794000" y="1816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3581400" y="208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5651500" y="4102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1930400" y="1943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3505200" y="1257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2146300" y="1054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2324100" y="11176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2794000" y="1384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34798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4419600" y="2006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3124200" y="1460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2806700" y="19177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2273300" y="1498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50927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38227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8" name="Oval 447"/>
          <p:cNvSpPr/>
          <p:nvPr/>
        </p:nvSpPr>
        <p:spPr>
          <a:xfrm>
            <a:off x="4140200" y="1866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9" name="Oval 448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0" name="Oval 449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1" name="Oval 450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2" name="Oval 451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3" name="Oval 452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59839" name="TextBox 453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59840" name="TextBox 454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59841" name="TextBox 455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59842" name="TextBox 456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59843" name="TextBox 457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59844" name="TextBox 458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1995</a:t>
            </a:r>
          </a:p>
        </p:txBody>
      </p:sp>
      <p:sp>
        <p:nvSpPr>
          <p:cNvPr id="59847" name="TextBox 461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59848" name="TextBox 462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57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58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3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5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7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9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51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53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55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57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59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63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65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69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71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73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209800" y="15494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159000" y="15240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352800" y="1549400"/>
            <a:ext cx="635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3314700" y="1549400"/>
            <a:ext cx="381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24765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2451100" y="1676400"/>
            <a:ext cx="254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>
          <a:xfrm>
            <a:off x="5778500" y="4229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7813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3454400" y="1689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7658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806700" y="13970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082800" y="144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222500" y="939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1955800" y="1041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2400300" y="1854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540000" y="1778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3403600" y="1460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3225800" y="2667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197100" y="1143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1866900" y="1816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044700" y="977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467100" y="1371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130800" y="323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003800" y="2603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911600" y="2514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082800" y="1422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076700" y="367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565400" y="19177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18288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7277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4229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4114800" y="3213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559300" y="3238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057400" y="9017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7846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4445000" y="3949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638800" y="3695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197100" y="9398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578100" y="1219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2159000" y="16002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870200" y="16510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279900" y="2679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473700" y="37338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372100" y="345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857500" y="1104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4660900" y="3797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1336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1968500" y="1130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2413000" y="1003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17907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184400" y="1193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4851400" y="3556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387600" y="1181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048000" y="193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3327400" y="1841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454400" y="20574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3403600" y="1778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080000" y="358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041900" y="349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1917700" y="1714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168900" y="41021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175000" y="1879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184400" y="1066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2159000" y="939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997200" y="1549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1021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724400" y="328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19050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1841500" y="10668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114800" y="2641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1866900" y="977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759200" y="1028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483100" y="2247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838700" y="3886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51562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692400" y="2260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4318000" y="3187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203700" y="2082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1778000" y="863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19812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451100" y="876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187700" y="23241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857500" y="21336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3073400" y="1892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381500" y="2717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298700" y="115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984500" y="977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1790700" y="939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882900" y="1270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1930400" y="723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848100" y="1625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451100" y="2222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4305300" y="3403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013200" y="2628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2425700" y="2616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0667" name="TextBox 257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59" name="Oval 258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171700" y="151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120900" y="1485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022600" y="1143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048000" y="2006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4737100" y="3327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17780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806700" y="1739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4330700" y="350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5448300" y="3937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657600" y="1676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19685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197100" y="1104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2987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5041900" y="3213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5486400" y="4330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0716" name="TextBox 306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308" name="Oval 307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3274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32893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4229100" y="2044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56007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2247900" y="1016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4533900" y="351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0756" name="TextBox 346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48" name="Oval 34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24638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4384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2908300" y="14478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3848100" y="2019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2133600" y="2006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3073400" y="2222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3263900" y="2019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4775200" y="3987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3289300" y="2984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4673600" y="297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4102100" y="290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032000" y="990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882900" y="14732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349500" y="1054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3644900" y="1892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61595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4889500" y="35052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2273300" y="927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4584700" y="1485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4495800" y="24638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844800" y="1346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4229100" y="2895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3962400" y="1739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3225800" y="1854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3530600" y="18288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2044700" y="14605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19558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2336800" y="12065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3111500" y="1320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1866900" y="1765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1816100" y="20066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5397500" y="4521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4267200" y="2273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5041900" y="1574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4826000" y="3352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2527300" y="15875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5257800" y="476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2159000" y="1066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1981200" y="1435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1866900" y="1282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4914900" y="1968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6019800" y="3962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3073400" y="29337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1752600" y="939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2501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4419600" y="30099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2654300" y="1714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43180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2070100" y="850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2006600" y="876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3822700" y="1816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34798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4914900" y="36830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2324100" y="1803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4673600" y="363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3911600" y="1663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2247900" y="146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2705100" y="1536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2768600" y="1790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3314700" y="208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5613400" y="4165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1854200" y="1917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3467100" y="1244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2146300" y="1041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2324100" y="10795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2717800" y="1371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32766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8" name="Oval 447"/>
          <p:cNvSpPr/>
          <p:nvPr/>
        </p:nvSpPr>
        <p:spPr>
          <a:xfrm>
            <a:off x="4343400" y="1968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9" name="Oval 448"/>
          <p:cNvSpPr/>
          <p:nvPr/>
        </p:nvSpPr>
        <p:spPr>
          <a:xfrm>
            <a:off x="3086100" y="1447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0" name="Oval 449"/>
          <p:cNvSpPr/>
          <p:nvPr/>
        </p:nvSpPr>
        <p:spPr>
          <a:xfrm>
            <a:off x="2705100" y="18796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1" name="Oval 450"/>
          <p:cNvSpPr/>
          <p:nvPr/>
        </p:nvSpPr>
        <p:spPr>
          <a:xfrm>
            <a:off x="2235200" y="1498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2" name="Oval 451"/>
          <p:cNvSpPr/>
          <p:nvPr/>
        </p:nvSpPr>
        <p:spPr>
          <a:xfrm>
            <a:off x="4978400" y="4051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3" name="Oval 452"/>
          <p:cNvSpPr/>
          <p:nvPr/>
        </p:nvSpPr>
        <p:spPr>
          <a:xfrm>
            <a:off x="3771900" y="3822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4" name="Oval 453"/>
          <p:cNvSpPr/>
          <p:nvPr/>
        </p:nvSpPr>
        <p:spPr>
          <a:xfrm>
            <a:off x="4127500" y="1841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5" name="Oval 454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6" name="Oval 455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7" name="Oval 456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8" name="Oval 457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9" name="Oval 458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0869" name="TextBox 459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60870" name="TextBox 460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60871" name="TextBox 461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60872" name="TextBox 462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60873" name="TextBox 463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60874" name="TextBox 464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1996</a:t>
            </a:r>
          </a:p>
        </p:txBody>
      </p:sp>
      <p:sp>
        <p:nvSpPr>
          <p:cNvPr id="60877" name="TextBox 467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60878" name="TextBox 468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63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64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7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9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1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3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5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7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9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1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3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7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9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3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5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7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209800" y="15494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159000" y="15240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20955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352800" y="1549400"/>
            <a:ext cx="635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3314700" y="1549400"/>
            <a:ext cx="381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263900" y="15367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24765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>
            <a:off x="2451100" y="1676400"/>
            <a:ext cx="254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24130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Oval 171"/>
          <p:cNvSpPr/>
          <p:nvPr/>
        </p:nvSpPr>
        <p:spPr>
          <a:xfrm>
            <a:off x="5778500" y="4216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7305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3390900" y="16637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7023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781300" y="1384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1981200" y="1346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197100" y="927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1917700" y="1003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413000" y="1917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578100" y="1778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302000" y="1435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3238500" y="2603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197100" y="1130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18161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0701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352800" y="1358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016500" y="3213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991100" y="2552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898900" y="2476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0828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013200" y="379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514600" y="18923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17272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7023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3467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962400" y="3162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4521200" y="3263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2032000" y="8890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37338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394200" y="3987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6007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197100" y="9271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540000" y="1193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159000" y="15875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832100" y="16002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178300" y="2641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435600" y="38227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3721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844800" y="1092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584700" y="3835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1463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044700" y="1130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2374900" y="990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17780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184400" y="1155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813300" y="3517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298700" y="1143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971800" y="1905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3314700" y="1816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429000" y="2019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3327400" y="1739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0800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9530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18415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041900" y="41402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3073400" y="1841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2184400" y="1054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159000" y="901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2971800" y="1524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9751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597400" y="325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18542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1879600" y="10414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102100" y="2603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18796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3492500" y="1536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3797300" y="1041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4457700" y="2222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8260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156200" y="4089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679700" y="2286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229100" y="3187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102100" y="2070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1727200" y="838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19304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2400300" y="876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149600" y="22860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844800" y="20955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895600" y="18542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4241800" y="2730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311400" y="1143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0099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1803400" y="914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857500" y="1257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1905000" y="698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683000" y="1600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362200" y="2197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4229100" y="35433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911600" y="2578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387600" y="2692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1695" name="TextBox 261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63" name="Oval 262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171700" y="151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120900" y="1485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057400" y="1460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997200" y="1130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908300" y="1968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4660900" y="3289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17526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717800" y="1701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42926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5372100" y="379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3619500" y="1663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1943100" y="1587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2171700" y="1104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2987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5016500" y="3213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5448300" y="4381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1745" name="TextBox 311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313" name="Oval 312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3274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2893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238500" y="1511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4114800" y="1968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55753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2247900" y="1003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4394200" y="350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1786" name="TextBox 352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54" name="Oval 353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4638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4384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24003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2857500" y="14351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3759200" y="1981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070100" y="2006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997200" y="2197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3111500" y="1981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4660900" y="3949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3251200" y="29718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4673600" y="302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4064000" y="284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2032000" y="965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2857500" y="1460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349500" y="1041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3619500" y="1854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61214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4851400" y="35052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2260600" y="927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4330700" y="1435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4432300" y="24257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2806700" y="1320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4165600" y="2857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3873500" y="1714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3124200" y="1816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3479800" y="17907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2006600" y="1435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19812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2298700" y="11938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2921000" y="1295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1879600" y="1778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1778000" y="19558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5283200" y="4406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4216400" y="2247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4940300" y="1536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47371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2438400" y="15621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5194300" y="4711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2120900" y="1041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1955800" y="1435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1841500" y="1257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4889500" y="1917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6019800" y="3810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3048000" y="30861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1752600" y="939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24638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4368800" y="2959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2654300" y="1689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42545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2019300" y="838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1993900" y="850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3746500" y="1790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34036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4864100" y="37084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2273300" y="1841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4597400" y="364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3759200" y="1663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2197100" y="1435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2628900" y="1511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2730500" y="1752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3060700" y="208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8" name="Oval 447"/>
          <p:cNvSpPr/>
          <p:nvPr/>
        </p:nvSpPr>
        <p:spPr>
          <a:xfrm>
            <a:off x="5575300" y="4229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9" name="Oval 448"/>
          <p:cNvSpPr/>
          <p:nvPr/>
        </p:nvSpPr>
        <p:spPr>
          <a:xfrm>
            <a:off x="1854200" y="1917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0" name="Oval 449"/>
          <p:cNvSpPr/>
          <p:nvPr/>
        </p:nvSpPr>
        <p:spPr>
          <a:xfrm>
            <a:off x="3416300" y="121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1" name="Oval 450"/>
          <p:cNvSpPr/>
          <p:nvPr/>
        </p:nvSpPr>
        <p:spPr>
          <a:xfrm>
            <a:off x="2159000" y="1016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2" name="Oval 451"/>
          <p:cNvSpPr/>
          <p:nvPr/>
        </p:nvSpPr>
        <p:spPr>
          <a:xfrm>
            <a:off x="2324100" y="10668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3" name="Oval 452"/>
          <p:cNvSpPr/>
          <p:nvPr/>
        </p:nvSpPr>
        <p:spPr>
          <a:xfrm>
            <a:off x="2654300" y="1358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4" name="Oval 453"/>
          <p:cNvSpPr/>
          <p:nvPr/>
        </p:nvSpPr>
        <p:spPr>
          <a:xfrm>
            <a:off x="31115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5" name="Oval 454"/>
          <p:cNvSpPr/>
          <p:nvPr/>
        </p:nvSpPr>
        <p:spPr>
          <a:xfrm>
            <a:off x="4254500" y="1930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6" name="Oval 455"/>
          <p:cNvSpPr/>
          <p:nvPr/>
        </p:nvSpPr>
        <p:spPr>
          <a:xfrm>
            <a:off x="3048000" y="1422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7" name="Oval 456"/>
          <p:cNvSpPr/>
          <p:nvPr/>
        </p:nvSpPr>
        <p:spPr>
          <a:xfrm>
            <a:off x="2616200" y="18415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8" name="Oval 457"/>
          <p:cNvSpPr/>
          <p:nvPr/>
        </p:nvSpPr>
        <p:spPr>
          <a:xfrm>
            <a:off x="21717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9" name="Oval 458"/>
          <p:cNvSpPr/>
          <p:nvPr/>
        </p:nvSpPr>
        <p:spPr>
          <a:xfrm>
            <a:off x="4876800" y="4165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0" name="Oval 459"/>
          <p:cNvSpPr/>
          <p:nvPr/>
        </p:nvSpPr>
        <p:spPr>
          <a:xfrm>
            <a:off x="37211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1" name="Oval 460"/>
          <p:cNvSpPr/>
          <p:nvPr/>
        </p:nvSpPr>
        <p:spPr>
          <a:xfrm>
            <a:off x="4114800" y="1828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2" name="Oval 461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3" name="Oval 462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4" name="Oval 463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5" name="Oval 464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6" name="Oval 465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1900" name="TextBox 466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61901" name="TextBox 467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61902" name="TextBox 468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61903" name="TextBox 469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61904" name="TextBox 470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61905" name="TextBox 471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1997</a:t>
            </a:r>
          </a:p>
        </p:txBody>
      </p:sp>
      <p:sp>
        <p:nvSpPr>
          <p:cNvPr id="61908" name="TextBox 474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61909" name="TextBox 475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70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71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91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93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95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97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99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01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03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05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07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11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13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17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19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21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209800" y="15494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159000" y="15240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20955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2044700" y="1473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352800" y="1549400"/>
            <a:ext cx="635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3314700" y="1549400"/>
            <a:ext cx="381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263900" y="15367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213100" y="15240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24765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2451100" y="1676400"/>
            <a:ext cx="254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24130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2413000" y="1638300"/>
            <a:ext cx="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5765800" y="420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501900" y="1435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3289300" y="1651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6642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755900" y="13589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1879600" y="1295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184400" y="889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19050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362200" y="1993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552700" y="1765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3327400" y="1422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3251200" y="25527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197100" y="1155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18415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0701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289300" y="1346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4940300" y="3225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902200" y="2501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835400" y="2438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0828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3937000" y="416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489200" y="1866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17399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6388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270500" y="4241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3898900" y="3175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457700" y="3352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2032000" y="876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670300" y="1841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3561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5499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197100" y="914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514600" y="1193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2159000" y="15621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781300" y="1587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114800" y="260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372100" y="38608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2832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794000" y="1066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4508500" y="3860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1968500" y="1422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057400" y="1117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2311400" y="977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1765300" y="1270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1590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775200" y="3632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298700" y="1130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933700" y="1917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3238500" y="1790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390900" y="19685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263900" y="1727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029200" y="351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9022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1816100" y="1714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991100" y="41783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009900" y="1828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146300" y="1028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171700" y="901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908300" y="1485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937000" y="330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546600" y="325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1765300" y="1435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1879600" y="10033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038600" y="2705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18796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403600" y="1511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759200" y="1016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356100" y="218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7498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51054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667000" y="2298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165600" y="3213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064000" y="2057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1651000" y="812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18923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387600" y="850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098800" y="22606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781300" y="20701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857500" y="18288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4152900" y="2654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3241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3048000" y="939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1790700" y="876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806700" y="1244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1905000" y="685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632200" y="1587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336800" y="2184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165600" y="3644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822700" y="2527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400300" y="2641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2722" name="TextBox 264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66" name="Oval 265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171700" y="151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120900" y="1485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2057400" y="1460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006600" y="1435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933700" y="1117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806700" y="1955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4584700" y="3263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17399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2679700" y="1689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4203700" y="387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5295900" y="379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543300" y="1625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19304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2146300" y="1079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22987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4927600" y="3175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5422900" y="4445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2773" name="TextBox 315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317" name="Oval 316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3274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2893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238500" y="1511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187700" y="1498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4051300" y="1943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5499100" y="4152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2235200" y="990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4330700" y="349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2815" name="TextBox 357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59" name="Oval 358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4638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4384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4003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2400300" y="162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2819400" y="14097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3695700" y="1943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2006600" y="2006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2933700" y="2184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3060700" y="1955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4622800" y="4051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3187700" y="2946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4597400" y="328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4025900" y="280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2057400" y="965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2832100" y="14351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2349500" y="1003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3556000" y="1841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60833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4775200" y="36195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2222500" y="914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4203700" y="1409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4330700" y="23749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2781300" y="1308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4127500" y="2857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3822700" y="1689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3035300" y="1790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3429000" y="17653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1943100" y="1397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19812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2298700" y="11811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2882900" y="1282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18796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1790700" y="19304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5219700" y="4432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4178300" y="22225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4889500" y="1511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46609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2438400" y="15367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5130800" y="4711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2019300" y="1016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19304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1828800" y="1257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4838700" y="189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5981700" y="3810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3009900" y="3378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1752600" y="939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2451100" y="1485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4305300" y="2908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2641600" y="1689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4178300" y="336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2019300" y="825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1981200" y="81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3632200" y="1752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3314700" y="1866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4826000" y="38481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2260600" y="1816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8" name="Oval 447"/>
          <p:cNvSpPr/>
          <p:nvPr/>
        </p:nvSpPr>
        <p:spPr>
          <a:xfrm>
            <a:off x="45466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9" name="Oval 448"/>
          <p:cNvSpPr/>
          <p:nvPr/>
        </p:nvSpPr>
        <p:spPr>
          <a:xfrm>
            <a:off x="3683000" y="1638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0" name="Oval 449"/>
          <p:cNvSpPr/>
          <p:nvPr/>
        </p:nvSpPr>
        <p:spPr>
          <a:xfrm>
            <a:off x="2197100" y="1447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1" name="Oval 450"/>
          <p:cNvSpPr/>
          <p:nvPr/>
        </p:nvSpPr>
        <p:spPr>
          <a:xfrm>
            <a:off x="2514600" y="1485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2" name="Oval 451"/>
          <p:cNvSpPr/>
          <p:nvPr/>
        </p:nvSpPr>
        <p:spPr>
          <a:xfrm>
            <a:off x="2679700" y="1739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3" name="Oval 452"/>
          <p:cNvSpPr/>
          <p:nvPr/>
        </p:nvSpPr>
        <p:spPr>
          <a:xfrm>
            <a:off x="2705100" y="2095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4" name="Oval 453"/>
          <p:cNvSpPr/>
          <p:nvPr/>
        </p:nvSpPr>
        <p:spPr>
          <a:xfrm>
            <a:off x="5486400" y="4241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5" name="Oval 454"/>
          <p:cNvSpPr/>
          <p:nvPr/>
        </p:nvSpPr>
        <p:spPr>
          <a:xfrm>
            <a:off x="1790700" y="1841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6" name="Oval 455"/>
          <p:cNvSpPr/>
          <p:nvPr/>
        </p:nvSpPr>
        <p:spPr>
          <a:xfrm>
            <a:off x="3340100" y="121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7" name="Oval 456"/>
          <p:cNvSpPr/>
          <p:nvPr/>
        </p:nvSpPr>
        <p:spPr>
          <a:xfrm>
            <a:off x="2146300" y="1016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8" name="Oval 457"/>
          <p:cNvSpPr/>
          <p:nvPr/>
        </p:nvSpPr>
        <p:spPr>
          <a:xfrm>
            <a:off x="2349500" y="10287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9" name="Oval 458"/>
          <p:cNvSpPr/>
          <p:nvPr/>
        </p:nvSpPr>
        <p:spPr>
          <a:xfrm>
            <a:off x="2603500" y="1333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0" name="Oval 459"/>
          <p:cNvSpPr/>
          <p:nvPr/>
        </p:nvSpPr>
        <p:spPr>
          <a:xfrm>
            <a:off x="2933700" y="1803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1" name="Oval 460"/>
          <p:cNvSpPr/>
          <p:nvPr/>
        </p:nvSpPr>
        <p:spPr>
          <a:xfrm>
            <a:off x="4191000" y="1905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2" name="Oval 461"/>
          <p:cNvSpPr/>
          <p:nvPr/>
        </p:nvSpPr>
        <p:spPr>
          <a:xfrm>
            <a:off x="3009900" y="1409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3" name="Oval 462"/>
          <p:cNvSpPr/>
          <p:nvPr/>
        </p:nvSpPr>
        <p:spPr>
          <a:xfrm>
            <a:off x="2578100" y="18034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4" name="Oval 463"/>
          <p:cNvSpPr/>
          <p:nvPr/>
        </p:nvSpPr>
        <p:spPr>
          <a:xfrm>
            <a:off x="21336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5" name="Oval 464"/>
          <p:cNvSpPr/>
          <p:nvPr/>
        </p:nvSpPr>
        <p:spPr>
          <a:xfrm>
            <a:off x="4787900" y="4381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6" name="Oval 465"/>
          <p:cNvSpPr/>
          <p:nvPr/>
        </p:nvSpPr>
        <p:spPr>
          <a:xfrm>
            <a:off x="36830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7" name="Oval 466"/>
          <p:cNvSpPr/>
          <p:nvPr/>
        </p:nvSpPr>
        <p:spPr>
          <a:xfrm>
            <a:off x="4114800" y="1816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8" name="Oval 467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9" name="Oval 468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0" name="Oval 469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1" name="Oval 470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2" name="Oval 471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2930" name="TextBox 472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62931" name="TextBox 473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62932" name="TextBox 474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62933" name="TextBox 475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62934" name="TextBox 476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62935" name="TextBox 477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1998</a:t>
            </a:r>
          </a:p>
        </p:txBody>
      </p:sp>
      <p:sp>
        <p:nvSpPr>
          <p:cNvPr id="62938" name="TextBox 480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62939" name="TextBox 481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76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77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5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7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9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21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23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25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27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29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31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35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37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41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43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45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209800" y="15494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159000" y="15240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20955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2044700" y="1473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1981200" y="14351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352800" y="1549400"/>
            <a:ext cx="635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314700" y="1549400"/>
            <a:ext cx="381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263900" y="15367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213100" y="15240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1496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24765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2451100" y="1676400"/>
            <a:ext cx="254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24130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413000" y="1638300"/>
            <a:ext cx="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 flipV="1">
            <a:off x="2400300" y="16002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/>
          <p:cNvSpPr/>
          <p:nvPr/>
        </p:nvSpPr>
        <p:spPr>
          <a:xfrm>
            <a:off x="5753100" y="4191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438400" y="133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3187700" y="1638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626100" y="3848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717800" y="1333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18034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184400" y="876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18669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413000" y="2057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527300" y="1765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136900" y="1422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3175000" y="25019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197100" y="1181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1866900" y="1879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082800" y="939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225800" y="1346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4876800" y="323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800600" y="2463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771900" y="2413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0828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3860800" y="452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2463800" y="18415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18161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5753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2070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822700" y="3187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381500" y="3454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032000" y="8636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3594100" y="1828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318000" y="4089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4737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197100" y="901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489200" y="1181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2146300" y="1536700"/>
            <a:ext cx="330200" cy="33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755900" y="1562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40386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308600" y="38989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2197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794000" y="1041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406900" y="3886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19304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057400" y="1104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2311400" y="977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17526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171700" y="1104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737100" y="375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2298700" y="1117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895600" y="193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149600" y="1752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3314700" y="19177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200400" y="1714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9784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8387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18288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940300" y="42164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959100" y="1803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171700" y="1016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197100" y="889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870200" y="1460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3911600" y="330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495800" y="325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1714500" y="1422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1879600" y="9652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962400" y="2794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18796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314700" y="1485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721100" y="10033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4254500" y="2171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686300" y="3873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50419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641600" y="2324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089400" y="3251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038600" y="2057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1638300" y="787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18542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362200" y="825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035300" y="22479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730500" y="20447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819400" y="18034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4064000" y="2578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2860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997200" y="927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1790700" y="850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743200" y="1219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1879600" y="685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568700" y="1562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298700" y="2095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4102100" y="37338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733800" y="2489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400300" y="2590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3749" name="TextBox 267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69" name="Oval 268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171700" y="151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120900" y="1485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057400" y="1460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2006600" y="1435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1943100" y="1397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2882900" y="1104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2794000" y="1955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4521200" y="3225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17780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628900" y="1663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41275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52324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3479800" y="1587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19177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2184400" y="1066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21971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4838700" y="3136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5397500" y="450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3801" name="TextBox 319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321" name="Oval 320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33274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2893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238500" y="1511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3187700" y="1498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3124200" y="1473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975100" y="189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54356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235200" y="977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42545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3844" name="TextBox 362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64" name="Oval 363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24638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24384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24003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2400300" y="162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387600" y="158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2781300" y="13843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3619500" y="1917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1943100" y="1892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2870200" y="2171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3009900" y="19177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4572000" y="4165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3111500" y="2921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45339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3987800" y="2755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2120900" y="965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2806700" y="1422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2362200" y="977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3505200" y="1828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60452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4699000" y="37338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2247900" y="914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4089400" y="1384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4254500" y="23368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2743200" y="1295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4089400" y="2857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3771900" y="1676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2959100" y="1765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3365500" y="17399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1905000" y="1384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2006600" y="1181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2298700" y="11557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2844800" y="1270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1866900" y="1701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1739900" y="20066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51562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4140200" y="21844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4826000" y="1473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45847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2438400" y="1511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5054600" y="4699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2006600" y="1003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18923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1816100" y="1244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4787900" y="1866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5943600" y="3797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2984500" y="3657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1790700" y="927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2451100" y="1447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4229100" y="2870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2616200" y="1676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4114800" y="3886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8" name="Oval 447"/>
          <p:cNvSpPr/>
          <p:nvPr/>
        </p:nvSpPr>
        <p:spPr>
          <a:xfrm>
            <a:off x="2032000" y="81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9" name="Oval 448"/>
          <p:cNvSpPr/>
          <p:nvPr/>
        </p:nvSpPr>
        <p:spPr>
          <a:xfrm>
            <a:off x="1993900" y="800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0" name="Oval 449"/>
          <p:cNvSpPr/>
          <p:nvPr/>
        </p:nvSpPr>
        <p:spPr>
          <a:xfrm>
            <a:off x="3517900" y="1739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1" name="Oval 450"/>
          <p:cNvSpPr/>
          <p:nvPr/>
        </p:nvSpPr>
        <p:spPr>
          <a:xfrm>
            <a:off x="3225800" y="1892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2" name="Oval 451"/>
          <p:cNvSpPr/>
          <p:nvPr/>
        </p:nvSpPr>
        <p:spPr>
          <a:xfrm>
            <a:off x="4737100" y="39878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3" name="Oval 452"/>
          <p:cNvSpPr/>
          <p:nvPr/>
        </p:nvSpPr>
        <p:spPr>
          <a:xfrm>
            <a:off x="2247900" y="1803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4" name="Oval 453"/>
          <p:cNvSpPr/>
          <p:nvPr/>
        </p:nvSpPr>
        <p:spPr>
          <a:xfrm>
            <a:off x="4508500" y="3606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5" name="Oval 454"/>
          <p:cNvSpPr/>
          <p:nvPr/>
        </p:nvSpPr>
        <p:spPr>
          <a:xfrm>
            <a:off x="3594100" y="1625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6" name="Oval 455"/>
          <p:cNvSpPr/>
          <p:nvPr/>
        </p:nvSpPr>
        <p:spPr>
          <a:xfrm>
            <a:off x="2197100" y="146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7" name="Oval 456"/>
          <p:cNvSpPr/>
          <p:nvPr/>
        </p:nvSpPr>
        <p:spPr>
          <a:xfrm>
            <a:off x="2425700" y="1485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8" name="Oval 457"/>
          <p:cNvSpPr/>
          <p:nvPr/>
        </p:nvSpPr>
        <p:spPr>
          <a:xfrm>
            <a:off x="2641600" y="1727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9" name="Oval 458"/>
          <p:cNvSpPr/>
          <p:nvPr/>
        </p:nvSpPr>
        <p:spPr>
          <a:xfrm>
            <a:off x="2489200" y="2120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0" name="Oval 459"/>
          <p:cNvSpPr/>
          <p:nvPr/>
        </p:nvSpPr>
        <p:spPr>
          <a:xfrm>
            <a:off x="5397500" y="4254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1" name="Oval 460"/>
          <p:cNvSpPr/>
          <p:nvPr/>
        </p:nvSpPr>
        <p:spPr>
          <a:xfrm>
            <a:off x="1790700" y="1841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2" name="Oval 461"/>
          <p:cNvSpPr/>
          <p:nvPr/>
        </p:nvSpPr>
        <p:spPr>
          <a:xfrm>
            <a:off x="3276600" y="1206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3" name="Oval 462"/>
          <p:cNvSpPr/>
          <p:nvPr/>
        </p:nvSpPr>
        <p:spPr>
          <a:xfrm>
            <a:off x="2146300" y="1003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4" name="Oval 463"/>
          <p:cNvSpPr/>
          <p:nvPr/>
        </p:nvSpPr>
        <p:spPr>
          <a:xfrm>
            <a:off x="2362200" y="10287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5" name="Oval 464"/>
          <p:cNvSpPr/>
          <p:nvPr/>
        </p:nvSpPr>
        <p:spPr>
          <a:xfrm>
            <a:off x="2552700" y="1295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6" name="Oval 465"/>
          <p:cNvSpPr/>
          <p:nvPr/>
        </p:nvSpPr>
        <p:spPr>
          <a:xfrm>
            <a:off x="2857500" y="1841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7" name="Oval 466"/>
          <p:cNvSpPr/>
          <p:nvPr/>
        </p:nvSpPr>
        <p:spPr>
          <a:xfrm>
            <a:off x="4140200" y="1892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8" name="Oval 467"/>
          <p:cNvSpPr/>
          <p:nvPr/>
        </p:nvSpPr>
        <p:spPr>
          <a:xfrm>
            <a:off x="2971800" y="1397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9" name="Oval 468"/>
          <p:cNvSpPr/>
          <p:nvPr/>
        </p:nvSpPr>
        <p:spPr>
          <a:xfrm>
            <a:off x="2540000" y="17780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0" name="Oval 469"/>
          <p:cNvSpPr/>
          <p:nvPr/>
        </p:nvSpPr>
        <p:spPr>
          <a:xfrm>
            <a:off x="21463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1" name="Oval 470"/>
          <p:cNvSpPr/>
          <p:nvPr/>
        </p:nvSpPr>
        <p:spPr>
          <a:xfrm>
            <a:off x="4724400" y="4597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2" name="Oval 471"/>
          <p:cNvSpPr/>
          <p:nvPr/>
        </p:nvSpPr>
        <p:spPr>
          <a:xfrm>
            <a:off x="3644900" y="4419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3" name="Oval 472"/>
          <p:cNvSpPr/>
          <p:nvPr/>
        </p:nvSpPr>
        <p:spPr>
          <a:xfrm>
            <a:off x="4025900" y="1803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4" name="Oval 473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5" name="Oval 474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6" name="Oval 475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7" name="Oval 476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8" name="Oval 477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3960" name="TextBox 478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63961" name="TextBox 479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63962" name="TextBox 480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63963" name="TextBox 481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63964" name="TextBox 482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63965" name="TextBox 483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1999</a:t>
            </a:r>
          </a:p>
        </p:txBody>
      </p:sp>
      <p:sp>
        <p:nvSpPr>
          <p:cNvPr id="63968" name="TextBox 486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63969" name="TextBox 487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82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83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39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41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43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45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47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49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51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53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55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59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61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65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67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69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209800" y="15494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159000" y="15240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20955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2044700" y="1473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1981200" y="14351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1981200" y="14097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352800" y="1549400"/>
            <a:ext cx="635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3314700" y="1549400"/>
            <a:ext cx="381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263900" y="15367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213100" y="15240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1496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086100" y="14732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24765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2451100" y="1676400"/>
            <a:ext cx="254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24130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2413000" y="1638300"/>
            <a:ext cx="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 flipV="1">
            <a:off x="2400300" y="16002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2400300" y="1549400"/>
            <a:ext cx="0" cy="508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180"/>
          <p:cNvSpPr/>
          <p:nvPr/>
        </p:nvSpPr>
        <p:spPr>
          <a:xfrm>
            <a:off x="5740400" y="417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463800" y="133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3073400" y="1625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588000" y="3848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692400" y="13208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1866900" y="135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184400" y="863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1905000" y="927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413000" y="2133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501900" y="175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959100" y="1409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3111500" y="24638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197100" y="119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1854200" y="1866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082800" y="927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162300" y="1333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800600" y="3251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4724400" y="2413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708400" y="2374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0828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3784600" y="455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2451100" y="18288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18415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499100" y="4064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130800" y="427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3746500" y="3175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318000" y="3530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2032000" y="8509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5306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2672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4102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197100" y="8763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463800" y="1168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2146300" y="1524000"/>
            <a:ext cx="330200" cy="33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730500" y="1549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949700" y="255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232400" y="39243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143500" y="341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717800" y="1003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318000" y="3911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1930400" y="1384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057400" y="1092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2298700" y="965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17653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197100" y="1092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686300" y="3886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298700" y="1117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2857500" y="193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073400" y="1714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238500" y="18669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124200" y="1701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927600" y="345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4775200" y="345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18415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902200" y="42291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895600" y="1778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171700" y="990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260600" y="850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819400" y="1422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873500" y="328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432300" y="323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17145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1879600" y="9652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898900" y="2895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18796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3238500" y="1473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683000" y="10033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152900" y="2146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610100" y="3873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991100" y="401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628900" y="2349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025900" y="3276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937000" y="2044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1663700" y="774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18542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362200" y="825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2984500" y="22352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654300" y="20066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781300" y="17907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975100" y="2514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273300" y="1117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946400" y="914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1803400" y="876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692400" y="1206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1892300" y="635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517900" y="1536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273300" y="2222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038600" y="37973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657600" y="2451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400300" y="2540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4776" name="TextBox 270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72" name="Oval 271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2171700" y="151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2120900" y="1485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2057400" y="1460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2006600" y="1435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1943100" y="1397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1943100" y="13716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844800" y="1092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2743200" y="2019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4457700" y="3187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17780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590800" y="1651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4038600" y="4102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51689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416300" y="1549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1854200" y="1460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2222500" y="1054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2197100" y="1435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4762500" y="3098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5334000" y="4572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4829" name="TextBox 323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325" name="Oval 324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33274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2893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3238500" y="1511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3187700" y="1498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3124200" y="1473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3060700" y="1447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3911600" y="1854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5359400" y="4267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2235200" y="952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41783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4873" name="TextBox 367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69" name="Oval 368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24638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24384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24003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2400300" y="162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2387600" y="158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2387600" y="153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2743200" y="13716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3530600" y="1879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1943100" y="1917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2806700" y="2146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2971800" y="1879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4533900" y="4229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3048000" y="2908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44704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3937000" y="2717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2159000" y="965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2781300" y="1409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2400300" y="939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3467100" y="1816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60071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4622800" y="37973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2247900" y="889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3975100" y="1358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4191000" y="22987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2717800" y="1270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4051300" y="2857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3733800" y="1651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2895600" y="1752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3302000" y="17272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1892300" y="1371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2019300" y="1168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2298700" y="11303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2794000" y="1257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1866900" y="1689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1765300" y="2070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50800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4102100" y="21590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4775200" y="1447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45212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2438400" y="1485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4991100" y="4699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1981200" y="965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19050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1828800" y="1206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4749800" y="1828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5892800" y="3797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8" name="Oval 447"/>
          <p:cNvSpPr/>
          <p:nvPr/>
        </p:nvSpPr>
        <p:spPr>
          <a:xfrm>
            <a:off x="2959100" y="37211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9" name="Oval 448"/>
          <p:cNvSpPr/>
          <p:nvPr/>
        </p:nvSpPr>
        <p:spPr>
          <a:xfrm>
            <a:off x="1816100" y="914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0" name="Oval 449"/>
          <p:cNvSpPr/>
          <p:nvPr/>
        </p:nvSpPr>
        <p:spPr>
          <a:xfrm>
            <a:off x="2438400" y="1409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1" name="Oval 450"/>
          <p:cNvSpPr/>
          <p:nvPr/>
        </p:nvSpPr>
        <p:spPr>
          <a:xfrm>
            <a:off x="4152900" y="2832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2" name="Oval 451"/>
          <p:cNvSpPr/>
          <p:nvPr/>
        </p:nvSpPr>
        <p:spPr>
          <a:xfrm>
            <a:off x="2603500" y="1676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3" name="Oval 452"/>
          <p:cNvSpPr/>
          <p:nvPr/>
        </p:nvSpPr>
        <p:spPr>
          <a:xfrm>
            <a:off x="4051300" y="396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4" name="Oval 453"/>
          <p:cNvSpPr/>
          <p:nvPr/>
        </p:nvSpPr>
        <p:spPr>
          <a:xfrm>
            <a:off x="2044700" y="787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5" name="Oval 454"/>
          <p:cNvSpPr/>
          <p:nvPr/>
        </p:nvSpPr>
        <p:spPr>
          <a:xfrm>
            <a:off x="1981200" y="787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6" name="Oval 455"/>
          <p:cNvSpPr/>
          <p:nvPr/>
        </p:nvSpPr>
        <p:spPr>
          <a:xfrm>
            <a:off x="3492500" y="1714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7" name="Oval 456"/>
          <p:cNvSpPr/>
          <p:nvPr/>
        </p:nvSpPr>
        <p:spPr>
          <a:xfrm>
            <a:off x="3136900" y="1930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8" name="Oval 457"/>
          <p:cNvSpPr/>
          <p:nvPr/>
        </p:nvSpPr>
        <p:spPr>
          <a:xfrm>
            <a:off x="4648200" y="4038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9" name="Oval 458"/>
          <p:cNvSpPr/>
          <p:nvPr/>
        </p:nvSpPr>
        <p:spPr>
          <a:xfrm>
            <a:off x="2235200" y="1778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0" name="Oval 459"/>
          <p:cNvSpPr/>
          <p:nvPr/>
        </p:nvSpPr>
        <p:spPr>
          <a:xfrm>
            <a:off x="4470400" y="3594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1" name="Oval 460"/>
          <p:cNvSpPr/>
          <p:nvPr/>
        </p:nvSpPr>
        <p:spPr>
          <a:xfrm>
            <a:off x="3517900" y="1600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2" name="Oval 461"/>
          <p:cNvSpPr/>
          <p:nvPr/>
        </p:nvSpPr>
        <p:spPr>
          <a:xfrm>
            <a:off x="2197100" y="146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3" name="Oval 462"/>
          <p:cNvSpPr/>
          <p:nvPr/>
        </p:nvSpPr>
        <p:spPr>
          <a:xfrm>
            <a:off x="2413000" y="1485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4" name="Oval 463"/>
          <p:cNvSpPr/>
          <p:nvPr/>
        </p:nvSpPr>
        <p:spPr>
          <a:xfrm>
            <a:off x="2590800" y="1714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5" name="Oval 464"/>
          <p:cNvSpPr/>
          <p:nvPr/>
        </p:nvSpPr>
        <p:spPr>
          <a:xfrm>
            <a:off x="2552700" y="2146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6" name="Oval 465"/>
          <p:cNvSpPr/>
          <p:nvPr/>
        </p:nvSpPr>
        <p:spPr>
          <a:xfrm>
            <a:off x="5321300" y="4229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7" name="Oval 466"/>
          <p:cNvSpPr/>
          <p:nvPr/>
        </p:nvSpPr>
        <p:spPr>
          <a:xfrm>
            <a:off x="1790700" y="1841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8" name="Oval 467"/>
          <p:cNvSpPr/>
          <p:nvPr/>
        </p:nvSpPr>
        <p:spPr>
          <a:xfrm>
            <a:off x="3213100" y="1206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9" name="Oval 468"/>
          <p:cNvSpPr/>
          <p:nvPr/>
        </p:nvSpPr>
        <p:spPr>
          <a:xfrm>
            <a:off x="2120900" y="990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0" name="Oval 469"/>
          <p:cNvSpPr/>
          <p:nvPr/>
        </p:nvSpPr>
        <p:spPr>
          <a:xfrm>
            <a:off x="2400300" y="9779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1" name="Oval 470"/>
          <p:cNvSpPr/>
          <p:nvPr/>
        </p:nvSpPr>
        <p:spPr>
          <a:xfrm>
            <a:off x="2527300" y="1295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2" name="Oval 471"/>
          <p:cNvSpPr/>
          <p:nvPr/>
        </p:nvSpPr>
        <p:spPr>
          <a:xfrm>
            <a:off x="2781300" y="1879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3" name="Oval 472"/>
          <p:cNvSpPr/>
          <p:nvPr/>
        </p:nvSpPr>
        <p:spPr>
          <a:xfrm>
            <a:off x="4076700" y="1879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4" name="Oval 473"/>
          <p:cNvSpPr/>
          <p:nvPr/>
        </p:nvSpPr>
        <p:spPr>
          <a:xfrm>
            <a:off x="2933700" y="1371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5" name="Oval 474"/>
          <p:cNvSpPr/>
          <p:nvPr/>
        </p:nvSpPr>
        <p:spPr>
          <a:xfrm>
            <a:off x="2489200" y="17399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6" name="Oval 475"/>
          <p:cNvSpPr/>
          <p:nvPr/>
        </p:nvSpPr>
        <p:spPr>
          <a:xfrm>
            <a:off x="21590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7" name="Oval 476"/>
          <p:cNvSpPr/>
          <p:nvPr/>
        </p:nvSpPr>
        <p:spPr>
          <a:xfrm>
            <a:off x="4635500" y="4648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8" name="Oval 477"/>
          <p:cNvSpPr/>
          <p:nvPr/>
        </p:nvSpPr>
        <p:spPr>
          <a:xfrm>
            <a:off x="35941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9" name="Oval 478"/>
          <p:cNvSpPr/>
          <p:nvPr/>
        </p:nvSpPr>
        <p:spPr>
          <a:xfrm>
            <a:off x="3937000" y="1778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0" name="Oval 479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1" name="Oval 480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2" name="Oval 481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3" name="Oval 482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4" name="Oval 483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4990" name="TextBox 484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64991" name="TextBox 485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64992" name="TextBox 486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64993" name="TextBox 487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64994" name="TextBox 488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64995" name="TextBox 489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2000</a:t>
            </a:r>
          </a:p>
        </p:txBody>
      </p:sp>
      <p:sp>
        <p:nvSpPr>
          <p:cNvPr id="64998" name="TextBox 492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64999" name="TextBox 493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88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89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3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5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7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9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1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3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5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7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9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83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85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89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91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93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209800" y="15494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159000" y="15240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20955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2044700" y="1473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1981200" y="14351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1981200" y="14097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981200" y="13716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352800" y="1549400"/>
            <a:ext cx="635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3314700" y="1549400"/>
            <a:ext cx="381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263900" y="15367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213100" y="15240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1496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086100" y="14732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035300" y="1460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24765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2451100" y="1676400"/>
            <a:ext cx="254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>
            <a:off x="24130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2413000" y="1638300"/>
            <a:ext cx="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 flipV="1">
            <a:off x="2400300" y="16002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2400300" y="1549400"/>
            <a:ext cx="0" cy="508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2387600" y="15113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5715000" y="415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501900" y="133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971800" y="16129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549900" y="3835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679700" y="1295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1930400" y="1308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184400" y="850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1866900" y="901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413000" y="2133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476500" y="1739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768600" y="1397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3048000" y="24130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197100" y="1219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1841500" y="1854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095500" y="914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098800" y="13208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4737100" y="326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622800" y="2374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3644900" y="2324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082800" y="135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3721100" y="459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438400" y="18034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18415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435600" y="4127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054600" y="4292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683000" y="3175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241800" y="3606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2032000" y="8382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467100" y="1803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4229100" y="420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359400" y="3683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197100" y="863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451100" y="1143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2146300" y="1498600"/>
            <a:ext cx="330200" cy="33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705100" y="15240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38862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168900" y="39370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067300" y="340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654300" y="1003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229100" y="3949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19558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057400" y="1066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2298700" y="965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17907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2209800" y="1079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648200" y="4013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2298700" y="1104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819400" y="1943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997200" y="1676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3162300" y="1816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060700" y="1689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876800" y="341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7244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18415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838700" y="42418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844800" y="1765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1717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273300" y="825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768600" y="1397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835400" y="327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381500" y="323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1727200" y="1384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1879600" y="9525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822700" y="2984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18796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3149600" y="1435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632200" y="990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4064000" y="2133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533900" y="3873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4940300" y="3987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603500" y="2374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3962400" y="3314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3848100" y="2044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1612900" y="774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18669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349500" y="800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933700" y="22225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590800" y="19685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743200" y="17526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886200" y="2438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273300" y="1079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895600" y="901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1816100" y="889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641600" y="119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1892300" y="635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467100" y="1524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247900" y="2336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962400" y="38608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568700" y="2400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413000" y="2489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5803" name="TextBox 273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275" name="Oval 274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2171700" y="151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120900" y="1485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2057400" y="1460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006600" y="1435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1943100" y="1397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1943100" y="13716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1955800" y="1333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781300" y="1066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2692400" y="2070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4381500" y="3149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17780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2552700" y="1625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949700" y="416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50927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352800" y="1511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1854200" y="144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2222500" y="1028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21971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4673600" y="3060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5257800" y="4622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5857" name="TextBox 327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329" name="Oval 328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33274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32893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3238500" y="1511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3187700" y="1498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3124200" y="1473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3060700" y="1447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3009900" y="1435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3835400" y="1816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5283200" y="431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235200" y="939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41148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5902" name="TextBox 372"/>
          <p:cNvSpPr txBox="1">
            <a:spLocks noChangeArrowheads="1"/>
          </p:cNvSpPr>
          <p:nvPr/>
        </p:nvSpPr>
        <p:spPr bwMode="auto">
          <a:xfrm>
            <a:off x="4610100" y="23622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Mauritius 1962</a:t>
            </a:r>
          </a:p>
        </p:txBody>
      </p:sp>
      <p:sp>
        <p:nvSpPr>
          <p:cNvPr id="374" name="Oval 373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24638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24384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24003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2400300" y="162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2387600" y="158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2387600" y="153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2374900" y="149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2705100" y="13462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3467100" y="1854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1943100" y="1943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2730500" y="2133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2921000" y="1854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4495800" y="4292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2971800" y="2882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43942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3898900" y="2667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2159000" y="952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2743200" y="13843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2374900" y="939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3416300" y="1816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59690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4533900" y="38608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2209800" y="889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3860800" y="1346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4127500" y="22606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2692400" y="1257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4000500" y="2857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3695700" y="1625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2857500" y="1727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3251200" y="17018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1892300" y="1346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2019300" y="1143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2298700" y="11176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2743200" y="1257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1866900" y="1689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1790700" y="20574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50165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4051300" y="2120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4724400" y="1422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44577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2438400" y="14605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8" name="Oval 447"/>
          <p:cNvSpPr/>
          <p:nvPr/>
        </p:nvSpPr>
        <p:spPr>
          <a:xfrm>
            <a:off x="4927600" y="4699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49" name="Oval 448"/>
          <p:cNvSpPr/>
          <p:nvPr/>
        </p:nvSpPr>
        <p:spPr>
          <a:xfrm>
            <a:off x="1968500" y="927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0" name="Oval 449"/>
          <p:cNvSpPr/>
          <p:nvPr/>
        </p:nvSpPr>
        <p:spPr>
          <a:xfrm>
            <a:off x="19050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1" name="Oval 450"/>
          <p:cNvSpPr/>
          <p:nvPr/>
        </p:nvSpPr>
        <p:spPr>
          <a:xfrm>
            <a:off x="1841500" y="1181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2" name="Oval 451"/>
          <p:cNvSpPr/>
          <p:nvPr/>
        </p:nvSpPr>
        <p:spPr>
          <a:xfrm>
            <a:off x="4699000" y="1803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3" name="Oval 452"/>
          <p:cNvSpPr/>
          <p:nvPr/>
        </p:nvSpPr>
        <p:spPr>
          <a:xfrm>
            <a:off x="5854700" y="3784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4" name="Oval 453"/>
          <p:cNvSpPr/>
          <p:nvPr/>
        </p:nvSpPr>
        <p:spPr>
          <a:xfrm>
            <a:off x="2933700" y="3784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5" name="Oval 454"/>
          <p:cNvSpPr/>
          <p:nvPr/>
        </p:nvSpPr>
        <p:spPr>
          <a:xfrm>
            <a:off x="1816100" y="914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6" name="Oval 455"/>
          <p:cNvSpPr/>
          <p:nvPr/>
        </p:nvSpPr>
        <p:spPr>
          <a:xfrm>
            <a:off x="2438400" y="1371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7" name="Oval 456"/>
          <p:cNvSpPr/>
          <p:nvPr/>
        </p:nvSpPr>
        <p:spPr>
          <a:xfrm>
            <a:off x="4089400" y="2781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8" name="Oval 457"/>
          <p:cNvSpPr/>
          <p:nvPr/>
        </p:nvSpPr>
        <p:spPr>
          <a:xfrm>
            <a:off x="2590800" y="1676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59" name="Oval 458"/>
          <p:cNvSpPr/>
          <p:nvPr/>
        </p:nvSpPr>
        <p:spPr>
          <a:xfrm>
            <a:off x="39751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0" name="Oval 459"/>
          <p:cNvSpPr/>
          <p:nvPr/>
        </p:nvSpPr>
        <p:spPr>
          <a:xfrm>
            <a:off x="2057400" y="787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1" name="Oval 460"/>
          <p:cNvSpPr/>
          <p:nvPr/>
        </p:nvSpPr>
        <p:spPr>
          <a:xfrm>
            <a:off x="1955800" y="774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2" name="Oval 461"/>
          <p:cNvSpPr/>
          <p:nvPr/>
        </p:nvSpPr>
        <p:spPr>
          <a:xfrm>
            <a:off x="3467100" y="1676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3" name="Oval 462"/>
          <p:cNvSpPr/>
          <p:nvPr/>
        </p:nvSpPr>
        <p:spPr>
          <a:xfrm>
            <a:off x="3060700" y="1968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4" name="Oval 463"/>
          <p:cNvSpPr/>
          <p:nvPr/>
        </p:nvSpPr>
        <p:spPr>
          <a:xfrm>
            <a:off x="4546600" y="41021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5" name="Oval 464"/>
          <p:cNvSpPr/>
          <p:nvPr/>
        </p:nvSpPr>
        <p:spPr>
          <a:xfrm>
            <a:off x="2222500" y="1765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6" name="Oval 465"/>
          <p:cNvSpPr/>
          <p:nvPr/>
        </p:nvSpPr>
        <p:spPr>
          <a:xfrm>
            <a:off x="4419600" y="3581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7" name="Oval 466"/>
          <p:cNvSpPr/>
          <p:nvPr/>
        </p:nvSpPr>
        <p:spPr>
          <a:xfrm>
            <a:off x="3429000" y="1587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8" name="Oval 467"/>
          <p:cNvSpPr/>
          <p:nvPr/>
        </p:nvSpPr>
        <p:spPr>
          <a:xfrm>
            <a:off x="2197100" y="1473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69" name="Oval 468"/>
          <p:cNvSpPr/>
          <p:nvPr/>
        </p:nvSpPr>
        <p:spPr>
          <a:xfrm>
            <a:off x="2413000" y="1460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0" name="Oval 469"/>
          <p:cNvSpPr/>
          <p:nvPr/>
        </p:nvSpPr>
        <p:spPr>
          <a:xfrm>
            <a:off x="2540000" y="16891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1" name="Oval 470"/>
          <p:cNvSpPr/>
          <p:nvPr/>
        </p:nvSpPr>
        <p:spPr>
          <a:xfrm>
            <a:off x="2590800" y="2159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2" name="Oval 471"/>
          <p:cNvSpPr/>
          <p:nvPr/>
        </p:nvSpPr>
        <p:spPr>
          <a:xfrm>
            <a:off x="5232400" y="4191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3" name="Oval 472"/>
          <p:cNvSpPr/>
          <p:nvPr/>
        </p:nvSpPr>
        <p:spPr>
          <a:xfrm>
            <a:off x="1790700" y="1841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4" name="Oval 473"/>
          <p:cNvSpPr/>
          <p:nvPr/>
        </p:nvSpPr>
        <p:spPr>
          <a:xfrm>
            <a:off x="3136900" y="1206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5" name="Oval 474"/>
          <p:cNvSpPr/>
          <p:nvPr/>
        </p:nvSpPr>
        <p:spPr>
          <a:xfrm>
            <a:off x="2120900" y="990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6" name="Oval 475"/>
          <p:cNvSpPr/>
          <p:nvPr/>
        </p:nvSpPr>
        <p:spPr>
          <a:xfrm>
            <a:off x="2387600" y="9398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7" name="Oval 476"/>
          <p:cNvSpPr/>
          <p:nvPr/>
        </p:nvSpPr>
        <p:spPr>
          <a:xfrm>
            <a:off x="2501900" y="1282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8" name="Oval 477"/>
          <p:cNvSpPr/>
          <p:nvPr/>
        </p:nvSpPr>
        <p:spPr>
          <a:xfrm>
            <a:off x="2679700" y="1930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79" name="Oval 478"/>
          <p:cNvSpPr/>
          <p:nvPr/>
        </p:nvSpPr>
        <p:spPr>
          <a:xfrm>
            <a:off x="4013200" y="1854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0" name="Oval 479"/>
          <p:cNvSpPr/>
          <p:nvPr/>
        </p:nvSpPr>
        <p:spPr>
          <a:xfrm>
            <a:off x="2895600" y="1358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1" name="Oval 480"/>
          <p:cNvSpPr/>
          <p:nvPr/>
        </p:nvSpPr>
        <p:spPr>
          <a:xfrm>
            <a:off x="2451100" y="17145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2" name="Oval 481"/>
          <p:cNvSpPr/>
          <p:nvPr/>
        </p:nvSpPr>
        <p:spPr>
          <a:xfrm>
            <a:off x="21590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3" name="Oval 482"/>
          <p:cNvSpPr/>
          <p:nvPr/>
        </p:nvSpPr>
        <p:spPr>
          <a:xfrm>
            <a:off x="4559300" y="4686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4" name="Oval 483"/>
          <p:cNvSpPr/>
          <p:nvPr/>
        </p:nvSpPr>
        <p:spPr>
          <a:xfrm>
            <a:off x="3556000" y="450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5" name="Oval 484"/>
          <p:cNvSpPr/>
          <p:nvPr/>
        </p:nvSpPr>
        <p:spPr>
          <a:xfrm>
            <a:off x="3860800" y="1765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6" name="Oval 485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7" name="Oval 486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8" name="Oval 487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89" name="Oval 488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490" name="Oval 489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6020" name="TextBox 490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66021" name="TextBox 491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66022" name="TextBox 492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66023" name="TextBox 493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66024" name="TextBox 494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66025" name="TextBox 495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  <a:latin typeface="Trebuchet MS" pitchFamily="34" charset="0"/>
              </a:rPr>
              <a:t>2001</a:t>
            </a:r>
          </a:p>
        </p:txBody>
      </p:sp>
      <p:sp>
        <p:nvSpPr>
          <p:cNvPr id="66028" name="TextBox 498"/>
          <p:cNvSpPr txBox="1">
            <a:spLocks noChangeArrowheads="1"/>
          </p:cNvSpPr>
          <p:nvPr/>
        </p:nvSpPr>
        <p:spPr bwMode="auto">
          <a:xfrm>
            <a:off x="1500188" y="5500688"/>
            <a:ext cx="60134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1        2       3       4        5       6        7       8        9</a:t>
            </a:r>
          </a:p>
        </p:txBody>
      </p:sp>
      <p:sp>
        <p:nvSpPr>
          <p:cNvPr id="66029" name="TextBox 499"/>
          <p:cNvSpPr txBox="1">
            <a:spLocks noChangeArrowheads="1"/>
          </p:cNvSpPr>
          <p:nvPr/>
        </p:nvSpPr>
        <p:spPr bwMode="auto">
          <a:xfrm>
            <a:off x="898525" y="500063"/>
            <a:ext cx="530225" cy="4652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60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rebuchet MS" pitchFamily="34" charset="0"/>
              </a:rPr>
              <a:t>35</a:t>
            </a:r>
          </a:p>
        </p:txBody>
      </p:sp>
      <p:sp>
        <p:nvSpPr>
          <p:cNvPr id="494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74841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smtClean="0">
                <a:latin typeface="Trebuchet MS" pitchFamily="34" charset="0"/>
              </a:rPr>
              <a:t>Frjósemi (barnsfæðingar á hverja konu)</a:t>
            </a:r>
            <a:endParaRPr lang="is-IS" sz="2000">
              <a:latin typeface="Trebuchet MS" pitchFamily="34" charset="0"/>
            </a:endParaRPr>
          </a:p>
        </p:txBody>
      </p:sp>
      <p:sp>
        <p:nvSpPr>
          <p:cNvPr id="495" name="TextBox 237"/>
          <p:cNvSpPr txBox="1">
            <a:spLocks noChangeArrowheads="1"/>
          </p:cNvSpPr>
          <p:nvPr/>
        </p:nvSpPr>
        <p:spPr bwMode="auto">
          <a:xfrm rot="16200000">
            <a:off x="-943636" y="2740789"/>
            <a:ext cx="30588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rebuchet MS" pitchFamily="34" charset="0"/>
              </a:rPr>
              <a:t>Ævilíkur við fæðingu (ár)</a:t>
            </a:r>
            <a:endParaRPr lang="is-IS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dirty="0" smtClean="0"/>
              <a:t>Hagþróun íslands 1901-2005</a:t>
            </a:r>
            <a:endParaRPr lang="is-IS" dirty="0"/>
          </a:p>
        </p:txBody>
      </p:sp>
      <p:pic>
        <p:nvPicPr>
          <p:cNvPr id="75778" name="Picture 2" descr="http://www.hi.is/~gylfason/sld109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44728" y="3857628"/>
            <a:ext cx="151035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i="0" dirty="0" smtClean="0"/>
              <a:t>Framleiðsla</a:t>
            </a:r>
            <a:endParaRPr lang="is-IS" i="0" dirty="0"/>
          </a:p>
        </p:txBody>
      </p:sp>
      <p:sp>
        <p:nvSpPr>
          <p:cNvPr id="7" name="TextBox 6"/>
          <p:cNvSpPr txBox="1"/>
          <p:nvPr/>
        </p:nvSpPr>
        <p:spPr>
          <a:xfrm>
            <a:off x="4753897" y="2928934"/>
            <a:ext cx="201850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i="0" dirty="0" smtClean="0"/>
              <a:t>Framleiðslugeta</a:t>
            </a:r>
            <a:endParaRPr lang="is-IS" i="0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3214686"/>
            <a:ext cx="2428892" cy="132343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000" dirty="0" smtClean="0"/>
              <a:t>1901: VLF á mann á Íslandi var svipuð og í Gönu nú á kaupmáttarkvarða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428728" y="4500570"/>
            <a:ext cx="1357322" cy="612648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 smtClean="0">
                <a:solidFill>
                  <a:schemeClr val="tx1"/>
                </a:solidFill>
              </a:rPr>
              <a:t>Gana</a:t>
            </a:r>
            <a:endParaRPr lang="is-IS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1886239"/>
            <a:ext cx="45720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 dirty="0" smtClean="0"/>
          </a:p>
          <a:p>
            <a:endParaRPr lang="is-IS" dirty="0"/>
          </a:p>
        </p:txBody>
      </p:sp>
      <p:sp>
        <p:nvSpPr>
          <p:cNvPr id="13" name="TextBox 12"/>
          <p:cNvSpPr txBox="1"/>
          <p:nvPr/>
        </p:nvSpPr>
        <p:spPr>
          <a:xfrm>
            <a:off x="1643042" y="2773916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i="0" dirty="0" smtClean="0"/>
              <a:t>2000 = 100</a:t>
            </a:r>
            <a:endParaRPr lang="is-IS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dirty="0" smtClean="0"/>
              <a:t>Hagþróun íslands 1901-2005</a:t>
            </a:r>
            <a:endParaRPr lang="is-IS" dirty="0"/>
          </a:p>
        </p:txBody>
      </p:sp>
      <p:pic>
        <p:nvPicPr>
          <p:cNvPr id="75778" name="Picture 2" descr="http://www.hi.is/~gylfason/sld109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2976" y="1886239"/>
            <a:ext cx="45720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 dirty="0" smtClean="0"/>
          </a:p>
          <a:p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3214687"/>
            <a:ext cx="2428892" cy="1015663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1920: VLF á mann á Íslandi var svipuð og í Lesóthó nú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2285984" y="4500570"/>
            <a:ext cx="1571636" cy="612648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 smtClean="0">
                <a:solidFill>
                  <a:schemeClr val="tx1"/>
                </a:solidFill>
              </a:rPr>
              <a:t>Lesóthó</a:t>
            </a:r>
            <a:endParaRPr lang="is-IS" sz="2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3897" y="2928934"/>
            <a:ext cx="201850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i="0" dirty="0" smtClean="0"/>
              <a:t>Framleiðslugeta</a:t>
            </a:r>
            <a:endParaRPr lang="is-IS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6544728" y="3857628"/>
            <a:ext cx="151035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i="0" dirty="0" smtClean="0"/>
              <a:t>Framleiðsla</a:t>
            </a:r>
            <a:endParaRPr lang="is-IS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3075"/>
            <a:ext cx="3521075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Góð lýðheilsa, eins og hún birtist í 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langlífi</a:t>
            </a:r>
            <a:r>
              <a:rPr lang="is-IS" sz="2600" dirty="0" smtClean="0"/>
              <a:t>, eykur 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vinnuframleiðni </a:t>
            </a:r>
            <a:r>
              <a:rPr lang="is-IS" sz="2600" dirty="0" smtClean="0"/>
              <a:t>og örvar hagvöxt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156 lönd, rík og fátæk, 1960-2000</a:t>
            </a:r>
            <a:endParaRPr lang="is-IS" sz="2600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8" y="1714500"/>
            <a:ext cx="3521075" cy="3890963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5364" name="Text Box 16"/>
          <p:cNvSpPr txBox="1">
            <a:spLocks noChangeArrowheads="1"/>
          </p:cNvSpPr>
          <p:nvPr/>
        </p:nvSpPr>
        <p:spPr bwMode="auto">
          <a:xfrm>
            <a:off x="6205538" y="192881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Trebuchet MS" pitchFamily="34" charset="0"/>
              </a:rPr>
              <a:t>r = </a:t>
            </a:r>
            <a:r>
              <a:rPr lang="en-US" sz="2000" dirty="0" smtClean="0">
                <a:solidFill>
                  <a:srgbClr val="CC0000"/>
                </a:solidFill>
                <a:latin typeface="Trebuchet MS" pitchFamily="34" charset="0"/>
              </a:rPr>
              <a:t>0,54</a:t>
            </a:r>
            <a:endParaRPr lang="en-US" sz="2000" dirty="0">
              <a:solidFill>
                <a:srgbClr val="CC0000"/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6132" y="857250"/>
            <a:ext cx="307488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Langlífi og hagvöxtur</a:t>
            </a:r>
            <a:endParaRPr lang="is-IS">
              <a:latin typeface="+mn-lt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0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Lengri ævir</a:t>
            </a:r>
            <a:endParaRPr lang="is-I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25" y="5143512"/>
            <a:ext cx="2686047" cy="3381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1600" dirty="0"/>
              <a:t>      </a:t>
            </a:r>
            <a:r>
              <a:rPr lang="is-IS" sz="1600" dirty="0" smtClean="0"/>
              <a:t>Ævilíkur 1960 (ár)</a:t>
            </a:r>
            <a:endParaRPr lang="is-IS" sz="1600" dirty="0"/>
          </a:p>
        </p:txBody>
      </p:sp>
      <p:sp>
        <p:nvSpPr>
          <p:cNvPr id="8" name="TextBox 7"/>
          <p:cNvSpPr txBox="1"/>
          <p:nvPr/>
        </p:nvSpPr>
        <p:spPr>
          <a:xfrm rot="-5400000">
            <a:off x="2810670" y="3453595"/>
            <a:ext cx="3643312" cy="3079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400" dirty="0"/>
              <a:t>      Vöxtur VLF á mann 1960-2000 (% á ári)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dirty="0" smtClean="0"/>
              <a:t>Hagþróun íslands 1901-2005</a:t>
            </a:r>
            <a:endParaRPr lang="is-IS" dirty="0"/>
          </a:p>
        </p:txBody>
      </p:sp>
      <p:pic>
        <p:nvPicPr>
          <p:cNvPr id="75778" name="Picture 2" descr="http://www.hi.is/~gylfason/sld109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2976" y="1883108"/>
            <a:ext cx="45720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 dirty="0" smtClean="0"/>
          </a:p>
          <a:p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3214686"/>
            <a:ext cx="2428892" cy="1015663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1945: VLF á mann á Íslandi var svipuð og í Namibíu nú</a:t>
            </a:r>
            <a:endParaRPr lang="is-IS" sz="2000" dirty="0" smtClean="0"/>
          </a:p>
        </p:txBody>
      </p:sp>
      <p:sp>
        <p:nvSpPr>
          <p:cNvPr id="12" name="Oval Callout 11"/>
          <p:cNvSpPr/>
          <p:nvPr/>
        </p:nvSpPr>
        <p:spPr>
          <a:xfrm>
            <a:off x="3500430" y="4316550"/>
            <a:ext cx="1643074" cy="612648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 smtClean="0">
                <a:solidFill>
                  <a:schemeClr val="tx1"/>
                </a:solidFill>
              </a:rPr>
              <a:t>Namibía</a:t>
            </a:r>
            <a:endParaRPr lang="is-IS" sz="2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3897" y="2928934"/>
            <a:ext cx="201850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i="0" dirty="0" smtClean="0"/>
              <a:t>Framleiðslugeta</a:t>
            </a:r>
            <a:endParaRPr lang="is-IS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6544728" y="3857628"/>
            <a:ext cx="151035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i="0" dirty="0" smtClean="0"/>
              <a:t>Framleiðsla</a:t>
            </a:r>
            <a:endParaRPr lang="is-IS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dirty="0" smtClean="0"/>
              <a:t>Hagþróun íslands 1901-2005</a:t>
            </a:r>
            <a:endParaRPr lang="is-IS" dirty="0"/>
          </a:p>
        </p:txBody>
      </p:sp>
      <p:pic>
        <p:nvPicPr>
          <p:cNvPr id="75778" name="Picture 2" descr="http://www.hi.is/~gylfason/sld109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2976" y="1876614"/>
            <a:ext cx="45720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 dirty="0" smtClean="0"/>
          </a:p>
          <a:p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3214686"/>
            <a:ext cx="2428892" cy="1015663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1960: VLF á mann á Íslandi var svipuð og í Botsvönu nú</a:t>
            </a:r>
            <a:endParaRPr lang="is-IS" sz="2000" dirty="0" smtClean="0"/>
          </a:p>
        </p:txBody>
      </p:sp>
      <p:sp>
        <p:nvSpPr>
          <p:cNvPr id="12" name="Oval Callout 11"/>
          <p:cNvSpPr/>
          <p:nvPr/>
        </p:nvSpPr>
        <p:spPr>
          <a:xfrm>
            <a:off x="4143372" y="4173674"/>
            <a:ext cx="1785950" cy="612648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 smtClean="0">
                <a:solidFill>
                  <a:schemeClr val="tx1"/>
                </a:solidFill>
              </a:rPr>
              <a:t>Botsvana</a:t>
            </a:r>
            <a:endParaRPr lang="is-IS" sz="2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3897" y="2928934"/>
            <a:ext cx="201850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i="0" dirty="0" smtClean="0"/>
              <a:t>Framleiðslugeta</a:t>
            </a:r>
            <a:endParaRPr lang="is-IS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6544728" y="3857628"/>
            <a:ext cx="151035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i="0" dirty="0" smtClean="0"/>
              <a:t>Framleiðsla</a:t>
            </a:r>
            <a:endParaRPr lang="is-IS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dirty="0" smtClean="0"/>
              <a:t>Hagþróun íslands 1901-2005</a:t>
            </a:r>
            <a:endParaRPr lang="is-IS" dirty="0"/>
          </a:p>
        </p:txBody>
      </p:sp>
      <p:pic>
        <p:nvPicPr>
          <p:cNvPr id="75778" name="Picture 2" descr="http://www.hi.is/~gylfason/sld109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  <p:sp>
        <p:nvSpPr>
          <p:cNvPr id="10" name="Oval Callout 9"/>
          <p:cNvSpPr/>
          <p:nvPr/>
        </p:nvSpPr>
        <p:spPr>
          <a:xfrm>
            <a:off x="5357818" y="3571876"/>
            <a:ext cx="1357322" cy="612648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 smtClean="0">
                <a:solidFill>
                  <a:schemeClr val="tx1"/>
                </a:solidFill>
              </a:rPr>
              <a:t>Kórea</a:t>
            </a:r>
            <a:endParaRPr lang="is-IS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1876614"/>
            <a:ext cx="45720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 dirty="0" smtClean="0"/>
          </a:p>
          <a:p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3214686"/>
            <a:ext cx="2428892" cy="1015663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1985: VLF á mann á Íslandi var svipuð og í Kóreu nú</a:t>
            </a:r>
            <a:endParaRPr lang="is-I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753897" y="2928934"/>
            <a:ext cx="201850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i="0" dirty="0" smtClean="0"/>
              <a:t>Framleiðslugeta</a:t>
            </a:r>
            <a:endParaRPr lang="is-IS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6544728" y="3857628"/>
            <a:ext cx="151035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i="0" dirty="0" smtClean="0"/>
              <a:t>Framleiðsla</a:t>
            </a:r>
            <a:endParaRPr lang="is-IS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dirty="0" smtClean="0"/>
              <a:t>Hagþróun íslands 1901-2005</a:t>
            </a:r>
            <a:endParaRPr lang="is-IS" dirty="0"/>
          </a:p>
        </p:txBody>
      </p:sp>
      <p:pic>
        <p:nvPicPr>
          <p:cNvPr id="75778" name="Picture 2" descr="http://www.hi.is/~gylfason/sld109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3214686"/>
            <a:ext cx="3286148" cy="132343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000" dirty="0" smtClean="0"/>
              <a:t>VLF á mann á Íslandi óx um 2,6% á ári 1901-2005</a:t>
            </a:r>
          </a:p>
          <a:p>
            <a:r>
              <a:rPr lang="is-IS" sz="2000" dirty="0" smtClean="0"/>
              <a:t>Afríka getur gert betur á 21. öld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976" y="1895864"/>
            <a:ext cx="45720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 dirty="0" smtClean="0"/>
          </a:p>
          <a:p>
            <a:endParaRPr lang="is-IS" dirty="0"/>
          </a:p>
        </p:txBody>
      </p:sp>
      <p:sp>
        <p:nvSpPr>
          <p:cNvPr id="9" name="Oval Callout 8"/>
          <p:cNvSpPr/>
          <p:nvPr/>
        </p:nvSpPr>
        <p:spPr>
          <a:xfrm>
            <a:off x="1428728" y="4500570"/>
            <a:ext cx="1357322" cy="612648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 smtClean="0">
                <a:solidFill>
                  <a:schemeClr val="tx1"/>
                </a:solidFill>
              </a:rPr>
              <a:t>Gana</a:t>
            </a:r>
            <a:endParaRPr lang="is-IS" sz="2000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357818" y="3571876"/>
            <a:ext cx="1357322" cy="612648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 smtClean="0">
                <a:solidFill>
                  <a:schemeClr val="tx1"/>
                </a:solidFill>
              </a:rPr>
              <a:t>Kórea</a:t>
            </a:r>
            <a:endParaRPr lang="is-IS" sz="2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556081"/>
            <a:ext cx="71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lvl="1" indent="-273600">
              <a:buClr>
                <a:schemeClr val="tx2"/>
              </a:buClr>
              <a:buFont typeface="Courier New" pitchFamily="49" charset="0"/>
              <a:buChar char="o"/>
            </a:pPr>
            <a:r>
              <a:rPr lang="is-IS" sz="2200" i="0" dirty="0" smtClean="0">
                <a:latin typeface="+mn-lt"/>
              </a:rPr>
              <a:t>Einn mikilvægur munur: </a:t>
            </a:r>
          </a:p>
          <a:p>
            <a:pPr lvl="1"/>
            <a:r>
              <a:rPr lang="is-IS" sz="2200" i="0" dirty="0" smtClean="0">
                <a:latin typeface="+mn-lt"/>
              </a:rPr>
              <a:t>Íslendingar voru flestir læsir um 1900 og höfðu verið það síðan í fornöld (sögur og rímur) </a:t>
            </a:r>
            <a:endParaRPr lang="is-IS" sz="2200" i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SmartArt Placeholder 22"/>
          <p:cNvGraphicFramePr>
            <a:graphicFrameLocks noGrp="1"/>
          </p:cNvGraphicFramePr>
          <p:nvPr>
            <p:ph type="dgm" idx="1"/>
          </p:nvPr>
        </p:nvGraphicFramePr>
        <p:xfrm>
          <a:off x="214282" y="1743092"/>
          <a:ext cx="7786742" cy="432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Gangráðar hagvaxtar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7138988" y="4286250"/>
          <a:ext cx="1719262" cy="2362200"/>
        </p:xfrm>
        <a:graphic>
          <a:graphicData uri="http://schemas.openxmlformats.org/presentationml/2006/ole">
            <p:oleObj spid="_x0000_s2050" name="Photo Editor Photo" r:id="rId8" imgW="2219635" imgH="3048426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SmartArt Placeholder 22"/>
          <p:cNvGraphicFramePr>
            <a:graphicFrameLocks noGrp="1"/>
          </p:cNvGraphicFramePr>
          <p:nvPr>
            <p:ph type="dgm" idx="1"/>
          </p:nvPr>
        </p:nvGraphicFramePr>
        <p:xfrm>
          <a:off x="214282" y="1743092"/>
          <a:ext cx="7786742" cy="432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Gangráðar hagvaxtar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7475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7475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79595" name="Group 11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543824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niðurstaða: indland og Kína</a:t>
            </a:r>
            <a:endParaRPr lang="is-IS" sz="3800" b="1" cap="all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7578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7578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0666" name="Group 58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niðurstaða</a:t>
            </a:r>
            <a:endParaRPr lang="is-IS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7680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7680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1639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7782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7783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2663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Færri börn</a:t>
            </a:r>
            <a:endParaRPr lang="is-I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357688" y="1643063"/>
          <a:ext cx="352107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51867" y="857250"/>
            <a:ext cx="352692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Frjósemi 1962-2005 </a:t>
            </a:r>
            <a:r>
              <a:rPr lang="is-IS" sz="2400" smtClean="0">
                <a:latin typeface="+mn-lt"/>
              </a:rPr>
              <a:t/>
            </a:r>
            <a:br>
              <a:rPr lang="is-IS" sz="2400" smtClean="0">
                <a:latin typeface="+mn-lt"/>
              </a:rPr>
            </a:br>
            <a:r>
              <a:rPr lang="is-IS" smtClean="0">
                <a:latin typeface="+mn-lt"/>
              </a:rPr>
              <a:t>(Barnsfæðingar á hverja konu) </a:t>
            </a:r>
            <a:endParaRPr lang="is-IS">
              <a:latin typeface="+mn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63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Einföld leið til að útvega börnum meiri og 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betri menntun: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Eignast 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færri börn </a:t>
            </a:r>
            <a:r>
              <a:rPr lang="is-IS" sz="2600" dirty="0" smtClean="0"/>
              <a:t>og auka með því móti “gæði” hvers og eins</a:t>
            </a:r>
          </a:p>
          <a:p>
            <a:pPr marL="521208" lvl="1" indent="-274320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"/>
              <a:defRPr/>
            </a:pPr>
            <a:r>
              <a:rPr lang="is-IS" sz="2200" dirty="0" smtClean="0">
                <a:solidFill>
                  <a:schemeClr val="tx1">
                    <a:tint val="85000"/>
                  </a:schemeClr>
                </a:solidFill>
              </a:rPr>
              <a:t>Er að gerast um allan heim, einnig í Afríku</a:t>
            </a:r>
            <a:endParaRPr lang="is-IS" sz="2200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/>
        </p:bldSub>
      </p:bldGraphic>
      <p:bldP spid="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7885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7885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3687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7987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7987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4711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Verðbólga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8090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8090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5735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Verðbólga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Iðnútflutningur (% af útflutningi,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8192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8192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6759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Verðbólga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Iðnútflutningur (% af útflutningi,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Frjósemi (fæðingar á konu,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8294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8295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7783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Verðbólga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Iðnútflutningur (% af útflutningi,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Frjósemi (fæðingar á konu,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Spilling (frá 1 til 10,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839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8397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8807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Verðbólga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Iðnútflutningur (% af útflutningi,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Frjósemi (fæðingar á konu,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Spilling (frá 1 til 10,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Lýðræði (frá -10 til 10, 1960-2004)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8499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8499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9886" name="Group 62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Verðbólga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Iðnútflutningur (% af útflutningi,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Frjósemi (fæðingar á konu,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Spilling (frá 1 til 10,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Lýðræði (frá -10 til 10, 1960-2004)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Vöxtur á mann (%,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8602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8602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79595" name="Group 11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Malasía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Kórea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847251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  <a:r>
              <a:rPr lang="is-IS" sz="3800" b="1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malasía og kórea</a:t>
            </a:r>
            <a:endParaRPr lang="is-IS" sz="3800" b="1" cap="all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8704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8704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0666" name="Group 58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Malasía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Kórea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8806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8807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1639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Malasía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Kórea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70" y="318002"/>
            <a:ext cx="72420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Færri börn</a:t>
            </a:r>
            <a:endParaRPr lang="is-I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9964" y="857250"/>
            <a:ext cx="32496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Frjósemi og hagvöxtur</a:t>
            </a:r>
            <a:endParaRPr lang="is-IS">
              <a:latin typeface="+mn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Minni fjölskyldur </a:t>
            </a:r>
            <a:r>
              <a:rPr lang="is-IS" sz="2600" dirty="0" smtClean="0"/>
              <a:t>haldast í hendur við 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meiri hagvöxt </a:t>
            </a:r>
            <a:r>
              <a:rPr lang="is-IS" sz="2600" dirty="0" smtClean="0"/>
              <a:t>um heiminn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Rík lönd með minnkandi mannfjölda kunna þó að hafa gengið of langt í þessa átt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sz="2600" dirty="0" smtClean="0"/>
              <a:t>163 lönd, rík og fátæk, 1960-2000</a:t>
            </a:r>
            <a:endParaRPr lang="is-IS" sz="26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37050" y="1763713"/>
            <a:ext cx="3521075" cy="3914775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6205538" y="200025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Trebuchet MS" pitchFamily="34" charset="0"/>
              </a:rPr>
              <a:t>r = -</a:t>
            </a:r>
            <a:r>
              <a:rPr lang="en-US" sz="2000" dirty="0" smtClean="0">
                <a:solidFill>
                  <a:srgbClr val="CC0000"/>
                </a:solidFill>
                <a:latin typeface="Trebuchet MS" pitchFamily="34" charset="0"/>
              </a:rPr>
              <a:t>0,54</a:t>
            </a:r>
            <a:endParaRPr lang="en-US" sz="2000" dirty="0">
              <a:solidFill>
                <a:srgbClr val="CC0000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5214950"/>
            <a:ext cx="2900361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1600" dirty="0"/>
              <a:t>      </a:t>
            </a:r>
            <a:r>
              <a:rPr lang="is-IS" sz="1600" dirty="0" smtClean="0"/>
              <a:t>Frjósemi (barnsfæðingar)</a:t>
            </a:r>
            <a:endParaRPr lang="is-IS" sz="1600" dirty="0"/>
          </a:p>
        </p:txBody>
      </p:sp>
      <p:sp>
        <p:nvSpPr>
          <p:cNvPr id="10" name="TextBox 9"/>
          <p:cNvSpPr txBox="1"/>
          <p:nvPr/>
        </p:nvSpPr>
        <p:spPr>
          <a:xfrm rot="-5400000">
            <a:off x="2810670" y="3525033"/>
            <a:ext cx="3643312" cy="3079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400" dirty="0"/>
              <a:t>      Vöxtur VLF á mann 1960-2000 (% á ári)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8909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890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2663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Malasía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Kórea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9011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901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3687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Malasía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Kórea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9114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9114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4711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Malasía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Kórea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Verðbólga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9216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9216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5735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Malasía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Kórea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Verðbólga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Iðnútflutningur (% af útflutningi,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9318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9319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6759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Malasía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Kórea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Verðbólga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Iðnútflutningur (% af útflutningi,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Frjósemi (fæðingar á konu,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9421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9421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7783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Malasía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Kórea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Verðbólga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Iðnútflutningur (% af útflutningi,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Frjósemi (fæðingar á konu,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Spilling (frá 1 til 10,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9523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9523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8807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Malasía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Kórea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Verðbólga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Iðnútflutningur (% af útflutningi,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Frjósemi (fæðingar á konu,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Spilling (frá 1 til 10,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Lýðræði (frá -10 til 10, 1960-2004)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9626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9626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8807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Malasía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Kórea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Verðbólga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Iðnútflutningur (% af útflutningi,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Frjósemi (fæðingar á konu,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Spilling (frá 1 til 10,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Lýðræði (frá -10 til 10,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9728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s-IS">
                <a:latin typeface="Trebuchet MS" pitchFamily="34" charset="0"/>
              </a:endParaRPr>
            </a:p>
          </p:txBody>
        </p:sp>
        <p:sp>
          <p:nvSpPr>
            <p:cNvPr id="9728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>
                  <a:latin typeface="Trebuchet MS" pitchFamily="34" charset="0"/>
                </a:rPr>
                <a:t>  </a:t>
              </a:r>
              <a:r>
                <a:rPr lang="en-US" sz="31200">
                  <a:latin typeface="Trebuchet MS" pitchFamily="34" charset="0"/>
                </a:rPr>
                <a:t> </a:t>
              </a:r>
              <a:r>
                <a:rPr lang="en-US">
                  <a:latin typeface="Trebuchet MS" pitchFamily="34" charset="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9886" name="Group 62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Gangráðar hagvaxtar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Malasía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Kórea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Útflutningur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Fjárfesting (% af VLF,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BEF (hrein, % af VLF,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Framhaldsskólasókn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Verðbólga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Iðnútflutningur (% af útflutningi,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Frjósemi (fæðingar á konu,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Spilling (frá 1 til 10,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Lýðræði (frá -10 til 10, 1960-2004)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Vöxtur á mann (%,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niðurstaða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24000"/>
            <a:ext cx="7500961" cy="50292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 smtClean="0"/>
              <a:t>Hagvöxtur bregzt við </a:t>
            </a:r>
            <a:r>
              <a:rPr lang="is-I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hagstjórn</a:t>
            </a:r>
            <a:r>
              <a:rPr lang="is-IS" sz="3200" dirty="0" smtClean="0"/>
              <a:t> </a:t>
            </a:r>
            <a:r>
              <a:rPr lang="is-IS" sz="3200" dirty="0" smtClean="0"/>
              <a:t>almannavaldsins </a:t>
            </a:r>
            <a:r>
              <a:rPr lang="is-IS" sz="3200" dirty="0" smtClean="0"/>
              <a:t>og </a:t>
            </a:r>
            <a:r>
              <a:rPr lang="is-I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einkaframtaki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 smtClean="0"/>
              <a:t>Með því að örva</a:t>
            </a:r>
          </a:p>
          <a:p>
            <a:pPr marL="521208" lvl="1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SzPct val="100000"/>
              <a:buFont typeface="Courier New" pitchFamily="49" charset="0"/>
              <a:buChar char="o"/>
              <a:defRPr/>
            </a:pPr>
            <a:r>
              <a:rPr lang="is-I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Fjárfestingu, menntun, viðskipti</a:t>
            </a:r>
          </a:p>
          <a:p>
            <a:pPr marL="521208" lvl="1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SzPct val="100000"/>
              <a:buFont typeface="Courier New" pitchFamily="49" charset="0"/>
              <a:buChar char="o"/>
              <a:defRPr/>
            </a:pPr>
            <a:r>
              <a:rPr lang="is-I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Heilbrigðisþjónustu</a:t>
            </a:r>
            <a:r>
              <a:rPr lang="is-I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fjölskylduáætlanir</a:t>
            </a:r>
          </a:p>
          <a:p>
            <a:pPr marL="521208" lvl="1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SzPct val="100000"/>
              <a:buFont typeface="Courier New" pitchFamily="49" charset="0"/>
              <a:buChar char="o"/>
              <a:defRPr/>
            </a:pPr>
            <a:r>
              <a:rPr lang="is-I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Fjölhæfni í atvinnumálum og stjórnmálum</a:t>
            </a:r>
          </a:p>
          <a:p>
            <a:pPr marL="758952" lvl="2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SzPct val="100000"/>
              <a:buFont typeface="Courier New" pitchFamily="49" charset="0"/>
              <a:buChar char="o"/>
              <a:defRPr/>
            </a:pPr>
            <a:r>
              <a:rPr lang="is-IS" sz="2500" dirty="0" smtClean="0">
                <a:solidFill>
                  <a:schemeClr val="tx2">
                    <a:lumMod val="75000"/>
                  </a:schemeClr>
                </a:solidFill>
              </a:rPr>
              <a:t>Gott stjórnarfar</a:t>
            </a:r>
          </a:p>
          <a:p>
            <a:pPr marL="758952" lvl="2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SzPct val="100000"/>
              <a:buFont typeface="Courier New" pitchFamily="49" charset="0"/>
              <a:buChar char="o"/>
              <a:defRPr/>
            </a:pPr>
            <a:r>
              <a:rPr lang="is-IS" sz="2500" dirty="0" smtClean="0">
                <a:solidFill>
                  <a:schemeClr val="tx2">
                    <a:lumMod val="75000"/>
                  </a:schemeClr>
                </a:solidFill>
              </a:rPr>
              <a:t>Traustir innviðir</a:t>
            </a:r>
          </a:p>
          <a:p>
            <a:pPr marL="758952" lvl="2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SzPct val="100000"/>
              <a:buFont typeface="Courier New" pitchFamily="49" charset="0"/>
              <a:buChar char="o"/>
              <a:defRPr/>
            </a:pPr>
            <a:r>
              <a:rPr lang="is-IS" sz="2500" dirty="0" smtClean="0">
                <a:solidFill>
                  <a:schemeClr val="tx2">
                    <a:lumMod val="75000"/>
                  </a:schemeClr>
                </a:solidFill>
              </a:rPr>
              <a:t>Frjálst framtak</a:t>
            </a:r>
            <a:endParaRPr lang="is-IS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 smtClean="0"/>
              <a:t>... getur </a:t>
            </a:r>
            <a:r>
              <a:rPr lang="is-IS" sz="3200" dirty="0" smtClean="0"/>
              <a:t>almannavaldið </a:t>
            </a:r>
            <a:r>
              <a:rPr lang="is-IS" sz="3200" dirty="0" smtClean="0"/>
              <a:t>stuðlað að örum </a:t>
            </a:r>
            <a:r>
              <a:rPr lang="is-I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hagvexti</a:t>
            </a:r>
            <a:endParaRPr lang="is-IS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0040"/>
            <a:ext cx="7543824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s-IS" sz="38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s-I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Hagvöxtur lætur að stjórn</a:t>
            </a:r>
            <a:endParaRPr lang="is-IS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Meira lýðræði</a:t>
            </a:r>
            <a:endParaRPr lang="is-I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Kína er útlagi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Indland býr við stöðugt lýðræði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Malasíu hefur farið aftur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Kórea hefur tekið stakkaskiptum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Afríka hefur einnig tekið miklum framförum, sem ná yfir þriðjung skalans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357686" y="1643050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80209" y="857250"/>
            <a:ext cx="2901756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Lýðræði 1960-2004 </a:t>
            </a:r>
            <a:r>
              <a:rPr lang="is-IS" sz="2400" smtClean="0">
                <a:latin typeface="+mn-lt"/>
              </a:rPr>
              <a:t/>
            </a:r>
            <a:br>
              <a:rPr lang="is-IS" sz="2400" smtClean="0">
                <a:latin typeface="+mn-lt"/>
              </a:rPr>
            </a:br>
            <a:r>
              <a:rPr lang="is-IS" smtClean="0">
                <a:latin typeface="+mn-lt"/>
              </a:rPr>
              <a:t>(Vísitala frá -10 til 10) </a:t>
            </a:r>
            <a:endParaRPr lang="is-I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476250" y="1643063"/>
            <a:ext cx="43100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Since the second world war it has become quite clear that rapid economic growth is available to those countries with adequate natural resources which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make the effort to achieve it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W. ARTHUR LEWIS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(Accra, 1968)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00688" y="1143000"/>
          <a:ext cx="2892425" cy="3505200"/>
        </p:xfrm>
        <a:graphic>
          <a:graphicData uri="http://schemas.openxmlformats.org/presentationml/2006/ole">
            <p:oleObj spid="_x0000_s3074" name="Photo Editor Photo" r:id="rId4" imgW="2647619" imgH="3209524" progId="">
              <p:embed/>
            </p:oleObj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3800" b="1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Arthur Lewis hafði á réttu að </a:t>
            </a:r>
            <a:r>
              <a:rPr lang="is-IS" sz="3800" b="1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standa</a:t>
            </a:r>
            <a:endParaRPr lang="is-IS" sz="3800" b="1" cap="all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s-IS" sz="3800" b="1" cap="all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s-IS" sz="3800" b="1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Að endingu: það er hægt</a:t>
            </a:r>
            <a:endParaRPr lang="is-IS" sz="3800" b="1" cap="all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 rot="21300000">
            <a:off x="508233" y="2761299"/>
            <a:ext cx="730360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20999997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0" dirty="0" smtClean="0">
                <a:gradFill>
                  <a:gsLst>
                    <a:gs pos="0">
                      <a:schemeClr val="accent4">
                        <a:alpha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Endir</a:t>
            </a:r>
            <a:endParaRPr lang="is-IS" sz="24000" dirty="0">
              <a:gradFill>
                <a:gsLst>
                  <a:gs pos="0">
                    <a:schemeClr val="accent4">
                      <a:alpha val="5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4" y="1657350"/>
            <a:ext cx="735808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is-I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Þjóðum er það eiginlega í sjálfsvald sett, hvort þær vaxa og dafna eða ekki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is-I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Margar hindranir af manna völdum, eigin völdum og annarra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is-I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Það er hægt að ryðja hindrunum  úr vegi, til þess þarf lýðræði</a:t>
            </a:r>
            <a:endParaRPr kumimoji="0" lang="is-I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bldLvl="2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1590</TotalTime>
  <Words>5014</Words>
  <Application>Microsoft Office PowerPoint</Application>
  <PresentationFormat>On-screen Show (4:3)</PresentationFormat>
  <Paragraphs>2204</Paragraphs>
  <Slides>91</Slides>
  <Notes>67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3" baseType="lpstr">
      <vt:lpstr>Opulent</vt:lpstr>
      <vt:lpstr>Photo Editor Photo</vt:lpstr>
      <vt:lpstr>Hvað getur Afríka lært af Asíu  og íslandi?</vt:lpstr>
      <vt:lpstr>yfirlit</vt:lpstr>
      <vt:lpstr>Batnandi heimur? já!</vt:lpstr>
      <vt:lpstr>Hærri tekjur</vt:lpstr>
      <vt:lpstr>Lengri ævir</vt:lpstr>
      <vt:lpstr>Lengri ævir</vt:lpstr>
      <vt:lpstr>Færri börn</vt:lpstr>
      <vt:lpstr>Færri börn</vt:lpstr>
      <vt:lpstr>Meira lýðræði</vt:lpstr>
      <vt:lpstr>Meira lýðræði</vt:lpstr>
      <vt:lpstr>Slide 11</vt:lpstr>
      <vt:lpstr>Minni  landbúnaður</vt:lpstr>
      <vt:lpstr>Minni  landbúnaður</vt:lpstr>
      <vt:lpstr>Meiri iðnaður  og þjónusta</vt:lpstr>
      <vt:lpstr>Minni spilling</vt:lpstr>
      <vt:lpstr>Minni spilling</vt:lpstr>
      <vt:lpstr>samruni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Hagþróun íslands 1901-2005</vt:lpstr>
      <vt:lpstr>Hagþróun íslands 1901-2005</vt:lpstr>
      <vt:lpstr>Hagþróun íslands 1901-2005</vt:lpstr>
      <vt:lpstr>Hagþróun íslands 1901-2005</vt:lpstr>
      <vt:lpstr>Hagþróun íslands 1901-2005</vt:lpstr>
      <vt:lpstr>Hagþróun íslands 1901-2005</vt:lpstr>
      <vt:lpstr>Gangráðar hagvaxtar</vt:lpstr>
      <vt:lpstr>Gangráðar hagvaxtar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 Experiences  from China, India, Malaysia, and South Korea</dc:title>
  <dc:creator>gylfason</dc:creator>
  <cp:lastModifiedBy>gylfason</cp:lastModifiedBy>
  <cp:revision>67</cp:revision>
  <dcterms:created xsi:type="dcterms:W3CDTF">2007-07-29T17:14:59Z</dcterms:created>
  <dcterms:modified xsi:type="dcterms:W3CDTF">2007-09-19T13:50:11Z</dcterms:modified>
</cp:coreProperties>
</file>