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77" r:id="rId3"/>
    <p:sldId id="298" r:id="rId4"/>
    <p:sldId id="258" r:id="rId5"/>
    <p:sldId id="278" r:id="rId6"/>
    <p:sldId id="260" r:id="rId7"/>
    <p:sldId id="297" r:id="rId8"/>
    <p:sldId id="279" r:id="rId9"/>
    <p:sldId id="263" r:id="rId10"/>
    <p:sldId id="264" r:id="rId11"/>
    <p:sldId id="280" r:id="rId12"/>
    <p:sldId id="265" r:id="rId13"/>
    <p:sldId id="281" r:id="rId14"/>
    <p:sldId id="282" r:id="rId15"/>
    <p:sldId id="284" r:id="rId16"/>
    <p:sldId id="266" r:id="rId17"/>
    <p:sldId id="285" r:id="rId18"/>
    <p:sldId id="286" r:id="rId19"/>
    <p:sldId id="287" r:id="rId20"/>
    <p:sldId id="288" r:id="rId21"/>
    <p:sldId id="289" r:id="rId22"/>
    <p:sldId id="267" r:id="rId23"/>
    <p:sldId id="290" r:id="rId24"/>
    <p:sldId id="291" r:id="rId25"/>
    <p:sldId id="268" r:id="rId26"/>
    <p:sldId id="293" r:id="rId27"/>
    <p:sldId id="294" r:id="rId28"/>
    <p:sldId id="296" r:id="rId29"/>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683" autoAdjust="0"/>
  </p:normalViewPr>
  <p:slideViewPr>
    <p:cSldViewPr>
      <p:cViewPr varScale="1">
        <p:scale>
          <a:sx n="58" d="100"/>
          <a:sy n="58" d="100"/>
        </p:scale>
        <p:origin x="-90" y="-13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9662-D8BA-4994-B757-D0E39ADB5E6C}" type="datetimeFigureOut">
              <a:rPr lang="en-US" smtClean="0"/>
              <a:pPr/>
              <a:t>6/26/2012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705DC-A8D3-4227-813A-374D84AB8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3705DC-A8D3-4227-813A-374D84AB85B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3705DC-A8D3-4227-813A-374D84AB85B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D301E-CBF0-461F-B0E0-7196E7D688F9}" type="datetimeFigureOut">
              <a:rPr lang="en-US" smtClean="0"/>
              <a:pPr/>
              <a:t>6/26/2012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F4345B-C013-4B6C-B465-79D9A39AAE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1D301E-CBF0-461F-B0E0-7196E7D688F9}" type="datetimeFigureOut">
              <a:rPr lang="en-US" smtClean="0"/>
              <a:pPr/>
              <a:t>6/26/2012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11D301E-CBF0-461F-B0E0-7196E7D688F9}" type="datetimeFigureOut">
              <a:rPr lang="en-US" smtClean="0"/>
              <a:pPr/>
              <a:t>6/26/2012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6/26/2012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11D301E-CBF0-461F-B0E0-7196E7D688F9}" type="datetimeFigureOut">
              <a:rPr lang="en-US" smtClean="0"/>
              <a:pPr/>
              <a:t>6/26/2012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F4345B-C013-4B6C-B465-79D9A39AAE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jornarskrarfelagid.is/english/constitutional-bil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hi.is/~gylfason"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www.cesifo-group.de/portal/pls/portal/docs/1/1214953.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3808" y="533400"/>
            <a:ext cx="5628460" cy="2868168"/>
          </a:xfrm>
        </p:spPr>
        <p:txBody>
          <a:bodyPr/>
          <a:lstStyle/>
          <a:p>
            <a:r>
              <a:rPr lang="en-US" dirty="0" smtClean="0">
                <a:effectLst>
                  <a:outerShdw blurRad="38100" dist="38100" dir="2700000" algn="tl">
                    <a:srgbClr val="000000">
                      <a:alpha val="43137"/>
                    </a:srgbClr>
                  </a:outerShdw>
                </a:effectLst>
              </a:rPr>
              <a:t>Constitutions: send in the crowds</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3200" dirty="0" smtClean="0">
                <a:effectLst>
                  <a:outerShdw blurRad="38100" dist="38100" dir="2700000" algn="tl">
                    <a:srgbClr val="000000">
                      <a:alpha val="43137"/>
                    </a:srgbClr>
                  </a:outerShdw>
                </a:effectLst>
              </a:rPr>
              <a:t>The Case of Iceland</a:t>
            </a:r>
            <a:endParaRPr lang="en-US" sz="32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814536" y="4242519"/>
            <a:ext cx="2173288" cy="2282825"/>
          </a:xfrm>
          <a:prstGeom prst="rect">
            <a:avLst/>
          </a:prstGeom>
          <a:noFill/>
          <a:ln w="9525">
            <a:noFill/>
            <a:miter lim="800000"/>
            <a:headEnd/>
            <a:tailEnd/>
          </a:ln>
        </p:spPr>
      </p:pic>
      <p:sp>
        <p:nvSpPr>
          <p:cNvPr id="5" name="Text Box 3"/>
          <p:cNvSpPr txBox="1">
            <a:spLocks noChangeArrowheads="1"/>
          </p:cNvSpPr>
          <p:nvPr/>
        </p:nvSpPr>
        <p:spPr bwMode="auto">
          <a:xfrm>
            <a:off x="3203848" y="5108991"/>
            <a:ext cx="5328716" cy="1200329"/>
          </a:xfrm>
          <a:prstGeom prst="rect">
            <a:avLst/>
          </a:prstGeom>
          <a:noFill/>
          <a:ln w="9525">
            <a:noFill/>
            <a:miter lim="800000"/>
            <a:headEnd/>
            <a:tailEnd/>
          </a:ln>
        </p:spPr>
        <p:txBody>
          <a:bodyPr wrap="square">
            <a:spAutoFit/>
          </a:bodyPr>
          <a:lstStyle/>
          <a:p>
            <a:pPr algn="r" eaLnBrk="0" hangingPunct="0"/>
            <a:r>
              <a:rPr lang="en-US" dirty="0" err="1">
                <a:solidFill>
                  <a:schemeClr val="bg1"/>
                </a:solidFill>
              </a:rPr>
              <a:t>Thorvaldur</a:t>
            </a:r>
            <a:r>
              <a:rPr lang="en-US" dirty="0">
                <a:solidFill>
                  <a:schemeClr val="bg1"/>
                </a:solidFill>
              </a:rPr>
              <a:t> </a:t>
            </a:r>
            <a:r>
              <a:rPr lang="en-US" dirty="0" err="1" smtClean="0">
                <a:solidFill>
                  <a:schemeClr val="bg1"/>
                </a:solidFill>
              </a:rPr>
              <a:t>Gylfason</a:t>
            </a:r>
            <a:endParaRPr lang="en-US" dirty="0" smtClean="0">
              <a:solidFill>
                <a:schemeClr val="bg1"/>
              </a:solidFill>
            </a:endParaRPr>
          </a:p>
          <a:p>
            <a:pPr algn="r" eaLnBrk="0" hangingPunct="0"/>
            <a:r>
              <a:rPr lang="en-US" dirty="0" smtClean="0">
                <a:solidFill>
                  <a:schemeClr val="bg1"/>
                </a:solidFill>
              </a:rPr>
              <a:t>Presentation at </a:t>
            </a:r>
            <a:r>
              <a:rPr lang="en-US" dirty="0" smtClean="0">
                <a:solidFill>
                  <a:schemeClr val="bg1"/>
                </a:solidFill>
              </a:rPr>
              <a:t>the Electoral </a:t>
            </a:r>
            <a:r>
              <a:rPr lang="en-US" dirty="0" smtClean="0">
                <a:solidFill>
                  <a:schemeClr val="bg1"/>
                </a:solidFill>
              </a:rPr>
              <a:t>Reform Society’s annual conference in London </a:t>
            </a:r>
          </a:p>
          <a:p>
            <a:pPr algn="r" eaLnBrk="0" hangingPunct="0"/>
            <a:r>
              <a:rPr lang="en-US" dirty="0" smtClean="0">
                <a:solidFill>
                  <a:schemeClr val="bg1"/>
                </a:solidFill>
              </a:rPr>
              <a:t>26 June 2012</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The supremacy of the executive branch over the legislative and judicial branches made it easier for the government to join hands – some would say jump into bed – with the bankers</a:t>
            </a:r>
          </a:p>
          <a:p>
            <a:pPr lvl="1"/>
            <a:r>
              <a:rPr lang="en-US" dirty="0" smtClean="0"/>
              <a:t>First, by selling their political cronies state banks at ‘modest’ prices, Russian style</a:t>
            </a:r>
          </a:p>
          <a:p>
            <a:pPr lvl="1"/>
            <a:r>
              <a:rPr lang="en-US" dirty="0" smtClean="0"/>
              <a:t>Then, by making sure that the banks would not be bothered too much by regulatory restraint and inquisitive financial supervision</a:t>
            </a:r>
          </a:p>
          <a:p>
            <a:pPr lvl="2"/>
            <a:r>
              <a:rPr lang="en-US" dirty="0" smtClean="0"/>
              <a:t>The banks gave and lent money generously to political parties as well as to individual politicians (SIC report) </a:t>
            </a:r>
          </a:p>
          <a:p>
            <a:pPr lvl="3"/>
            <a:r>
              <a:rPr lang="en-US" dirty="0" smtClean="0"/>
              <a:t>$8 per person compared with 60 cents in US in 2010</a:t>
            </a:r>
            <a:endParaRPr lang="en-US" dirty="0"/>
          </a:p>
        </p:txBody>
      </p:sp>
      <p:sp>
        <p:nvSpPr>
          <p:cNvPr id="4" name="TextBox 3"/>
          <p:cNvSpPr txBox="1"/>
          <p:nvPr/>
        </p:nvSpPr>
        <p:spPr>
          <a:xfrm rot="21436236">
            <a:off x="3634884" y="227490"/>
            <a:ext cx="5390013" cy="61555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700" dirty="0" smtClean="0"/>
              <a:t>Prime Minister found guilty but not punished by Court of Impeachment for violating constitution and laws</a:t>
            </a:r>
            <a:endParaRPr lang="en-US" sz="17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Iceland’s constitution dates from 1944 when Iceland separated from occupied Denmark</a:t>
            </a:r>
          </a:p>
          <a:p>
            <a:pPr lvl="1"/>
            <a:r>
              <a:rPr lang="en-US" dirty="0" smtClean="0"/>
              <a:t>Derived from Denmark’s (and Norway’s) constitution, with nationally elected president substituted for hereditary king, the Icelandic constitution was intended to be only </a:t>
            </a:r>
            <a:r>
              <a:rPr lang="en-US" dirty="0" smtClean="0">
                <a:effectLst>
                  <a:outerShdw blurRad="38100" dist="38100" dir="2700000" algn="tl">
                    <a:srgbClr val="000000">
                      <a:alpha val="43137"/>
                    </a:srgbClr>
                  </a:outerShdw>
                </a:effectLst>
              </a:rPr>
              <a:t>provisional</a:t>
            </a:r>
          </a:p>
          <a:p>
            <a:pPr lvl="1"/>
            <a:r>
              <a:rPr lang="en-US" dirty="0" smtClean="0"/>
              <a:t>Hails from 1874, or rather ca. 1850</a:t>
            </a:r>
          </a:p>
          <a:p>
            <a:pPr lvl="1"/>
            <a:r>
              <a:rPr lang="en-US" dirty="0" smtClean="0"/>
              <a:t>Parliament promised to revise it, but has failed to do so since 1944 despite repeated attempts</a:t>
            </a:r>
          </a:p>
          <a:p>
            <a:r>
              <a:rPr lang="en-US" dirty="0" smtClean="0"/>
              <a:t>It took the crash of 2008 for the government to give in at last and decide to convene a </a:t>
            </a:r>
            <a:r>
              <a:rPr lang="en-US" dirty="0" smtClean="0">
                <a:effectLst>
                  <a:outerShdw blurRad="38100" dist="38100" dir="2700000" algn="tl">
                    <a:srgbClr val="000000">
                      <a:alpha val="43137"/>
                    </a:srgbClr>
                  </a:outerShdw>
                </a:effectLst>
              </a:rPr>
              <a:t>Constitutional Assembly</a:t>
            </a:r>
            <a:r>
              <a:rPr lang="en-US" dirty="0" smtClean="0"/>
              <a:t> to do the job</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99176" cy="4846320"/>
          </a:xfrm>
        </p:spPr>
        <p:txBody>
          <a:bodyPr>
            <a:normAutofit/>
          </a:bodyPr>
          <a:lstStyle/>
          <a:p>
            <a:r>
              <a:rPr lang="en-US" dirty="0" smtClean="0"/>
              <a:t>Two main reasons for </a:t>
            </a:r>
            <a:r>
              <a:rPr lang="en-US" dirty="0" smtClean="0">
                <a:effectLst>
                  <a:outerShdw blurRad="38100" dist="38100" dir="2700000" algn="tl">
                    <a:srgbClr val="000000">
                      <a:alpha val="43137"/>
                    </a:srgbClr>
                  </a:outerShdw>
                </a:effectLst>
              </a:rPr>
              <a:t>constitution written by the people</a:t>
            </a:r>
            <a:r>
              <a:rPr lang="en-US" dirty="0" smtClean="0"/>
              <a:t> rather than by politicians and their lawyers, one local, one universal</a:t>
            </a:r>
          </a:p>
          <a:p>
            <a:pPr lvl="1"/>
            <a:r>
              <a:rPr lang="en-US" dirty="0" smtClean="0"/>
              <a:t>Icelandic parliament’s 65-year old failure to deliver </a:t>
            </a:r>
          </a:p>
          <a:p>
            <a:pPr lvl="1"/>
            <a:r>
              <a:rPr lang="en-US" dirty="0" smtClean="0"/>
              <a:t>Constitution is meant to limit the powers of parliament and to lay out, e.g., the method by which MPs are elected, tasks that would create conflict of interest if assumed by parliament itself</a:t>
            </a:r>
          </a:p>
          <a:p>
            <a:pPr lvl="2"/>
            <a:r>
              <a:rPr lang="en-US" dirty="0" smtClean="0"/>
              <a:t>Karl Popper (1966, p. 128) put the question well: </a:t>
            </a:r>
          </a:p>
          <a:p>
            <a:pPr lvl="3"/>
            <a:r>
              <a:rPr lang="en-US" dirty="0" smtClean="0">
                <a:effectLst>
                  <a:outerShdw blurRad="38100" dist="38100" dir="2700000" algn="tl">
                    <a:srgbClr val="000000">
                      <a:alpha val="43137"/>
                    </a:srgbClr>
                  </a:outerShdw>
                </a:effectLst>
              </a:rPr>
              <a:t>“How can we organize political institutions so that bad or incompetent rulers can be prevented from doing too much damage?” </a:t>
            </a:r>
            <a:endParaRPr lang="is-IS" dirty="0" smtClean="0">
              <a:effectLst>
                <a:outerShdw blurRad="38100" dist="38100" dir="2700000" algn="tl">
                  <a:srgbClr val="000000">
                    <a:alpha val="43137"/>
                  </a:srgbClr>
                </a:outerShdw>
              </a:effectLst>
            </a:endParaRPr>
          </a:p>
          <a:p>
            <a:endParaRPr lang="en-US" dirty="0"/>
          </a:p>
        </p:txBody>
      </p:sp>
      <p:sp>
        <p:nvSpPr>
          <p:cNvPr id="4" name="TextBox 3"/>
          <p:cNvSpPr txBox="1"/>
          <p:nvPr/>
        </p:nvSpPr>
        <p:spPr>
          <a:xfrm rot="21426831">
            <a:off x="4135614" y="245396"/>
            <a:ext cx="4729646" cy="132343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James Madison (1788): </a:t>
            </a:r>
          </a:p>
          <a:p>
            <a:r>
              <a:rPr lang="en-US" sz="2000" dirty="0" smtClean="0"/>
              <a:t>“You must first enable the government to control the governed; and in the next place oblige it to control itself.”</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131952"/>
          </a:xfrm>
        </p:spPr>
        <p:txBody>
          <a:bodyPr>
            <a:normAutofit/>
          </a:bodyPr>
          <a:lstStyle/>
          <a:p>
            <a:pPr>
              <a:lnSpc>
                <a:spcPct val="95000"/>
              </a:lnSpc>
            </a:pPr>
            <a:r>
              <a:rPr lang="en-US" dirty="0" smtClean="0"/>
              <a:t>Parliament decided to proceed in three steps</a:t>
            </a:r>
          </a:p>
          <a:p>
            <a:pPr>
              <a:lnSpc>
                <a:spcPct val="95000"/>
              </a:lnSpc>
            </a:pPr>
            <a:r>
              <a:rPr lang="en-US" dirty="0" smtClean="0"/>
              <a:t>Convene </a:t>
            </a:r>
            <a:r>
              <a:rPr lang="en-US" dirty="0" smtClean="0">
                <a:effectLst>
                  <a:outerShdw blurRad="38100" dist="38100" dir="2700000" algn="tl">
                    <a:srgbClr val="000000">
                      <a:alpha val="43137"/>
                    </a:srgbClr>
                  </a:outerShdw>
                </a:effectLst>
              </a:rPr>
              <a:t>National Assembly</a:t>
            </a:r>
          </a:p>
          <a:p>
            <a:pPr lvl="1">
              <a:lnSpc>
                <a:spcPct val="95000"/>
              </a:lnSpc>
            </a:pPr>
            <a:r>
              <a:rPr lang="en-US" dirty="0" smtClean="0"/>
              <a:t>1,000 persons selected at random through stratified sampling to secure fair representation </a:t>
            </a:r>
            <a:endParaRPr lang="en-US" dirty="0" smtClean="0">
              <a:effectLst>
                <a:outerShdw blurRad="38100" dist="38100" dir="2700000" algn="tl">
                  <a:srgbClr val="000000">
                    <a:alpha val="43137"/>
                  </a:srgbClr>
                </a:outerShdw>
              </a:effectLst>
            </a:endParaRPr>
          </a:p>
          <a:p>
            <a:pPr>
              <a:lnSpc>
                <a:spcPct val="95000"/>
              </a:lnSpc>
            </a:pPr>
            <a:r>
              <a:rPr lang="en-US" dirty="0" smtClean="0"/>
              <a:t>Appoint </a:t>
            </a:r>
            <a:r>
              <a:rPr lang="en-US" dirty="0" smtClean="0">
                <a:effectLst>
                  <a:outerShdw blurRad="38100" dist="38100" dir="2700000" algn="tl">
                    <a:srgbClr val="000000">
                      <a:alpha val="43137"/>
                    </a:srgbClr>
                  </a:outerShdw>
                </a:effectLst>
              </a:rPr>
              <a:t>Constitutional Committee </a:t>
            </a:r>
            <a:r>
              <a:rPr lang="en-US" dirty="0" smtClean="0"/>
              <a:t>to gather information, provide analysis, propose ideas</a:t>
            </a:r>
          </a:p>
          <a:p>
            <a:pPr lvl="1">
              <a:lnSpc>
                <a:spcPct val="95000"/>
              </a:lnSpc>
            </a:pPr>
            <a:r>
              <a:rPr lang="en-US" dirty="0" smtClean="0"/>
              <a:t>Seven members from different directions (law, literature, science), produced 700-page report</a:t>
            </a:r>
          </a:p>
          <a:p>
            <a:pPr>
              <a:lnSpc>
                <a:spcPct val="95000"/>
              </a:lnSpc>
            </a:pPr>
            <a:r>
              <a:rPr lang="en-US" dirty="0" smtClean="0"/>
              <a:t>Hold election of </a:t>
            </a:r>
            <a:r>
              <a:rPr lang="en-US" dirty="0" smtClean="0">
                <a:effectLst>
                  <a:outerShdw blurRad="38100" dist="38100" dir="2700000" algn="tl">
                    <a:srgbClr val="000000">
                      <a:alpha val="43137"/>
                    </a:srgbClr>
                  </a:outerShdw>
                </a:effectLst>
              </a:rPr>
              <a:t>Constitutional Assembly </a:t>
            </a:r>
            <a:r>
              <a:rPr lang="en-US" dirty="0" smtClean="0"/>
              <a:t>representatives</a:t>
            </a:r>
          </a:p>
          <a:p>
            <a:pPr lvl="1">
              <a:lnSpc>
                <a:spcPct val="95000"/>
              </a:lnSpc>
            </a:pPr>
            <a:r>
              <a:rPr lang="en-US" dirty="0" smtClean="0"/>
              <a:t>25 representatives elected from among 522 candidates by STV (Single Transferable Vote) method to minimize number of ‘dead’ votes</a:t>
            </a:r>
          </a:p>
          <a:p>
            <a:pPr>
              <a:lnSpc>
                <a:spcPct val="95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pPr>
              <a:lnSpc>
                <a:spcPct val="90000"/>
              </a:lnSpc>
            </a:pPr>
            <a:r>
              <a:rPr lang="en-US" dirty="0" smtClean="0"/>
              <a:t>Civilized campaign – not a campaign, really</a:t>
            </a:r>
          </a:p>
          <a:p>
            <a:pPr lvl="1">
              <a:lnSpc>
                <a:spcPct val="90000"/>
              </a:lnSpc>
            </a:pPr>
            <a:r>
              <a:rPr lang="en-US" dirty="0" smtClean="0"/>
              <a:t>Candidates viewed themselves not as competitors but rather as </a:t>
            </a:r>
            <a:r>
              <a:rPr lang="en-US" dirty="0" smtClean="0">
                <a:effectLst>
                  <a:outerShdw blurRad="38100" dist="38100" dir="2700000" algn="tl">
                    <a:srgbClr val="000000">
                      <a:alpha val="43137"/>
                    </a:srgbClr>
                  </a:outerShdw>
                </a:effectLst>
              </a:rPr>
              <a:t>advocates of a common cause</a:t>
            </a:r>
          </a:p>
          <a:p>
            <a:r>
              <a:rPr lang="en-US" dirty="0" smtClean="0"/>
              <a:t>The 25 elected were doctors, lawyers, priests, and professors, yes, …</a:t>
            </a:r>
          </a:p>
          <a:p>
            <a:pPr lvl="1"/>
            <a:r>
              <a:rPr lang="en-US" dirty="0" smtClean="0"/>
              <a:t>… but also company board members, a farmer, a fighter for the rights of handicapped persons, mathematicians, media people, erstwhile MPs, a nurse, a philosopher, poets and artists, political scientists, a theatre director, and a union leader</a:t>
            </a:r>
          </a:p>
          <a:p>
            <a:pPr lvl="1"/>
            <a:r>
              <a:rPr lang="en-US" dirty="0" smtClean="0"/>
              <a:t>Good cross section of society</a:t>
            </a:r>
            <a:endParaRPr lang="is-IS" dirty="0" smtClean="0"/>
          </a:p>
          <a:p>
            <a:pPr>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4987936"/>
          </a:xfrm>
        </p:spPr>
        <p:txBody>
          <a:bodyPr>
            <a:normAutofit lnSpcReduction="10000"/>
          </a:bodyPr>
          <a:lstStyle/>
          <a:p>
            <a:r>
              <a:rPr lang="en-US" dirty="0" smtClean="0"/>
              <a:t>People wanted change</a:t>
            </a:r>
          </a:p>
          <a:p>
            <a:pPr lvl="1"/>
            <a:r>
              <a:rPr lang="en-US" dirty="0" smtClean="0"/>
              <a:t>Conclusions of National Assembly were cohesive and clear</a:t>
            </a:r>
          </a:p>
          <a:p>
            <a:pPr lvl="1"/>
            <a:r>
              <a:rPr lang="en-US" dirty="0" smtClean="0"/>
              <a:t>Answers given by elected Constitutional Assembly members to media were equally clear</a:t>
            </a:r>
          </a:p>
          <a:p>
            <a:pPr lvl="1"/>
            <a:r>
              <a:rPr lang="en-US" dirty="0" smtClean="0"/>
              <a:t>Overwhelmingly, they favored </a:t>
            </a:r>
          </a:p>
          <a:p>
            <a:pPr lvl="2"/>
            <a:r>
              <a:rPr lang="en-US" dirty="0" smtClean="0"/>
              <a:t>Changing the constitution</a:t>
            </a:r>
          </a:p>
          <a:p>
            <a:pPr lvl="2"/>
            <a:r>
              <a:rPr lang="en-US" dirty="0" smtClean="0"/>
              <a:t>Equal voting rights everywhere in the country</a:t>
            </a:r>
          </a:p>
          <a:p>
            <a:pPr lvl="2"/>
            <a:r>
              <a:rPr lang="en-US" dirty="0" smtClean="0"/>
              <a:t>Public ownership of natural resources</a:t>
            </a:r>
          </a:p>
          <a:p>
            <a:pPr lvl="2"/>
            <a:r>
              <a:rPr lang="en-US" dirty="0" smtClean="0"/>
              <a:t>More national referenda</a:t>
            </a:r>
          </a:p>
          <a:p>
            <a:pPr lvl="2"/>
            <a:r>
              <a:rPr lang="en-US" dirty="0" smtClean="0"/>
              <a:t>Strengthening the right of the public to information</a:t>
            </a:r>
          </a:p>
          <a:p>
            <a:pPr lvl="2"/>
            <a:r>
              <a:rPr lang="en-US" dirty="0" smtClean="0"/>
              <a:t>Checks on the Minister of Justice’s ability to appoint judges on his or her own</a:t>
            </a:r>
          </a:p>
          <a:p>
            <a:pPr lvl="1"/>
            <a:r>
              <a:rPr lang="en-US" dirty="0" smtClean="0"/>
              <a:t>Public opinion polls reflected similar sentiments</a:t>
            </a:r>
            <a:endParaRPr lang="en-US" dirty="0"/>
          </a:p>
        </p:txBody>
      </p:sp>
      <p:sp>
        <p:nvSpPr>
          <p:cNvPr id="4" name="TextBox 3"/>
          <p:cNvSpPr txBox="1"/>
          <p:nvPr/>
        </p:nvSpPr>
        <p:spPr>
          <a:xfrm rot="21311064">
            <a:off x="5213283" y="625417"/>
            <a:ext cx="3578624"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Broad consensus in favor of significant changes</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left)">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left)">
                                      <p:cBhvr>
                                        <p:cTn id="45" dur="5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r>
              <a:rPr lang="en-US" dirty="0" smtClean="0"/>
              <a:t>Council had four months to do its work</a:t>
            </a:r>
          </a:p>
          <a:p>
            <a:pPr lvl="1"/>
            <a:r>
              <a:rPr lang="en-US" dirty="0" smtClean="0"/>
              <a:t>No big problem</a:t>
            </a:r>
          </a:p>
          <a:p>
            <a:pPr lvl="1"/>
            <a:r>
              <a:rPr lang="en-US" dirty="0" smtClean="0"/>
              <a:t>US constitution was written in four months in 1787</a:t>
            </a:r>
          </a:p>
          <a:p>
            <a:r>
              <a:rPr lang="en-US" dirty="0" smtClean="0"/>
              <a:t>Council decided to</a:t>
            </a:r>
          </a:p>
          <a:p>
            <a:pPr lvl="1"/>
            <a:r>
              <a:rPr lang="en-US" dirty="0" smtClean="0"/>
              <a:t>Rewrite constitution from scratch rather than revise the provisional one from 1944</a:t>
            </a:r>
          </a:p>
          <a:p>
            <a:pPr lvl="2"/>
            <a:r>
              <a:rPr lang="en-US" dirty="0" smtClean="0"/>
              <a:t>Even so, a basic feature of 1944 constitution was retained to preserve the continuity and stability of Iceland’s </a:t>
            </a:r>
            <a:r>
              <a:rPr lang="en-US" dirty="0" smtClean="0">
                <a:effectLst>
                  <a:outerShdw blurRad="38100" dist="38100" dir="2700000" algn="tl">
                    <a:srgbClr val="000000">
                      <a:alpha val="43137"/>
                    </a:srgbClr>
                  </a:outerShdw>
                </a:effectLst>
              </a:rPr>
              <a:t>semi-presidential form of government</a:t>
            </a:r>
          </a:p>
          <a:p>
            <a:pPr lvl="1"/>
            <a:r>
              <a:rPr lang="en-US" dirty="0" smtClean="0"/>
              <a:t>Move chapter on human rights up front to underline their importance</a:t>
            </a:r>
          </a:p>
          <a:p>
            <a:pPr lvl="1"/>
            <a:r>
              <a:rPr lang="en-US" dirty="0" smtClean="0"/>
              <a:t>Preface document by preamble declaring that</a:t>
            </a:r>
          </a:p>
          <a:p>
            <a:pPr lvl="2"/>
            <a:r>
              <a:rPr lang="en-US" dirty="0" smtClean="0">
                <a:effectLst>
                  <a:outerShdw blurRad="38100" dist="38100" dir="2700000" algn="tl">
                    <a:srgbClr val="000000">
                      <a:alpha val="43137"/>
                    </a:srgbClr>
                  </a:outerShdw>
                </a:effectLst>
              </a:rPr>
              <a:t>“We, the people of Iceland, wish to create a just society with equal opportunities for everyone.” </a:t>
            </a:r>
            <a:endParaRPr lang="is-IS" dirty="0">
              <a:effectLst>
                <a:outerShdw blurRad="38100" dist="38100" dir="2700000" algn="tl">
                  <a:srgbClr val="000000">
                    <a:alpha val="43137"/>
                  </a:srgbClr>
                </a:outerShdw>
              </a:effectLst>
            </a:endParaRPr>
          </a:p>
        </p:txBody>
      </p:sp>
      <p:sp>
        <p:nvSpPr>
          <p:cNvPr id="4" name="TextBox 3"/>
          <p:cNvSpPr txBox="1"/>
          <p:nvPr/>
        </p:nvSpPr>
        <p:spPr>
          <a:xfrm rot="21426721">
            <a:off x="4354992" y="303311"/>
            <a:ext cx="4582167"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effectLst>
                  <a:outerShdw blurRad="38100" dist="38100" dir="2700000" algn="tl">
                    <a:srgbClr val="000000">
                      <a:alpha val="43137"/>
                    </a:srgbClr>
                  </a:outerShdw>
                </a:effectLst>
              </a:rPr>
              <a:t>Semi-presidential parliamentary government </a:t>
            </a:r>
            <a:r>
              <a:rPr lang="en-US" dirty="0" smtClean="0"/>
              <a:t>with nationally elected president with significant power, primarily to refer bills to national referenda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key provisions concerning human rights</a:t>
            </a:r>
          </a:p>
          <a:p>
            <a:pPr lvl="1"/>
            <a:r>
              <a:rPr lang="en-US" dirty="0" smtClean="0"/>
              <a:t>Equal voting rights everywhere</a:t>
            </a:r>
          </a:p>
          <a:p>
            <a:pPr lvl="1"/>
            <a:r>
              <a:rPr lang="en-US" dirty="0" smtClean="0"/>
              <a:t>Public ownership of natural resources</a:t>
            </a:r>
          </a:p>
          <a:p>
            <a:r>
              <a:rPr lang="en-US" dirty="0" smtClean="0"/>
              <a:t>Other important provisions concerning</a:t>
            </a:r>
          </a:p>
          <a:p>
            <a:pPr lvl="1"/>
            <a:r>
              <a:rPr lang="en-US" dirty="0" smtClean="0"/>
              <a:t>Transparency and the right to information</a:t>
            </a:r>
          </a:p>
          <a:p>
            <a:pPr lvl="1"/>
            <a:r>
              <a:rPr lang="en-US" dirty="0" smtClean="0"/>
              <a:t>Environmental protection</a:t>
            </a:r>
          </a:p>
          <a:p>
            <a:pPr lvl="2"/>
            <a:r>
              <a:rPr lang="en-US" dirty="0" smtClean="0"/>
              <a:t>Reciprocal rights of man and nature</a:t>
            </a:r>
          </a:p>
          <a:p>
            <a:pPr lvl="1"/>
            <a:r>
              <a:rPr lang="en-US" dirty="0" smtClean="0"/>
              <a:t>Checks and balances, including </a:t>
            </a:r>
          </a:p>
          <a:p>
            <a:pPr lvl="2"/>
            <a:r>
              <a:rPr lang="en-US" dirty="0" smtClean="0"/>
              <a:t>Appointment of judges and other public officials</a:t>
            </a:r>
          </a:p>
          <a:p>
            <a:pPr lvl="2"/>
            <a:r>
              <a:rPr lang="en-US" dirty="0" smtClean="0"/>
              <a:t>Independence of state agencies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left)">
                                      <p:cBhvr>
                                        <p:cTn id="33" dur="500"/>
                                        <p:tgtEl>
                                          <p:spTgt spid="3">
                                            <p:txEl>
                                              <p:pRg st="8" end="8"/>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wipe(left)">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pPr>
              <a:lnSpc>
                <a:spcPct val="105000"/>
              </a:lnSpc>
            </a:pPr>
            <a:r>
              <a:rPr lang="en-US" dirty="0" smtClean="0"/>
              <a:t>Equal voting rights everywhere</a:t>
            </a:r>
          </a:p>
          <a:p>
            <a:pPr lvl="1">
              <a:lnSpc>
                <a:spcPct val="105000"/>
              </a:lnSpc>
            </a:pPr>
            <a:r>
              <a:rPr lang="en-US" dirty="0" smtClean="0"/>
              <a:t>In Iceland’s electoral system, the number of votes needed to elect an MP for Reykjavík area where 2/3 of population reside was 2, 3, and up to 4 times as large as the number of votes needed in rural electoral districts</a:t>
            </a:r>
          </a:p>
          <a:p>
            <a:pPr lvl="1">
              <a:lnSpc>
                <a:spcPct val="105000"/>
              </a:lnSpc>
            </a:pPr>
            <a:r>
              <a:rPr lang="en-US" dirty="0" smtClean="0"/>
              <a:t>Unequal voting rights constitute a </a:t>
            </a:r>
            <a:r>
              <a:rPr lang="en-US" dirty="0" smtClean="0">
                <a:effectLst>
                  <a:outerShdw blurRad="38100" dist="38100" dir="2700000" algn="tl">
                    <a:srgbClr val="000000">
                      <a:alpha val="43137"/>
                    </a:srgbClr>
                  </a:outerShdw>
                </a:effectLst>
              </a:rPr>
              <a:t>violation of human rights</a:t>
            </a:r>
            <a:r>
              <a:rPr lang="en-US" dirty="0" smtClean="0"/>
              <a:t> as pointed out by European election supervisors</a:t>
            </a:r>
          </a:p>
          <a:p>
            <a:pPr lvl="2">
              <a:lnSpc>
                <a:spcPct val="105000"/>
              </a:lnSpc>
            </a:pPr>
            <a:r>
              <a:rPr lang="en-US" dirty="0" smtClean="0"/>
              <a:t>For over 100 years, representatives of rural areas in parliament have blocked equal voting rights</a:t>
            </a:r>
          </a:p>
          <a:p>
            <a:pPr lvl="1">
              <a:lnSpc>
                <a:spcPct val="105000"/>
              </a:lnSpc>
            </a:pPr>
            <a:r>
              <a:rPr lang="en-US" dirty="0" smtClean="0"/>
              <a:t>The bill stipulates that voters vote for persons as well as parties, even across party lists, also guaranteeing minimal representation of regions</a:t>
            </a: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lnSpcReduction="10000"/>
          </a:bodyPr>
          <a:lstStyle/>
          <a:p>
            <a:r>
              <a:rPr lang="en-US" dirty="0" smtClean="0"/>
              <a:t>Human rights and natural resources</a:t>
            </a:r>
          </a:p>
          <a:p>
            <a:pPr lvl="1"/>
            <a:r>
              <a:rPr lang="en-US" dirty="0" smtClean="0"/>
              <a:t>“Iceland’s natural resources which are not in private ownership are the </a:t>
            </a:r>
            <a:r>
              <a:rPr lang="en-US" dirty="0" smtClean="0">
                <a:effectLst>
                  <a:outerShdw blurRad="38100" dist="38100" dir="2700000" algn="tl">
                    <a:srgbClr val="000000">
                      <a:alpha val="43137"/>
                    </a:srgbClr>
                  </a:outerShdw>
                </a:effectLst>
              </a:rPr>
              <a:t>common and perpetual property of the nation</a:t>
            </a:r>
            <a:r>
              <a:rPr lang="en-US" dirty="0" smtClean="0"/>
              <a:t>. No one may acquire the natural resources or their attached rights for ownership or permanent use, and they </a:t>
            </a:r>
            <a:r>
              <a:rPr lang="en-US" dirty="0" smtClean="0">
                <a:effectLst>
                  <a:outerShdw blurRad="38100" dist="38100" dir="2700000" algn="tl">
                    <a:srgbClr val="000000">
                      <a:alpha val="43137"/>
                    </a:srgbClr>
                  </a:outerShdw>
                </a:effectLst>
              </a:rPr>
              <a:t>may never be sold or mortgaged</a:t>
            </a:r>
            <a:r>
              <a:rPr lang="en-US" dirty="0" smtClean="0"/>
              <a:t>. … </a:t>
            </a:r>
          </a:p>
          <a:p>
            <a:pPr lvl="1"/>
            <a:r>
              <a:rPr lang="en-US" dirty="0" smtClean="0"/>
              <a:t>On the basis of law, government authorities may grant permits for the use or utilization of resources or other limited public goods </a:t>
            </a:r>
            <a:r>
              <a:rPr lang="en-US" dirty="0" smtClean="0">
                <a:effectLst>
                  <a:outerShdw blurRad="38100" dist="38100" dir="2700000" algn="tl">
                    <a:srgbClr val="000000">
                      <a:alpha val="43137"/>
                    </a:srgbClr>
                  </a:outerShdw>
                </a:effectLst>
              </a:rPr>
              <a:t>against full consideration</a:t>
            </a:r>
            <a:r>
              <a:rPr lang="en-US" dirty="0" smtClean="0"/>
              <a:t> and for a reasonable period of time. Such permits shall be </a:t>
            </a:r>
            <a:r>
              <a:rPr lang="en-US" dirty="0" smtClean="0">
                <a:effectLst>
                  <a:outerShdw blurRad="38100" dist="38100" dir="2700000" algn="tl">
                    <a:srgbClr val="000000">
                      <a:alpha val="43137"/>
                    </a:srgbClr>
                  </a:outerShdw>
                </a:effectLst>
              </a:rPr>
              <a:t>granted on a non-discriminatory basis</a:t>
            </a:r>
            <a:r>
              <a:rPr lang="en-US" dirty="0" smtClean="0"/>
              <a:t> and shall never entail ownership or irrevocable control of the resources.”</a:t>
            </a:r>
            <a:endParaRPr lang="en-US" dirty="0" smtClean="0">
              <a:effectLst>
                <a:outerShdw blurRad="38100" dist="38100" dir="2700000" algn="tl">
                  <a:srgbClr val="000000">
                    <a:alpha val="43137"/>
                  </a:srgbClr>
                </a:outerShdw>
              </a:effectLst>
            </a:endParaRPr>
          </a:p>
        </p:txBody>
      </p:sp>
      <p:sp>
        <p:nvSpPr>
          <p:cNvPr id="4" name="TextBox 3"/>
          <p:cNvSpPr txBox="1"/>
          <p:nvPr/>
        </p:nvSpPr>
        <p:spPr>
          <a:xfrm rot="21297490">
            <a:off x="4948877" y="716776"/>
            <a:ext cx="3714478"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Full vs. fair consideration</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 of long story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en-US" sz="2800" dirty="0" smtClean="0">
                <a:latin typeface="+mj-lt"/>
                <a:ea typeface="Calibri" pitchFamily="34" charset="0"/>
                <a:cs typeface="Calibri" pitchFamily="34" charset="0"/>
              </a:rPr>
              <a:t>Crash</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Background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Process</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Substance</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Method</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Obstacles</a:t>
            </a:r>
            <a:endParaRPr lang="en-US" sz="4000" dirty="0" smtClean="0">
              <a:latin typeface="+mj-lt"/>
              <a:cs typeface="Arial" pitchFamily="34" charset="0"/>
            </a:endParaRPr>
          </a:p>
          <a:p>
            <a:endParaRPr lang="en-US"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dirty="0" smtClean="0"/>
              <a:t>Key distinction between ‘property of the nation’ and ‘property of the state’</a:t>
            </a:r>
          </a:p>
          <a:p>
            <a:pPr lvl="1"/>
            <a:r>
              <a:rPr lang="en-US" dirty="0" smtClean="0">
                <a:effectLst>
                  <a:outerShdw blurRad="38100" dist="38100" dir="2700000" algn="tl">
                    <a:srgbClr val="000000">
                      <a:alpha val="43137"/>
                    </a:srgbClr>
                  </a:outerShdw>
                </a:effectLst>
              </a:rPr>
              <a:t>State property</a:t>
            </a:r>
            <a:r>
              <a:rPr lang="en-US" dirty="0" smtClean="0"/>
              <a:t> – office buildings, for example – can be sold or pledged at will by the state</a:t>
            </a:r>
          </a:p>
          <a:p>
            <a:pPr lvl="2"/>
            <a:r>
              <a:rPr lang="en-US" dirty="0" smtClean="0"/>
              <a:t>Several countries define natural resources as state property – e.g., China, Kuwait, Russia</a:t>
            </a:r>
          </a:p>
          <a:p>
            <a:pPr lvl="1"/>
            <a:r>
              <a:rPr lang="en-US" dirty="0" smtClean="0"/>
              <a:t>The </a:t>
            </a:r>
            <a:r>
              <a:rPr lang="en-US" dirty="0" smtClean="0">
                <a:effectLst>
                  <a:outerShdw blurRad="38100" dist="38100" dir="2700000" algn="tl">
                    <a:srgbClr val="000000">
                      <a:alpha val="43137"/>
                    </a:srgbClr>
                  </a:outerShdw>
                </a:effectLst>
              </a:rPr>
              <a:t>property of the nation</a:t>
            </a:r>
            <a:r>
              <a:rPr lang="en-US"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a:p>
            <a:pPr lvl="2"/>
            <a:r>
              <a:rPr lang="en-US" dirty="0" smtClean="0"/>
              <a:t>The use of </a:t>
            </a:r>
            <a:r>
              <a:rPr lang="en-US" dirty="0" smtClean="0">
                <a:effectLst>
                  <a:outerShdw blurRad="38100" dist="38100" dir="2700000" algn="tl">
                    <a:srgbClr val="000000">
                      <a:alpha val="43137"/>
                    </a:srgbClr>
                  </a:outerShdw>
                </a:effectLst>
              </a:rPr>
              <a:t>other people’s assets as collateral </a:t>
            </a:r>
            <a:r>
              <a:rPr lang="en-US" dirty="0" smtClean="0"/>
              <a:t>is conducive to excessive banking, besides being wrong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131952"/>
          </a:xfrm>
        </p:spPr>
        <p:txBody>
          <a:bodyPr>
            <a:normAutofit/>
          </a:bodyPr>
          <a:lstStyle/>
          <a:p>
            <a:r>
              <a:rPr lang="en-US" dirty="0" smtClean="0"/>
              <a:t>Human rights connection</a:t>
            </a:r>
          </a:p>
          <a:p>
            <a:pPr lvl="1"/>
            <a:r>
              <a:rPr lang="en-US" dirty="0" smtClean="0"/>
              <a:t>Supreme Court ruled in 1998 that Icelandic system of fisheries management is </a:t>
            </a:r>
            <a:r>
              <a:rPr lang="en-US" dirty="0" smtClean="0">
                <a:effectLst>
                  <a:outerShdw blurRad="38100" dist="38100" dir="2700000" algn="tl">
                    <a:srgbClr val="000000">
                      <a:alpha val="43137"/>
                    </a:srgbClr>
                  </a:outerShdw>
                </a:effectLst>
              </a:rPr>
              <a:t>discriminatory</a:t>
            </a:r>
            <a:r>
              <a:rPr lang="en-US" dirty="0" smtClean="0"/>
              <a:t> and thereby </a:t>
            </a:r>
            <a:r>
              <a:rPr lang="en-US" dirty="0" smtClean="0">
                <a:effectLst>
                  <a:outerShdw blurRad="38100" dist="38100" dir="2700000" algn="tl">
                    <a:srgbClr val="000000">
                      <a:alpha val="43137"/>
                    </a:srgbClr>
                  </a:outerShdw>
                </a:effectLst>
              </a:rPr>
              <a:t>unconstitutional</a:t>
            </a:r>
          </a:p>
          <a:p>
            <a:pPr lvl="2"/>
            <a:r>
              <a:rPr lang="en-US" dirty="0" smtClean="0"/>
              <a:t>In 2000, Supreme Court reversed its opinion under visible pressure from ministers</a:t>
            </a:r>
          </a:p>
          <a:p>
            <a:pPr lvl="1"/>
            <a:r>
              <a:rPr lang="en-US" dirty="0" smtClean="0"/>
              <a:t>In 2007, UN Committee on Human Rights expressed agreement with 1998 verdict in a binding opinion declaring the inequitable nature of the fisheries management system to constitute a </a:t>
            </a:r>
            <a:r>
              <a:rPr lang="en-US" dirty="0" smtClean="0">
                <a:effectLst>
                  <a:outerShdw blurRad="38100" dist="38100" dir="2700000" algn="tl">
                    <a:srgbClr val="000000">
                      <a:alpha val="43137"/>
                    </a:srgbClr>
                  </a:outerShdw>
                </a:effectLst>
              </a:rPr>
              <a:t>violation of human rights </a:t>
            </a:r>
            <a:r>
              <a:rPr lang="en-US" dirty="0" smtClean="0"/>
              <a:t>and instructing Iceland to rectify the situation </a:t>
            </a:r>
          </a:p>
          <a:p>
            <a:pPr lvl="2"/>
            <a:r>
              <a:rPr lang="en-US" dirty="0" smtClean="0"/>
              <a:t>Government has not yet responded except perfunctorily</a:t>
            </a:r>
          </a:p>
        </p:txBody>
      </p:sp>
      <p:sp>
        <p:nvSpPr>
          <p:cNvPr id="4" name="TextBox 3"/>
          <p:cNvSpPr txBox="1"/>
          <p:nvPr/>
        </p:nvSpPr>
        <p:spPr>
          <a:xfrm rot="21357429">
            <a:off x="6412702" y="6126591"/>
            <a:ext cx="2533066"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Name and shame</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Council decided to invite public to participate</a:t>
            </a:r>
          </a:p>
          <a:p>
            <a:pPr lvl="1"/>
            <a:r>
              <a:rPr lang="en-US" sz="2000" dirty="0" smtClean="0"/>
              <a:t>There was interest: 522 persons ran for 25 assembly seats</a:t>
            </a:r>
          </a:p>
          <a:p>
            <a:pPr lvl="1"/>
            <a:r>
              <a:rPr lang="en-US" sz="2000" dirty="0" smtClean="0"/>
              <a:t>This was a way to invite them and others to contribute</a:t>
            </a:r>
          </a:p>
          <a:p>
            <a:r>
              <a:rPr lang="en-US" dirty="0" smtClean="0"/>
              <a:t>Three overlapping rounds</a:t>
            </a:r>
          </a:p>
          <a:p>
            <a:pPr lvl="1"/>
            <a:r>
              <a:rPr lang="en-US" sz="2000" dirty="0" smtClean="0"/>
              <a:t>Each week, Council posted on its interactive website some new provisional articles for perusal by the public</a:t>
            </a:r>
          </a:p>
          <a:p>
            <a:pPr lvl="1"/>
            <a:r>
              <a:rPr lang="en-US" sz="2000" dirty="0" smtClean="0"/>
              <a:t>Two to three weeks later, after receiving comments and suggestions from the public as well as from experts, Council posted revised versions of those articles on the website</a:t>
            </a:r>
          </a:p>
          <a:p>
            <a:pPr lvl="1"/>
            <a:r>
              <a:rPr lang="en-US" sz="2000" dirty="0" smtClean="0"/>
              <a:t>In a final round, proposals for changes in the document as a whole were debated and voted upon article by article, and the final version of the bill was prepared</a:t>
            </a:r>
          </a:p>
          <a:p>
            <a:pPr lvl="1"/>
            <a:r>
              <a:rPr lang="en-US" sz="2000" dirty="0" smtClean="0"/>
              <a:t>At the end of the last round, each article was approved by an overwhelming majority of votes</a:t>
            </a:r>
          </a:p>
        </p:txBody>
      </p:sp>
      <p:sp>
        <p:nvSpPr>
          <p:cNvPr id="4" name="TextBox 3"/>
          <p:cNvSpPr txBox="1"/>
          <p:nvPr/>
        </p:nvSpPr>
        <p:spPr>
          <a:xfrm rot="21437201">
            <a:off x="4569595" y="382702"/>
            <a:ext cx="4165905"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Bill as a whole was passed unanimously, by 25 votes against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Invitation was well received</a:t>
            </a:r>
          </a:p>
          <a:p>
            <a:pPr lvl="1"/>
            <a:r>
              <a:rPr lang="en-US" dirty="0" smtClean="0"/>
              <a:t>Council received 323 formal proposals</a:t>
            </a:r>
          </a:p>
          <a:p>
            <a:pPr lvl="2"/>
            <a:r>
              <a:rPr lang="en-US" dirty="0" smtClean="0"/>
              <a:t>All were discussed and answered by one of three committees </a:t>
            </a:r>
          </a:p>
          <a:p>
            <a:pPr lvl="1"/>
            <a:r>
              <a:rPr lang="en-US" dirty="0" smtClean="0"/>
              <a:t>Over 3,600 comments were posted on website by visitors</a:t>
            </a:r>
          </a:p>
          <a:p>
            <a:pPr lvl="2"/>
            <a:r>
              <a:rPr lang="en-US" dirty="0" smtClean="0"/>
              <a:t>Council members answered many if not most of them </a:t>
            </a:r>
          </a:p>
          <a:p>
            <a:pPr lvl="1"/>
            <a:r>
              <a:rPr lang="en-US" dirty="0" smtClean="0"/>
              <a:t>Direct webcasts, also aired on TV, were regularly watched by about 150-450 viewers</a:t>
            </a:r>
          </a:p>
          <a:p>
            <a:pPr lvl="1"/>
            <a:r>
              <a:rPr lang="en-US" dirty="0" smtClean="0"/>
              <a:t>Over 50 interviews with Council members and others concerned were posted on YouTube</a:t>
            </a:r>
          </a:p>
          <a:p>
            <a:pPr lvl="2"/>
            <a:r>
              <a:rPr lang="en-US" dirty="0" smtClean="0"/>
              <a:t>They had, by late 2011, been viewed 5,000 times </a:t>
            </a:r>
          </a:p>
        </p:txBody>
      </p:sp>
      <p:sp>
        <p:nvSpPr>
          <p:cNvPr id="4" name="TextBox 3"/>
          <p:cNvSpPr txBox="1"/>
          <p:nvPr/>
        </p:nvSpPr>
        <p:spPr>
          <a:xfrm rot="21449331">
            <a:off x="4225222" y="506761"/>
            <a:ext cx="4676033"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Need to multiply these figures by 15 to find comparable ones for Scotland</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5059944"/>
          </a:xfrm>
        </p:spPr>
        <p:txBody>
          <a:bodyPr>
            <a:noAutofit/>
          </a:bodyPr>
          <a:lstStyle/>
          <a:p>
            <a:r>
              <a:rPr lang="en-US" dirty="0" smtClean="0"/>
              <a:t>At the same time, many experts advised the Council every step of the way</a:t>
            </a:r>
          </a:p>
          <a:p>
            <a:pPr lvl="1"/>
            <a:r>
              <a:rPr lang="en-US" dirty="0" smtClean="0"/>
              <a:t>Lawyers and others</a:t>
            </a:r>
          </a:p>
          <a:p>
            <a:pPr lvl="1"/>
            <a:r>
              <a:rPr lang="en-US" dirty="0" smtClean="0"/>
              <a:t>In meetings as well as in writing</a:t>
            </a:r>
          </a:p>
          <a:p>
            <a:r>
              <a:rPr lang="en-US" dirty="0" smtClean="0"/>
              <a:t>Council could not seek the advice of all available and eligible experts</a:t>
            </a:r>
          </a:p>
          <a:p>
            <a:pPr lvl="1"/>
            <a:r>
              <a:rPr lang="en-US" dirty="0" smtClean="0"/>
              <a:t>However, like everyone else, they were welcome to offer their comments and suggestions</a:t>
            </a:r>
          </a:p>
          <a:p>
            <a:r>
              <a:rPr lang="en-US" dirty="0" smtClean="0"/>
              <a:t>Council did not invite representatives of interest organizations to special meetings</a:t>
            </a:r>
          </a:p>
          <a:p>
            <a:pPr lvl="1"/>
            <a:r>
              <a:rPr lang="en-US" dirty="0" smtClean="0"/>
              <a:t>These organizations had same access as everyone else to Council (bankers, boat owners, farmers)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r>
              <a:rPr lang="en-US" dirty="0" smtClean="0"/>
              <a:t>Two main obstacles</a:t>
            </a:r>
          </a:p>
          <a:p>
            <a:pPr lvl="1"/>
            <a:r>
              <a:rPr lang="en-US" dirty="0" smtClean="0"/>
              <a:t>Parliament</a:t>
            </a:r>
          </a:p>
          <a:p>
            <a:pPr lvl="2"/>
            <a:r>
              <a:rPr lang="en-US" dirty="0" smtClean="0"/>
              <a:t>New constitution requires consent by simple majorities in two parliaments, with an election in between</a:t>
            </a:r>
          </a:p>
          <a:p>
            <a:pPr lvl="1"/>
            <a:r>
              <a:rPr lang="en-US" dirty="0" smtClean="0"/>
              <a:t>Powerful special interest groups</a:t>
            </a:r>
          </a:p>
          <a:p>
            <a:pPr lvl="2"/>
            <a:r>
              <a:rPr lang="en-US" dirty="0" smtClean="0"/>
              <a:t>Vessel owners, with lots of public money in their pockets, have strong influence on MPs</a:t>
            </a:r>
          </a:p>
          <a:p>
            <a:r>
              <a:rPr lang="en-US" dirty="0" smtClean="0"/>
              <a:t>Parliament has decided to hold an advisory national referendum on bill in October 2012</a:t>
            </a:r>
          </a:p>
          <a:p>
            <a:pPr lvl="1"/>
            <a:r>
              <a:rPr lang="en-US" dirty="0" smtClean="0"/>
              <a:t>Including five specific questions on substance, e.g., about one person, one vote as well as whether to declare natural resources to be the property of the 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99176" cy="5131952"/>
          </a:xfrm>
        </p:spPr>
        <p:txBody>
          <a:bodyPr>
            <a:noAutofit/>
          </a:bodyPr>
          <a:lstStyle/>
          <a:p>
            <a:r>
              <a:rPr lang="en-US" sz="2800" dirty="0" smtClean="0"/>
              <a:t>Some MPs have at least two strong reasons for </a:t>
            </a:r>
            <a:r>
              <a:rPr lang="en-US" sz="2800" dirty="0" smtClean="0">
                <a:effectLst>
                  <a:outerShdw blurRad="38100" dist="38100" dir="2700000" algn="tl">
                    <a:srgbClr val="000000">
                      <a:alpha val="43137"/>
                    </a:srgbClr>
                  </a:outerShdw>
                </a:effectLst>
              </a:rPr>
              <a:t>not</a:t>
            </a:r>
            <a:r>
              <a:rPr lang="en-US" sz="2800" dirty="0" smtClean="0"/>
              <a:t> wanting to see the bill go through</a:t>
            </a:r>
          </a:p>
          <a:p>
            <a:pPr lvl="1">
              <a:spcBef>
                <a:spcPts val="600"/>
              </a:spcBef>
            </a:pPr>
            <a:r>
              <a:rPr lang="en-US" sz="2400" dirty="0" smtClean="0">
                <a:effectLst>
                  <a:outerShdw blurRad="38100" dist="38100" dir="2700000" algn="tl">
                    <a:srgbClr val="000000">
                      <a:alpha val="43137"/>
                    </a:srgbClr>
                  </a:outerShdw>
                </a:effectLst>
              </a:rPr>
              <a:t>Equal voting rights </a:t>
            </a:r>
            <a:r>
              <a:rPr lang="en-US" sz="2400" dirty="0" smtClean="0"/>
              <a:t>article will spoil re-election prospects of some MPs who are the products of an electoral system allowing political parties to allocate ‘safe seats’ to candidates</a:t>
            </a:r>
          </a:p>
          <a:p>
            <a:pPr lvl="2">
              <a:spcBef>
                <a:spcPts val="600"/>
              </a:spcBef>
            </a:pPr>
            <a:r>
              <a:rPr lang="en-US" dirty="0" smtClean="0"/>
              <a:t>A bit like asking the turkey to vote for Christmas</a:t>
            </a:r>
          </a:p>
          <a:p>
            <a:pPr lvl="1">
              <a:spcBef>
                <a:spcPts val="600"/>
              </a:spcBef>
            </a:pPr>
            <a:r>
              <a:rPr lang="en-US" sz="2400" dirty="0" smtClean="0">
                <a:effectLst>
                  <a:outerShdw blurRad="38100" dist="38100" dir="2700000" algn="tl">
                    <a:srgbClr val="000000">
                      <a:alpha val="43137"/>
                    </a:srgbClr>
                  </a:outerShdw>
                </a:effectLst>
              </a:rPr>
              <a:t>Natural resources </a:t>
            </a:r>
            <a:r>
              <a:rPr lang="en-US" sz="2400" dirty="0" smtClean="0"/>
              <a:t>article will not please some MPs either because, to quote a former newspaper editor, “it means political suicide to rise against the quota holders in rural areas.”</a:t>
            </a:r>
          </a:p>
        </p:txBody>
      </p:sp>
      <p:sp>
        <p:nvSpPr>
          <p:cNvPr id="4" name="TextBox 3"/>
          <p:cNvSpPr txBox="1"/>
          <p:nvPr/>
        </p:nvSpPr>
        <p:spPr>
          <a:xfrm rot="21426872">
            <a:off x="4362972" y="284916"/>
            <a:ext cx="4574203"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MPs can hardly go against the will of the people as expressed in a national referendum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7" name="Content Placeholder 2"/>
          <p:cNvSpPr txBox="1">
            <a:spLocks/>
          </p:cNvSpPr>
          <p:nvPr/>
        </p:nvSpPr>
        <p:spPr>
          <a:xfrm>
            <a:off x="467544" y="1556792"/>
            <a:ext cx="7272808" cy="4968552"/>
          </a:xfrm>
          <a:prstGeom prst="rect">
            <a:avLst/>
          </a:prstGeom>
        </p:spPr>
        <p:txBody>
          <a:bodyPr vert="horz">
            <a:normAutofit lnSpcReduction="10000"/>
          </a:bodyPr>
          <a:lstStyle/>
          <a:p>
            <a:pPr marL="274320" indent="-274320">
              <a:spcBef>
                <a:spcPts val="600"/>
              </a:spcBef>
              <a:buClr>
                <a:schemeClr val="tx2"/>
              </a:buClr>
              <a:buSzPct val="73000"/>
              <a:buFont typeface="Wingdings 2"/>
              <a:buChar char=""/>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Bill is available in English</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hlinkClick r:id="rId3"/>
              </a:rPr>
              <a:t>http://stjornarskrarfelagid.is/english/constitutional-bill/</a:t>
            </a:r>
            <a:endPar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274320" indent="-274320">
              <a:spcBef>
                <a:spcPts val="600"/>
              </a:spcBef>
              <a:buClr>
                <a:schemeClr val="tx2"/>
              </a:buClr>
              <a:buSzPct val="73000"/>
              <a:buFont typeface="Wingdings 2"/>
              <a:buChar char=""/>
              <a:defRPr/>
            </a:pPr>
            <a:r>
              <a:rPr lang="en-US" sz="2600" dirty="0" smtClean="0"/>
              <a:t>Bill has been in public domain for 11 months</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No </a:t>
            </a:r>
            <a:r>
              <a:rPr lang="en-US" sz="2300" dirty="0" smtClean="0">
                <a:solidFill>
                  <a:schemeClr val="tx1">
                    <a:tint val="85000"/>
                  </a:schemeClr>
                </a:solidFill>
              </a:rPr>
              <a:t>significant, concrete, technical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criticisms have been voiced against it, nor have flaws been exposed, only points of political disagreement</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Critical voices seem to echo special interests (boat owners, politicians) keen to preserve the </a:t>
            </a:r>
            <a:r>
              <a:rPr kumimoji="0" lang="en-US" sz="2300" b="0" i="1" u="none" strike="noStrike" kern="1200" cap="none" spc="0" normalizeH="0" baseline="0" noProof="0" dirty="0" smtClean="0">
                <a:ln>
                  <a:noFill/>
                </a:ln>
                <a:solidFill>
                  <a:schemeClr val="tx1">
                    <a:tint val="85000"/>
                  </a:schemeClr>
                </a:solidFill>
                <a:effectLst/>
                <a:uLnTx/>
                <a:uFillTx/>
                <a:latin typeface="+mn-lt"/>
                <a:ea typeface="+mn-ea"/>
                <a:cs typeface="+mn-cs"/>
              </a:rPr>
              <a:t>status quo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for their own benefit </a:t>
            </a: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Opponents resorted to filibuster in parliament</a:t>
            </a:r>
          </a:p>
          <a:p>
            <a:pPr marL="978408" lvl="2" indent="-228600">
              <a:spcBef>
                <a:spcPts val="500"/>
              </a:spcBef>
              <a:buClr>
                <a:schemeClr val="accent4"/>
              </a:buClr>
              <a:buSzPct val="80000"/>
              <a:buFont typeface="Wingdings 2"/>
              <a:buChar char=""/>
              <a:defRPr/>
            </a:pPr>
            <a:r>
              <a:rPr kumimoji="0" lang="en-US" sz="2000" b="0" i="0" u="none" strike="noStrike" kern="1200" cap="none" spc="0" normalizeH="0" baseline="0" noProof="0" dirty="0" smtClean="0">
                <a:ln>
                  <a:noFill/>
                </a:ln>
                <a:solidFill>
                  <a:schemeClr val="tx1">
                    <a:tint val="85000"/>
                  </a:schemeClr>
                </a:solidFill>
                <a:effectLst/>
                <a:uLnTx/>
                <a:uFillTx/>
                <a:latin typeface="+mn-lt"/>
                <a:ea typeface="+mn-ea"/>
                <a:cs typeface="+mn-cs"/>
              </a:rPr>
              <a:t>Polls</a:t>
            </a:r>
            <a:r>
              <a:rPr kumimoji="0" lang="en-US" sz="2000" b="0" i="0" u="none" strike="noStrike" kern="1200" cap="none" spc="0" normalizeH="0" noProof="0" dirty="0" smtClean="0">
                <a:ln>
                  <a:noFill/>
                </a:ln>
                <a:solidFill>
                  <a:schemeClr val="tx1">
                    <a:tint val="85000"/>
                  </a:schemeClr>
                </a:solidFill>
                <a:effectLst/>
                <a:uLnTx/>
                <a:uFillTx/>
                <a:latin typeface="+mn-lt"/>
                <a:ea typeface="+mn-ea"/>
                <a:cs typeface="+mn-cs"/>
              </a:rPr>
              <a:t> suggest that </a:t>
            </a:r>
            <a:r>
              <a:rPr kumimoji="0" lang="en-US" sz="2000" b="0" i="0" u="none" strike="noStrike" kern="1200" cap="none" spc="0" normalizeH="0" baseline="0" noProof="0" dirty="0" smtClean="0">
                <a:ln>
                  <a:noFill/>
                </a:ln>
                <a:solidFill>
                  <a:schemeClr val="tx1">
                    <a:tint val="85000"/>
                  </a:schemeClr>
                </a:solidFill>
                <a:effectLst/>
                <a:uLnTx/>
                <a:uFillTx/>
                <a:latin typeface="+mn-lt"/>
                <a:ea typeface="+mn-ea"/>
                <a:cs typeface="+mn-cs"/>
              </a:rPr>
              <a:t>9% of voters trust parliament </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Classic contest between special vs. public interest </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wipe(left)">
                                      <p:cBhvr>
                                        <p:cTn id="35" dur="500"/>
                                        <p:tgtEl>
                                          <p:spTgt spid="7">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7">
                                            <p:txEl>
                                              <p:pRg st="7" end="7"/>
                                            </p:txEl>
                                          </p:spTgt>
                                        </p:tgtEl>
                                        <p:attrNameLst>
                                          <p:attrName>style.visibility</p:attrName>
                                        </p:attrNameLst>
                                      </p:cBhvr>
                                      <p:to>
                                        <p:strVal val="visible"/>
                                      </p:to>
                                    </p:set>
                                    <p:animEffect transition="in" filter="wipe(left)">
                                      <p:cBhvr>
                                        <p:cTn id="40"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conclusion</a:t>
            </a:r>
            <a:endParaRPr lang="en-US" dirty="0">
              <a:effectLst>
                <a:outerShdw blurRad="38100" dist="38100" dir="2700000" algn="tl">
                  <a:srgbClr val="000000">
                    <a:alpha val="43137"/>
                  </a:srgbClr>
                </a:outerShdw>
              </a:effectLst>
            </a:endParaRPr>
          </a:p>
        </p:txBody>
      </p:sp>
      <p:sp>
        <p:nvSpPr>
          <p:cNvPr id="4" name="Text Box 4"/>
          <p:cNvSpPr txBox="1">
            <a:spLocks noChangeArrowheads="1"/>
          </p:cNvSpPr>
          <p:nvPr/>
        </p:nvSpPr>
        <p:spPr bwMode="auto">
          <a:xfrm rot="21420000">
            <a:off x="3833763" y="4173524"/>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5" name="Text Box 3"/>
          <p:cNvSpPr txBox="1">
            <a:spLocks noChangeArrowheads="1"/>
          </p:cNvSpPr>
          <p:nvPr/>
        </p:nvSpPr>
        <p:spPr bwMode="auto">
          <a:xfrm rot="21420000">
            <a:off x="4660049" y="293383"/>
            <a:ext cx="4114800" cy="1015663"/>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dirty="0">
                <a:latin typeface="Tahoma" charset="0"/>
              </a:rPr>
              <a:t>These slides can be viewed on my website: </a:t>
            </a:r>
            <a:r>
              <a:rPr lang="en-US" sz="2000" dirty="0">
                <a:latin typeface="Tahoma" charset="0"/>
                <a:hlinkClick r:id="rId3"/>
              </a:rPr>
              <a:t>www.hi.is/</a:t>
            </a:r>
            <a:r>
              <a:rPr lang="en-US" sz="2000" dirty="0">
                <a:latin typeface="Tahoma" charset="0"/>
                <a:cs typeface="Times New Roman" pitchFamily="18" charset="0"/>
                <a:hlinkClick r:id="rId3"/>
              </a:rPr>
              <a:t>~</a:t>
            </a:r>
            <a:r>
              <a:rPr lang="en-US" sz="2000" dirty="0" smtClean="0">
                <a:latin typeface="Tahoma" charset="0"/>
                <a:hlinkClick r:id="rId3"/>
              </a:rPr>
              <a:t>gylfason</a:t>
            </a:r>
            <a:endParaRPr lang="en-US" sz="2000" dirty="0" smtClean="0">
              <a:latin typeface="Tahoma" charset="0"/>
            </a:endParaRPr>
          </a:p>
          <a:p>
            <a:pPr eaLnBrk="0" hangingPunct="0">
              <a:defRPr/>
            </a:pPr>
            <a:r>
              <a:rPr lang="en-US" sz="2000" dirty="0" smtClean="0">
                <a:latin typeface="Tahoma" charset="0"/>
              </a:rPr>
              <a:t>Here is the </a:t>
            </a:r>
            <a:r>
              <a:rPr lang="en-US" sz="2000" dirty="0" smtClean="0">
                <a:latin typeface="Tahoma" charset="0"/>
                <a:hlinkClick r:id="rId4"/>
              </a:rPr>
              <a:t>paper</a:t>
            </a:r>
            <a:r>
              <a:rPr lang="en-US" sz="2000" dirty="0" smtClean="0">
                <a:latin typeface="Tahoma" charset="0"/>
              </a:rPr>
              <a:t> behind the slides</a:t>
            </a:r>
            <a:endParaRPr lang="en-US" sz="2000" dirty="0">
              <a:latin typeface="Tahoma" charset="0"/>
            </a:endParaRPr>
          </a:p>
        </p:txBody>
      </p:sp>
      <p:sp>
        <p:nvSpPr>
          <p:cNvPr id="7" name="Content Placeholder 2"/>
          <p:cNvSpPr txBox="1">
            <a:spLocks/>
          </p:cNvSpPr>
          <p:nvPr/>
        </p:nvSpPr>
        <p:spPr>
          <a:xfrm>
            <a:off x="467544" y="1556792"/>
            <a:ext cx="7499176" cy="504056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a:t>
            </a:r>
            <a:r>
              <a:rPr kumimoji="0" lang="en-US" sz="2600" b="0" i="0" u="none" strike="noStrike" kern="1200" cap="none" spc="0" normalizeH="0" noProof="0" dirty="0" smtClean="0">
                <a:ln>
                  <a:noFill/>
                </a:ln>
                <a:solidFill>
                  <a:schemeClr val="tx1"/>
                </a:solidFill>
                <a:effectLst/>
                <a:uLnTx/>
                <a:uFillTx/>
                <a:latin typeface="+mn-lt"/>
                <a:ea typeface="+mn-ea"/>
                <a:cs typeface="+mn-cs"/>
              </a:rPr>
              <a:t>imilarities with US 1787-88</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4 months in the making in Philadelphia</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US congress did not amend the bill</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put to a vote in 13 states</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within 9 months thereafter, following intense political debate and outpouring of writing</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Federalists beat anti-federalists by narrow margins</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Virginia: 89 to 79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New</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York: 30 to 27 votes</a:t>
            </a:r>
          </a:p>
          <a:p>
            <a:pPr marL="978408" lvl="2" indent="-228600">
              <a:spcBef>
                <a:spcPts val="500"/>
              </a:spcBef>
              <a:buClr>
                <a:schemeClr val="accent4"/>
              </a:buClr>
              <a:buSzPct val="80000"/>
              <a:buFont typeface="Wingdings 2"/>
              <a:buChar char=""/>
              <a:defRPr/>
            </a:pPr>
            <a:r>
              <a:rPr lang="en-US" sz="2300" baseline="0" dirty="0" smtClean="0">
                <a:solidFill>
                  <a:schemeClr val="tx1">
                    <a:tint val="85000"/>
                  </a:schemeClr>
                </a:solidFill>
              </a:rPr>
              <a:t>Massachusetts:</a:t>
            </a:r>
            <a:r>
              <a:rPr lang="en-US" sz="2300" dirty="0" smtClean="0">
                <a:solidFill>
                  <a:schemeClr val="tx1">
                    <a:tint val="85000"/>
                  </a:schemeClr>
                </a:solidFill>
              </a:rPr>
              <a:t> 187 to 168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Rhode</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Island referendum: Bill was rejected</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But a</a:t>
            </a:r>
            <a:r>
              <a:rPr lang="en-US" sz="2300" baseline="0" dirty="0" smtClean="0">
                <a:solidFill>
                  <a:schemeClr val="tx1">
                    <a:tint val="85000"/>
                  </a:schemeClr>
                </a:solidFill>
              </a:rPr>
              <a:t>pproval by 9</a:t>
            </a:r>
            <a:r>
              <a:rPr lang="en-US" sz="2300" dirty="0" smtClean="0">
                <a:solidFill>
                  <a:schemeClr val="tx1">
                    <a:tint val="85000"/>
                  </a:schemeClr>
                </a:solidFill>
              </a:rPr>
              <a:t> states out of 13 was enough</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7">
                                            <p:txEl>
                                              <p:pRg st="5" end="5"/>
                                            </p:txEl>
                                          </p:spTgt>
                                        </p:tgtEl>
                                        <p:attrNameLst>
                                          <p:attrName>style.visibility</p:attrName>
                                        </p:attrNameLst>
                                      </p:cBhvr>
                                      <p:to>
                                        <p:strVal val="visible"/>
                                      </p:to>
                                    </p:set>
                                    <p:animEffect transition="in" filter="wipe(left)">
                                      <p:cBhvr>
                                        <p:cTn id="30" dur="500"/>
                                        <p:tgtEl>
                                          <p:spTgt spid="7">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Effect transition="in" filter="wipe(left)">
                                      <p:cBhvr>
                                        <p:cTn id="33" dur="500"/>
                                        <p:tgtEl>
                                          <p:spTgt spid="7">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7">
                                            <p:txEl>
                                              <p:pRg st="7" end="7"/>
                                            </p:txEl>
                                          </p:spTgt>
                                        </p:tgtEl>
                                        <p:attrNameLst>
                                          <p:attrName>style.visibility</p:attrName>
                                        </p:attrNameLst>
                                      </p:cBhvr>
                                      <p:to>
                                        <p:strVal val="visible"/>
                                      </p:to>
                                    </p:set>
                                    <p:animEffect transition="in" filter="wipe(left)">
                                      <p:cBhvr>
                                        <p:cTn id="36" dur="500"/>
                                        <p:tgtEl>
                                          <p:spTgt spid="7">
                                            <p:txEl>
                                              <p:pRg st="7" end="7"/>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animEffect transition="in" filter="wipe(left)">
                                      <p:cBhvr>
                                        <p:cTn id="39" dur="500"/>
                                        <p:tgtEl>
                                          <p:spTgt spid="7">
                                            <p:txEl>
                                              <p:pRg st="8" end="8"/>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wipe(left)">
                                      <p:cBhvr>
                                        <p:cTn id="42" dur="500"/>
                                        <p:tgtEl>
                                          <p:spTgt spid="7">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left)">
                                      <p:cBhvr>
                                        <p:cTn id="5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643192" cy="4846320"/>
          </a:xfrm>
        </p:spPr>
        <p:txBody>
          <a:bodyPr>
            <a:noAutofit/>
          </a:bodyPr>
          <a:lstStyle/>
          <a:p>
            <a:pPr marL="514350" lvl="0" indent="-514350" fontAlgn="base">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Crash</a:t>
            </a:r>
            <a:r>
              <a:rPr lang="en-US" sz="2800" dirty="0" smtClean="0">
                <a:latin typeface="+mj-lt"/>
                <a:ea typeface="Calibri" pitchFamily="34" charset="0"/>
                <a:cs typeface="Calibri" pitchFamily="34" charset="0"/>
              </a:rPr>
              <a:t> – Serious business, cost 7 times GDP</a:t>
            </a:r>
            <a:endParaRPr lang="is-IS" sz="8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Background</a:t>
            </a:r>
            <a:r>
              <a:rPr lang="en-US" sz="2800" dirty="0" smtClean="0">
                <a:latin typeface="+mj-lt"/>
                <a:ea typeface="Calibri" pitchFamily="34" charset="0"/>
                <a:cs typeface="Calibri" pitchFamily="34" charset="0"/>
              </a:rPr>
              <a:t> – People demanded change</a:t>
            </a:r>
          </a:p>
          <a:p>
            <a:pPr marL="761238" lvl="1" indent="-514350" eaLnBrk="0" fontAlgn="base" hangingPunct="0">
              <a:spcBef>
                <a:spcPts val="0"/>
              </a:spcBef>
              <a:spcAft>
                <a:spcPct val="0"/>
              </a:spcAft>
              <a:buClrTx/>
              <a:buSzTx/>
            </a:pPr>
            <a:r>
              <a:rPr lang="en-US" sz="2400" dirty="0" smtClean="0">
                <a:latin typeface="+mj-lt"/>
                <a:ea typeface="Calibri" pitchFamily="34" charset="0"/>
                <a:cs typeface="Calibri" pitchFamily="34" charset="0"/>
              </a:rPr>
              <a:t>Most new constitutions arise from crises</a:t>
            </a: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cs typeface="Calibri" pitchFamily="34" charset="0"/>
              </a:rPr>
              <a:t>Process</a:t>
            </a:r>
            <a:r>
              <a:rPr lang="en-US" sz="2800" dirty="0" smtClean="0">
                <a:latin typeface="+mj-lt"/>
                <a:cs typeface="Calibri" pitchFamily="34" charset="0"/>
              </a:rPr>
              <a:t> – From national assembly via constituent assembly to new constitution</a:t>
            </a:r>
          </a:p>
          <a:p>
            <a:pPr marL="761238" lvl="1" indent="-514350" eaLnBrk="0" fontAlgn="base" hangingPunct="0">
              <a:spcBef>
                <a:spcPts val="0"/>
              </a:spcBef>
              <a:spcAft>
                <a:spcPct val="0"/>
              </a:spcAft>
              <a:buClrTx/>
              <a:buSzTx/>
            </a:pPr>
            <a:r>
              <a:rPr lang="en-US" sz="2400" dirty="0" smtClean="0">
                <a:latin typeface="+mj-lt"/>
                <a:cs typeface="Calibri" pitchFamily="34" charset="0"/>
              </a:rPr>
              <a:t>Politicians not involved</a:t>
            </a:r>
            <a:endParaRPr lang="is-IS" sz="6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Substance</a:t>
            </a:r>
            <a:r>
              <a:rPr lang="en-US" sz="2800" dirty="0" smtClean="0">
                <a:latin typeface="+mj-lt"/>
                <a:ea typeface="Calibri" pitchFamily="34" charset="0"/>
                <a:cs typeface="Calibri" pitchFamily="34" charset="0"/>
              </a:rPr>
              <a:t> – Sharp focus on human rights</a:t>
            </a:r>
          </a:p>
          <a:p>
            <a:pPr marL="761238" lvl="1" indent="-514350" eaLnBrk="0" fontAlgn="base" hangingPunct="0">
              <a:spcBef>
                <a:spcPts val="0"/>
              </a:spcBef>
              <a:spcAft>
                <a:spcPct val="0"/>
              </a:spcAft>
              <a:buClrTx/>
              <a:buSzTx/>
            </a:pPr>
            <a:r>
              <a:rPr lang="en-US" sz="2400" dirty="0" smtClean="0">
                <a:latin typeface="+mj-lt"/>
                <a:ea typeface="Calibri" pitchFamily="34" charset="0"/>
                <a:cs typeface="Calibri" pitchFamily="34" charset="0"/>
              </a:rPr>
              <a:t>One person, one vote; persons v. party lists</a:t>
            </a:r>
          </a:p>
          <a:p>
            <a:pPr marL="761238" lvl="1" indent="-514350" eaLnBrk="0" fontAlgn="base" hangingPunct="0">
              <a:spcBef>
                <a:spcPts val="0"/>
              </a:spcBef>
              <a:spcAft>
                <a:spcPct val="0"/>
              </a:spcAft>
              <a:buClrTx/>
              <a:buSzTx/>
            </a:pPr>
            <a:r>
              <a:rPr lang="en-US" sz="2400" dirty="0" smtClean="0">
                <a:latin typeface="+mj-lt"/>
                <a:ea typeface="Calibri" pitchFamily="34" charset="0"/>
                <a:cs typeface="Calibri" pitchFamily="34" charset="0"/>
              </a:rPr>
              <a:t>Public ownership of natural resources </a:t>
            </a:r>
            <a:endParaRPr lang="is-IS" sz="6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Method</a:t>
            </a:r>
            <a:r>
              <a:rPr lang="en-US" sz="2800" dirty="0" smtClean="0">
                <a:latin typeface="+mj-lt"/>
                <a:ea typeface="Calibri" pitchFamily="34" charset="0"/>
                <a:cs typeface="Calibri" pitchFamily="34" charset="0"/>
              </a:rPr>
              <a:t> – Similar to US 1787</a:t>
            </a:r>
            <a:endParaRPr lang="is-IS" sz="800" dirty="0" smtClean="0">
              <a:latin typeface="+mj-lt"/>
              <a:cs typeface="Arial" pitchFamily="34" charset="0"/>
            </a:endParaRPr>
          </a:p>
          <a:p>
            <a:pPr marL="514350" lvl="0" indent="-514350" eaLnBrk="0" fontAlgn="base" hangingPunct="0">
              <a:spcBef>
                <a:spcPts val="0"/>
              </a:spcBef>
              <a:spcAft>
                <a:spcPct val="0"/>
              </a:spcAft>
              <a:buClrTx/>
              <a:buSzTx/>
              <a:buFont typeface="+mj-lt"/>
              <a:buAutoNum type="arabicParenR"/>
            </a:pPr>
            <a:r>
              <a:rPr lang="en-US" sz="2800" dirty="0" smtClean="0">
                <a:effectLst>
                  <a:outerShdw blurRad="38100" dist="38100" dir="2700000" algn="tl">
                    <a:srgbClr val="000000">
                      <a:alpha val="43137"/>
                    </a:srgbClr>
                  </a:outerShdw>
                </a:effectLst>
                <a:latin typeface="+mj-lt"/>
                <a:ea typeface="Calibri" pitchFamily="34" charset="0"/>
                <a:cs typeface="Calibri" pitchFamily="34" charset="0"/>
              </a:rPr>
              <a:t>Obstacles</a:t>
            </a:r>
            <a:r>
              <a:rPr lang="en-US" sz="2800" dirty="0" smtClean="0">
                <a:latin typeface="+mj-lt"/>
                <a:ea typeface="Calibri" pitchFamily="34" charset="0"/>
                <a:cs typeface="Calibri" pitchFamily="34" charset="0"/>
              </a:rPr>
              <a:t> – Usual suspects</a:t>
            </a:r>
            <a:endParaRPr lang="en-US" sz="4000" dirty="0" smtClean="0">
              <a:latin typeface="+mj-lt"/>
              <a:cs typeface="Arial" pitchFamily="34" charset="0"/>
            </a:endParaRPr>
          </a:p>
          <a:p>
            <a:pPr>
              <a:spcBef>
                <a:spcPts val="0"/>
              </a:spcBef>
            </a:pPr>
            <a:endParaRPr lang="en-US" sz="2800"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
        <p:nvSpPr>
          <p:cNvPr id="6" name="TextBox 5"/>
          <p:cNvSpPr txBox="1"/>
          <p:nvPr/>
        </p:nvSpPr>
        <p:spPr>
          <a:xfrm rot="21300180">
            <a:off x="5935604" y="5229472"/>
            <a:ext cx="2974217" cy="138499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800" dirty="0" smtClean="0"/>
              <a:t>Here, emphasize process, method, and obstacles</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left)">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wipe(left)">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fontScale="92500" lnSpcReduction="10000"/>
          </a:bodyPr>
          <a:lstStyle/>
          <a:p>
            <a:r>
              <a:rPr lang="en-US" sz="2800" dirty="0" smtClean="0"/>
              <a:t>When countries crash, a natural thing to do, </a:t>
            </a:r>
            <a:r>
              <a:rPr lang="en-US" sz="2800" i="1" dirty="0" smtClean="0"/>
              <a:t>inter alia</a:t>
            </a:r>
            <a:r>
              <a:rPr lang="en-US" sz="2800" dirty="0" smtClean="0"/>
              <a:t>, is inspect their legal foundation to look for latent flaws and fix them</a:t>
            </a:r>
          </a:p>
          <a:p>
            <a:pPr lvl="1"/>
            <a:r>
              <a:rPr lang="en-US" sz="2500" dirty="0" smtClean="0"/>
              <a:t>This was one of the demands of the </a:t>
            </a:r>
            <a:r>
              <a:rPr lang="en-US" sz="2500" dirty="0" smtClean="0">
                <a:effectLst>
                  <a:outerShdw blurRad="38100" dist="38100" dir="2700000" algn="tl">
                    <a:srgbClr val="000000">
                      <a:alpha val="43137"/>
                    </a:srgbClr>
                  </a:outerShdw>
                </a:effectLst>
              </a:rPr>
              <a:t>pots-and-pans revolution</a:t>
            </a:r>
            <a:r>
              <a:rPr lang="en-US" sz="2500" dirty="0" smtClean="0"/>
              <a:t> that shook Iceland after the crash in October 2008 </a:t>
            </a:r>
          </a:p>
          <a:p>
            <a:pPr lvl="2"/>
            <a:r>
              <a:rPr lang="en-US" sz="2200" dirty="0" smtClean="0"/>
              <a:t>Three banks comprising 85% of the banking system collapsed within a week, the rest in quick succession</a:t>
            </a:r>
          </a:p>
          <a:p>
            <a:pPr lvl="2"/>
            <a:r>
              <a:rPr lang="en-US" sz="2200" dirty="0" smtClean="0"/>
              <a:t>Local equity market was virtually wiped out overnight</a:t>
            </a:r>
          </a:p>
          <a:p>
            <a:pPr lvl="1"/>
            <a:r>
              <a:rPr lang="en-US" sz="2500" dirty="0" smtClean="0"/>
              <a:t>Useful analogy with civil aviation</a:t>
            </a:r>
          </a:p>
          <a:p>
            <a:pPr lvl="2"/>
            <a:r>
              <a:rPr lang="en-US" sz="2200" dirty="0" smtClean="0"/>
              <a:t>Around the world, every air crash is investigated in the interest of public safety</a:t>
            </a:r>
          </a:p>
          <a:p>
            <a:pPr lvl="2"/>
            <a:r>
              <a:rPr lang="en-US" sz="2200" dirty="0" smtClean="0"/>
              <a:t>We do not “turn the page”</a:t>
            </a:r>
          </a:p>
          <a:p>
            <a:pPr lvl="2"/>
            <a:r>
              <a:rPr lang="en-US" sz="2200" dirty="0" smtClean="0"/>
              <a:t>Credible crash analysis for public safety</a:t>
            </a:r>
            <a:endParaRPr lang="en-US" sz="2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fontScale="70000" lnSpcReduction="20000"/>
          </a:bodyPr>
          <a:lstStyle/>
          <a:p>
            <a:pPr>
              <a:lnSpc>
                <a:spcPct val="120000"/>
              </a:lnSpc>
            </a:pPr>
            <a:r>
              <a:rPr lang="en-US" sz="3700" dirty="0" smtClean="0"/>
              <a:t>The Iceland crash was a big one, perhaps the biggest financial crash on record</a:t>
            </a:r>
          </a:p>
          <a:p>
            <a:pPr lvl="1">
              <a:lnSpc>
                <a:spcPct val="120000"/>
              </a:lnSpc>
            </a:pPr>
            <a:r>
              <a:rPr lang="en-US" sz="3300" dirty="0" smtClean="0"/>
              <a:t>Financial losses inflicted on creditors, shareholders, and depositors abroad as well as at home equal about </a:t>
            </a:r>
            <a:r>
              <a:rPr lang="en-US" sz="3300" dirty="0" smtClean="0">
                <a:effectLst>
                  <a:outerShdw blurRad="38100" dist="38100" dir="2700000" algn="tl">
                    <a:srgbClr val="000000">
                      <a:alpha val="43137"/>
                    </a:srgbClr>
                  </a:outerShdw>
                </a:effectLst>
              </a:rPr>
              <a:t>7 times Iceland’s GDP</a:t>
            </a:r>
            <a:r>
              <a:rPr lang="en-US" sz="3300" dirty="0" smtClean="0"/>
              <a:t>, a world record</a:t>
            </a:r>
          </a:p>
          <a:p>
            <a:pPr lvl="1">
              <a:lnSpc>
                <a:spcPct val="120000"/>
              </a:lnSpc>
            </a:pPr>
            <a:r>
              <a:rPr lang="en-US" sz="3300" dirty="0" smtClean="0"/>
              <a:t>The three “big” Icelandic banks’ collapse in 2008 would, had they been American, make the list of the 10 largest corporate bankruptcies of all time in the US, a remarkable result in view of Iceland’s population of 320,000</a:t>
            </a:r>
          </a:p>
          <a:p>
            <a:pPr lvl="2">
              <a:lnSpc>
                <a:spcPct val="120000"/>
              </a:lnSpc>
            </a:pPr>
            <a:r>
              <a:rPr lang="en-US" sz="3000" dirty="0" smtClean="0"/>
              <a:t>Owner of </a:t>
            </a:r>
            <a:r>
              <a:rPr lang="en-US" sz="3000" dirty="0" err="1" smtClean="0"/>
              <a:t>Landsbanki</a:t>
            </a:r>
            <a:r>
              <a:rPr lang="en-US" sz="3000" dirty="0" smtClean="0"/>
              <a:t> declared $750 million personal bankruptcy, including $500 million he owed to “his” bank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Many new constitutions in Europe</a:t>
            </a:r>
          </a:p>
          <a:p>
            <a:r>
              <a:rPr lang="en-US" dirty="0" smtClean="0"/>
              <a:t>After the collapse of communism in 1989-91, East and Central Europe adopted about 25 new constitutions, all except Hungary</a:t>
            </a:r>
          </a:p>
          <a:p>
            <a:r>
              <a:rPr lang="en-US" dirty="0" smtClean="0"/>
              <a:t>Most constitutions are written or revised following economic or political upheaval because crises often trigger demands for a fresh start or expose flaws to be fixed</a:t>
            </a:r>
          </a:p>
          <a:p>
            <a:pPr lvl="1"/>
            <a:r>
              <a:rPr lang="en-US" dirty="0" smtClean="0"/>
              <a:t>In quiet times, people and politicians most often feel they have other things to think about</a:t>
            </a:r>
          </a:p>
          <a:p>
            <a:pPr lvl="2"/>
            <a:r>
              <a:rPr lang="en-US" sz="2100" dirty="0" smtClean="0"/>
              <a:t>Exceptions: Sweden (1974), Canada (1982)</a:t>
            </a:r>
            <a:endParaRPr lang="is-IS" sz="2100"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 Seven waves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nSpc>
                <a:spcPct val="80000"/>
              </a:lnSpc>
            </a:pPr>
            <a:r>
              <a:rPr lang="en-US" sz="2000" dirty="0" err="1" smtClean="0"/>
              <a:t>Elster</a:t>
            </a:r>
            <a:r>
              <a:rPr lang="en-US" sz="2000" dirty="0" smtClean="0"/>
              <a:t> (1995) describes seven waves of constitution making following the US Declaration of Independence in 1776</a:t>
            </a:r>
          </a:p>
          <a:p>
            <a:pPr marL="749808" lvl="1" indent="-457200">
              <a:lnSpc>
                <a:spcPct val="80000"/>
              </a:lnSpc>
              <a:buSzPct val="100000"/>
              <a:buFont typeface="+mj-lt"/>
              <a:buAutoNum type="arabicParenR"/>
            </a:pPr>
            <a:r>
              <a:rPr lang="en-US" sz="1800" dirty="0" smtClean="0"/>
              <a:t>During </a:t>
            </a:r>
            <a:r>
              <a:rPr lang="en-US" sz="1800" dirty="0" smtClean="0">
                <a:effectLst>
                  <a:outerShdw blurRad="38100" dist="38100" dir="2700000" algn="tl">
                    <a:srgbClr val="000000">
                      <a:alpha val="43137"/>
                    </a:srgbClr>
                  </a:outerShdw>
                </a:effectLst>
              </a:rPr>
              <a:t>1780-91</a:t>
            </a:r>
            <a:r>
              <a:rPr lang="en-US" sz="1800" dirty="0" smtClean="0"/>
              <a:t> the US, Poland, and France adopted new constitutions, as did Sweden in 1809 and Norway in 1814</a:t>
            </a:r>
          </a:p>
          <a:p>
            <a:pPr marL="749808" lvl="1" indent="-457200">
              <a:lnSpc>
                <a:spcPct val="80000"/>
              </a:lnSpc>
              <a:buSzPct val="100000"/>
              <a:buFont typeface="+mj-lt"/>
              <a:buAutoNum type="arabicParenR"/>
            </a:pPr>
            <a:r>
              <a:rPr lang="en-US" sz="1800" dirty="0" smtClean="0"/>
              <a:t>Following revolutions in </a:t>
            </a:r>
            <a:r>
              <a:rPr lang="en-US" sz="1800" b="1" dirty="0" smtClean="0"/>
              <a:t>Europe in 1848</a:t>
            </a:r>
            <a:r>
              <a:rPr lang="en-US" sz="1800" dirty="0" smtClean="0"/>
              <a:t> several countries adopted new constitutions some of which did not last long because the revolutions producing them were suppressed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 </a:t>
            </a:r>
            <a:r>
              <a:rPr lang="en-US" sz="1800" dirty="0" smtClean="0"/>
              <a:t>(1914-18) Poland, Czechoslovakia, and defeated Germany passed new constitutions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II </a:t>
            </a:r>
            <a:r>
              <a:rPr lang="en-US" sz="1800" dirty="0" smtClean="0"/>
              <a:t>(1939-45) Italy, Germany, and Japan had new constitutions essentially dictated to them by the victors </a:t>
            </a:r>
          </a:p>
          <a:p>
            <a:pPr marL="749808" lvl="1" indent="-457200">
              <a:lnSpc>
                <a:spcPct val="80000"/>
              </a:lnSpc>
              <a:buSzPct val="100000"/>
              <a:buFont typeface="+mj-lt"/>
              <a:buAutoNum type="arabicParenR"/>
            </a:pPr>
            <a:r>
              <a:rPr lang="en-US" sz="1800" dirty="0" smtClean="0"/>
              <a:t>As the sun set on the </a:t>
            </a:r>
            <a:r>
              <a:rPr lang="en-US" sz="1800" dirty="0" smtClean="0">
                <a:effectLst>
                  <a:outerShdw blurRad="38100" dist="38100" dir="2700000" algn="tl">
                    <a:srgbClr val="000000">
                      <a:alpha val="43137"/>
                    </a:srgbClr>
                  </a:outerShdw>
                </a:effectLst>
              </a:rPr>
              <a:t>colonial empires </a:t>
            </a:r>
            <a:r>
              <a:rPr lang="en-US" sz="1800" dirty="0" smtClean="0"/>
              <a:t>of the UK, France, and others after 1945, new constitutions in Asia and Africa</a:t>
            </a:r>
          </a:p>
          <a:p>
            <a:pPr marL="749808" lvl="1" indent="-457200">
              <a:lnSpc>
                <a:spcPct val="80000"/>
              </a:lnSpc>
              <a:buSzPct val="100000"/>
              <a:buFont typeface="+mj-lt"/>
              <a:buAutoNum type="arabicParenR"/>
            </a:pPr>
            <a:r>
              <a:rPr lang="en-US" sz="1800" dirty="0" smtClean="0"/>
              <a:t>Authoritarian regimes in </a:t>
            </a:r>
            <a:r>
              <a:rPr lang="en-US" sz="1800" dirty="0" smtClean="0">
                <a:effectLst>
                  <a:outerShdw blurRad="38100" dist="38100" dir="2700000" algn="tl">
                    <a:srgbClr val="000000">
                      <a:alpha val="43137"/>
                    </a:srgbClr>
                  </a:outerShdw>
                </a:effectLst>
              </a:rPr>
              <a:t>Southern Europe </a:t>
            </a:r>
            <a:r>
              <a:rPr lang="en-US" sz="1800" dirty="0" smtClean="0"/>
              <a:t>were driven from power in 1974-78 and Greece, Portugal, and Spain adopted new democratic constitutions </a:t>
            </a:r>
          </a:p>
          <a:p>
            <a:pPr marL="749808" lvl="1" indent="-457200">
              <a:lnSpc>
                <a:spcPct val="80000"/>
              </a:lnSpc>
              <a:buSzPct val="100000"/>
              <a:buFont typeface="+mj-lt"/>
              <a:buAutoNum type="arabicParenR"/>
            </a:pPr>
            <a:r>
              <a:rPr lang="en-US" sz="1800" dirty="0" smtClean="0"/>
              <a:t>The seventh and last wave swept </a:t>
            </a:r>
            <a:r>
              <a:rPr lang="en-US" sz="1800" dirty="0" smtClean="0">
                <a:effectLst>
                  <a:outerShdw blurRad="38100" dist="38100" dir="2700000" algn="tl">
                    <a:srgbClr val="000000">
                      <a:alpha val="43137"/>
                    </a:srgbClr>
                  </a:outerShdw>
                </a:effectLst>
              </a:rPr>
              <a:t>East and Central Europe </a:t>
            </a:r>
            <a:r>
              <a:rPr lang="en-US" sz="1800" dirty="0" smtClean="0"/>
              <a:t>after the collapse of communism beginning in 1989, with about 25 new constitutions, all except Hungary (until 2012)</a:t>
            </a:r>
            <a:endParaRPr lang="is-IS" sz="1800" dirty="0" smtClean="0"/>
          </a:p>
          <a:p>
            <a:pPr>
              <a:lnSpc>
                <a:spcPct val="80000"/>
              </a:lnSpc>
            </a:pPr>
            <a:endParaRPr lang="en-US" sz="18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spcBef>
                <a:spcPts val="0"/>
              </a:spcBef>
            </a:pPr>
            <a:r>
              <a:rPr lang="en-US" sz="2800" dirty="0" smtClean="0"/>
              <a:t>Yet, financial crises have not in the past given rise to new constitutions</a:t>
            </a:r>
          </a:p>
          <a:p>
            <a:pPr lvl="1">
              <a:spcBef>
                <a:spcPts val="0"/>
              </a:spcBef>
            </a:pPr>
            <a:r>
              <a:rPr lang="en-US" sz="2500" dirty="0" smtClean="0"/>
              <a:t>The Great Crash of 1929 was followed by changes in laws, erecting firewalls between commercial banking and investment banking </a:t>
            </a:r>
          </a:p>
          <a:p>
            <a:pPr lvl="2">
              <a:spcBef>
                <a:spcPts val="0"/>
              </a:spcBef>
            </a:pPr>
            <a:r>
              <a:rPr lang="en-US" sz="2200" dirty="0" smtClean="0"/>
              <a:t>Glass-</a:t>
            </a:r>
            <a:r>
              <a:rPr lang="en-US" sz="2200" dirty="0" err="1" smtClean="0"/>
              <a:t>Steagall</a:t>
            </a:r>
            <a:r>
              <a:rPr lang="en-US" sz="2200" dirty="0" smtClean="0"/>
              <a:t> Act of 1933 in US plus SEC in 1934</a:t>
            </a:r>
          </a:p>
          <a:p>
            <a:pPr lvl="2">
              <a:spcBef>
                <a:spcPts val="0"/>
              </a:spcBef>
            </a:pPr>
            <a:r>
              <a:rPr lang="en-US" sz="2200" dirty="0" smtClean="0"/>
              <a:t>Had a constitutional amendment been better? </a:t>
            </a:r>
          </a:p>
          <a:p>
            <a:pPr>
              <a:spcBef>
                <a:spcPts val="0"/>
              </a:spcBef>
            </a:pPr>
            <a:r>
              <a:rPr lang="en-US" sz="2800" dirty="0" smtClean="0"/>
              <a:t>Iceland is an exception</a:t>
            </a:r>
          </a:p>
          <a:p>
            <a:pPr lvl="1">
              <a:spcBef>
                <a:spcPts val="0"/>
              </a:spcBef>
            </a:pPr>
            <a:r>
              <a:rPr lang="en-US" sz="2400" dirty="0" smtClean="0"/>
              <a:t>Financial crash of 2008 had </a:t>
            </a:r>
            <a:r>
              <a:rPr lang="en-US" sz="2400" dirty="0" smtClean="0">
                <a:effectLst>
                  <a:outerShdw blurRad="38100" dist="38100" dir="2700000" algn="tl">
                    <a:srgbClr val="000000">
                      <a:alpha val="43137"/>
                    </a:srgbClr>
                  </a:outerShdw>
                </a:effectLst>
              </a:rPr>
              <a:t>deep roots</a:t>
            </a:r>
          </a:p>
          <a:p>
            <a:pPr lvl="1">
              <a:spcBef>
                <a:spcPts val="0"/>
              </a:spcBef>
            </a:pPr>
            <a:r>
              <a:rPr lang="en-US" sz="2400" dirty="0" smtClean="0"/>
              <a:t>This is why the </a:t>
            </a:r>
            <a:r>
              <a:rPr lang="en-US" sz="2400" dirty="0" smtClean="0">
                <a:effectLst>
                  <a:outerShdw blurRad="38100" dist="38100" dir="2700000" algn="tl">
                    <a:srgbClr val="000000">
                      <a:alpha val="43137"/>
                    </a:srgbClr>
                  </a:outerShdw>
                </a:effectLst>
              </a:rPr>
              <a:t>pots-and-pans revolution</a:t>
            </a:r>
            <a:r>
              <a:rPr lang="en-US" sz="2400" dirty="0" smtClean="0"/>
              <a:t> after the crash demanded, among other things, a new, or at least revised, constitution</a:t>
            </a:r>
          </a:p>
          <a:p>
            <a:pPr>
              <a:spcBef>
                <a:spcPts val="0"/>
              </a:spcBef>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Autofit/>
          </a:bodyPr>
          <a:lstStyle/>
          <a:p>
            <a:pPr>
              <a:lnSpc>
                <a:spcPct val="90000"/>
              </a:lnSpc>
            </a:pPr>
            <a:r>
              <a:rPr lang="en-US" dirty="0" smtClean="0"/>
              <a:t>Iceland’s key constitutional problem is the absence of effective </a:t>
            </a:r>
            <a:r>
              <a:rPr lang="en-US" dirty="0" smtClean="0">
                <a:effectLst>
                  <a:outerShdw blurRad="38100" dist="38100" dir="2700000" algn="tl">
                    <a:srgbClr val="000000">
                      <a:alpha val="43137"/>
                    </a:srgbClr>
                  </a:outerShdw>
                </a:effectLst>
              </a:rPr>
              <a:t>checks and balances </a:t>
            </a:r>
            <a:r>
              <a:rPr lang="en-US" dirty="0" smtClean="0"/>
              <a:t>that have made it possible for the executive branch to grab too much power from parliament and the courts</a:t>
            </a:r>
          </a:p>
          <a:p>
            <a:pPr>
              <a:lnSpc>
                <a:spcPct val="90000"/>
              </a:lnSpc>
            </a:pPr>
            <a:r>
              <a:rPr lang="en-US" dirty="0" smtClean="0"/>
              <a:t>Two examples</a:t>
            </a:r>
          </a:p>
          <a:p>
            <a:pPr lvl="1">
              <a:lnSpc>
                <a:spcPct val="90000"/>
              </a:lnSpc>
            </a:pPr>
            <a:r>
              <a:rPr lang="en-US" sz="2200" dirty="0" smtClean="0"/>
              <a:t>On their own, two ministers decided to enlist Iceland in the “Coalition of the willing” invading Iraq in 2003 without any consultation with, or even possible recourse for, the parliament </a:t>
            </a:r>
          </a:p>
          <a:p>
            <a:pPr lvl="1">
              <a:lnSpc>
                <a:spcPct val="90000"/>
              </a:lnSpc>
            </a:pPr>
            <a:r>
              <a:rPr lang="en-US" sz="2200" dirty="0" smtClean="0"/>
              <a:t>After Supreme Court in 1998 ruled that the system of fisheries management is discriminatory and unconstitutional, Court reversed its opinion in 2000 under visible pressure from same two ministers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1761</TotalTime>
  <Words>2740</Words>
  <Application>Microsoft Office PowerPoint</Application>
  <PresentationFormat>On-screen Show (4:3)</PresentationFormat>
  <Paragraphs>254</Paragraphs>
  <Slides>28</Slides>
  <Notes>28</Notes>
  <HiddenSlides>13</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Opulent</vt:lpstr>
      <vt:lpstr>Constitutions: send in the crowds</vt:lpstr>
      <vt:lpstr>Outline of long story</vt:lpstr>
      <vt:lpstr>Outline</vt:lpstr>
      <vt:lpstr>1. Crash</vt:lpstr>
      <vt:lpstr>1. Crash</vt:lpstr>
      <vt:lpstr>2. background</vt:lpstr>
      <vt:lpstr>2. background: Seven waves</vt:lpstr>
      <vt:lpstr>2. background</vt:lpstr>
      <vt:lpstr>2. background</vt:lpstr>
      <vt:lpstr>2. background</vt:lpstr>
      <vt:lpstr>2. background</vt:lpstr>
      <vt:lpstr>3. process</vt:lpstr>
      <vt:lpstr>3. process</vt:lpstr>
      <vt:lpstr>3. process</vt:lpstr>
      <vt:lpstr>4. Substance</vt:lpstr>
      <vt:lpstr>4. Substance</vt:lpstr>
      <vt:lpstr>4. Substance</vt:lpstr>
      <vt:lpstr>4. Substance</vt:lpstr>
      <vt:lpstr>4. Substance</vt:lpstr>
      <vt:lpstr>4. Substance</vt:lpstr>
      <vt:lpstr>4. Substance</vt:lpstr>
      <vt:lpstr>5. method</vt:lpstr>
      <vt:lpstr>5. method</vt:lpstr>
      <vt:lpstr>5. method</vt:lpstr>
      <vt:lpstr>6. obstacles</vt:lpstr>
      <vt:lpstr>6. obstacles</vt:lpstr>
      <vt:lpstr>6. obstacles</vt:lpstr>
      <vt:lpstr>7.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New Constitution</dc:title>
  <dc:creator>Þorvaldur Gylfason</dc:creator>
  <cp:lastModifiedBy>Þorvaldur Gylfason</cp:lastModifiedBy>
  <cp:revision>64</cp:revision>
  <dcterms:created xsi:type="dcterms:W3CDTF">2012-01-22T11:03:39Z</dcterms:created>
  <dcterms:modified xsi:type="dcterms:W3CDTF">2012-06-26T22:51:20Z</dcterms:modified>
</cp:coreProperties>
</file>