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9" r:id="rId3"/>
    <p:sldId id="261" r:id="rId4"/>
    <p:sldId id="258" r:id="rId5"/>
    <p:sldId id="260" r:id="rId6"/>
    <p:sldId id="265" r:id="rId7"/>
    <p:sldId id="266" r:id="rId8"/>
    <p:sldId id="267" r:id="rId9"/>
    <p:sldId id="271" r:id="rId10"/>
    <p:sldId id="268" r:id="rId11"/>
    <p:sldId id="272" r:id="rId12"/>
    <p:sldId id="273" r:id="rId13"/>
  </p:sldIdLst>
  <p:sldSz cx="9144000" cy="6858000" type="screen4x3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40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GNI%20pc%20ppp%20and%20Polity%20IV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GNI%20pc%20ppp%20and%20Polity%20IV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AppData\Local\Temp\tx.val.manf.zs.un_Indicator_en_excel_v2-2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s-IS"/>
  <c:chart>
    <c:autoTitleDeleted val="1"/>
    <c:plotArea>
      <c:layout/>
      <c:scatterChart>
        <c:scatterStyle val="lineMarker"/>
        <c:ser>
          <c:idx val="0"/>
          <c:order val="0"/>
          <c:tx>
            <c:strRef>
              <c:f>Regress!$J$1</c:f>
              <c:strCache>
                <c:ptCount val="1"/>
                <c:pt idx="0">
                  <c:v>lngni</c:v>
                </c:pt>
              </c:strCache>
            </c:strRef>
          </c:tx>
          <c:spPr>
            <a:ln w="28575">
              <a:noFill/>
            </a:ln>
          </c:spPr>
          <c:trendline>
            <c:spPr>
              <a:ln w="50800">
                <a:solidFill>
                  <a:srgbClr val="FF0000"/>
                </a:solidFill>
              </a:ln>
            </c:spPr>
            <c:trendlineType val="linear"/>
            <c:dispRSqr val="1"/>
            <c:dispEq val="1"/>
            <c:trendlineLbl>
              <c:layout>
                <c:manualLayout>
                  <c:x val="3.2007668950058785E-2"/>
                  <c:y val="0.4177792152837253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1200"/>
                  </a:pPr>
                  <a:endParaRPr lang="is-IS"/>
                </a:p>
              </c:txPr>
            </c:trendlineLbl>
          </c:trendline>
          <c:xVal>
            <c:numRef>
              <c:f>Regress!$I$2:$I$146</c:f>
              <c:numCache>
                <c:formatCode>General</c:formatCode>
                <c:ptCount val="145"/>
                <c:pt idx="0">
                  <c:v>-6.4</c:v>
                </c:pt>
                <c:pt idx="1">
                  <c:v>-4.2</c:v>
                </c:pt>
                <c:pt idx="2">
                  <c:v>-2.5</c:v>
                </c:pt>
                <c:pt idx="3">
                  <c:v>4.3</c:v>
                </c:pt>
                <c:pt idx="4">
                  <c:v>10</c:v>
                </c:pt>
                <c:pt idx="5">
                  <c:v>10</c:v>
                </c:pt>
                <c:pt idx="6">
                  <c:v>-6</c:v>
                </c:pt>
                <c:pt idx="7">
                  <c:v>-3</c:v>
                </c:pt>
                <c:pt idx="8">
                  <c:v>10</c:v>
                </c:pt>
                <c:pt idx="9" formatCode="0.0">
                  <c:v>-0.5</c:v>
                </c:pt>
                <c:pt idx="10">
                  <c:v>-3.9</c:v>
                </c:pt>
                <c:pt idx="11">
                  <c:v>0.70000000000000018</c:v>
                </c:pt>
                <c:pt idx="12">
                  <c:v>-0.3000000000000001</c:v>
                </c:pt>
                <c:pt idx="13">
                  <c:v>-4.0999999999999996</c:v>
                </c:pt>
                <c:pt idx="14">
                  <c:v>2.8</c:v>
                </c:pt>
                <c:pt idx="15">
                  <c:v>2.2000000000000002</c:v>
                </c:pt>
                <c:pt idx="16">
                  <c:v>-8.5</c:v>
                </c:pt>
                <c:pt idx="17">
                  <c:v>6.9</c:v>
                </c:pt>
                <c:pt idx="18">
                  <c:v>10</c:v>
                </c:pt>
                <c:pt idx="19">
                  <c:v>10</c:v>
                </c:pt>
                <c:pt idx="20">
                  <c:v>-3.5</c:v>
                </c:pt>
                <c:pt idx="21">
                  <c:v>-8</c:v>
                </c:pt>
                <c:pt idx="22">
                  <c:v>-6.1</c:v>
                </c:pt>
                <c:pt idx="23">
                  <c:v>-6.1</c:v>
                </c:pt>
                <c:pt idx="24">
                  <c:v>-4.5999999999999996</c:v>
                </c:pt>
                <c:pt idx="25">
                  <c:v>7.5</c:v>
                </c:pt>
                <c:pt idx="26">
                  <c:v>0.9</c:v>
                </c:pt>
                <c:pt idx="27">
                  <c:v>3.8</c:v>
                </c:pt>
                <c:pt idx="28">
                  <c:v>10</c:v>
                </c:pt>
                <c:pt idx="29">
                  <c:v>8.6</c:v>
                </c:pt>
                <c:pt idx="30">
                  <c:v>0.2</c:v>
                </c:pt>
                <c:pt idx="31">
                  <c:v>10</c:v>
                </c:pt>
                <c:pt idx="32">
                  <c:v>10</c:v>
                </c:pt>
                <c:pt idx="33">
                  <c:v>3.9</c:v>
                </c:pt>
                <c:pt idx="34">
                  <c:v>4.3</c:v>
                </c:pt>
                <c:pt idx="35">
                  <c:v>-5.9</c:v>
                </c:pt>
                <c:pt idx="36">
                  <c:v>-6.6</c:v>
                </c:pt>
                <c:pt idx="37">
                  <c:v>4.5999999999999996</c:v>
                </c:pt>
                <c:pt idx="38">
                  <c:v>7.8</c:v>
                </c:pt>
                <c:pt idx="39">
                  <c:v>-4.8</c:v>
                </c:pt>
                <c:pt idx="40">
                  <c:v>10</c:v>
                </c:pt>
                <c:pt idx="41">
                  <c:v>4.7</c:v>
                </c:pt>
                <c:pt idx="42">
                  <c:v>8</c:v>
                </c:pt>
                <c:pt idx="43">
                  <c:v>-6</c:v>
                </c:pt>
                <c:pt idx="44">
                  <c:v>10</c:v>
                </c:pt>
                <c:pt idx="45">
                  <c:v>5.4</c:v>
                </c:pt>
                <c:pt idx="46">
                  <c:v>-1.5</c:v>
                </c:pt>
                <c:pt idx="47">
                  <c:v>-5.6</c:v>
                </c:pt>
                <c:pt idx="48">
                  <c:v>2.6</c:v>
                </c:pt>
                <c:pt idx="49">
                  <c:v>-1.7000000000000004</c:v>
                </c:pt>
                <c:pt idx="50">
                  <c:v>-5.9</c:v>
                </c:pt>
                <c:pt idx="51">
                  <c:v>-6.4</c:v>
                </c:pt>
                <c:pt idx="52">
                  <c:v>1.9</c:v>
                </c:pt>
                <c:pt idx="53">
                  <c:v>1.2</c:v>
                </c:pt>
                <c:pt idx="54">
                  <c:v>3.4</c:v>
                </c:pt>
                <c:pt idx="55">
                  <c:v>3.7</c:v>
                </c:pt>
                <c:pt idx="56">
                  <c:v>-4.3</c:v>
                </c:pt>
                <c:pt idx="57">
                  <c:v>0.70000000000000018</c:v>
                </c:pt>
                <c:pt idx="58">
                  <c:v>-2.9</c:v>
                </c:pt>
                <c:pt idx="59">
                  <c:v>8.6</c:v>
                </c:pt>
                <c:pt idx="60">
                  <c:v>10</c:v>
                </c:pt>
                <c:pt idx="61">
                  <c:v>-7</c:v>
                </c:pt>
                <c:pt idx="62">
                  <c:v>9.4</c:v>
                </c:pt>
                <c:pt idx="63">
                  <c:v>10</c:v>
                </c:pt>
                <c:pt idx="64">
                  <c:v>-6.2</c:v>
                </c:pt>
                <c:pt idx="65">
                  <c:v>10</c:v>
                </c:pt>
                <c:pt idx="66">
                  <c:v>-4.8</c:v>
                </c:pt>
                <c:pt idx="67">
                  <c:v>2</c:v>
                </c:pt>
                <c:pt idx="68">
                  <c:v>-0.5</c:v>
                </c:pt>
                <c:pt idx="69">
                  <c:v>-2.5</c:v>
                </c:pt>
                <c:pt idx="70">
                  <c:v>1.9</c:v>
                </c:pt>
                <c:pt idx="71">
                  <c:v>-5.2</c:v>
                </c:pt>
                <c:pt idx="72">
                  <c:v>2.7</c:v>
                </c:pt>
                <c:pt idx="73">
                  <c:v>-0.2</c:v>
                </c:pt>
                <c:pt idx="74">
                  <c:v>6</c:v>
                </c:pt>
                <c:pt idx="75">
                  <c:v>0.2</c:v>
                </c:pt>
                <c:pt idx="76">
                  <c:v>10</c:v>
                </c:pt>
                <c:pt idx="77">
                  <c:v>10</c:v>
                </c:pt>
                <c:pt idx="78">
                  <c:v>8</c:v>
                </c:pt>
                <c:pt idx="79">
                  <c:v>-7.1</c:v>
                </c:pt>
                <c:pt idx="80">
                  <c:v>7.4</c:v>
                </c:pt>
                <c:pt idx="81">
                  <c:v>0.3000000000000001</c:v>
                </c:pt>
                <c:pt idx="82">
                  <c:v>1.7000000000000004</c:v>
                </c:pt>
                <c:pt idx="83">
                  <c:v>7.5</c:v>
                </c:pt>
                <c:pt idx="84">
                  <c:v>-1.5</c:v>
                </c:pt>
                <c:pt idx="85">
                  <c:v>9</c:v>
                </c:pt>
                <c:pt idx="86">
                  <c:v>0</c:v>
                </c:pt>
                <c:pt idx="87">
                  <c:v>-1.2</c:v>
                </c:pt>
                <c:pt idx="88">
                  <c:v>-5.9</c:v>
                </c:pt>
                <c:pt idx="89">
                  <c:v>9.6</c:v>
                </c:pt>
                <c:pt idx="90">
                  <c:v>-3.3</c:v>
                </c:pt>
                <c:pt idx="91">
                  <c:v>4.8</c:v>
                </c:pt>
                <c:pt idx="92">
                  <c:v>6</c:v>
                </c:pt>
                <c:pt idx="93">
                  <c:v>-2.5</c:v>
                </c:pt>
                <c:pt idx="94">
                  <c:v>-0.70000000000000018</c:v>
                </c:pt>
                <c:pt idx="95">
                  <c:v>0.1</c:v>
                </c:pt>
                <c:pt idx="96">
                  <c:v>10</c:v>
                </c:pt>
                <c:pt idx="97">
                  <c:v>10</c:v>
                </c:pt>
                <c:pt idx="98">
                  <c:v>-2.4</c:v>
                </c:pt>
                <c:pt idx="99">
                  <c:v>10</c:v>
                </c:pt>
                <c:pt idx="100">
                  <c:v>0.70000000000000018</c:v>
                </c:pt>
                <c:pt idx="101">
                  <c:v>2</c:v>
                </c:pt>
                <c:pt idx="102">
                  <c:v>3.1</c:v>
                </c:pt>
                <c:pt idx="103">
                  <c:v>2.8</c:v>
                </c:pt>
                <c:pt idx="104">
                  <c:v>4</c:v>
                </c:pt>
                <c:pt idx="105">
                  <c:v>1.5</c:v>
                </c:pt>
                <c:pt idx="106">
                  <c:v>4.5</c:v>
                </c:pt>
                <c:pt idx="107">
                  <c:v>-1.3</c:v>
                </c:pt>
                <c:pt idx="108">
                  <c:v>-10</c:v>
                </c:pt>
                <c:pt idx="109">
                  <c:v>-0.8</c:v>
                </c:pt>
                <c:pt idx="110">
                  <c:v>4.4000000000000004</c:v>
                </c:pt>
                <c:pt idx="111">
                  <c:v>-10</c:v>
                </c:pt>
                <c:pt idx="112">
                  <c:v>-4</c:v>
                </c:pt>
                <c:pt idx="113">
                  <c:v>-0.5</c:v>
                </c:pt>
                <c:pt idx="114">
                  <c:v>-1.5</c:v>
                </c:pt>
                <c:pt idx="115">
                  <c:v>6.9</c:v>
                </c:pt>
                <c:pt idx="116">
                  <c:v>-1.2</c:v>
                </c:pt>
                <c:pt idx="117">
                  <c:v>3.2</c:v>
                </c:pt>
                <c:pt idx="118">
                  <c:v>8</c:v>
                </c:pt>
                <c:pt idx="119">
                  <c:v>2.7</c:v>
                </c:pt>
                <c:pt idx="120">
                  <c:v>8.9</c:v>
                </c:pt>
                <c:pt idx="121">
                  <c:v>10</c:v>
                </c:pt>
                <c:pt idx="122">
                  <c:v>10</c:v>
                </c:pt>
                <c:pt idx="123">
                  <c:v>-8.4</c:v>
                </c:pt>
                <c:pt idx="124">
                  <c:v>-8</c:v>
                </c:pt>
                <c:pt idx="125">
                  <c:v>-4.9000000000000004</c:v>
                </c:pt>
                <c:pt idx="126">
                  <c:v>-5.0999999999999996</c:v>
                </c:pt>
                <c:pt idx="127">
                  <c:v>1.9</c:v>
                </c:pt>
                <c:pt idx="128">
                  <c:v>-3.3</c:v>
                </c:pt>
                <c:pt idx="129">
                  <c:v>-9</c:v>
                </c:pt>
                <c:pt idx="130">
                  <c:v>8.9</c:v>
                </c:pt>
                <c:pt idx="131">
                  <c:v>-6.5</c:v>
                </c:pt>
                <c:pt idx="132">
                  <c:v>6.8</c:v>
                </c:pt>
                <c:pt idx="133">
                  <c:v>-4.2</c:v>
                </c:pt>
                <c:pt idx="134">
                  <c:v>-2.9</c:v>
                </c:pt>
                <c:pt idx="135">
                  <c:v>6.4</c:v>
                </c:pt>
                <c:pt idx="136">
                  <c:v>5.2</c:v>
                </c:pt>
                <c:pt idx="137">
                  <c:v>10</c:v>
                </c:pt>
                <c:pt idx="138">
                  <c:v>-9</c:v>
                </c:pt>
                <c:pt idx="139">
                  <c:v>6.9</c:v>
                </c:pt>
                <c:pt idx="140">
                  <c:v>-5.5</c:v>
                </c:pt>
                <c:pt idx="141">
                  <c:v>-3.3</c:v>
                </c:pt>
                <c:pt idx="142">
                  <c:v>5.9</c:v>
                </c:pt>
                <c:pt idx="143">
                  <c:v>-3.9</c:v>
                </c:pt>
                <c:pt idx="144">
                  <c:v>-1.2</c:v>
                </c:pt>
              </c:numCache>
            </c:numRef>
          </c:xVal>
          <c:yVal>
            <c:numRef>
              <c:f>Regress!$J$2:$J$146</c:f>
              <c:numCache>
                <c:formatCode>General</c:formatCode>
                <c:ptCount val="145"/>
                <c:pt idx="0">
                  <c:v>7.2442275156033515</c:v>
                </c:pt>
                <c:pt idx="1">
                  <c:v>8.6106835345035755</c:v>
                </c:pt>
                <c:pt idx="2">
                  <c:v>9.1474005722023097</c:v>
                </c:pt>
                <c:pt idx="3">
                  <c:v>8.8522358352278623</c:v>
                </c:pt>
                <c:pt idx="4">
                  <c:v>10.675907913990581</c:v>
                </c:pt>
                <c:pt idx="5">
                  <c:v>10.694215061434933</c:v>
                </c:pt>
                <c:pt idx="6">
                  <c:v>9.1269587630371252</c:v>
                </c:pt>
                <c:pt idx="7">
                  <c:v>6.3279367837291947</c:v>
                </c:pt>
                <c:pt idx="8">
                  <c:v>10.600875727353323</c:v>
                </c:pt>
                <c:pt idx="9">
                  <c:v>7.3588308983423518</c:v>
                </c:pt>
                <c:pt idx="10">
                  <c:v>7.3198649298089684</c:v>
                </c:pt>
                <c:pt idx="11">
                  <c:v>7.6353038862594147</c:v>
                </c:pt>
                <c:pt idx="12">
                  <c:v>9.6414732268329217</c:v>
                </c:pt>
                <c:pt idx="13">
                  <c:v>9.6303656314156711</c:v>
                </c:pt>
                <c:pt idx="14">
                  <c:v>8.5091610197189738</c:v>
                </c:pt>
                <c:pt idx="15">
                  <c:v>9.3690520631310044</c:v>
                </c:pt>
                <c:pt idx="16">
                  <c:v>8.7498909555352586</c:v>
                </c:pt>
                <c:pt idx="17">
                  <c:v>9.672815734801123</c:v>
                </c:pt>
                <c:pt idx="18">
                  <c:v>10.657964988247679</c:v>
                </c:pt>
                <c:pt idx="19">
                  <c:v>10.937383526484547</c:v>
                </c:pt>
                <c:pt idx="20">
                  <c:v>9.9669317250926621</c:v>
                </c:pt>
                <c:pt idx="21">
                  <c:v>9.1116243990370229</c:v>
                </c:pt>
                <c:pt idx="22">
                  <c:v>7.5806997522245672</c:v>
                </c:pt>
                <c:pt idx="23">
                  <c:v>7.7493224646603593</c:v>
                </c:pt>
                <c:pt idx="24">
                  <c:v>8.1633713164599122</c:v>
                </c:pt>
                <c:pt idx="25">
                  <c:v>9.2212803120145139</c:v>
                </c:pt>
                <c:pt idx="26">
                  <c:v>7.1147694483664612</c:v>
                </c:pt>
                <c:pt idx="27">
                  <c:v>8.3756296270944528</c:v>
                </c:pt>
                <c:pt idx="28">
                  <c:v>9.4398635302544314</c:v>
                </c:pt>
                <c:pt idx="29">
                  <c:v>10.288749953326773</c:v>
                </c:pt>
                <c:pt idx="30">
                  <c:v>10.114963298982655</c:v>
                </c:pt>
                <c:pt idx="31">
                  <c:v>10.64280241394108</c:v>
                </c:pt>
                <c:pt idx="32">
                  <c:v>10.67683127509035</c:v>
                </c:pt>
                <c:pt idx="33">
                  <c:v>9.1921764013485117</c:v>
                </c:pt>
                <c:pt idx="34">
                  <c:v>9.1798811644914693</c:v>
                </c:pt>
                <c:pt idx="35">
                  <c:v>8.8008672424704759</c:v>
                </c:pt>
                <c:pt idx="36">
                  <c:v>6.3279367837291947</c:v>
                </c:pt>
                <c:pt idx="37">
                  <c:v>10.383441512635038</c:v>
                </c:pt>
                <c:pt idx="38">
                  <c:v>10.000160439796389</c:v>
                </c:pt>
                <c:pt idx="39">
                  <c:v>7.0387835413885416</c:v>
                </c:pt>
                <c:pt idx="40">
                  <c:v>10.56178445566033</c:v>
                </c:pt>
                <c:pt idx="41">
                  <c:v>8.492900498847197</c:v>
                </c:pt>
                <c:pt idx="42">
                  <c:v>10.511076844734424</c:v>
                </c:pt>
                <c:pt idx="43">
                  <c:v>9.5673152709239169</c:v>
                </c:pt>
                <c:pt idx="44">
                  <c:v>10.515424677670532</c:v>
                </c:pt>
                <c:pt idx="45">
                  <c:v>8.675904882571059</c:v>
                </c:pt>
                <c:pt idx="46">
                  <c:v>7.5704432520573759</c:v>
                </c:pt>
                <c:pt idx="47">
                  <c:v>6.8875525716646155</c:v>
                </c:pt>
                <c:pt idx="48">
                  <c:v>7.5283317667072449</c:v>
                </c:pt>
                <c:pt idx="49">
                  <c:v>7.0817085861055764</c:v>
                </c:pt>
                <c:pt idx="50">
                  <c:v>9.8458584396994908</c:v>
                </c:pt>
                <c:pt idx="51">
                  <c:v>10.144863872111394</c:v>
                </c:pt>
                <c:pt idx="52">
                  <c:v>8.5151911887455629</c:v>
                </c:pt>
                <c:pt idx="53">
                  <c:v>8.1315307106042525</c:v>
                </c:pt>
                <c:pt idx="54">
                  <c:v>8.2480057016006132</c:v>
                </c:pt>
                <c:pt idx="55">
                  <c:v>9.8914149713018595</c:v>
                </c:pt>
                <c:pt idx="56">
                  <c:v>7.1228666585990794</c:v>
                </c:pt>
                <c:pt idx="57">
                  <c:v>9.9383719543896269</c:v>
                </c:pt>
                <c:pt idx="58">
                  <c:v>8.478452363099807</c:v>
                </c:pt>
                <c:pt idx="59">
                  <c:v>8.2532276455817719</c:v>
                </c:pt>
                <c:pt idx="60">
                  <c:v>10.487656570526335</c:v>
                </c:pt>
                <c:pt idx="61">
                  <c:v>8.3663703016816537</c:v>
                </c:pt>
                <c:pt idx="62">
                  <c:v>10.242456669355931</c:v>
                </c:pt>
                <c:pt idx="63">
                  <c:v>10.400315666658265</c:v>
                </c:pt>
                <c:pt idx="64">
                  <c:v>8.7209500289302539</c:v>
                </c:pt>
                <c:pt idx="65">
                  <c:v>10.499297500207119</c:v>
                </c:pt>
                <c:pt idx="66">
                  <c:v>9.3959897188628165</c:v>
                </c:pt>
                <c:pt idx="67">
                  <c:v>7.4730690880322008</c:v>
                </c:pt>
                <c:pt idx="68">
                  <c:v>7.7231200922663312</c:v>
                </c:pt>
                <c:pt idx="69">
                  <c:v>7.7664168980196555</c:v>
                </c:pt>
                <c:pt idx="70">
                  <c:v>10.340774272967254</c:v>
                </c:pt>
                <c:pt idx="71">
                  <c:v>7.9120568881790057</c:v>
                </c:pt>
                <c:pt idx="72">
                  <c:v>9.5749834855640916</c:v>
                </c:pt>
                <c:pt idx="73">
                  <c:v>6.3969296552161463</c:v>
                </c:pt>
                <c:pt idx="74">
                  <c:v>8.7193173755063711</c:v>
                </c:pt>
                <c:pt idx="75">
                  <c:v>7.7007477945118001</c:v>
                </c:pt>
                <c:pt idx="76">
                  <c:v>10.032759888240273</c:v>
                </c:pt>
                <c:pt idx="77">
                  <c:v>11.085061361918582</c:v>
                </c:pt>
                <c:pt idx="78">
                  <c:v>9.9532296444309427</c:v>
                </c:pt>
                <c:pt idx="79">
                  <c:v>8.5330665405725235</c:v>
                </c:pt>
                <c:pt idx="80">
                  <c:v>8.414052432496721</c:v>
                </c:pt>
                <c:pt idx="81">
                  <c:v>6.8564619845945893</c:v>
                </c:pt>
                <c:pt idx="82">
                  <c:v>9.7074726686101673</c:v>
                </c:pt>
                <c:pt idx="83">
                  <c:v>9.3561708201877227</c:v>
                </c:pt>
                <c:pt idx="84">
                  <c:v>7.0561752841004095</c:v>
                </c:pt>
                <c:pt idx="85">
                  <c:v>9.5418000667738454</c:v>
                </c:pt>
                <c:pt idx="86">
                  <c:v>8.5369958187124197</c:v>
                </c:pt>
                <c:pt idx="87">
                  <c:v>6.9275579062783148</c:v>
                </c:pt>
                <c:pt idx="88">
                  <c:v>7.8320141805054675</c:v>
                </c:pt>
                <c:pt idx="89">
                  <c:v>9.6690302413216482</c:v>
                </c:pt>
                <c:pt idx="90">
                  <c:v>6.7799219074722519</c:v>
                </c:pt>
                <c:pt idx="91">
                  <c:v>9.712932190815069</c:v>
                </c:pt>
                <c:pt idx="92">
                  <c:v>8.9078830139422536</c:v>
                </c:pt>
                <c:pt idx="93">
                  <c:v>6.4769723628896845</c:v>
                </c:pt>
                <c:pt idx="94">
                  <c:v>7.7915228191507317</c:v>
                </c:pt>
                <c:pt idx="95">
                  <c:v>8.2839993042485229</c:v>
                </c:pt>
                <c:pt idx="96">
                  <c:v>10.683271039755621</c:v>
                </c:pt>
                <c:pt idx="97">
                  <c:v>11.111850705163354</c:v>
                </c:pt>
                <c:pt idx="98">
                  <c:v>7.3132203870903014</c:v>
                </c:pt>
                <c:pt idx="99">
                  <c:v>10.307618437631152</c:v>
                </c:pt>
                <c:pt idx="100">
                  <c:v>8.0163178985034147</c:v>
                </c:pt>
                <c:pt idx="101">
                  <c:v>9.7886377108571825</c:v>
                </c:pt>
                <c:pt idx="102">
                  <c:v>9.234056898593499</c:v>
                </c:pt>
                <c:pt idx="103">
                  <c:v>8.3893598199063586</c:v>
                </c:pt>
                <c:pt idx="104">
                  <c:v>7.9302062066846846</c:v>
                </c:pt>
                <c:pt idx="105">
                  <c:v>9.9603403641289141</c:v>
                </c:pt>
                <c:pt idx="106">
                  <c:v>10.117388522483402</c:v>
                </c:pt>
                <c:pt idx="107">
                  <c:v>8.6323059985167436</c:v>
                </c:pt>
                <c:pt idx="108">
                  <c:v>11.305901295535906</c:v>
                </c:pt>
                <c:pt idx="109">
                  <c:v>9.6995336956150595</c:v>
                </c:pt>
                <c:pt idx="110">
                  <c:v>10.031000872835088</c:v>
                </c:pt>
                <c:pt idx="111">
                  <c:v>10.324826009800583</c:v>
                </c:pt>
                <c:pt idx="112">
                  <c:v>7.6157910720358313</c:v>
                </c:pt>
                <c:pt idx="113">
                  <c:v>7.5600804650218274</c:v>
                </c:pt>
                <c:pt idx="114">
                  <c:v>11.020267145159684</c:v>
                </c:pt>
                <c:pt idx="115">
                  <c:v>7.6824824465345056</c:v>
                </c:pt>
                <c:pt idx="116">
                  <c:v>7.2152399787300965</c:v>
                </c:pt>
                <c:pt idx="117">
                  <c:v>8.8261473991435597</c:v>
                </c:pt>
                <c:pt idx="118">
                  <c:v>9.3218817467090904</c:v>
                </c:pt>
                <c:pt idx="119">
                  <c:v>9.0478214424784014</c:v>
                </c:pt>
                <c:pt idx="120">
                  <c:v>10.117388522483402</c:v>
                </c:pt>
                <c:pt idx="121">
                  <c:v>10.212441760263449</c:v>
                </c:pt>
                <c:pt idx="122">
                  <c:v>10.695348206032103</c:v>
                </c:pt>
                <c:pt idx="123">
                  <c:v>8.4846699997106771</c:v>
                </c:pt>
                <c:pt idx="124">
                  <c:v>8.5564139045695224</c:v>
                </c:pt>
                <c:pt idx="125">
                  <c:v>7.1853870155804165</c:v>
                </c:pt>
                <c:pt idx="126">
                  <c:v>6.8243736700430855</c:v>
                </c:pt>
                <c:pt idx="127">
                  <c:v>9.1516513756275035</c:v>
                </c:pt>
                <c:pt idx="128">
                  <c:v>7.7052624748663288</c:v>
                </c:pt>
                <c:pt idx="129">
                  <c:v>9.1736763876045906</c:v>
                </c:pt>
                <c:pt idx="130">
                  <c:v>10.016816237843134</c:v>
                </c:pt>
                <c:pt idx="131">
                  <c:v>9.144200569471634</c:v>
                </c:pt>
                <c:pt idx="132">
                  <c:v>9.8086272715121687</c:v>
                </c:pt>
                <c:pt idx="133">
                  <c:v>7.3714892952142792</c:v>
                </c:pt>
                <c:pt idx="134">
                  <c:v>7.0387835413885416</c:v>
                </c:pt>
                <c:pt idx="135">
                  <c:v>8.8956296271364828</c:v>
                </c:pt>
                <c:pt idx="136">
                  <c:v>9.653101264828047</c:v>
                </c:pt>
                <c:pt idx="137">
                  <c:v>10.831904464208121</c:v>
                </c:pt>
                <c:pt idx="138">
                  <c:v>8.229511118964453</c:v>
                </c:pt>
                <c:pt idx="139">
                  <c:v>9.485696794737331</c:v>
                </c:pt>
                <c:pt idx="140">
                  <c:v>8.1432267503674449</c:v>
                </c:pt>
                <c:pt idx="141">
                  <c:v>7.7621706071382022</c:v>
                </c:pt>
                <c:pt idx="142">
                  <c:v>9.3227758013059727</c:v>
                </c:pt>
                <c:pt idx="143">
                  <c:v>5.9135030056382716</c:v>
                </c:pt>
                <c:pt idx="144">
                  <c:v>7.3901814282264278</c:v>
                </c:pt>
              </c:numCache>
            </c:numRef>
          </c:yVal>
        </c:ser>
        <c:axId val="78994816"/>
        <c:axId val="45876352"/>
      </c:scatterChart>
      <c:valAx>
        <c:axId val="78994816"/>
        <c:scaling>
          <c:orientation val="minMax"/>
          <c:max val="10"/>
          <c:min val="-10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45876352"/>
        <c:crosses val="autoZero"/>
        <c:crossBetween val="midCat"/>
        <c:majorUnit val="2"/>
      </c:valAx>
      <c:valAx>
        <c:axId val="45876352"/>
        <c:scaling>
          <c:orientation val="minMax"/>
          <c:min val="5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78994816"/>
        <c:crosses val="autoZero"/>
        <c:crossBetween val="midCat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trendline>
            <c:spPr>
              <a:ln w="50800">
                <a:solidFill>
                  <a:srgbClr val="FF0000"/>
                </a:solidFill>
              </a:ln>
            </c:spPr>
            <c:trendlineType val="linear"/>
            <c:dispRSqr val="1"/>
            <c:dispEq val="1"/>
            <c:trendlineLbl>
              <c:layout>
                <c:manualLayout>
                  <c:x val="9.3385950479677918E-2"/>
                  <c:y val="0.47581446859859389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1200"/>
                  </a:pPr>
                  <a:endParaRPr lang="is-IS"/>
                </a:p>
              </c:txPr>
            </c:trendlineLbl>
          </c:trendline>
          <c:xVal>
            <c:numRef>
              <c:f>Regress2!$E$2:$E$146</c:f>
              <c:numCache>
                <c:formatCode>0.0</c:formatCode>
                <c:ptCount val="145"/>
                <c:pt idx="0">
                  <c:v>13.460362216999286</c:v>
                </c:pt>
                <c:pt idx="1">
                  <c:v>12.127505707442147</c:v>
                </c:pt>
                <c:pt idx="2">
                  <c:v>65.848112119186737</c:v>
                </c:pt>
                <c:pt idx="3">
                  <c:v>46.559575733718354</c:v>
                </c:pt>
                <c:pt idx="4">
                  <c:v>21.120403361517337</c:v>
                </c:pt>
                <c:pt idx="5">
                  <c:v>82.897693535366685</c:v>
                </c:pt>
                <c:pt idx="6">
                  <c:v>7.8194234580830724</c:v>
                </c:pt>
                <c:pt idx="7">
                  <c:v>6.063411005462112</c:v>
                </c:pt>
                <c:pt idx="8">
                  <c:v>75.246623243139908</c:v>
                </c:pt>
                <c:pt idx="9">
                  <c:v>10.030775599716119</c:v>
                </c:pt>
                <c:pt idx="10">
                  <c:v>9.0788161751462706</c:v>
                </c:pt>
                <c:pt idx="11">
                  <c:v>78.096951874279185</c:v>
                </c:pt>
                <c:pt idx="12">
                  <c:v>56.862541124080835</c:v>
                </c:pt>
                <c:pt idx="13">
                  <c:v>59.042739659910673</c:v>
                </c:pt>
                <c:pt idx="14">
                  <c:v>8.1143959112039497</c:v>
                </c:pt>
                <c:pt idx="15">
                  <c:v>37.101167843490956</c:v>
                </c:pt>
                <c:pt idx="16">
                  <c:v>43.456528240493455</c:v>
                </c:pt>
                <c:pt idx="17">
                  <c:v>84.022756087808176</c:v>
                </c:pt>
                <c:pt idx="18">
                  <c:v>53.553902526921433</c:v>
                </c:pt>
                <c:pt idx="19">
                  <c:v>91.113876887016133</c:v>
                </c:pt>
                <c:pt idx="20">
                  <c:v>10.381435040394399</c:v>
                </c:pt>
                <c:pt idx="21">
                  <c:v>79.507322563023479</c:v>
                </c:pt>
                <c:pt idx="22">
                  <c:v>10.583370386481091</c:v>
                </c:pt>
                <c:pt idx="23">
                  <c:v>8.2690788155411621</c:v>
                </c:pt>
                <c:pt idx="24">
                  <c:v>22.278740571348436</c:v>
                </c:pt>
                <c:pt idx="25">
                  <c:v>23.345340276818849</c:v>
                </c:pt>
                <c:pt idx="26">
                  <c:v>16.085619715307281</c:v>
                </c:pt>
                <c:pt idx="27">
                  <c:v>52.503848380310473</c:v>
                </c:pt>
                <c:pt idx="28">
                  <c:v>34.944125550916823</c:v>
                </c:pt>
                <c:pt idx="29">
                  <c:v>47.097726771759852</c:v>
                </c:pt>
                <c:pt idx="30">
                  <c:v>86.688317471139754</c:v>
                </c:pt>
                <c:pt idx="31">
                  <c:v>86.042889196287518</c:v>
                </c:pt>
                <c:pt idx="32">
                  <c:v>57.159627674304609</c:v>
                </c:pt>
                <c:pt idx="33">
                  <c:v>46.299752739992805</c:v>
                </c:pt>
                <c:pt idx="34">
                  <c:v>4.8394644381355958</c:v>
                </c:pt>
                <c:pt idx="35">
                  <c:v>29.188470372363611</c:v>
                </c:pt>
                <c:pt idx="36">
                  <c:v>36.307682884306637</c:v>
                </c:pt>
                <c:pt idx="37">
                  <c:v>67.19156596440699</c:v>
                </c:pt>
                <c:pt idx="38">
                  <c:v>67.701845865508943</c:v>
                </c:pt>
                <c:pt idx="39">
                  <c:v>8.7275535890671279</c:v>
                </c:pt>
                <c:pt idx="40">
                  <c:v>75.852901476979639</c:v>
                </c:pt>
                <c:pt idx="41">
                  <c:v>17.923430831668124</c:v>
                </c:pt>
                <c:pt idx="42">
                  <c:v>76.012547717716387</c:v>
                </c:pt>
                <c:pt idx="43">
                  <c:v>5.7837668959043071</c:v>
                </c:pt>
                <c:pt idx="44">
                  <c:v>76.635725322500107</c:v>
                </c:pt>
                <c:pt idx="45">
                  <c:v>42.11507811403721</c:v>
                </c:pt>
                <c:pt idx="46">
                  <c:v>7.8387746592332794</c:v>
                </c:pt>
                <c:pt idx="47">
                  <c:v>20.387475088212067</c:v>
                </c:pt>
                <c:pt idx="48">
                  <c:v>11.338121019838175</c:v>
                </c:pt>
                <c:pt idx="49">
                  <c:v>1.2605941937781044</c:v>
                </c:pt>
                <c:pt idx="50">
                  <c:v>5.1266459864016625</c:v>
                </c:pt>
                <c:pt idx="51">
                  <c:v>43.499396304940241</c:v>
                </c:pt>
                <c:pt idx="52">
                  <c:v>29.579865009881498</c:v>
                </c:pt>
                <c:pt idx="53">
                  <c:v>12.415663745669454</c:v>
                </c:pt>
                <c:pt idx="54">
                  <c:v>12.795828886044617</c:v>
                </c:pt>
                <c:pt idx="55">
                  <c:v>70.415799216617103</c:v>
                </c:pt>
                <c:pt idx="56">
                  <c:v>56.006513050863276</c:v>
                </c:pt>
                <c:pt idx="57">
                  <c:v>58.842192216217505</c:v>
                </c:pt>
                <c:pt idx="58">
                  <c:v>26.185503844264183</c:v>
                </c:pt>
                <c:pt idx="59">
                  <c:v>61.948999557073307</c:v>
                </c:pt>
                <c:pt idx="60">
                  <c:v>62.587526995579914</c:v>
                </c:pt>
                <c:pt idx="61">
                  <c:v>7.1263681050332588</c:v>
                </c:pt>
                <c:pt idx="62">
                  <c:v>81.226498132388912</c:v>
                </c:pt>
                <c:pt idx="63">
                  <c:v>84.394708797062876</c:v>
                </c:pt>
                <c:pt idx="64">
                  <c:v>43.741117329952033</c:v>
                </c:pt>
                <c:pt idx="65">
                  <c:v>93.432595391610064</c:v>
                </c:pt>
                <c:pt idx="66">
                  <c:v>19.03008886915319</c:v>
                </c:pt>
                <c:pt idx="67">
                  <c:v>22.210889705259124</c:v>
                </c:pt>
                <c:pt idx="68">
                  <c:v>36.844190002520833</c:v>
                </c:pt>
                <c:pt idx="69">
                  <c:v>51.131596607742992</c:v>
                </c:pt>
                <c:pt idx="70">
                  <c:v>84.145674113536387</c:v>
                </c:pt>
                <c:pt idx="71">
                  <c:v>5.2164257805526963</c:v>
                </c:pt>
                <c:pt idx="72">
                  <c:v>66.13425001080833</c:v>
                </c:pt>
                <c:pt idx="73">
                  <c:v>1.4428270470149169</c:v>
                </c:pt>
                <c:pt idx="74">
                  <c:v>37.582329863339709</c:v>
                </c:pt>
                <c:pt idx="75">
                  <c:v>86.893352855405055</c:v>
                </c:pt>
                <c:pt idx="76">
                  <c:v>58.354439248025656</c:v>
                </c:pt>
                <c:pt idx="77">
                  <c:v>82.103133397244378</c:v>
                </c:pt>
                <c:pt idx="78">
                  <c:v>59.162353697730111</c:v>
                </c:pt>
                <c:pt idx="79">
                  <c:v>38.658183843527354</c:v>
                </c:pt>
                <c:pt idx="80">
                  <c:v>28.040892811922113</c:v>
                </c:pt>
                <c:pt idx="81">
                  <c:v>20.831117578972766</c:v>
                </c:pt>
                <c:pt idx="82">
                  <c:v>48.704838433092263</c:v>
                </c:pt>
                <c:pt idx="83">
                  <c:v>67.977684415633064</c:v>
                </c:pt>
                <c:pt idx="84">
                  <c:v>7.0225624417337666</c:v>
                </c:pt>
                <c:pt idx="86">
                  <c:v>21.450201914610691</c:v>
                </c:pt>
                <c:pt idx="87">
                  <c:v>8.3313685272591513</c:v>
                </c:pt>
                <c:pt idx="88">
                  <c:v>4.7417764009381793</c:v>
                </c:pt>
                <c:pt idx="89">
                  <c:v>51.934459218764992</c:v>
                </c:pt>
                <c:pt idx="90">
                  <c:v>6.4755226310174221</c:v>
                </c:pt>
                <c:pt idx="91">
                  <c:v>43.004301197005198</c:v>
                </c:pt>
                <c:pt idx="92">
                  <c:v>47.187592882923859</c:v>
                </c:pt>
                <c:pt idx="93">
                  <c:v>5.4932014683794863</c:v>
                </c:pt>
                <c:pt idx="94">
                  <c:v>1.4325735505619852</c:v>
                </c:pt>
                <c:pt idx="95">
                  <c:v>12.58615266932909</c:v>
                </c:pt>
                <c:pt idx="96">
                  <c:v>58.203538841137593</c:v>
                </c:pt>
                <c:pt idx="97">
                  <c:v>35.535277537959466</c:v>
                </c:pt>
                <c:pt idx="98">
                  <c:v>60.106505609388861</c:v>
                </c:pt>
                <c:pt idx="99">
                  <c:v>20.632880212505864</c:v>
                </c:pt>
                <c:pt idx="100">
                  <c:v>65.629660808421477</c:v>
                </c:pt>
                <c:pt idx="101">
                  <c:v>12.114506253519689</c:v>
                </c:pt>
                <c:pt idx="102">
                  <c:v>11.801055693859309</c:v>
                </c:pt>
                <c:pt idx="103">
                  <c:v>42.386301655972439</c:v>
                </c:pt>
                <c:pt idx="104">
                  <c:v>4.5112566469333535</c:v>
                </c:pt>
                <c:pt idx="105">
                  <c:v>72.359280372093323</c:v>
                </c:pt>
                <c:pt idx="106">
                  <c:v>73.751784171994615</c:v>
                </c:pt>
                <c:pt idx="107">
                  <c:v>11.582581790641205</c:v>
                </c:pt>
                <c:pt idx="108">
                  <c:v>9.206469317437536</c:v>
                </c:pt>
                <c:pt idx="109">
                  <c:v>77.745170914076112</c:v>
                </c:pt>
                <c:pt idx="110">
                  <c:v>20.229916120307252</c:v>
                </c:pt>
                <c:pt idx="111">
                  <c:v>6.1751407558869209</c:v>
                </c:pt>
                <c:pt idx="112">
                  <c:v>1.1154132236461962</c:v>
                </c:pt>
                <c:pt idx="113">
                  <c:v>26.946684340099836</c:v>
                </c:pt>
                <c:pt idx="114">
                  <c:v>58.873015878895892</c:v>
                </c:pt>
                <c:pt idx="115">
                  <c:v>0.10892033324027829</c:v>
                </c:pt>
                <c:pt idx="116">
                  <c:v>46.845740060295036</c:v>
                </c:pt>
                <c:pt idx="117">
                  <c:v>37.422702280729972</c:v>
                </c:pt>
                <c:pt idx="118">
                  <c:v>60.128502571501663</c:v>
                </c:pt>
                <c:pt idx="119">
                  <c:v>28.345679541030684</c:v>
                </c:pt>
                <c:pt idx="120">
                  <c:v>84.376696740309598</c:v>
                </c:pt>
                <c:pt idx="121">
                  <c:v>88.049244669381068</c:v>
                </c:pt>
                <c:pt idx="122">
                  <c:v>77.097164990295767</c:v>
                </c:pt>
                <c:pt idx="123">
                  <c:v>63.882001530014847</c:v>
                </c:pt>
                <c:pt idx="124">
                  <c:v>16.267897112056737</c:v>
                </c:pt>
                <c:pt idx="125">
                  <c:v>2.2283414897038236</c:v>
                </c:pt>
                <c:pt idx="126">
                  <c:v>21.096659320704781</c:v>
                </c:pt>
                <c:pt idx="127">
                  <c:v>43.491198621373911</c:v>
                </c:pt>
                <c:pt idx="128">
                  <c:v>13.301844718024245</c:v>
                </c:pt>
                <c:pt idx="129">
                  <c:v>10.200751146284338</c:v>
                </c:pt>
                <c:pt idx="130">
                  <c:v>22.83897209299489</c:v>
                </c:pt>
                <c:pt idx="131">
                  <c:v>50.63347224315855</c:v>
                </c:pt>
                <c:pt idx="132">
                  <c:v>49.508063222506983</c:v>
                </c:pt>
                <c:pt idx="133">
                  <c:v>16.859838141537207</c:v>
                </c:pt>
                <c:pt idx="134">
                  <c:v>13.962798150713585</c:v>
                </c:pt>
                <c:pt idx="135">
                  <c:v>68.195441034769203</c:v>
                </c:pt>
                <c:pt idx="136">
                  <c:v>34.257194925735497</c:v>
                </c:pt>
                <c:pt idx="137">
                  <c:v>70.961153449634011</c:v>
                </c:pt>
                <c:pt idx="139">
                  <c:v>6.1250420005594561</c:v>
                </c:pt>
                <c:pt idx="140">
                  <c:v>51.839187648913274</c:v>
                </c:pt>
                <c:pt idx="141">
                  <c:v>1.4393903733979234</c:v>
                </c:pt>
                <c:pt idx="142">
                  <c:v>42.136688789889355</c:v>
                </c:pt>
                <c:pt idx="143">
                  <c:v>6.9760634668687862</c:v>
                </c:pt>
                <c:pt idx="144">
                  <c:v>6.2587957977625406</c:v>
                </c:pt>
              </c:numCache>
            </c:numRef>
          </c:xVal>
          <c:yVal>
            <c:numRef>
              <c:f>Regress2!$F$2:$F$146</c:f>
              <c:numCache>
                <c:formatCode>0.0</c:formatCode>
                <c:ptCount val="145"/>
                <c:pt idx="0">
                  <c:v>7.2442275156033515</c:v>
                </c:pt>
                <c:pt idx="1">
                  <c:v>8.6106835345035755</c:v>
                </c:pt>
                <c:pt idx="2">
                  <c:v>9.1474005722023097</c:v>
                </c:pt>
                <c:pt idx="3">
                  <c:v>8.8522358352278623</c:v>
                </c:pt>
                <c:pt idx="4">
                  <c:v>10.675907913990581</c:v>
                </c:pt>
                <c:pt idx="5">
                  <c:v>10.694215061434933</c:v>
                </c:pt>
                <c:pt idx="6">
                  <c:v>9.1269587630371252</c:v>
                </c:pt>
                <c:pt idx="7">
                  <c:v>6.3279367837291947</c:v>
                </c:pt>
                <c:pt idx="8">
                  <c:v>10.600875727353323</c:v>
                </c:pt>
                <c:pt idx="9">
                  <c:v>7.3588308983423518</c:v>
                </c:pt>
                <c:pt idx="10">
                  <c:v>7.3198649298089684</c:v>
                </c:pt>
                <c:pt idx="11">
                  <c:v>7.6353038862594147</c:v>
                </c:pt>
                <c:pt idx="12">
                  <c:v>9.6414732268329217</c:v>
                </c:pt>
                <c:pt idx="13">
                  <c:v>9.6303656314156711</c:v>
                </c:pt>
                <c:pt idx="14">
                  <c:v>8.5091610197189738</c:v>
                </c:pt>
                <c:pt idx="15">
                  <c:v>9.3690520631310044</c:v>
                </c:pt>
                <c:pt idx="16">
                  <c:v>8.7498909555352586</c:v>
                </c:pt>
                <c:pt idx="17">
                  <c:v>9.672815734801123</c:v>
                </c:pt>
                <c:pt idx="18">
                  <c:v>10.657964988247679</c:v>
                </c:pt>
                <c:pt idx="19">
                  <c:v>10.937383526484547</c:v>
                </c:pt>
                <c:pt idx="20">
                  <c:v>9.9669317250926621</c:v>
                </c:pt>
                <c:pt idx="21">
                  <c:v>9.1116243990370229</c:v>
                </c:pt>
                <c:pt idx="22">
                  <c:v>7.5806997522245672</c:v>
                </c:pt>
                <c:pt idx="23">
                  <c:v>7.7493224646603593</c:v>
                </c:pt>
                <c:pt idx="24">
                  <c:v>8.1633713164599122</c:v>
                </c:pt>
                <c:pt idx="25">
                  <c:v>9.2212803120145139</c:v>
                </c:pt>
                <c:pt idx="26">
                  <c:v>7.1147694483664612</c:v>
                </c:pt>
                <c:pt idx="27">
                  <c:v>8.3756296270944528</c:v>
                </c:pt>
                <c:pt idx="28">
                  <c:v>9.4398635302544314</c:v>
                </c:pt>
                <c:pt idx="29">
                  <c:v>10.288749953326773</c:v>
                </c:pt>
                <c:pt idx="30">
                  <c:v>10.114963298982655</c:v>
                </c:pt>
                <c:pt idx="31">
                  <c:v>10.64280241394108</c:v>
                </c:pt>
                <c:pt idx="32">
                  <c:v>10.67683127509035</c:v>
                </c:pt>
                <c:pt idx="33">
                  <c:v>9.1921764013485117</c:v>
                </c:pt>
                <c:pt idx="34">
                  <c:v>9.1798811644914693</c:v>
                </c:pt>
                <c:pt idx="35">
                  <c:v>8.8008672424704759</c:v>
                </c:pt>
                <c:pt idx="36">
                  <c:v>6.3279367837291947</c:v>
                </c:pt>
                <c:pt idx="37">
                  <c:v>10.383441512635038</c:v>
                </c:pt>
                <c:pt idx="38">
                  <c:v>10.000160439796389</c:v>
                </c:pt>
                <c:pt idx="39">
                  <c:v>7.0387835413885416</c:v>
                </c:pt>
                <c:pt idx="40">
                  <c:v>10.56178445566033</c:v>
                </c:pt>
                <c:pt idx="41">
                  <c:v>8.492900498847197</c:v>
                </c:pt>
                <c:pt idx="42">
                  <c:v>10.511076844734424</c:v>
                </c:pt>
                <c:pt idx="43">
                  <c:v>9.5673152709239169</c:v>
                </c:pt>
                <c:pt idx="44">
                  <c:v>10.515424677670532</c:v>
                </c:pt>
                <c:pt idx="45">
                  <c:v>8.675904882571059</c:v>
                </c:pt>
                <c:pt idx="46">
                  <c:v>7.5704432520573759</c:v>
                </c:pt>
                <c:pt idx="47">
                  <c:v>6.8875525716646155</c:v>
                </c:pt>
                <c:pt idx="48">
                  <c:v>7.5283317667072449</c:v>
                </c:pt>
                <c:pt idx="49">
                  <c:v>7.0817085861055764</c:v>
                </c:pt>
                <c:pt idx="50">
                  <c:v>9.8458584396994908</c:v>
                </c:pt>
                <c:pt idx="51">
                  <c:v>10.144863872111394</c:v>
                </c:pt>
                <c:pt idx="52">
                  <c:v>8.5151911887455629</c:v>
                </c:pt>
                <c:pt idx="53">
                  <c:v>8.1315307106042525</c:v>
                </c:pt>
                <c:pt idx="54">
                  <c:v>8.2480057016006132</c:v>
                </c:pt>
                <c:pt idx="55">
                  <c:v>9.8914149713018595</c:v>
                </c:pt>
                <c:pt idx="56">
                  <c:v>7.1228666585990794</c:v>
                </c:pt>
                <c:pt idx="57">
                  <c:v>9.9383719543896269</c:v>
                </c:pt>
                <c:pt idx="58">
                  <c:v>8.478452363099807</c:v>
                </c:pt>
                <c:pt idx="59">
                  <c:v>8.2532276455817719</c:v>
                </c:pt>
                <c:pt idx="60">
                  <c:v>10.487656570526335</c:v>
                </c:pt>
                <c:pt idx="61">
                  <c:v>8.3663703016816537</c:v>
                </c:pt>
                <c:pt idx="62">
                  <c:v>10.242456669355931</c:v>
                </c:pt>
                <c:pt idx="63">
                  <c:v>10.400315666658265</c:v>
                </c:pt>
                <c:pt idx="64">
                  <c:v>8.7209500289302539</c:v>
                </c:pt>
                <c:pt idx="65">
                  <c:v>10.499297500207119</c:v>
                </c:pt>
                <c:pt idx="66">
                  <c:v>9.3959897188628165</c:v>
                </c:pt>
                <c:pt idx="67">
                  <c:v>7.4730690880322008</c:v>
                </c:pt>
                <c:pt idx="68">
                  <c:v>7.7231200922663312</c:v>
                </c:pt>
                <c:pt idx="69">
                  <c:v>7.7664168980196555</c:v>
                </c:pt>
                <c:pt idx="70">
                  <c:v>10.340774272967254</c:v>
                </c:pt>
                <c:pt idx="71">
                  <c:v>7.9120568881790057</c:v>
                </c:pt>
                <c:pt idx="72">
                  <c:v>9.5749834855640916</c:v>
                </c:pt>
                <c:pt idx="73">
                  <c:v>6.3969296552161463</c:v>
                </c:pt>
                <c:pt idx="74">
                  <c:v>8.7193173755063711</c:v>
                </c:pt>
                <c:pt idx="75">
                  <c:v>7.7007477945118001</c:v>
                </c:pt>
                <c:pt idx="76">
                  <c:v>10.032759888240273</c:v>
                </c:pt>
                <c:pt idx="77">
                  <c:v>11.085061361918582</c:v>
                </c:pt>
                <c:pt idx="78">
                  <c:v>9.9532296444309427</c:v>
                </c:pt>
                <c:pt idx="79">
                  <c:v>8.5330665405725235</c:v>
                </c:pt>
                <c:pt idx="80">
                  <c:v>8.414052432496721</c:v>
                </c:pt>
                <c:pt idx="81">
                  <c:v>6.8564619845945893</c:v>
                </c:pt>
                <c:pt idx="82">
                  <c:v>9.7074726686101673</c:v>
                </c:pt>
                <c:pt idx="83">
                  <c:v>9.3561708201877227</c:v>
                </c:pt>
                <c:pt idx="84">
                  <c:v>7.0561752841004095</c:v>
                </c:pt>
                <c:pt idx="85">
                  <c:v>9.5418000667738454</c:v>
                </c:pt>
                <c:pt idx="86">
                  <c:v>8.5369958187124197</c:v>
                </c:pt>
                <c:pt idx="87">
                  <c:v>6.9275579062783148</c:v>
                </c:pt>
                <c:pt idx="88">
                  <c:v>7.8320141805054675</c:v>
                </c:pt>
                <c:pt idx="89">
                  <c:v>9.6690302413216482</c:v>
                </c:pt>
                <c:pt idx="90">
                  <c:v>6.7799219074722519</c:v>
                </c:pt>
                <c:pt idx="91">
                  <c:v>9.712932190815069</c:v>
                </c:pt>
                <c:pt idx="92">
                  <c:v>8.9078830139422536</c:v>
                </c:pt>
                <c:pt idx="93">
                  <c:v>6.4769723628896845</c:v>
                </c:pt>
                <c:pt idx="94">
                  <c:v>7.7915228191507317</c:v>
                </c:pt>
                <c:pt idx="95">
                  <c:v>8.2839993042485229</c:v>
                </c:pt>
                <c:pt idx="96">
                  <c:v>10.683271039755621</c:v>
                </c:pt>
                <c:pt idx="97">
                  <c:v>11.111850705163354</c:v>
                </c:pt>
                <c:pt idx="98">
                  <c:v>7.3132203870903014</c:v>
                </c:pt>
                <c:pt idx="99">
                  <c:v>10.307618437631152</c:v>
                </c:pt>
                <c:pt idx="100">
                  <c:v>8.0163178985034147</c:v>
                </c:pt>
                <c:pt idx="101">
                  <c:v>9.7886377108571825</c:v>
                </c:pt>
                <c:pt idx="102">
                  <c:v>9.234056898593499</c:v>
                </c:pt>
                <c:pt idx="103">
                  <c:v>8.3893598199063586</c:v>
                </c:pt>
                <c:pt idx="104">
                  <c:v>7.9302062066846846</c:v>
                </c:pt>
                <c:pt idx="105">
                  <c:v>9.9603403641289141</c:v>
                </c:pt>
                <c:pt idx="106">
                  <c:v>10.117388522483402</c:v>
                </c:pt>
                <c:pt idx="107">
                  <c:v>8.6323059985167436</c:v>
                </c:pt>
                <c:pt idx="108">
                  <c:v>11.305901295535906</c:v>
                </c:pt>
                <c:pt idx="109">
                  <c:v>9.6995336956150595</c:v>
                </c:pt>
                <c:pt idx="110">
                  <c:v>10.031000872835088</c:v>
                </c:pt>
                <c:pt idx="111">
                  <c:v>10.324826009800583</c:v>
                </c:pt>
                <c:pt idx="112">
                  <c:v>7.6157910720358313</c:v>
                </c:pt>
                <c:pt idx="113">
                  <c:v>7.5600804650218274</c:v>
                </c:pt>
                <c:pt idx="114">
                  <c:v>11.020267145159684</c:v>
                </c:pt>
                <c:pt idx="115">
                  <c:v>7.6824824465345056</c:v>
                </c:pt>
                <c:pt idx="116">
                  <c:v>7.2152399787300965</c:v>
                </c:pt>
                <c:pt idx="117">
                  <c:v>8.8261473991435597</c:v>
                </c:pt>
                <c:pt idx="118">
                  <c:v>9.3218817467090904</c:v>
                </c:pt>
                <c:pt idx="119">
                  <c:v>9.0478214424784014</c:v>
                </c:pt>
                <c:pt idx="120">
                  <c:v>10.117388522483402</c:v>
                </c:pt>
                <c:pt idx="121">
                  <c:v>10.212441760263449</c:v>
                </c:pt>
                <c:pt idx="122">
                  <c:v>10.695348206032103</c:v>
                </c:pt>
                <c:pt idx="123">
                  <c:v>8.4846699997106771</c:v>
                </c:pt>
                <c:pt idx="124">
                  <c:v>8.5564139045695224</c:v>
                </c:pt>
                <c:pt idx="125">
                  <c:v>7.1853870155804165</c:v>
                </c:pt>
                <c:pt idx="126">
                  <c:v>6.8243736700430855</c:v>
                </c:pt>
                <c:pt idx="127">
                  <c:v>9.1516513756275035</c:v>
                </c:pt>
                <c:pt idx="128">
                  <c:v>7.7052624748663288</c:v>
                </c:pt>
                <c:pt idx="129">
                  <c:v>9.1736763876045906</c:v>
                </c:pt>
                <c:pt idx="130">
                  <c:v>10.016816237843134</c:v>
                </c:pt>
                <c:pt idx="131">
                  <c:v>9.144200569471634</c:v>
                </c:pt>
                <c:pt idx="132">
                  <c:v>9.8086272715121687</c:v>
                </c:pt>
                <c:pt idx="133">
                  <c:v>7.3714892952142792</c:v>
                </c:pt>
                <c:pt idx="134">
                  <c:v>7.0387835413885416</c:v>
                </c:pt>
                <c:pt idx="135">
                  <c:v>8.8956296271364828</c:v>
                </c:pt>
                <c:pt idx="136">
                  <c:v>9.653101264828047</c:v>
                </c:pt>
                <c:pt idx="137">
                  <c:v>10.831904464208121</c:v>
                </c:pt>
                <c:pt idx="138">
                  <c:v>8.229511118964453</c:v>
                </c:pt>
                <c:pt idx="139">
                  <c:v>9.485696794737331</c:v>
                </c:pt>
                <c:pt idx="140">
                  <c:v>8.1432267503674449</c:v>
                </c:pt>
                <c:pt idx="141">
                  <c:v>7.7621706071382022</c:v>
                </c:pt>
                <c:pt idx="142">
                  <c:v>9.3227758013059727</c:v>
                </c:pt>
                <c:pt idx="143">
                  <c:v>5.9135030056382716</c:v>
                </c:pt>
                <c:pt idx="144">
                  <c:v>7.3901814282264278</c:v>
                </c:pt>
              </c:numCache>
            </c:numRef>
          </c:yVal>
        </c:ser>
        <c:axId val="45900544"/>
        <c:axId val="45902080"/>
      </c:scatterChart>
      <c:valAx>
        <c:axId val="45900544"/>
        <c:scaling>
          <c:orientation val="minMax"/>
        </c:scaling>
        <c:axPos val="b"/>
        <c:numFmt formatCode="0" sourceLinked="0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45902080"/>
        <c:crosses val="autoZero"/>
        <c:crossBetween val="midCat"/>
      </c:valAx>
      <c:valAx>
        <c:axId val="45902080"/>
        <c:scaling>
          <c:orientation val="minMax"/>
          <c:min val="5"/>
        </c:scaling>
        <c:axPos val="l"/>
        <c:majorGridlines/>
        <c:numFmt formatCode="0" sourceLinked="0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45900544"/>
        <c:crosses val="autoZero"/>
        <c:crossBetween val="midCat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7.1988407699037624E-2"/>
          <c:y val="5.1400554097404488E-2"/>
          <c:w val="0.90227690288713869"/>
          <c:h val="0.7196103091280257"/>
        </c:manualLayout>
      </c:layout>
      <c:barChart>
        <c:barDir val="col"/>
        <c:grouping val="clustered"/>
        <c:ser>
          <c:idx val="0"/>
          <c:order val="0"/>
          <c:tx>
            <c:strRef>
              <c:f>Data!$B$1</c:f>
              <c:strCache>
                <c:ptCount val="1"/>
                <c:pt idx="0">
                  <c:v>1962</c:v>
                </c:pt>
              </c:strCache>
            </c:strRef>
          </c:tx>
          <c:cat>
            <c:strRef>
              <c:f>Data!$A$2:$A$4</c:f>
              <c:strCache>
                <c:ptCount val="3"/>
                <c:pt idx="0">
                  <c:v>Latin America &amp; Caribbean (developing only)</c:v>
                </c:pt>
                <c:pt idx="1">
                  <c:v>Peru</c:v>
                </c:pt>
                <c:pt idx="2">
                  <c:v>World</c:v>
                </c:pt>
              </c:strCache>
            </c:strRef>
          </c:cat>
          <c:val>
            <c:numRef>
              <c:f>Data!$B$2:$B$4</c:f>
              <c:numCache>
                <c:formatCode>General</c:formatCode>
                <c:ptCount val="3"/>
                <c:pt idx="0">
                  <c:v>8.3412834209477307</c:v>
                </c:pt>
                <c:pt idx="1">
                  <c:v>0.87623368994706341</c:v>
                </c:pt>
                <c:pt idx="2">
                  <c:v>59.270701648891382</c:v>
                </c:pt>
              </c:numCache>
            </c:numRef>
          </c:val>
        </c:ser>
        <c:ser>
          <c:idx val="1"/>
          <c:order val="1"/>
          <c:tx>
            <c:strRef>
              <c:f>Data!$C$1</c:f>
              <c:strCache>
                <c:ptCount val="1"/>
                <c:pt idx="0">
                  <c:v>2011</c:v>
                </c:pt>
              </c:strCache>
            </c:strRef>
          </c:tx>
          <c:cat>
            <c:strRef>
              <c:f>Data!$A$2:$A$4</c:f>
              <c:strCache>
                <c:ptCount val="3"/>
                <c:pt idx="0">
                  <c:v>Latin America &amp; Caribbean (developing only)</c:v>
                </c:pt>
                <c:pt idx="1">
                  <c:v>Peru</c:v>
                </c:pt>
                <c:pt idx="2">
                  <c:v>World</c:v>
                </c:pt>
              </c:strCache>
            </c:strRef>
          </c:cat>
          <c:val>
            <c:numRef>
              <c:f>Data!$C$2:$C$4</c:f>
              <c:numCache>
                <c:formatCode>General</c:formatCode>
                <c:ptCount val="3"/>
                <c:pt idx="0">
                  <c:v>46.014026897667527</c:v>
                </c:pt>
                <c:pt idx="1">
                  <c:v>13.736337973533441</c:v>
                </c:pt>
                <c:pt idx="2">
                  <c:v>66.957229886694606</c:v>
                </c:pt>
              </c:numCache>
            </c:numRef>
          </c:val>
        </c:ser>
        <c:axId val="81529088"/>
        <c:axId val="81539072"/>
      </c:barChart>
      <c:catAx>
        <c:axId val="81529088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is-IS"/>
          </a:p>
        </c:txPr>
        <c:crossAx val="81539072"/>
        <c:crosses val="autoZero"/>
        <c:auto val="1"/>
        <c:lblAlgn val="ctr"/>
        <c:lblOffset val="100"/>
      </c:catAx>
      <c:valAx>
        <c:axId val="8153907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815290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648753280839889E-2"/>
          <c:y val="5.4889092111446817E-2"/>
          <c:w val="0.10351246719160105"/>
          <c:h val="0.1954947488523438"/>
        </c:manualLayout>
      </c:layout>
      <c:txPr>
        <a:bodyPr/>
        <a:lstStyle/>
        <a:p>
          <a:pPr>
            <a:defRPr sz="1800"/>
          </a:pPr>
          <a:endParaRPr lang="is-IS"/>
        </a:p>
      </c:txPr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7E9F3D-6F51-4F68-8397-04F471CF7056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CAAA8-AA11-4D96-BEE3-61C184E57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69515-8B7C-4EA2-93E9-F81ED1446699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16832"/>
            <a:ext cx="7772400" cy="1470025"/>
          </a:xfrm>
        </p:spPr>
        <p:txBody>
          <a:bodyPr>
            <a:noAutofit/>
          </a:bodyPr>
          <a:lstStyle/>
          <a:p>
            <a:r>
              <a:rPr lang="en-US" sz="4000" b="1" dirty="0"/>
              <a:t>Economic Diversification and Industrialization in Countries Rich in Natural Resources</a:t>
            </a:r>
            <a:endParaRPr lang="en-US" sz="4000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" y="4429132"/>
            <a:ext cx="1900222" cy="1996229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  <p:sp>
        <p:nvSpPr>
          <p:cNvPr id="5" name="Subtitle 2"/>
          <p:cNvSpPr txBox="1">
            <a:spLocks/>
          </p:cNvSpPr>
          <p:nvPr/>
        </p:nvSpPr>
        <p:spPr>
          <a:xfrm>
            <a:off x="3131840" y="4077072"/>
            <a:ext cx="5256584" cy="1968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r">
              <a:spcBef>
                <a:spcPct val="20000"/>
              </a:spcBef>
            </a:pPr>
            <a:r>
              <a:rPr lang="en-US" sz="2400" dirty="0"/>
              <a:t>15</a:t>
            </a:r>
            <a:r>
              <a:rPr lang="en-US" sz="2400" dirty="0" smtClean="0"/>
              <a:t>th session of the UNIDO General </a:t>
            </a:r>
            <a:r>
              <a:rPr lang="en-US" sz="2400" dirty="0"/>
              <a:t>Conference on </a:t>
            </a:r>
            <a:r>
              <a:rPr lang="en-US" sz="2400" i="1" dirty="0"/>
              <a:t>Towards partnerships for a new industrial revolution for inclusive and sustainable growth</a:t>
            </a:r>
            <a:r>
              <a:rPr lang="en-US" sz="2400" dirty="0"/>
              <a:t>,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Lima</a:t>
            </a:r>
            <a:r>
              <a:rPr lang="en-US" sz="2400" dirty="0"/>
              <a:t>, Peru, </a:t>
            </a:r>
            <a:r>
              <a:rPr lang="en-US" sz="2400" dirty="0" smtClean="0"/>
              <a:t>2-6 </a:t>
            </a:r>
            <a:r>
              <a:rPr lang="en-US" sz="2400" dirty="0"/>
              <a:t>December 2013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ongolian Baiti" pitchFamily="66" charset="0"/>
              <a:ea typeface="+mn-ea"/>
              <a:cs typeface="Mongolian Baiti" pitchFamily="66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4138312" y="6093296"/>
            <a:ext cx="4241948" cy="5102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0" lang="is-IS" sz="24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cs typeface="Mongolian Baiti" pitchFamily="66" charset="0"/>
              </a:rPr>
              <a:t>Thorvaldur</a:t>
            </a:r>
            <a:r>
              <a:rPr lang="is-IS" sz="2400" dirty="0" smtClean="0">
                <a:latin typeface="+mj-lt"/>
                <a:cs typeface="Mongolian Baiti" pitchFamily="66" charset="0"/>
              </a:rPr>
              <a:t> </a:t>
            </a:r>
            <a:r>
              <a:rPr kumimoji="0" lang="is-IS" sz="24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cs typeface="Mongolian Baiti" pitchFamily="66" charset="0"/>
              </a:rPr>
              <a:t>Gylfason</a:t>
            </a:r>
            <a:endParaRPr kumimoji="0" lang="is-IS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cs typeface="Mongolian Baiti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Democracy and Good Governance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SzPct val="80000"/>
            </a:pPr>
            <a:r>
              <a:rPr lang="en-US" dirty="0" smtClean="0"/>
              <a:t>Norway was a fully fledged democracy long before its oil discoveries</a:t>
            </a:r>
          </a:p>
          <a:p>
            <a:pPr lvl="1">
              <a:buSzPct val="80000"/>
            </a:pPr>
            <a:r>
              <a:rPr lang="en-US" dirty="0" smtClean="0"/>
              <a:t>Democrats are less likely than dictators to try to grab resources to consolidate their political power</a:t>
            </a:r>
          </a:p>
          <a:p>
            <a:r>
              <a:rPr lang="en-US" dirty="0" smtClean="0"/>
              <a:t>Norway’s oil ‘commandments’ lay down ethical guidelines for oil wealth management</a:t>
            </a:r>
          </a:p>
          <a:p>
            <a:pPr lvl="1"/>
            <a:r>
              <a:rPr lang="en-US" dirty="0" smtClean="0"/>
              <a:t>Good governance can be an effective remedy against rent seeking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Sovereign Wealth Funds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From day one, Norway’s oil and gas reserves were defined by law as common property resources, clearly establishing the legal rights of the Norwegian people to the resource rents</a:t>
            </a:r>
          </a:p>
          <a:p>
            <a:r>
              <a:rPr lang="en-US" dirty="0" smtClean="0"/>
              <a:t>On this legal basis, government has absorbed about 80% of the resource rent over the years</a:t>
            </a:r>
          </a:p>
          <a:p>
            <a:r>
              <a:rPr kumimoji="1" lang="en-US" dirty="0" smtClean="0"/>
              <a:t>Oil Fund (Pension Fund): USD </a:t>
            </a:r>
            <a:r>
              <a:rPr kumimoji="1" lang="en-US" dirty="0" smtClean="0"/>
              <a:t>800 </a:t>
            </a:r>
            <a:r>
              <a:rPr kumimoji="1" lang="en-US" dirty="0" smtClean="0"/>
              <a:t>billion</a:t>
            </a:r>
          </a:p>
          <a:p>
            <a:pPr lvl="1"/>
            <a:r>
              <a:rPr kumimoji="1"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Managed by independent Central Bank </a:t>
            </a:r>
          </a:p>
          <a:p>
            <a:pPr lvl="1"/>
            <a:r>
              <a:rPr kumimoji="1"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Norway resisted temptation to use too much of the money to meet current needs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Step by Step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Developing countries with pressing economic and social needs cannot be expected to show the same patience as Norway</a:t>
            </a:r>
          </a:p>
          <a:p>
            <a:r>
              <a:rPr lang="en-US" dirty="0" smtClean="0"/>
              <a:t>No one-size-fits-all blueprint is available to guide resource-rich countries to a sustainable path of successful economic diversification</a:t>
            </a:r>
          </a:p>
          <a:p>
            <a:r>
              <a:rPr lang="en-US" dirty="0" smtClean="0"/>
              <a:t>Seek path of least resistance, doing easy things first, climbing the ladder rim by rim</a:t>
            </a:r>
          </a:p>
          <a:p>
            <a:pPr lvl="1"/>
            <a:r>
              <a:rPr lang="en-US" dirty="0" smtClean="0"/>
              <a:t>Boost education, infrastructure, and institution building, including good governance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 rot="21420000">
            <a:off x="6998046" y="6101593"/>
            <a:ext cx="203934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40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+mn-cs"/>
              </a:rPr>
              <a:t>The end</a:t>
            </a:r>
            <a:endParaRPr lang="en-US" sz="4800" dirty="0">
              <a:solidFill>
                <a:schemeClr val="accent4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928992" cy="114300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Natural Resources in Nordic Countries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Autofit/>
          </a:bodyPr>
          <a:lstStyle/>
          <a:p>
            <a:r>
              <a:rPr lang="en-US" dirty="0" smtClean="0"/>
              <a:t>Finland, Iceland, Norway, and Sweden have all benefited from their natural resources</a:t>
            </a:r>
          </a:p>
          <a:p>
            <a:pPr lvl="1"/>
            <a:r>
              <a:rPr lang="en-US" dirty="0" smtClean="0"/>
              <a:t>Finland and Sweden outgrew their dependence on natural resources</a:t>
            </a:r>
          </a:p>
          <a:p>
            <a:pPr lvl="1"/>
            <a:r>
              <a:rPr lang="en-US" dirty="0" smtClean="0"/>
              <a:t>Norway has managed its oil exceptionally well</a:t>
            </a:r>
          </a:p>
          <a:p>
            <a:r>
              <a:rPr lang="en-US" dirty="0" smtClean="0"/>
              <a:t>Yet, what made the Nordics rich was not so much their natural resources as their use of human capital to harness their natural wealth</a:t>
            </a:r>
          </a:p>
          <a:p>
            <a:pPr lvl="1"/>
            <a:r>
              <a:rPr lang="en-US" dirty="0" smtClean="0"/>
              <a:t>Need to diversify by converting natural capital into human capital and social capital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Double Diversification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Autofit/>
          </a:bodyPr>
          <a:lstStyle/>
          <a:p>
            <a:r>
              <a:rPr lang="en-US" dirty="0"/>
              <a:t>Economic diversification </a:t>
            </a:r>
            <a:endParaRPr lang="en-US" dirty="0" smtClean="0"/>
          </a:p>
          <a:p>
            <a:pPr lvl="1"/>
            <a:r>
              <a:rPr lang="en-US" dirty="0" smtClean="0"/>
              <a:t>Spurs growth by attracting </a:t>
            </a:r>
            <a:r>
              <a:rPr lang="en-US" dirty="0"/>
              <a:t>economic activity from excessive reliance on primary production in agriculture or </a:t>
            </a:r>
            <a:r>
              <a:rPr lang="en-US" dirty="0" smtClean="0"/>
              <a:t>natural-resource-based industries</a:t>
            </a:r>
          </a:p>
          <a:p>
            <a:r>
              <a:rPr lang="en-US" dirty="0" smtClean="0"/>
              <a:t>Political </a:t>
            </a:r>
            <a:r>
              <a:rPr lang="en-US" dirty="0"/>
              <a:t>diversification </a:t>
            </a:r>
            <a:endParaRPr lang="en-US" dirty="0" smtClean="0"/>
          </a:p>
          <a:p>
            <a:pPr lvl="1"/>
            <a:r>
              <a:rPr lang="en-US" dirty="0" smtClean="0"/>
              <a:t>Spurs </a:t>
            </a:r>
            <a:r>
              <a:rPr lang="en-US" dirty="0"/>
              <a:t>growth </a:t>
            </a:r>
            <a:r>
              <a:rPr lang="en-US" dirty="0" smtClean="0"/>
              <a:t>by </a:t>
            </a:r>
            <a:r>
              <a:rPr lang="en-US" dirty="0"/>
              <a:t>redistributing political power from narrowly based ruling elites to the people, </a:t>
            </a:r>
            <a:r>
              <a:rPr lang="en-US" dirty="0" smtClean="0"/>
              <a:t>often replacing </a:t>
            </a:r>
            <a:r>
              <a:rPr lang="en-US" dirty="0"/>
              <a:t>an extended monopoly of sometimes ill-gotten power by </a:t>
            </a:r>
            <a:r>
              <a:rPr lang="en-US" dirty="0" smtClean="0"/>
              <a:t>democracy</a:t>
            </a:r>
          </a:p>
          <a:p>
            <a:r>
              <a:rPr lang="en-US" dirty="0" smtClean="0"/>
              <a:t>Two sides of same coin: Diversity pays </a:t>
            </a:r>
            <a:endParaRPr lang="is-I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Evidence: From Economic and Political Diversification to Growth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US" dirty="0" smtClean="0"/>
              <a:t>From Diversification to Growth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200" dirty="0" smtClean="0"/>
              <a:t>From Democracy to Growth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 rot="16200000">
            <a:off x="-1502807" y="3822840"/>
            <a:ext cx="3733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Log of GNI per capita 2012 (USD, </a:t>
            </a:r>
            <a:r>
              <a:rPr lang="en-US" dirty="0" err="1" smtClean="0"/>
              <a:t>ppp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04048" y="6165304"/>
            <a:ext cx="34308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Democracy 1960-2012 (from -10 to 10)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683568" y="6165304"/>
            <a:ext cx="39742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Manufactures exports 1962-2012  (% of total)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 rot="21442834">
            <a:off x="5491975" y="1454214"/>
            <a:ext cx="3186000" cy="33855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dirty="0" smtClean="0"/>
              <a:t>Note: Each dot represents a country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Progress of Democracy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Europe</a:t>
            </a:r>
          </a:p>
          <a:p>
            <a:pPr lvl="1"/>
            <a:r>
              <a:rPr lang="en-US" dirty="0" smtClean="0"/>
              <a:t>1943: Five democracies</a:t>
            </a:r>
          </a:p>
          <a:p>
            <a:pPr lvl="1"/>
            <a:r>
              <a:rPr lang="en-US" dirty="0" smtClean="0"/>
              <a:t>Now: Full house</a:t>
            </a:r>
          </a:p>
          <a:p>
            <a:r>
              <a:rPr lang="en-US" dirty="0" smtClean="0"/>
              <a:t>Africa</a:t>
            </a:r>
          </a:p>
          <a:p>
            <a:pPr lvl="1"/>
            <a:r>
              <a:rPr lang="en-US" dirty="0" smtClean="0"/>
              <a:t>1960-1990: Five or less democracies</a:t>
            </a:r>
          </a:p>
          <a:p>
            <a:pPr lvl="1"/>
            <a:r>
              <a:rPr lang="en-US" dirty="0" smtClean="0"/>
              <a:t>Now: 17 democracies</a:t>
            </a:r>
          </a:p>
          <a:p>
            <a:r>
              <a:rPr lang="en-US" dirty="0" smtClean="0"/>
              <a:t>South America (Spanish or Portuguese)</a:t>
            </a:r>
          </a:p>
          <a:p>
            <a:pPr lvl="1"/>
            <a:r>
              <a:rPr lang="en-US" dirty="0" smtClean="0"/>
              <a:t>1961: Three democracies out of ten</a:t>
            </a:r>
          </a:p>
          <a:p>
            <a:pPr lvl="1"/>
            <a:r>
              <a:rPr lang="en-US" dirty="0" smtClean="0"/>
              <a:t>Now: Eight out of ten, including Peru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Progress of Diversification</a:t>
            </a:r>
            <a:endParaRPr lang="en-US" sz="4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-1248089" y="3215256"/>
            <a:ext cx="3337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Manufactures exports (% of total)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The Risks Are Real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275040" cy="50691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Rent seeking often results in conflict, corruption, economic stagnation, lack of democracy</a:t>
            </a:r>
          </a:p>
          <a:p>
            <a:r>
              <a:rPr lang="en-US" dirty="0" smtClean="0"/>
              <a:t>Dutch disease through overvalued and volatile currencies tends to stifle exports like undervalued currencies simulate exports (e.g., China) </a:t>
            </a:r>
          </a:p>
          <a:p>
            <a:r>
              <a:rPr lang="en-US" dirty="0" smtClean="0"/>
              <a:t>False sense of security breeds neglect of human and social capital through education and institution building, including democracy</a:t>
            </a:r>
            <a:endParaRPr lang="en-US" dirty="0"/>
          </a:p>
        </p:txBody>
      </p:sp>
      <p:pic>
        <p:nvPicPr>
          <p:cNvPr id="4" name="Picture 6" descr="Photograph:Vladimir Putin, 2005.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244215"/>
            <a:ext cx="2150269" cy="2828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5" name="TextBox 4"/>
          <p:cNvSpPr txBox="1"/>
          <p:nvPr/>
        </p:nvSpPr>
        <p:spPr>
          <a:xfrm rot="21371166">
            <a:off x="6646064" y="3287631"/>
            <a:ext cx="2305170" cy="181588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“Our country is rich, but our people are poor.”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The Success Stories Are Real, Too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en-US" dirty="0" smtClean="0"/>
              <a:t>Abundant natural wealth tends sometimes to attract the wrong sort of people to politics </a:t>
            </a:r>
          </a:p>
          <a:p>
            <a:pPr lvl="1"/>
            <a:r>
              <a:rPr lang="en-US" dirty="0" smtClean="0"/>
              <a:t>Could list many failures (e.g., Nigeria)</a:t>
            </a:r>
          </a:p>
          <a:p>
            <a:pPr lvl="1"/>
            <a:r>
              <a:rPr lang="en-US" dirty="0" smtClean="0"/>
              <a:t>Yet, several countries have done well, e.g.,</a:t>
            </a:r>
          </a:p>
          <a:p>
            <a:pPr lvl="2"/>
            <a:r>
              <a:rPr lang="en-US" sz="2600" dirty="0" smtClean="0"/>
              <a:t>Botswana (diamonds)</a:t>
            </a:r>
          </a:p>
          <a:p>
            <a:pPr lvl="2"/>
            <a:r>
              <a:rPr lang="en-US" sz="2600" dirty="0" smtClean="0"/>
              <a:t>Malaysia (minerals, timber, gas)</a:t>
            </a:r>
          </a:p>
          <a:p>
            <a:pPr lvl="2"/>
            <a:r>
              <a:rPr lang="en-US" sz="2600" dirty="0" smtClean="0"/>
              <a:t>Mauritius (sugar)</a:t>
            </a:r>
          </a:p>
          <a:p>
            <a:pPr lvl="2"/>
            <a:r>
              <a:rPr lang="en-US" sz="2600" dirty="0" smtClean="0"/>
              <a:t>Norway (oil)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Natural Resources and Human Rights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Natural resources belong to the people</a:t>
            </a:r>
          </a:p>
          <a:p>
            <a:pPr lvl="1"/>
            <a:r>
              <a:rPr lang="en-US" dirty="0" smtClean="0"/>
              <a:t>A people’s right to their natural resources is a human right proclaimed in international law and enshrined in many national constitutions </a:t>
            </a:r>
            <a:endParaRPr lang="en-US" sz="3200" dirty="0" smtClean="0"/>
          </a:p>
          <a:p>
            <a:r>
              <a:rPr lang="en-US" dirty="0" smtClean="0"/>
              <a:t>Low taxes and generous transfers and subsidies, even if they amount to only a small fraction of each citizen’s fair share of the nation’s oil wealth, tend to weaken popular demand for democracy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683</Words>
  <Application>Microsoft Office PowerPoint</Application>
  <PresentationFormat>On-screen Show (4:3)</PresentationFormat>
  <Paragraphs>80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Economic Diversification and Industrialization in Countries Rich in Natural Resources</vt:lpstr>
      <vt:lpstr>Natural Resources in Nordic Countries</vt:lpstr>
      <vt:lpstr>Double Diversification</vt:lpstr>
      <vt:lpstr>Evidence: From Economic and Political Diversification to Growth</vt:lpstr>
      <vt:lpstr>Progress of Democracy</vt:lpstr>
      <vt:lpstr>Progress of Diversification</vt:lpstr>
      <vt:lpstr>The Risks Are Real</vt:lpstr>
      <vt:lpstr>The Success Stories Are Real, Too</vt:lpstr>
      <vt:lpstr>Natural Resources and Human Rights</vt:lpstr>
      <vt:lpstr>Democracy and Good Governance</vt:lpstr>
      <vt:lpstr>Sovereign Wealth Funds</vt:lpstr>
      <vt:lpstr>Step by Step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Þorvaldur Gylfason</dc:creator>
  <cp:lastModifiedBy>Þorvaldur Gylfason</cp:lastModifiedBy>
  <cp:revision>14</cp:revision>
  <dcterms:created xsi:type="dcterms:W3CDTF">2013-12-03T20:53:08Z</dcterms:created>
  <dcterms:modified xsi:type="dcterms:W3CDTF">2013-12-08T08:31:53Z</dcterms:modified>
</cp:coreProperties>
</file>