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77" r:id="rId1"/>
  </p:sldMasterIdLst>
  <p:notesMasterIdLst>
    <p:notesMasterId r:id="rId42"/>
  </p:notesMasterIdLst>
  <p:sldIdLst>
    <p:sldId id="398" r:id="rId2"/>
    <p:sldId id="499" r:id="rId3"/>
    <p:sldId id="422" r:id="rId4"/>
    <p:sldId id="498" r:id="rId5"/>
    <p:sldId id="501" r:id="rId6"/>
    <p:sldId id="493" r:id="rId7"/>
    <p:sldId id="495" r:id="rId8"/>
    <p:sldId id="496" r:id="rId9"/>
    <p:sldId id="463" r:id="rId10"/>
    <p:sldId id="516" r:id="rId11"/>
    <p:sldId id="473" r:id="rId12"/>
    <p:sldId id="511" r:id="rId13"/>
    <p:sldId id="488" r:id="rId14"/>
    <p:sldId id="490" r:id="rId15"/>
    <p:sldId id="512" r:id="rId16"/>
    <p:sldId id="513" r:id="rId17"/>
    <p:sldId id="514" r:id="rId18"/>
    <p:sldId id="515" r:id="rId19"/>
    <p:sldId id="517" r:id="rId20"/>
    <p:sldId id="518" r:id="rId21"/>
    <p:sldId id="519" r:id="rId22"/>
    <p:sldId id="462" r:id="rId23"/>
    <p:sldId id="478" r:id="rId24"/>
    <p:sldId id="500" r:id="rId25"/>
    <p:sldId id="492" r:id="rId26"/>
    <p:sldId id="479" r:id="rId27"/>
    <p:sldId id="521" r:id="rId28"/>
    <p:sldId id="482" r:id="rId29"/>
    <p:sldId id="520" r:id="rId30"/>
    <p:sldId id="510" r:id="rId31"/>
    <p:sldId id="508" r:id="rId32"/>
    <p:sldId id="522" r:id="rId33"/>
    <p:sldId id="509" r:id="rId34"/>
    <p:sldId id="503" r:id="rId35"/>
    <p:sldId id="504" r:id="rId36"/>
    <p:sldId id="505" r:id="rId37"/>
    <p:sldId id="523" r:id="rId38"/>
    <p:sldId id="524" r:id="rId39"/>
    <p:sldId id="506" r:id="rId40"/>
    <p:sldId id="465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FF"/>
    <a:srgbClr val="CC0000"/>
    <a:srgbClr val="99FF99"/>
    <a:srgbClr val="FFFFCC"/>
    <a:srgbClr val="003300"/>
    <a:srgbClr val="000000"/>
    <a:srgbClr val="0066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32787"/>
    <p:restoredTop sz="90929"/>
  </p:normalViewPr>
  <p:slideViewPr>
    <p:cSldViewPr>
      <p:cViewPr>
        <p:scale>
          <a:sx n="80" d="100"/>
          <a:sy n="80" d="100"/>
        </p:scale>
        <p:origin x="-278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38"/>
    </p:cViewPr>
  </p:sorterViewPr>
  <p:notesViewPr>
    <p:cSldViewPr>
      <p:cViewPr varScale="1">
        <p:scale>
          <a:sx n="48" d="100"/>
          <a:sy n="48" d="100"/>
        </p:scale>
        <p:origin x="-92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7.xml"/><Relationship Id="rId2" Type="http://schemas.openxmlformats.org/officeDocument/2006/relationships/slide" Target="slides/slide26.xml"/><Relationship Id="rId1" Type="http://schemas.openxmlformats.org/officeDocument/2006/relationships/slide" Target="slides/slide8.xml"/><Relationship Id="rId5" Type="http://schemas.openxmlformats.org/officeDocument/2006/relationships/slide" Target="slides/slide29.xml"/><Relationship Id="rId4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ylfason\My%20Documents\Kennaralaun%20200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ylfason\My%20Documents\Kennaralaun%20200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s-IS"/>
  <c:chart>
    <c:autoTitleDeleted val="1"/>
    <c:view3D>
      <c:perspective val="30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Sheet3!$B$1</c:f>
              <c:strCache>
                <c:ptCount val="1"/>
                <c:pt idx="0">
                  <c:v>Kennaralaun</c:v>
                </c:pt>
              </c:strCache>
            </c:strRef>
          </c:tx>
          <c:cat>
            <c:strRef>
              <c:f>Sheet3!$A$2:$A$7</c:f>
              <c:strCache>
                <c:ptCount val="6"/>
                <c:pt idx="0">
                  <c:v>Ísland</c:v>
                </c:pt>
                <c:pt idx="1">
                  <c:v>Svíþjóð</c:v>
                </c:pt>
                <c:pt idx="2">
                  <c:v>Noregur</c:v>
                </c:pt>
                <c:pt idx="3">
                  <c:v>Finnland</c:v>
                </c:pt>
                <c:pt idx="4">
                  <c:v>Danmörk</c:v>
                </c:pt>
                <c:pt idx="5">
                  <c:v>Þýzkaland</c:v>
                </c:pt>
              </c:strCache>
            </c:strRef>
          </c:cat>
          <c:val>
            <c:numRef>
              <c:f>Sheet3!$B$2:$B$7</c:f>
              <c:numCache>
                <c:formatCode>General</c:formatCode>
                <c:ptCount val="6"/>
                <c:pt idx="0">
                  <c:v>27295</c:v>
                </c:pt>
                <c:pt idx="1">
                  <c:v>31585</c:v>
                </c:pt>
                <c:pt idx="2">
                  <c:v>35058</c:v>
                </c:pt>
                <c:pt idx="3">
                  <c:v>38159</c:v>
                </c:pt>
                <c:pt idx="4">
                  <c:v>38911</c:v>
                </c:pt>
                <c:pt idx="5">
                  <c:v>51240</c:v>
                </c:pt>
              </c:numCache>
            </c:numRef>
          </c:val>
        </c:ser>
        <c:shape val="box"/>
        <c:axId val="93936640"/>
        <c:axId val="94151424"/>
        <c:axId val="0"/>
      </c:bar3DChart>
      <c:catAx>
        <c:axId val="93936640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 b="1">
                <a:solidFill>
                  <a:srgbClr val="002060"/>
                </a:solidFill>
                <a:latin typeface="Calibri" pitchFamily="34" charset="0"/>
              </a:defRPr>
            </a:pPr>
            <a:endParaRPr lang="is-IS"/>
          </a:p>
        </c:txPr>
        <c:crossAx val="94151424"/>
        <c:crosses val="autoZero"/>
        <c:auto val="1"/>
        <c:lblAlgn val="ctr"/>
        <c:lblOffset val="100"/>
      </c:catAx>
      <c:valAx>
        <c:axId val="94151424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  <a:latin typeface="Calibri" pitchFamily="34" charset="0"/>
              </a:defRPr>
            </a:pPr>
            <a:endParaRPr lang="is-IS"/>
          </a:p>
        </c:txPr>
        <c:crossAx val="93936640"/>
        <c:crosses val="autoZero"/>
        <c:crossBetween val="between"/>
        <c:majorUnit val="10000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s-IS"/>
  <c:chart>
    <c:autoTitleDeleted val="1"/>
    <c:view3D>
      <c:perspective val="30"/>
    </c:view3D>
    <c:plotArea>
      <c:layout/>
      <c:bar3D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Kennaralaun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Noregur</c:v>
                </c:pt>
                <c:pt idx="1">
                  <c:v>Ísland</c:v>
                </c:pt>
                <c:pt idx="2">
                  <c:v>Svíþjóð</c:v>
                </c:pt>
                <c:pt idx="3">
                  <c:v>Danmörk</c:v>
                </c:pt>
                <c:pt idx="4">
                  <c:v>Finnland</c:v>
                </c:pt>
                <c:pt idx="5">
                  <c:v>Þýzkaland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0.74</c:v>
                </c:pt>
                <c:pt idx="1">
                  <c:v>0.75</c:v>
                </c:pt>
                <c:pt idx="2">
                  <c:v>0.98</c:v>
                </c:pt>
                <c:pt idx="3">
                  <c:v>1.1399999999999999</c:v>
                </c:pt>
                <c:pt idx="4">
                  <c:v>1.23</c:v>
                </c:pt>
                <c:pt idx="5">
                  <c:v>1.66</c:v>
                </c:pt>
              </c:numCache>
            </c:numRef>
          </c:val>
        </c:ser>
        <c:shape val="box"/>
        <c:axId val="94560640"/>
        <c:axId val="94562176"/>
        <c:axId val="0"/>
      </c:bar3DChart>
      <c:catAx>
        <c:axId val="94560640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 b="1">
                <a:solidFill>
                  <a:srgbClr val="002060"/>
                </a:solidFill>
                <a:latin typeface="Calibri" pitchFamily="34" charset="0"/>
              </a:defRPr>
            </a:pPr>
            <a:endParaRPr lang="is-IS"/>
          </a:p>
        </c:txPr>
        <c:crossAx val="94562176"/>
        <c:crosses val="autoZero"/>
        <c:auto val="1"/>
        <c:lblAlgn val="ctr"/>
        <c:lblOffset val="100"/>
      </c:catAx>
      <c:valAx>
        <c:axId val="94562176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2000" b="1">
                <a:solidFill>
                  <a:srgbClr val="002060"/>
                </a:solidFill>
                <a:latin typeface="Calibri" pitchFamily="34" charset="0"/>
              </a:defRPr>
            </a:pPr>
            <a:endParaRPr lang="is-IS"/>
          </a:p>
        </c:txPr>
        <c:crossAx val="94560640"/>
        <c:crosses val="autoZero"/>
        <c:crossBetween val="between"/>
        <c:majorUnit val="0.2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583DD6-560B-4A16-9108-CA2E63948F0B}" type="doc">
      <dgm:prSet loTypeId="urn:microsoft.com/office/officeart/2005/8/layout/radial4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is-IS"/>
        </a:p>
      </dgm:t>
    </dgm:pt>
    <dgm:pt modelId="{F8586C71-3404-4806-916B-986D92CD96A4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r>
            <a:rPr lang="is-IS" dirty="0" smtClean="0">
              <a:solidFill>
                <a:srgbClr val="002060"/>
              </a:solidFill>
              <a:latin typeface="Calibri" pitchFamily="34" charset="0"/>
            </a:rPr>
            <a:t>Lífskjör</a:t>
          </a:r>
          <a:endParaRPr lang="is-IS" dirty="0">
            <a:solidFill>
              <a:srgbClr val="002060"/>
            </a:solidFill>
            <a:latin typeface="Calibri" pitchFamily="34" charset="0"/>
          </a:endParaRPr>
        </a:p>
      </dgm:t>
    </dgm:pt>
    <dgm:pt modelId="{35C4FBBA-C57B-488D-BC91-27C3A9B47350}" type="parTrans" cxnId="{BBEEA9B6-EB43-4A8D-9E76-13BF321CE9D5}">
      <dgm:prSet/>
      <dgm:spPr/>
      <dgm:t>
        <a:bodyPr/>
        <a:lstStyle/>
        <a:p>
          <a:endParaRPr lang="is-IS">
            <a:solidFill>
              <a:srgbClr val="002060"/>
            </a:solidFill>
            <a:latin typeface="Calibri" pitchFamily="34" charset="0"/>
          </a:endParaRPr>
        </a:p>
      </dgm:t>
    </dgm:pt>
    <dgm:pt modelId="{16161327-154C-4DC3-90F5-2C0BF53AE2A3}" type="sibTrans" cxnId="{BBEEA9B6-EB43-4A8D-9E76-13BF321CE9D5}">
      <dgm:prSet/>
      <dgm:spPr/>
      <dgm:t>
        <a:bodyPr/>
        <a:lstStyle/>
        <a:p>
          <a:endParaRPr lang="is-IS">
            <a:solidFill>
              <a:srgbClr val="002060"/>
            </a:solidFill>
            <a:latin typeface="Calibri" pitchFamily="34" charset="0"/>
          </a:endParaRPr>
        </a:p>
      </dgm:t>
    </dgm:pt>
    <dgm:pt modelId="{7D55097C-6849-4A9A-A675-C85D3BD92B4B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r>
            <a:rPr lang="is-IS" noProof="0" smtClean="0">
              <a:solidFill>
                <a:srgbClr val="002060"/>
              </a:solidFill>
              <a:latin typeface="Calibri" pitchFamily="34" charset="0"/>
            </a:rPr>
            <a:t>Fjármagn</a:t>
          </a:r>
          <a:endParaRPr lang="is-IS" noProof="0">
            <a:solidFill>
              <a:srgbClr val="002060"/>
            </a:solidFill>
            <a:latin typeface="Calibri" pitchFamily="34" charset="0"/>
          </a:endParaRPr>
        </a:p>
      </dgm:t>
    </dgm:pt>
    <dgm:pt modelId="{DA630F9C-5045-4C4C-B50A-5B3C1BF8F34C}" type="parTrans" cxnId="{CFACB027-456F-41AE-8347-F500CC94706E}">
      <dgm:prSet/>
      <dgm:spPr/>
      <dgm:t>
        <a:bodyPr/>
        <a:lstStyle/>
        <a:p>
          <a:endParaRPr lang="is-IS" dirty="0">
            <a:solidFill>
              <a:srgbClr val="002060"/>
            </a:solidFill>
            <a:latin typeface="Calibri" pitchFamily="34" charset="0"/>
          </a:endParaRPr>
        </a:p>
      </dgm:t>
    </dgm:pt>
    <dgm:pt modelId="{1124B582-D719-4D21-9845-EA3E93ABD678}" type="sibTrans" cxnId="{CFACB027-456F-41AE-8347-F500CC94706E}">
      <dgm:prSet/>
      <dgm:spPr/>
      <dgm:t>
        <a:bodyPr/>
        <a:lstStyle/>
        <a:p>
          <a:endParaRPr lang="is-IS">
            <a:solidFill>
              <a:srgbClr val="002060"/>
            </a:solidFill>
            <a:latin typeface="Calibri" pitchFamily="34" charset="0"/>
          </a:endParaRPr>
        </a:p>
      </dgm:t>
    </dgm:pt>
    <dgm:pt modelId="{6EFE50C6-A883-4343-8425-DAAAAD8C3021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r>
            <a:rPr lang="is-IS" noProof="0" dirty="0" smtClean="0">
              <a:solidFill>
                <a:srgbClr val="002060"/>
              </a:solidFill>
              <a:latin typeface="Calibri" pitchFamily="34" charset="0"/>
            </a:rPr>
            <a:t>Mannauður</a:t>
          </a:r>
          <a:endParaRPr lang="is-IS" noProof="0" dirty="0">
            <a:solidFill>
              <a:srgbClr val="002060"/>
            </a:solidFill>
            <a:latin typeface="Calibri" pitchFamily="34" charset="0"/>
          </a:endParaRPr>
        </a:p>
      </dgm:t>
    </dgm:pt>
    <dgm:pt modelId="{D8B7FB7F-A980-4841-8494-6FF5C02535C6}" type="parTrans" cxnId="{7B40EBC1-322D-4324-9C38-DA7DD8E164BF}">
      <dgm:prSet/>
      <dgm:spPr/>
      <dgm:t>
        <a:bodyPr/>
        <a:lstStyle/>
        <a:p>
          <a:endParaRPr lang="is-IS">
            <a:solidFill>
              <a:srgbClr val="002060"/>
            </a:solidFill>
            <a:latin typeface="Calibri" pitchFamily="34" charset="0"/>
          </a:endParaRPr>
        </a:p>
      </dgm:t>
    </dgm:pt>
    <dgm:pt modelId="{34F1ED63-6631-4E48-A175-B0D3E25DE70A}" type="sibTrans" cxnId="{7B40EBC1-322D-4324-9C38-DA7DD8E164BF}">
      <dgm:prSet/>
      <dgm:spPr/>
      <dgm:t>
        <a:bodyPr/>
        <a:lstStyle/>
        <a:p>
          <a:endParaRPr lang="is-IS">
            <a:solidFill>
              <a:srgbClr val="002060"/>
            </a:solidFill>
            <a:latin typeface="Calibri" pitchFamily="34" charset="0"/>
          </a:endParaRPr>
        </a:p>
      </dgm:t>
    </dgm:pt>
    <dgm:pt modelId="{A46A4703-93DA-437C-AF66-8C97B5138797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r>
            <a:rPr lang="is-IS" noProof="0" dirty="0" smtClean="0">
              <a:solidFill>
                <a:srgbClr val="002060"/>
              </a:solidFill>
              <a:latin typeface="Calibri" pitchFamily="34" charset="0"/>
            </a:rPr>
            <a:t>Félagsauður</a:t>
          </a:r>
          <a:endParaRPr lang="is-IS" noProof="0" dirty="0">
            <a:solidFill>
              <a:srgbClr val="002060"/>
            </a:solidFill>
            <a:latin typeface="Calibri" pitchFamily="34" charset="0"/>
          </a:endParaRPr>
        </a:p>
      </dgm:t>
    </dgm:pt>
    <dgm:pt modelId="{92D57E88-AFF3-4778-89BB-3ADE902D8BAF}" type="parTrans" cxnId="{69A2B9E8-2E34-411F-A8DC-092FE5D5D5A8}">
      <dgm:prSet/>
      <dgm:spPr/>
      <dgm:t>
        <a:bodyPr/>
        <a:lstStyle/>
        <a:p>
          <a:endParaRPr lang="is-IS">
            <a:solidFill>
              <a:srgbClr val="002060"/>
            </a:solidFill>
            <a:latin typeface="Calibri" pitchFamily="34" charset="0"/>
          </a:endParaRPr>
        </a:p>
      </dgm:t>
    </dgm:pt>
    <dgm:pt modelId="{0BE1F90D-7170-4D1A-B617-E3E42C0A831D}" type="sibTrans" cxnId="{69A2B9E8-2E34-411F-A8DC-092FE5D5D5A8}">
      <dgm:prSet/>
      <dgm:spPr/>
      <dgm:t>
        <a:bodyPr/>
        <a:lstStyle/>
        <a:p>
          <a:endParaRPr lang="is-IS">
            <a:solidFill>
              <a:srgbClr val="002060"/>
            </a:solidFill>
            <a:latin typeface="Calibri" pitchFamily="34" charset="0"/>
          </a:endParaRPr>
        </a:p>
      </dgm:t>
    </dgm:pt>
    <dgm:pt modelId="{867F55D1-D923-4A81-AE48-340DBB5681BA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r>
            <a:rPr lang="is-IS" noProof="0" dirty="0" smtClean="0">
              <a:solidFill>
                <a:srgbClr val="002060"/>
              </a:solidFill>
              <a:latin typeface="Calibri" pitchFamily="34" charset="0"/>
            </a:rPr>
            <a:t>Náttúrugnægð</a:t>
          </a:r>
          <a:endParaRPr lang="is-IS" noProof="0" dirty="0">
            <a:solidFill>
              <a:srgbClr val="002060"/>
            </a:solidFill>
            <a:latin typeface="Calibri" pitchFamily="34" charset="0"/>
          </a:endParaRPr>
        </a:p>
      </dgm:t>
    </dgm:pt>
    <dgm:pt modelId="{F5FD1BEC-8D5E-4F01-B0D9-A527B898143B}" type="parTrans" cxnId="{F2A6F1B4-4FB8-41E4-9E4E-3D7F8E243324}">
      <dgm:prSet/>
      <dgm:spPr/>
      <dgm:t>
        <a:bodyPr/>
        <a:lstStyle/>
        <a:p>
          <a:endParaRPr lang="is-IS">
            <a:solidFill>
              <a:srgbClr val="002060"/>
            </a:solidFill>
            <a:latin typeface="Calibri" pitchFamily="34" charset="0"/>
          </a:endParaRPr>
        </a:p>
      </dgm:t>
    </dgm:pt>
    <dgm:pt modelId="{998AA55E-C7A5-499E-BB39-048A0D5EE355}" type="sibTrans" cxnId="{F2A6F1B4-4FB8-41E4-9E4E-3D7F8E243324}">
      <dgm:prSet/>
      <dgm:spPr/>
      <dgm:t>
        <a:bodyPr/>
        <a:lstStyle/>
        <a:p>
          <a:endParaRPr lang="is-IS">
            <a:solidFill>
              <a:srgbClr val="002060"/>
            </a:solidFill>
            <a:latin typeface="Calibri" pitchFamily="34" charset="0"/>
          </a:endParaRPr>
        </a:p>
      </dgm:t>
    </dgm:pt>
    <dgm:pt modelId="{DD88272C-FE25-45FB-89B9-08E1526B5D05}" type="pres">
      <dgm:prSet presAssocID="{8A583DD6-560B-4A16-9108-CA2E63948F0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s-IS"/>
        </a:p>
      </dgm:t>
    </dgm:pt>
    <dgm:pt modelId="{A0A21431-3EFC-45FF-976D-B9F2E65D7017}" type="pres">
      <dgm:prSet presAssocID="{F8586C71-3404-4806-916B-986D92CD96A4}" presName="centerShape" presStyleLbl="node0" presStyleIdx="0" presStyleCnt="1"/>
      <dgm:spPr/>
      <dgm:t>
        <a:bodyPr/>
        <a:lstStyle/>
        <a:p>
          <a:endParaRPr lang="is-IS"/>
        </a:p>
      </dgm:t>
    </dgm:pt>
    <dgm:pt modelId="{F188A06C-C5C4-4237-A791-D8B32CFD9FB5}" type="pres">
      <dgm:prSet presAssocID="{DA630F9C-5045-4C4C-B50A-5B3C1BF8F34C}" presName="parTrans" presStyleLbl="bgSibTrans2D1" presStyleIdx="0" presStyleCnt="4"/>
      <dgm:spPr/>
      <dgm:t>
        <a:bodyPr/>
        <a:lstStyle/>
        <a:p>
          <a:endParaRPr lang="is-IS"/>
        </a:p>
      </dgm:t>
    </dgm:pt>
    <dgm:pt modelId="{DD0EFE12-1E16-47D3-9B8D-240D89B4E3F1}" type="pres">
      <dgm:prSet presAssocID="{7D55097C-6849-4A9A-A675-C85D3BD92B4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265A1C47-CEF0-4856-96C2-1C099995C731}" type="pres">
      <dgm:prSet presAssocID="{D8B7FB7F-A980-4841-8494-6FF5C02535C6}" presName="parTrans" presStyleLbl="bgSibTrans2D1" presStyleIdx="1" presStyleCnt="4"/>
      <dgm:spPr/>
      <dgm:t>
        <a:bodyPr/>
        <a:lstStyle/>
        <a:p>
          <a:endParaRPr lang="is-IS"/>
        </a:p>
      </dgm:t>
    </dgm:pt>
    <dgm:pt modelId="{31C362A3-F479-44B6-ACE7-4BC354BB448B}" type="pres">
      <dgm:prSet presAssocID="{6EFE50C6-A883-4343-8425-DAAAAD8C302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43FA2539-004D-474D-88AB-8442272F89A6}" type="pres">
      <dgm:prSet presAssocID="{92D57E88-AFF3-4778-89BB-3ADE902D8BAF}" presName="parTrans" presStyleLbl="bgSibTrans2D1" presStyleIdx="2" presStyleCnt="4"/>
      <dgm:spPr/>
      <dgm:t>
        <a:bodyPr/>
        <a:lstStyle/>
        <a:p>
          <a:endParaRPr lang="is-IS"/>
        </a:p>
      </dgm:t>
    </dgm:pt>
    <dgm:pt modelId="{C998B381-5557-4F50-B124-4861C675BFF6}" type="pres">
      <dgm:prSet presAssocID="{A46A4703-93DA-437C-AF66-8C97B513879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7988159C-B062-42CA-B2B7-4E5A4F64FBF1}" type="pres">
      <dgm:prSet presAssocID="{F5FD1BEC-8D5E-4F01-B0D9-A527B898143B}" presName="parTrans" presStyleLbl="bgSibTrans2D1" presStyleIdx="3" presStyleCnt="4"/>
      <dgm:spPr/>
      <dgm:t>
        <a:bodyPr/>
        <a:lstStyle/>
        <a:p>
          <a:endParaRPr lang="is-IS"/>
        </a:p>
      </dgm:t>
    </dgm:pt>
    <dgm:pt modelId="{1911E4CF-53D9-4F1F-A473-A64795520CEE}" type="pres">
      <dgm:prSet presAssocID="{867F55D1-D923-4A81-AE48-340DBB5681B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7B40EBC1-322D-4324-9C38-DA7DD8E164BF}" srcId="{F8586C71-3404-4806-916B-986D92CD96A4}" destId="{6EFE50C6-A883-4343-8425-DAAAAD8C3021}" srcOrd="1" destOrd="0" parTransId="{D8B7FB7F-A980-4841-8494-6FF5C02535C6}" sibTransId="{34F1ED63-6631-4E48-A175-B0D3E25DE70A}"/>
    <dgm:cxn modelId="{BBEEA9B6-EB43-4A8D-9E76-13BF321CE9D5}" srcId="{8A583DD6-560B-4A16-9108-CA2E63948F0B}" destId="{F8586C71-3404-4806-916B-986D92CD96A4}" srcOrd="0" destOrd="0" parTransId="{35C4FBBA-C57B-488D-BC91-27C3A9B47350}" sibTransId="{16161327-154C-4DC3-90F5-2C0BF53AE2A3}"/>
    <dgm:cxn modelId="{CFACB027-456F-41AE-8347-F500CC94706E}" srcId="{F8586C71-3404-4806-916B-986D92CD96A4}" destId="{7D55097C-6849-4A9A-A675-C85D3BD92B4B}" srcOrd="0" destOrd="0" parTransId="{DA630F9C-5045-4C4C-B50A-5B3C1BF8F34C}" sibTransId="{1124B582-D719-4D21-9845-EA3E93ABD678}"/>
    <dgm:cxn modelId="{1ADB18D2-A5C1-4D87-B6E7-F90600342DC5}" type="presOf" srcId="{867F55D1-D923-4A81-AE48-340DBB5681BA}" destId="{1911E4CF-53D9-4F1F-A473-A64795520CEE}" srcOrd="0" destOrd="0" presId="urn:microsoft.com/office/officeart/2005/8/layout/radial4"/>
    <dgm:cxn modelId="{B1AF95A7-D36A-4E00-A2BB-FBE608CDB0CB}" type="presOf" srcId="{D8B7FB7F-A980-4841-8494-6FF5C02535C6}" destId="{265A1C47-CEF0-4856-96C2-1C099995C731}" srcOrd="0" destOrd="0" presId="urn:microsoft.com/office/officeart/2005/8/layout/radial4"/>
    <dgm:cxn modelId="{F2A6F1B4-4FB8-41E4-9E4E-3D7F8E243324}" srcId="{F8586C71-3404-4806-916B-986D92CD96A4}" destId="{867F55D1-D923-4A81-AE48-340DBB5681BA}" srcOrd="3" destOrd="0" parTransId="{F5FD1BEC-8D5E-4F01-B0D9-A527B898143B}" sibTransId="{998AA55E-C7A5-499E-BB39-048A0D5EE355}"/>
    <dgm:cxn modelId="{6FB4EEA9-53D5-42C1-BAA2-7C53528B3D6C}" type="presOf" srcId="{8A583DD6-560B-4A16-9108-CA2E63948F0B}" destId="{DD88272C-FE25-45FB-89B9-08E1526B5D05}" srcOrd="0" destOrd="0" presId="urn:microsoft.com/office/officeart/2005/8/layout/radial4"/>
    <dgm:cxn modelId="{F7EAE1E3-B7C3-4719-A528-290C170BF5C2}" type="presOf" srcId="{F5FD1BEC-8D5E-4F01-B0D9-A527B898143B}" destId="{7988159C-B062-42CA-B2B7-4E5A4F64FBF1}" srcOrd="0" destOrd="0" presId="urn:microsoft.com/office/officeart/2005/8/layout/radial4"/>
    <dgm:cxn modelId="{41FAEBD3-C5C9-4268-9853-DA724B4E05B7}" type="presOf" srcId="{92D57E88-AFF3-4778-89BB-3ADE902D8BAF}" destId="{43FA2539-004D-474D-88AB-8442272F89A6}" srcOrd="0" destOrd="0" presId="urn:microsoft.com/office/officeart/2005/8/layout/radial4"/>
    <dgm:cxn modelId="{794F51CC-BA5B-4BEF-9E7E-64FDAAC50375}" type="presOf" srcId="{A46A4703-93DA-437C-AF66-8C97B5138797}" destId="{C998B381-5557-4F50-B124-4861C675BFF6}" srcOrd="0" destOrd="0" presId="urn:microsoft.com/office/officeart/2005/8/layout/radial4"/>
    <dgm:cxn modelId="{58058386-6886-4476-BEAC-566772B89565}" type="presOf" srcId="{6EFE50C6-A883-4343-8425-DAAAAD8C3021}" destId="{31C362A3-F479-44B6-ACE7-4BC354BB448B}" srcOrd="0" destOrd="0" presId="urn:microsoft.com/office/officeart/2005/8/layout/radial4"/>
    <dgm:cxn modelId="{A4FC15F8-1D71-4CE0-820B-03CC6CD6A72D}" type="presOf" srcId="{7D55097C-6849-4A9A-A675-C85D3BD92B4B}" destId="{DD0EFE12-1E16-47D3-9B8D-240D89B4E3F1}" srcOrd="0" destOrd="0" presId="urn:microsoft.com/office/officeart/2005/8/layout/radial4"/>
    <dgm:cxn modelId="{A92FB489-2E5D-4154-BC87-3320B2D2844E}" type="presOf" srcId="{F8586C71-3404-4806-916B-986D92CD96A4}" destId="{A0A21431-3EFC-45FF-976D-B9F2E65D7017}" srcOrd="0" destOrd="0" presId="urn:microsoft.com/office/officeart/2005/8/layout/radial4"/>
    <dgm:cxn modelId="{8F666A64-2706-4BF6-9B8F-83F9E6BB8D92}" type="presOf" srcId="{DA630F9C-5045-4C4C-B50A-5B3C1BF8F34C}" destId="{F188A06C-C5C4-4237-A791-D8B32CFD9FB5}" srcOrd="0" destOrd="0" presId="urn:microsoft.com/office/officeart/2005/8/layout/radial4"/>
    <dgm:cxn modelId="{69A2B9E8-2E34-411F-A8DC-092FE5D5D5A8}" srcId="{F8586C71-3404-4806-916B-986D92CD96A4}" destId="{A46A4703-93DA-437C-AF66-8C97B5138797}" srcOrd="2" destOrd="0" parTransId="{92D57E88-AFF3-4778-89BB-3ADE902D8BAF}" sibTransId="{0BE1F90D-7170-4D1A-B617-E3E42C0A831D}"/>
    <dgm:cxn modelId="{423F3E27-AFD0-4DD2-A764-9BBA02676A72}" type="presParOf" srcId="{DD88272C-FE25-45FB-89B9-08E1526B5D05}" destId="{A0A21431-3EFC-45FF-976D-B9F2E65D7017}" srcOrd="0" destOrd="0" presId="urn:microsoft.com/office/officeart/2005/8/layout/radial4"/>
    <dgm:cxn modelId="{5CDCBC3A-6C27-400A-81A0-516E3D25595E}" type="presParOf" srcId="{DD88272C-FE25-45FB-89B9-08E1526B5D05}" destId="{F188A06C-C5C4-4237-A791-D8B32CFD9FB5}" srcOrd="1" destOrd="0" presId="urn:microsoft.com/office/officeart/2005/8/layout/radial4"/>
    <dgm:cxn modelId="{094F2DC1-59D0-4ED1-BB63-8B72E0E1A5DB}" type="presParOf" srcId="{DD88272C-FE25-45FB-89B9-08E1526B5D05}" destId="{DD0EFE12-1E16-47D3-9B8D-240D89B4E3F1}" srcOrd="2" destOrd="0" presId="urn:microsoft.com/office/officeart/2005/8/layout/radial4"/>
    <dgm:cxn modelId="{ED947889-3AFF-47BF-9A12-760A72F269A8}" type="presParOf" srcId="{DD88272C-FE25-45FB-89B9-08E1526B5D05}" destId="{265A1C47-CEF0-4856-96C2-1C099995C731}" srcOrd="3" destOrd="0" presId="urn:microsoft.com/office/officeart/2005/8/layout/radial4"/>
    <dgm:cxn modelId="{B96F5445-E92A-4358-B192-307988D9500B}" type="presParOf" srcId="{DD88272C-FE25-45FB-89B9-08E1526B5D05}" destId="{31C362A3-F479-44B6-ACE7-4BC354BB448B}" srcOrd="4" destOrd="0" presId="urn:microsoft.com/office/officeart/2005/8/layout/radial4"/>
    <dgm:cxn modelId="{36240D20-AE17-4062-B68E-C868E29E2CAB}" type="presParOf" srcId="{DD88272C-FE25-45FB-89B9-08E1526B5D05}" destId="{43FA2539-004D-474D-88AB-8442272F89A6}" srcOrd="5" destOrd="0" presId="urn:microsoft.com/office/officeart/2005/8/layout/radial4"/>
    <dgm:cxn modelId="{09795A50-1C9C-48D5-A508-EE93B19F3C65}" type="presParOf" srcId="{DD88272C-FE25-45FB-89B9-08E1526B5D05}" destId="{C998B381-5557-4F50-B124-4861C675BFF6}" srcOrd="6" destOrd="0" presId="urn:microsoft.com/office/officeart/2005/8/layout/radial4"/>
    <dgm:cxn modelId="{EBB2D651-7D6E-4B69-A992-D6A77081C608}" type="presParOf" srcId="{DD88272C-FE25-45FB-89B9-08E1526B5D05}" destId="{7988159C-B062-42CA-B2B7-4E5A4F64FBF1}" srcOrd="7" destOrd="0" presId="urn:microsoft.com/office/officeart/2005/8/layout/radial4"/>
    <dgm:cxn modelId="{6339FEB0-277D-4670-9585-E2F918D410F9}" type="presParOf" srcId="{DD88272C-FE25-45FB-89B9-08E1526B5D05}" destId="{1911E4CF-53D9-4F1F-A473-A64795520CEE}" srcOrd="8" destOrd="0" presId="urn:microsoft.com/office/officeart/2005/8/layout/radial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583DD6-560B-4A16-9108-CA2E63948F0B}" type="doc">
      <dgm:prSet loTypeId="urn:microsoft.com/office/officeart/2005/8/layout/radial4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is-IS"/>
        </a:p>
      </dgm:t>
    </dgm:pt>
    <dgm:pt modelId="{F8586C71-3404-4806-916B-986D92CD96A4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r>
            <a:rPr lang="is-IS" dirty="0" smtClean="0">
              <a:solidFill>
                <a:srgbClr val="002060"/>
              </a:solidFill>
              <a:latin typeface="Calibri" pitchFamily="34" charset="0"/>
            </a:rPr>
            <a:t>Lífskjör</a:t>
          </a:r>
          <a:endParaRPr lang="is-IS" dirty="0">
            <a:solidFill>
              <a:srgbClr val="002060"/>
            </a:solidFill>
            <a:latin typeface="Calibri" pitchFamily="34" charset="0"/>
          </a:endParaRPr>
        </a:p>
      </dgm:t>
    </dgm:pt>
    <dgm:pt modelId="{35C4FBBA-C57B-488D-BC91-27C3A9B47350}" type="parTrans" cxnId="{BBEEA9B6-EB43-4A8D-9E76-13BF321CE9D5}">
      <dgm:prSet/>
      <dgm:spPr/>
      <dgm:t>
        <a:bodyPr/>
        <a:lstStyle/>
        <a:p>
          <a:endParaRPr lang="is-IS">
            <a:solidFill>
              <a:srgbClr val="002060"/>
            </a:solidFill>
            <a:latin typeface="Calibri" pitchFamily="34" charset="0"/>
          </a:endParaRPr>
        </a:p>
      </dgm:t>
    </dgm:pt>
    <dgm:pt modelId="{16161327-154C-4DC3-90F5-2C0BF53AE2A3}" type="sibTrans" cxnId="{BBEEA9B6-EB43-4A8D-9E76-13BF321CE9D5}">
      <dgm:prSet/>
      <dgm:spPr/>
      <dgm:t>
        <a:bodyPr/>
        <a:lstStyle/>
        <a:p>
          <a:endParaRPr lang="is-IS">
            <a:solidFill>
              <a:srgbClr val="002060"/>
            </a:solidFill>
            <a:latin typeface="Calibri" pitchFamily="34" charset="0"/>
          </a:endParaRPr>
        </a:p>
      </dgm:t>
    </dgm:pt>
    <dgm:pt modelId="{7D55097C-6849-4A9A-A675-C85D3BD92B4B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r>
            <a:rPr lang="is-IS" noProof="0" dirty="0" smtClean="0">
              <a:solidFill>
                <a:srgbClr val="002060"/>
              </a:solidFill>
              <a:latin typeface="Calibri" pitchFamily="34" charset="0"/>
            </a:rPr>
            <a:t>Fjármagn</a:t>
          </a:r>
          <a:endParaRPr lang="is-IS" noProof="0" dirty="0">
            <a:solidFill>
              <a:srgbClr val="002060"/>
            </a:solidFill>
            <a:latin typeface="Calibri" pitchFamily="34" charset="0"/>
          </a:endParaRPr>
        </a:p>
      </dgm:t>
    </dgm:pt>
    <dgm:pt modelId="{DA630F9C-5045-4C4C-B50A-5B3C1BF8F34C}" type="parTrans" cxnId="{CFACB027-456F-41AE-8347-F500CC94706E}">
      <dgm:prSet/>
      <dgm:spPr/>
      <dgm:t>
        <a:bodyPr/>
        <a:lstStyle/>
        <a:p>
          <a:endParaRPr lang="is-IS" dirty="0">
            <a:solidFill>
              <a:srgbClr val="002060"/>
            </a:solidFill>
            <a:latin typeface="Calibri" pitchFamily="34" charset="0"/>
          </a:endParaRPr>
        </a:p>
      </dgm:t>
    </dgm:pt>
    <dgm:pt modelId="{1124B582-D719-4D21-9845-EA3E93ABD678}" type="sibTrans" cxnId="{CFACB027-456F-41AE-8347-F500CC94706E}">
      <dgm:prSet/>
      <dgm:spPr/>
      <dgm:t>
        <a:bodyPr/>
        <a:lstStyle/>
        <a:p>
          <a:endParaRPr lang="is-IS">
            <a:solidFill>
              <a:srgbClr val="002060"/>
            </a:solidFill>
            <a:latin typeface="Calibri" pitchFamily="34" charset="0"/>
          </a:endParaRPr>
        </a:p>
      </dgm:t>
    </dgm:pt>
    <dgm:pt modelId="{6EFE50C6-A883-4343-8425-DAAAAD8C3021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r>
            <a:rPr lang="is-IS" noProof="0" dirty="0" smtClean="0">
              <a:solidFill>
                <a:srgbClr val="002060"/>
              </a:solidFill>
              <a:latin typeface="Calibri" pitchFamily="34" charset="0"/>
            </a:rPr>
            <a:t>Mannauður</a:t>
          </a:r>
          <a:endParaRPr lang="is-IS" noProof="0" dirty="0">
            <a:solidFill>
              <a:srgbClr val="002060"/>
            </a:solidFill>
            <a:latin typeface="Calibri" pitchFamily="34" charset="0"/>
          </a:endParaRPr>
        </a:p>
      </dgm:t>
    </dgm:pt>
    <dgm:pt modelId="{D8B7FB7F-A980-4841-8494-6FF5C02535C6}" type="parTrans" cxnId="{7B40EBC1-322D-4324-9C38-DA7DD8E164BF}">
      <dgm:prSet/>
      <dgm:spPr/>
      <dgm:t>
        <a:bodyPr/>
        <a:lstStyle/>
        <a:p>
          <a:endParaRPr lang="is-IS">
            <a:solidFill>
              <a:srgbClr val="002060"/>
            </a:solidFill>
            <a:latin typeface="Calibri" pitchFamily="34" charset="0"/>
          </a:endParaRPr>
        </a:p>
      </dgm:t>
    </dgm:pt>
    <dgm:pt modelId="{34F1ED63-6631-4E48-A175-B0D3E25DE70A}" type="sibTrans" cxnId="{7B40EBC1-322D-4324-9C38-DA7DD8E164BF}">
      <dgm:prSet/>
      <dgm:spPr/>
      <dgm:t>
        <a:bodyPr/>
        <a:lstStyle/>
        <a:p>
          <a:endParaRPr lang="is-IS">
            <a:solidFill>
              <a:srgbClr val="002060"/>
            </a:solidFill>
            <a:latin typeface="Calibri" pitchFamily="34" charset="0"/>
          </a:endParaRPr>
        </a:p>
      </dgm:t>
    </dgm:pt>
    <dgm:pt modelId="{A46A4703-93DA-437C-AF66-8C97B5138797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r>
            <a:rPr lang="is-IS" noProof="0" dirty="0" smtClean="0">
              <a:solidFill>
                <a:srgbClr val="002060"/>
              </a:solidFill>
              <a:latin typeface="Calibri" pitchFamily="34" charset="0"/>
            </a:rPr>
            <a:t>Félagsauður</a:t>
          </a:r>
          <a:endParaRPr lang="is-IS" noProof="0" dirty="0">
            <a:solidFill>
              <a:srgbClr val="002060"/>
            </a:solidFill>
            <a:latin typeface="Calibri" pitchFamily="34" charset="0"/>
          </a:endParaRPr>
        </a:p>
      </dgm:t>
    </dgm:pt>
    <dgm:pt modelId="{92D57E88-AFF3-4778-89BB-3ADE902D8BAF}" type="parTrans" cxnId="{69A2B9E8-2E34-411F-A8DC-092FE5D5D5A8}">
      <dgm:prSet/>
      <dgm:spPr/>
      <dgm:t>
        <a:bodyPr/>
        <a:lstStyle/>
        <a:p>
          <a:endParaRPr lang="is-IS">
            <a:solidFill>
              <a:srgbClr val="002060"/>
            </a:solidFill>
            <a:latin typeface="Calibri" pitchFamily="34" charset="0"/>
          </a:endParaRPr>
        </a:p>
      </dgm:t>
    </dgm:pt>
    <dgm:pt modelId="{0BE1F90D-7170-4D1A-B617-E3E42C0A831D}" type="sibTrans" cxnId="{69A2B9E8-2E34-411F-A8DC-092FE5D5D5A8}">
      <dgm:prSet/>
      <dgm:spPr/>
      <dgm:t>
        <a:bodyPr/>
        <a:lstStyle/>
        <a:p>
          <a:endParaRPr lang="is-IS">
            <a:solidFill>
              <a:srgbClr val="002060"/>
            </a:solidFill>
            <a:latin typeface="Calibri" pitchFamily="34" charset="0"/>
          </a:endParaRPr>
        </a:p>
      </dgm:t>
    </dgm:pt>
    <dgm:pt modelId="{867F55D1-D923-4A81-AE48-340DBB5681BA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flat" dir="t"/>
        </a:scene3d>
        <a:sp3d>
          <a:bevelT/>
        </a:sp3d>
      </dgm:spPr>
      <dgm:t>
        <a:bodyPr/>
        <a:lstStyle/>
        <a:p>
          <a:r>
            <a:rPr lang="is-IS" noProof="0" dirty="0" smtClean="0">
              <a:solidFill>
                <a:srgbClr val="002060"/>
              </a:solidFill>
              <a:latin typeface="Calibri" pitchFamily="34" charset="0"/>
            </a:rPr>
            <a:t>Náttúrugnægð</a:t>
          </a:r>
          <a:endParaRPr lang="is-IS" noProof="0" dirty="0">
            <a:solidFill>
              <a:srgbClr val="002060"/>
            </a:solidFill>
            <a:latin typeface="Calibri" pitchFamily="34" charset="0"/>
          </a:endParaRPr>
        </a:p>
      </dgm:t>
    </dgm:pt>
    <dgm:pt modelId="{F5FD1BEC-8D5E-4F01-B0D9-A527B898143B}" type="parTrans" cxnId="{F2A6F1B4-4FB8-41E4-9E4E-3D7F8E243324}">
      <dgm:prSet/>
      <dgm:spPr/>
      <dgm:t>
        <a:bodyPr/>
        <a:lstStyle/>
        <a:p>
          <a:endParaRPr lang="is-IS">
            <a:solidFill>
              <a:srgbClr val="002060"/>
            </a:solidFill>
            <a:latin typeface="Calibri" pitchFamily="34" charset="0"/>
          </a:endParaRPr>
        </a:p>
      </dgm:t>
    </dgm:pt>
    <dgm:pt modelId="{998AA55E-C7A5-499E-BB39-048A0D5EE355}" type="sibTrans" cxnId="{F2A6F1B4-4FB8-41E4-9E4E-3D7F8E243324}">
      <dgm:prSet/>
      <dgm:spPr/>
      <dgm:t>
        <a:bodyPr/>
        <a:lstStyle/>
        <a:p>
          <a:endParaRPr lang="is-IS">
            <a:solidFill>
              <a:srgbClr val="002060"/>
            </a:solidFill>
            <a:latin typeface="Calibri" pitchFamily="34" charset="0"/>
          </a:endParaRPr>
        </a:p>
      </dgm:t>
    </dgm:pt>
    <dgm:pt modelId="{DD88272C-FE25-45FB-89B9-08E1526B5D05}" type="pres">
      <dgm:prSet presAssocID="{8A583DD6-560B-4A16-9108-CA2E63948F0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s-IS"/>
        </a:p>
      </dgm:t>
    </dgm:pt>
    <dgm:pt modelId="{A0A21431-3EFC-45FF-976D-B9F2E65D7017}" type="pres">
      <dgm:prSet presAssocID="{F8586C71-3404-4806-916B-986D92CD96A4}" presName="centerShape" presStyleLbl="node0" presStyleIdx="0" presStyleCnt="1"/>
      <dgm:spPr/>
      <dgm:t>
        <a:bodyPr/>
        <a:lstStyle/>
        <a:p>
          <a:endParaRPr lang="is-IS"/>
        </a:p>
      </dgm:t>
    </dgm:pt>
    <dgm:pt modelId="{F188A06C-C5C4-4237-A791-D8B32CFD9FB5}" type="pres">
      <dgm:prSet presAssocID="{DA630F9C-5045-4C4C-B50A-5B3C1BF8F34C}" presName="parTrans" presStyleLbl="bgSibTrans2D1" presStyleIdx="0" presStyleCnt="4"/>
      <dgm:spPr/>
      <dgm:t>
        <a:bodyPr/>
        <a:lstStyle/>
        <a:p>
          <a:endParaRPr lang="is-IS"/>
        </a:p>
      </dgm:t>
    </dgm:pt>
    <dgm:pt modelId="{DD0EFE12-1E16-47D3-9B8D-240D89B4E3F1}" type="pres">
      <dgm:prSet presAssocID="{7D55097C-6849-4A9A-A675-C85D3BD92B4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265A1C47-CEF0-4856-96C2-1C099995C731}" type="pres">
      <dgm:prSet presAssocID="{D8B7FB7F-A980-4841-8494-6FF5C02535C6}" presName="parTrans" presStyleLbl="bgSibTrans2D1" presStyleIdx="1" presStyleCnt="4"/>
      <dgm:spPr/>
      <dgm:t>
        <a:bodyPr/>
        <a:lstStyle/>
        <a:p>
          <a:endParaRPr lang="is-IS"/>
        </a:p>
      </dgm:t>
    </dgm:pt>
    <dgm:pt modelId="{31C362A3-F479-44B6-ACE7-4BC354BB448B}" type="pres">
      <dgm:prSet presAssocID="{6EFE50C6-A883-4343-8425-DAAAAD8C302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43FA2539-004D-474D-88AB-8442272F89A6}" type="pres">
      <dgm:prSet presAssocID="{92D57E88-AFF3-4778-89BB-3ADE902D8BAF}" presName="parTrans" presStyleLbl="bgSibTrans2D1" presStyleIdx="2" presStyleCnt="4"/>
      <dgm:spPr/>
      <dgm:t>
        <a:bodyPr/>
        <a:lstStyle/>
        <a:p>
          <a:endParaRPr lang="is-IS"/>
        </a:p>
      </dgm:t>
    </dgm:pt>
    <dgm:pt modelId="{C998B381-5557-4F50-B124-4861C675BFF6}" type="pres">
      <dgm:prSet presAssocID="{A46A4703-93DA-437C-AF66-8C97B513879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  <dgm:pt modelId="{7988159C-B062-42CA-B2B7-4E5A4F64FBF1}" type="pres">
      <dgm:prSet presAssocID="{F5FD1BEC-8D5E-4F01-B0D9-A527B898143B}" presName="parTrans" presStyleLbl="bgSibTrans2D1" presStyleIdx="3" presStyleCnt="4"/>
      <dgm:spPr/>
      <dgm:t>
        <a:bodyPr/>
        <a:lstStyle/>
        <a:p>
          <a:endParaRPr lang="is-IS"/>
        </a:p>
      </dgm:t>
    </dgm:pt>
    <dgm:pt modelId="{1911E4CF-53D9-4F1F-A473-A64795520CEE}" type="pres">
      <dgm:prSet presAssocID="{867F55D1-D923-4A81-AE48-340DBB5681B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s-IS"/>
        </a:p>
      </dgm:t>
    </dgm:pt>
  </dgm:ptLst>
  <dgm:cxnLst>
    <dgm:cxn modelId="{AE31EE80-022D-4EA2-A326-04E49AE16625}" type="presOf" srcId="{8A583DD6-560B-4A16-9108-CA2E63948F0B}" destId="{DD88272C-FE25-45FB-89B9-08E1526B5D05}" srcOrd="0" destOrd="0" presId="urn:microsoft.com/office/officeart/2005/8/layout/radial4"/>
    <dgm:cxn modelId="{DCA94415-8044-43E3-B20C-6B405CE0125B}" type="presOf" srcId="{6EFE50C6-A883-4343-8425-DAAAAD8C3021}" destId="{31C362A3-F479-44B6-ACE7-4BC354BB448B}" srcOrd="0" destOrd="0" presId="urn:microsoft.com/office/officeart/2005/8/layout/radial4"/>
    <dgm:cxn modelId="{F2A6F1B4-4FB8-41E4-9E4E-3D7F8E243324}" srcId="{F8586C71-3404-4806-916B-986D92CD96A4}" destId="{867F55D1-D923-4A81-AE48-340DBB5681BA}" srcOrd="3" destOrd="0" parTransId="{F5FD1BEC-8D5E-4F01-B0D9-A527B898143B}" sibTransId="{998AA55E-C7A5-499E-BB39-048A0D5EE355}"/>
    <dgm:cxn modelId="{6527A2C3-E74D-4CFE-A6EF-84C54776FFEA}" type="presOf" srcId="{D8B7FB7F-A980-4841-8494-6FF5C02535C6}" destId="{265A1C47-CEF0-4856-96C2-1C099995C731}" srcOrd="0" destOrd="0" presId="urn:microsoft.com/office/officeart/2005/8/layout/radial4"/>
    <dgm:cxn modelId="{13553CFE-F7DF-4374-8528-EE12787B6A71}" type="presOf" srcId="{92D57E88-AFF3-4778-89BB-3ADE902D8BAF}" destId="{43FA2539-004D-474D-88AB-8442272F89A6}" srcOrd="0" destOrd="0" presId="urn:microsoft.com/office/officeart/2005/8/layout/radial4"/>
    <dgm:cxn modelId="{88929395-22AF-4CFE-AAC9-A83035C46F80}" type="presOf" srcId="{DA630F9C-5045-4C4C-B50A-5B3C1BF8F34C}" destId="{F188A06C-C5C4-4237-A791-D8B32CFD9FB5}" srcOrd="0" destOrd="0" presId="urn:microsoft.com/office/officeart/2005/8/layout/radial4"/>
    <dgm:cxn modelId="{7B40EBC1-322D-4324-9C38-DA7DD8E164BF}" srcId="{F8586C71-3404-4806-916B-986D92CD96A4}" destId="{6EFE50C6-A883-4343-8425-DAAAAD8C3021}" srcOrd="1" destOrd="0" parTransId="{D8B7FB7F-A980-4841-8494-6FF5C02535C6}" sibTransId="{34F1ED63-6631-4E48-A175-B0D3E25DE70A}"/>
    <dgm:cxn modelId="{6D17AB1D-77EE-4695-8B44-35D6F4E8F105}" type="presOf" srcId="{867F55D1-D923-4A81-AE48-340DBB5681BA}" destId="{1911E4CF-53D9-4F1F-A473-A64795520CEE}" srcOrd="0" destOrd="0" presId="urn:microsoft.com/office/officeart/2005/8/layout/radial4"/>
    <dgm:cxn modelId="{854DA91D-52F1-4050-B7AD-2E82360FBFA6}" type="presOf" srcId="{7D55097C-6849-4A9A-A675-C85D3BD92B4B}" destId="{DD0EFE12-1E16-47D3-9B8D-240D89B4E3F1}" srcOrd="0" destOrd="0" presId="urn:microsoft.com/office/officeart/2005/8/layout/radial4"/>
    <dgm:cxn modelId="{4F2E370F-9259-4E69-94A2-86FC830F5E86}" type="presOf" srcId="{F5FD1BEC-8D5E-4F01-B0D9-A527B898143B}" destId="{7988159C-B062-42CA-B2B7-4E5A4F64FBF1}" srcOrd="0" destOrd="0" presId="urn:microsoft.com/office/officeart/2005/8/layout/radial4"/>
    <dgm:cxn modelId="{BBEEA9B6-EB43-4A8D-9E76-13BF321CE9D5}" srcId="{8A583DD6-560B-4A16-9108-CA2E63948F0B}" destId="{F8586C71-3404-4806-916B-986D92CD96A4}" srcOrd="0" destOrd="0" parTransId="{35C4FBBA-C57B-488D-BC91-27C3A9B47350}" sibTransId="{16161327-154C-4DC3-90F5-2C0BF53AE2A3}"/>
    <dgm:cxn modelId="{95B76CE7-1B0E-49D5-B190-2DE4B60C2C03}" type="presOf" srcId="{A46A4703-93DA-437C-AF66-8C97B5138797}" destId="{C998B381-5557-4F50-B124-4861C675BFF6}" srcOrd="0" destOrd="0" presId="urn:microsoft.com/office/officeart/2005/8/layout/radial4"/>
    <dgm:cxn modelId="{D992D365-DE17-4DB8-A3F9-9332A758CC67}" type="presOf" srcId="{F8586C71-3404-4806-916B-986D92CD96A4}" destId="{A0A21431-3EFC-45FF-976D-B9F2E65D7017}" srcOrd="0" destOrd="0" presId="urn:microsoft.com/office/officeart/2005/8/layout/radial4"/>
    <dgm:cxn modelId="{69A2B9E8-2E34-411F-A8DC-092FE5D5D5A8}" srcId="{F8586C71-3404-4806-916B-986D92CD96A4}" destId="{A46A4703-93DA-437C-AF66-8C97B5138797}" srcOrd="2" destOrd="0" parTransId="{92D57E88-AFF3-4778-89BB-3ADE902D8BAF}" sibTransId="{0BE1F90D-7170-4D1A-B617-E3E42C0A831D}"/>
    <dgm:cxn modelId="{CFACB027-456F-41AE-8347-F500CC94706E}" srcId="{F8586C71-3404-4806-916B-986D92CD96A4}" destId="{7D55097C-6849-4A9A-A675-C85D3BD92B4B}" srcOrd="0" destOrd="0" parTransId="{DA630F9C-5045-4C4C-B50A-5B3C1BF8F34C}" sibTransId="{1124B582-D719-4D21-9845-EA3E93ABD678}"/>
    <dgm:cxn modelId="{5C627F5A-8970-4E63-BF4C-D18ED20F51ED}" type="presParOf" srcId="{DD88272C-FE25-45FB-89B9-08E1526B5D05}" destId="{A0A21431-3EFC-45FF-976D-B9F2E65D7017}" srcOrd="0" destOrd="0" presId="urn:microsoft.com/office/officeart/2005/8/layout/radial4"/>
    <dgm:cxn modelId="{1B6D9690-BFBA-4145-9CB1-EC706BA31F91}" type="presParOf" srcId="{DD88272C-FE25-45FB-89B9-08E1526B5D05}" destId="{F188A06C-C5C4-4237-A791-D8B32CFD9FB5}" srcOrd="1" destOrd="0" presId="urn:microsoft.com/office/officeart/2005/8/layout/radial4"/>
    <dgm:cxn modelId="{EB472DFE-EC56-4867-90E2-A6F7A5A03147}" type="presParOf" srcId="{DD88272C-FE25-45FB-89B9-08E1526B5D05}" destId="{DD0EFE12-1E16-47D3-9B8D-240D89B4E3F1}" srcOrd="2" destOrd="0" presId="urn:microsoft.com/office/officeart/2005/8/layout/radial4"/>
    <dgm:cxn modelId="{07924D8D-7DC2-4F9E-A4F8-53167C2D5F87}" type="presParOf" srcId="{DD88272C-FE25-45FB-89B9-08E1526B5D05}" destId="{265A1C47-CEF0-4856-96C2-1C099995C731}" srcOrd="3" destOrd="0" presId="urn:microsoft.com/office/officeart/2005/8/layout/radial4"/>
    <dgm:cxn modelId="{6782849D-C1C6-4B3D-AF48-E73FEB5A6680}" type="presParOf" srcId="{DD88272C-FE25-45FB-89B9-08E1526B5D05}" destId="{31C362A3-F479-44B6-ACE7-4BC354BB448B}" srcOrd="4" destOrd="0" presId="urn:microsoft.com/office/officeart/2005/8/layout/radial4"/>
    <dgm:cxn modelId="{FDC76904-2DFC-4E84-A7E3-7F65A705C15B}" type="presParOf" srcId="{DD88272C-FE25-45FB-89B9-08E1526B5D05}" destId="{43FA2539-004D-474D-88AB-8442272F89A6}" srcOrd="5" destOrd="0" presId="urn:microsoft.com/office/officeart/2005/8/layout/radial4"/>
    <dgm:cxn modelId="{C600B891-7D86-4AA5-8F7B-522D8BDCD0DA}" type="presParOf" srcId="{DD88272C-FE25-45FB-89B9-08E1526B5D05}" destId="{C998B381-5557-4F50-B124-4861C675BFF6}" srcOrd="6" destOrd="0" presId="urn:microsoft.com/office/officeart/2005/8/layout/radial4"/>
    <dgm:cxn modelId="{53028023-0B93-484B-91D1-77A64D6A487F}" type="presParOf" srcId="{DD88272C-FE25-45FB-89B9-08E1526B5D05}" destId="{7988159C-B062-42CA-B2B7-4E5A4F64FBF1}" srcOrd="7" destOrd="0" presId="urn:microsoft.com/office/officeart/2005/8/layout/radial4"/>
    <dgm:cxn modelId="{1A7C56C8-4741-4A9E-9D58-7C66EFF43C83}" type="presParOf" srcId="{DD88272C-FE25-45FB-89B9-08E1526B5D05}" destId="{1911E4CF-53D9-4F1F-A473-A64795520CEE}" srcOrd="8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A4F4E2-3903-4BD2-9DA2-A7CC1CF1FDE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F4E2-3903-4BD2-9DA2-A7CC1CF1FDE2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F4E2-3903-4BD2-9DA2-A7CC1CF1FDE2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F4E2-3903-4BD2-9DA2-A7CC1CF1FDE2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F4E2-3903-4BD2-9DA2-A7CC1CF1FDE2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F4E2-3903-4BD2-9DA2-A7CC1CF1FDE2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F4E2-3903-4BD2-9DA2-A7CC1CF1FDE2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F4E2-3903-4BD2-9DA2-A7CC1CF1FDE2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F4E2-3903-4BD2-9DA2-A7CC1CF1FDE2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F4E2-3903-4BD2-9DA2-A7CC1CF1FDE2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F4E2-3903-4BD2-9DA2-A7CC1CF1FDE2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F4E2-3903-4BD2-9DA2-A7CC1CF1FDE2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F4E2-3903-4BD2-9DA2-A7CC1CF1FDE2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F4E2-3903-4BD2-9DA2-A7CC1CF1FDE2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F4E2-3903-4BD2-9DA2-A7CC1CF1FDE2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F4E2-3903-4BD2-9DA2-A7CC1CF1FDE2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F4E2-3903-4BD2-9DA2-A7CC1CF1FDE2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F4E2-3903-4BD2-9DA2-A7CC1CF1FDE2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F4E2-3903-4BD2-9DA2-A7CC1CF1FDE2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F4E2-3903-4BD2-9DA2-A7CC1CF1FDE2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F4E2-3903-4BD2-9DA2-A7CC1CF1FDE2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F4E2-3903-4BD2-9DA2-A7CC1CF1FDE2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F4E2-3903-4BD2-9DA2-A7CC1CF1FDE2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F4E2-3903-4BD2-9DA2-A7CC1CF1FDE2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F4E2-3903-4BD2-9DA2-A7CC1CF1FDE2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F4E2-3903-4BD2-9DA2-A7CC1CF1FDE2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F4E2-3903-4BD2-9DA2-A7CC1CF1FDE2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F4E2-3903-4BD2-9DA2-A7CC1CF1FDE2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F4E2-3903-4BD2-9DA2-A7CC1CF1FDE2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F4E2-3903-4BD2-9DA2-A7CC1CF1FDE2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F4E2-3903-4BD2-9DA2-A7CC1CF1FDE2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F4E2-3903-4BD2-9DA2-A7CC1CF1FDE2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F4E2-3903-4BD2-9DA2-A7CC1CF1FDE2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F4E2-3903-4BD2-9DA2-A7CC1CF1FDE2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F4E2-3903-4BD2-9DA2-A7CC1CF1FDE2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F4E2-3903-4BD2-9DA2-A7CC1CF1FDE2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F4E2-3903-4BD2-9DA2-A7CC1CF1FDE2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F4E2-3903-4BD2-9DA2-A7CC1CF1FDE2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F4E2-3903-4BD2-9DA2-A7CC1CF1FDE2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F4E2-3903-4BD2-9DA2-A7CC1CF1FDE2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F4E2-3903-4BD2-9DA2-A7CC1CF1FDE2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3639A33-FC8D-4337-976B-899EB8E10F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B0F86-8D5E-4B78-BF26-546CE29B33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C6A4-D73E-415A-A311-94D3D54B5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869331-6621-4A23-BCE5-93ECA0ECB7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FD93EE5-4689-4299-B8FC-46458F090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05FC-E984-4B12-BC57-5B54C0C888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AB435-8453-4BFF-8B0F-5EBC23C42D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3583BA-4A53-41BD-AB27-D22D224AD1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2473-881F-4066-BE04-FAE6E8646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DC2F6CF-3C49-4873-A047-A361B395E9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36EB397-3640-443B-A27B-64600E14C1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0F54596-4B88-42FD-87A5-EB31245BA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http://www.hi.is/vefur/merki/h_is.jpg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11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eg"/><Relationship Id="rId9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12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jpeg"/><Relationship Id="rId9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57224" y="928670"/>
            <a:ext cx="7286676" cy="3632218"/>
          </a:xfrm>
        </p:spPr>
        <p:txBody>
          <a:bodyPr>
            <a:noAutofit/>
          </a:bodyPr>
          <a:lstStyle/>
          <a:p>
            <a:pPr algn="r"/>
            <a:r>
              <a:rPr lang="is-I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Skipulag skólamálanna</a:t>
            </a:r>
            <a:r>
              <a:rPr lang="is-IS" sz="6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is-IS" sz="6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endParaRPr lang="is-IS" sz="6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4714876" y="5500702"/>
            <a:ext cx="385073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is-IS" sz="2800" b="1" dirty="0">
                <a:solidFill>
                  <a:srgbClr val="002060"/>
                </a:solidFill>
                <a:latin typeface="+mn-lt"/>
              </a:rPr>
              <a:t>Þorvaldur </a:t>
            </a:r>
            <a:r>
              <a:rPr lang="is-IS" sz="2800" b="1" dirty="0" smtClean="0">
                <a:solidFill>
                  <a:srgbClr val="002060"/>
                </a:solidFill>
                <a:latin typeface="+mn-lt"/>
              </a:rPr>
              <a:t>Gylfason</a:t>
            </a:r>
          </a:p>
          <a:p>
            <a:pPr algn="r"/>
            <a:r>
              <a:rPr lang="is-IS" sz="2800" b="1" dirty="0" smtClean="0">
                <a:solidFill>
                  <a:srgbClr val="002060"/>
                </a:solidFill>
                <a:latin typeface="+mn-lt"/>
              </a:rPr>
              <a:t>10. apríl 2008</a:t>
            </a:r>
            <a:endParaRPr lang="is-IS" sz="2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31429" name="Picture 5" descr="Íslenska útgáfan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625476" y="4429132"/>
            <a:ext cx="1813858" cy="18954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ChangeArrowheads="1"/>
          </p:cNvSpPr>
          <p:nvPr/>
        </p:nvSpPr>
        <p:spPr bwMode="auto">
          <a:xfrm>
            <a:off x="828675" y="565150"/>
            <a:ext cx="788672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is-I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is-I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is-I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is-I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is-I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Misvöxtur: Nærtækt dæmi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3367" name="Line 23"/>
          <p:cNvSpPr>
            <a:spLocks noChangeShapeType="1"/>
          </p:cNvSpPr>
          <p:nvPr/>
        </p:nvSpPr>
        <p:spPr bwMode="auto">
          <a:xfrm>
            <a:off x="1828800" y="5867400"/>
            <a:ext cx="533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s-IS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13368" name="Line 24"/>
          <p:cNvSpPr>
            <a:spLocks noChangeShapeType="1"/>
          </p:cNvSpPr>
          <p:nvPr/>
        </p:nvSpPr>
        <p:spPr bwMode="auto">
          <a:xfrm flipV="1">
            <a:off x="1839913" y="2057400"/>
            <a:ext cx="0" cy="381000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s-IS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13369" name="Freeform 25"/>
          <p:cNvSpPr>
            <a:spLocks/>
          </p:cNvSpPr>
          <p:nvPr/>
        </p:nvSpPr>
        <p:spPr bwMode="auto">
          <a:xfrm>
            <a:off x="1847831" y="2286000"/>
            <a:ext cx="4238644" cy="2214570"/>
          </a:xfrm>
          <a:custGeom>
            <a:avLst/>
            <a:gdLst/>
            <a:ahLst/>
            <a:cxnLst>
              <a:cxn ang="0">
                <a:pos x="0" y="1776"/>
              </a:cxn>
              <a:cxn ang="0">
                <a:pos x="1200" y="1440"/>
              </a:cxn>
              <a:cxn ang="0">
                <a:pos x="2688" y="0"/>
              </a:cxn>
            </a:cxnLst>
            <a:rect l="0" t="0" r="r" b="b"/>
            <a:pathLst>
              <a:path w="2688" h="1776">
                <a:moveTo>
                  <a:pt x="0" y="1776"/>
                </a:moveTo>
                <a:cubicBezTo>
                  <a:pt x="376" y="1756"/>
                  <a:pt x="752" y="1736"/>
                  <a:pt x="1200" y="1440"/>
                </a:cubicBezTo>
                <a:cubicBezTo>
                  <a:pt x="1648" y="1144"/>
                  <a:pt x="2168" y="572"/>
                  <a:pt x="2688" y="0"/>
                </a:cubicBezTo>
              </a:path>
            </a:pathLst>
          </a:custGeom>
          <a:noFill/>
          <a:ln w="508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13370" name="Text Box 26"/>
          <p:cNvSpPr txBox="1">
            <a:spLocks noChangeArrowheads="1"/>
          </p:cNvSpPr>
          <p:nvPr/>
        </p:nvSpPr>
        <p:spPr bwMode="auto">
          <a:xfrm>
            <a:off x="6457950" y="5976938"/>
            <a:ext cx="47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Ár</a:t>
            </a:r>
          </a:p>
        </p:txBody>
      </p:sp>
      <p:sp>
        <p:nvSpPr>
          <p:cNvPr id="313371" name="Text Box 27"/>
          <p:cNvSpPr txBox="1">
            <a:spLocks noChangeArrowheads="1"/>
          </p:cNvSpPr>
          <p:nvPr/>
        </p:nvSpPr>
        <p:spPr bwMode="auto">
          <a:xfrm rot="16200000">
            <a:off x="-198050" y="3602875"/>
            <a:ext cx="32885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Landsframleiðsla </a:t>
            </a:r>
            <a:r>
              <a:rPr lang="is-I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á mann</a:t>
            </a:r>
          </a:p>
        </p:txBody>
      </p:sp>
      <p:sp>
        <p:nvSpPr>
          <p:cNvPr id="313372" name="Freeform 28"/>
          <p:cNvSpPr>
            <a:spLocks/>
          </p:cNvSpPr>
          <p:nvPr/>
        </p:nvSpPr>
        <p:spPr bwMode="auto">
          <a:xfrm>
            <a:off x="1847850" y="2609848"/>
            <a:ext cx="4191000" cy="533400"/>
          </a:xfrm>
          <a:custGeom>
            <a:avLst/>
            <a:gdLst/>
            <a:ahLst/>
            <a:cxnLst>
              <a:cxn ang="0">
                <a:pos x="0" y="1776"/>
              </a:cxn>
              <a:cxn ang="0">
                <a:pos x="1200" y="1440"/>
              </a:cxn>
              <a:cxn ang="0">
                <a:pos x="2688" y="0"/>
              </a:cxn>
            </a:cxnLst>
            <a:rect l="0" t="0" r="r" b="b"/>
            <a:pathLst>
              <a:path w="2688" h="1776">
                <a:moveTo>
                  <a:pt x="0" y="1776"/>
                </a:moveTo>
                <a:cubicBezTo>
                  <a:pt x="376" y="1756"/>
                  <a:pt x="752" y="1736"/>
                  <a:pt x="1200" y="1440"/>
                </a:cubicBezTo>
                <a:cubicBezTo>
                  <a:pt x="1648" y="1144"/>
                  <a:pt x="2168" y="572"/>
                  <a:pt x="2688" y="0"/>
                </a:cubicBezTo>
              </a:path>
            </a:pathLst>
          </a:custGeom>
          <a:noFill/>
          <a:ln w="508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13373" name="Text Box 29"/>
          <p:cNvSpPr txBox="1">
            <a:spLocks noChangeArrowheads="1"/>
          </p:cNvSpPr>
          <p:nvPr/>
        </p:nvSpPr>
        <p:spPr bwMode="auto">
          <a:xfrm>
            <a:off x="6000760" y="2357430"/>
            <a:ext cx="27061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Danmörk: 1,9% </a:t>
            </a:r>
            <a:r>
              <a:rPr lang="is-I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á ári</a:t>
            </a:r>
          </a:p>
        </p:txBody>
      </p:sp>
      <p:sp>
        <p:nvSpPr>
          <p:cNvPr id="313374" name="Text Box 30"/>
          <p:cNvSpPr txBox="1">
            <a:spLocks noChangeArrowheads="1"/>
          </p:cNvSpPr>
          <p:nvPr/>
        </p:nvSpPr>
        <p:spPr bwMode="auto">
          <a:xfrm>
            <a:off x="6072198" y="1857364"/>
            <a:ext cx="22926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Ísland: 2,6% </a:t>
            </a:r>
            <a:r>
              <a:rPr lang="is-I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á ári</a:t>
            </a:r>
          </a:p>
        </p:txBody>
      </p:sp>
      <p:sp>
        <p:nvSpPr>
          <p:cNvPr id="313377" name="Text Box 33"/>
          <p:cNvSpPr txBox="1">
            <a:spLocks noChangeArrowheads="1"/>
          </p:cNvSpPr>
          <p:nvPr/>
        </p:nvSpPr>
        <p:spPr bwMode="auto">
          <a:xfrm>
            <a:off x="2214546" y="3214686"/>
            <a:ext cx="26432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s-I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Tvöfaldur munur um 1900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13378" name="Text Box 34"/>
          <p:cNvSpPr txBox="1">
            <a:spLocks noChangeArrowheads="1"/>
          </p:cNvSpPr>
          <p:nvPr/>
        </p:nvSpPr>
        <p:spPr bwMode="auto">
          <a:xfrm>
            <a:off x="1736725" y="5976938"/>
            <a:ext cx="8066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1900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13379" name="Text Box 35"/>
          <p:cNvSpPr txBox="1">
            <a:spLocks noChangeArrowheads="1"/>
          </p:cNvSpPr>
          <p:nvPr/>
        </p:nvSpPr>
        <p:spPr bwMode="auto">
          <a:xfrm>
            <a:off x="5286380" y="5975350"/>
            <a:ext cx="8066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2008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1464447" y="3821909"/>
            <a:ext cx="1214446" cy="1588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5500694" y="3038773"/>
            <a:ext cx="1785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s-I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Jafnfætis nú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3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3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69" grpId="0" animBg="1"/>
      <p:bldP spid="313372" grpId="0" animBg="1"/>
      <p:bldP spid="313373" grpId="0" autoUpdateAnimBg="0"/>
      <p:bldP spid="313374" grpId="0" autoUpdateAnimBg="0"/>
      <p:bldP spid="313377" grpId="0" autoUpdateAnimBg="0"/>
      <p:bldP spid="2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ChangeArrowheads="1"/>
          </p:cNvSpPr>
          <p:nvPr/>
        </p:nvSpPr>
        <p:spPr bwMode="auto">
          <a:xfrm>
            <a:off x="828675" y="565150"/>
            <a:ext cx="6867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is-I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Helztu </a:t>
            </a:r>
            <a:r>
              <a:rPr lang="is-I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uppsprettur góðra lífskjara</a:t>
            </a:r>
            <a:endParaRPr lang="is-I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13" name="SmartArt Placeholder 11"/>
          <p:cNvGraphicFramePr>
            <a:graphicFrameLocks/>
          </p:cNvGraphicFramePr>
          <p:nvPr/>
        </p:nvGraphicFramePr>
        <p:xfrm>
          <a:off x="685800" y="1981200"/>
          <a:ext cx="7743852" cy="4233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72749" name="Object 13"/>
          <p:cNvGraphicFramePr>
            <a:graphicFrameLocks noChangeAspect="1"/>
          </p:cNvGraphicFramePr>
          <p:nvPr/>
        </p:nvGraphicFramePr>
        <p:xfrm>
          <a:off x="7000892" y="110753"/>
          <a:ext cx="2000232" cy="2746743"/>
        </p:xfrm>
        <a:graphic>
          <a:graphicData uri="http://schemas.openxmlformats.org/presentationml/2006/ole">
            <p:oleObj spid="_x0000_s372749" name="Photo Editor Photo" r:id="rId9" imgW="2219635" imgH="3048426" progId="">
              <p:embed/>
            </p:oleObj>
          </a:graphicData>
        </a:graphic>
      </p:graphicFrame>
      <p:sp>
        <p:nvSpPr>
          <p:cNvPr id="15" name="Text Box 17"/>
          <p:cNvSpPr txBox="1">
            <a:spLocks noChangeArrowheads="1"/>
          </p:cNvSpPr>
          <p:nvPr/>
        </p:nvSpPr>
        <p:spPr bwMode="auto">
          <a:xfrm rot="21420000">
            <a:off x="4995863" y="6198060"/>
            <a:ext cx="4006262" cy="461665"/>
          </a:xfrm>
          <a:prstGeom prst="rect">
            <a:avLst/>
          </a:prstGeom>
          <a:noFill/>
          <a:ln w="50800">
            <a:solidFill>
              <a:srgbClr val="FFC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is-I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Vaxa fátæk </a:t>
            </a:r>
            <a:r>
              <a:rPr lang="is-I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lönd </a:t>
            </a:r>
            <a:r>
              <a:rPr lang="is-I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hraðar </a:t>
            </a:r>
            <a:r>
              <a:rPr lang="is-I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en </a:t>
            </a:r>
            <a:r>
              <a:rPr lang="is-I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rík?</a:t>
            </a:r>
            <a:endParaRPr lang="is-I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ChangeArrowheads="1"/>
          </p:cNvSpPr>
          <p:nvPr/>
        </p:nvSpPr>
        <p:spPr bwMode="auto">
          <a:xfrm>
            <a:off x="828675" y="565150"/>
            <a:ext cx="6867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is-I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Helztu </a:t>
            </a:r>
            <a:r>
              <a:rPr lang="is-I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uppsprettur góðra lífskjara</a:t>
            </a:r>
            <a:endParaRPr lang="is-I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13" name="SmartArt Placeholder 11"/>
          <p:cNvGraphicFramePr>
            <a:graphicFrameLocks/>
          </p:cNvGraphicFramePr>
          <p:nvPr/>
        </p:nvGraphicFramePr>
        <p:xfrm>
          <a:off x="685800" y="1981200"/>
          <a:ext cx="7743852" cy="4233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72749" name="Object 13"/>
          <p:cNvGraphicFramePr>
            <a:graphicFrameLocks noChangeAspect="1"/>
          </p:cNvGraphicFramePr>
          <p:nvPr/>
        </p:nvGraphicFramePr>
        <p:xfrm>
          <a:off x="7034230" y="110753"/>
          <a:ext cx="2000232" cy="2746743"/>
        </p:xfrm>
        <a:graphic>
          <a:graphicData uri="http://schemas.openxmlformats.org/presentationml/2006/ole">
            <p:oleObj spid="_x0000_s423938" name="Photo Editor Photo" r:id="rId9" imgW="2219635" imgH="3048426" progId="">
              <p:embed/>
            </p:oleObj>
          </a:graphicData>
        </a:graphic>
      </p:graphicFrame>
      <p:sp>
        <p:nvSpPr>
          <p:cNvPr id="6" name="Text Box 17"/>
          <p:cNvSpPr txBox="1">
            <a:spLocks noChangeArrowheads="1"/>
          </p:cNvSpPr>
          <p:nvPr/>
        </p:nvSpPr>
        <p:spPr bwMode="auto">
          <a:xfrm rot="21420000">
            <a:off x="5393385" y="5120717"/>
            <a:ext cx="3336788" cy="1569660"/>
          </a:xfrm>
          <a:prstGeom prst="rect">
            <a:avLst/>
          </a:prstGeom>
          <a:noFill/>
          <a:ln w="50800">
            <a:solidFill>
              <a:srgbClr val="FFC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is-I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Auðlindagnægð hneigist víða til að draga niður lífskjör og slæva </a:t>
            </a:r>
            <a:r>
              <a:rPr lang="is-I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fjárfestingu og menntun</a:t>
            </a:r>
          </a:p>
        </p:txBody>
      </p:sp>
      <p:sp>
        <p:nvSpPr>
          <p:cNvPr id="7" name="Rectangle 6"/>
          <p:cNvSpPr/>
          <p:nvPr/>
        </p:nvSpPr>
        <p:spPr>
          <a:xfrm rot="266636">
            <a:off x="7215206" y="2714620"/>
            <a:ext cx="135732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?</a:t>
            </a:r>
            <a:endParaRPr lang="en-US" sz="1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ChangeArrowheads="1"/>
          </p:cNvSpPr>
          <p:nvPr/>
        </p:nvSpPr>
        <p:spPr bwMode="auto">
          <a:xfrm>
            <a:off x="838200" y="5984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is-I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Hagvöxtur og fjárfesting 1960-2000</a:t>
            </a:r>
          </a:p>
        </p:txBody>
      </p:sp>
      <p:sp>
        <p:nvSpPr>
          <p:cNvPr id="393220" name="Text Box 4"/>
          <p:cNvSpPr txBox="1">
            <a:spLocks noChangeArrowheads="1"/>
          </p:cNvSpPr>
          <p:nvPr/>
        </p:nvSpPr>
        <p:spPr bwMode="auto">
          <a:xfrm rot="21420000">
            <a:off x="5539738" y="3924356"/>
            <a:ext cx="2965122" cy="1569660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is-I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Góð lífskjör og mikil fjárfesting </a:t>
            </a:r>
            <a:r>
              <a:rPr lang="is-I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haldast í hendur</a:t>
            </a:r>
          </a:p>
        </p:txBody>
      </p:sp>
      <p:sp>
        <p:nvSpPr>
          <p:cNvPr id="393236" name="Text Box 20"/>
          <p:cNvSpPr txBox="1">
            <a:spLocks noChangeArrowheads="1"/>
          </p:cNvSpPr>
          <p:nvPr/>
        </p:nvSpPr>
        <p:spPr bwMode="auto">
          <a:xfrm rot="21136518">
            <a:off x="5657024" y="5776744"/>
            <a:ext cx="2961323" cy="400110"/>
          </a:xfrm>
          <a:prstGeom prst="rect">
            <a:avLst/>
          </a:prstGeom>
          <a:noFill/>
          <a:ln w="50800">
            <a:solidFill>
              <a:srgbClr val="FFC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is-I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Fyrirvari um </a:t>
            </a:r>
            <a:r>
              <a:rPr lang="is-I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</a:t>
            </a:r>
            <a:r>
              <a:rPr lang="is-I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agn </a:t>
            </a:r>
            <a:r>
              <a:rPr lang="is-I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og gæði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00100" y="1776401"/>
            <a:ext cx="4286280" cy="47263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TextBox 11"/>
          <p:cNvSpPr txBox="1"/>
          <p:nvPr/>
        </p:nvSpPr>
        <p:spPr>
          <a:xfrm>
            <a:off x="2214546" y="5917188"/>
            <a:ext cx="2286016" cy="3693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is-IS" sz="1800" dirty="0" smtClean="0">
                <a:latin typeface="Calibri" pitchFamily="34" charset="0"/>
              </a:rPr>
              <a:t>Fjárfesting (% af VLF)</a:t>
            </a:r>
            <a:endParaRPr lang="is-IS" sz="18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723730" y="3922995"/>
            <a:ext cx="4214842" cy="3693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s-IS" sz="1800" dirty="0" smtClean="0">
                <a:latin typeface="Calibri" pitchFamily="34" charset="0"/>
              </a:rPr>
              <a:t>Hagvöxtur á mann (%)</a:t>
            </a:r>
            <a:endParaRPr lang="is-IS" sz="1800" dirty="0">
              <a:latin typeface="Calibri" pitchFamily="34" charset="0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3786182" y="1928802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dirty="0">
                <a:solidFill>
                  <a:srgbClr val="CC0000"/>
                </a:solidFill>
                <a:latin typeface="+mn-lt"/>
              </a:rPr>
              <a:t>r = </a:t>
            </a:r>
            <a:r>
              <a:rPr lang="en-US" sz="2000" dirty="0" smtClean="0">
                <a:solidFill>
                  <a:srgbClr val="CC0000"/>
                </a:solidFill>
                <a:latin typeface="+mn-lt"/>
              </a:rPr>
              <a:t>0,42</a:t>
            </a:r>
            <a:endParaRPr lang="en-US" sz="2000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 rot="21420000">
            <a:off x="1124366" y="1892627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2400" dirty="0" smtClean="0">
                <a:solidFill>
                  <a:srgbClr val="002060"/>
                </a:solidFill>
                <a:latin typeface="Calibri" pitchFamily="34" charset="0"/>
              </a:rPr>
              <a:t>164 lönd</a:t>
            </a:r>
            <a:endParaRPr lang="is-IS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 rot="21420000">
            <a:off x="5485397" y="1831800"/>
            <a:ext cx="2076340" cy="461665"/>
          </a:xfrm>
          <a:prstGeom prst="rect">
            <a:avLst/>
          </a:prstGeom>
          <a:noFill/>
          <a:ln w="412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is-IS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 = raðfylgni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3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20" grpId="0" animBg="1" autoUpdateAnimBg="0"/>
      <p:bldP spid="393236" grpId="0" animBg="1" autoUpdateAnimBg="0"/>
      <p:bldP spid="15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ChangeArrowheads="1"/>
          </p:cNvSpPr>
          <p:nvPr/>
        </p:nvSpPr>
        <p:spPr bwMode="auto">
          <a:xfrm>
            <a:off x="838200" y="5984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is-I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Hagvöxtur og menntun 1960-2000</a:t>
            </a:r>
          </a:p>
        </p:txBody>
      </p:sp>
      <p:sp>
        <p:nvSpPr>
          <p:cNvPr id="395268" name="Text Box 4"/>
          <p:cNvSpPr txBox="1">
            <a:spLocks noChangeArrowheads="1"/>
          </p:cNvSpPr>
          <p:nvPr/>
        </p:nvSpPr>
        <p:spPr bwMode="auto">
          <a:xfrm rot="21420000">
            <a:off x="5689198" y="4685456"/>
            <a:ext cx="2758250" cy="1815882"/>
          </a:xfrm>
          <a:prstGeom prst="rect">
            <a:avLst/>
          </a:prstGeom>
          <a:noFill/>
          <a:ln w="50800">
            <a:solidFill>
              <a:srgbClr val="FFC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is-I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Góð lífskjör </a:t>
            </a:r>
            <a:r>
              <a:rPr lang="is-I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og </a:t>
            </a:r>
            <a:r>
              <a:rPr lang="is-I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mikil og góð menntun </a:t>
            </a:r>
            <a:r>
              <a:rPr lang="is-I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haldast í hendur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00100" y="1771785"/>
            <a:ext cx="4286280" cy="4736553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TextBox 12"/>
          <p:cNvSpPr txBox="1"/>
          <p:nvPr/>
        </p:nvSpPr>
        <p:spPr>
          <a:xfrm>
            <a:off x="1571604" y="5917188"/>
            <a:ext cx="3571900" cy="3693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s-IS" sz="1800" dirty="0" smtClean="0">
                <a:latin typeface="Calibri" pitchFamily="34" charset="0"/>
              </a:rPr>
              <a:t>Framhaldsskólasókn (% af árgangi)</a:t>
            </a:r>
            <a:endParaRPr lang="is-IS" sz="18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759449" y="3887276"/>
            <a:ext cx="4286280" cy="3693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s-IS" sz="1800" dirty="0" smtClean="0">
                <a:latin typeface="Calibri" pitchFamily="34" charset="0"/>
              </a:rPr>
              <a:t>Hagvöxtur á mann (%)</a:t>
            </a:r>
            <a:endParaRPr lang="is-IS" sz="1800" dirty="0">
              <a:latin typeface="Calibri" pitchFamily="34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3786182" y="1928802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dirty="0">
                <a:solidFill>
                  <a:srgbClr val="CC0000"/>
                </a:solidFill>
                <a:latin typeface="+mn-lt"/>
              </a:rPr>
              <a:t>r = </a:t>
            </a:r>
            <a:r>
              <a:rPr lang="en-US" sz="2000" dirty="0" smtClean="0">
                <a:solidFill>
                  <a:srgbClr val="CC0000"/>
                </a:solidFill>
                <a:latin typeface="+mn-lt"/>
              </a:rPr>
              <a:t>0,50</a:t>
            </a:r>
            <a:endParaRPr lang="en-US" sz="2000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 rot="21420000">
            <a:off x="1124366" y="1892627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2400" dirty="0" smtClean="0">
                <a:solidFill>
                  <a:srgbClr val="002060"/>
                </a:solidFill>
                <a:latin typeface="Calibri" pitchFamily="34" charset="0"/>
              </a:rPr>
              <a:t>131 land</a:t>
            </a:r>
            <a:endParaRPr lang="is-IS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500694" y="1751476"/>
            <a:ext cx="3357586" cy="2677656"/>
          </a:xfrm>
          <a:prstGeom prst="rect">
            <a:avLst/>
          </a:prstGeom>
          <a:noFill/>
          <a:ln w="508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is-I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Aukning framhaldsskólasóknar um </a:t>
            </a:r>
            <a:r>
              <a:rPr lang="is-I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25% </a:t>
            </a:r>
            <a:r>
              <a:rPr lang="is-I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af árgangi helzt í hendur við aukningu hagvaxtar á mann um 1% á ári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5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8" grpId="0" animBg="1" autoUpdateAnimBg="0"/>
      <p:bldP spid="16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ChangeArrowheads="1"/>
          </p:cNvSpPr>
          <p:nvPr/>
        </p:nvSpPr>
        <p:spPr bwMode="auto">
          <a:xfrm>
            <a:off x="838200" y="5984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is-I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Hagvöxtur og </a:t>
            </a:r>
            <a:r>
              <a:rPr kumimoji="1" lang="is-I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heilbrigði </a:t>
            </a:r>
            <a:r>
              <a:rPr kumimoji="1" lang="is-I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1960-2000</a:t>
            </a:r>
          </a:p>
        </p:txBody>
      </p:sp>
      <p:sp>
        <p:nvSpPr>
          <p:cNvPr id="395268" name="Text Box 4"/>
          <p:cNvSpPr txBox="1">
            <a:spLocks noChangeArrowheads="1"/>
          </p:cNvSpPr>
          <p:nvPr/>
        </p:nvSpPr>
        <p:spPr bwMode="auto">
          <a:xfrm rot="21420000">
            <a:off x="5606301" y="4435945"/>
            <a:ext cx="3026575" cy="1384995"/>
          </a:xfrm>
          <a:prstGeom prst="rect">
            <a:avLst/>
          </a:prstGeom>
          <a:noFill/>
          <a:ln w="50800">
            <a:solidFill>
              <a:srgbClr val="FFC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is-I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Góð lífskjör </a:t>
            </a:r>
            <a:r>
              <a:rPr lang="is-I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og </a:t>
            </a:r>
            <a:r>
              <a:rPr lang="is-I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góð lýðheilsa og langlífi haldast </a:t>
            </a:r>
            <a:r>
              <a:rPr lang="is-I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í hendur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500694" y="1753735"/>
            <a:ext cx="3152462" cy="2246769"/>
          </a:xfrm>
          <a:prstGeom prst="rect">
            <a:avLst/>
          </a:prstGeom>
          <a:noFill/>
          <a:ln w="508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is-I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Meðalævi Kínverja hefur lengzt um 9 mánuði á ári frá 1960 og Indverja um 4-5 mánuði á ári</a:t>
            </a:r>
            <a:endParaRPr lang="is-I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00101" y="1762140"/>
            <a:ext cx="4286280" cy="4736553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7" name="TextBox 16"/>
          <p:cNvSpPr txBox="1"/>
          <p:nvPr/>
        </p:nvSpPr>
        <p:spPr>
          <a:xfrm>
            <a:off x="1571604" y="5917188"/>
            <a:ext cx="3571900" cy="3693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s-IS" sz="1800" dirty="0" smtClean="0">
                <a:latin typeface="Calibri" pitchFamily="34" charset="0"/>
              </a:rPr>
              <a:t>Meðalævi 1960 (ár)</a:t>
            </a:r>
            <a:endParaRPr lang="is-IS" sz="18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756203" y="3887276"/>
            <a:ext cx="4286280" cy="3693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s-IS" sz="1800" dirty="0" smtClean="0">
                <a:latin typeface="Calibri" pitchFamily="34" charset="0"/>
              </a:rPr>
              <a:t>Hagvöxtur á mann (%)</a:t>
            </a:r>
            <a:endParaRPr lang="is-IS" sz="1800" dirty="0">
              <a:latin typeface="Calibri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 rot="21420000">
            <a:off x="1124367" y="1862682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2400" dirty="0" smtClean="0">
                <a:solidFill>
                  <a:srgbClr val="002060"/>
                </a:solidFill>
                <a:latin typeface="Calibri" pitchFamily="34" charset="0"/>
              </a:rPr>
              <a:t>156 lönd</a:t>
            </a:r>
            <a:endParaRPr lang="is-IS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786182" y="1928802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dirty="0">
                <a:solidFill>
                  <a:srgbClr val="CC0000"/>
                </a:solidFill>
                <a:latin typeface="+mn-lt"/>
              </a:rPr>
              <a:t>r = </a:t>
            </a:r>
            <a:r>
              <a:rPr lang="en-US" sz="2000" dirty="0" smtClean="0">
                <a:solidFill>
                  <a:srgbClr val="CC0000"/>
                </a:solidFill>
                <a:latin typeface="+mn-lt"/>
              </a:rPr>
              <a:t>0,54</a:t>
            </a:r>
            <a:endParaRPr lang="en-US" sz="2000" dirty="0">
              <a:solidFill>
                <a:srgbClr val="CC0000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5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8" grpId="0" animBg="1" autoUpdateAnimBg="0"/>
      <p:bldP spid="16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ChangeArrowheads="1"/>
          </p:cNvSpPr>
          <p:nvPr/>
        </p:nvSpPr>
        <p:spPr bwMode="auto">
          <a:xfrm>
            <a:off x="838200" y="5984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is-I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Hagvöxtur og </a:t>
            </a:r>
            <a:r>
              <a:rPr kumimoji="1" lang="is-I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heilbrigði 1960-2000, aftur</a:t>
            </a:r>
            <a:endParaRPr kumimoji="1" lang="is-I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95268" name="Text Box 4"/>
          <p:cNvSpPr txBox="1">
            <a:spLocks noChangeArrowheads="1"/>
          </p:cNvSpPr>
          <p:nvPr/>
        </p:nvSpPr>
        <p:spPr bwMode="auto">
          <a:xfrm rot="21420000">
            <a:off x="5606347" y="4434176"/>
            <a:ext cx="2958974" cy="1384995"/>
          </a:xfrm>
          <a:prstGeom prst="rect">
            <a:avLst/>
          </a:prstGeom>
          <a:noFill/>
          <a:ln w="50800">
            <a:solidFill>
              <a:srgbClr val="FFC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is-I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Góð lífskjör </a:t>
            </a:r>
            <a:r>
              <a:rPr lang="is-I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og </a:t>
            </a:r>
            <a:r>
              <a:rPr lang="is-I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góð lýðheilsa og langlífi haldast </a:t>
            </a:r>
            <a:r>
              <a:rPr lang="is-I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í hendur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500694" y="1758253"/>
            <a:ext cx="3143272" cy="1815882"/>
          </a:xfrm>
          <a:prstGeom prst="rect">
            <a:avLst/>
          </a:prstGeom>
          <a:noFill/>
          <a:ln w="508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is-I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Aðföng (útgjöld) og afurðir (árangur) í heilbrigðisgeiranum fylgjast að</a:t>
            </a:r>
            <a:endParaRPr lang="is-I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00100" y="1752615"/>
            <a:ext cx="4286280" cy="4736553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3786182" y="1957380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dirty="0">
                <a:solidFill>
                  <a:srgbClr val="CC0000"/>
                </a:solidFill>
                <a:latin typeface="+mn-lt"/>
              </a:rPr>
              <a:t>r = </a:t>
            </a:r>
            <a:r>
              <a:rPr lang="en-US" sz="2000" dirty="0" smtClean="0">
                <a:solidFill>
                  <a:srgbClr val="CC0000"/>
                </a:solidFill>
                <a:latin typeface="+mn-lt"/>
              </a:rPr>
              <a:t>0,40</a:t>
            </a:r>
            <a:endParaRPr lang="en-US" sz="2000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827641" y="3815838"/>
            <a:ext cx="4429156" cy="3693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s-IS" sz="1800" dirty="0" smtClean="0">
                <a:latin typeface="Calibri" pitchFamily="34" charset="0"/>
              </a:rPr>
              <a:t>Hagvöxtur á mann (%)</a:t>
            </a:r>
            <a:endParaRPr lang="is-IS" sz="1800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71604" y="5929330"/>
            <a:ext cx="3571900" cy="3693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s-IS" sz="1800" dirty="0" smtClean="0">
                <a:latin typeface="Calibri" pitchFamily="34" charset="0"/>
              </a:rPr>
              <a:t>Heilbrigðisútgjöld (% af VLF)</a:t>
            </a:r>
            <a:endParaRPr lang="is-IS" sz="1800" dirty="0">
              <a:latin typeface="Calibri" pitchFamily="34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 rot="21420000">
            <a:off x="1154183" y="1858655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2400" dirty="0" smtClean="0">
                <a:solidFill>
                  <a:srgbClr val="002060"/>
                </a:solidFill>
                <a:latin typeface="Calibri" pitchFamily="34" charset="0"/>
              </a:rPr>
              <a:t>162 lönd</a:t>
            </a:r>
            <a:endParaRPr lang="is-IS" sz="24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ChangeArrowheads="1"/>
          </p:cNvSpPr>
          <p:nvPr/>
        </p:nvSpPr>
        <p:spPr bwMode="auto">
          <a:xfrm>
            <a:off x="838200" y="5984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is-I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Hagvöxtur og </a:t>
            </a:r>
            <a:r>
              <a:rPr kumimoji="1" lang="is-I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menntun 1960-2000, aftur</a:t>
            </a:r>
            <a:endParaRPr kumimoji="1" lang="is-I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95268" name="Text Box 4"/>
          <p:cNvSpPr txBox="1">
            <a:spLocks noChangeArrowheads="1"/>
          </p:cNvSpPr>
          <p:nvPr/>
        </p:nvSpPr>
        <p:spPr bwMode="auto">
          <a:xfrm rot="21420000">
            <a:off x="5689060" y="4351938"/>
            <a:ext cx="2958974" cy="1815882"/>
          </a:xfrm>
          <a:prstGeom prst="rect">
            <a:avLst/>
          </a:prstGeom>
          <a:noFill/>
          <a:ln w="50800">
            <a:solidFill>
              <a:srgbClr val="FFC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is-I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Góð lífskjör og mikil og góð menntun haldast í hendur</a:t>
            </a:r>
            <a:endParaRPr lang="is-I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500694" y="1755994"/>
            <a:ext cx="3071834" cy="2246769"/>
          </a:xfrm>
          <a:prstGeom prst="rect">
            <a:avLst/>
          </a:prstGeom>
          <a:noFill/>
          <a:ln w="508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is-I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Aðföng (útgjöld) og afurðir (árangur) í skólakerfinu fylgjast að, en ekki fast: Veikt samband</a:t>
            </a:r>
            <a:endParaRPr lang="is-I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6388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763495"/>
            <a:ext cx="4327022" cy="469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4" name="TextBox 23"/>
          <p:cNvSpPr txBox="1"/>
          <p:nvPr/>
        </p:nvSpPr>
        <p:spPr>
          <a:xfrm>
            <a:off x="2928926" y="1857364"/>
            <a:ext cx="785818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is-IS" sz="2400" dirty="0">
              <a:solidFill>
                <a:srgbClr val="FFFFFF"/>
              </a:solidFill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3786182" y="1885942"/>
            <a:ext cx="12858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solidFill>
                  <a:srgbClr val="CC0000"/>
                </a:solidFill>
                <a:latin typeface="+mn-lt"/>
              </a:rPr>
              <a:t>r = </a:t>
            </a:r>
            <a:r>
              <a:rPr lang="en-US" sz="2000" dirty="0" smtClean="0">
                <a:solidFill>
                  <a:srgbClr val="CC0000"/>
                </a:solidFill>
                <a:latin typeface="+mn-lt"/>
              </a:rPr>
              <a:t>0,17</a:t>
            </a:r>
            <a:endParaRPr lang="en-US" sz="2000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-815498" y="3815838"/>
            <a:ext cx="4429156" cy="3693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s-IS" sz="1800" dirty="0" smtClean="0">
                <a:latin typeface="Calibri" pitchFamily="34" charset="0"/>
              </a:rPr>
              <a:t>Hagvöxtur á mann (%)</a:t>
            </a:r>
            <a:endParaRPr lang="is-IS" sz="1800" dirty="0">
              <a:latin typeface="Calibri" pitchFamily="34" charset="0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 rot="21420000">
            <a:off x="1154183" y="1862682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2400" dirty="0" smtClean="0">
                <a:solidFill>
                  <a:srgbClr val="002060"/>
                </a:solidFill>
                <a:latin typeface="Calibri" pitchFamily="34" charset="0"/>
              </a:rPr>
              <a:t>160 lönd</a:t>
            </a:r>
            <a:endParaRPr lang="is-IS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71604" y="5857892"/>
            <a:ext cx="3571900" cy="3693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s-IS" sz="1800" dirty="0" smtClean="0">
                <a:latin typeface="Calibri" pitchFamily="34" charset="0"/>
              </a:rPr>
              <a:t>Útgjöld til menntamála (% af VLF)</a:t>
            </a:r>
            <a:endParaRPr lang="is-IS" sz="1800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5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8" grpId="0" animBg="1" autoUpdateAnimBg="0"/>
      <p:bldP spid="16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ChangeArrowheads="1"/>
          </p:cNvSpPr>
          <p:nvPr/>
        </p:nvSpPr>
        <p:spPr bwMode="auto">
          <a:xfrm>
            <a:off x="838200" y="5984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is-I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Hagvöxtur og </a:t>
            </a:r>
            <a:r>
              <a:rPr kumimoji="1" lang="is-I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frjósemi 1960-2000</a:t>
            </a:r>
            <a:endParaRPr kumimoji="1" lang="is-I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500694" y="1742439"/>
            <a:ext cx="2428892" cy="4401205"/>
          </a:xfrm>
          <a:prstGeom prst="rect">
            <a:avLst/>
          </a:prstGeom>
          <a:noFill/>
          <a:ln w="508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s-I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Einföld leið til að útvega börnum meiri og betri menntun:</a:t>
            </a:r>
          </a:p>
          <a:p>
            <a:pPr fontAlgn="auto">
              <a:spcAft>
                <a:spcPts val="0"/>
              </a:spcAft>
              <a:defRPr/>
            </a:pPr>
            <a:r>
              <a:rPr lang="is-I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Eignast færri börn! – og auka með því móti </a:t>
            </a:r>
            <a:r>
              <a:rPr lang="is-IS" sz="2800" dirty="0" smtClean="0">
                <a:solidFill>
                  <a:srgbClr val="002060"/>
                </a:solidFill>
                <a:latin typeface="Calibri" pitchFamily="34" charset="0"/>
              </a:rPr>
              <a:t>„</a:t>
            </a:r>
            <a:r>
              <a:rPr lang="is-I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gæði” hvers og eins!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00100" y="1714488"/>
            <a:ext cx="4286280" cy="4714908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TextBox 11"/>
          <p:cNvSpPr txBox="1"/>
          <p:nvPr/>
        </p:nvSpPr>
        <p:spPr>
          <a:xfrm>
            <a:off x="1500166" y="5857892"/>
            <a:ext cx="3571900" cy="3693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s-IS" sz="1800" dirty="0" smtClean="0">
                <a:latin typeface="Calibri" pitchFamily="34" charset="0"/>
              </a:rPr>
              <a:t>Fjöldi fæddra barna á hverja konu</a:t>
            </a:r>
            <a:endParaRPr lang="is-IS" sz="18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827641" y="3815838"/>
            <a:ext cx="4429156" cy="3693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s-IS" sz="1800" dirty="0" smtClean="0">
                <a:latin typeface="Calibri" pitchFamily="34" charset="0"/>
              </a:rPr>
              <a:t>Hagvöxtur á mann (%)</a:t>
            </a:r>
            <a:endParaRPr lang="is-IS" sz="1800" dirty="0">
              <a:latin typeface="Calibri" pitchFamily="34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786182" y="1885942"/>
            <a:ext cx="12858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solidFill>
                  <a:srgbClr val="CC0000"/>
                </a:solidFill>
                <a:latin typeface="+mn-lt"/>
              </a:rPr>
              <a:t>r = </a:t>
            </a:r>
            <a:r>
              <a:rPr lang="en-US" sz="2000" dirty="0" smtClean="0">
                <a:solidFill>
                  <a:srgbClr val="CC0000"/>
                </a:solidFill>
                <a:latin typeface="+mn-lt"/>
              </a:rPr>
              <a:t>-0,54</a:t>
            </a:r>
            <a:endParaRPr lang="en-US" sz="2000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 rot="21420000">
            <a:off x="1154183" y="1890447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2400" dirty="0" smtClean="0">
                <a:solidFill>
                  <a:srgbClr val="002060"/>
                </a:solidFill>
                <a:latin typeface="Calibri" pitchFamily="34" charset="0"/>
              </a:rPr>
              <a:t>163 lönd</a:t>
            </a:r>
            <a:endParaRPr lang="is-IS" sz="24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ChangeArrowheads="1"/>
          </p:cNvSpPr>
          <p:nvPr/>
        </p:nvSpPr>
        <p:spPr bwMode="auto">
          <a:xfrm>
            <a:off x="838200" y="5984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is-I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Hagvöxtur og </a:t>
            </a:r>
            <a:r>
              <a:rPr kumimoji="1" lang="is-I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frjósemi 1960-2000</a:t>
            </a:r>
            <a:endParaRPr kumimoji="1" lang="is-I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500694" y="1686476"/>
            <a:ext cx="2428892" cy="4832092"/>
          </a:xfrm>
          <a:prstGeom prst="rect">
            <a:avLst/>
          </a:prstGeom>
          <a:noFill/>
          <a:ln w="508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s-I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Fátæk lönd</a:t>
            </a:r>
          </a:p>
          <a:p>
            <a:pPr fontAlgn="auto">
              <a:spcAft>
                <a:spcPts val="0"/>
              </a:spcAft>
              <a:defRPr/>
            </a:pPr>
            <a:r>
              <a:rPr lang="is-IS" sz="2800" dirty="0" smtClean="0">
                <a:solidFill>
                  <a:srgbClr val="002060"/>
                </a:solidFill>
                <a:latin typeface="Calibri" pitchFamily="34" charset="0"/>
              </a:rPr>
              <a:t>Stuttar ævir í stórum fjölskyldum</a:t>
            </a:r>
          </a:p>
          <a:p>
            <a:pPr fontAlgn="auto">
              <a:spcAft>
                <a:spcPts val="0"/>
              </a:spcAft>
              <a:defRPr/>
            </a:pPr>
            <a:endParaRPr lang="is-I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is-I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Rík lönd</a:t>
            </a:r>
          </a:p>
          <a:p>
            <a:pPr fontAlgn="auto">
              <a:spcAft>
                <a:spcPts val="0"/>
              </a:spcAft>
              <a:defRPr/>
            </a:pPr>
            <a:r>
              <a:rPr lang="is-IS" sz="2800" dirty="0" smtClean="0">
                <a:solidFill>
                  <a:srgbClr val="002060"/>
                </a:solidFill>
                <a:latin typeface="Calibri" pitchFamily="34" charset="0"/>
              </a:rPr>
              <a:t>Langar ævir í litlum fjölskyldum</a:t>
            </a:r>
          </a:p>
          <a:p>
            <a:pPr fontAlgn="auto">
              <a:spcAft>
                <a:spcPts val="0"/>
              </a:spcAft>
              <a:defRPr/>
            </a:pPr>
            <a:endParaRPr lang="is-IS" sz="28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is-IS" sz="2800" dirty="0" smtClean="0">
                <a:solidFill>
                  <a:srgbClr val="002060"/>
                </a:solidFill>
                <a:latin typeface="Calibri" pitchFamily="34" charset="0"/>
              </a:rPr>
              <a:t>Skoðum málið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00100" y="1714488"/>
            <a:ext cx="4286280" cy="4714908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TextBox 11"/>
          <p:cNvSpPr txBox="1"/>
          <p:nvPr/>
        </p:nvSpPr>
        <p:spPr>
          <a:xfrm>
            <a:off x="1500166" y="5857892"/>
            <a:ext cx="3571900" cy="3693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s-IS" sz="1800" dirty="0" smtClean="0">
                <a:latin typeface="Calibri" pitchFamily="34" charset="0"/>
              </a:rPr>
              <a:t>Fjöldi fæddra barna á hverja konu</a:t>
            </a:r>
            <a:endParaRPr lang="is-IS" sz="18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827641" y="3815838"/>
            <a:ext cx="4429156" cy="3693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s-IS" sz="1800" dirty="0" smtClean="0">
                <a:latin typeface="Calibri" pitchFamily="34" charset="0"/>
              </a:rPr>
              <a:t>Hagvöxtur á mann (%)</a:t>
            </a:r>
            <a:endParaRPr lang="is-IS" sz="1800" dirty="0">
              <a:latin typeface="Calibri" pitchFamily="34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786182" y="1885942"/>
            <a:ext cx="12858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solidFill>
                  <a:srgbClr val="CC0000"/>
                </a:solidFill>
                <a:latin typeface="+mn-lt"/>
              </a:rPr>
              <a:t>r = </a:t>
            </a:r>
            <a:r>
              <a:rPr lang="en-US" sz="2000" dirty="0" smtClean="0">
                <a:solidFill>
                  <a:srgbClr val="CC0000"/>
                </a:solidFill>
                <a:latin typeface="+mn-lt"/>
              </a:rPr>
              <a:t>-0,54</a:t>
            </a:r>
            <a:endParaRPr lang="en-US" sz="2000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 rot="21420000">
            <a:off x="1154183" y="1890447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2400" dirty="0" smtClean="0">
                <a:solidFill>
                  <a:srgbClr val="002060"/>
                </a:solidFill>
                <a:latin typeface="Calibri" pitchFamily="34" charset="0"/>
              </a:rPr>
              <a:t>163 lönd</a:t>
            </a:r>
            <a:endParaRPr lang="is-IS" sz="24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ChangeArrowheads="1"/>
          </p:cNvSpPr>
          <p:nvPr/>
        </p:nvSpPr>
        <p:spPr bwMode="auto">
          <a:xfrm>
            <a:off x="828675" y="565150"/>
            <a:ext cx="6867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is-I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Tvö mál á dagskrá</a:t>
            </a:r>
          </a:p>
        </p:txBody>
      </p:sp>
      <p:sp>
        <p:nvSpPr>
          <p:cNvPr id="408579" name="Rectangle 3"/>
          <p:cNvSpPr>
            <a:spLocks noChangeArrowheads="1"/>
          </p:cNvSpPr>
          <p:nvPr/>
        </p:nvSpPr>
        <p:spPr bwMode="auto">
          <a:xfrm>
            <a:off x="1143000" y="1863725"/>
            <a:ext cx="7696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>
              <a:spcBef>
                <a:spcPct val="20000"/>
              </a:spcBef>
              <a:buClr>
                <a:srgbClr val="CC0000"/>
              </a:buClr>
              <a:buFont typeface="+mj-lt"/>
              <a:buAutoNum type="arabicParenR"/>
            </a:pPr>
            <a:r>
              <a:rPr kumimoji="1" lang="is-I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Áhrif menntunar á hagsæld 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</a:rPr>
              <a:t>Er menntun sá aflvaki hagvaxtar um heiminn, sem af er látið? 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</a:rPr>
              <a:t>Svarið </a:t>
            </a:r>
            <a:r>
              <a:rPr kumimoji="1" lang="is-IS" sz="2800" dirty="0" smtClean="0">
                <a:solidFill>
                  <a:srgbClr val="002060"/>
                </a:solidFill>
                <a:latin typeface="Calibri" pitchFamily="34" charset="0"/>
              </a:rPr>
              <a:t>er: Já</a:t>
            </a: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</a:rPr>
              <a:t>, svo virðist vera</a:t>
            </a:r>
          </a:p>
          <a:p>
            <a:pPr marL="812800" indent="-812800">
              <a:spcBef>
                <a:spcPct val="20000"/>
              </a:spcBef>
              <a:buClr>
                <a:srgbClr val="CC0000"/>
              </a:buClr>
              <a:buFont typeface="+mj-lt"/>
              <a:buAutoNum type="arabicParenR"/>
            </a:pPr>
            <a:r>
              <a:rPr kumimoji="1" lang="is-I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Skipulag skólamála 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Úr því að menntun eykur hagsæld til langs tíma litið, hvað </a:t>
            </a:r>
            <a:r>
              <a:rPr kumimoji="1" lang="is-IS" sz="28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þarf til </a:t>
            </a: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að tryggja, að menntun sé ekki látin sitja á hakanum? </a:t>
            </a:r>
            <a:endParaRPr kumimoji="1" lang="is-IS" sz="2800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Svarið er: Meira fé, betra skipulag</a:t>
            </a:r>
            <a:endParaRPr kumimoji="1" lang="is-IS" sz="2800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8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9" grpId="0" build="p" bldLvl="2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ChangeArrowheads="1"/>
          </p:cNvSpPr>
          <p:nvPr/>
        </p:nvSpPr>
        <p:spPr bwMode="auto">
          <a:xfrm>
            <a:off x="838200" y="598488"/>
            <a:ext cx="809151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is-I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Menntun og náttúrugnægð </a:t>
            </a:r>
            <a:br>
              <a:rPr kumimoji="1" lang="is-I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kumimoji="1" lang="is-I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1960-2000</a:t>
            </a:r>
          </a:p>
        </p:txBody>
      </p:sp>
      <p:sp>
        <p:nvSpPr>
          <p:cNvPr id="417796" name="Text Box 4"/>
          <p:cNvSpPr txBox="1">
            <a:spLocks noChangeArrowheads="1"/>
          </p:cNvSpPr>
          <p:nvPr/>
        </p:nvSpPr>
        <p:spPr bwMode="auto">
          <a:xfrm rot="21420000">
            <a:off x="5825798" y="4294943"/>
            <a:ext cx="2514600" cy="1569660"/>
          </a:xfrm>
          <a:prstGeom prst="rect">
            <a:avLst/>
          </a:prstGeom>
          <a:noFill/>
          <a:ln w="50800">
            <a:solidFill>
              <a:srgbClr val="CC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r>
              <a:rPr lang="is-I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Frumframleiðsla  </a:t>
            </a:r>
            <a:r>
              <a:rPr lang="is-I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víkur smám saman fyrir menntun</a:t>
            </a:r>
            <a:endParaRPr lang="is-I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4649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714489"/>
            <a:ext cx="428695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86870" y="3958714"/>
            <a:ext cx="3571900" cy="3693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s-IS" sz="1800" dirty="0" smtClean="0">
                <a:latin typeface="Calibri" pitchFamily="34" charset="0"/>
              </a:rPr>
              <a:t>Framhaldsskólasókn (% af árgangi)</a:t>
            </a:r>
            <a:endParaRPr lang="is-IS" sz="18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3042" y="5929330"/>
            <a:ext cx="3571900" cy="3693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s-IS" sz="1800" dirty="0" smtClean="0">
                <a:latin typeface="Calibri" pitchFamily="34" charset="0"/>
              </a:rPr>
              <a:t>Frumframleiðsla (% af VFL)</a:t>
            </a:r>
            <a:endParaRPr lang="is-IS" sz="1800" dirty="0">
              <a:latin typeface="Calibri" pitchFamily="34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529870" y="1739481"/>
            <a:ext cx="3260373" cy="1938992"/>
          </a:xfrm>
          <a:prstGeom prst="rect">
            <a:avLst/>
          </a:prstGeom>
          <a:noFill/>
          <a:ln w="50800"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s-I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Aukning frumframleiðslu um 1% af VLF helzt í hendur við minni </a:t>
            </a:r>
            <a:r>
              <a:rPr lang="is-I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framhaldsskólasókn </a:t>
            </a:r>
            <a:r>
              <a:rPr lang="is-I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sem nemur um 1% af árgangi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71802" y="1857364"/>
            <a:ext cx="785818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is-IS" sz="2400" dirty="0">
              <a:solidFill>
                <a:srgbClr val="FFFFFF"/>
              </a:solidFill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 rot="21420000">
            <a:off x="1154183" y="1890447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2400" dirty="0" smtClean="0">
                <a:solidFill>
                  <a:srgbClr val="002060"/>
                </a:solidFill>
                <a:latin typeface="Calibri" pitchFamily="34" charset="0"/>
              </a:rPr>
              <a:t>131 land</a:t>
            </a:r>
            <a:endParaRPr lang="is-IS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786182" y="1885942"/>
            <a:ext cx="12858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solidFill>
                  <a:srgbClr val="CC0000"/>
                </a:solidFill>
                <a:latin typeface="+mn-lt"/>
              </a:rPr>
              <a:t>r = </a:t>
            </a:r>
            <a:r>
              <a:rPr lang="en-US" sz="2000" dirty="0" smtClean="0">
                <a:solidFill>
                  <a:srgbClr val="CC0000"/>
                </a:solidFill>
                <a:latin typeface="+mn-lt"/>
              </a:rPr>
              <a:t>-0,63</a:t>
            </a:r>
            <a:endParaRPr lang="en-US" sz="2000" dirty="0">
              <a:solidFill>
                <a:srgbClr val="CC0000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6" grpId="0" animBg="1" autoUpdateAnimBg="0"/>
      <p:bldP spid="15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ChangeArrowheads="1"/>
          </p:cNvSpPr>
          <p:nvPr/>
        </p:nvSpPr>
        <p:spPr bwMode="auto">
          <a:xfrm>
            <a:off x="838200" y="598488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is-I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Lýðræði og menntun 1960-2000</a:t>
            </a:r>
          </a:p>
        </p:txBody>
      </p:sp>
      <p:sp>
        <p:nvSpPr>
          <p:cNvPr id="386052" name="Text Box 4"/>
          <p:cNvSpPr txBox="1">
            <a:spLocks noChangeArrowheads="1"/>
          </p:cNvSpPr>
          <p:nvPr/>
        </p:nvSpPr>
        <p:spPr bwMode="auto">
          <a:xfrm rot="21420000">
            <a:off x="5914968" y="3690235"/>
            <a:ext cx="2495550" cy="2246769"/>
          </a:xfrm>
          <a:prstGeom prst="rect">
            <a:avLst/>
          </a:prstGeom>
          <a:noFill/>
          <a:ln w="50800"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is-IS" sz="28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Skólasókn örvar lýðræði og öfugt, og hvort tveggja eflir hagvöxt</a:t>
            </a:r>
          </a:p>
        </p:txBody>
      </p:sp>
      <p:pic>
        <p:nvPicPr>
          <p:cNvPr id="4659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9625" y="1704963"/>
            <a:ext cx="4348193" cy="472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3071802" y="1857364"/>
            <a:ext cx="785818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is-IS" sz="2400" dirty="0">
              <a:solidFill>
                <a:srgbClr val="FFFFFF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 rot="21420000">
            <a:off x="1154183" y="1890447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2400" dirty="0" smtClean="0">
                <a:solidFill>
                  <a:srgbClr val="002060"/>
                </a:solidFill>
                <a:latin typeface="Calibri" pitchFamily="34" charset="0"/>
              </a:rPr>
              <a:t>125 lönd</a:t>
            </a:r>
            <a:endParaRPr lang="is-IS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3786182" y="1885942"/>
            <a:ext cx="12858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solidFill>
                  <a:srgbClr val="CC0000"/>
                </a:solidFill>
                <a:latin typeface="+mn-lt"/>
              </a:rPr>
              <a:t>r = </a:t>
            </a:r>
            <a:r>
              <a:rPr lang="en-US" sz="2000" dirty="0" smtClean="0">
                <a:solidFill>
                  <a:srgbClr val="CC0000"/>
                </a:solidFill>
                <a:latin typeface="+mn-lt"/>
              </a:rPr>
              <a:t>0,59</a:t>
            </a:r>
            <a:endParaRPr lang="en-US" sz="2000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4480" y="5917188"/>
            <a:ext cx="3571900" cy="3693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s-IS" sz="1800" dirty="0" smtClean="0">
                <a:latin typeface="Calibri" pitchFamily="34" charset="0"/>
              </a:rPr>
              <a:t>Framhaldsskólasókn (% af árgangi)</a:t>
            </a:r>
            <a:endParaRPr lang="is-IS" sz="18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346625" y="3958714"/>
            <a:ext cx="3571900" cy="3693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s-IS" sz="1800" dirty="0" smtClean="0">
                <a:latin typeface="Calibri" pitchFamily="34" charset="0"/>
              </a:rPr>
              <a:t>Lýðræði</a:t>
            </a:r>
            <a:endParaRPr lang="is-IS" sz="1800" dirty="0">
              <a:latin typeface="Calibri" pitchFamily="34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802326" y="1715642"/>
            <a:ext cx="2802485" cy="1569660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is-I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Mannauður og félagsauður </a:t>
            </a:r>
            <a:r>
              <a:rPr lang="is-I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fylgjast að</a:t>
            </a:r>
            <a:endParaRPr lang="is-I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2" grpId="0" animBg="1" autoUpdateAnimBg="0"/>
      <p:bldP spid="15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ChangeArrowheads="1"/>
          </p:cNvSpPr>
          <p:nvPr/>
        </p:nvSpPr>
        <p:spPr bwMode="auto">
          <a:xfrm>
            <a:off x="828675" y="587375"/>
            <a:ext cx="7096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is-I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Mannauður og félagsauður fylgjast að</a:t>
            </a:r>
            <a:endParaRPr lang="is-I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2323" name="Oval 3"/>
          <p:cNvSpPr>
            <a:spLocks noChangeArrowheads="1"/>
          </p:cNvSpPr>
          <p:nvPr/>
        </p:nvSpPr>
        <p:spPr bwMode="auto">
          <a:xfrm>
            <a:off x="381000" y="2743200"/>
            <a:ext cx="2362200" cy="25146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is-IS" sz="36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312324" name="Oval 4"/>
          <p:cNvSpPr>
            <a:spLocks noChangeArrowheads="1"/>
          </p:cNvSpPr>
          <p:nvPr/>
        </p:nvSpPr>
        <p:spPr bwMode="auto">
          <a:xfrm>
            <a:off x="3429000" y="2743200"/>
            <a:ext cx="2362200" cy="2514600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is-IS" sz="36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312325" name="Oval 5"/>
          <p:cNvSpPr>
            <a:spLocks noChangeArrowheads="1"/>
          </p:cNvSpPr>
          <p:nvPr/>
        </p:nvSpPr>
        <p:spPr bwMode="auto">
          <a:xfrm>
            <a:off x="6477000" y="2743200"/>
            <a:ext cx="2362200" cy="2514600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is-IS" sz="36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312326" name="Line 6"/>
          <p:cNvSpPr>
            <a:spLocks noChangeShapeType="1"/>
          </p:cNvSpPr>
          <p:nvPr/>
        </p:nvSpPr>
        <p:spPr bwMode="auto">
          <a:xfrm>
            <a:off x="914400" y="3429000"/>
            <a:ext cx="0" cy="10668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is-IS">
              <a:latin typeface="Calibri" pitchFamily="34" charset="0"/>
            </a:endParaRPr>
          </a:p>
        </p:txBody>
      </p:sp>
      <p:sp>
        <p:nvSpPr>
          <p:cNvPr id="312327" name="Line 7"/>
          <p:cNvSpPr>
            <a:spLocks noChangeShapeType="1"/>
          </p:cNvSpPr>
          <p:nvPr/>
        </p:nvSpPr>
        <p:spPr bwMode="auto">
          <a:xfrm>
            <a:off x="914400" y="4495800"/>
            <a:ext cx="1295400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is-IS">
              <a:latin typeface="Calibri" pitchFamily="34" charset="0"/>
            </a:endParaRPr>
          </a:p>
        </p:txBody>
      </p:sp>
      <p:sp>
        <p:nvSpPr>
          <p:cNvPr id="312328" name="Text Box 8"/>
          <p:cNvSpPr txBox="1">
            <a:spLocks noChangeArrowheads="1"/>
          </p:cNvSpPr>
          <p:nvPr/>
        </p:nvSpPr>
        <p:spPr bwMode="auto">
          <a:xfrm>
            <a:off x="3792538" y="2928938"/>
            <a:ext cx="14670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2400" dirty="0">
                <a:solidFill>
                  <a:srgbClr val="002060"/>
                </a:solidFill>
                <a:latin typeface="Calibri" pitchFamily="34" charset="0"/>
              </a:rPr>
              <a:t>Hagvöxtur</a:t>
            </a:r>
          </a:p>
        </p:txBody>
      </p:sp>
      <p:sp>
        <p:nvSpPr>
          <p:cNvPr id="312329" name="Text Box 9"/>
          <p:cNvSpPr txBox="1">
            <a:spLocks noChangeArrowheads="1"/>
          </p:cNvSpPr>
          <p:nvPr/>
        </p:nvSpPr>
        <p:spPr bwMode="auto">
          <a:xfrm>
            <a:off x="3987800" y="4495800"/>
            <a:ext cx="11748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2400" dirty="0">
                <a:solidFill>
                  <a:srgbClr val="002060"/>
                </a:solidFill>
                <a:latin typeface="Calibri" pitchFamily="34" charset="0"/>
              </a:rPr>
              <a:t>Lýðræði</a:t>
            </a:r>
          </a:p>
        </p:txBody>
      </p:sp>
      <p:sp>
        <p:nvSpPr>
          <p:cNvPr id="312330" name="Line 10"/>
          <p:cNvSpPr>
            <a:spLocks noChangeShapeType="1"/>
          </p:cNvSpPr>
          <p:nvPr/>
        </p:nvSpPr>
        <p:spPr bwMode="auto">
          <a:xfrm>
            <a:off x="3962400" y="3429000"/>
            <a:ext cx="0" cy="10668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is-IS">
              <a:latin typeface="Calibri" pitchFamily="34" charset="0"/>
            </a:endParaRPr>
          </a:p>
        </p:txBody>
      </p:sp>
      <p:sp>
        <p:nvSpPr>
          <p:cNvPr id="312331" name="Line 11"/>
          <p:cNvSpPr>
            <a:spLocks noChangeShapeType="1"/>
          </p:cNvSpPr>
          <p:nvPr/>
        </p:nvSpPr>
        <p:spPr bwMode="auto">
          <a:xfrm>
            <a:off x="7010400" y="3429000"/>
            <a:ext cx="0" cy="10668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is-IS">
              <a:latin typeface="Calibri" pitchFamily="34" charset="0"/>
            </a:endParaRPr>
          </a:p>
        </p:txBody>
      </p:sp>
      <p:sp>
        <p:nvSpPr>
          <p:cNvPr id="312332" name="Line 12"/>
          <p:cNvSpPr>
            <a:spLocks noChangeShapeType="1"/>
          </p:cNvSpPr>
          <p:nvPr/>
        </p:nvSpPr>
        <p:spPr bwMode="auto">
          <a:xfrm>
            <a:off x="3962400" y="4495800"/>
            <a:ext cx="1295400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is-IS">
              <a:latin typeface="Calibri" pitchFamily="34" charset="0"/>
            </a:endParaRPr>
          </a:p>
        </p:txBody>
      </p:sp>
      <p:sp>
        <p:nvSpPr>
          <p:cNvPr id="312333" name="Line 13"/>
          <p:cNvSpPr>
            <a:spLocks noChangeShapeType="1"/>
          </p:cNvSpPr>
          <p:nvPr/>
        </p:nvSpPr>
        <p:spPr bwMode="auto">
          <a:xfrm>
            <a:off x="7010400" y="4495800"/>
            <a:ext cx="1295400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is-IS">
              <a:latin typeface="Calibri" pitchFamily="34" charset="0"/>
            </a:endParaRPr>
          </a:p>
        </p:txBody>
      </p:sp>
      <p:sp>
        <p:nvSpPr>
          <p:cNvPr id="312334" name="Text Box 14"/>
          <p:cNvSpPr txBox="1">
            <a:spLocks noChangeArrowheads="1"/>
          </p:cNvSpPr>
          <p:nvPr/>
        </p:nvSpPr>
        <p:spPr bwMode="auto">
          <a:xfrm>
            <a:off x="6840538" y="2938463"/>
            <a:ext cx="14670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2400" dirty="0">
                <a:solidFill>
                  <a:srgbClr val="002060"/>
                </a:solidFill>
                <a:latin typeface="Calibri" pitchFamily="34" charset="0"/>
              </a:rPr>
              <a:t>Hagvöxtur</a:t>
            </a:r>
          </a:p>
        </p:txBody>
      </p:sp>
      <p:sp>
        <p:nvSpPr>
          <p:cNvPr id="312335" name="Text Box 15"/>
          <p:cNvSpPr txBox="1">
            <a:spLocks noChangeArrowheads="1"/>
          </p:cNvSpPr>
          <p:nvPr/>
        </p:nvSpPr>
        <p:spPr bwMode="auto">
          <a:xfrm>
            <a:off x="7070725" y="4462463"/>
            <a:ext cx="1360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2400" dirty="0">
                <a:solidFill>
                  <a:srgbClr val="002060"/>
                </a:solidFill>
                <a:latin typeface="Calibri" pitchFamily="34" charset="0"/>
              </a:rPr>
              <a:t>Menntun</a:t>
            </a:r>
          </a:p>
        </p:txBody>
      </p:sp>
      <p:sp>
        <p:nvSpPr>
          <p:cNvPr id="312336" name="Line 16"/>
          <p:cNvSpPr>
            <a:spLocks noChangeShapeType="1"/>
          </p:cNvSpPr>
          <p:nvPr/>
        </p:nvSpPr>
        <p:spPr bwMode="auto">
          <a:xfrm flipV="1">
            <a:off x="1143000" y="3581400"/>
            <a:ext cx="914400" cy="6858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>
              <a:latin typeface="Calibri" pitchFamily="34" charset="0"/>
            </a:endParaRPr>
          </a:p>
        </p:txBody>
      </p:sp>
      <p:sp>
        <p:nvSpPr>
          <p:cNvPr id="312337" name="Line 17"/>
          <p:cNvSpPr>
            <a:spLocks noChangeShapeType="1"/>
          </p:cNvSpPr>
          <p:nvPr/>
        </p:nvSpPr>
        <p:spPr bwMode="auto">
          <a:xfrm flipV="1">
            <a:off x="7196138" y="3505200"/>
            <a:ext cx="990600" cy="7620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>
              <a:latin typeface="Calibri" pitchFamily="34" charset="0"/>
            </a:endParaRPr>
          </a:p>
        </p:txBody>
      </p:sp>
      <p:sp>
        <p:nvSpPr>
          <p:cNvPr id="312338" name="Text Box 18"/>
          <p:cNvSpPr txBox="1">
            <a:spLocks noChangeArrowheads="1"/>
          </p:cNvSpPr>
          <p:nvPr/>
        </p:nvSpPr>
        <p:spPr bwMode="auto">
          <a:xfrm>
            <a:off x="760413" y="2940050"/>
            <a:ext cx="11748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2400" dirty="0">
                <a:solidFill>
                  <a:srgbClr val="002060"/>
                </a:solidFill>
                <a:latin typeface="Calibri" pitchFamily="34" charset="0"/>
              </a:rPr>
              <a:t>Lýðræði</a:t>
            </a:r>
          </a:p>
        </p:txBody>
      </p:sp>
      <p:sp>
        <p:nvSpPr>
          <p:cNvPr id="312339" name="Text Box 19"/>
          <p:cNvSpPr txBox="1">
            <a:spLocks noChangeArrowheads="1"/>
          </p:cNvSpPr>
          <p:nvPr/>
        </p:nvSpPr>
        <p:spPr bwMode="auto">
          <a:xfrm>
            <a:off x="914400" y="4500570"/>
            <a:ext cx="1360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2400" dirty="0">
                <a:solidFill>
                  <a:srgbClr val="002060"/>
                </a:solidFill>
                <a:latin typeface="Calibri" pitchFamily="34" charset="0"/>
              </a:rPr>
              <a:t>Menntun</a:t>
            </a:r>
          </a:p>
        </p:txBody>
      </p:sp>
      <p:sp>
        <p:nvSpPr>
          <p:cNvPr id="312340" name="Line 20"/>
          <p:cNvSpPr>
            <a:spLocks noChangeShapeType="1"/>
          </p:cNvSpPr>
          <p:nvPr/>
        </p:nvSpPr>
        <p:spPr bwMode="auto">
          <a:xfrm flipV="1">
            <a:off x="4114800" y="3581400"/>
            <a:ext cx="914400" cy="6858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>
              <a:latin typeface="Calibri" pitchFamily="34" charset="0"/>
            </a:endParaRPr>
          </a:p>
        </p:txBody>
      </p:sp>
      <p:sp>
        <p:nvSpPr>
          <p:cNvPr id="312341" name="Text Box 21"/>
          <p:cNvSpPr txBox="1">
            <a:spLocks noChangeArrowheads="1"/>
          </p:cNvSpPr>
          <p:nvPr/>
        </p:nvSpPr>
        <p:spPr bwMode="auto">
          <a:xfrm>
            <a:off x="2795276" y="3519488"/>
            <a:ext cx="4908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4800" b="1" dirty="0">
                <a:solidFill>
                  <a:srgbClr val="00206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312342" name="Text Box 22"/>
          <p:cNvSpPr txBox="1">
            <a:spLocks noChangeArrowheads="1"/>
          </p:cNvSpPr>
          <p:nvPr/>
        </p:nvSpPr>
        <p:spPr bwMode="auto">
          <a:xfrm>
            <a:off x="5867110" y="3516313"/>
            <a:ext cx="4908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4800" b="1" dirty="0">
                <a:solidFill>
                  <a:srgbClr val="002060"/>
                </a:solidFill>
                <a:latin typeface="Calibri" pitchFamily="34" charset="0"/>
              </a:rPr>
              <a:t>=</a:t>
            </a:r>
          </a:p>
        </p:txBody>
      </p:sp>
      <p:sp>
        <p:nvSpPr>
          <p:cNvPr id="312343" name="Text Box 23"/>
          <p:cNvSpPr txBox="1">
            <a:spLocks noChangeArrowheads="1"/>
          </p:cNvSpPr>
          <p:nvPr/>
        </p:nvSpPr>
        <p:spPr bwMode="auto">
          <a:xfrm rot="21420000">
            <a:off x="2279722" y="5592182"/>
            <a:ext cx="6319293" cy="841375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is-IS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Menntun eflir lýðræði, og lýðræði eflir hagvöxt, svo að menntun og hagvöxtur fylgjast að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2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2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3" grpId="0" animBg="1" autoUpdateAnimBg="0"/>
      <p:bldP spid="312324" grpId="0" animBg="1" autoUpdateAnimBg="0"/>
      <p:bldP spid="312325" grpId="0" animBg="1" autoUpdateAnimBg="0"/>
      <p:bldP spid="312341" grpId="0" autoUpdateAnimBg="0"/>
      <p:bldP spid="31234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3" name="Oval 3"/>
          <p:cNvSpPr>
            <a:spLocks noChangeArrowheads="1"/>
          </p:cNvSpPr>
          <p:nvPr/>
        </p:nvSpPr>
        <p:spPr bwMode="auto">
          <a:xfrm>
            <a:off x="381000" y="2743200"/>
            <a:ext cx="2362200" cy="25146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is-IS" sz="36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78884" name="Oval 4"/>
          <p:cNvSpPr>
            <a:spLocks noChangeArrowheads="1"/>
          </p:cNvSpPr>
          <p:nvPr/>
        </p:nvSpPr>
        <p:spPr bwMode="auto">
          <a:xfrm>
            <a:off x="3429000" y="2743200"/>
            <a:ext cx="2362200" cy="2514600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is-IS" sz="36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78885" name="Oval 5"/>
          <p:cNvSpPr>
            <a:spLocks noChangeArrowheads="1"/>
          </p:cNvSpPr>
          <p:nvPr/>
        </p:nvSpPr>
        <p:spPr bwMode="auto">
          <a:xfrm>
            <a:off x="6477000" y="2743200"/>
            <a:ext cx="2362200" cy="2514600"/>
          </a:xfrm>
          <a:prstGeom prst="ellipse">
            <a:avLst/>
          </a:prstGeom>
          <a:solidFill>
            <a:schemeClr val="folHlink">
              <a:alpha val="5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is-IS" sz="36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78886" name="Line 6"/>
          <p:cNvSpPr>
            <a:spLocks noChangeShapeType="1"/>
          </p:cNvSpPr>
          <p:nvPr/>
        </p:nvSpPr>
        <p:spPr bwMode="auto">
          <a:xfrm>
            <a:off x="914400" y="3429000"/>
            <a:ext cx="0" cy="10668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378887" name="Line 7"/>
          <p:cNvSpPr>
            <a:spLocks noChangeShapeType="1"/>
          </p:cNvSpPr>
          <p:nvPr/>
        </p:nvSpPr>
        <p:spPr bwMode="auto">
          <a:xfrm>
            <a:off x="914400" y="4495800"/>
            <a:ext cx="1295400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378888" name="Text Box 8"/>
          <p:cNvSpPr txBox="1">
            <a:spLocks noChangeArrowheads="1"/>
          </p:cNvSpPr>
          <p:nvPr/>
        </p:nvSpPr>
        <p:spPr bwMode="auto">
          <a:xfrm>
            <a:off x="3792538" y="2928938"/>
            <a:ext cx="14670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2400" dirty="0">
                <a:solidFill>
                  <a:srgbClr val="002060"/>
                </a:solidFill>
                <a:latin typeface="Calibri" pitchFamily="34" charset="0"/>
              </a:rPr>
              <a:t>Hagvöxtur</a:t>
            </a:r>
          </a:p>
        </p:txBody>
      </p:sp>
      <p:sp>
        <p:nvSpPr>
          <p:cNvPr id="378889" name="Text Box 9"/>
          <p:cNvSpPr txBox="1">
            <a:spLocks noChangeArrowheads="1"/>
          </p:cNvSpPr>
          <p:nvPr/>
        </p:nvSpPr>
        <p:spPr bwMode="auto">
          <a:xfrm>
            <a:off x="3856038" y="4495800"/>
            <a:ext cx="1360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2400" dirty="0">
                <a:solidFill>
                  <a:srgbClr val="002060"/>
                </a:solidFill>
                <a:latin typeface="Calibri" pitchFamily="34" charset="0"/>
              </a:rPr>
              <a:t>Menntun</a:t>
            </a:r>
          </a:p>
        </p:txBody>
      </p:sp>
      <p:sp>
        <p:nvSpPr>
          <p:cNvPr id="378890" name="Line 10"/>
          <p:cNvSpPr>
            <a:spLocks noChangeShapeType="1"/>
          </p:cNvSpPr>
          <p:nvPr/>
        </p:nvSpPr>
        <p:spPr bwMode="auto">
          <a:xfrm>
            <a:off x="3962400" y="3429000"/>
            <a:ext cx="0" cy="10668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378891" name="Line 11"/>
          <p:cNvSpPr>
            <a:spLocks noChangeShapeType="1"/>
          </p:cNvSpPr>
          <p:nvPr/>
        </p:nvSpPr>
        <p:spPr bwMode="auto">
          <a:xfrm>
            <a:off x="7010400" y="3429000"/>
            <a:ext cx="0" cy="10668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378892" name="Line 12"/>
          <p:cNvSpPr>
            <a:spLocks noChangeShapeType="1"/>
          </p:cNvSpPr>
          <p:nvPr/>
        </p:nvSpPr>
        <p:spPr bwMode="auto">
          <a:xfrm>
            <a:off x="3962400" y="4495800"/>
            <a:ext cx="1295400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378893" name="Line 13"/>
          <p:cNvSpPr>
            <a:spLocks noChangeShapeType="1"/>
          </p:cNvSpPr>
          <p:nvPr/>
        </p:nvSpPr>
        <p:spPr bwMode="auto">
          <a:xfrm>
            <a:off x="7010400" y="4495800"/>
            <a:ext cx="1295400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378894" name="Text Box 14"/>
          <p:cNvSpPr txBox="1">
            <a:spLocks noChangeArrowheads="1"/>
          </p:cNvSpPr>
          <p:nvPr/>
        </p:nvSpPr>
        <p:spPr bwMode="auto">
          <a:xfrm>
            <a:off x="6840538" y="2938463"/>
            <a:ext cx="14670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2400" dirty="0">
                <a:solidFill>
                  <a:srgbClr val="002060"/>
                </a:solidFill>
                <a:latin typeface="Calibri" pitchFamily="34" charset="0"/>
              </a:rPr>
              <a:t>Hagvöxtur</a:t>
            </a:r>
          </a:p>
        </p:txBody>
      </p:sp>
      <p:sp>
        <p:nvSpPr>
          <p:cNvPr id="378895" name="Text Box 15"/>
          <p:cNvSpPr txBox="1">
            <a:spLocks noChangeArrowheads="1"/>
          </p:cNvSpPr>
          <p:nvPr/>
        </p:nvSpPr>
        <p:spPr bwMode="auto">
          <a:xfrm>
            <a:off x="7070725" y="4462463"/>
            <a:ext cx="1174809" cy="46166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2400" dirty="0">
                <a:solidFill>
                  <a:srgbClr val="002060"/>
                </a:solidFill>
                <a:latin typeface="Calibri" pitchFamily="34" charset="0"/>
              </a:rPr>
              <a:t>Lýðræði</a:t>
            </a:r>
          </a:p>
        </p:txBody>
      </p:sp>
      <p:sp>
        <p:nvSpPr>
          <p:cNvPr id="378896" name="Line 16"/>
          <p:cNvSpPr>
            <a:spLocks noChangeShapeType="1"/>
          </p:cNvSpPr>
          <p:nvPr/>
        </p:nvSpPr>
        <p:spPr bwMode="auto">
          <a:xfrm flipV="1">
            <a:off x="1143000" y="3581400"/>
            <a:ext cx="838200" cy="6858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378897" name="Line 17"/>
          <p:cNvSpPr>
            <a:spLocks noChangeShapeType="1"/>
          </p:cNvSpPr>
          <p:nvPr/>
        </p:nvSpPr>
        <p:spPr bwMode="auto">
          <a:xfrm flipV="1">
            <a:off x="7162800" y="3657600"/>
            <a:ext cx="762000" cy="6858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378898" name="Text Box 18"/>
          <p:cNvSpPr txBox="1">
            <a:spLocks noChangeArrowheads="1"/>
          </p:cNvSpPr>
          <p:nvPr/>
        </p:nvSpPr>
        <p:spPr bwMode="auto">
          <a:xfrm>
            <a:off x="760413" y="2940050"/>
            <a:ext cx="1360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2400" dirty="0">
                <a:solidFill>
                  <a:srgbClr val="002060"/>
                </a:solidFill>
                <a:latin typeface="Calibri" pitchFamily="34" charset="0"/>
              </a:rPr>
              <a:t>Menntun</a:t>
            </a:r>
          </a:p>
        </p:txBody>
      </p:sp>
      <p:sp>
        <p:nvSpPr>
          <p:cNvPr id="378899" name="Text Box 19"/>
          <p:cNvSpPr txBox="1">
            <a:spLocks noChangeArrowheads="1"/>
          </p:cNvSpPr>
          <p:nvPr/>
        </p:nvSpPr>
        <p:spPr bwMode="auto">
          <a:xfrm>
            <a:off x="914400" y="4495800"/>
            <a:ext cx="11748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2400" dirty="0">
                <a:solidFill>
                  <a:srgbClr val="002060"/>
                </a:solidFill>
                <a:latin typeface="Calibri" pitchFamily="34" charset="0"/>
              </a:rPr>
              <a:t>Lýðræði</a:t>
            </a:r>
          </a:p>
        </p:txBody>
      </p:sp>
      <p:sp>
        <p:nvSpPr>
          <p:cNvPr id="378900" name="Line 20"/>
          <p:cNvSpPr>
            <a:spLocks noChangeShapeType="1"/>
          </p:cNvSpPr>
          <p:nvPr/>
        </p:nvSpPr>
        <p:spPr bwMode="auto">
          <a:xfrm flipV="1">
            <a:off x="4191000" y="3657600"/>
            <a:ext cx="914400" cy="6096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378901" name="Text Box 21"/>
          <p:cNvSpPr txBox="1">
            <a:spLocks noChangeArrowheads="1"/>
          </p:cNvSpPr>
          <p:nvPr/>
        </p:nvSpPr>
        <p:spPr bwMode="auto">
          <a:xfrm>
            <a:off x="2795276" y="3519488"/>
            <a:ext cx="4908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4800" b="1" dirty="0">
                <a:solidFill>
                  <a:srgbClr val="002060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378902" name="Text Box 22"/>
          <p:cNvSpPr txBox="1">
            <a:spLocks noChangeArrowheads="1"/>
          </p:cNvSpPr>
          <p:nvPr/>
        </p:nvSpPr>
        <p:spPr bwMode="auto">
          <a:xfrm>
            <a:off x="5867110" y="3516313"/>
            <a:ext cx="4908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4800" b="1" dirty="0">
                <a:solidFill>
                  <a:srgbClr val="002060"/>
                </a:solidFill>
                <a:latin typeface="Calibri" pitchFamily="34" charset="0"/>
              </a:rPr>
              <a:t>=</a:t>
            </a:r>
          </a:p>
        </p:txBody>
      </p:sp>
      <p:sp>
        <p:nvSpPr>
          <p:cNvPr id="378903" name="Text Box 23"/>
          <p:cNvSpPr txBox="1">
            <a:spLocks noChangeArrowheads="1"/>
          </p:cNvSpPr>
          <p:nvPr/>
        </p:nvSpPr>
        <p:spPr bwMode="auto">
          <a:xfrm rot="21420000">
            <a:off x="1424279" y="5615559"/>
            <a:ext cx="7175015" cy="841375"/>
          </a:xfrm>
          <a:prstGeom prst="rect">
            <a:avLst/>
          </a:prstGeom>
          <a:noFill/>
          <a:ln w="50800">
            <a:solidFill>
              <a:srgbClr val="CC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is-IS"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Lýðræði glæðir menntun, og menntun örvar hagvöxt, svo að lýðræði og hagvöxtur haldast í hendur</a:t>
            </a: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828675" y="587375"/>
            <a:ext cx="7096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is-I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Mannauður og félagsauður fylgjast að</a:t>
            </a:r>
            <a:endParaRPr lang="is-I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 rot="21362603">
            <a:off x="303055" y="1867478"/>
            <a:ext cx="2383986" cy="584775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is-I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Önnur túlkun</a:t>
            </a:r>
            <a:endParaRPr lang="is-I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7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8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3" grpId="0" animBg="1" autoUpdateAnimBg="0"/>
      <p:bldP spid="378884" grpId="0" animBg="1" autoUpdateAnimBg="0"/>
      <p:bldP spid="378885" grpId="0" animBg="1" autoUpdateAnimBg="0"/>
      <p:bldP spid="378901" grpId="0" autoUpdateAnimBg="0"/>
      <p:bldP spid="37890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ChangeArrowheads="1"/>
          </p:cNvSpPr>
          <p:nvPr/>
        </p:nvSpPr>
        <p:spPr bwMode="auto">
          <a:xfrm>
            <a:off x="828675" y="587375"/>
            <a:ext cx="6867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is-I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Aðföng og afurðir</a:t>
            </a:r>
          </a:p>
        </p:txBody>
      </p:sp>
      <p:sp>
        <p:nvSpPr>
          <p:cNvPr id="409603" name="Rectangle 3"/>
          <p:cNvSpPr>
            <a:spLocks noChangeArrowheads="1"/>
          </p:cNvSpPr>
          <p:nvPr/>
        </p:nvSpPr>
        <p:spPr bwMode="auto">
          <a:xfrm>
            <a:off x="1143000" y="1863725"/>
            <a:ext cx="742952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is-I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Menntun skiptir sköpum fyrir lífskjör almennings um allan heim 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 smtClean="0">
                <a:solidFill>
                  <a:srgbClr val="002060"/>
                </a:solidFill>
                <a:latin typeface="Calibri" pitchFamily="34" charset="0"/>
              </a:rPr>
              <a:t>Opinber útgjöld til </a:t>
            </a: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</a:rPr>
              <a:t>menntamála </a:t>
            </a:r>
            <a:r>
              <a:rPr kumimoji="1" lang="is-IS" sz="2800" dirty="0" smtClean="0">
                <a:solidFill>
                  <a:srgbClr val="002060"/>
                </a:solidFill>
                <a:latin typeface="Calibri" pitchFamily="34" charset="0"/>
              </a:rPr>
              <a:t>2006 námu </a:t>
            </a: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</a:rPr>
              <a:t>um </a:t>
            </a:r>
            <a:r>
              <a:rPr kumimoji="1" lang="is-I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8,3%</a:t>
            </a:r>
            <a:r>
              <a:rPr kumimoji="1" lang="is-IS" sz="28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</a:rPr>
              <a:t>af landsframleiðslu, eða </a:t>
            </a:r>
            <a:r>
              <a:rPr kumimoji="1" lang="is-I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106</a:t>
            </a:r>
            <a:r>
              <a:rPr kumimoji="1" lang="is-IS" sz="28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kumimoji="1" lang="is-IS" sz="2800" dirty="0" err="1" smtClean="0">
                <a:solidFill>
                  <a:srgbClr val="002060"/>
                </a:solidFill>
                <a:latin typeface="Calibri" pitchFamily="34" charset="0"/>
              </a:rPr>
              <a:t>þkr</a:t>
            </a: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</a:rPr>
              <a:t>. á fjölskyldu á mánuði</a:t>
            </a:r>
          </a:p>
          <a:p>
            <a:pPr marL="812800" indent="-8128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is-I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Brýnt að greina aðföng frá afurðum 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Útgjöld eru aðföng til menntamála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Afurðin er menntunin sjálf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Afurðin skiptir höfuðmáli, ekki aðföngin</a:t>
            </a:r>
          </a:p>
        </p:txBody>
      </p:sp>
      <p:sp>
        <p:nvSpPr>
          <p:cNvPr id="409604" name="Text Box 4"/>
          <p:cNvSpPr txBox="1">
            <a:spLocks noChangeArrowheads="1"/>
          </p:cNvSpPr>
          <p:nvPr/>
        </p:nvSpPr>
        <p:spPr bwMode="auto">
          <a:xfrm rot="21420000">
            <a:off x="304951" y="460881"/>
            <a:ext cx="3323923" cy="584775"/>
          </a:xfrm>
          <a:prstGeom prst="rect">
            <a:avLst/>
          </a:prstGeom>
          <a:noFill/>
          <a:ln w="50800"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kumimoji="1" lang="is-IS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Skipulag skólamála</a:t>
            </a:r>
            <a:endParaRPr kumimoji="1" lang="en-US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9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3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ChangeArrowheads="1"/>
          </p:cNvSpPr>
          <p:nvPr/>
        </p:nvSpPr>
        <p:spPr bwMode="auto">
          <a:xfrm>
            <a:off x="828675" y="587375"/>
            <a:ext cx="781529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kumimoji="1" lang="is-IS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kumimoji="1" lang="is-IS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kumimoji="1" lang="is-IS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kumimoji="1" lang="is-IS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kumimoji="1" lang="is-I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Útgjöld </a:t>
            </a:r>
            <a:r>
              <a:rPr kumimoji="1" lang="is-I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til </a:t>
            </a:r>
            <a:r>
              <a:rPr kumimoji="1" lang="is-I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menntamála</a:t>
            </a:r>
            <a:endParaRPr kumimoji="1" lang="is-I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98339" name="Rectangle 3"/>
          <p:cNvSpPr>
            <a:spLocks noChangeArrowheads="1"/>
          </p:cNvSpPr>
          <p:nvPr/>
        </p:nvSpPr>
        <p:spPr bwMode="auto">
          <a:xfrm>
            <a:off x="1143000" y="1863725"/>
            <a:ext cx="7696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is-I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Útgjöld eru ótryggur mælikvarði á árangur, því að þau nýtast misvel</a:t>
            </a:r>
          </a:p>
          <a:p>
            <a:pPr marL="812800" indent="-8128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is-I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Ísland: myndarleg útgjaldaaukning, en samt fjárskortur, einkum í háskólum 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</a:rPr>
              <a:t>Miðstýring, áætlunarbúskapur</a:t>
            </a:r>
          </a:p>
          <a:p>
            <a:pPr marL="812800" indent="-8128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is-I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Útgjöldin myndu nýtast betur, ef kostir markaðsbúskapar fengju að njóta sín 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Meiri einkarekstur, meiri fjölbreytni, fjölbreyttari fjáröflun</a:t>
            </a:r>
          </a:p>
        </p:txBody>
      </p:sp>
      <p:sp>
        <p:nvSpPr>
          <p:cNvPr id="398342" name="Text Box 6"/>
          <p:cNvSpPr txBox="1">
            <a:spLocks noChangeArrowheads="1"/>
          </p:cNvSpPr>
          <p:nvPr/>
        </p:nvSpPr>
        <p:spPr bwMode="auto">
          <a:xfrm rot="21420000">
            <a:off x="4010846" y="412986"/>
            <a:ext cx="4876800" cy="523220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r>
              <a:rPr lang="is-IS" sz="28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Sama gildir um heilbrigðismál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39" grpId="0" build="p" bldLvl="2" autoUpdateAnimBg="0"/>
      <p:bldP spid="398342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ChangeArrowheads="1"/>
          </p:cNvSpPr>
          <p:nvPr/>
        </p:nvSpPr>
        <p:spPr bwMode="auto">
          <a:xfrm>
            <a:off x="838200" y="598488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is-I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Útgjöld til menntamála </a:t>
            </a:r>
            <a:r>
              <a:rPr kumimoji="1" lang="is-I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2000-2004 </a:t>
            </a:r>
            <a:r>
              <a:rPr kumimoji="1" lang="is-I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(% af VLF)</a:t>
            </a:r>
          </a:p>
        </p:txBody>
      </p:sp>
      <p:graphicFrame>
        <p:nvGraphicFramePr>
          <p:cNvPr id="379915" name="Object 11"/>
          <p:cNvGraphicFramePr>
            <a:graphicFrameLocks noChangeAspect="1"/>
          </p:cNvGraphicFramePr>
          <p:nvPr/>
        </p:nvGraphicFramePr>
        <p:xfrm>
          <a:off x="685800" y="1981200"/>
          <a:ext cx="7772400" cy="4113213"/>
        </p:xfrm>
        <a:graphic>
          <a:graphicData uri="http://schemas.openxmlformats.org/presentationml/2006/ole">
            <p:oleObj spid="_x0000_s379915" name="Chart" r:id="rId5" imgW="8184036" imgH="4175899" progId="MSGraph.Chart.8">
              <p:embed followColorScheme="full"/>
            </p:oleObj>
          </a:graphicData>
        </a:graphic>
      </p:graphicFrame>
      <p:sp>
        <p:nvSpPr>
          <p:cNvPr id="379916" name="Text Box 12"/>
          <p:cNvSpPr txBox="1">
            <a:spLocks noChangeArrowheads="1"/>
          </p:cNvSpPr>
          <p:nvPr/>
        </p:nvSpPr>
        <p:spPr bwMode="auto">
          <a:xfrm rot="21420000">
            <a:off x="994711" y="6030882"/>
            <a:ext cx="7468904" cy="400110"/>
          </a:xfrm>
          <a:prstGeom prst="rect">
            <a:avLst/>
          </a:prstGeom>
          <a:noFill/>
          <a:ln w="50800">
            <a:solidFill>
              <a:srgbClr val="CC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is-IS" sz="2000">
                <a:solidFill>
                  <a:srgbClr val="002060"/>
                </a:solidFill>
                <a:latin typeface="Calibri" pitchFamily="34" charset="0"/>
              </a:rPr>
              <a:t>Aldurssamsetning mannfjöldans þýðir, að útgjöld á Íslandi eru ofmetin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5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9915">
                                            <p:oleChartEl type="gridLegend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5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9915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5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9915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9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79915" grpId="0" bld="series"/>
      <p:bldP spid="379916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ChangeArrowheads="1"/>
          </p:cNvSpPr>
          <p:nvPr/>
        </p:nvSpPr>
        <p:spPr bwMode="auto">
          <a:xfrm>
            <a:off x="838200" y="5984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is-I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Útgjöld til háskólamála </a:t>
            </a:r>
            <a:r>
              <a:rPr kumimoji="1" lang="is-I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2000-2004 </a:t>
            </a:r>
            <a:r>
              <a:rPr kumimoji="1" lang="is-I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(% af VLF)</a:t>
            </a:r>
          </a:p>
        </p:txBody>
      </p:sp>
      <p:graphicFrame>
        <p:nvGraphicFramePr>
          <p:cNvPr id="382992" name="Object 16"/>
          <p:cNvGraphicFramePr>
            <a:graphicFrameLocks noChangeAspect="1"/>
          </p:cNvGraphicFramePr>
          <p:nvPr/>
        </p:nvGraphicFramePr>
        <p:xfrm>
          <a:off x="587375" y="1981200"/>
          <a:ext cx="7772400" cy="4113213"/>
        </p:xfrm>
        <a:graphic>
          <a:graphicData uri="http://schemas.openxmlformats.org/presentationml/2006/ole">
            <p:oleObj spid="_x0000_s467970" name="Chart" r:id="rId5" imgW="8184036" imgH="4175899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2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2992">
                                            <p:oleChartEl type="gridLegend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2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2992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2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2992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82992" grpId="0" bld="series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ChangeArrowheads="1"/>
          </p:cNvSpPr>
          <p:nvPr/>
        </p:nvSpPr>
        <p:spPr bwMode="auto">
          <a:xfrm>
            <a:off x="838200" y="5984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is-I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Árslaun kennara í dollurum á kaupmáttarvirði (2005)</a:t>
            </a:r>
            <a:endParaRPr lang="is-I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142976" y="1785926"/>
          <a:ext cx="6429404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43504" y="4598267"/>
            <a:ext cx="3165482" cy="830997"/>
          </a:xfrm>
          <a:prstGeom prst="rect">
            <a:avLst/>
          </a:prstGeom>
          <a:noFill/>
          <a:ln w="508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is-I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Einkeypi lækkar laun</a:t>
            </a:r>
          </a:p>
          <a:p>
            <a:r>
              <a:rPr lang="is-I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Samkeppni hækkar laun</a:t>
            </a:r>
            <a:endParaRPr lang="is-I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ChangeArrowheads="1"/>
          </p:cNvSpPr>
          <p:nvPr/>
        </p:nvSpPr>
        <p:spPr bwMode="auto">
          <a:xfrm>
            <a:off x="838200" y="5984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is-IS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Árslaun kennara sem hlutfall af landsframleiðslu á mann (2005)</a:t>
            </a:r>
            <a:endParaRPr lang="is-IS" sz="3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500166" y="1785926"/>
          <a:ext cx="621509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43504" y="4598267"/>
            <a:ext cx="3165482" cy="830997"/>
          </a:xfrm>
          <a:prstGeom prst="rect">
            <a:avLst/>
          </a:prstGeom>
          <a:noFill/>
          <a:ln w="508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is-I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Einkeypi lækkar laun</a:t>
            </a:r>
          </a:p>
          <a:p>
            <a:r>
              <a:rPr lang="is-I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Samkeppni hækkar laun</a:t>
            </a:r>
            <a:endParaRPr lang="is-I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3" name="Rectangle 5"/>
          <p:cNvSpPr>
            <a:spLocks noChangeArrowheads="1"/>
          </p:cNvSpPr>
          <p:nvPr/>
        </p:nvSpPr>
        <p:spPr bwMode="auto">
          <a:xfrm>
            <a:off x="828675" y="565150"/>
            <a:ext cx="6867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is-I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Byrjum í Singapúr</a:t>
            </a:r>
          </a:p>
        </p:txBody>
      </p:sp>
      <p:sp>
        <p:nvSpPr>
          <p:cNvPr id="258054" name="Rectangle 6"/>
          <p:cNvSpPr>
            <a:spLocks noChangeArrowheads="1"/>
          </p:cNvSpPr>
          <p:nvPr/>
        </p:nvSpPr>
        <p:spPr bwMode="auto">
          <a:xfrm>
            <a:off x="1143000" y="1863725"/>
            <a:ext cx="7696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None/>
            </a:pPr>
            <a:r>
              <a:rPr kumimoji="1" lang="is-I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Lee</a:t>
            </a:r>
            <a:r>
              <a:rPr kumimoji="1" lang="is-I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r>
              <a:rPr kumimoji="1" lang="is-I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Kwan</a:t>
            </a:r>
            <a:r>
              <a:rPr kumimoji="1" lang="is-I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r>
              <a:rPr kumimoji="1" lang="is-I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Yew</a:t>
            </a:r>
            <a:r>
              <a:rPr kumimoji="1" lang="is-I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, </a:t>
            </a:r>
            <a:r>
              <a:rPr kumimoji="1" lang="is-I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forsætisráðherra Singapúrs 1959-91 </a:t>
            </a:r>
            <a:r>
              <a:rPr kumimoji="1" lang="is-I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segir í </a:t>
            </a:r>
            <a:r>
              <a:rPr kumimoji="1" lang="is-I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sjálfsævisögu </a:t>
            </a:r>
            <a:r>
              <a:rPr kumimoji="1" lang="is-I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sinni:</a:t>
            </a:r>
          </a:p>
          <a:p>
            <a:pPr marL="812800" indent="-81280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None/>
            </a:pPr>
            <a:r>
              <a:rPr lang="is-IS" sz="2800" dirty="0" smtClean="0">
                <a:latin typeface="Calibri" pitchFamily="34" charset="0"/>
              </a:rPr>
              <a:t>„</a:t>
            </a:r>
            <a:r>
              <a:rPr kumimoji="1" lang="is-IS" sz="28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Ég </a:t>
            </a: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trúði því þá, að auður þjóðar færi einkum eftir landsvæði og náttúruauði, hvort heldur um væri að ræða ræktanlegt land … eða verðmæta málma, eða olíu eða jarðgas. Það var ekki fyrr en ég hafði gegnt embættinu í nokkur ár, að ég gerði mér grein fyrir því, að … það, sem skiptir sköpum, er fólkið sjálft, gerð þess og geta, menntun þess og þjálfun.” </a:t>
            </a:r>
          </a:p>
        </p:txBody>
      </p:sp>
      <p:pic>
        <p:nvPicPr>
          <p:cNvPr id="258064" name="Picture 16" descr="http://www.gov.sg/pmo/smlee/smle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71876"/>
            <a:ext cx="1785950" cy="2542652"/>
          </a:xfrm>
          <a:prstGeom prst="rect">
            <a:avLst/>
          </a:prstGeom>
          <a:noFill/>
        </p:spPr>
      </p:pic>
      <p:sp>
        <p:nvSpPr>
          <p:cNvPr id="258065" name="Text Box 17"/>
          <p:cNvSpPr txBox="1">
            <a:spLocks noChangeArrowheads="1"/>
          </p:cNvSpPr>
          <p:nvPr/>
        </p:nvSpPr>
        <p:spPr bwMode="auto">
          <a:xfrm rot="21420000">
            <a:off x="301920" y="357106"/>
            <a:ext cx="5472973" cy="584775"/>
          </a:xfrm>
          <a:prstGeom prst="rect">
            <a:avLst/>
          </a:prstGeom>
          <a:noFill/>
          <a:ln w="508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kumimoji="1" lang="is-IS">
                <a:solidFill>
                  <a:srgbClr val="002060"/>
                </a:solidFill>
                <a:latin typeface="+mn-lt"/>
                <a:cs typeface="Times New Roman" pitchFamily="18" charset="0"/>
              </a:rPr>
              <a:t>Áhrif menntunar á hagsæld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8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8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4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ChangeArrowheads="1"/>
          </p:cNvSpPr>
          <p:nvPr/>
        </p:nvSpPr>
        <p:spPr bwMode="auto">
          <a:xfrm>
            <a:off x="828675" y="587375"/>
            <a:ext cx="6867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is-I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Hvar stöndum við?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1143000" y="1863725"/>
            <a:ext cx="764384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is-I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Útgjöld til menntamála voru löngum mun minni hér en í nálægum löndum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Munurinn nam </a:t>
            </a:r>
            <a:r>
              <a:rPr kumimoji="1" lang="is-IS" sz="28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2%-</a:t>
            </a: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3% af VLF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Slagsíðan </a:t>
            </a:r>
            <a:r>
              <a:rPr kumimoji="1" lang="is-IS" sz="28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er horfin á heildina litið</a:t>
            </a:r>
            <a:endParaRPr kumimoji="1" lang="is-IS" sz="2800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1524000" lvl="2" indent="-609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•"/>
            </a:pPr>
            <a:r>
              <a:rPr kumimoji="1" lang="is-IS" sz="24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Meira einkaframtak hér en annars staðar</a:t>
            </a:r>
            <a:endParaRPr kumimoji="1" lang="is-IS" sz="2400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Háskólarnir sitja þó enn eftir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Kennaralaun eru enn sem jafnan fyrr of lág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Aldurssamsetning þjóðarinnar </a:t>
            </a: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skiptir máli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Gamlar syndir draga dilk á eftir sér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1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1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1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1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1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1" grpId="0" build="p" bldLvl="3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ChangeArrowheads="1"/>
          </p:cNvSpPr>
          <p:nvPr/>
        </p:nvSpPr>
        <p:spPr bwMode="auto">
          <a:xfrm>
            <a:off x="828675" y="598488"/>
            <a:ext cx="8315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is-I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Hlutfall mannaflans með </a:t>
            </a:r>
            <a:r>
              <a:rPr kumimoji="1" lang="is-I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grunn-skólapróf</a:t>
            </a:r>
            <a:r>
              <a:rPr kumimoji="1" lang="is-I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eða minna </a:t>
            </a:r>
            <a:r>
              <a:rPr kumimoji="1" lang="is-I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2005 </a:t>
            </a:r>
            <a:r>
              <a:rPr kumimoji="1" lang="is-I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(%)</a:t>
            </a:r>
          </a:p>
        </p:txBody>
      </p:sp>
      <p:graphicFrame>
        <p:nvGraphicFramePr>
          <p:cNvPr id="418820" name="Object 4"/>
          <p:cNvGraphicFramePr>
            <a:graphicFrameLocks noChangeAspect="1"/>
          </p:cNvGraphicFramePr>
          <p:nvPr/>
        </p:nvGraphicFramePr>
        <p:xfrm>
          <a:off x="587375" y="1981200"/>
          <a:ext cx="7772400" cy="4113213"/>
        </p:xfrm>
        <a:graphic>
          <a:graphicData uri="http://schemas.openxmlformats.org/presentationml/2006/ole">
            <p:oleObj spid="_x0000_s418820" name="Chart" r:id="rId5" imgW="8184036" imgH="4175899" progId="MSGraph.Chart.8">
              <p:embed followColorScheme="full"/>
            </p:oleObj>
          </a:graphicData>
        </a:graphic>
      </p:graphicFrame>
      <p:sp>
        <p:nvSpPr>
          <p:cNvPr id="418823" name="Text Box 7"/>
          <p:cNvSpPr txBox="1">
            <a:spLocks noChangeArrowheads="1"/>
          </p:cNvSpPr>
          <p:nvPr/>
        </p:nvSpPr>
        <p:spPr bwMode="auto">
          <a:xfrm rot="21420000">
            <a:off x="2154651" y="2653430"/>
            <a:ext cx="3135282" cy="523220"/>
          </a:xfrm>
          <a:prstGeom prst="rect">
            <a:avLst/>
          </a:prstGeom>
          <a:noFill/>
          <a:ln w="50800">
            <a:solidFill>
              <a:srgbClr val="CC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kumimoji="1" lang="is-IS" sz="28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Menntun tekur tíma</a:t>
            </a:r>
            <a:endParaRPr kumimoji="1" lang="en-US" sz="28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3372" y="6357958"/>
            <a:ext cx="4673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800" dirty="0" smtClean="0">
                <a:latin typeface="Tahoma" pitchFamily="34" charset="0"/>
                <a:cs typeface="Tahoma" pitchFamily="34" charset="0"/>
              </a:rPr>
              <a:t>Heimild: OECD, </a:t>
            </a:r>
            <a:r>
              <a:rPr lang="is-IS" sz="1800" i="1" dirty="0" err="1" smtClean="0">
                <a:latin typeface="Tahoma" pitchFamily="34" charset="0"/>
                <a:cs typeface="Tahoma" pitchFamily="34" charset="0"/>
              </a:rPr>
              <a:t>Educati</a:t>
            </a:r>
            <a:r>
              <a:rPr lang="is-IS" sz="1800" i="1" dirty="0" err="1" smtClean="0">
                <a:latin typeface="Tahoma" pitchFamily="34" charset="0"/>
                <a:cs typeface="Tahoma" pitchFamily="34" charset="0"/>
              </a:rPr>
              <a:t>o</a:t>
            </a:r>
            <a:r>
              <a:rPr lang="is-IS" sz="1800" i="1" dirty="0" err="1" smtClean="0">
                <a:latin typeface="Tahoma" pitchFamily="34" charset="0"/>
                <a:cs typeface="Tahoma" pitchFamily="34" charset="0"/>
              </a:rPr>
              <a:t>n</a:t>
            </a:r>
            <a:r>
              <a:rPr lang="is-IS" sz="1800" i="1" dirty="0" smtClean="0">
                <a:latin typeface="Tahoma" pitchFamily="34" charset="0"/>
                <a:cs typeface="Tahoma" pitchFamily="34" charset="0"/>
              </a:rPr>
              <a:t> at a </a:t>
            </a:r>
            <a:r>
              <a:rPr lang="is-IS" sz="1800" i="1" dirty="0" err="1" smtClean="0">
                <a:latin typeface="Tahoma" pitchFamily="34" charset="0"/>
                <a:cs typeface="Tahoma" pitchFamily="34" charset="0"/>
              </a:rPr>
              <a:t>Glance</a:t>
            </a:r>
            <a:r>
              <a:rPr lang="is-IS" sz="1800" i="1" dirty="0" smtClean="0">
                <a:latin typeface="Tahoma" pitchFamily="34" charset="0"/>
                <a:cs typeface="Tahoma" pitchFamily="34" charset="0"/>
              </a:rPr>
              <a:t> 2007</a:t>
            </a:r>
            <a:r>
              <a:rPr lang="is-IS" sz="1800" dirty="0" smtClean="0">
                <a:latin typeface="Tahoma" pitchFamily="34" charset="0"/>
                <a:cs typeface="Tahoma" pitchFamily="34" charset="0"/>
              </a:rPr>
              <a:t>.</a:t>
            </a:r>
            <a:endParaRPr lang="is-IS" sz="18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0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8820">
                                            <p:oleChartEl type="gridLegend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882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18820" grpId="0" bld="series"/>
      <p:bldP spid="418823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ChangeArrowheads="1"/>
          </p:cNvSpPr>
          <p:nvPr/>
        </p:nvSpPr>
        <p:spPr bwMode="auto">
          <a:xfrm>
            <a:off x="828675" y="598488"/>
            <a:ext cx="8315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is-I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Hlutfall mannaflans með </a:t>
            </a:r>
            <a:r>
              <a:rPr kumimoji="1" lang="is-I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háskólapróf 2005 </a:t>
            </a:r>
            <a:r>
              <a:rPr kumimoji="1" lang="is-I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(%)</a:t>
            </a:r>
          </a:p>
        </p:txBody>
      </p:sp>
      <p:graphicFrame>
        <p:nvGraphicFramePr>
          <p:cNvPr id="418820" name="Object 4"/>
          <p:cNvGraphicFramePr>
            <a:graphicFrameLocks noChangeAspect="1"/>
          </p:cNvGraphicFramePr>
          <p:nvPr/>
        </p:nvGraphicFramePr>
        <p:xfrm>
          <a:off x="587375" y="1981200"/>
          <a:ext cx="7772400" cy="4113213"/>
        </p:xfrm>
        <a:graphic>
          <a:graphicData uri="http://schemas.openxmlformats.org/presentationml/2006/ole">
            <p:oleObj spid="_x0000_s468994" name="Chart" r:id="rId5" imgW="8184036" imgH="4175899" progId="MSGraph.Chart.8">
              <p:embed followColorScheme="full"/>
            </p:oleObj>
          </a:graphicData>
        </a:graphic>
      </p:graphicFrame>
      <p:sp>
        <p:nvSpPr>
          <p:cNvPr id="418823" name="Text Box 7"/>
          <p:cNvSpPr txBox="1">
            <a:spLocks noChangeArrowheads="1"/>
          </p:cNvSpPr>
          <p:nvPr/>
        </p:nvSpPr>
        <p:spPr bwMode="auto">
          <a:xfrm rot="21420000">
            <a:off x="2012672" y="1904778"/>
            <a:ext cx="1825628" cy="523220"/>
          </a:xfrm>
          <a:prstGeom prst="rect">
            <a:avLst/>
          </a:prstGeom>
          <a:noFill/>
          <a:ln w="50800">
            <a:solidFill>
              <a:srgbClr val="CC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kumimoji="1" lang="is-I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Á réttri leið</a:t>
            </a:r>
            <a:endParaRPr kumimoji="1"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0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8820">
                                            <p:oleChartEl type="gridLegend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882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18820" grpId="0" bld="series"/>
      <p:bldP spid="418823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ChangeArrowheads="1"/>
          </p:cNvSpPr>
          <p:nvPr/>
        </p:nvSpPr>
        <p:spPr bwMode="auto">
          <a:xfrm>
            <a:off x="828675" y="587375"/>
            <a:ext cx="6867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is-I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Tvíþættur vandi</a:t>
            </a:r>
          </a:p>
        </p:txBody>
      </p:sp>
      <p:sp>
        <p:nvSpPr>
          <p:cNvPr id="420867" name="Rectangle 3"/>
          <p:cNvSpPr>
            <a:spLocks noChangeArrowheads="1"/>
          </p:cNvSpPr>
          <p:nvPr/>
        </p:nvSpPr>
        <p:spPr bwMode="auto">
          <a:xfrm>
            <a:off x="1143000" y="1863725"/>
            <a:ext cx="7696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</a:pPr>
            <a:r>
              <a:rPr kumimoji="1" lang="is-I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Fjárskortur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Lág laun, verkföll kennara</a:t>
            </a:r>
          </a:p>
          <a:p>
            <a:pPr marL="812800" indent="-8128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AutoNum type="arabicPeriod"/>
            </a:pPr>
            <a:r>
              <a:rPr kumimoji="1" lang="is-I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Nýting fjár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</a:rPr>
              <a:t>Miðstýring, áætlunarbúskapur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Útgjöldin myndu nýtast betur, </a:t>
            </a:r>
            <a:r>
              <a:rPr kumimoji="1" lang="is-IS" sz="28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fengju kostir </a:t>
            </a: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markaðsbúskapar </a:t>
            </a:r>
            <a:r>
              <a:rPr kumimoji="1" lang="is-IS" sz="28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að </a:t>
            </a: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njóta sín 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Meiri einkarekstur, meiri fjölbreytni, fjölbreyttari fjáröflun, meira svigrúm</a:t>
            </a:r>
          </a:p>
          <a:p>
            <a:pPr marL="1524000" lvl="2" indent="-609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•"/>
            </a:pPr>
            <a:r>
              <a:rPr kumimoji="1" lang="is-IS" sz="24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Dæmi: Launakerfi Háskóla Íslands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0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0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7" grpId="0" build="p" bldLvl="3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ChangeArrowheads="1"/>
          </p:cNvSpPr>
          <p:nvPr/>
        </p:nvSpPr>
        <p:spPr bwMode="auto">
          <a:xfrm>
            <a:off x="828675" y="587375"/>
            <a:ext cx="6867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is-I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Tónlistarskólarnir</a:t>
            </a:r>
          </a:p>
        </p:txBody>
      </p:sp>
      <p:sp>
        <p:nvSpPr>
          <p:cNvPr id="413699" name="Rectangle 3"/>
          <p:cNvSpPr>
            <a:spLocks noChangeArrowheads="1"/>
          </p:cNvSpPr>
          <p:nvPr/>
        </p:nvSpPr>
        <p:spPr bwMode="auto">
          <a:xfrm>
            <a:off x="1143000" y="1863725"/>
            <a:ext cx="7391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is-I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Löng reynsla af tónlistarskólum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Ýmis rekstrarform</a:t>
            </a:r>
          </a:p>
          <a:p>
            <a:pPr marL="1524000" lvl="2" indent="-609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•"/>
            </a:pPr>
            <a:r>
              <a:rPr kumimoji="1" lang="is-IS" sz="24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Ríkisskólar</a:t>
            </a:r>
          </a:p>
          <a:p>
            <a:pPr marL="1524000" lvl="2" indent="-609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•"/>
            </a:pPr>
            <a:r>
              <a:rPr kumimoji="1" lang="is-IS" sz="24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Sjálfseignarstofnanir</a:t>
            </a:r>
          </a:p>
          <a:p>
            <a:pPr marL="1524000" lvl="2" indent="-609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•"/>
            </a:pPr>
            <a:r>
              <a:rPr kumimoji="1" lang="is-IS" sz="24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Einkaskólar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Tvenns konar tekjuöflun</a:t>
            </a:r>
          </a:p>
          <a:p>
            <a:pPr marL="1524000" lvl="2" indent="-609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•"/>
            </a:pPr>
            <a:r>
              <a:rPr kumimoji="1" lang="is-IS" sz="24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Framlög úr almannasjóðum</a:t>
            </a:r>
          </a:p>
          <a:p>
            <a:pPr marL="1524000" lvl="2" indent="-609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•"/>
            </a:pPr>
            <a:r>
              <a:rPr kumimoji="1" lang="is-IS" sz="24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Einkaframlög, </a:t>
            </a:r>
            <a:r>
              <a:rPr kumimoji="1" lang="is-IS" sz="2400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þ.m.t</a:t>
            </a:r>
            <a:r>
              <a:rPr kumimoji="1" lang="is-IS" sz="24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. skólagjöld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Hliðstæða í heilbrigðiskerfinu</a:t>
            </a:r>
          </a:p>
          <a:p>
            <a:pPr marL="1524000" lvl="2" indent="-609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•"/>
            </a:pPr>
            <a:r>
              <a:rPr kumimoji="1" lang="is-IS" sz="24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Tannlækningar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3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3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3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3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3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3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3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3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3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699" grpId="0" build="p" bldLvl="3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ChangeArrowheads="1"/>
          </p:cNvSpPr>
          <p:nvPr/>
        </p:nvSpPr>
        <p:spPr bwMode="auto">
          <a:xfrm>
            <a:off x="828675" y="587375"/>
            <a:ext cx="6867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is-I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Háskólarnir</a:t>
            </a:r>
          </a:p>
        </p:txBody>
      </p:sp>
      <p:sp>
        <p:nvSpPr>
          <p:cNvPr id="414723" name="Rectangle 3"/>
          <p:cNvSpPr>
            <a:spLocks noChangeArrowheads="1"/>
          </p:cNvSpPr>
          <p:nvPr/>
        </p:nvSpPr>
        <p:spPr bwMode="auto">
          <a:xfrm>
            <a:off x="1143000" y="1863725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is-I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Háskólar eru komnir inn á sömu braut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Brennandi spurning á Bretlandi og víðar</a:t>
            </a:r>
          </a:p>
          <a:p>
            <a:pPr marL="812800" indent="-8128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is-I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Ýmis rekstrarform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Ríkisskólar (HÍ, KHÍ, HA)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Sjálfseignarstofnanir (Bifröst)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Einkaskólar (HR)</a:t>
            </a:r>
          </a:p>
          <a:p>
            <a:pPr marL="812800" indent="-8128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is-I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Tvenns konar tekjuöflun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Framlög úr almannasjóðum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Einkaframlög, </a:t>
            </a:r>
            <a:r>
              <a:rPr kumimoji="1" lang="is-IS" sz="2800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þ.m.t</a:t>
            </a: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. skólagjöld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4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4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4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4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3" grpId="0" build="p" bldLvl="2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ChangeArrowheads="1"/>
          </p:cNvSpPr>
          <p:nvPr/>
        </p:nvSpPr>
        <p:spPr bwMode="auto">
          <a:xfrm>
            <a:off x="828675" y="587375"/>
            <a:ext cx="6867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is-I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Framhaldsskólarnir</a:t>
            </a:r>
          </a:p>
        </p:txBody>
      </p:sp>
      <p:sp>
        <p:nvSpPr>
          <p:cNvPr id="415747" name="Rectangle 3"/>
          <p:cNvSpPr>
            <a:spLocks noChangeArrowheads="1"/>
          </p:cNvSpPr>
          <p:nvPr/>
        </p:nvSpPr>
        <p:spPr bwMode="auto">
          <a:xfrm>
            <a:off x="1143000" y="1863725"/>
            <a:ext cx="7467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is-I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Geta </a:t>
            </a:r>
            <a:r>
              <a:rPr kumimoji="1" lang="is-I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þeir </a:t>
            </a:r>
            <a:r>
              <a:rPr kumimoji="1" lang="is-I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farið sömu </a:t>
            </a:r>
            <a:r>
              <a:rPr kumimoji="1" lang="is-I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leið?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Hvar á að draga mörkin?</a:t>
            </a:r>
          </a:p>
          <a:p>
            <a:pPr marL="1524000" lvl="2" indent="-609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•"/>
            </a:pPr>
            <a:r>
              <a:rPr kumimoji="1" lang="is-IS" sz="24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Milli framhaldsskóla og háskóla?</a:t>
            </a:r>
          </a:p>
          <a:p>
            <a:pPr marL="1524000" lvl="2" indent="-609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•"/>
            </a:pPr>
            <a:r>
              <a:rPr kumimoji="1" lang="is-IS" sz="24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Milli grunnskóla og framhaldsskóla?</a:t>
            </a:r>
          </a:p>
          <a:p>
            <a:pPr marL="1524000" lvl="2" indent="-609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•"/>
            </a:pPr>
            <a:r>
              <a:rPr kumimoji="1" lang="is-IS" sz="24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Hvergi?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Lágmarkskrafa</a:t>
            </a:r>
          </a:p>
          <a:p>
            <a:pPr marL="1524000" lvl="2" indent="-609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•"/>
            </a:pPr>
            <a:r>
              <a:rPr kumimoji="1" lang="is-IS" sz="24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Almannavaldið þarf að tryggja kennslu til að fullnægja skólaskyldu</a:t>
            </a:r>
          </a:p>
          <a:p>
            <a:pPr marL="1524000" lvl="2" indent="-609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•"/>
            </a:pPr>
            <a:r>
              <a:rPr kumimoji="1" lang="is-IS" sz="24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Samt </a:t>
            </a:r>
            <a:r>
              <a:rPr kumimoji="1" lang="is-IS" sz="24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er hægt </a:t>
            </a:r>
            <a:r>
              <a:rPr kumimoji="1" lang="is-IS" sz="24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að leyfa og líða fjölbreytni á öllum skólastigum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5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7" grpId="0" build="p" bldLvl="3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ChangeArrowheads="1"/>
          </p:cNvSpPr>
          <p:nvPr/>
        </p:nvSpPr>
        <p:spPr bwMode="auto">
          <a:xfrm>
            <a:off x="828675" y="587375"/>
            <a:ext cx="6867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is-I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Valfrelsi og fjölbreytni</a:t>
            </a:r>
            <a:endParaRPr kumimoji="1" lang="is-I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15747" name="Rectangle 3"/>
          <p:cNvSpPr>
            <a:spLocks noChangeArrowheads="1"/>
          </p:cNvSpPr>
          <p:nvPr/>
        </p:nvSpPr>
        <p:spPr bwMode="auto">
          <a:xfrm>
            <a:off x="1143000" y="1863725"/>
            <a:ext cx="7467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is-I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Hvernig skilar kennsla mestum árangri?</a:t>
            </a:r>
            <a:endParaRPr kumimoji="1" lang="is-I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Þegar einn og sami kennari kennir sama bekk í sömu stofu með gamla laginu?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Þegar sérhæfðir kennarar fara stofu úr stofu úr einum bekk í annan?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Þegar bekkirnir flytja sig stofu úr stofu frá einum sérhæfðum kennara til annars? 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Þegar margir kennarar kenna mörgum bekkjum samtímis í stóru rými?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endParaRPr kumimoji="1" lang="is-I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7" grpId="0" build="p" bldLvl="3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ChangeArrowheads="1"/>
          </p:cNvSpPr>
          <p:nvPr/>
        </p:nvSpPr>
        <p:spPr bwMode="auto">
          <a:xfrm>
            <a:off x="828675" y="587375"/>
            <a:ext cx="6867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is-I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Valfrelsi og fjölbreytni</a:t>
            </a:r>
            <a:endParaRPr kumimoji="1" lang="is-I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15747" name="Rectangle 3"/>
          <p:cNvSpPr>
            <a:spLocks noChangeArrowheads="1"/>
          </p:cNvSpPr>
          <p:nvPr/>
        </p:nvSpPr>
        <p:spPr bwMode="auto">
          <a:xfrm>
            <a:off x="1143000" y="1863725"/>
            <a:ext cx="7467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is-I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Hví skyldu yfirvöld reyna að steypa alla kennslu í sama mót?</a:t>
            </a:r>
          </a:p>
          <a:p>
            <a:pPr marL="812800" indent="-8128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is-I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Hví ekki leyfa skólunum að keppa innbyrðis? </a:t>
            </a:r>
            <a:endParaRPr kumimoji="1" lang="is-I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Þá geta foreldrar og nemendur valið á milli skóla m.a. eftir kennslufyrirkomulagi og ekki bara eftir búsetu eins og nú</a:t>
            </a:r>
          </a:p>
          <a:p>
            <a:pPr marL="711200" indent="-711200">
              <a:spcBef>
                <a:spcPct val="20000"/>
              </a:spcBef>
              <a:buClr>
                <a:srgbClr val="CC0000"/>
              </a:buClr>
            </a:pPr>
            <a:r>
              <a:rPr kumimoji="1" lang="is-I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Hví skyldu valddreifing og valfrelsi reynast síður í skólamálum en á öðrum sviðum?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Myndi valfrelsi bitna á jöfnuði?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7" grpId="0" build="p" bldLvl="3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ChangeArrowheads="1"/>
          </p:cNvSpPr>
          <p:nvPr/>
        </p:nvSpPr>
        <p:spPr bwMode="auto">
          <a:xfrm>
            <a:off x="828675" y="587375"/>
            <a:ext cx="73247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is-I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Myndu skólagjöld koma niður á menntun?</a:t>
            </a:r>
          </a:p>
        </p:txBody>
      </p:sp>
      <p:sp>
        <p:nvSpPr>
          <p:cNvPr id="416771" name="Rectangle 3"/>
          <p:cNvSpPr>
            <a:spLocks noChangeArrowheads="1"/>
          </p:cNvSpPr>
          <p:nvPr/>
        </p:nvSpPr>
        <p:spPr bwMode="auto">
          <a:xfrm>
            <a:off x="857224" y="1863725"/>
            <a:ext cx="771528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is-I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Sé menntun of lítil, getur ástæðan verið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Of lítið framboð af hálfu skólanna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Of lítil eftirspurn af hálfu heimilanna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Sé ástæðan of lítið framboð, geta skólagjöld aukið framboðið</a:t>
            </a:r>
          </a:p>
          <a:p>
            <a:pPr marL="1524000" lvl="2" indent="-609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•"/>
            </a:pPr>
            <a:r>
              <a:rPr kumimoji="1" lang="is-IS" sz="24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T.d. með því að borga kennurum betur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Sé ástæðan of lítil eftirspurn, t.d. vegna fátæktar foreldra, geta skólagjöld dregið úr </a:t>
            </a:r>
            <a:r>
              <a:rPr kumimoji="1" lang="is-IS" sz="28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eftirspurn</a:t>
            </a:r>
          </a:p>
          <a:p>
            <a:pPr marL="1625600" lvl="2" indent="-7112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•"/>
            </a:pPr>
            <a:r>
              <a:rPr kumimoji="1" lang="is-IS" sz="28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Almannatryggingar þurfa að fylla skarðið</a:t>
            </a:r>
            <a:endParaRPr kumimoji="1" lang="is-IS" sz="2800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6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6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1" grpId="0" build="p" bldLvl="3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ChangeArrowheads="1"/>
          </p:cNvSpPr>
          <p:nvPr/>
        </p:nvSpPr>
        <p:spPr bwMode="auto">
          <a:xfrm>
            <a:off x="828675" y="565150"/>
            <a:ext cx="774385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is-I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Helztu þættir þjóðarauðs</a:t>
            </a:r>
            <a:endParaRPr kumimoji="1" lang="is-I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407555" name="Rectangle 3"/>
          <p:cNvSpPr>
            <a:spLocks noChangeArrowheads="1"/>
          </p:cNvSpPr>
          <p:nvPr/>
        </p:nvSpPr>
        <p:spPr bwMode="auto">
          <a:xfrm>
            <a:off x="1143000" y="1863725"/>
            <a:ext cx="7696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is-I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Eðlisauður 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Framleiðslutæki, sbr. Karl </a:t>
            </a:r>
            <a:r>
              <a:rPr kumimoji="1" lang="is-IS" sz="28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Marx og þá</a:t>
            </a:r>
            <a:endParaRPr kumimoji="1" lang="is-IS" sz="2800" dirty="0">
              <a:solidFill>
                <a:srgbClr val="002060"/>
              </a:solidFill>
              <a:latin typeface="Calibri" pitchFamily="34" charset="0"/>
            </a:endParaRPr>
          </a:p>
          <a:p>
            <a:pPr marL="812800" indent="-8128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is-I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Náttúruauður</a:t>
            </a:r>
            <a:r>
              <a:rPr kumimoji="1" lang="is-IS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Land, olía, málmar, fiskur </a:t>
            </a:r>
            <a:r>
              <a:rPr kumimoji="1" lang="is-IS" sz="28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í sjó o.s.frv</a:t>
            </a: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.</a:t>
            </a:r>
          </a:p>
          <a:p>
            <a:pPr marL="812800" indent="-812800">
              <a:spcBef>
                <a:spcPct val="20000"/>
              </a:spcBef>
              <a:buClr>
                <a:srgbClr val="CC0000"/>
              </a:buClr>
              <a:buSzPct val="75000"/>
              <a:buFont typeface="Wingdings" pitchFamily="2" charset="2"/>
              <a:buNone/>
            </a:pPr>
            <a:r>
              <a:rPr kumimoji="1" lang="is-I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Mannauður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Menntun, starfsþjálfun, heilbrigði</a:t>
            </a:r>
            <a:endParaRPr kumimoji="1" lang="is-IS" sz="2800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812800" indent="-812800">
              <a:spcBef>
                <a:spcPct val="20000"/>
              </a:spcBef>
              <a:buClr>
                <a:srgbClr val="CC0000"/>
              </a:buClr>
              <a:buSzPct val="75000"/>
              <a:buFont typeface="Wingdings" pitchFamily="2" charset="2"/>
              <a:buNone/>
            </a:pPr>
            <a:r>
              <a:rPr kumimoji="1" lang="is-I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Félagsauður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Innviðir</a:t>
            </a: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, t.d. lýðræði, eignarréttur o.fl.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endParaRPr kumimoji="1" lang="is-IS" sz="28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7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7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 bldLvl="2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762000" y="6096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is-I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Menntun borgar sig</a:t>
            </a:r>
            <a:endParaRPr kumimoji="1" lang="is-I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5395" name="Text Box 3"/>
          <p:cNvSpPr txBox="1">
            <a:spLocks noChangeArrowheads="1"/>
          </p:cNvSpPr>
          <p:nvPr/>
        </p:nvSpPr>
        <p:spPr bwMode="auto">
          <a:xfrm rot="21240000">
            <a:off x="762000" y="2438400"/>
            <a:ext cx="5129213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156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Endir</a:t>
            </a:r>
          </a:p>
        </p:txBody>
      </p:sp>
      <p:sp>
        <p:nvSpPr>
          <p:cNvPr id="315397" name="Text Box 5"/>
          <p:cNvSpPr txBox="1">
            <a:spLocks noChangeArrowheads="1"/>
          </p:cNvSpPr>
          <p:nvPr/>
        </p:nvSpPr>
        <p:spPr bwMode="auto">
          <a:xfrm>
            <a:off x="762000" y="1828800"/>
            <a:ext cx="487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is-I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Menntun eykur mannauð og þá um leið hagvöxt</a:t>
            </a:r>
          </a:p>
        </p:txBody>
      </p:sp>
      <p:sp>
        <p:nvSpPr>
          <p:cNvPr id="315398" name="Text Box 6"/>
          <p:cNvSpPr txBox="1">
            <a:spLocks noChangeArrowheads="1"/>
          </p:cNvSpPr>
          <p:nvPr/>
        </p:nvSpPr>
        <p:spPr bwMode="auto">
          <a:xfrm>
            <a:off x="762000" y="4343400"/>
            <a:ext cx="816771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ct val="25000"/>
              </a:spcAft>
            </a:pPr>
            <a:r>
              <a:rPr kumimoji="1" lang="is-I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Hagur einstaklinga og þjóða ræðst að miklu leyti af </a:t>
            </a:r>
            <a:r>
              <a:rPr kumimoji="1" lang="is-I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mannauði og félagsauði, </a:t>
            </a:r>
            <a:r>
              <a:rPr kumimoji="1" lang="is-I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ekki náttúruauði</a:t>
            </a:r>
          </a:p>
          <a:p>
            <a:r>
              <a:rPr kumimoji="1" lang="is-I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Afskipti almannavaldsins mega ekki standa í vegi fyrir markaðsbúskap í menntamálum</a:t>
            </a:r>
          </a:p>
        </p:txBody>
      </p:sp>
      <p:sp>
        <p:nvSpPr>
          <p:cNvPr id="315399" name="Text Box 7"/>
          <p:cNvSpPr txBox="1">
            <a:spLocks noChangeArrowheads="1"/>
          </p:cNvSpPr>
          <p:nvPr/>
        </p:nvSpPr>
        <p:spPr bwMode="auto">
          <a:xfrm>
            <a:off x="457200" y="228600"/>
            <a:ext cx="4648200" cy="727075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s-IS" sz="2000">
                <a:solidFill>
                  <a:srgbClr val="002060"/>
                </a:solidFill>
                <a:latin typeface="Tahoma" pitchFamily="34" charset="0"/>
              </a:rPr>
              <a:t>Þessar glærur er hægt að skoða á vefsetri mínu: www.hi.is/</a:t>
            </a:r>
            <a:r>
              <a:rPr lang="is-IS" sz="200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~</a:t>
            </a:r>
            <a:r>
              <a:rPr lang="is-IS" sz="2000">
                <a:solidFill>
                  <a:srgbClr val="002060"/>
                </a:solidFill>
                <a:latin typeface="Tahoma" pitchFamily="34" charset="0"/>
              </a:rPr>
              <a:t>gylfason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5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5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5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5" grpId="0" autoUpdateAnimBg="0"/>
      <p:bldP spid="315397" grpId="0" build="p" autoUpdateAnimBg="0"/>
      <p:bldP spid="315398" grpId="0" build="p" autoUpdateAnimBg="0"/>
      <p:bldP spid="31539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924" name="Group 300"/>
          <p:cNvGraphicFramePr>
            <a:graphicFrameLocks noGrp="1"/>
          </p:cNvGraphicFramePr>
          <p:nvPr/>
        </p:nvGraphicFramePr>
        <p:xfrm>
          <a:off x="609601" y="2170112"/>
          <a:ext cx="7962927" cy="3402027"/>
        </p:xfrm>
        <a:graphic>
          <a:graphicData uri="http://schemas.openxmlformats.org/drawingml/2006/table">
            <a:tbl>
              <a:tblPr/>
              <a:tblGrid>
                <a:gridCol w="2129246"/>
                <a:gridCol w="291512"/>
                <a:gridCol w="1449572"/>
                <a:gridCol w="2174358"/>
                <a:gridCol w="1918239"/>
              </a:tblGrid>
              <a:tr h="12771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is-I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Eðlisauður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(% af þjóðarauði)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Náttúruauður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(% af þjóðarauði)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Mannauður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(% af þjóðarauði)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3277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Hátekjulönd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70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1638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Lágtekjulönd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s-I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21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19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60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921" name="Line 297"/>
          <p:cNvSpPr>
            <a:spLocks noChangeShapeType="1"/>
          </p:cNvSpPr>
          <p:nvPr/>
        </p:nvSpPr>
        <p:spPr bwMode="auto">
          <a:xfrm>
            <a:off x="738214" y="3048000"/>
            <a:ext cx="7620000" cy="0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410922" name="Line 298"/>
          <p:cNvSpPr>
            <a:spLocks noChangeShapeType="1"/>
          </p:cNvSpPr>
          <p:nvPr/>
        </p:nvSpPr>
        <p:spPr bwMode="auto">
          <a:xfrm>
            <a:off x="714348" y="5143512"/>
            <a:ext cx="7620000" cy="0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35" name="TextBox 34"/>
          <p:cNvSpPr txBox="1"/>
          <p:nvPr/>
        </p:nvSpPr>
        <p:spPr>
          <a:xfrm rot="21387762">
            <a:off x="1846253" y="5716093"/>
            <a:ext cx="6500113" cy="584775"/>
          </a:xfrm>
          <a:prstGeom prst="rect">
            <a:avLst/>
          </a:prstGeom>
          <a:noFill/>
          <a:ln w="508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dirty="0" smtClean="0">
                <a:solidFill>
                  <a:srgbClr val="002060"/>
                </a:solidFill>
                <a:latin typeface="Calibri" pitchFamily="34" charset="0"/>
              </a:rPr>
              <a:t>Félagsauðinn er ókleift að meta til fjár</a:t>
            </a:r>
            <a:endParaRPr lang="is-IS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828675" y="565150"/>
            <a:ext cx="774385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is-I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Helztu þættir þjóðarauðs</a:t>
            </a:r>
            <a:endParaRPr kumimoji="1" lang="is-I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 rot="261741">
            <a:off x="7643494" y="3524504"/>
            <a:ext cx="13573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!</a:t>
            </a:r>
            <a:endParaRPr lang="en-U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ChangeArrowheads="1"/>
          </p:cNvSpPr>
          <p:nvPr/>
        </p:nvSpPr>
        <p:spPr bwMode="auto">
          <a:xfrm>
            <a:off x="828675" y="565150"/>
            <a:ext cx="6867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is-I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Mannauður, menntun og hagvöxtur</a:t>
            </a:r>
          </a:p>
        </p:txBody>
      </p:sp>
      <p:sp>
        <p:nvSpPr>
          <p:cNvPr id="399363" name="Rectangle 3"/>
          <p:cNvSpPr>
            <a:spLocks noChangeArrowheads="1"/>
          </p:cNvSpPr>
          <p:nvPr/>
        </p:nvSpPr>
        <p:spPr bwMode="auto">
          <a:xfrm>
            <a:off x="1143000" y="1863725"/>
            <a:ext cx="7391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is-I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Menntun </a:t>
            </a:r>
            <a:r>
              <a:rPr kumimoji="1" lang="is-I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og heilbrigði skipta </a:t>
            </a:r>
            <a:r>
              <a:rPr kumimoji="1" lang="is-I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sköpum fyrir lífskjör almennings um allan heim </a:t>
            </a:r>
            <a:endParaRPr kumimoji="1" lang="is-I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812800" indent="-8128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is-I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Skiptir menntun einnig máli fyrir vöxt og viðgang efnahagslífsins? 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Mannauður örvar hagvöxt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Menntun </a:t>
            </a:r>
            <a:r>
              <a:rPr kumimoji="1" lang="is-IS" sz="28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og heilbrigði efla </a:t>
            </a: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mannauðinn og þá um leið hagvöxt til langs tíma litið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Lífskjör </a:t>
            </a:r>
            <a:r>
              <a:rPr kumimoji="1" lang="is-IS" sz="28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almennings </a:t>
            </a: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ráðast af hagvexti á fyrri </a:t>
            </a:r>
            <a:r>
              <a:rPr kumimoji="1" lang="is-IS" sz="28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tíð – og </a:t>
            </a: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engu öðru skv. skilgreiningu</a:t>
            </a:r>
            <a:endParaRPr kumimoji="1" lang="is-IS" sz="28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99364" name="Text Box 4"/>
          <p:cNvSpPr txBox="1">
            <a:spLocks noChangeArrowheads="1"/>
          </p:cNvSpPr>
          <p:nvPr/>
        </p:nvSpPr>
        <p:spPr bwMode="auto">
          <a:xfrm rot="21420000">
            <a:off x="4868708" y="1087114"/>
            <a:ext cx="3993870" cy="523220"/>
          </a:xfrm>
          <a:prstGeom prst="rect">
            <a:avLst/>
          </a:prstGeom>
          <a:noFill/>
          <a:ln w="50800">
            <a:solidFill>
              <a:schemeClr val="accent1">
                <a:lumMod val="7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s-I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Menntun er fjárfesting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3" grpId="0" build="p" bldLvl="2" autoUpdateAnimBg="0"/>
      <p:bldP spid="39936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ChangeArrowheads="1"/>
          </p:cNvSpPr>
          <p:nvPr/>
        </p:nvSpPr>
        <p:spPr bwMode="auto">
          <a:xfrm>
            <a:off x="828675" y="565150"/>
            <a:ext cx="6867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is-I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Menntun er fjárfesting</a:t>
            </a:r>
          </a:p>
        </p:txBody>
      </p:sp>
      <p:sp>
        <p:nvSpPr>
          <p:cNvPr id="403459" name="Rectangle 3"/>
          <p:cNvSpPr>
            <a:spLocks noChangeArrowheads="1"/>
          </p:cNvSpPr>
          <p:nvPr/>
        </p:nvSpPr>
        <p:spPr bwMode="auto">
          <a:xfrm>
            <a:off x="1143000" y="1863725"/>
            <a:ext cx="7543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kumimoji="1" lang="is-I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Vísbendingar </a:t>
            </a:r>
            <a:r>
              <a:rPr kumimoji="1" lang="is-I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um </a:t>
            </a:r>
            <a:r>
              <a:rPr kumimoji="1" lang="is-I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afrakstur menntunar </a:t>
            </a:r>
            <a:endParaRPr kumimoji="1" lang="is-I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Hvert </a:t>
            </a:r>
            <a:r>
              <a:rPr kumimoji="1" lang="is-IS" sz="28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viðbótarár </a:t>
            </a: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í skóla </a:t>
            </a:r>
            <a:r>
              <a:rPr kumimoji="1" lang="is-IS" sz="28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hækkar </a:t>
            </a: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laun um 6% og landsframleiðslu um 4%, þar eð laun eru 2/3 af landsframleiðslu</a:t>
            </a: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Courier New" pitchFamily="49" charset="0"/>
              <a:buChar char="o"/>
            </a:pP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Launamunur háskólamanna og annarra í BNA </a:t>
            </a:r>
            <a:r>
              <a:rPr kumimoji="1" lang="is-IS" sz="28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tvöfaldaðist </a:t>
            </a:r>
            <a:r>
              <a:rPr kumimoji="1" lang="is-IS" sz="28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á 20 </a:t>
            </a:r>
            <a:r>
              <a:rPr kumimoji="1" lang="is-IS" sz="28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árum</a:t>
            </a:r>
            <a:endParaRPr kumimoji="1" lang="is-IS" sz="2800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1168400" lvl="1" indent="-71120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endParaRPr kumimoji="1" lang="is-IS" sz="28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03519" name="Group 63"/>
          <p:cNvGraphicFramePr>
            <a:graphicFrameLocks noGrp="1"/>
          </p:cNvGraphicFramePr>
          <p:nvPr/>
        </p:nvGraphicFramePr>
        <p:xfrm>
          <a:off x="2438400" y="4784725"/>
          <a:ext cx="4495800" cy="1692276"/>
        </p:xfrm>
        <a:graphic>
          <a:graphicData uri="http://schemas.openxmlformats.org/drawingml/2006/table">
            <a:tbl>
              <a:tblPr/>
              <a:tblGrid>
                <a:gridCol w="1371600"/>
                <a:gridCol w="1500188"/>
                <a:gridCol w="1624012"/>
              </a:tblGrid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%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1978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1998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Karlar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66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118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Konur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55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1" lang="is-I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98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3520" name="Line 64"/>
          <p:cNvSpPr>
            <a:spLocks noChangeShapeType="1"/>
          </p:cNvSpPr>
          <p:nvPr/>
        </p:nvSpPr>
        <p:spPr bwMode="auto">
          <a:xfrm>
            <a:off x="2514600" y="5334000"/>
            <a:ext cx="3962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403521" name="Line 65"/>
          <p:cNvSpPr>
            <a:spLocks noChangeShapeType="1"/>
          </p:cNvSpPr>
          <p:nvPr/>
        </p:nvSpPr>
        <p:spPr bwMode="auto">
          <a:xfrm>
            <a:off x="2514600" y="6477000"/>
            <a:ext cx="39624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s-IS"/>
          </a:p>
        </p:txBody>
      </p:sp>
      <p:sp>
        <p:nvSpPr>
          <p:cNvPr id="403522" name="Text Box 66"/>
          <p:cNvSpPr txBox="1">
            <a:spLocks noChangeArrowheads="1"/>
          </p:cNvSpPr>
          <p:nvPr/>
        </p:nvSpPr>
        <p:spPr bwMode="auto">
          <a:xfrm rot="21420000">
            <a:off x="6798087" y="6106467"/>
            <a:ext cx="2002600" cy="461665"/>
          </a:xfrm>
          <a:prstGeom prst="rect">
            <a:avLst/>
          </a:prstGeom>
          <a:noFill/>
          <a:ln w="50800"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s-IS" sz="2400">
                <a:solidFill>
                  <a:srgbClr val="002060"/>
                </a:solidFill>
                <a:latin typeface="Calibri" pitchFamily="34" charset="0"/>
              </a:rPr>
              <a:t>Tæknibyltingin</a:t>
            </a:r>
          </a:p>
        </p:txBody>
      </p:sp>
      <p:sp>
        <p:nvSpPr>
          <p:cNvPr id="8" name="Text Box 66"/>
          <p:cNvSpPr txBox="1">
            <a:spLocks noChangeArrowheads="1"/>
          </p:cNvSpPr>
          <p:nvPr/>
        </p:nvSpPr>
        <p:spPr bwMode="auto">
          <a:xfrm rot="21420000">
            <a:off x="668409" y="5444641"/>
            <a:ext cx="1575419" cy="1015663"/>
          </a:xfrm>
          <a:prstGeom prst="rect">
            <a:avLst/>
          </a:prstGeom>
          <a:noFill/>
          <a:ln w="50800"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s-I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Skýr skilaboð</a:t>
            </a:r>
            <a:endParaRPr lang="is-IS" sz="3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9" grpId="0" build="p" bldLvl="2" autoUpdateAnimBg="0"/>
      <p:bldP spid="403522" grpId="0" animBg="1" autoUpdateAnimBg="0"/>
      <p:bldP spid="8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29" name="Text Box 25"/>
          <p:cNvSpPr txBox="1">
            <a:spLocks noChangeArrowheads="1"/>
          </p:cNvSpPr>
          <p:nvPr/>
        </p:nvSpPr>
        <p:spPr bwMode="auto">
          <a:xfrm>
            <a:off x="860424" y="1905000"/>
            <a:ext cx="5854715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s-IS" sz="2400" dirty="0" smtClean="0">
                <a:latin typeface="Calibri" pitchFamily="34" charset="0"/>
              </a:rPr>
              <a:t>„</a:t>
            </a:r>
            <a:r>
              <a:rPr lang="is-I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Engin </a:t>
            </a:r>
            <a:r>
              <a:rPr lang="is-I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sóun hamlar vexti þjóðarauðs meira en sú vanræksla, sem leyfir snillingi, sem svo vill til um, að eignaðist fátæka foreldra, að eyða starfskrafti sínum í láglaunastrit. Engin breyting myndi glæða vöxt landsauðsins meira en </a:t>
            </a:r>
            <a:r>
              <a:rPr lang="is-I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búsumbætur</a:t>
            </a:r>
            <a:r>
              <a:rPr lang="is-I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í skólum, og þá einkum í framhaldsskólum, að því tilskildu, að umbótunum fylgdi víðtækt námsstyrkjakerfi, sem gerir snjöllum syni erfiðismanns kleift að rísa úr einum skóla í annan hærri, unz hann hefur </a:t>
            </a:r>
            <a:r>
              <a:rPr lang="is-I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öðlazt</a:t>
            </a:r>
            <a:r>
              <a:rPr lang="is-I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hina beztu bókmenntun og starfsmenntun, sem völ er á</a:t>
            </a:r>
            <a:r>
              <a:rPr lang="is-I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.” </a:t>
            </a:r>
            <a:endParaRPr lang="is-I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05530" name="Object 26"/>
          <p:cNvGraphicFramePr>
            <a:graphicFrameLocks noChangeAspect="1"/>
          </p:cNvGraphicFramePr>
          <p:nvPr/>
        </p:nvGraphicFramePr>
        <p:xfrm>
          <a:off x="6715140" y="90486"/>
          <a:ext cx="2332037" cy="3009900"/>
        </p:xfrm>
        <a:graphic>
          <a:graphicData uri="http://schemas.openxmlformats.org/presentationml/2006/ole">
            <p:oleObj spid="_x0000_s405530" name="Photo Editor Photo" r:id="rId5" imgW="2095793" imgH="2704762" progId="">
              <p:embed/>
            </p:oleObj>
          </a:graphicData>
        </a:graphic>
      </p:graphicFrame>
      <p:sp>
        <p:nvSpPr>
          <p:cNvPr id="405531" name="Rectangle 27"/>
          <p:cNvSpPr>
            <a:spLocks noChangeArrowheads="1"/>
          </p:cNvSpPr>
          <p:nvPr/>
        </p:nvSpPr>
        <p:spPr bwMode="auto">
          <a:xfrm>
            <a:off x="6796103" y="3198819"/>
            <a:ext cx="21336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ALFRED MARSHALL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(1920)</a:t>
            </a:r>
          </a:p>
        </p:txBody>
      </p:sp>
      <p:sp>
        <p:nvSpPr>
          <p:cNvPr id="405532" name="Rectangle 28"/>
          <p:cNvSpPr>
            <a:spLocks noChangeArrowheads="1"/>
          </p:cNvSpPr>
          <p:nvPr/>
        </p:nvSpPr>
        <p:spPr bwMode="auto">
          <a:xfrm>
            <a:off x="828675" y="565150"/>
            <a:ext cx="56483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kumimoji="1"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Óður</a:t>
            </a:r>
            <a:r>
              <a:rPr kumimoji="1"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Marshalls </a:t>
            </a:r>
            <a:r>
              <a:rPr kumimoji="1" lang="is-I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til menntunar</a:t>
            </a:r>
            <a:endParaRPr kumimoji="1" lang="is-I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05534" name="Oval 30"/>
          <p:cNvSpPr>
            <a:spLocks noChangeArrowheads="1"/>
          </p:cNvSpPr>
          <p:nvPr/>
        </p:nvSpPr>
        <p:spPr bwMode="auto">
          <a:xfrm>
            <a:off x="7196156" y="3933832"/>
            <a:ext cx="1371600" cy="533400"/>
          </a:xfrm>
          <a:prstGeom prst="ellipse">
            <a:avLst/>
          </a:prstGeom>
          <a:noFill/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29" grpId="0" autoUpdateAnimBg="0"/>
      <p:bldP spid="4055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ChangeArrowheads="1"/>
          </p:cNvSpPr>
          <p:nvPr/>
        </p:nvSpPr>
        <p:spPr bwMode="auto">
          <a:xfrm>
            <a:off x="828675" y="565150"/>
            <a:ext cx="6867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is-I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is-I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is-I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is-I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is-I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Misvöxtur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3367" name="Line 23"/>
          <p:cNvSpPr>
            <a:spLocks noChangeShapeType="1"/>
          </p:cNvSpPr>
          <p:nvPr/>
        </p:nvSpPr>
        <p:spPr bwMode="auto">
          <a:xfrm>
            <a:off x="1828800" y="5867400"/>
            <a:ext cx="5334000" cy="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s-IS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13368" name="Line 24"/>
          <p:cNvSpPr>
            <a:spLocks noChangeShapeType="1"/>
          </p:cNvSpPr>
          <p:nvPr/>
        </p:nvSpPr>
        <p:spPr bwMode="auto">
          <a:xfrm flipV="1">
            <a:off x="1839913" y="2057400"/>
            <a:ext cx="0" cy="3810000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s-IS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13369" name="Freeform 25"/>
          <p:cNvSpPr>
            <a:spLocks/>
          </p:cNvSpPr>
          <p:nvPr/>
        </p:nvSpPr>
        <p:spPr bwMode="auto">
          <a:xfrm>
            <a:off x="1828800" y="2286000"/>
            <a:ext cx="4267200" cy="3505200"/>
          </a:xfrm>
          <a:custGeom>
            <a:avLst/>
            <a:gdLst/>
            <a:ahLst/>
            <a:cxnLst>
              <a:cxn ang="0">
                <a:pos x="0" y="1776"/>
              </a:cxn>
              <a:cxn ang="0">
                <a:pos x="1200" y="1440"/>
              </a:cxn>
              <a:cxn ang="0">
                <a:pos x="2688" y="0"/>
              </a:cxn>
            </a:cxnLst>
            <a:rect l="0" t="0" r="r" b="b"/>
            <a:pathLst>
              <a:path w="2688" h="1776">
                <a:moveTo>
                  <a:pt x="0" y="1776"/>
                </a:moveTo>
                <a:cubicBezTo>
                  <a:pt x="376" y="1756"/>
                  <a:pt x="752" y="1736"/>
                  <a:pt x="1200" y="1440"/>
                </a:cubicBezTo>
                <a:cubicBezTo>
                  <a:pt x="1648" y="1144"/>
                  <a:pt x="2168" y="572"/>
                  <a:pt x="2688" y="0"/>
                </a:cubicBezTo>
              </a:path>
            </a:pathLst>
          </a:custGeom>
          <a:noFill/>
          <a:ln w="508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13370" name="Text Box 26"/>
          <p:cNvSpPr txBox="1">
            <a:spLocks noChangeArrowheads="1"/>
          </p:cNvSpPr>
          <p:nvPr/>
        </p:nvSpPr>
        <p:spPr bwMode="auto">
          <a:xfrm>
            <a:off x="6457950" y="5976938"/>
            <a:ext cx="47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Ár</a:t>
            </a:r>
          </a:p>
        </p:txBody>
      </p:sp>
      <p:sp>
        <p:nvSpPr>
          <p:cNvPr id="313371" name="Text Box 27"/>
          <p:cNvSpPr txBox="1">
            <a:spLocks noChangeArrowheads="1"/>
          </p:cNvSpPr>
          <p:nvPr/>
        </p:nvSpPr>
        <p:spPr bwMode="auto">
          <a:xfrm rot="16200000">
            <a:off x="-198050" y="3602875"/>
            <a:ext cx="32885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Landsframleiðsla </a:t>
            </a:r>
            <a:r>
              <a:rPr lang="is-I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á mann</a:t>
            </a:r>
          </a:p>
        </p:txBody>
      </p:sp>
      <p:sp>
        <p:nvSpPr>
          <p:cNvPr id="313372" name="Freeform 28"/>
          <p:cNvSpPr>
            <a:spLocks/>
          </p:cNvSpPr>
          <p:nvPr/>
        </p:nvSpPr>
        <p:spPr bwMode="auto">
          <a:xfrm>
            <a:off x="1828800" y="5257800"/>
            <a:ext cx="4191000" cy="533400"/>
          </a:xfrm>
          <a:custGeom>
            <a:avLst/>
            <a:gdLst/>
            <a:ahLst/>
            <a:cxnLst>
              <a:cxn ang="0">
                <a:pos x="0" y="1776"/>
              </a:cxn>
              <a:cxn ang="0">
                <a:pos x="1200" y="1440"/>
              </a:cxn>
              <a:cxn ang="0">
                <a:pos x="2688" y="0"/>
              </a:cxn>
            </a:cxnLst>
            <a:rect l="0" t="0" r="r" b="b"/>
            <a:pathLst>
              <a:path w="2688" h="1776">
                <a:moveTo>
                  <a:pt x="0" y="1776"/>
                </a:moveTo>
                <a:cubicBezTo>
                  <a:pt x="376" y="1756"/>
                  <a:pt x="752" y="1736"/>
                  <a:pt x="1200" y="1440"/>
                </a:cubicBezTo>
                <a:cubicBezTo>
                  <a:pt x="1648" y="1144"/>
                  <a:pt x="2168" y="572"/>
                  <a:pt x="2688" y="0"/>
                </a:cubicBezTo>
              </a:path>
            </a:pathLst>
          </a:custGeom>
          <a:noFill/>
          <a:ln w="508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s-IS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13373" name="Text Box 29"/>
          <p:cNvSpPr txBox="1">
            <a:spLocks noChangeArrowheads="1"/>
          </p:cNvSpPr>
          <p:nvPr/>
        </p:nvSpPr>
        <p:spPr bwMode="auto">
          <a:xfrm>
            <a:off x="6102350" y="1981200"/>
            <a:ext cx="21579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Land B: 2% á ári</a:t>
            </a:r>
          </a:p>
        </p:txBody>
      </p:sp>
      <p:sp>
        <p:nvSpPr>
          <p:cNvPr id="313374" name="Text Box 30"/>
          <p:cNvSpPr txBox="1">
            <a:spLocks noChangeArrowheads="1"/>
          </p:cNvSpPr>
          <p:nvPr/>
        </p:nvSpPr>
        <p:spPr bwMode="auto">
          <a:xfrm>
            <a:off x="6062663" y="4995863"/>
            <a:ext cx="24016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Land A: 0,4% á ári</a:t>
            </a:r>
          </a:p>
        </p:txBody>
      </p:sp>
      <p:sp>
        <p:nvSpPr>
          <p:cNvPr id="313375" name="Text Box 31"/>
          <p:cNvSpPr txBox="1">
            <a:spLocks noChangeArrowheads="1"/>
          </p:cNvSpPr>
          <p:nvPr/>
        </p:nvSpPr>
        <p:spPr bwMode="auto">
          <a:xfrm>
            <a:off x="2133600" y="2209800"/>
            <a:ext cx="2347117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Aft>
                <a:spcPct val="30000"/>
              </a:spcAft>
              <a:buClr>
                <a:srgbClr val="FF0000"/>
              </a:buClr>
              <a:buFont typeface="Courier New" pitchFamily="49" charset="0"/>
              <a:buChar char="o"/>
            </a:pPr>
            <a:r>
              <a:rPr lang="is-I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Hagkvæmni</a:t>
            </a:r>
          </a:p>
          <a:p>
            <a:pPr>
              <a:spcAft>
                <a:spcPct val="30000"/>
              </a:spcAft>
              <a:buClr>
                <a:srgbClr val="FF0000"/>
              </a:buClr>
              <a:buFont typeface="Courier New" pitchFamily="49" charset="0"/>
              <a:buChar char="o"/>
            </a:pPr>
            <a:r>
              <a:rPr lang="is-I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Hagskipulag</a:t>
            </a:r>
          </a:p>
          <a:p>
            <a:pPr>
              <a:spcAft>
                <a:spcPct val="30000"/>
              </a:spcAft>
              <a:buClr>
                <a:srgbClr val="FF0000"/>
              </a:buClr>
              <a:buFont typeface="Courier New" pitchFamily="49" charset="0"/>
              <a:buChar char="o"/>
            </a:pPr>
            <a:r>
              <a:rPr lang="is-I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Hagstjórn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13377" name="Text Box 33"/>
          <p:cNvSpPr txBox="1">
            <a:spLocks noChangeArrowheads="1"/>
          </p:cNvSpPr>
          <p:nvPr/>
        </p:nvSpPr>
        <p:spPr bwMode="auto">
          <a:xfrm>
            <a:off x="5715000" y="3505200"/>
            <a:ext cx="2971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s-I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Nær þrefaldur lífskjaramunur eftir 60 ár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13378" name="Text Box 34"/>
          <p:cNvSpPr txBox="1">
            <a:spLocks noChangeArrowheads="1"/>
          </p:cNvSpPr>
          <p:nvPr/>
        </p:nvSpPr>
        <p:spPr bwMode="auto">
          <a:xfrm>
            <a:off x="1736725" y="5976938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0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13379" name="Text Box 35"/>
          <p:cNvSpPr txBox="1">
            <a:spLocks noChangeArrowheads="1"/>
          </p:cNvSpPr>
          <p:nvPr/>
        </p:nvSpPr>
        <p:spPr bwMode="auto">
          <a:xfrm>
            <a:off x="5307013" y="5975350"/>
            <a:ext cx="4956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s-I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60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 rot="21420000">
            <a:off x="6184557" y="280574"/>
            <a:ext cx="2575720" cy="1631216"/>
          </a:xfrm>
          <a:prstGeom prst="rect">
            <a:avLst/>
          </a:prstGeom>
          <a:noFill/>
          <a:ln w="508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is-I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Kína og Evrópa:</a:t>
            </a:r>
          </a:p>
          <a:p>
            <a:pPr algn="r" eaLnBrk="0" hangingPunct="0">
              <a:defRPr/>
            </a:pPr>
            <a:r>
              <a:rPr lang="is-I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1:1 árið 1400</a:t>
            </a:r>
          </a:p>
          <a:p>
            <a:pPr algn="r" eaLnBrk="0" hangingPunct="0">
              <a:defRPr/>
            </a:pPr>
            <a:r>
              <a:rPr lang="is-I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1:20 árið 1989</a:t>
            </a:r>
          </a:p>
          <a:p>
            <a:pPr algn="r" eaLnBrk="0" hangingPunct="0">
              <a:defRPr/>
            </a:pPr>
            <a:r>
              <a:rPr lang="is-I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1:4 árið 2006</a:t>
            </a:r>
            <a:endParaRPr lang="is-I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4464843" y="4179099"/>
            <a:ext cx="2214578" cy="1588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3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3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3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3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13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69" grpId="0" animBg="1"/>
      <p:bldP spid="313372" grpId="0" animBg="1"/>
      <p:bldP spid="313373" grpId="0" autoUpdateAnimBg="0"/>
      <p:bldP spid="313374" grpId="0" autoUpdateAnimBg="0"/>
      <p:bldP spid="313375" grpId="0" build="p" autoUpdateAnimBg="0"/>
      <p:bldP spid="313377" grpId="0" autoUpdateAnimBg="0"/>
      <p:bldP spid="18" grpId="0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8264</TotalTime>
  <Words>1701</Words>
  <Application>Microsoft PowerPoint</Application>
  <PresentationFormat>On-screen Show (4:3)</PresentationFormat>
  <Paragraphs>341</Paragraphs>
  <Slides>40</Slides>
  <Notes>40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Oriel</vt:lpstr>
      <vt:lpstr>Photo Editor Photo</vt:lpstr>
      <vt:lpstr>Chart</vt:lpstr>
      <vt:lpstr>Skipulag skólamálanna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Economic Growth</dc:title>
  <dc:creator>Dagfinnur Sveinbjörnsson</dc:creator>
  <cp:lastModifiedBy>gylfason</cp:lastModifiedBy>
  <cp:revision>374</cp:revision>
  <dcterms:created xsi:type="dcterms:W3CDTF">1999-04-04T11:30:47Z</dcterms:created>
  <dcterms:modified xsi:type="dcterms:W3CDTF">2008-07-04T20:56:59Z</dcterms:modified>
</cp:coreProperties>
</file>