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charts/chart19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notesSlides/notesSlide14.xml" ContentType="application/vnd.openxmlformats-officedocument.presentationml.notesSlide+xml"/>
  <Override PartName="/ppt/charts/chart22.xml" ContentType="application/vnd.openxmlformats-officedocument.drawingml.chart+xml"/>
  <Override PartName="/ppt/charts/chart7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20.xml" ContentType="application/vnd.openxmlformats-officedocument.drawingml.chart+xml"/>
  <Default Extension="xlsx" ContentType="application/vnd.openxmlformats-officedocument.spreadsheetml.sheet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rts/chart18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charts/chart16.xml" ContentType="application/vnd.openxmlformats-officedocument.drawingml.char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notesSlides/notesSlide13.xml" ContentType="application/vnd.openxmlformats-officedocument.presentationml.notesSlide+xml"/>
  <Override PartName="/ppt/charts/chart21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notesSlides/notesSlide8.xml" ContentType="application/vnd.openxmlformats-officedocument.presentationml.notesSlide+xml"/>
  <Override PartName="/ppt/charts/chart10.xml" ContentType="application/vnd.openxmlformats-officedocument.drawingml.chart+xml"/>
  <Override PartName="/ppt/notesSlides/notesSlide1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306" r:id="rId3"/>
    <p:sldId id="330" r:id="rId4"/>
    <p:sldId id="331" r:id="rId5"/>
    <p:sldId id="335" r:id="rId6"/>
    <p:sldId id="333" r:id="rId7"/>
    <p:sldId id="334" r:id="rId8"/>
    <p:sldId id="281" r:id="rId9"/>
    <p:sldId id="316" r:id="rId10"/>
    <p:sldId id="284" r:id="rId11"/>
    <p:sldId id="301" r:id="rId12"/>
    <p:sldId id="326" r:id="rId13"/>
    <p:sldId id="327" r:id="rId14"/>
    <p:sldId id="329" r:id="rId15"/>
    <p:sldId id="336" r:id="rId16"/>
    <p:sldId id="338" r:id="rId17"/>
    <p:sldId id="337" r:id="rId18"/>
  </p:sldIdLst>
  <p:sldSz cx="9144000" cy="6858000" type="screen4x3"/>
  <p:notesSz cx="6858000" cy="9144000"/>
  <p:defaultTextStyle>
    <a:defPPr>
      <a:defRPr lang="is-I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00"/>
    <a:srgbClr val="669900"/>
    <a:srgbClr val="3399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84" y="-3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ylfason\Documents\Excel%202010\Hours%20Lab%20Force%20Particip%202013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ylfason\AppData\Local\Temp\FP.CPI.TOTL.ZG_Indicator_MetaData_en_EXCEL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ylfason\AppData\Local\Temp\sl.uem.totl.ne.zs_Indicator_en_excel_v2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ylfason\AppData\Local\Temp\NE.GDI.TOTL.ZS_Indicator_MetaData_en_EXCEL-1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ylfason\Documents\Excel%202010\Hrein%20fj&#225;rfesting%202013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ylfason\Documents\Excel%202010\Adjested%20Net%20Saving%202013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ylfason\Documents\Excel%202010\Nordic%20fertility%202014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ylfason\Documents\Excel%202010\Nordic%20life%20expectancy%202014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7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9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0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ylfason\AppData\Local\Temp\NY.GNP.PCAP.PP.CD_Indicator_MetaData_en_EXCEL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ylfason\Documents\Excel%202010\Groneingen%20data%20TEDI_Jan201311-1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ylfason\Documents\Excel%202010\Hours%20Lab%20Force%20Particip%20201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1920-1929</c:v>
                </c:pt>
                <c:pt idx="1">
                  <c:v>1990-2008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14.5</c:v>
                </c:pt>
                <c:pt idx="1">
                  <c:v>14.2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1920-1929</c:v>
                </c:pt>
                <c:pt idx="1">
                  <c:v>1990-2008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24</c:v>
                </c:pt>
                <c:pt idx="1">
                  <c:v>23.8</c:v>
                </c:pt>
              </c:numCache>
            </c:numRef>
          </c:val>
        </c:ser>
        <c:axId val="83905536"/>
        <c:axId val="84009728"/>
      </c:barChart>
      <c:catAx>
        <c:axId val="83905536"/>
        <c:scaling>
          <c:orientation val="minMax"/>
        </c:scaling>
        <c:axPos val="b"/>
        <c:tickLblPos val="nextTo"/>
        <c:crossAx val="84009728"/>
        <c:crosses val="autoZero"/>
        <c:auto val="1"/>
        <c:lblAlgn val="ctr"/>
        <c:lblOffset val="100"/>
      </c:catAx>
      <c:valAx>
        <c:axId val="84009728"/>
        <c:scaling>
          <c:orientation val="minMax"/>
        </c:scaling>
        <c:axPos val="l"/>
        <c:majorGridlines/>
        <c:numFmt formatCode="General" sourceLinked="1"/>
        <c:tickLblPos val="nextTo"/>
        <c:crossAx val="8390553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is-IS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>
        <c:manualLayout>
          <c:layoutTarget val="inner"/>
          <c:xMode val="edge"/>
          <c:yMode val="edge"/>
          <c:x val="0.10708573928259016"/>
          <c:y val="5.1400554097404488E-2"/>
          <c:w val="0.86290682414698161"/>
          <c:h val="0.7827803295421405"/>
        </c:manualLayout>
      </c:layout>
      <c:lineChart>
        <c:grouping val="standard"/>
        <c:ser>
          <c:idx val="0"/>
          <c:order val="0"/>
          <c:tx>
            <c:strRef>
              <c:f>GNInord!$A$32</c:f>
              <c:strCache>
                <c:ptCount val="1"/>
                <c:pt idx="0">
                  <c:v>Denmark</c:v>
                </c:pt>
              </c:strCache>
            </c:strRef>
          </c:tx>
          <c:marker>
            <c:symbol val="none"/>
          </c:marker>
          <c:cat>
            <c:strRef>
              <c:f>GNInord!$B$31:$X$31</c:f>
              <c:strCache>
                <c:ptCount val="23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</c:strCache>
            </c:strRef>
          </c:cat>
          <c:val>
            <c:numRef>
              <c:f>GNInord!$B$32:$X$32</c:f>
              <c:numCache>
                <c:formatCode>0.00</c:formatCode>
                <c:ptCount val="23"/>
                <c:pt idx="0">
                  <c:v>17.237132751552515</c:v>
                </c:pt>
                <c:pt idx="1">
                  <c:v>18.15182667753454</c:v>
                </c:pt>
                <c:pt idx="2">
                  <c:v>18.730564650072917</c:v>
                </c:pt>
                <c:pt idx="3">
                  <c:v>19.409870435492934</c:v>
                </c:pt>
                <c:pt idx="4">
                  <c:v>22.315989344347649</c:v>
                </c:pt>
                <c:pt idx="5">
                  <c:v>23.103116626458583</c:v>
                </c:pt>
                <c:pt idx="6">
                  <c:v>24.208807536082553</c:v>
                </c:pt>
                <c:pt idx="7">
                  <c:v>24.937706694390478</c:v>
                </c:pt>
                <c:pt idx="8">
                  <c:v>25.737576363279491</c:v>
                </c:pt>
                <c:pt idx="9">
                  <c:v>26.124034473137229</c:v>
                </c:pt>
                <c:pt idx="10">
                  <c:v>27.514015169518107</c:v>
                </c:pt>
                <c:pt idx="11">
                  <c:v>28.381701664103129</c:v>
                </c:pt>
                <c:pt idx="12">
                  <c:v>29.635765218866354</c:v>
                </c:pt>
                <c:pt idx="13">
                  <c:v>29.706882835767619</c:v>
                </c:pt>
                <c:pt idx="14">
                  <c:v>31.492142807832465</c:v>
                </c:pt>
                <c:pt idx="15">
                  <c:v>32.827984139285775</c:v>
                </c:pt>
                <c:pt idx="16">
                  <c:v>35.402871481080027</c:v>
                </c:pt>
                <c:pt idx="17">
                  <c:v>37.378289754659555</c:v>
                </c:pt>
                <c:pt idx="18">
                  <c:v>39.561975734404513</c:v>
                </c:pt>
                <c:pt idx="19">
                  <c:v>39.103218380562893</c:v>
                </c:pt>
                <c:pt idx="20">
                  <c:v>42.348769030910006</c:v>
                </c:pt>
                <c:pt idx="21">
                  <c:v>42.900464372965494</c:v>
                </c:pt>
                <c:pt idx="22">
                  <c:v>44.135595227354294</c:v>
                </c:pt>
              </c:numCache>
            </c:numRef>
          </c:val>
        </c:ser>
        <c:ser>
          <c:idx val="1"/>
          <c:order val="1"/>
          <c:tx>
            <c:strRef>
              <c:f>GNInord!$A$33</c:f>
              <c:strCache>
                <c:ptCount val="1"/>
                <c:pt idx="0">
                  <c:v>Finland</c:v>
                </c:pt>
              </c:strCache>
            </c:strRef>
          </c:tx>
          <c:spPr>
            <a:ln>
              <a:solidFill>
                <a:srgbClr val="99CC00"/>
              </a:solidFill>
            </a:ln>
          </c:spPr>
          <c:marker>
            <c:symbol val="none"/>
          </c:marker>
          <c:cat>
            <c:strRef>
              <c:f>GNInord!$B$31:$X$31</c:f>
              <c:strCache>
                <c:ptCount val="23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</c:strCache>
            </c:strRef>
          </c:cat>
          <c:val>
            <c:numRef>
              <c:f>GNInord!$B$33:$X$33</c:f>
              <c:numCache>
                <c:formatCode>0.00</c:formatCode>
                <c:ptCount val="23"/>
                <c:pt idx="0">
                  <c:v>14.835711453238813</c:v>
                </c:pt>
                <c:pt idx="1">
                  <c:v>14.729628270212141</c:v>
                </c:pt>
                <c:pt idx="2">
                  <c:v>14.575000416974104</c:v>
                </c:pt>
                <c:pt idx="3">
                  <c:v>14.804510666008303</c:v>
                </c:pt>
                <c:pt idx="4">
                  <c:v>15.822188771190989</c:v>
                </c:pt>
                <c:pt idx="5">
                  <c:v>16.798337193950786</c:v>
                </c:pt>
                <c:pt idx="6">
                  <c:v>17.393321822360289</c:v>
                </c:pt>
                <c:pt idx="7">
                  <c:v>19.312194310990431</c:v>
                </c:pt>
                <c:pt idx="8">
                  <c:v>20.759590661246285</c:v>
                </c:pt>
                <c:pt idx="9">
                  <c:v>21.588543099336217</c:v>
                </c:pt>
                <c:pt idx="10">
                  <c:v>23.580304500942784</c:v>
                </c:pt>
                <c:pt idx="11">
                  <c:v>24.743655107990868</c:v>
                </c:pt>
                <c:pt idx="12">
                  <c:v>25.896473296500819</c:v>
                </c:pt>
                <c:pt idx="13">
                  <c:v>26.068039197597589</c:v>
                </c:pt>
                <c:pt idx="14">
                  <c:v>28.719233652867089</c:v>
                </c:pt>
                <c:pt idx="15">
                  <c:v>29.475329579090289</c:v>
                </c:pt>
                <c:pt idx="16">
                  <c:v>31.791806582493081</c:v>
                </c:pt>
                <c:pt idx="17">
                  <c:v>34.345515983274453</c:v>
                </c:pt>
                <c:pt idx="18">
                  <c:v>36.58781271157185</c:v>
                </c:pt>
                <c:pt idx="19">
                  <c:v>35.451634936712793</c:v>
                </c:pt>
                <c:pt idx="20">
                  <c:v>36.161256759493064</c:v>
                </c:pt>
                <c:pt idx="21">
                  <c:v>37.165806578210194</c:v>
                </c:pt>
                <c:pt idx="22">
                  <c:v>37.816662302176304</c:v>
                </c:pt>
              </c:numCache>
            </c:numRef>
          </c:val>
        </c:ser>
        <c:ser>
          <c:idx val="2"/>
          <c:order val="2"/>
          <c:tx>
            <c:strRef>
              <c:f>GNInord!$A$34</c:f>
              <c:strCache>
                <c:ptCount val="1"/>
                <c:pt idx="0">
                  <c:v>Iceland</c:v>
                </c:pt>
              </c:strCache>
            </c:strRef>
          </c:tx>
          <c:spPr>
            <a:ln w="28575">
              <a:solidFill>
                <a:srgbClr val="C00000"/>
              </a:solidFill>
            </a:ln>
          </c:spPr>
          <c:marker>
            <c:symbol val="none"/>
          </c:marker>
          <c:cat>
            <c:strRef>
              <c:f>GNInord!$B$31:$X$31</c:f>
              <c:strCache>
                <c:ptCount val="23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</c:strCache>
            </c:strRef>
          </c:cat>
          <c:val>
            <c:numRef>
              <c:f>GNInord!$B$34:$X$34</c:f>
              <c:numCache>
                <c:formatCode>0.00</c:formatCode>
                <c:ptCount val="23"/>
                <c:pt idx="0">
                  <c:v>14.940864102244246</c:v>
                </c:pt>
                <c:pt idx="1">
                  <c:v>15.297972150309448</c:v>
                </c:pt>
                <c:pt idx="2">
                  <c:v>14.720443134041528</c:v>
                </c:pt>
                <c:pt idx="3">
                  <c:v>15.511908608025292</c:v>
                </c:pt>
                <c:pt idx="4">
                  <c:v>16.308808601605104</c:v>
                </c:pt>
                <c:pt idx="5">
                  <c:v>16.151689993209821</c:v>
                </c:pt>
                <c:pt idx="6">
                  <c:v>16.939056402677593</c:v>
                </c:pt>
                <c:pt idx="7">
                  <c:v>18.575290542724673</c:v>
                </c:pt>
                <c:pt idx="8">
                  <c:v>19.767803633621199</c:v>
                </c:pt>
                <c:pt idx="9">
                  <c:v>19.576437088449886</c:v>
                </c:pt>
                <c:pt idx="10">
                  <c:v>19.343733770903427</c:v>
                </c:pt>
                <c:pt idx="11">
                  <c:v>20.796673961558842</c:v>
                </c:pt>
                <c:pt idx="12">
                  <c:v>22.569489435077667</c:v>
                </c:pt>
                <c:pt idx="13">
                  <c:v>22.106933006723587</c:v>
                </c:pt>
                <c:pt idx="14">
                  <c:v>24.074733659399826</c:v>
                </c:pt>
                <c:pt idx="15">
                  <c:v>24.828899864891802</c:v>
                </c:pt>
                <c:pt idx="16">
                  <c:v>24.585358748884893</c:v>
                </c:pt>
                <c:pt idx="17">
                  <c:v>25.521725893338129</c:v>
                </c:pt>
                <c:pt idx="18">
                  <c:v>22.736572474022829</c:v>
                </c:pt>
                <c:pt idx="19">
                  <c:v>23.65145332657179</c:v>
                </c:pt>
                <c:pt idx="20">
                  <c:v>23.130660603682625</c:v>
                </c:pt>
                <c:pt idx="21">
                  <c:v>24.488007934765463</c:v>
                </c:pt>
                <c:pt idx="22">
                  <c:v>26.127855003566058</c:v>
                </c:pt>
              </c:numCache>
            </c:numRef>
          </c:val>
        </c:ser>
        <c:ser>
          <c:idx val="3"/>
          <c:order val="3"/>
          <c:tx>
            <c:strRef>
              <c:f>GNInord!$A$35</c:f>
              <c:strCache>
                <c:ptCount val="1"/>
                <c:pt idx="0">
                  <c:v>Norway</c:v>
                </c:pt>
              </c:strCache>
            </c:strRef>
          </c:tx>
          <c:marker>
            <c:symbol val="none"/>
          </c:marker>
          <c:cat>
            <c:strRef>
              <c:f>GNInord!$B$31:$X$31</c:f>
              <c:strCache>
                <c:ptCount val="23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</c:strCache>
            </c:strRef>
          </c:cat>
          <c:val>
            <c:numRef>
              <c:f>GNInord!$B$35:$X$35</c:f>
              <c:numCache>
                <c:formatCode>0.00</c:formatCode>
                <c:ptCount val="23"/>
                <c:pt idx="0">
                  <c:v>18.287575341791687</c:v>
                </c:pt>
                <c:pt idx="1">
                  <c:v>19.703708866943906</c:v>
                </c:pt>
                <c:pt idx="2">
                  <c:v>20.956145603334292</c:v>
                </c:pt>
                <c:pt idx="3">
                  <c:v>22.006300018396146</c:v>
                </c:pt>
                <c:pt idx="4">
                  <c:v>23.493312733207713</c:v>
                </c:pt>
                <c:pt idx="5">
                  <c:v>24.975163957721037</c:v>
                </c:pt>
                <c:pt idx="6">
                  <c:v>27.081639840610851</c:v>
                </c:pt>
                <c:pt idx="7">
                  <c:v>28.64742493971201</c:v>
                </c:pt>
                <c:pt idx="8">
                  <c:v>27.782212011249737</c:v>
                </c:pt>
                <c:pt idx="9">
                  <c:v>30.375396730435469</c:v>
                </c:pt>
                <c:pt idx="10">
                  <c:v>37.063878660276906</c:v>
                </c:pt>
                <c:pt idx="11">
                  <c:v>39.365186798572381</c:v>
                </c:pt>
                <c:pt idx="12">
                  <c:v>39.714834586815577</c:v>
                </c:pt>
                <c:pt idx="13">
                  <c:v>41.975361378221542</c:v>
                </c:pt>
                <c:pt idx="14">
                  <c:v>45.79546597888185</c:v>
                </c:pt>
                <c:pt idx="15">
                  <c:v>51.829197033835484</c:v>
                </c:pt>
                <c:pt idx="16">
                  <c:v>57.977311743344274</c:v>
                </c:pt>
                <c:pt idx="17">
                  <c:v>58.939671402596403</c:v>
                </c:pt>
                <c:pt idx="18">
                  <c:v>63.565077032751653</c:v>
                </c:pt>
                <c:pt idx="19">
                  <c:v>59.069583848847458</c:v>
                </c:pt>
                <c:pt idx="20">
                  <c:v>62.509137861420932</c:v>
                </c:pt>
                <c:pt idx="21">
                  <c:v>66.060381673500558</c:v>
                </c:pt>
                <c:pt idx="22">
                  <c:v>68.945478210865389</c:v>
                </c:pt>
              </c:numCache>
            </c:numRef>
          </c:val>
        </c:ser>
        <c:ser>
          <c:idx val="4"/>
          <c:order val="4"/>
          <c:tx>
            <c:strRef>
              <c:f>GNInord!$A$36</c:f>
              <c:strCache>
                <c:ptCount val="1"/>
                <c:pt idx="0">
                  <c:v>Sweden</c:v>
                </c:pt>
              </c:strCache>
            </c:strRef>
          </c:tx>
          <c:marker>
            <c:symbol val="none"/>
          </c:marker>
          <c:cat>
            <c:strRef>
              <c:f>GNInord!$B$31:$X$31</c:f>
              <c:strCache>
                <c:ptCount val="23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</c:strCache>
            </c:strRef>
          </c:cat>
          <c:val>
            <c:numRef>
              <c:f>GNInord!$B$36:$X$36</c:f>
              <c:numCache>
                <c:formatCode>0.00</c:formatCode>
                <c:ptCount val="23"/>
                <c:pt idx="0">
                  <c:v>18.287524467627513</c:v>
                </c:pt>
                <c:pt idx="1">
                  <c:v>18.721276267345687</c:v>
                </c:pt>
                <c:pt idx="2">
                  <c:v>18.772147149028349</c:v>
                </c:pt>
                <c:pt idx="3">
                  <c:v>18.597567152536765</c:v>
                </c:pt>
                <c:pt idx="4">
                  <c:v>19.672618130727429</c:v>
                </c:pt>
                <c:pt idx="5">
                  <c:v>20.62096688820419</c:v>
                </c:pt>
                <c:pt idx="6">
                  <c:v>21.225327317152473</c:v>
                </c:pt>
                <c:pt idx="7">
                  <c:v>22.26408368484897</c:v>
                </c:pt>
                <c:pt idx="8">
                  <c:v>23.532885258008694</c:v>
                </c:pt>
                <c:pt idx="9">
                  <c:v>24.937457747285315</c:v>
                </c:pt>
                <c:pt idx="10">
                  <c:v>26.837883194583764</c:v>
                </c:pt>
                <c:pt idx="11">
                  <c:v>27.494616577615634</c:v>
                </c:pt>
                <c:pt idx="12">
                  <c:v>29.021622004122072</c:v>
                </c:pt>
                <c:pt idx="13">
                  <c:v>30.97022681805208</c:v>
                </c:pt>
                <c:pt idx="14">
                  <c:v>32.326774502521189</c:v>
                </c:pt>
                <c:pt idx="15">
                  <c:v>32.217377047426055</c:v>
                </c:pt>
                <c:pt idx="16">
                  <c:v>35.346973896742995</c:v>
                </c:pt>
                <c:pt idx="17">
                  <c:v>38.133404280404335</c:v>
                </c:pt>
                <c:pt idx="18">
                  <c:v>39.621550412528109</c:v>
                </c:pt>
                <c:pt idx="19">
                  <c:v>37.158617435201045</c:v>
                </c:pt>
                <c:pt idx="20">
                  <c:v>38.540069884008595</c:v>
                </c:pt>
                <c:pt idx="21">
                  <c:v>40.581876939065886</c:v>
                </c:pt>
                <c:pt idx="22">
                  <c:v>41.213340409826543</c:v>
                </c:pt>
              </c:numCache>
            </c:numRef>
          </c:val>
        </c:ser>
        <c:marker val="1"/>
        <c:axId val="82186240"/>
        <c:axId val="82187776"/>
      </c:lineChart>
      <c:catAx>
        <c:axId val="82186240"/>
        <c:scaling>
          <c:orientation val="minMax"/>
        </c:scaling>
        <c:axPos val="b"/>
        <c:tickLblPos val="nextTo"/>
        <c:txPr>
          <a:bodyPr rot="-2700000"/>
          <a:lstStyle/>
          <a:p>
            <a:pPr>
              <a:defRPr sz="1200">
                <a:latin typeface="+mn-lt"/>
                <a:cs typeface="Times New Roman" pitchFamily="18" charset="0"/>
              </a:defRPr>
            </a:pPr>
            <a:endParaRPr lang="is-IS"/>
          </a:p>
        </c:txPr>
        <c:crossAx val="82187776"/>
        <c:crosses val="autoZero"/>
        <c:auto val="1"/>
        <c:lblAlgn val="ctr"/>
        <c:lblOffset val="100"/>
        <c:tickLblSkip val="2"/>
      </c:catAx>
      <c:valAx>
        <c:axId val="82187776"/>
        <c:scaling>
          <c:orientation val="minMax"/>
        </c:scaling>
        <c:axPos val="l"/>
        <c:majorGridlines/>
        <c:numFmt formatCode="0" sourceLinked="0"/>
        <c:tickLblPos val="nextTo"/>
        <c:txPr>
          <a:bodyPr/>
          <a:lstStyle/>
          <a:p>
            <a:pPr>
              <a:defRPr sz="1200">
                <a:latin typeface="+mn-lt"/>
                <a:cs typeface="Times New Roman" pitchFamily="18" charset="0"/>
              </a:defRPr>
            </a:pPr>
            <a:endParaRPr lang="is-IS"/>
          </a:p>
        </c:txPr>
        <c:crossAx val="821862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0194890296648516"/>
          <c:y val="6.3318593835731865E-2"/>
          <c:w val="0.34295532782137861"/>
          <c:h val="0.44920390515700198"/>
        </c:manualLayout>
      </c:layout>
      <c:txPr>
        <a:bodyPr/>
        <a:lstStyle/>
        <a:p>
          <a:pPr>
            <a:defRPr sz="1200">
              <a:latin typeface="+mn-lt"/>
              <a:cs typeface="Times New Roman" pitchFamily="18" charset="0"/>
            </a:defRPr>
          </a:pPr>
          <a:endParaRPr lang="is-IS"/>
        </a:p>
      </c:txPr>
    </c:legend>
    <c:plotVisOnly val="1"/>
  </c:chart>
  <c:spPr>
    <a:ln>
      <a:noFill/>
    </a:ln>
  </c:sp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>
        <c:manualLayout>
          <c:layoutTarget val="inner"/>
          <c:xMode val="edge"/>
          <c:yMode val="edge"/>
          <c:x val="8.0488407699037617E-2"/>
          <c:y val="5.1400554097404488E-2"/>
          <c:w val="0.88565048118985124"/>
          <c:h val="0.88673447069116362"/>
        </c:manualLayout>
      </c:layout>
      <c:lineChart>
        <c:grouping val="standard"/>
        <c:ser>
          <c:idx val="0"/>
          <c:order val="0"/>
          <c:tx>
            <c:strRef>
              <c:f>Sheet1!$A$2</c:f>
              <c:strCache>
                <c:ptCount val="1"/>
                <c:pt idx="0">
                  <c:v>Denmark</c:v>
                </c:pt>
              </c:strCache>
            </c:strRef>
          </c:tx>
          <c:marker>
            <c:symbol val="none"/>
          </c:marker>
          <c:cat>
            <c:strRef>
              <c:f>Sheet1!$B$1:$BA$1</c:f>
              <c:strCache>
                <c:ptCount val="52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</c:strCache>
            </c:strRef>
          </c:cat>
          <c:val>
            <c:numRef>
              <c:f>Sheet1!$B$2:$BA$2</c:f>
              <c:numCache>
                <c:formatCode>General</c:formatCode>
                <c:ptCount val="52"/>
                <c:pt idx="0">
                  <c:v>3.4516285855783027</c:v>
                </c:pt>
                <c:pt idx="1">
                  <c:v>7.3778195481845046</c:v>
                </c:pt>
                <c:pt idx="2">
                  <c:v>6.1050328230294255</c:v>
                </c:pt>
                <c:pt idx="3">
                  <c:v>3.0927835051543582</c:v>
                </c:pt>
                <c:pt idx="4">
                  <c:v>5.4499999992504033</c:v>
                </c:pt>
                <c:pt idx="5">
                  <c:v>7.0649596965887245</c:v>
                </c:pt>
                <c:pt idx="6">
                  <c:v>8.2078535584400498</c:v>
                </c:pt>
                <c:pt idx="7">
                  <c:v>7.9536152792623227</c:v>
                </c:pt>
                <c:pt idx="8">
                  <c:v>3.487931252193643</c:v>
                </c:pt>
                <c:pt idx="9">
                  <c:v>6.5148369764071017</c:v>
                </c:pt>
                <c:pt idx="10">
                  <c:v>5.8698767557222311</c:v>
                </c:pt>
                <c:pt idx="11">
                  <c:v>6.5623477178762641</c:v>
                </c:pt>
                <c:pt idx="12">
                  <c:v>9.3033890553106566</c:v>
                </c:pt>
                <c:pt idx="13">
                  <c:v>15.275195239883748</c:v>
                </c:pt>
                <c:pt idx="14">
                  <c:v>9.6056133560753967</c:v>
                </c:pt>
                <c:pt idx="15">
                  <c:v>9.0000000000000142</c:v>
                </c:pt>
                <c:pt idx="16">
                  <c:v>11.139143730428302</c:v>
                </c:pt>
                <c:pt idx="17">
                  <c:v>10.008942697846766</c:v>
                </c:pt>
                <c:pt idx="18">
                  <c:v>9.6110555278117484</c:v>
                </c:pt>
                <c:pt idx="19">
                  <c:v>12.305322608419432</c:v>
                </c:pt>
                <c:pt idx="20">
                  <c:v>11.791590493601703</c:v>
                </c:pt>
                <c:pt idx="21">
                  <c:v>10.089942763695769</c:v>
                </c:pt>
                <c:pt idx="22">
                  <c:v>6.9073083778965696</c:v>
                </c:pt>
                <c:pt idx="23">
                  <c:v>6.3220786438795455</c:v>
                </c:pt>
                <c:pt idx="24">
                  <c:v>4.6523784631468175</c:v>
                </c:pt>
                <c:pt idx="25">
                  <c:v>3.7212787212787197</c:v>
                </c:pt>
                <c:pt idx="26">
                  <c:v>3.985071032988202</c:v>
                </c:pt>
                <c:pt idx="27">
                  <c:v>4.5501910385549849</c:v>
                </c:pt>
                <c:pt idx="28">
                  <c:v>4.7840531561462685</c:v>
                </c:pt>
                <c:pt idx="29">
                  <c:v>2.6527161276685973</c:v>
                </c:pt>
                <c:pt idx="30">
                  <c:v>2.3679604653556372</c:v>
                </c:pt>
                <c:pt idx="31">
                  <c:v>2.1019812933722912</c:v>
                </c:pt>
                <c:pt idx="32">
                  <c:v>1.2509850275806684</c:v>
                </c:pt>
                <c:pt idx="33">
                  <c:v>1.9943574277654745</c:v>
                </c:pt>
                <c:pt idx="34">
                  <c:v>2.0984357115604202</c:v>
                </c:pt>
                <c:pt idx="35">
                  <c:v>2.1113602391628907</c:v>
                </c:pt>
                <c:pt idx="36">
                  <c:v>2.1957913998170602</c:v>
                </c:pt>
                <c:pt idx="37">
                  <c:v>1.8531781557744154</c:v>
                </c:pt>
                <c:pt idx="38">
                  <c:v>2.4786850663619475</c:v>
                </c:pt>
                <c:pt idx="39">
                  <c:v>2.9247791405780674</c:v>
                </c:pt>
                <c:pt idx="40">
                  <c:v>2.3500000000000068</c:v>
                </c:pt>
                <c:pt idx="41">
                  <c:v>2.4263149324210942</c:v>
                </c:pt>
                <c:pt idx="42">
                  <c:v>2.0906200317968739</c:v>
                </c:pt>
                <c:pt idx="43">
                  <c:v>1.1601650704663555</c:v>
                </c:pt>
                <c:pt idx="44">
                  <c:v>1.8088054187192455</c:v>
                </c:pt>
                <c:pt idx="45">
                  <c:v>1.8900733348449847</c:v>
                </c:pt>
                <c:pt idx="46">
                  <c:v>1.7140313126074931</c:v>
                </c:pt>
                <c:pt idx="47">
                  <c:v>3.3994747592638777</c:v>
                </c:pt>
                <c:pt idx="48">
                  <c:v>1.3263722308454646</c:v>
                </c:pt>
                <c:pt idx="49">
                  <c:v>2.2977301211531382</c:v>
                </c:pt>
                <c:pt idx="50">
                  <c:v>2.7566022325069932</c:v>
                </c:pt>
                <c:pt idx="51">
                  <c:v>2.4110750480237577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Finland</c:v>
                </c:pt>
              </c:strCache>
            </c:strRef>
          </c:tx>
          <c:spPr>
            <a:ln>
              <a:solidFill>
                <a:srgbClr val="99CC00"/>
              </a:solidFill>
            </a:ln>
          </c:spPr>
          <c:marker>
            <c:symbol val="none"/>
          </c:marker>
          <c:cat>
            <c:strRef>
              <c:f>Sheet1!$B$1:$BA$1</c:f>
              <c:strCache>
                <c:ptCount val="52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</c:strCache>
            </c:strRef>
          </c:cat>
          <c:val>
            <c:numRef>
              <c:f>Sheet1!$B$3:$BA$3</c:f>
              <c:numCache>
                <c:formatCode>General</c:formatCode>
                <c:ptCount val="52"/>
                <c:pt idx="0">
                  <c:v>1.8052285213520349</c:v>
                </c:pt>
                <c:pt idx="1">
                  <c:v>4.4597319416081564</c:v>
                </c:pt>
                <c:pt idx="2">
                  <c:v>4.8654479394506041</c:v>
                </c:pt>
                <c:pt idx="3">
                  <c:v>10.356775485763123</c:v>
                </c:pt>
                <c:pt idx="4">
                  <c:v>4.8175039246647771</c:v>
                </c:pt>
                <c:pt idx="5">
                  <c:v>3.9361602546255772</c:v>
                </c:pt>
                <c:pt idx="6">
                  <c:v>5.628855766265195</c:v>
                </c:pt>
                <c:pt idx="7">
                  <c:v>9.1916666659171682</c:v>
                </c:pt>
                <c:pt idx="8">
                  <c:v>2.2056017705251092</c:v>
                </c:pt>
                <c:pt idx="9">
                  <c:v>2.7329749106386174</c:v>
                </c:pt>
                <c:pt idx="10">
                  <c:v>6.4835005089736724</c:v>
                </c:pt>
                <c:pt idx="11">
                  <c:v>7.1399317404335294</c:v>
                </c:pt>
                <c:pt idx="12">
                  <c:v>10.986079853286055</c:v>
                </c:pt>
                <c:pt idx="13">
                  <c:v>16.672925272437826</c:v>
                </c:pt>
                <c:pt idx="14">
                  <c:v>17.81139362719129</c:v>
                </c:pt>
                <c:pt idx="15">
                  <c:v>14.342694787705376</c:v>
                </c:pt>
                <c:pt idx="16">
                  <c:v>12.658288335786821</c:v>
                </c:pt>
                <c:pt idx="17">
                  <c:v>7.7993500541302012</c:v>
                </c:pt>
                <c:pt idx="18">
                  <c:v>7.4669552446991077</c:v>
                </c:pt>
                <c:pt idx="19">
                  <c:v>11.594619866219062</c:v>
                </c:pt>
                <c:pt idx="20">
                  <c:v>12.007734450609419</c:v>
                </c:pt>
                <c:pt idx="21">
                  <c:v>9.5666666658329724</c:v>
                </c:pt>
                <c:pt idx="22">
                  <c:v>8.3662914513875393</c:v>
                </c:pt>
                <c:pt idx="23">
                  <c:v>7.0676586189334216</c:v>
                </c:pt>
                <c:pt idx="24">
                  <c:v>5.8669288758672256</c:v>
                </c:pt>
                <c:pt idx="25">
                  <c:v>2.8999999999999178</c:v>
                </c:pt>
                <c:pt idx="26">
                  <c:v>4.0816326530612494</c:v>
                </c:pt>
                <c:pt idx="27">
                  <c:v>5.0964830376592785</c:v>
                </c:pt>
                <c:pt idx="28">
                  <c:v>6.6335973939440924</c:v>
                </c:pt>
                <c:pt idx="29">
                  <c:v>6.102895230160418</c:v>
                </c:pt>
                <c:pt idx="30">
                  <c:v>4.1159534092398955</c:v>
                </c:pt>
                <c:pt idx="31">
                  <c:v>2.6019734774684053</c:v>
                </c:pt>
                <c:pt idx="32">
                  <c:v>2.1010719754974052</c:v>
                </c:pt>
                <c:pt idx="33">
                  <c:v>1.0859131269495641</c:v>
                </c:pt>
                <c:pt idx="34">
                  <c:v>0.9852216748774083</c:v>
                </c:pt>
                <c:pt idx="35">
                  <c:v>0.6166152820601426</c:v>
                </c:pt>
                <c:pt idx="36">
                  <c:v>1.1950310559005715</c:v>
                </c:pt>
                <c:pt idx="37">
                  <c:v>1.3991308831111695</c:v>
                </c:pt>
                <c:pt idx="38">
                  <c:v>1.1592650487515137</c:v>
                </c:pt>
                <c:pt idx="39">
                  <c:v>3.3676668874014002</c:v>
                </c:pt>
                <c:pt idx="40">
                  <c:v>2.5662389601732927</c:v>
                </c:pt>
                <c:pt idx="41">
                  <c:v>1.5621445978879218</c:v>
                </c:pt>
                <c:pt idx="42">
                  <c:v>0.8774385513065257</c:v>
                </c:pt>
                <c:pt idx="43">
                  <c:v>0.18712337456388184</c:v>
                </c:pt>
                <c:pt idx="44">
                  <c:v>0.86105922947863089</c:v>
                </c:pt>
                <c:pt idx="45">
                  <c:v>1.5666666666670039</c:v>
                </c:pt>
                <c:pt idx="46">
                  <c:v>2.5106662290777564</c:v>
                </c:pt>
                <c:pt idx="47">
                  <c:v>4.0659516567949003</c:v>
                </c:pt>
                <c:pt idx="48">
                  <c:v>0</c:v>
                </c:pt>
                <c:pt idx="49">
                  <c:v>1.2151976618984859</c:v>
                </c:pt>
                <c:pt idx="50">
                  <c:v>3.416809033709677</c:v>
                </c:pt>
                <c:pt idx="51">
                  <c:v>2.8083323260407407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Iceland</c:v>
                </c:pt>
              </c:strCache>
            </c:strRef>
          </c:tx>
          <c:spPr>
            <a:ln w="28575">
              <a:solidFill>
                <a:srgbClr val="C00000"/>
              </a:solidFill>
            </a:ln>
          </c:spPr>
          <c:marker>
            <c:symbol val="none"/>
          </c:marker>
          <c:cat>
            <c:strRef>
              <c:f>Sheet1!$B$1:$BA$1</c:f>
              <c:strCache>
                <c:ptCount val="52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</c:strCache>
            </c:strRef>
          </c:cat>
          <c:val>
            <c:numRef>
              <c:f>Sheet1!$B$4:$BA$4</c:f>
              <c:numCache>
                <c:formatCode>General</c:formatCode>
                <c:ptCount val="52"/>
                <c:pt idx="0">
                  <c:v>4.6228710462286342</c:v>
                </c:pt>
                <c:pt idx="1">
                  <c:v>10.930232558139474</c:v>
                </c:pt>
                <c:pt idx="2">
                  <c:v>12.788259958071418</c:v>
                </c:pt>
                <c:pt idx="3">
                  <c:v>19.33085501858746</c:v>
                </c:pt>
                <c:pt idx="4">
                  <c:v>7.3208722741434356</c:v>
                </c:pt>
                <c:pt idx="5">
                  <c:v>10.740203193033258</c:v>
                </c:pt>
                <c:pt idx="6">
                  <c:v>3.2765399737874081</c:v>
                </c:pt>
                <c:pt idx="7">
                  <c:v>12.634408602151041</c:v>
                </c:pt>
                <c:pt idx="8">
                  <c:v>22.195704057278604</c:v>
                </c:pt>
                <c:pt idx="9">
                  <c:v>13.085937500000124</c:v>
                </c:pt>
                <c:pt idx="10">
                  <c:v>6.7357512953368834</c:v>
                </c:pt>
                <c:pt idx="11">
                  <c:v>9.7087378640779729</c:v>
                </c:pt>
                <c:pt idx="12">
                  <c:v>20.951327433628187</c:v>
                </c:pt>
                <c:pt idx="13">
                  <c:v>42.727882446192041</c:v>
                </c:pt>
                <c:pt idx="14">
                  <c:v>49.427565701787394</c:v>
                </c:pt>
                <c:pt idx="15">
                  <c:v>32.781767450370303</c:v>
                </c:pt>
                <c:pt idx="16">
                  <c:v>30.645161290322562</c:v>
                </c:pt>
                <c:pt idx="17">
                  <c:v>44.032921810699762</c:v>
                </c:pt>
                <c:pt idx="18">
                  <c:v>45.428571428571722</c:v>
                </c:pt>
                <c:pt idx="19">
                  <c:v>58.546168958742392</c:v>
                </c:pt>
                <c:pt idx="20">
                  <c:v>50.805452292440961</c:v>
                </c:pt>
                <c:pt idx="21">
                  <c:v>51.027115858669013</c:v>
                </c:pt>
                <c:pt idx="22">
                  <c:v>84.221980413492588</c:v>
                </c:pt>
                <c:pt idx="23">
                  <c:v>29.178972238629889</c:v>
                </c:pt>
                <c:pt idx="24">
                  <c:v>31.687242798354021</c:v>
                </c:pt>
                <c:pt idx="25">
                  <c:v>21.90972222222182</c:v>
                </c:pt>
                <c:pt idx="26">
                  <c:v>17.748979398082199</c:v>
                </c:pt>
                <c:pt idx="27">
                  <c:v>25.750856682120656</c:v>
                </c:pt>
                <c:pt idx="28">
                  <c:v>20.758195078944922</c:v>
                </c:pt>
                <c:pt idx="29">
                  <c:v>15.510718789407264</c:v>
                </c:pt>
                <c:pt idx="30">
                  <c:v>6.8087795908986521</c:v>
                </c:pt>
                <c:pt idx="31">
                  <c:v>3.9593307870251095</c:v>
                </c:pt>
                <c:pt idx="32">
                  <c:v>4.0827943078913336</c:v>
                </c:pt>
                <c:pt idx="33">
                  <c:v>1.5511583971362484</c:v>
                </c:pt>
                <c:pt idx="34">
                  <c:v>1.6547537452263021</c:v>
                </c:pt>
                <c:pt idx="35">
                  <c:v>2.2972452321326102</c:v>
                </c:pt>
                <c:pt idx="36">
                  <c:v>1.7469987288737769</c:v>
                </c:pt>
                <c:pt idx="37">
                  <c:v>1.7167250907822618</c:v>
                </c:pt>
                <c:pt idx="38">
                  <c:v>3.2247499215307007</c:v>
                </c:pt>
                <c:pt idx="39">
                  <c:v>5.1187293599622876</c:v>
                </c:pt>
                <c:pt idx="40">
                  <c:v>6.3953923255292153</c:v>
                </c:pt>
                <c:pt idx="41">
                  <c:v>5.1743532058498714</c:v>
                </c:pt>
                <c:pt idx="42">
                  <c:v>2.0648395721919899</c:v>
                </c:pt>
                <c:pt idx="43">
                  <c:v>3.150849111593113</c:v>
                </c:pt>
                <c:pt idx="44">
                  <c:v>3.9999999999999427</c:v>
                </c:pt>
                <c:pt idx="45">
                  <c:v>6.6758241758239905</c:v>
                </c:pt>
                <c:pt idx="46">
                  <c:v>5.0636678398714405</c:v>
                </c:pt>
                <c:pt idx="47">
                  <c:v>12.678189156949324</c:v>
                </c:pt>
                <c:pt idx="48">
                  <c:v>12.002919877403315</c:v>
                </c:pt>
                <c:pt idx="49">
                  <c:v>5.3965047672073281</c:v>
                </c:pt>
                <c:pt idx="50">
                  <c:v>3.9968876694377538</c:v>
                </c:pt>
                <c:pt idx="51">
                  <c:v>5.1860602480803237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Norway</c:v>
                </c:pt>
              </c:strCache>
            </c:strRef>
          </c:tx>
          <c:marker>
            <c:symbol val="none"/>
          </c:marker>
          <c:cat>
            <c:strRef>
              <c:f>Sheet1!$B$1:$BA$1</c:f>
              <c:strCache>
                <c:ptCount val="52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</c:strCache>
            </c:strRef>
          </c:cat>
          <c:val>
            <c:numRef>
              <c:f>Sheet1!$B$5:$BA$5</c:f>
              <c:numCache>
                <c:formatCode>General</c:formatCode>
                <c:ptCount val="52"/>
                <c:pt idx="0">
                  <c:v>2.4511082125232377</c:v>
                </c:pt>
                <c:pt idx="1">
                  <c:v>5.2685161619530305</c:v>
                </c:pt>
                <c:pt idx="2">
                  <c:v>2.5870406182677392</c:v>
                </c:pt>
                <c:pt idx="3">
                  <c:v>5.6799434368395083</c:v>
                </c:pt>
                <c:pt idx="4">
                  <c:v>4.2595896526089465</c:v>
                </c:pt>
                <c:pt idx="5">
                  <c:v>3.2513368969336232</c:v>
                </c:pt>
                <c:pt idx="6">
                  <c:v>4.4333954842616778</c:v>
                </c:pt>
                <c:pt idx="7">
                  <c:v>3.4715334263735227</c:v>
                </c:pt>
                <c:pt idx="8">
                  <c:v>3.0674846622402052</c:v>
                </c:pt>
                <c:pt idx="9">
                  <c:v>10.565476190486839</c:v>
                </c:pt>
                <c:pt idx="10">
                  <c:v>6.2584118443280055</c:v>
                </c:pt>
                <c:pt idx="11">
                  <c:v>7.2197593409833924</c:v>
                </c:pt>
                <c:pt idx="12">
                  <c:v>7.4424099236402981</c:v>
                </c:pt>
                <c:pt idx="13">
                  <c:v>9.4145134696183259</c:v>
                </c:pt>
                <c:pt idx="14">
                  <c:v>11.707071976222011</c:v>
                </c:pt>
                <c:pt idx="15">
                  <c:v>9.1757562126802199</c:v>
                </c:pt>
                <c:pt idx="16">
                  <c:v>9.0431558349422847</c:v>
                </c:pt>
                <c:pt idx="17">
                  <c:v>8.1515065644965468</c:v>
                </c:pt>
                <c:pt idx="18">
                  <c:v>4.7598253276231723</c:v>
                </c:pt>
                <c:pt idx="19">
                  <c:v>10.896206752608776</c:v>
                </c:pt>
                <c:pt idx="20">
                  <c:v>13.637047060599699</c:v>
                </c:pt>
                <c:pt idx="21">
                  <c:v>11.372056099630852</c:v>
                </c:pt>
                <c:pt idx="22">
                  <c:v>8.4110484112075579</c:v>
                </c:pt>
                <c:pt idx="23">
                  <c:v>6.2791079937744136</c:v>
                </c:pt>
                <c:pt idx="24">
                  <c:v>5.6658246122427345</c:v>
                </c:pt>
                <c:pt idx="25">
                  <c:v>7.1867681503536422</c:v>
                </c:pt>
                <c:pt idx="26">
                  <c:v>8.7259319950839824</c:v>
                </c:pt>
                <c:pt idx="27">
                  <c:v>6.6984844678891147</c:v>
                </c:pt>
                <c:pt idx="28">
                  <c:v>4.5554422035625919</c:v>
                </c:pt>
                <c:pt idx="29">
                  <c:v>4.1130333621049289</c:v>
                </c:pt>
                <c:pt idx="30">
                  <c:v>3.4206826947337099</c:v>
                </c:pt>
                <c:pt idx="31">
                  <c:v>2.3421162693432787</c:v>
                </c:pt>
                <c:pt idx="32">
                  <c:v>2.2714888979701997</c:v>
                </c:pt>
                <c:pt idx="33">
                  <c:v>1.3985548266790666</c:v>
                </c:pt>
                <c:pt idx="34">
                  <c:v>2.4564053725660377</c:v>
                </c:pt>
                <c:pt idx="35">
                  <c:v>1.2586941889163796</c:v>
                </c:pt>
                <c:pt idx="36">
                  <c:v>2.5807411440343486</c:v>
                </c:pt>
                <c:pt idx="37">
                  <c:v>2.2556855000463831</c:v>
                </c:pt>
                <c:pt idx="38">
                  <c:v>2.3331389050912748</c:v>
                </c:pt>
                <c:pt idx="39">
                  <c:v>3.0860679097793438</c:v>
                </c:pt>
                <c:pt idx="40">
                  <c:v>3.0173775671406857</c:v>
                </c:pt>
                <c:pt idx="41">
                  <c:v>1.2881459898787968</c:v>
                </c:pt>
                <c:pt idx="42">
                  <c:v>2.4753974261923202</c:v>
                </c:pt>
                <c:pt idx="43">
                  <c:v>0.46539115018097726</c:v>
                </c:pt>
                <c:pt idx="44">
                  <c:v>1.5220588235293839</c:v>
                </c:pt>
                <c:pt idx="45">
                  <c:v>2.3321503585139993</c:v>
                </c:pt>
                <c:pt idx="46">
                  <c:v>0.72899709816654834</c:v>
                </c:pt>
                <c:pt idx="47">
                  <c:v>3.766160764474932</c:v>
                </c:pt>
                <c:pt idx="48">
                  <c:v>2.1668472372694794</c:v>
                </c:pt>
                <c:pt idx="49">
                  <c:v>2.3992576882291967</c:v>
                </c:pt>
                <c:pt idx="50">
                  <c:v>1.3009708737864685</c:v>
                </c:pt>
                <c:pt idx="51">
                  <c:v>0.70921985815570565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Sweden</c:v>
                </c:pt>
              </c:strCache>
            </c:strRef>
          </c:tx>
          <c:marker>
            <c:symbol val="none"/>
          </c:marker>
          <c:cat>
            <c:strRef>
              <c:f>Sheet1!$B$1:$BA$1</c:f>
              <c:strCache>
                <c:ptCount val="52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</c:strCache>
            </c:strRef>
          </c:cat>
          <c:val>
            <c:numRef>
              <c:f>Sheet1!$B$6:$BA$6</c:f>
              <c:numCache>
                <c:formatCode>General</c:formatCode>
                <c:ptCount val="52"/>
                <c:pt idx="0">
                  <c:v>2.157971925584107</c:v>
                </c:pt>
                <c:pt idx="1">
                  <c:v>4.7662018048797314</c:v>
                </c:pt>
                <c:pt idx="2">
                  <c:v>2.8707618822511876</c:v>
                </c:pt>
                <c:pt idx="3">
                  <c:v>3.3886452080053715</c:v>
                </c:pt>
                <c:pt idx="4">
                  <c:v>5.0127688944393824</c:v>
                </c:pt>
                <c:pt idx="5">
                  <c:v>6.4048129210809748</c:v>
                </c:pt>
                <c:pt idx="6">
                  <c:v>4.2893145990422425</c:v>
                </c:pt>
                <c:pt idx="7">
                  <c:v>1.943123845071256</c:v>
                </c:pt>
                <c:pt idx="8">
                  <c:v>2.6919933533425202</c:v>
                </c:pt>
                <c:pt idx="9">
                  <c:v>7.0163659886000431</c:v>
                </c:pt>
                <c:pt idx="10">
                  <c:v>7.3955414574201797</c:v>
                </c:pt>
                <c:pt idx="11">
                  <c:v>6.0073906822451164</c:v>
                </c:pt>
                <c:pt idx="12">
                  <c:v>6.7179958701227669</c:v>
                </c:pt>
                <c:pt idx="13">
                  <c:v>9.9117236657740939</c:v>
                </c:pt>
                <c:pt idx="14">
                  <c:v>9.7798775338647772</c:v>
                </c:pt>
                <c:pt idx="15">
                  <c:v>10.278553809040019</c:v>
                </c:pt>
                <c:pt idx="16">
                  <c:v>11.488033207859871</c:v>
                </c:pt>
                <c:pt idx="17">
                  <c:v>9.9204114357657573</c:v>
                </c:pt>
                <c:pt idx="18">
                  <c:v>7.2097859675542395</c:v>
                </c:pt>
                <c:pt idx="19">
                  <c:v>13.703583245406024</c:v>
                </c:pt>
                <c:pt idx="20">
                  <c:v>12.117676472872985</c:v>
                </c:pt>
                <c:pt idx="21">
                  <c:v>8.5705790528632768</c:v>
                </c:pt>
                <c:pt idx="22">
                  <c:v>8.8730658635052624</c:v>
                </c:pt>
                <c:pt idx="23">
                  <c:v>8.06187900906545</c:v>
                </c:pt>
                <c:pt idx="24">
                  <c:v>7.3614990687266975</c:v>
                </c:pt>
                <c:pt idx="25">
                  <c:v>4.2387121254879414</c:v>
                </c:pt>
                <c:pt idx="26">
                  <c:v>4.1807498310021733</c:v>
                </c:pt>
                <c:pt idx="27">
                  <c:v>5.8397803843271934</c:v>
                </c:pt>
                <c:pt idx="28">
                  <c:v>6.4371610469230713</c:v>
                </c:pt>
                <c:pt idx="29">
                  <c:v>10.469649977846908</c:v>
                </c:pt>
                <c:pt idx="30">
                  <c:v>9.3370232222354979</c:v>
                </c:pt>
                <c:pt idx="31">
                  <c:v>2.2816477752098905</c:v>
                </c:pt>
                <c:pt idx="32">
                  <c:v>4.6479934009970378</c:v>
                </c:pt>
                <c:pt idx="33">
                  <c:v>2.2002124815791717</c:v>
                </c:pt>
                <c:pt idx="34">
                  <c:v>2.5284195701019456</c:v>
                </c:pt>
                <c:pt idx="35">
                  <c:v>0.47097301717080842</c:v>
                </c:pt>
                <c:pt idx="36">
                  <c:v>0.51759497379481445</c:v>
                </c:pt>
                <c:pt idx="37">
                  <c:v>-0.13601917222626991</c:v>
                </c:pt>
                <c:pt idx="38">
                  <c:v>0.45401478790998701</c:v>
                </c:pt>
                <c:pt idx="39">
                  <c:v>1.0372546487603658</c:v>
                </c:pt>
                <c:pt idx="40">
                  <c:v>2.4059583414544221</c:v>
                </c:pt>
                <c:pt idx="41">
                  <c:v>2.1584821358925828</c:v>
                </c:pt>
                <c:pt idx="42">
                  <c:v>1.9256553489240673</c:v>
                </c:pt>
                <c:pt idx="43">
                  <c:v>0.37365982872184295</c:v>
                </c:pt>
                <c:pt idx="44">
                  <c:v>0.45317085257616424</c:v>
                </c:pt>
                <c:pt idx="45">
                  <c:v>1.3602146862770039</c:v>
                </c:pt>
                <c:pt idx="46">
                  <c:v>2.2121688343666968</c:v>
                </c:pt>
                <c:pt idx="47">
                  <c:v>3.4370491060292458</c:v>
                </c:pt>
                <c:pt idx="48">
                  <c:v>-0.49446054437845816</c:v>
                </c:pt>
                <c:pt idx="49">
                  <c:v>1.1579880271569465</c:v>
                </c:pt>
                <c:pt idx="50">
                  <c:v>2.9611507382207662</c:v>
                </c:pt>
                <c:pt idx="51">
                  <c:v>0.88837750692347583</c:v>
                </c:pt>
              </c:numCache>
            </c:numRef>
          </c:val>
        </c:ser>
        <c:marker val="1"/>
        <c:axId val="82328576"/>
        <c:axId val="82342656"/>
      </c:lineChart>
      <c:catAx>
        <c:axId val="82328576"/>
        <c:scaling>
          <c:orientation val="minMax"/>
        </c:scaling>
        <c:axPos val="b"/>
        <c:tickLblPos val="nextTo"/>
        <c:txPr>
          <a:bodyPr rot="-2700000"/>
          <a:lstStyle/>
          <a:p>
            <a:pPr>
              <a:defRPr sz="1200"/>
            </a:pPr>
            <a:endParaRPr lang="is-IS"/>
          </a:p>
        </c:txPr>
        <c:crossAx val="82342656"/>
        <c:crosses val="autoZero"/>
        <c:auto val="1"/>
        <c:lblAlgn val="ctr"/>
        <c:lblOffset val="100"/>
      </c:catAx>
      <c:valAx>
        <c:axId val="8234265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823285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9.9472222222222226E-2"/>
          <c:y val="5.9225357247010793E-2"/>
          <c:w val="0.24007694691435155"/>
          <c:h val="0.41858595800525111"/>
        </c:manualLayout>
      </c:layout>
      <c:txPr>
        <a:bodyPr/>
        <a:lstStyle/>
        <a:p>
          <a:pPr>
            <a:defRPr sz="1200"/>
          </a:pPr>
          <a:endParaRPr lang="is-IS"/>
        </a:p>
      </c:txPr>
    </c:legend>
    <c:plotVisOnly val="1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>
        <c:manualLayout>
          <c:layoutTarget val="inner"/>
          <c:xMode val="edge"/>
          <c:yMode val="edge"/>
          <c:x val="7.1988407699037624E-2"/>
          <c:y val="5.1400554097404488E-2"/>
          <c:w val="0.90803937007874014"/>
          <c:h val="0.79523549139690852"/>
        </c:manualLayout>
      </c:layout>
      <c:lineChart>
        <c:grouping val="standard"/>
        <c:ser>
          <c:idx val="0"/>
          <c:order val="0"/>
          <c:tx>
            <c:strRef>
              <c:f>Data!$A$2</c:f>
              <c:strCache>
                <c:ptCount val="1"/>
                <c:pt idx="0">
                  <c:v>Denmark</c:v>
                </c:pt>
              </c:strCache>
            </c:strRef>
          </c:tx>
          <c:marker>
            <c:symbol val="none"/>
          </c:marker>
          <c:cat>
            <c:strRef>
              <c:f>Data!$B$1:$AH$1</c:f>
              <c:strCache>
                <c:ptCount val="33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</c:strCache>
            </c:strRef>
          </c:cat>
          <c:val>
            <c:numRef>
              <c:f>Data!$B$2:$AH$2</c:f>
              <c:numCache>
                <c:formatCode>General</c:formatCode>
                <c:ptCount val="33"/>
                <c:pt idx="3">
                  <c:v>9.6999998092651492</c:v>
                </c:pt>
                <c:pt idx="4">
                  <c:v>8.8999996185302805</c:v>
                </c:pt>
                <c:pt idx="5">
                  <c:v>7.8000001907348659</c:v>
                </c:pt>
                <c:pt idx="6">
                  <c:v>6</c:v>
                </c:pt>
                <c:pt idx="7">
                  <c:v>6.0999999046325746</c:v>
                </c:pt>
                <c:pt idx="8">
                  <c:v>6.5</c:v>
                </c:pt>
                <c:pt idx="9">
                  <c:v>8.1000003814697301</c:v>
                </c:pt>
                <c:pt idx="10">
                  <c:v>8.300000190734858</c:v>
                </c:pt>
                <c:pt idx="11">
                  <c:v>9.1000003814697301</c:v>
                </c:pt>
                <c:pt idx="12">
                  <c:v>9</c:v>
                </c:pt>
                <c:pt idx="13">
                  <c:v>10.699999809265108</c:v>
                </c:pt>
                <c:pt idx="14">
                  <c:v>8</c:v>
                </c:pt>
                <c:pt idx="15">
                  <c:v>7</c:v>
                </c:pt>
                <c:pt idx="16">
                  <c:v>6.8000001907348659</c:v>
                </c:pt>
                <c:pt idx="17">
                  <c:v>5.4000000953674334</c:v>
                </c:pt>
                <c:pt idx="18">
                  <c:v>5</c:v>
                </c:pt>
                <c:pt idx="19">
                  <c:v>5.0999999046325746</c:v>
                </c:pt>
                <c:pt idx="20">
                  <c:v>4.5</c:v>
                </c:pt>
                <c:pt idx="21">
                  <c:v>4.1999998092651385</c:v>
                </c:pt>
                <c:pt idx="22">
                  <c:v>4.5999999046325746</c:v>
                </c:pt>
                <c:pt idx="23">
                  <c:v>5.4000000953674334</c:v>
                </c:pt>
                <c:pt idx="24">
                  <c:v>5.5</c:v>
                </c:pt>
                <c:pt idx="25">
                  <c:v>4.8000001907348659</c:v>
                </c:pt>
                <c:pt idx="26">
                  <c:v>3.9000000953674299</c:v>
                </c:pt>
                <c:pt idx="27">
                  <c:v>3.7999999523162802</c:v>
                </c:pt>
                <c:pt idx="28">
                  <c:v>3.4000000953674299</c:v>
                </c:pt>
                <c:pt idx="29">
                  <c:v>6</c:v>
                </c:pt>
                <c:pt idx="30">
                  <c:v>7.5</c:v>
                </c:pt>
                <c:pt idx="31">
                  <c:v>7.5999999046325746</c:v>
                </c:pt>
                <c:pt idx="32">
                  <c:v>7.5</c:v>
                </c:pt>
              </c:numCache>
            </c:numRef>
          </c:val>
        </c:ser>
        <c:ser>
          <c:idx val="1"/>
          <c:order val="1"/>
          <c:tx>
            <c:strRef>
              <c:f>Data!$A$3</c:f>
              <c:strCache>
                <c:ptCount val="1"/>
                <c:pt idx="0">
                  <c:v>Finland</c:v>
                </c:pt>
              </c:strCache>
            </c:strRef>
          </c:tx>
          <c:spPr>
            <a:ln>
              <a:solidFill>
                <a:srgbClr val="99CC00"/>
              </a:solidFill>
            </a:ln>
          </c:spPr>
          <c:marker>
            <c:symbol val="none"/>
          </c:marker>
          <c:cat>
            <c:strRef>
              <c:f>Data!$B$1:$AH$1</c:f>
              <c:strCache>
                <c:ptCount val="33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</c:strCache>
            </c:strRef>
          </c:cat>
          <c:val>
            <c:numRef>
              <c:f>Data!$B$3:$AH$3</c:f>
              <c:numCache>
                <c:formatCode>General</c:formatCode>
                <c:ptCount val="33"/>
                <c:pt idx="0">
                  <c:v>4.6999998092651385</c:v>
                </c:pt>
                <c:pt idx="1">
                  <c:v>4.9000000953674334</c:v>
                </c:pt>
                <c:pt idx="2">
                  <c:v>5.4000000953674334</c:v>
                </c:pt>
                <c:pt idx="3">
                  <c:v>5.5</c:v>
                </c:pt>
                <c:pt idx="4">
                  <c:v>5.1999998092651385</c:v>
                </c:pt>
                <c:pt idx="5">
                  <c:v>5.0999999046325746</c:v>
                </c:pt>
                <c:pt idx="6">
                  <c:v>5.3000001907348659</c:v>
                </c:pt>
                <c:pt idx="7">
                  <c:v>5.1999998092651385</c:v>
                </c:pt>
                <c:pt idx="8">
                  <c:v>4.5</c:v>
                </c:pt>
                <c:pt idx="9">
                  <c:v>3.2000000476837211</c:v>
                </c:pt>
                <c:pt idx="10">
                  <c:v>3.0999999046325701</c:v>
                </c:pt>
                <c:pt idx="11">
                  <c:v>6.5</c:v>
                </c:pt>
                <c:pt idx="12">
                  <c:v>11.6000003814697</c:v>
                </c:pt>
                <c:pt idx="13">
                  <c:v>16.200000762939499</c:v>
                </c:pt>
                <c:pt idx="14">
                  <c:v>16.399999618530288</c:v>
                </c:pt>
                <c:pt idx="15">
                  <c:v>15.300000190734902</c:v>
                </c:pt>
                <c:pt idx="16">
                  <c:v>14.399999618530309</c:v>
                </c:pt>
                <c:pt idx="17">
                  <c:v>12.6000003814697</c:v>
                </c:pt>
                <c:pt idx="18">
                  <c:v>11.399999618530309</c:v>
                </c:pt>
                <c:pt idx="19">
                  <c:v>10.1000003814697</c:v>
                </c:pt>
                <c:pt idx="20">
                  <c:v>9.6999998092651492</c:v>
                </c:pt>
                <c:pt idx="21">
                  <c:v>9.1000003814697301</c:v>
                </c:pt>
                <c:pt idx="22">
                  <c:v>9</c:v>
                </c:pt>
                <c:pt idx="23">
                  <c:v>9</c:v>
                </c:pt>
                <c:pt idx="24">
                  <c:v>8.800000190734858</c:v>
                </c:pt>
                <c:pt idx="25">
                  <c:v>8.3999996185302805</c:v>
                </c:pt>
                <c:pt idx="26">
                  <c:v>7.5999999046325746</c:v>
                </c:pt>
                <c:pt idx="27">
                  <c:v>6.8000001907348659</c:v>
                </c:pt>
                <c:pt idx="28">
                  <c:v>6.3000001907348659</c:v>
                </c:pt>
                <c:pt idx="29">
                  <c:v>8.1999998092651492</c:v>
                </c:pt>
                <c:pt idx="30">
                  <c:v>8.3999996185302805</c:v>
                </c:pt>
                <c:pt idx="31">
                  <c:v>7.6999998092651385</c:v>
                </c:pt>
                <c:pt idx="32">
                  <c:v>7.5999999046325746</c:v>
                </c:pt>
              </c:numCache>
            </c:numRef>
          </c:val>
        </c:ser>
        <c:ser>
          <c:idx val="2"/>
          <c:order val="2"/>
          <c:tx>
            <c:strRef>
              <c:f>Data!$A$4</c:f>
              <c:strCache>
                <c:ptCount val="1"/>
                <c:pt idx="0">
                  <c:v>Iceland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cat>
            <c:strRef>
              <c:f>Data!$B$1:$AH$1</c:f>
              <c:strCache>
                <c:ptCount val="33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</c:strCache>
            </c:strRef>
          </c:cat>
          <c:val>
            <c:numRef>
              <c:f>Data!$B$4:$AH$4</c:f>
              <c:numCache>
                <c:formatCode>General</c:formatCode>
                <c:ptCount val="33"/>
                <c:pt idx="11">
                  <c:v>2.5</c:v>
                </c:pt>
                <c:pt idx="12">
                  <c:v>4.3000001907348659</c:v>
                </c:pt>
                <c:pt idx="13">
                  <c:v>5.3000001907348659</c:v>
                </c:pt>
                <c:pt idx="14">
                  <c:v>5.3000001907348659</c:v>
                </c:pt>
                <c:pt idx="15">
                  <c:v>4.9000000953674334</c:v>
                </c:pt>
                <c:pt idx="16">
                  <c:v>3.7000000476837211</c:v>
                </c:pt>
                <c:pt idx="17">
                  <c:v>3.9000000953674299</c:v>
                </c:pt>
                <c:pt idx="18">
                  <c:v>2.7000000476837211</c:v>
                </c:pt>
                <c:pt idx="19">
                  <c:v>2</c:v>
                </c:pt>
                <c:pt idx="20">
                  <c:v>2.2999999523162802</c:v>
                </c:pt>
                <c:pt idx="21">
                  <c:v>2.2999999523162802</c:v>
                </c:pt>
                <c:pt idx="22">
                  <c:v>3.2999999523162802</c:v>
                </c:pt>
                <c:pt idx="23">
                  <c:v>3.4000000953674299</c:v>
                </c:pt>
                <c:pt idx="24">
                  <c:v>3.0999999046325701</c:v>
                </c:pt>
                <c:pt idx="25">
                  <c:v>2.5999999046325701</c:v>
                </c:pt>
                <c:pt idx="26">
                  <c:v>3</c:v>
                </c:pt>
                <c:pt idx="27">
                  <c:v>2.2999999523162802</c:v>
                </c:pt>
                <c:pt idx="28">
                  <c:v>3</c:v>
                </c:pt>
                <c:pt idx="29">
                  <c:v>7.1999998092651385</c:v>
                </c:pt>
                <c:pt idx="30">
                  <c:v>7.5999999046325746</c:v>
                </c:pt>
                <c:pt idx="31">
                  <c:v>7.0999999046325746</c:v>
                </c:pt>
                <c:pt idx="32">
                  <c:v>6</c:v>
                </c:pt>
              </c:numCache>
            </c:numRef>
          </c:val>
        </c:ser>
        <c:ser>
          <c:idx val="3"/>
          <c:order val="3"/>
          <c:tx>
            <c:strRef>
              <c:f>Data!$A$5</c:f>
              <c:strCache>
                <c:ptCount val="1"/>
                <c:pt idx="0">
                  <c:v>Norway</c:v>
                </c:pt>
              </c:strCache>
            </c:strRef>
          </c:tx>
          <c:marker>
            <c:symbol val="none"/>
          </c:marker>
          <c:cat>
            <c:strRef>
              <c:f>Data!$B$1:$AH$1</c:f>
              <c:strCache>
                <c:ptCount val="33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</c:strCache>
            </c:strRef>
          </c:cat>
          <c:val>
            <c:numRef>
              <c:f>Data!$B$5:$AH$5</c:f>
              <c:numCache>
                <c:formatCode>General</c:formatCode>
                <c:ptCount val="33"/>
                <c:pt idx="0">
                  <c:v>1.6000000238418621</c:v>
                </c:pt>
                <c:pt idx="1">
                  <c:v>2</c:v>
                </c:pt>
                <c:pt idx="2">
                  <c:v>2.7000000476837211</c:v>
                </c:pt>
                <c:pt idx="3">
                  <c:v>3.4000000953674299</c:v>
                </c:pt>
                <c:pt idx="4">
                  <c:v>3.2000000476837211</c:v>
                </c:pt>
                <c:pt idx="5">
                  <c:v>2.5999999046325701</c:v>
                </c:pt>
                <c:pt idx="6">
                  <c:v>1.8999999761581399</c:v>
                </c:pt>
                <c:pt idx="7">
                  <c:v>2.0999999046325701</c:v>
                </c:pt>
                <c:pt idx="8">
                  <c:v>3.0999999046325701</c:v>
                </c:pt>
                <c:pt idx="9">
                  <c:v>4.9000000953674334</c:v>
                </c:pt>
                <c:pt idx="10">
                  <c:v>5.3000001907348659</c:v>
                </c:pt>
                <c:pt idx="11">
                  <c:v>5.4000000953674334</c:v>
                </c:pt>
                <c:pt idx="12">
                  <c:v>5.9000000953674334</c:v>
                </c:pt>
                <c:pt idx="13">
                  <c:v>6</c:v>
                </c:pt>
                <c:pt idx="14">
                  <c:v>5.3000001907348659</c:v>
                </c:pt>
                <c:pt idx="15">
                  <c:v>4.9000000953674334</c:v>
                </c:pt>
                <c:pt idx="16">
                  <c:v>4.8000001907348659</c:v>
                </c:pt>
                <c:pt idx="17">
                  <c:v>3.9000000953674299</c:v>
                </c:pt>
                <c:pt idx="18">
                  <c:v>3.2000000476837211</c:v>
                </c:pt>
                <c:pt idx="19">
                  <c:v>3.2000000476837211</c:v>
                </c:pt>
                <c:pt idx="20">
                  <c:v>3.4000000953674299</c:v>
                </c:pt>
                <c:pt idx="21">
                  <c:v>3.4000000953674299</c:v>
                </c:pt>
                <c:pt idx="22">
                  <c:v>3.9000000953674299</c:v>
                </c:pt>
                <c:pt idx="23">
                  <c:v>4.4000000953674334</c:v>
                </c:pt>
                <c:pt idx="24">
                  <c:v>4.4000000953674334</c:v>
                </c:pt>
                <c:pt idx="25">
                  <c:v>4.5999999046325746</c:v>
                </c:pt>
                <c:pt idx="26">
                  <c:v>3.4000000953674299</c:v>
                </c:pt>
                <c:pt idx="27">
                  <c:v>2.5</c:v>
                </c:pt>
                <c:pt idx="28">
                  <c:v>2.5999999046325701</c:v>
                </c:pt>
                <c:pt idx="29">
                  <c:v>3.2000000476837211</c:v>
                </c:pt>
                <c:pt idx="30">
                  <c:v>3.5999999046325701</c:v>
                </c:pt>
                <c:pt idx="31">
                  <c:v>3.2999999523162802</c:v>
                </c:pt>
                <c:pt idx="32">
                  <c:v>3.2000000476837211</c:v>
                </c:pt>
              </c:numCache>
            </c:numRef>
          </c:val>
        </c:ser>
        <c:ser>
          <c:idx val="4"/>
          <c:order val="4"/>
          <c:tx>
            <c:strRef>
              <c:f>Data!$A$6</c:f>
              <c:strCache>
                <c:ptCount val="1"/>
                <c:pt idx="0">
                  <c:v>Sweden</c:v>
                </c:pt>
              </c:strCache>
            </c:strRef>
          </c:tx>
          <c:marker>
            <c:symbol val="none"/>
          </c:marker>
          <c:cat>
            <c:strRef>
              <c:f>Data!$B$1:$AH$1</c:f>
              <c:strCache>
                <c:ptCount val="33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</c:strCache>
            </c:strRef>
          </c:cat>
          <c:val>
            <c:numRef>
              <c:f>Data!$B$6:$AH$6</c:f>
              <c:numCache>
                <c:formatCode>General</c:formatCode>
                <c:ptCount val="33"/>
                <c:pt idx="0">
                  <c:v>2.2000000476837211</c:v>
                </c:pt>
                <c:pt idx="1">
                  <c:v>2.7999999523162802</c:v>
                </c:pt>
                <c:pt idx="2">
                  <c:v>3.5</c:v>
                </c:pt>
                <c:pt idx="3">
                  <c:v>3.9000000953674299</c:v>
                </c:pt>
                <c:pt idx="4">
                  <c:v>3.5</c:v>
                </c:pt>
                <c:pt idx="5">
                  <c:v>3.0999999046325701</c:v>
                </c:pt>
                <c:pt idx="6">
                  <c:v>2.7999999523162802</c:v>
                </c:pt>
                <c:pt idx="7">
                  <c:v>2.2999999523162802</c:v>
                </c:pt>
                <c:pt idx="8">
                  <c:v>1.8999999761581399</c:v>
                </c:pt>
                <c:pt idx="9">
                  <c:v>1.6000000238418621</c:v>
                </c:pt>
                <c:pt idx="10">
                  <c:v>1.7999999523162789</c:v>
                </c:pt>
                <c:pt idx="11">
                  <c:v>3.2000000476837211</c:v>
                </c:pt>
                <c:pt idx="12">
                  <c:v>5.6999998092651385</c:v>
                </c:pt>
                <c:pt idx="13">
                  <c:v>9.300000190734858</c:v>
                </c:pt>
                <c:pt idx="14">
                  <c:v>9.6000003814697301</c:v>
                </c:pt>
                <c:pt idx="15">
                  <c:v>9.1000003814697301</c:v>
                </c:pt>
                <c:pt idx="16">
                  <c:v>9.8999996185302805</c:v>
                </c:pt>
                <c:pt idx="17">
                  <c:v>10</c:v>
                </c:pt>
                <c:pt idx="18">
                  <c:v>8.300000190734858</c:v>
                </c:pt>
                <c:pt idx="19">
                  <c:v>7.0999999046325746</c:v>
                </c:pt>
                <c:pt idx="20">
                  <c:v>5.8000001907348659</c:v>
                </c:pt>
                <c:pt idx="21">
                  <c:v>5</c:v>
                </c:pt>
                <c:pt idx="22">
                  <c:v>5.1999998092651385</c:v>
                </c:pt>
                <c:pt idx="23">
                  <c:v>5.8000001907348659</c:v>
                </c:pt>
                <c:pt idx="24">
                  <c:v>6.5</c:v>
                </c:pt>
                <c:pt idx="25">
                  <c:v>7.6999998092651385</c:v>
                </c:pt>
                <c:pt idx="26">
                  <c:v>7</c:v>
                </c:pt>
                <c:pt idx="27">
                  <c:v>6.0999999046325746</c:v>
                </c:pt>
                <c:pt idx="28">
                  <c:v>6.1999998092651385</c:v>
                </c:pt>
                <c:pt idx="29">
                  <c:v>8.300000190734858</c:v>
                </c:pt>
                <c:pt idx="30">
                  <c:v>8.6000003814697301</c:v>
                </c:pt>
                <c:pt idx="31">
                  <c:v>7.8000001907348659</c:v>
                </c:pt>
                <c:pt idx="32">
                  <c:v>8</c:v>
                </c:pt>
              </c:numCache>
            </c:numRef>
          </c:val>
        </c:ser>
        <c:marker val="1"/>
        <c:axId val="82385920"/>
        <c:axId val="82408192"/>
      </c:lineChart>
      <c:catAx>
        <c:axId val="82385920"/>
        <c:scaling>
          <c:orientation val="minMax"/>
        </c:scaling>
        <c:axPos val="b"/>
        <c:tickLblPos val="nextTo"/>
        <c:txPr>
          <a:bodyPr rot="-2700000"/>
          <a:lstStyle/>
          <a:p>
            <a:pPr>
              <a:defRPr sz="1200"/>
            </a:pPr>
            <a:endParaRPr lang="is-IS"/>
          </a:p>
        </c:txPr>
        <c:crossAx val="82408192"/>
        <c:crosses val="autoZero"/>
        <c:auto val="1"/>
        <c:lblAlgn val="ctr"/>
        <c:lblOffset val="100"/>
        <c:tickLblSkip val="2"/>
      </c:catAx>
      <c:valAx>
        <c:axId val="8240819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823859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9.0887849773327492E-2"/>
          <c:y val="6.1023899042540096E-2"/>
          <c:w val="0.28408480001425745"/>
          <c:h val="0.41858595800524973"/>
        </c:manualLayout>
      </c:layout>
      <c:txPr>
        <a:bodyPr/>
        <a:lstStyle/>
        <a:p>
          <a:pPr>
            <a:defRPr sz="1200"/>
          </a:pPr>
          <a:endParaRPr lang="is-IS"/>
        </a:p>
      </c:txPr>
    </c:legend>
    <c:plotVisOnly val="1"/>
  </c:chart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>
        <c:manualLayout>
          <c:layoutTarget val="inner"/>
          <c:xMode val="edge"/>
          <c:yMode val="edge"/>
          <c:x val="7.1988407699037624E-2"/>
          <c:y val="5.1400554097404488E-2"/>
          <c:w val="0.89137270341207353"/>
          <c:h val="0.79523549139690852"/>
        </c:manualLayout>
      </c:layout>
      <c:lineChart>
        <c:grouping val="standard"/>
        <c:ser>
          <c:idx val="0"/>
          <c:order val="0"/>
          <c:tx>
            <c:strRef>
              <c:f>Sheet1!$A$2</c:f>
              <c:strCache>
                <c:ptCount val="1"/>
                <c:pt idx="0">
                  <c:v>Denmark</c:v>
                </c:pt>
              </c:strCache>
            </c:strRef>
          </c:tx>
          <c:marker>
            <c:symbol val="none"/>
          </c:marker>
          <c:cat>
            <c:strRef>
              <c:f>Sheet1!$B$1:$AW$1</c:f>
              <c:strCache>
                <c:ptCount val="48"/>
                <c:pt idx="0">
                  <c:v>1965</c:v>
                </c:pt>
                <c:pt idx="1">
                  <c:v>1966</c:v>
                </c:pt>
                <c:pt idx="2">
                  <c:v>1967</c:v>
                </c:pt>
                <c:pt idx="3">
                  <c:v>1968</c:v>
                </c:pt>
                <c:pt idx="4">
                  <c:v>1969</c:v>
                </c:pt>
                <c:pt idx="5">
                  <c:v>1970</c:v>
                </c:pt>
                <c:pt idx="6">
                  <c:v>1971</c:v>
                </c:pt>
                <c:pt idx="7">
                  <c:v>1972</c:v>
                </c:pt>
                <c:pt idx="8">
                  <c:v>1973</c:v>
                </c:pt>
                <c:pt idx="9">
                  <c:v>1974</c:v>
                </c:pt>
                <c:pt idx="10">
                  <c:v>1975</c:v>
                </c:pt>
                <c:pt idx="11">
                  <c:v>1976</c:v>
                </c:pt>
                <c:pt idx="12">
                  <c:v>1977</c:v>
                </c:pt>
                <c:pt idx="13">
                  <c:v>1978</c:v>
                </c:pt>
                <c:pt idx="14">
                  <c:v>1979</c:v>
                </c:pt>
                <c:pt idx="15">
                  <c:v>1980</c:v>
                </c:pt>
                <c:pt idx="16">
                  <c:v>1981</c:v>
                </c:pt>
                <c:pt idx="17">
                  <c:v>1982</c:v>
                </c:pt>
                <c:pt idx="18">
                  <c:v>1983</c:v>
                </c:pt>
                <c:pt idx="19">
                  <c:v>1984</c:v>
                </c:pt>
                <c:pt idx="20">
                  <c:v>1985</c:v>
                </c:pt>
                <c:pt idx="21">
                  <c:v>1986</c:v>
                </c:pt>
                <c:pt idx="22">
                  <c:v>1987</c:v>
                </c:pt>
                <c:pt idx="23">
                  <c:v>1988</c:v>
                </c:pt>
                <c:pt idx="24">
                  <c:v>1989</c:v>
                </c:pt>
                <c:pt idx="25">
                  <c:v>1990</c:v>
                </c:pt>
                <c:pt idx="26">
                  <c:v>1991</c:v>
                </c:pt>
                <c:pt idx="27">
                  <c:v>1992</c:v>
                </c:pt>
                <c:pt idx="28">
                  <c:v>1993</c:v>
                </c:pt>
                <c:pt idx="29">
                  <c:v>1994</c:v>
                </c:pt>
                <c:pt idx="30">
                  <c:v>1995</c:v>
                </c:pt>
                <c:pt idx="31">
                  <c:v>1996</c:v>
                </c:pt>
                <c:pt idx="32">
                  <c:v>1997</c:v>
                </c:pt>
                <c:pt idx="33">
                  <c:v>1998</c:v>
                </c:pt>
                <c:pt idx="34">
                  <c:v>1999</c:v>
                </c:pt>
                <c:pt idx="35">
                  <c:v>2000</c:v>
                </c:pt>
                <c:pt idx="36">
                  <c:v>2001</c:v>
                </c:pt>
                <c:pt idx="37">
                  <c:v>2002</c:v>
                </c:pt>
                <c:pt idx="38">
                  <c:v>2003</c:v>
                </c:pt>
                <c:pt idx="39">
                  <c:v>2004</c:v>
                </c:pt>
                <c:pt idx="40">
                  <c:v>2005</c:v>
                </c:pt>
                <c:pt idx="41">
                  <c:v>2006</c:v>
                </c:pt>
                <c:pt idx="42">
                  <c:v>2007</c:v>
                </c:pt>
                <c:pt idx="43">
                  <c:v>2008</c:v>
                </c:pt>
                <c:pt idx="44">
                  <c:v>2009</c:v>
                </c:pt>
                <c:pt idx="45">
                  <c:v>2010</c:v>
                </c:pt>
                <c:pt idx="46">
                  <c:v>2011</c:v>
                </c:pt>
                <c:pt idx="47">
                  <c:v>2012</c:v>
                </c:pt>
              </c:strCache>
            </c:strRef>
          </c:cat>
          <c:val>
            <c:numRef>
              <c:f>Sheet1!$B$2:$AW$2</c:f>
              <c:numCache>
                <c:formatCode>General</c:formatCode>
                <c:ptCount val="48"/>
                <c:pt idx="1">
                  <c:v>25.421896307431187</c:v>
                </c:pt>
                <c:pt idx="2">
                  <c:v>24.952873379956127</c:v>
                </c:pt>
                <c:pt idx="3">
                  <c:v>24.545130193816401</c:v>
                </c:pt>
                <c:pt idx="4">
                  <c:v>26.271977264566861</c:v>
                </c:pt>
                <c:pt idx="5">
                  <c:v>26.177177346117091</c:v>
                </c:pt>
                <c:pt idx="6">
                  <c:v>25.214178702855335</c:v>
                </c:pt>
                <c:pt idx="7">
                  <c:v>26.123624133713786</c:v>
                </c:pt>
                <c:pt idx="8">
                  <c:v>27.038851556379445</c:v>
                </c:pt>
                <c:pt idx="9">
                  <c:v>26.013560055893514</c:v>
                </c:pt>
                <c:pt idx="10">
                  <c:v>21.886414283265257</c:v>
                </c:pt>
                <c:pt idx="11">
                  <c:v>24.899818954481091</c:v>
                </c:pt>
                <c:pt idx="12">
                  <c:v>23.915986156809932</c:v>
                </c:pt>
                <c:pt idx="13">
                  <c:v>22.665484181715289</c:v>
                </c:pt>
                <c:pt idx="14">
                  <c:v>22.797817812040531</c:v>
                </c:pt>
                <c:pt idx="15">
                  <c:v>19.897677378300987</c:v>
                </c:pt>
                <c:pt idx="16">
                  <c:v>16.65178529906899</c:v>
                </c:pt>
                <c:pt idx="17">
                  <c:v>17.816766037858795</c:v>
                </c:pt>
                <c:pt idx="18">
                  <c:v>17.844662632889289</c:v>
                </c:pt>
                <c:pt idx="19">
                  <c:v>20.106838071561089</c:v>
                </c:pt>
                <c:pt idx="20">
                  <c:v>21.556727418509229</c:v>
                </c:pt>
                <c:pt idx="21">
                  <c:v>23.362331367534686</c:v>
                </c:pt>
                <c:pt idx="22">
                  <c:v>21.392177206985629</c:v>
                </c:pt>
                <c:pt idx="23">
                  <c:v>20.238830877982824</c:v>
                </c:pt>
                <c:pt idx="24">
                  <c:v>20.605705805364131</c:v>
                </c:pt>
                <c:pt idx="25">
                  <c:v>19.937119936049289</c:v>
                </c:pt>
                <c:pt idx="26">
                  <c:v>18.667761558986371</c:v>
                </c:pt>
                <c:pt idx="27">
                  <c:v>17.872699496467529</c:v>
                </c:pt>
                <c:pt idx="28">
                  <c:v>16.243094770944289</c:v>
                </c:pt>
                <c:pt idx="29">
                  <c:v>17.625864301470514</c:v>
                </c:pt>
                <c:pt idx="30">
                  <c:v>19.506936917938887</c:v>
                </c:pt>
                <c:pt idx="31">
                  <c:v>19.036772736112979</c:v>
                </c:pt>
                <c:pt idx="32">
                  <c:v>20.81036493873269</c:v>
                </c:pt>
                <c:pt idx="33">
                  <c:v>21.537020406234031</c:v>
                </c:pt>
                <c:pt idx="34">
                  <c:v>19.836123259437986</c:v>
                </c:pt>
                <c:pt idx="35">
                  <c:v>21.181749400871489</c:v>
                </c:pt>
                <c:pt idx="36">
                  <c:v>20.363788558195463</c:v>
                </c:pt>
                <c:pt idx="37">
                  <c:v>20.40755075444169</c:v>
                </c:pt>
                <c:pt idx="38">
                  <c:v>19.630696036022272</c:v>
                </c:pt>
                <c:pt idx="39">
                  <c:v>20.359573858598534</c:v>
                </c:pt>
                <c:pt idx="40">
                  <c:v>20.825467867157329</c:v>
                </c:pt>
                <c:pt idx="41">
                  <c:v>22.713998451882595</c:v>
                </c:pt>
                <c:pt idx="42">
                  <c:v>23.368159767446251</c:v>
                </c:pt>
                <c:pt idx="43">
                  <c:v>22.366001350710036</c:v>
                </c:pt>
                <c:pt idx="44">
                  <c:v>16.929522642495307</c:v>
                </c:pt>
                <c:pt idx="45">
                  <c:v>16.775669518646129</c:v>
                </c:pt>
                <c:pt idx="46">
                  <c:v>17.600325533988496</c:v>
                </c:pt>
                <c:pt idx="47">
                  <c:v>17.548827164665013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Finland</c:v>
                </c:pt>
              </c:strCache>
            </c:strRef>
          </c:tx>
          <c:spPr>
            <a:ln>
              <a:solidFill>
                <a:schemeClr val="accent3">
                  <a:lumMod val="75000"/>
                </a:schemeClr>
              </a:solidFill>
            </a:ln>
          </c:spPr>
          <c:marker>
            <c:symbol val="none"/>
          </c:marker>
          <c:cat>
            <c:strRef>
              <c:f>Sheet1!$B$1:$AW$1</c:f>
              <c:strCache>
                <c:ptCount val="48"/>
                <c:pt idx="0">
                  <c:v>1965</c:v>
                </c:pt>
                <c:pt idx="1">
                  <c:v>1966</c:v>
                </c:pt>
                <c:pt idx="2">
                  <c:v>1967</c:v>
                </c:pt>
                <c:pt idx="3">
                  <c:v>1968</c:v>
                </c:pt>
                <c:pt idx="4">
                  <c:v>1969</c:v>
                </c:pt>
                <c:pt idx="5">
                  <c:v>1970</c:v>
                </c:pt>
                <c:pt idx="6">
                  <c:v>1971</c:v>
                </c:pt>
                <c:pt idx="7">
                  <c:v>1972</c:v>
                </c:pt>
                <c:pt idx="8">
                  <c:v>1973</c:v>
                </c:pt>
                <c:pt idx="9">
                  <c:v>1974</c:v>
                </c:pt>
                <c:pt idx="10">
                  <c:v>1975</c:v>
                </c:pt>
                <c:pt idx="11">
                  <c:v>1976</c:v>
                </c:pt>
                <c:pt idx="12">
                  <c:v>1977</c:v>
                </c:pt>
                <c:pt idx="13">
                  <c:v>1978</c:v>
                </c:pt>
                <c:pt idx="14">
                  <c:v>1979</c:v>
                </c:pt>
                <c:pt idx="15">
                  <c:v>1980</c:v>
                </c:pt>
                <c:pt idx="16">
                  <c:v>1981</c:v>
                </c:pt>
                <c:pt idx="17">
                  <c:v>1982</c:v>
                </c:pt>
                <c:pt idx="18">
                  <c:v>1983</c:v>
                </c:pt>
                <c:pt idx="19">
                  <c:v>1984</c:v>
                </c:pt>
                <c:pt idx="20">
                  <c:v>1985</c:v>
                </c:pt>
                <c:pt idx="21">
                  <c:v>1986</c:v>
                </c:pt>
                <c:pt idx="22">
                  <c:v>1987</c:v>
                </c:pt>
                <c:pt idx="23">
                  <c:v>1988</c:v>
                </c:pt>
                <c:pt idx="24">
                  <c:v>1989</c:v>
                </c:pt>
                <c:pt idx="25">
                  <c:v>1990</c:v>
                </c:pt>
                <c:pt idx="26">
                  <c:v>1991</c:v>
                </c:pt>
                <c:pt idx="27">
                  <c:v>1992</c:v>
                </c:pt>
                <c:pt idx="28">
                  <c:v>1993</c:v>
                </c:pt>
                <c:pt idx="29">
                  <c:v>1994</c:v>
                </c:pt>
                <c:pt idx="30">
                  <c:v>1995</c:v>
                </c:pt>
                <c:pt idx="31">
                  <c:v>1996</c:v>
                </c:pt>
                <c:pt idx="32">
                  <c:v>1997</c:v>
                </c:pt>
                <c:pt idx="33">
                  <c:v>1998</c:v>
                </c:pt>
                <c:pt idx="34">
                  <c:v>1999</c:v>
                </c:pt>
                <c:pt idx="35">
                  <c:v>2000</c:v>
                </c:pt>
                <c:pt idx="36">
                  <c:v>2001</c:v>
                </c:pt>
                <c:pt idx="37">
                  <c:v>2002</c:v>
                </c:pt>
                <c:pt idx="38">
                  <c:v>2003</c:v>
                </c:pt>
                <c:pt idx="39">
                  <c:v>2004</c:v>
                </c:pt>
                <c:pt idx="40">
                  <c:v>2005</c:v>
                </c:pt>
                <c:pt idx="41">
                  <c:v>2006</c:v>
                </c:pt>
                <c:pt idx="42">
                  <c:v>2007</c:v>
                </c:pt>
                <c:pt idx="43">
                  <c:v>2008</c:v>
                </c:pt>
                <c:pt idx="44">
                  <c:v>2009</c:v>
                </c:pt>
                <c:pt idx="45">
                  <c:v>2010</c:v>
                </c:pt>
                <c:pt idx="46">
                  <c:v>2011</c:v>
                </c:pt>
                <c:pt idx="47">
                  <c:v>2012</c:v>
                </c:pt>
              </c:strCache>
            </c:strRef>
          </c:cat>
          <c:val>
            <c:numRef>
              <c:f>Sheet1!$B$3:$AW$3</c:f>
              <c:numCache>
                <c:formatCode>General</c:formatCode>
                <c:ptCount val="48"/>
                <c:pt idx="0">
                  <c:v>29.638558869766591</c:v>
                </c:pt>
                <c:pt idx="1">
                  <c:v>28.083358130546927</c:v>
                </c:pt>
                <c:pt idx="2">
                  <c:v>25.413156279987874</c:v>
                </c:pt>
                <c:pt idx="3">
                  <c:v>25.377879390603191</c:v>
                </c:pt>
                <c:pt idx="4">
                  <c:v>25.915626148635589</c:v>
                </c:pt>
                <c:pt idx="5">
                  <c:v>30.706712281803163</c:v>
                </c:pt>
                <c:pt idx="6">
                  <c:v>30.822706763433889</c:v>
                </c:pt>
                <c:pt idx="7">
                  <c:v>28.382783871101722</c:v>
                </c:pt>
                <c:pt idx="8">
                  <c:v>29.812080882343789</c:v>
                </c:pt>
                <c:pt idx="9">
                  <c:v>35.728912245848484</c:v>
                </c:pt>
                <c:pt idx="10">
                  <c:v>34.898434898435013</c:v>
                </c:pt>
                <c:pt idx="11">
                  <c:v>28.201241871608079</c:v>
                </c:pt>
                <c:pt idx="12">
                  <c:v>27.004858913208384</c:v>
                </c:pt>
                <c:pt idx="13">
                  <c:v>23.539844411302351</c:v>
                </c:pt>
                <c:pt idx="14">
                  <c:v>26.800541986589185</c:v>
                </c:pt>
                <c:pt idx="15">
                  <c:v>30.150043599843642</c:v>
                </c:pt>
                <c:pt idx="16">
                  <c:v>27.334397446129287</c:v>
                </c:pt>
                <c:pt idx="17">
                  <c:v>27.449172576832012</c:v>
                </c:pt>
                <c:pt idx="18">
                  <c:v>27.012970471479825</c:v>
                </c:pt>
                <c:pt idx="19">
                  <c:v>25.912568098555454</c:v>
                </c:pt>
                <c:pt idx="20">
                  <c:v>25.422693723717849</c:v>
                </c:pt>
                <c:pt idx="21">
                  <c:v>24.34965942264029</c:v>
                </c:pt>
                <c:pt idx="22">
                  <c:v>25.063466073815889</c:v>
                </c:pt>
                <c:pt idx="23">
                  <c:v>27.433921727252347</c:v>
                </c:pt>
                <c:pt idx="24">
                  <c:v>30.438599613244588</c:v>
                </c:pt>
                <c:pt idx="25">
                  <c:v>28.475301177840478</c:v>
                </c:pt>
                <c:pt idx="26">
                  <c:v>22.136428177476333</c:v>
                </c:pt>
                <c:pt idx="27">
                  <c:v>18.772815440405768</c:v>
                </c:pt>
                <c:pt idx="28">
                  <c:v>16.31670519817909</c:v>
                </c:pt>
                <c:pt idx="29">
                  <c:v>17.502601692231089</c:v>
                </c:pt>
                <c:pt idx="30">
                  <c:v>18.189956695536306</c:v>
                </c:pt>
                <c:pt idx="31">
                  <c:v>17.777486356437443</c:v>
                </c:pt>
                <c:pt idx="32">
                  <c:v>19.173961631588831</c:v>
                </c:pt>
                <c:pt idx="33">
                  <c:v>20.365940444650221</c:v>
                </c:pt>
                <c:pt idx="34">
                  <c:v>19.55837509503683</c:v>
                </c:pt>
                <c:pt idx="35">
                  <c:v>20.86463179394077</c:v>
                </c:pt>
                <c:pt idx="36">
                  <c:v>20.471971742002289</c:v>
                </c:pt>
                <c:pt idx="37">
                  <c:v>19.145677568466926</c:v>
                </c:pt>
                <c:pt idx="38">
                  <c:v>19.416481711800234</c:v>
                </c:pt>
                <c:pt idx="39">
                  <c:v>19.991987705725506</c:v>
                </c:pt>
                <c:pt idx="40">
                  <c:v>21.846673738637726</c:v>
                </c:pt>
                <c:pt idx="41">
                  <c:v>21.303652761439388</c:v>
                </c:pt>
                <c:pt idx="42">
                  <c:v>22.888283378746589</c:v>
                </c:pt>
                <c:pt idx="43">
                  <c:v>22.260462110195487</c:v>
                </c:pt>
                <c:pt idx="44">
                  <c:v>18.556389930245189</c:v>
                </c:pt>
                <c:pt idx="45">
                  <c:v>18.543479719904226</c:v>
                </c:pt>
                <c:pt idx="46">
                  <c:v>20.931558032392381</c:v>
                </c:pt>
                <c:pt idx="47">
                  <c:v>18.774714736024762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Iceland</c:v>
                </c:pt>
              </c:strCache>
            </c:strRef>
          </c:tx>
          <c:spPr>
            <a:ln w="50800">
              <a:solidFill>
                <a:srgbClr val="C00000"/>
              </a:solidFill>
            </a:ln>
          </c:spPr>
          <c:marker>
            <c:symbol val="none"/>
          </c:marker>
          <c:cat>
            <c:strRef>
              <c:f>Sheet1!$B$1:$AW$1</c:f>
              <c:strCache>
                <c:ptCount val="48"/>
                <c:pt idx="0">
                  <c:v>1965</c:v>
                </c:pt>
                <c:pt idx="1">
                  <c:v>1966</c:v>
                </c:pt>
                <c:pt idx="2">
                  <c:v>1967</c:v>
                </c:pt>
                <c:pt idx="3">
                  <c:v>1968</c:v>
                </c:pt>
                <c:pt idx="4">
                  <c:v>1969</c:v>
                </c:pt>
                <c:pt idx="5">
                  <c:v>1970</c:v>
                </c:pt>
                <c:pt idx="6">
                  <c:v>1971</c:v>
                </c:pt>
                <c:pt idx="7">
                  <c:v>1972</c:v>
                </c:pt>
                <c:pt idx="8">
                  <c:v>1973</c:v>
                </c:pt>
                <c:pt idx="9">
                  <c:v>1974</c:v>
                </c:pt>
                <c:pt idx="10">
                  <c:v>1975</c:v>
                </c:pt>
                <c:pt idx="11">
                  <c:v>1976</c:v>
                </c:pt>
                <c:pt idx="12">
                  <c:v>1977</c:v>
                </c:pt>
                <c:pt idx="13">
                  <c:v>1978</c:v>
                </c:pt>
                <c:pt idx="14">
                  <c:v>1979</c:v>
                </c:pt>
                <c:pt idx="15">
                  <c:v>1980</c:v>
                </c:pt>
                <c:pt idx="16">
                  <c:v>1981</c:v>
                </c:pt>
                <c:pt idx="17">
                  <c:v>1982</c:v>
                </c:pt>
                <c:pt idx="18">
                  <c:v>1983</c:v>
                </c:pt>
                <c:pt idx="19">
                  <c:v>1984</c:v>
                </c:pt>
                <c:pt idx="20">
                  <c:v>1985</c:v>
                </c:pt>
                <c:pt idx="21">
                  <c:v>1986</c:v>
                </c:pt>
                <c:pt idx="22">
                  <c:v>1987</c:v>
                </c:pt>
                <c:pt idx="23">
                  <c:v>1988</c:v>
                </c:pt>
                <c:pt idx="24">
                  <c:v>1989</c:v>
                </c:pt>
                <c:pt idx="25">
                  <c:v>1990</c:v>
                </c:pt>
                <c:pt idx="26">
                  <c:v>1991</c:v>
                </c:pt>
                <c:pt idx="27">
                  <c:v>1992</c:v>
                </c:pt>
                <c:pt idx="28">
                  <c:v>1993</c:v>
                </c:pt>
                <c:pt idx="29">
                  <c:v>1994</c:v>
                </c:pt>
                <c:pt idx="30">
                  <c:v>1995</c:v>
                </c:pt>
                <c:pt idx="31">
                  <c:v>1996</c:v>
                </c:pt>
                <c:pt idx="32">
                  <c:v>1997</c:v>
                </c:pt>
                <c:pt idx="33">
                  <c:v>1998</c:v>
                </c:pt>
                <c:pt idx="34">
                  <c:v>1999</c:v>
                </c:pt>
                <c:pt idx="35">
                  <c:v>2000</c:v>
                </c:pt>
                <c:pt idx="36">
                  <c:v>2001</c:v>
                </c:pt>
                <c:pt idx="37">
                  <c:v>2002</c:v>
                </c:pt>
                <c:pt idx="38">
                  <c:v>2003</c:v>
                </c:pt>
                <c:pt idx="39">
                  <c:v>2004</c:v>
                </c:pt>
                <c:pt idx="40">
                  <c:v>2005</c:v>
                </c:pt>
                <c:pt idx="41">
                  <c:v>2006</c:v>
                </c:pt>
                <c:pt idx="42">
                  <c:v>2007</c:v>
                </c:pt>
                <c:pt idx="43">
                  <c:v>2008</c:v>
                </c:pt>
                <c:pt idx="44">
                  <c:v>2009</c:v>
                </c:pt>
                <c:pt idx="45">
                  <c:v>2010</c:v>
                </c:pt>
                <c:pt idx="46">
                  <c:v>2011</c:v>
                </c:pt>
                <c:pt idx="47">
                  <c:v>2012</c:v>
                </c:pt>
              </c:strCache>
            </c:strRef>
          </c:cat>
          <c:val>
            <c:numRef>
              <c:f>Sheet1!$B$4:$AW$4</c:f>
              <c:numCache>
                <c:formatCode>General</c:formatCode>
                <c:ptCount val="48"/>
                <c:pt idx="0">
                  <c:v>27.868556526595423</c:v>
                </c:pt>
                <c:pt idx="1">
                  <c:v>29.484275749887967</c:v>
                </c:pt>
                <c:pt idx="2">
                  <c:v>33.017087961800833</c:v>
                </c:pt>
                <c:pt idx="3">
                  <c:v>33.49657077818928</c:v>
                </c:pt>
                <c:pt idx="4">
                  <c:v>26.254011745239691</c:v>
                </c:pt>
                <c:pt idx="5">
                  <c:v>24.980674574382917</c:v>
                </c:pt>
                <c:pt idx="6">
                  <c:v>33.406981151632678</c:v>
                </c:pt>
                <c:pt idx="7">
                  <c:v>28.474286733960003</c:v>
                </c:pt>
                <c:pt idx="8">
                  <c:v>32.373363918750591</c:v>
                </c:pt>
                <c:pt idx="9">
                  <c:v>36.346549478371827</c:v>
                </c:pt>
                <c:pt idx="10">
                  <c:v>35.478816416148575</c:v>
                </c:pt>
                <c:pt idx="11">
                  <c:v>28.779367806084021</c:v>
                </c:pt>
                <c:pt idx="12">
                  <c:v>30.028750531709516</c:v>
                </c:pt>
                <c:pt idx="13">
                  <c:v>24.798909867745529</c:v>
                </c:pt>
                <c:pt idx="14">
                  <c:v>25.067377668942036</c:v>
                </c:pt>
                <c:pt idx="15">
                  <c:v>27.052957659427591</c:v>
                </c:pt>
                <c:pt idx="16">
                  <c:v>26.792715620726486</c:v>
                </c:pt>
                <c:pt idx="17">
                  <c:v>28.041976177311327</c:v>
                </c:pt>
                <c:pt idx="18">
                  <c:v>21.020821491405194</c:v>
                </c:pt>
                <c:pt idx="19">
                  <c:v>23.171567429361431</c:v>
                </c:pt>
                <c:pt idx="20">
                  <c:v>20.769708325881282</c:v>
                </c:pt>
                <c:pt idx="21">
                  <c:v>18.431476961999287</c:v>
                </c:pt>
                <c:pt idx="22">
                  <c:v>20.703585180817978</c:v>
                </c:pt>
                <c:pt idx="23">
                  <c:v>20.835535927608948</c:v>
                </c:pt>
                <c:pt idx="24">
                  <c:v>18.804892406471531</c:v>
                </c:pt>
                <c:pt idx="25">
                  <c:v>18.976920305165486</c:v>
                </c:pt>
                <c:pt idx="26">
                  <c:v>20.031108249007392</c:v>
                </c:pt>
                <c:pt idx="27">
                  <c:v>18.104126623979887</c:v>
                </c:pt>
                <c:pt idx="28">
                  <c:v>16.911519252128159</c:v>
                </c:pt>
                <c:pt idx="29">
                  <c:v>16.005566418482591</c:v>
                </c:pt>
                <c:pt idx="30">
                  <c:v>16.342020056990279</c:v>
                </c:pt>
                <c:pt idx="31">
                  <c:v>18.950006121763266</c:v>
                </c:pt>
                <c:pt idx="32">
                  <c:v>19.689142899671218</c:v>
                </c:pt>
                <c:pt idx="33">
                  <c:v>24.138374170755366</c:v>
                </c:pt>
                <c:pt idx="34">
                  <c:v>21.803087419058386</c:v>
                </c:pt>
                <c:pt idx="35">
                  <c:v>23.234904970570327</c:v>
                </c:pt>
                <c:pt idx="36">
                  <c:v>21.273282891803763</c:v>
                </c:pt>
                <c:pt idx="37">
                  <c:v>18.197057732115251</c:v>
                </c:pt>
                <c:pt idx="38">
                  <c:v>19.775952191386306</c:v>
                </c:pt>
                <c:pt idx="39">
                  <c:v>23.497407656836277</c:v>
                </c:pt>
                <c:pt idx="40">
                  <c:v>28.193403613693658</c:v>
                </c:pt>
                <c:pt idx="41">
                  <c:v>35.607406107303021</c:v>
                </c:pt>
                <c:pt idx="42">
                  <c:v>29.015301686287671</c:v>
                </c:pt>
                <c:pt idx="43">
                  <c:v>24.57181760898759</c:v>
                </c:pt>
                <c:pt idx="44">
                  <c:v>13.865851583087824</c:v>
                </c:pt>
                <c:pt idx="45">
                  <c:v>12.46207505866168</c:v>
                </c:pt>
                <c:pt idx="46">
                  <c:v>14.345743124286479</c:v>
                </c:pt>
                <c:pt idx="47">
                  <c:v>14.553739580727548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Norway</c:v>
                </c:pt>
              </c:strCache>
            </c:strRef>
          </c:tx>
          <c:marker>
            <c:symbol val="none"/>
          </c:marker>
          <c:cat>
            <c:strRef>
              <c:f>Sheet1!$B$1:$AW$1</c:f>
              <c:strCache>
                <c:ptCount val="48"/>
                <c:pt idx="0">
                  <c:v>1965</c:v>
                </c:pt>
                <c:pt idx="1">
                  <c:v>1966</c:v>
                </c:pt>
                <c:pt idx="2">
                  <c:v>1967</c:v>
                </c:pt>
                <c:pt idx="3">
                  <c:v>1968</c:v>
                </c:pt>
                <c:pt idx="4">
                  <c:v>1969</c:v>
                </c:pt>
                <c:pt idx="5">
                  <c:v>1970</c:v>
                </c:pt>
                <c:pt idx="6">
                  <c:v>1971</c:v>
                </c:pt>
                <c:pt idx="7">
                  <c:v>1972</c:v>
                </c:pt>
                <c:pt idx="8">
                  <c:v>1973</c:v>
                </c:pt>
                <c:pt idx="9">
                  <c:v>1974</c:v>
                </c:pt>
                <c:pt idx="10">
                  <c:v>1975</c:v>
                </c:pt>
                <c:pt idx="11">
                  <c:v>1976</c:v>
                </c:pt>
                <c:pt idx="12">
                  <c:v>1977</c:v>
                </c:pt>
                <c:pt idx="13">
                  <c:v>1978</c:v>
                </c:pt>
                <c:pt idx="14">
                  <c:v>1979</c:v>
                </c:pt>
                <c:pt idx="15">
                  <c:v>1980</c:v>
                </c:pt>
                <c:pt idx="16">
                  <c:v>1981</c:v>
                </c:pt>
                <c:pt idx="17">
                  <c:v>1982</c:v>
                </c:pt>
                <c:pt idx="18">
                  <c:v>1983</c:v>
                </c:pt>
                <c:pt idx="19">
                  <c:v>1984</c:v>
                </c:pt>
                <c:pt idx="20">
                  <c:v>1985</c:v>
                </c:pt>
                <c:pt idx="21">
                  <c:v>1986</c:v>
                </c:pt>
                <c:pt idx="22">
                  <c:v>1987</c:v>
                </c:pt>
                <c:pt idx="23">
                  <c:v>1988</c:v>
                </c:pt>
                <c:pt idx="24">
                  <c:v>1989</c:v>
                </c:pt>
                <c:pt idx="25">
                  <c:v>1990</c:v>
                </c:pt>
                <c:pt idx="26">
                  <c:v>1991</c:v>
                </c:pt>
                <c:pt idx="27">
                  <c:v>1992</c:v>
                </c:pt>
                <c:pt idx="28">
                  <c:v>1993</c:v>
                </c:pt>
                <c:pt idx="29">
                  <c:v>1994</c:v>
                </c:pt>
                <c:pt idx="30">
                  <c:v>1995</c:v>
                </c:pt>
                <c:pt idx="31">
                  <c:v>1996</c:v>
                </c:pt>
                <c:pt idx="32">
                  <c:v>1997</c:v>
                </c:pt>
                <c:pt idx="33">
                  <c:v>1998</c:v>
                </c:pt>
                <c:pt idx="34">
                  <c:v>1999</c:v>
                </c:pt>
                <c:pt idx="35">
                  <c:v>2000</c:v>
                </c:pt>
                <c:pt idx="36">
                  <c:v>2001</c:v>
                </c:pt>
                <c:pt idx="37">
                  <c:v>2002</c:v>
                </c:pt>
                <c:pt idx="38">
                  <c:v>2003</c:v>
                </c:pt>
                <c:pt idx="39">
                  <c:v>2004</c:v>
                </c:pt>
                <c:pt idx="40">
                  <c:v>2005</c:v>
                </c:pt>
                <c:pt idx="41">
                  <c:v>2006</c:v>
                </c:pt>
                <c:pt idx="42">
                  <c:v>2007</c:v>
                </c:pt>
                <c:pt idx="43">
                  <c:v>2008</c:v>
                </c:pt>
                <c:pt idx="44">
                  <c:v>2009</c:v>
                </c:pt>
                <c:pt idx="45">
                  <c:v>2010</c:v>
                </c:pt>
                <c:pt idx="46">
                  <c:v>2011</c:v>
                </c:pt>
                <c:pt idx="47">
                  <c:v>2012</c:v>
                </c:pt>
              </c:strCache>
            </c:strRef>
          </c:cat>
          <c:val>
            <c:numRef>
              <c:f>Sheet1!$B$5:$AW$5</c:f>
              <c:numCache>
                <c:formatCode>General</c:formatCode>
                <c:ptCount val="48"/>
                <c:pt idx="0">
                  <c:v>31.576248618644964</c:v>
                </c:pt>
                <c:pt idx="1">
                  <c:v>32.183028955198026</c:v>
                </c:pt>
                <c:pt idx="2">
                  <c:v>32.43071370600201</c:v>
                </c:pt>
                <c:pt idx="3">
                  <c:v>27.971038703075703</c:v>
                </c:pt>
                <c:pt idx="4">
                  <c:v>26.037756352714343</c:v>
                </c:pt>
                <c:pt idx="5">
                  <c:v>31.900315637819329</c:v>
                </c:pt>
                <c:pt idx="6">
                  <c:v>33.155478104226425</c:v>
                </c:pt>
                <c:pt idx="7">
                  <c:v>30.144472749389585</c:v>
                </c:pt>
                <c:pt idx="8">
                  <c:v>32.228941382870815</c:v>
                </c:pt>
                <c:pt idx="9">
                  <c:v>35.490717605652705</c:v>
                </c:pt>
                <c:pt idx="10">
                  <c:v>36.502975578519461</c:v>
                </c:pt>
                <c:pt idx="11">
                  <c:v>37.936523472715145</c:v>
                </c:pt>
                <c:pt idx="12">
                  <c:v>37.156905344524318</c:v>
                </c:pt>
                <c:pt idx="13">
                  <c:v>29.061129397328589</c:v>
                </c:pt>
                <c:pt idx="14">
                  <c:v>27.745230302096523</c:v>
                </c:pt>
                <c:pt idx="15">
                  <c:v>27.214980711666591</c:v>
                </c:pt>
                <c:pt idx="16">
                  <c:v>26.365543598455634</c:v>
                </c:pt>
                <c:pt idx="17">
                  <c:v>27.387620746322487</c:v>
                </c:pt>
                <c:pt idx="18">
                  <c:v>24.901516432718829</c:v>
                </c:pt>
                <c:pt idx="19">
                  <c:v>26.045610601296282</c:v>
                </c:pt>
                <c:pt idx="20">
                  <c:v>25.922828511020253</c:v>
                </c:pt>
                <c:pt idx="21">
                  <c:v>31.34288096522635</c:v>
                </c:pt>
                <c:pt idx="22">
                  <c:v>29.834780137653791</c:v>
                </c:pt>
                <c:pt idx="23">
                  <c:v>28.526604424051332</c:v>
                </c:pt>
                <c:pt idx="24">
                  <c:v>25.69829110194463</c:v>
                </c:pt>
                <c:pt idx="25">
                  <c:v>22.685249949408426</c:v>
                </c:pt>
                <c:pt idx="26">
                  <c:v>20.293995181294601</c:v>
                </c:pt>
                <c:pt idx="27">
                  <c:v>19.599680928718175</c:v>
                </c:pt>
                <c:pt idx="28">
                  <c:v>20.307217719713037</c:v>
                </c:pt>
                <c:pt idx="29">
                  <c:v>21.16494292831079</c:v>
                </c:pt>
                <c:pt idx="30">
                  <c:v>22.326663041623224</c:v>
                </c:pt>
                <c:pt idx="31">
                  <c:v>21.034202687540716</c:v>
                </c:pt>
                <c:pt idx="32">
                  <c:v>23.35881341166484</c:v>
                </c:pt>
                <c:pt idx="33">
                  <c:v>26.66421130169423</c:v>
                </c:pt>
                <c:pt idx="34">
                  <c:v>22.933572820950189</c:v>
                </c:pt>
                <c:pt idx="35">
                  <c:v>20.368785114113692</c:v>
                </c:pt>
                <c:pt idx="36">
                  <c:v>18.997492984194672</c:v>
                </c:pt>
                <c:pt idx="37">
                  <c:v>18.915791678821435</c:v>
                </c:pt>
                <c:pt idx="38">
                  <c:v>18.087100812020587</c:v>
                </c:pt>
                <c:pt idx="39">
                  <c:v>20.308395880448103</c:v>
                </c:pt>
                <c:pt idx="40">
                  <c:v>21.458854350921186</c:v>
                </c:pt>
                <c:pt idx="41">
                  <c:v>23.005767147025235</c:v>
                </c:pt>
                <c:pt idx="42">
                  <c:v>25.791336884252587</c:v>
                </c:pt>
                <c:pt idx="43">
                  <c:v>24.496096353236862</c:v>
                </c:pt>
                <c:pt idx="44">
                  <c:v>22.266940348314463</c:v>
                </c:pt>
                <c:pt idx="45">
                  <c:v>23.275553735340566</c:v>
                </c:pt>
                <c:pt idx="46">
                  <c:v>24.095851471456267</c:v>
                </c:pt>
                <c:pt idx="47">
                  <c:v>25.049762385897413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Sweden</c:v>
                </c:pt>
              </c:strCache>
            </c:strRef>
          </c:tx>
          <c:marker>
            <c:symbol val="none"/>
          </c:marker>
          <c:cat>
            <c:strRef>
              <c:f>Sheet1!$B$1:$AW$1</c:f>
              <c:strCache>
                <c:ptCount val="48"/>
                <c:pt idx="0">
                  <c:v>1965</c:v>
                </c:pt>
                <c:pt idx="1">
                  <c:v>1966</c:v>
                </c:pt>
                <c:pt idx="2">
                  <c:v>1967</c:v>
                </c:pt>
                <c:pt idx="3">
                  <c:v>1968</c:v>
                </c:pt>
                <c:pt idx="4">
                  <c:v>1969</c:v>
                </c:pt>
                <c:pt idx="5">
                  <c:v>1970</c:v>
                </c:pt>
                <c:pt idx="6">
                  <c:v>1971</c:v>
                </c:pt>
                <c:pt idx="7">
                  <c:v>1972</c:v>
                </c:pt>
                <c:pt idx="8">
                  <c:v>1973</c:v>
                </c:pt>
                <c:pt idx="9">
                  <c:v>1974</c:v>
                </c:pt>
                <c:pt idx="10">
                  <c:v>1975</c:v>
                </c:pt>
                <c:pt idx="11">
                  <c:v>1976</c:v>
                </c:pt>
                <c:pt idx="12">
                  <c:v>1977</c:v>
                </c:pt>
                <c:pt idx="13">
                  <c:v>1978</c:v>
                </c:pt>
                <c:pt idx="14">
                  <c:v>1979</c:v>
                </c:pt>
                <c:pt idx="15">
                  <c:v>1980</c:v>
                </c:pt>
                <c:pt idx="16">
                  <c:v>1981</c:v>
                </c:pt>
                <c:pt idx="17">
                  <c:v>1982</c:v>
                </c:pt>
                <c:pt idx="18">
                  <c:v>1983</c:v>
                </c:pt>
                <c:pt idx="19">
                  <c:v>1984</c:v>
                </c:pt>
                <c:pt idx="20">
                  <c:v>1985</c:v>
                </c:pt>
                <c:pt idx="21">
                  <c:v>1986</c:v>
                </c:pt>
                <c:pt idx="22">
                  <c:v>1987</c:v>
                </c:pt>
                <c:pt idx="23">
                  <c:v>1988</c:v>
                </c:pt>
                <c:pt idx="24">
                  <c:v>1989</c:v>
                </c:pt>
                <c:pt idx="25">
                  <c:v>1990</c:v>
                </c:pt>
                <c:pt idx="26">
                  <c:v>1991</c:v>
                </c:pt>
                <c:pt idx="27">
                  <c:v>1992</c:v>
                </c:pt>
                <c:pt idx="28">
                  <c:v>1993</c:v>
                </c:pt>
                <c:pt idx="29">
                  <c:v>1994</c:v>
                </c:pt>
                <c:pt idx="30">
                  <c:v>1995</c:v>
                </c:pt>
                <c:pt idx="31">
                  <c:v>1996</c:v>
                </c:pt>
                <c:pt idx="32">
                  <c:v>1997</c:v>
                </c:pt>
                <c:pt idx="33">
                  <c:v>1998</c:v>
                </c:pt>
                <c:pt idx="34">
                  <c:v>1999</c:v>
                </c:pt>
                <c:pt idx="35">
                  <c:v>2000</c:v>
                </c:pt>
                <c:pt idx="36">
                  <c:v>2001</c:v>
                </c:pt>
                <c:pt idx="37">
                  <c:v>2002</c:v>
                </c:pt>
                <c:pt idx="38">
                  <c:v>2003</c:v>
                </c:pt>
                <c:pt idx="39">
                  <c:v>2004</c:v>
                </c:pt>
                <c:pt idx="40">
                  <c:v>2005</c:v>
                </c:pt>
                <c:pt idx="41">
                  <c:v>2006</c:v>
                </c:pt>
                <c:pt idx="42">
                  <c:v>2007</c:v>
                </c:pt>
                <c:pt idx="43">
                  <c:v>2008</c:v>
                </c:pt>
                <c:pt idx="44">
                  <c:v>2009</c:v>
                </c:pt>
                <c:pt idx="45">
                  <c:v>2010</c:v>
                </c:pt>
                <c:pt idx="46">
                  <c:v>2011</c:v>
                </c:pt>
                <c:pt idx="47">
                  <c:v>2012</c:v>
                </c:pt>
              </c:strCache>
            </c:strRef>
          </c:cat>
          <c:val>
            <c:numRef>
              <c:f>Sheet1!$B$6:$AW$6</c:f>
              <c:numCache>
                <c:formatCode>General</c:formatCode>
                <c:ptCount val="48"/>
                <c:pt idx="0">
                  <c:v>28.218819451370553</c:v>
                </c:pt>
                <c:pt idx="1">
                  <c:v>26.732030399764767</c:v>
                </c:pt>
                <c:pt idx="2">
                  <c:v>25.651569331640491</c:v>
                </c:pt>
                <c:pt idx="3">
                  <c:v>24.853582462861702</c:v>
                </c:pt>
                <c:pt idx="4">
                  <c:v>25.336728502527055</c:v>
                </c:pt>
                <c:pt idx="5">
                  <c:v>27.258630762258878</c:v>
                </c:pt>
                <c:pt idx="6">
                  <c:v>24.707492336980824</c:v>
                </c:pt>
                <c:pt idx="7">
                  <c:v>23.818336209999689</c:v>
                </c:pt>
                <c:pt idx="8">
                  <c:v>22.993820760585574</c:v>
                </c:pt>
                <c:pt idx="9">
                  <c:v>25.294260182540441</c:v>
                </c:pt>
                <c:pt idx="10">
                  <c:v>25.731158693089991</c:v>
                </c:pt>
                <c:pt idx="11">
                  <c:v>24.984106450846088</c:v>
                </c:pt>
                <c:pt idx="12">
                  <c:v>21.918814311817531</c:v>
                </c:pt>
                <c:pt idx="13">
                  <c:v>19.101315720477231</c:v>
                </c:pt>
                <c:pt idx="14">
                  <c:v>21.373406096749829</c:v>
                </c:pt>
                <c:pt idx="15">
                  <c:v>22.628808765083011</c:v>
                </c:pt>
                <c:pt idx="16">
                  <c:v>19.632478842545929</c:v>
                </c:pt>
                <c:pt idx="17">
                  <c:v>19.291566192879717</c:v>
                </c:pt>
                <c:pt idx="18">
                  <c:v>18.929433502798158</c:v>
                </c:pt>
                <c:pt idx="19">
                  <c:v>19.563809600902786</c:v>
                </c:pt>
                <c:pt idx="20">
                  <c:v>21.312312315595086</c:v>
                </c:pt>
                <c:pt idx="21">
                  <c:v>20.011652023491635</c:v>
                </c:pt>
                <c:pt idx="22">
                  <c:v>21.006624514012262</c:v>
                </c:pt>
                <c:pt idx="23">
                  <c:v>22.018456801197289</c:v>
                </c:pt>
                <c:pt idx="24">
                  <c:v>24.214466433826011</c:v>
                </c:pt>
                <c:pt idx="25">
                  <c:v>23.522592713178589</c:v>
                </c:pt>
                <c:pt idx="26">
                  <c:v>20.040248057360749</c:v>
                </c:pt>
                <c:pt idx="27">
                  <c:v>18.377563290528766</c:v>
                </c:pt>
                <c:pt idx="28">
                  <c:v>15.32837617588349</c:v>
                </c:pt>
                <c:pt idx="29">
                  <c:v>16.533658050695031</c:v>
                </c:pt>
                <c:pt idx="30">
                  <c:v>17.15916720776978</c:v>
                </c:pt>
                <c:pt idx="31">
                  <c:v>16.564567415442568</c:v>
                </c:pt>
                <c:pt idx="32">
                  <c:v>16.263060091423128</c:v>
                </c:pt>
                <c:pt idx="33">
                  <c:v>17.393127192566606</c:v>
                </c:pt>
                <c:pt idx="34">
                  <c:v>17.730746190763998</c:v>
                </c:pt>
                <c:pt idx="35">
                  <c:v>18.642104626592491</c:v>
                </c:pt>
                <c:pt idx="36">
                  <c:v>18.21893793228551</c:v>
                </c:pt>
                <c:pt idx="37">
                  <c:v>17.428784226744629</c:v>
                </c:pt>
                <c:pt idx="38">
                  <c:v>17.146907873770989</c:v>
                </c:pt>
                <c:pt idx="39">
                  <c:v>16.988474447350974</c:v>
                </c:pt>
                <c:pt idx="40">
                  <c:v>17.744003610922924</c:v>
                </c:pt>
                <c:pt idx="41">
                  <c:v>18.730947399880495</c:v>
                </c:pt>
                <c:pt idx="42">
                  <c:v>20.320132513632245</c:v>
                </c:pt>
                <c:pt idx="43">
                  <c:v>20.223885254905877</c:v>
                </c:pt>
                <c:pt idx="44">
                  <c:v>16.496253771182189</c:v>
                </c:pt>
                <c:pt idx="45">
                  <c:v>18.711226951899491</c:v>
                </c:pt>
                <c:pt idx="46">
                  <c:v>19.600367323311374</c:v>
                </c:pt>
                <c:pt idx="47">
                  <c:v>18.747759273624098</c:v>
                </c:pt>
              </c:numCache>
            </c:numRef>
          </c:val>
        </c:ser>
        <c:marker val="1"/>
        <c:axId val="83559936"/>
        <c:axId val="83561472"/>
      </c:lineChart>
      <c:catAx>
        <c:axId val="83559936"/>
        <c:scaling>
          <c:orientation val="minMax"/>
        </c:scaling>
        <c:axPos val="b"/>
        <c:tickLblPos val="nextTo"/>
        <c:txPr>
          <a:bodyPr rot="-2700000"/>
          <a:lstStyle/>
          <a:p>
            <a:pPr>
              <a:defRPr sz="1200"/>
            </a:pPr>
            <a:endParaRPr lang="is-IS"/>
          </a:p>
        </c:txPr>
        <c:crossAx val="83561472"/>
        <c:crosses val="autoZero"/>
        <c:auto val="1"/>
        <c:lblAlgn val="ctr"/>
        <c:lblOffset val="100"/>
      </c:catAx>
      <c:valAx>
        <c:axId val="83561472"/>
        <c:scaling>
          <c:orientation val="minMax"/>
          <c:max val="60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835599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3253264452050253"/>
          <c:y val="4.3632607898994036E-2"/>
          <c:w val="0.34066632542842068"/>
          <c:h val="0.34787492078532417"/>
        </c:manualLayout>
      </c:layout>
      <c:txPr>
        <a:bodyPr/>
        <a:lstStyle/>
        <a:p>
          <a:pPr>
            <a:defRPr sz="1200"/>
          </a:pPr>
          <a:endParaRPr lang="is-IS"/>
        </a:p>
      </c:txPr>
    </c:legend>
    <c:plotVisOnly val="1"/>
  </c:chart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THJ011022013913352738!$A$47</c:f>
              <c:strCache>
                <c:ptCount val="1"/>
                <c:pt idx="0">
                  <c:v>Inet/Y</c:v>
                </c:pt>
              </c:strCache>
            </c:strRef>
          </c:tx>
          <c:cat>
            <c:strRef>
              <c:f>THJ011022013913352738!$B$46:$N$46</c:f>
              <c:strCach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strCache>
            </c:strRef>
          </c:cat>
          <c:val>
            <c:numRef>
              <c:f>THJ011022013913352738!$B$47:$N$47</c:f>
              <c:numCache>
                <c:formatCode>General</c:formatCode>
                <c:ptCount val="13"/>
                <c:pt idx="0">
                  <c:v>0.11526046915013886</c:v>
                </c:pt>
                <c:pt idx="1">
                  <c:v>9.1186213633236687E-2</c:v>
                </c:pt>
                <c:pt idx="2">
                  <c:v>6.1354645109927115E-2</c:v>
                </c:pt>
                <c:pt idx="3">
                  <c:v>7.7492305315571566E-2</c:v>
                </c:pt>
                <c:pt idx="4">
                  <c:v>0.11955714241174192</c:v>
                </c:pt>
                <c:pt idx="5">
                  <c:v>0.16554195020180554</c:v>
                </c:pt>
                <c:pt idx="6">
                  <c:v>0.23221507407996941</c:v>
                </c:pt>
                <c:pt idx="7">
                  <c:v>0.16017362995116574</c:v>
                </c:pt>
                <c:pt idx="8">
                  <c:v>9.7354942695830143E-2</c:v>
                </c:pt>
                <c:pt idx="9">
                  <c:v>-3.2025443043551989E-2</c:v>
                </c:pt>
                <c:pt idx="10">
                  <c:v>-3.8866955047489084E-2</c:v>
                </c:pt>
                <c:pt idx="11">
                  <c:v>-1.0229161460498307E-2</c:v>
                </c:pt>
                <c:pt idx="12">
                  <c:v>-5.8457737805065017E-3</c:v>
                </c:pt>
              </c:numCache>
            </c:numRef>
          </c:val>
        </c:ser>
        <c:axId val="83597568"/>
        <c:axId val="83607552"/>
      </c:barChart>
      <c:catAx>
        <c:axId val="83597568"/>
        <c:scaling>
          <c:orientation val="minMax"/>
        </c:scaling>
        <c:axPos val="b"/>
        <c:tickLblPos val="nextTo"/>
        <c:txPr>
          <a:bodyPr rot="-2700000"/>
          <a:lstStyle/>
          <a:p>
            <a:pPr>
              <a:defRPr/>
            </a:pPr>
            <a:endParaRPr lang="is-IS"/>
          </a:p>
        </c:txPr>
        <c:crossAx val="83607552"/>
        <c:crosses val="autoZero"/>
        <c:auto val="1"/>
        <c:lblAlgn val="ctr"/>
        <c:lblOffset val="100"/>
      </c:catAx>
      <c:valAx>
        <c:axId val="83607552"/>
        <c:scaling>
          <c:orientation val="minMax"/>
        </c:scaling>
        <c:axPos val="l"/>
        <c:majorGridlines/>
        <c:numFmt formatCode="0%" sourceLinked="0"/>
        <c:tickLblPos val="nextTo"/>
        <c:crossAx val="83597568"/>
        <c:crosses val="autoZero"/>
        <c:crossBetween val="between"/>
      </c:valAx>
    </c:plotArea>
    <c:plotVisOnly val="1"/>
  </c:chart>
  <c:spPr>
    <a:solidFill>
      <a:schemeClr val="lt1"/>
    </a:solidFill>
  </c:sp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>
        <c:manualLayout>
          <c:layoutTarget val="inner"/>
          <c:xMode val="edge"/>
          <c:yMode val="edge"/>
          <c:x val="8.0488407699037617E-2"/>
          <c:y val="5.1400554097404488E-2"/>
          <c:w val="0.88287270341207369"/>
          <c:h val="0.89719889180519163"/>
        </c:manualLayout>
      </c:layout>
      <c:lineChart>
        <c:grouping val="standard"/>
        <c:ser>
          <c:idx val="0"/>
          <c:order val="0"/>
          <c:tx>
            <c:strRef>
              <c:f>'2005-2013'!$A$2</c:f>
              <c:strCache>
                <c:ptCount val="1"/>
                <c:pt idx="0">
                  <c:v>Denmark</c:v>
                </c:pt>
              </c:strCache>
            </c:strRef>
          </c:tx>
          <c:marker>
            <c:symbol val="none"/>
          </c:marker>
          <c:cat>
            <c:numRef>
              <c:f>'2005-2013'!$B$1:$I$1</c:f>
              <c:numCache>
                <c:formatCode>General</c:formatCode>
                <c:ptCount val="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</c:numCache>
            </c:numRef>
          </c:cat>
          <c:val>
            <c:numRef>
              <c:f>'2005-2013'!$B$2:$I$2</c:f>
              <c:numCache>
                <c:formatCode>General</c:formatCode>
                <c:ptCount val="8"/>
                <c:pt idx="0">
                  <c:v>13.9</c:v>
                </c:pt>
                <c:pt idx="1">
                  <c:v>14.3</c:v>
                </c:pt>
                <c:pt idx="2">
                  <c:v>14.4</c:v>
                </c:pt>
                <c:pt idx="3">
                  <c:v>14.4</c:v>
                </c:pt>
                <c:pt idx="4">
                  <c:v>13.7</c:v>
                </c:pt>
                <c:pt idx="5">
                  <c:v>10.7</c:v>
                </c:pt>
                <c:pt idx="6">
                  <c:v>13.9</c:v>
                </c:pt>
                <c:pt idx="7">
                  <c:v>14.9</c:v>
                </c:pt>
              </c:numCache>
            </c:numRef>
          </c:val>
        </c:ser>
        <c:ser>
          <c:idx val="1"/>
          <c:order val="1"/>
          <c:tx>
            <c:strRef>
              <c:f>'2005-2013'!$A$3</c:f>
              <c:strCache>
                <c:ptCount val="1"/>
                <c:pt idx="0">
                  <c:v>Finland</c:v>
                </c:pt>
              </c:strCache>
            </c:strRef>
          </c:tx>
          <c:spPr>
            <a:ln>
              <a:solidFill>
                <a:srgbClr val="92D050"/>
              </a:solidFill>
            </a:ln>
          </c:spPr>
          <c:marker>
            <c:symbol val="none"/>
          </c:marker>
          <c:cat>
            <c:numRef>
              <c:f>'2005-2013'!$B$1:$I$1</c:f>
              <c:numCache>
                <c:formatCode>General</c:formatCode>
                <c:ptCount val="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</c:numCache>
            </c:numRef>
          </c:cat>
          <c:val>
            <c:numRef>
              <c:f>'2005-2013'!$B$3:$I$3</c:f>
              <c:numCache>
                <c:formatCode>General</c:formatCode>
                <c:ptCount val="8"/>
                <c:pt idx="0">
                  <c:v>13.1</c:v>
                </c:pt>
                <c:pt idx="1">
                  <c:v>12.2</c:v>
                </c:pt>
                <c:pt idx="2">
                  <c:v>16.3</c:v>
                </c:pt>
                <c:pt idx="3">
                  <c:v>17.100000000000001</c:v>
                </c:pt>
                <c:pt idx="4">
                  <c:v>16</c:v>
                </c:pt>
                <c:pt idx="5">
                  <c:v>8.1</c:v>
                </c:pt>
                <c:pt idx="6">
                  <c:v>9.7000000000000011</c:v>
                </c:pt>
                <c:pt idx="7">
                  <c:v>11.5</c:v>
                </c:pt>
              </c:numCache>
            </c:numRef>
          </c:val>
        </c:ser>
        <c:ser>
          <c:idx val="2"/>
          <c:order val="2"/>
          <c:tx>
            <c:strRef>
              <c:f>'2005-2013'!$A$4</c:f>
              <c:strCache>
                <c:ptCount val="1"/>
                <c:pt idx="0">
                  <c:v>Iceland</c:v>
                </c:pt>
              </c:strCache>
            </c:strRef>
          </c:tx>
          <c:spPr>
            <a:ln w="50800">
              <a:solidFill>
                <a:srgbClr val="C00000"/>
              </a:solidFill>
            </a:ln>
          </c:spPr>
          <c:marker>
            <c:symbol val="none"/>
          </c:marker>
          <c:cat>
            <c:numRef>
              <c:f>'2005-2013'!$B$1:$I$1</c:f>
              <c:numCache>
                <c:formatCode>General</c:formatCode>
                <c:ptCount val="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</c:numCache>
            </c:numRef>
          </c:cat>
          <c:val>
            <c:numRef>
              <c:f>'2005-2013'!$B$4:$I$4</c:f>
              <c:numCache>
                <c:formatCode>General</c:formatCode>
                <c:ptCount val="8"/>
                <c:pt idx="0">
                  <c:v>7.8</c:v>
                </c:pt>
                <c:pt idx="1">
                  <c:v>8</c:v>
                </c:pt>
                <c:pt idx="2">
                  <c:v>1.8</c:v>
                </c:pt>
                <c:pt idx="3">
                  <c:v>3.6</c:v>
                </c:pt>
                <c:pt idx="4">
                  <c:v>0</c:v>
                </c:pt>
                <c:pt idx="5">
                  <c:v>4.0999999999999996</c:v>
                </c:pt>
                <c:pt idx="6">
                  <c:v>-6.7</c:v>
                </c:pt>
                <c:pt idx="7">
                  <c:v>0.8</c:v>
                </c:pt>
              </c:numCache>
            </c:numRef>
          </c:val>
        </c:ser>
        <c:ser>
          <c:idx val="3"/>
          <c:order val="3"/>
          <c:tx>
            <c:strRef>
              <c:f>'2005-2013'!$A$5</c:f>
              <c:strCache>
                <c:ptCount val="1"/>
                <c:pt idx="0">
                  <c:v>Norway </c:v>
                </c:pt>
              </c:strCache>
            </c:strRef>
          </c:tx>
          <c:marker>
            <c:symbol val="none"/>
          </c:marker>
          <c:cat>
            <c:numRef>
              <c:f>'2005-2013'!$B$1:$I$1</c:f>
              <c:numCache>
                <c:formatCode>General</c:formatCode>
                <c:ptCount val="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</c:numCache>
            </c:numRef>
          </c:cat>
          <c:val>
            <c:numRef>
              <c:f>'2005-2013'!$B$5:$I$5</c:f>
              <c:numCache>
                <c:formatCode>General</c:formatCode>
                <c:ptCount val="8"/>
                <c:pt idx="0">
                  <c:v>14.8</c:v>
                </c:pt>
                <c:pt idx="1">
                  <c:v>14.6</c:v>
                </c:pt>
                <c:pt idx="2">
                  <c:v>9.2000000000000011</c:v>
                </c:pt>
                <c:pt idx="3">
                  <c:v>15.5</c:v>
                </c:pt>
                <c:pt idx="4">
                  <c:v>16.2</c:v>
                </c:pt>
                <c:pt idx="5">
                  <c:v>12.8</c:v>
                </c:pt>
                <c:pt idx="6">
                  <c:v>16.399999999999999</c:v>
                </c:pt>
                <c:pt idx="7">
                  <c:v>19.2</c:v>
                </c:pt>
              </c:numCache>
            </c:numRef>
          </c:val>
        </c:ser>
        <c:ser>
          <c:idx val="4"/>
          <c:order val="4"/>
          <c:tx>
            <c:strRef>
              <c:f>'2005-2013'!$A$6</c:f>
              <c:strCache>
                <c:ptCount val="1"/>
                <c:pt idx="0">
                  <c:v>Sweden</c:v>
                </c:pt>
              </c:strCache>
            </c:strRef>
          </c:tx>
          <c:marker>
            <c:symbol val="none"/>
          </c:marker>
          <c:cat>
            <c:numRef>
              <c:f>'2005-2013'!$B$1:$I$1</c:f>
              <c:numCache>
                <c:formatCode>General</c:formatCode>
                <c:ptCount val="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</c:numCache>
            </c:numRef>
          </c:cat>
          <c:val>
            <c:numRef>
              <c:f>'2005-2013'!$B$6:$I$6</c:f>
              <c:numCache>
                <c:formatCode>General</c:formatCode>
                <c:ptCount val="8"/>
                <c:pt idx="0">
                  <c:v>19.399999999999999</c:v>
                </c:pt>
                <c:pt idx="1">
                  <c:v>18.600000000000001</c:v>
                </c:pt>
                <c:pt idx="2">
                  <c:v>19.399999999999999</c:v>
                </c:pt>
                <c:pt idx="3">
                  <c:v>19.600000000000001</c:v>
                </c:pt>
                <c:pt idx="4">
                  <c:v>20.5</c:v>
                </c:pt>
                <c:pt idx="5">
                  <c:v>16</c:v>
                </c:pt>
                <c:pt idx="6">
                  <c:v>17</c:v>
                </c:pt>
                <c:pt idx="7">
                  <c:v>18.7</c:v>
                </c:pt>
              </c:numCache>
            </c:numRef>
          </c:val>
        </c:ser>
        <c:marker val="1"/>
        <c:axId val="83847040"/>
        <c:axId val="83848576"/>
      </c:lineChart>
      <c:catAx>
        <c:axId val="83847040"/>
        <c:scaling>
          <c:orientation val="minMax"/>
        </c:scaling>
        <c:axPos val="b"/>
        <c:numFmt formatCode="General" sourceLinked="1"/>
        <c:tickLblPos val="nextTo"/>
        <c:txPr>
          <a:bodyPr rot="-2700000"/>
          <a:lstStyle/>
          <a:p>
            <a:pPr>
              <a:defRPr sz="1200">
                <a:latin typeface="+mj-lt"/>
                <a:cs typeface="Times New Roman" pitchFamily="18" charset="0"/>
              </a:defRPr>
            </a:pPr>
            <a:endParaRPr lang="is-IS"/>
          </a:p>
        </c:txPr>
        <c:crossAx val="83848576"/>
        <c:crosses val="autoZero"/>
        <c:auto val="1"/>
        <c:lblAlgn val="ctr"/>
        <c:lblOffset val="100"/>
        <c:tickLblSkip val="1"/>
      </c:catAx>
      <c:valAx>
        <c:axId val="83848576"/>
        <c:scaling>
          <c:orientation val="minMax"/>
          <c:max val="30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>
                <a:latin typeface="+mj-lt"/>
                <a:cs typeface="Times New Roman" pitchFamily="18" charset="0"/>
              </a:defRPr>
            </a:pPr>
            <a:endParaRPr lang="is-IS"/>
          </a:p>
        </c:txPr>
        <c:crossAx val="838470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408470746249694"/>
          <c:y val="8.1985671507619803E-2"/>
          <c:w val="0.8369307838208202"/>
          <c:h val="0.1628200728471324"/>
        </c:manualLayout>
      </c:layout>
      <c:txPr>
        <a:bodyPr/>
        <a:lstStyle/>
        <a:p>
          <a:pPr>
            <a:defRPr sz="1200">
              <a:latin typeface="+mj-lt"/>
              <a:cs typeface="Times New Roman" pitchFamily="18" charset="0"/>
            </a:defRPr>
          </a:pPr>
          <a:endParaRPr lang="is-IS"/>
        </a:p>
      </c:txPr>
    </c:legend>
    <c:plotVisOnly val="1"/>
  </c:chart>
  <c:spPr>
    <a:ln>
      <a:noFill/>
    </a:ln>
  </c:sp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>
        <c:manualLayout>
          <c:layoutTarget val="inner"/>
          <c:xMode val="edge"/>
          <c:yMode val="edge"/>
          <c:x val="7.8919072615923014E-2"/>
          <c:y val="5.1400554097404488E-2"/>
          <c:w val="0.90110870516185448"/>
          <c:h val="0.79523549139690852"/>
        </c:manualLayout>
      </c:layout>
      <c:lineChart>
        <c:grouping val="standard"/>
        <c:ser>
          <c:idx val="0"/>
          <c:order val="0"/>
          <c:tx>
            <c:strRef>
              <c:f>Data!$A$2</c:f>
              <c:strCache>
                <c:ptCount val="1"/>
                <c:pt idx="0">
                  <c:v>Denmark</c:v>
                </c:pt>
              </c:strCache>
            </c:strRef>
          </c:tx>
          <c:marker>
            <c:symbol val="none"/>
          </c:marker>
          <c:cat>
            <c:strRef>
              <c:f>Data!$B$1:$BB$1</c:f>
              <c:strCache>
                <c:ptCount val="53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  <c:pt idx="46">
                  <c:v>2006</c:v>
                </c:pt>
                <c:pt idx="47">
                  <c:v>2007</c:v>
                </c:pt>
                <c:pt idx="48">
                  <c:v>2008</c:v>
                </c:pt>
                <c:pt idx="49">
                  <c:v>2009</c:v>
                </c:pt>
                <c:pt idx="50">
                  <c:v>2010</c:v>
                </c:pt>
                <c:pt idx="51">
                  <c:v>2011</c:v>
                </c:pt>
                <c:pt idx="52">
                  <c:v>2012</c:v>
                </c:pt>
              </c:strCache>
            </c:strRef>
          </c:cat>
          <c:val>
            <c:numRef>
              <c:f>Data!$B$2:$BB$2</c:f>
              <c:numCache>
                <c:formatCode>General</c:formatCode>
                <c:ptCount val="53"/>
                <c:pt idx="0">
                  <c:v>2.57</c:v>
                </c:pt>
                <c:pt idx="1">
                  <c:v>2.5499999999999998</c:v>
                </c:pt>
                <c:pt idx="2">
                  <c:v>2.5499999999999998</c:v>
                </c:pt>
                <c:pt idx="3">
                  <c:v>2.67</c:v>
                </c:pt>
                <c:pt idx="4">
                  <c:v>2.6</c:v>
                </c:pt>
                <c:pt idx="5">
                  <c:v>2.61</c:v>
                </c:pt>
                <c:pt idx="6">
                  <c:v>2.62</c:v>
                </c:pt>
                <c:pt idx="7">
                  <c:v>2.3499999999999988</c:v>
                </c:pt>
                <c:pt idx="8">
                  <c:v>2.12</c:v>
                </c:pt>
                <c:pt idx="9">
                  <c:v>2</c:v>
                </c:pt>
                <c:pt idx="10">
                  <c:v>1.9500000000000011</c:v>
                </c:pt>
                <c:pt idx="11">
                  <c:v>2.04</c:v>
                </c:pt>
                <c:pt idx="12">
                  <c:v>2.0299999999999998</c:v>
                </c:pt>
                <c:pt idx="13">
                  <c:v>1.920000000000001</c:v>
                </c:pt>
                <c:pt idx="14">
                  <c:v>1.9000000000000001</c:v>
                </c:pt>
                <c:pt idx="15">
                  <c:v>1.920000000000001</c:v>
                </c:pt>
                <c:pt idx="16">
                  <c:v>1.75</c:v>
                </c:pt>
                <c:pt idx="17">
                  <c:v>1.6600000000000001</c:v>
                </c:pt>
                <c:pt idx="18">
                  <c:v>1.670000000000001</c:v>
                </c:pt>
                <c:pt idx="19">
                  <c:v>1.6</c:v>
                </c:pt>
                <c:pt idx="20">
                  <c:v>1.55</c:v>
                </c:pt>
                <c:pt idx="21">
                  <c:v>1.44</c:v>
                </c:pt>
                <c:pt idx="22">
                  <c:v>1.43</c:v>
                </c:pt>
                <c:pt idx="23">
                  <c:v>1.3800000000000001</c:v>
                </c:pt>
                <c:pt idx="24">
                  <c:v>1.4</c:v>
                </c:pt>
                <c:pt idx="25">
                  <c:v>1.45</c:v>
                </c:pt>
                <c:pt idx="26">
                  <c:v>1.48</c:v>
                </c:pt>
                <c:pt idx="27">
                  <c:v>1.5</c:v>
                </c:pt>
                <c:pt idx="28">
                  <c:v>1.56</c:v>
                </c:pt>
                <c:pt idx="29">
                  <c:v>1.62</c:v>
                </c:pt>
                <c:pt idx="30">
                  <c:v>1.670000000000001</c:v>
                </c:pt>
                <c:pt idx="31">
                  <c:v>1.680000000000001</c:v>
                </c:pt>
                <c:pt idx="32">
                  <c:v>1.76</c:v>
                </c:pt>
                <c:pt idx="33">
                  <c:v>1.75</c:v>
                </c:pt>
                <c:pt idx="34">
                  <c:v>1.81</c:v>
                </c:pt>
                <c:pt idx="35">
                  <c:v>1.8</c:v>
                </c:pt>
                <c:pt idx="36">
                  <c:v>1.75</c:v>
                </c:pt>
                <c:pt idx="37">
                  <c:v>1.75</c:v>
                </c:pt>
                <c:pt idx="38">
                  <c:v>1.72</c:v>
                </c:pt>
                <c:pt idx="39">
                  <c:v>1.73</c:v>
                </c:pt>
                <c:pt idx="40">
                  <c:v>1.77</c:v>
                </c:pt>
                <c:pt idx="41">
                  <c:v>1.74</c:v>
                </c:pt>
                <c:pt idx="42">
                  <c:v>1.72</c:v>
                </c:pt>
                <c:pt idx="43">
                  <c:v>1.76</c:v>
                </c:pt>
                <c:pt idx="44">
                  <c:v>1.78</c:v>
                </c:pt>
                <c:pt idx="45">
                  <c:v>1.8</c:v>
                </c:pt>
                <c:pt idx="46">
                  <c:v>1.85</c:v>
                </c:pt>
                <c:pt idx="47">
                  <c:v>1.84</c:v>
                </c:pt>
                <c:pt idx="48">
                  <c:v>1.8900000000000001</c:v>
                </c:pt>
                <c:pt idx="49">
                  <c:v>1.84</c:v>
                </c:pt>
                <c:pt idx="50">
                  <c:v>1.87</c:v>
                </c:pt>
                <c:pt idx="51">
                  <c:v>1.75</c:v>
                </c:pt>
                <c:pt idx="52">
                  <c:v>1.73</c:v>
                </c:pt>
              </c:numCache>
            </c:numRef>
          </c:val>
        </c:ser>
        <c:ser>
          <c:idx val="1"/>
          <c:order val="1"/>
          <c:tx>
            <c:strRef>
              <c:f>Data!$A$3</c:f>
              <c:strCache>
                <c:ptCount val="1"/>
                <c:pt idx="0">
                  <c:v>Finland</c:v>
                </c:pt>
              </c:strCache>
            </c:strRef>
          </c:tx>
          <c:spPr>
            <a:ln>
              <a:solidFill>
                <a:srgbClr val="669900"/>
              </a:solidFill>
            </a:ln>
          </c:spPr>
          <c:marker>
            <c:symbol val="none"/>
          </c:marker>
          <c:cat>
            <c:strRef>
              <c:f>Data!$B$1:$BB$1</c:f>
              <c:strCache>
                <c:ptCount val="53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  <c:pt idx="46">
                  <c:v>2006</c:v>
                </c:pt>
                <c:pt idx="47">
                  <c:v>2007</c:v>
                </c:pt>
                <c:pt idx="48">
                  <c:v>2008</c:v>
                </c:pt>
                <c:pt idx="49">
                  <c:v>2009</c:v>
                </c:pt>
                <c:pt idx="50">
                  <c:v>2010</c:v>
                </c:pt>
                <c:pt idx="51">
                  <c:v>2011</c:v>
                </c:pt>
                <c:pt idx="52">
                  <c:v>2012</c:v>
                </c:pt>
              </c:strCache>
            </c:strRef>
          </c:cat>
          <c:val>
            <c:numRef>
              <c:f>Data!$B$3:$BB$3</c:f>
              <c:numCache>
                <c:formatCode>General</c:formatCode>
                <c:ptCount val="53"/>
                <c:pt idx="0">
                  <c:v>2.72</c:v>
                </c:pt>
                <c:pt idx="1">
                  <c:v>2.72</c:v>
                </c:pt>
                <c:pt idx="2">
                  <c:v>2.68</c:v>
                </c:pt>
                <c:pt idx="3">
                  <c:v>2.68</c:v>
                </c:pt>
                <c:pt idx="4">
                  <c:v>2.59</c:v>
                </c:pt>
                <c:pt idx="5">
                  <c:v>2.48</c:v>
                </c:pt>
                <c:pt idx="6">
                  <c:v>2.4099999999999997</c:v>
                </c:pt>
                <c:pt idx="7">
                  <c:v>2.3199999999999976</c:v>
                </c:pt>
                <c:pt idx="8">
                  <c:v>2.14</c:v>
                </c:pt>
                <c:pt idx="9">
                  <c:v>1.930000000000001</c:v>
                </c:pt>
                <c:pt idx="10">
                  <c:v>1.83</c:v>
                </c:pt>
                <c:pt idx="11">
                  <c:v>1.680000000000001</c:v>
                </c:pt>
                <c:pt idx="12">
                  <c:v>1.58</c:v>
                </c:pt>
                <c:pt idx="13">
                  <c:v>1.49</c:v>
                </c:pt>
                <c:pt idx="14">
                  <c:v>1.61</c:v>
                </c:pt>
                <c:pt idx="15">
                  <c:v>1.680000000000001</c:v>
                </c:pt>
                <c:pt idx="16">
                  <c:v>1.7</c:v>
                </c:pt>
                <c:pt idx="17">
                  <c:v>1.680000000000001</c:v>
                </c:pt>
                <c:pt idx="18">
                  <c:v>1.6400000000000001</c:v>
                </c:pt>
                <c:pt idx="19">
                  <c:v>1.6400000000000001</c:v>
                </c:pt>
                <c:pt idx="20">
                  <c:v>1.6300000000000001</c:v>
                </c:pt>
                <c:pt idx="21">
                  <c:v>1.6400000000000001</c:v>
                </c:pt>
                <c:pt idx="22">
                  <c:v>1.71</c:v>
                </c:pt>
                <c:pt idx="23">
                  <c:v>1.74</c:v>
                </c:pt>
                <c:pt idx="24">
                  <c:v>1.6900000000000011</c:v>
                </c:pt>
                <c:pt idx="25">
                  <c:v>1.6400000000000001</c:v>
                </c:pt>
                <c:pt idx="26">
                  <c:v>1.6</c:v>
                </c:pt>
                <c:pt idx="27">
                  <c:v>1.59</c:v>
                </c:pt>
                <c:pt idx="28">
                  <c:v>1.6900000000000011</c:v>
                </c:pt>
                <c:pt idx="29">
                  <c:v>1.71</c:v>
                </c:pt>
                <c:pt idx="30">
                  <c:v>1.78</c:v>
                </c:pt>
                <c:pt idx="31">
                  <c:v>1.79</c:v>
                </c:pt>
                <c:pt idx="32">
                  <c:v>1.85</c:v>
                </c:pt>
                <c:pt idx="33">
                  <c:v>1.81</c:v>
                </c:pt>
                <c:pt idx="34">
                  <c:v>1.85</c:v>
                </c:pt>
                <c:pt idx="35">
                  <c:v>1.81</c:v>
                </c:pt>
                <c:pt idx="36">
                  <c:v>1.76</c:v>
                </c:pt>
                <c:pt idx="37">
                  <c:v>1.75</c:v>
                </c:pt>
                <c:pt idx="38">
                  <c:v>1.7</c:v>
                </c:pt>
                <c:pt idx="39">
                  <c:v>1.73</c:v>
                </c:pt>
                <c:pt idx="40">
                  <c:v>1.73</c:v>
                </c:pt>
                <c:pt idx="41">
                  <c:v>1.73</c:v>
                </c:pt>
                <c:pt idx="42">
                  <c:v>1.72</c:v>
                </c:pt>
                <c:pt idx="43">
                  <c:v>1.76</c:v>
                </c:pt>
                <c:pt idx="44">
                  <c:v>1.8</c:v>
                </c:pt>
                <c:pt idx="45">
                  <c:v>1.8</c:v>
                </c:pt>
                <c:pt idx="46">
                  <c:v>1.84</c:v>
                </c:pt>
                <c:pt idx="47">
                  <c:v>1.83</c:v>
                </c:pt>
                <c:pt idx="48">
                  <c:v>1.85</c:v>
                </c:pt>
                <c:pt idx="49">
                  <c:v>1.86</c:v>
                </c:pt>
                <c:pt idx="50">
                  <c:v>1.87</c:v>
                </c:pt>
                <c:pt idx="51">
                  <c:v>1.83</c:v>
                </c:pt>
                <c:pt idx="52">
                  <c:v>1.8</c:v>
                </c:pt>
              </c:numCache>
            </c:numRef>
          </c:val>
        </c:ser>
        <c:ser>
          <c:idx val="2"/>
          <c:order val="2"/>
          <c:tx>
            <c:strRef>
              <c:f>Data!$A$4</c:f>
              <c:strCache>
                <c:ptCount val="1"/>
                <c:pt idx="0">
                  <c:v>Iceland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cat>
            <c:strRef>
              <c:f>Data!$B$1:$BB$1</c:f>
              <c:strCache>
                <c:ptCount val="53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  <c:pt idx="46">
                  <c:v>2006</c:v>
                </c:pt>
                <c:pt idx="47">
                  <c:v>2007</c:v>
                </c:pt>
                <c:pt idx="48">
                  <c:v>2008</c:v>
                </c:pt>
                <c:pt idx="49">
                  <c:v>2009</c:v>
                </c:pt>
                <c:pt idx="50">
                  <c:v>2010</c:v>
                </c:pt>
                <c:pt idx="51">
                  <c:v>2011</c:v>
                </c:pt>
                <c:pt idx="52">
                  <c:v>2012</c:v>
                </c:pt>
              </c:strCache>
            </c:strRef>
          </c:cat>
          <c:val>
            <c:numRef>
              <c:f>Data!$B$4:$BB$4</c:f>
              <c:numCache>
                <c:formatCode>General</c:formatCode>
                <c:ptCount val="53"/>
                <c:pt idx="0">
                  <c:v>4.29</c:v>
                </c:pt>
                <c:pt idx="1">
                  <c:v>3.88</c:v>
                </c:pt>
                <c:pt idx="2">
                  <c:v>3.98</c:v>
                </c:pt>
                <c:pt idx="3">
                  <c:v>3.9899999999999998</c:v>
                </c:pt>
                <c:pt idx="4">
                  <c:v>3.88</c:v>
                </c:pt>
                <c:pt idx="5">
                  <c:v>3.73</c:v>
                </c:pt>
                <c:pt idx="6">
                  <c:v>3.59</c:v>
                </c:pt>
                <c:pt idx="7">
                  <c:v>3.2800000000000002</c:v>
                </c:pt>
                <c:pt idx="8">
                  <c:v>3.06</c:v>
                </c:pt>
                <c:pt idx="9">
                  <c:v>2.9899999999999998</c:v>
                </c:pt>
                <c:pt idx="10">
                  <c:v>2.8099999999999987</c:v>
                </c:pt>
                <c:pt idx="11">
                  <c:v>2.92</c:v>
                </c:pt>
                <c:pt idx="12">
                  <c:v>3.09</c:v>
                </c:pt>
                <c:pt idx="13">
                  <c:v>2.94</c:v>
                </c:pt>
                <c:pt idx="14">
                  <c:v>2.66</c:v>
                </c:pt>
                <c:pt idx="15">
                  <c:v>2.65</c:v>
                </c:pt>
                <c:pt idx="16">
                  <c:v>2.52</c:v>
                </c:pt>
                <c:pt idx="17">
                  <c:v>2.3099999999999987</c:v>
                </c:pt>
                <c:pt idx="18">
                  <c:v>2.3499999999999988</c:v>
                </c:pt>
                <c:pt idx="19">
                  <c:v>2.4899999999999998</c:v>
                </c:pt>
                <c:pt idx="20">
                  <c:v>2.48</c:v>
                </c:pt>
                <c:pt idx="21">
                  <c:v>2.3299999999999987</c:v>
                </c:pt>
                <c:pt idx="22">
                  <c:v>2.27</c:v>
                </c:pt>
                <c:pt idx="23">
                  <c:v>2.2400000000000002</c:v>
                </c:pt>
                <c:pt idx="24">
                  <c:v>2.08</c:v>
                </c:pt>
                <c:pt idx="25">
                  <c:v>1.930000000000001</c:v>
                </c:pt>
                <c:pt idx="26">
                  <c:v>1.920000000000001</c:v>
                </c:pt>
                <c:pt idx="27">
                  <c:v>2.06</c:v>
                </c:pt>
                <c:pt idx="28">
                  <c:v>2.2599999999999998</c:v>
                </c:pt>
                <c:pt idx="29">
                  <c:v>2.19</c:v>
                </c:pt>
                <c:pt idx="30">
                  <c:v>2.2999999999999998</c:v>
                </c:pt>
                <c:pt idx="31">
                  <c:v>2.1800000000000002</c:v>
                </c:pt>
                <c:pt idx="32">
                  <c:v>2.21</c:v>
                </c:pt>
                <c:pt idx="33">
                  <c:v>2.2200000000000002</c:v>
                </c:pt>
                <c:pt idx="34">
                  <c:v>2.14</c:v>
                </c:pt>
                <c:pt idx="35">
                  <c:v>2.08</c:v>
                </c:pt>
                <c:pt idx="36">
                  <c:v>2.12</c:v>
                </c:pt>
                <c:pt idx="37">
                  <c:v>2.04</c:v>
                </c:pt>
                <c:pt idx="38">
                  <c:v>2.0499999999999998</c:v>
                </c:pt>
                <c:pt idx="39">
                  <c:v>1.9900000000000011</c:v>
                </c:pt>
                <c:pt idx="40">
                  <c:v>2.08</c:v>
                </c:pt>
                <c:pt idx="41">
                  <c:v>1.9500000000000011</c:v>
                </c:pt>
                <c:pt idx="42">
                  <c:v>1.930000000000001</c:v>
                </c:pt>
                <c:pt idx="43">
                  <c:v>1.9900000000000011</c:v>
                </c:pt>
                <c:pt idx="44">
                  <c:v>2.04</c:v>
                </c:pt>
                <c:pt idx="45">
                  <c:v>2.0499999999999998</c:v>
                </c:pt>
                <c:pt idx="46">
                  <c:v>2.08</c:v>
                </c:pt>
                <c:pt idx="47">
                  <c:v>2.09</c:v>
                </c:pt>
                <c:pt idx="48">
                  <c:v>2.15</c:v>
                </c:pt>
                <c:pt idx="49">
                  <c:v>2.23</c:v>
                </c:pt>
                <c:pt idx="50">
                  <c:v>2.2000000000000002</c:v>
                </c:pt>
                <c:pt idx="51">
                  <c:v>2.02</c:v>
                </c:pt>
                <c:pt idx="52">
                  <c:v>2.04</c:v>
                </c:pt>
              </c:numCache>
            </c:numRef>
          </c:val>
        </c:ser>
        <c:ser>
          <c:idx val="3"/>
          <c:order val="3"/>
          <c:tx>
            <c:strRef>
              <c:f>Data!$A$5</c:f>
              <c:strCache>
                <c:ptCount val="1"/>
                <c:pt idx="0">
                  <c:v>Norway</c:v>
                </c:pt>
              </c:strCache>
            </c:strRef>
          </c:tx>
          <c:marker>
            <c:symbol val="none"/>
          </c:marker>
          <c:cat>
            <c:strRef>
              <c:f>Data!$B$1:$BB$1</c:f>
              <c:strCache>
                <c:ptCount val="53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  <c:pt idx="46">
                  <c:v>2006</c:v>
                </c:pt>
                <c:pt idx="47">
                  <c:v>2007</c:v>
                </c:pt>
                <c:pt idx="48">
                  <c:v>2008</c:v>
                </c:pt>
                <c:pt idx="49">
                  <c:v>2009</c:v>
                </c:pt>
                <c:pt idx="50">
                  <c:v>2010</c:v>
                </c:pt>
                <c:pt idx="51">
                  <c:v>2011</c:v>
                </c:pt>
                <c:pt idx="52">
                  <c:v>2012</c:v>
                </c:pt>
              </c:strCache>
            </c:strRef>
          </c:cat>
          <c:val>
            <c:numRef>
              <c:f>Data!$B$5:$BB$5</c:f>
              <c:numCache>
                <c:formatCode>General</c:formatCode>
                <c:ptCount val="53"/>
                <c:pt idx="0">
                  <c:v>2.8499999999999988</c:v>
                </c:pt>
                <c:pt idx="1">
                  <c:v>2.94</c:v>
                </c:pt>
                <c:pt idx="2">
                  <c:v>2.9099999999999997</c:v>
                </c:pt>
                <c:pt idx="3">
                  <c:v>2.9299999999999997</c:v>
                </c:pt>
                <c:pt idx="4">
                  <c:v>2.98</c:v>
                </c:pt>
                <c:pt idx="5">
                  <c:v>2.94</c:v>
                </c:pt>
                <c:pt idx="6">
                  <c:v>2.9</c:v>
                </c:pt>
                <c:pt idx="7">
                  <c:v>2.8099999999999987</c:v>
                </c:pt>
                <c:pt idx="8">
                  <c:v>2.75</c:v>
                </c:pt>
                <c:pt idx="9">
                  <c:v>2.7</c:v>
                </c:pt>
                <c:pt idx="10">
                  <c:v>2.5</c:v>
                </c:pt>
                <c:pt idx="11">
                  <c:v>2.4899999999999998</c:v>
                </c:pt>
                <c:pt idx="12">
                  <c:v>2.38</c:v>
                </c:pt>
                <c:pt idx="13">
                  <c:v>2.23</c:v>
                </c:pt>
                <c:pt idx="14">
                  <c:v>2.13</c:v>
                </c:pt>
                <c:pt idx="15">
                  <c:v>1.9800000000000011</c:v>
                </c:pt>
                <c:pt idx="16">
                  <c:v>1.86</c:v>
                </c:pt>
                <c:pt idx="17">
                  <c:v>1.75</c:v>
                </c:pt>
                <c:pt idx="18">
                  <c:v>1.77</c:v>
                </c:pt>
                <c:pt idx="19">
                  <c:v>1.75</c:v>
                </c:pt>
                <c:pt idx="20">
                  <c:v>1.72</c:v>
                </c:pt>
                <c:pt idx="21">
                  <c:v>1.7</c:v>
                </c:pt>
                <c:pt idx="22">
                  <c:v>1.71</c:v>
                </c:pt>
                <c:pt idx="23">
                  <c:v>1.6600000000000001</c:v>
                </c:pt>
                <c:pt idx="24">
                  <c:v>1.6600000000000001</c:v>
                </c:pt>
                <c:pt idx="25">
                  <c:v>1.680000000000001</c:v>
                </c:pt>
                <c:pt idx="26">
                  <c:v>1.71</c:v>
                </c:pt>
                <c:pt idx="27">
                  <c:v>1.74</c:v>
                </c:pt>
                <c:pt idx="28">
                  <c:v>1.84</c:v>
                </c:pt>
                <c:pt idx="29">
                  <c:v>1.8900000000000001</c:v>
                </c:pt>
                <c:pt idx="30">
                  <c:v>1.930000000000001</c:v>
                </c:pt>
                <c:pt idx="31">
                  <c:v>1.920000000000001</c:v>
                </c:pt>
                <c:pt idx="32">
                  <c:v>1.8800000000000001</c:v>
                </c:pt>
                <c:pt idx="33">
                  <c:v>1.86</c:v>
                </c:pt>
                <c:pt idx="34">
                  <c:v>1.87</c:v>
                </c:pt>
                <c:pt idx="35">
                  <c:v>1.87</c:v>
                </c:pt>
                <c:pt idx="36">
                  <c:v>1.8900000000000001</c:v>
                </c:pt>
                <c:pt idx="37">
                  <c:v>1.86</c:v>
                </c:pt>
                <c:pt idx="38">
                  <c:v>1.81</c:v>
                </c:pt>
                <c:pt idx="39">
                  <c:v>1.85</c:v>
                </c:pt>
                <c:pt idx="40">
                  <c:v>1.85</c:v>
                </c:pt>
                <c:pt idx="41">
                  <c:v>1.78</c:v>
                </c:pt>
                <c:pt idx="42">
                  <c:v>1.75</c:v>
                </c:pt>
                <c:pt idx="43">
                  <c:v>1.8</c:v>
                </c:pt>
                <c:pt idx="44">
                  <c:v>1.83</c:v>
                </c:pt>
                <c:pt idx="45">
                  <c:v>1.84</c:v>
                </c:pt>
                <c:pt idx="46">
                  <c:v>1.9000000000000001</c:v>
                </c:pt>
                <c:pt idx="47">
                  <c:v>1.9000000000000001</c:v>
                </c:pt>
                <c:pt idx="48">
                  <c:v>1.9600000000000011</c:v>
                </c:pt>
                <c:pt idx="49">
                  <c:v>1.9800000000000011</c:v>
                </c:pt>
                <c:pt idx="50">
                  <c:v>1.9500000000000011</c:v>
                </c:pt>
                <c:pt idx="51">
                  <c:v>1.8800000000000001</c:v>
                </c:pt>
                <c:pt idx="52">
                  <c:v>1.85</c:v>
                </c:pt>
              </c:numCache>
            </c:numRef>
          </c:val>
        </c:ser>
        <c:ser>
          <c:idx val="4"/>
          <c:order val="4"/>
          <c:tx>
            <c:strRef>
              <c:f>Data!$A$6</c:f>
              <c:strCache>
                <c:ptCount val="1"/>
                <c:pt idx="0">
                  <c:v>Sweden</c:v>
                </c:pt>
              </c:strCache>
            </c:strRef>
          </c:tx>
          <c:marker>
            <c:symbol val="none"/>
          </c:marker>
          <c:cat>
            <c:strRef>
              <c:f>Data!$B$1:$BB$1</c:f>
              <c:strCache>
                <c:ptCount val="53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  <c:pt idx="46">
                  <c:v>2006</c:v>
                </c:pt>
                <c:pt idx="47">
                  <c:v>2007</c:v>
                </c:pt>
                <c:pt idx="48">
                  <c:v>2008</c:v>
                </c:pt>
                <c:pt idx="49">
                  <c:v>2009</c:v>
                </c:pt>
                <c:pt idx="50">
                  <c:v>2010</c:v>
                </c:pt>
                <c:pt idx="51">
                  <c:v>2011</c:v>
                </c:pt>
                <c:pt idx="52">
                  <c:v>2012</c:v>
                </c:pt>
              </c:strCache>
            </c:strRef>
          </c:cat>
          <c:val>
            <c:numRef>
              <c:f>Data!$B$6:$BB$6</c:f>
              <c:numCache>
                <c:formatCode>General</c:formatCode>
                <c:ptCount val="53"/>
                <c:pt idx="0">
                  <c:v>2.17</c:v>
                </c:pt>
                <c:pt idx="1">
                  <c:v>2.21</c:v>
                </c:pt>
                <c:pt idx="2">
                  <c:v>2.25</c:v>
                </c:pt>
                <c:pt idx="3">
                  <c:v>2.3299999999999987</c:v>
                </c:pt>
                <c:pt idx="4">
                  <c:v>2.4699999999999998</c:v>
                </c:pt>
                <c:pt idx="5">
                  <c:v>2.3899999999999997</c:v>
                </c:pt>
                <c:pt idx="6">
                  <c:v>2.3699999999999997</c:v>
                </c:pt>
                <c:pt idx="7">
                  <c:v>2.2799999999999998</c:v>
                </c:pt>
                <c:pt idx="8">
                  <c:v>2.0699999999999998</c:v>
                </c:pt>
                <c:pt idx="9">
                  <c:v>1.930000000000001</c:v>
                </c:pt>
                <c:pt idx="10">
                  <c:v>1.920000000000001</c:v>
                </c:pt>
                <c:pt idx="11">
                  <c:v>1.9600000000000011</c:v>
                </c:pt>
                <c:pt idx="12">
                  <c:v>1.9100000000000001</c:v>
                </c:pt>
                <c:pt idx="13">
                  <c:v>1.87</c:v>
                </c:pt>
                <c:pt idx="14">
                  <c:v>1.87</c:v>
                </c:pt>
                <c:pt idx="15">
                  <c:v>1.77</c:v>
                </c:pt>
                <c:pt idx="16">
                  <c:v>1.680000000000001</c:v>
                </c:pt>
                <c:pt idx="17">
                  <c:v>1.6400000000000001</c:v>
                </c:pt>
                <c:pt idx="18">
                  <c:v>1.6</c:v>
                </c:pt>
                <c:pt idx="19">
                  <c:v>1.6600000000000001</c:v>
                </c:pt>
                <c:pt idx="20">
                  <c:v>1.680000000000001</c:v>
                </c:pt>
                <c:pt idx="21">
                  <c:v>1.6300000000000001</c:v>
                </c:pt>
                <c:pt idx="22">
                  <c:v>1.62</c:v>
                </c:pt>
                <c:pt idx="23">
                  <c:v>1.61</c:v>
                </c:pt>
                <c:pt idx="24">
                  <c:v>1.6600000000000001</c:v>
                </c:pt>
                <c:pt idx="25">
                  <c:v>1.74</c:v>
                </c:pt>
                <c:pt idx="26">
                  <c:v>1.8</c:v>
                </c:pt>
                <c:pt idx="27">
                  <c:v>1.84</c:v>
                </c:pt>
                <c:pt idx="28">
                  <c:v>1.9600000000000011</c:v>
                </c:pt>
                <c:pt idx="29">
                  <c:v>2.0099999999999998</c:v>
                </c:pt>
                <c:pt idx="30">
                  <c:v>2.13</c:v>
                </c:pt>
                <c:pt idx="31">
                  <c:v>2.11</c:v>
                </c:pt>
                <c:pt idx="32">
                  <c:v>2.09</c:v>
                </c:pt>
                <c:pt idx="33">
                  <c:v>1.9900000000000011</c:v>
                </c:pt>
                <c:pt idx="34">
                  <c:v>1.8800000000000001</c:v>
                </c:pt>
                <c:pt idx="35">
                  <c:v>1.73</c:v>
                </c:pt>
                <c:pt idx="36">
                  <c:v>1.6</c:v>
                </c:pt>
                <c:pt idx="37">
                  <c:v>1.52</c:v>
                </c:pt>
                <c:pt idx="38">
                  <c:v>1.5</c:v>
                </c:pt>
                <c:pt idx="39">
                  <c:v>1.5</c:v>
                </c:pt>
                <c:pt idx="40">
                  <c:v>1.54</c:v>
                </c:pt>
                <c:pt idx="41">
                  <c:v>1.57</c:v>
                </c:pt>
                <c:pt idx="42">
                  <c:v>1.6500000000000001</c:v>
                </c:pt>
                <c:pt idx="43">
                  <c:v>1.71</c:v>
                </c:pt>
                <c:pt idx="44">
                  <c:v>1.75</c:v>
                </c:pt>
                <c:pt idx="45">
                  <c:v>1.77</c:v>
                </c:pt>
                <c:pt idx="46">
                  <c:v>1.85</c:v>
                </c:pt>
                <c:pt idx="47">
                  <c:v>1.8800000000000001</c:v>
                </c:pt>
                <c:pt idx="48">
                  <c:v>1.9100000000000001</c:v>
                </c:pt>
                <c:pt idx="49">
                  <c:v>1.9400000000000011</c:v>
                </c:pt>
                <c:pt idx="50">
                  <c:v>1.9800000000000011</c:v>
                </c:pt>
                <c:pt idx="51">
                  <c:v>1.9000000000000001</c:v>
                </c:pt>
                <c:pt idx="52">
                  <c:v>1.9100000000000001</c:v>
                </c:pt>
              </c:numCache>
            </c:numRef>
          </c:val>
        </c:ser>
        <c:marker val="1"/>
        <c:axId val="83523840"/>
        <c:axId val="83542016"/>
      </c:lineChart>
      <c:catAx>
        <c:axId val="83523840"/>
        <c:scaling>
          <c:orientation val="minMax"/>
        </c:scaling>
        <c:axPos val="b"/>
        <c:tickLblPos val="nextTo"/>
        <c:txPr>
          <a:bodyPr rot="-2700000"/>
          <a:lstStyle/>
          <a:p>
            <a:pPr>
              <a:defRPr sz="1200"/>
            </a:pPr>
            <a:endParaRPr lang="is-IS"/>
          </a:p>
        </c:txPr>
        <c:crossAx val="83542016"/>
        <c:crosses val="autoZero"/>
        <c:auto val="1"/>
        <c:lblAlgn val="ctr"/>
        <c:lblOffset val="100"/>
      </c:catAx>
      <c:valAx>
        <c:axId val="8354201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835238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9336689944393248"/>
          <c:y val="4.5336356145135523E-2"/>
          <c:w val="0.25262465129800671"/>
          <c:h val="0.41858595800524973"/>
        </c:manualLayout>
      </c:layout>
      <c:txPr>
        <a:bodyPr/>
        <a:lstStyle/>
        <a:p>
          <a:pPr>
            <a:defRPr sz="1200"/>
          </a:pPr>
          <a:endParaRPr lang="is-IS"/>
        </a:p>
      </c:txPr>
    </c:legend>
    <c:plotVisOnly val="1"/>
  </c:chart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>
        <c:manualLayout>
          <c:layoutTarget val="inner"/>
          <c:xMode val="edge"/>
          <c:yMode val="edge"/>
          <c:x val="7.1988407699037624E-2"/>
          <c:y val="5.1400554097404488E-2"/>
          <c:w val="0.89970603674540683"/>
          <c:h val="0.79523549139690852"/>
        </c:manualLayout>
      </c:layout>
      <c:lineChart>
        <c:grouping val="standard"/>
        <c:ser>
          <c:idx val="0"/>
          <c:order val="0"/>
          <c:tx>
            <c:strRef>
              <c:f>Data!$A$2</c:f>
              <c:strCache>
                <c:ptCount val="1"/>
                <c:pt idx="0">
                  <c:v>Denmark</c:v>
                </c:pt>
              </c:strCache>
            </c:strRef>
          </c:tx>
          <c:marker>
            <c:symbol val="none"/>
          </c:marker>
          <c:cat>
            <c:strRef>
              <c:f>Data!$B$1:$BB$1</c:f>
              <c:strCache>
                <c:ptCount val="53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  <c:pt idx="46">
                  <c:v>2006</c:v>
                </c:pt>
                <c:pt idx="47">
                  <c:v>2007</c:v>
                </c:pt>
                <c:pt idx="48">
                  <c:v>2008</c:v>
                </c:pt>
                <c:pt idx="49">
                  <c:v>2009</c:v>
                </c:pt>
                <c:pt idx="50">
                  <c:v>2010</c:v>
                </c:pt>
                <c:pt idx="51">
                  <c:v>2011</c:v>
                </c:pt>
                <c:pt idx="52">
                  <c:v>2012</c:v>
                </c:pt>
              </c:strCache>
            </c:strRef>
          </c:cat>
          <c:val>
            <c:numRef>
              <c:f>Data!$B$2:$BB$2</c:f>
              <c:numCache>
                <c:formatCode>General</c:formatCode>
                <c:ptCount val="53"/>
                <c:pt idx="0">
                  <c:v>72.176585365853555</c:v>
                </c:pt>
                <c:pt idx="1">
                  <c:v>72.438292682926843</c:v>
                </c:pt>
                <c:pt idx="2">
                  <c:v>72.319756097560898</c:v>
                </c:pt>
                <c:pt idx="3">
                  <c:v>72.400487804878054</c:v>
                </c:pt>
                <c:pt idx="4">
                  <c:v>72.485121951219526</c:v>
                </c:pt>
                <c:pt idx="5">
                  <c:v>72.370731707317049</c:v>
                </c:pt>
                <c:pt idx="6">
                  <c:v>72.444146341463423</c:v>
                </c:pt>
                <c:pt idx="7">
                  <c:v>72.922195121951219</c:v>
                </c:pt>
                <c:pt idx="8">
                  <c:v>73.12146341463415</c:v>
                </c:pt>
                <c:pt idx="9">
                  <c:v>73.22097560975611</c:v>
                </c:pt>
                <c:pt idx="10">
                  <c:v>73.343414634146413</c:v>
                </c:pt>
                <c:pt idx="11">
                  <c:v>73.414634146341527</c:v>
                </c:pt>
                <c:pt idx="12">
                  <c:v>73.439024390244001</c:v>
                </c:pt>
                <c:pt idx="13">
                  <c:v>73.682195121951096</c:v>
                </c:pt>
                <c:pt idx="14">
                  <c:v>73.808292682926819</c:v>
                </c:pt>
                <c:pt idx="15">
                  <c:v>74.075121951219529</c:v>
                </c:pt>
                <c:pt idx="16">
                  <c:v>73.739756097560914</c:v>
                </c:pt>
                <c:pt idx="17">
                  <c:v>74.632439024390251</c:v>
                </c:pt>
                <c:pt idx="18">
                  <c:v>74.392926829268305</c:v>
                </c:pt>
                <c:pt idx="19">
                  <c:v>74.219268292682912</c:v>
                </c:pt>
                <c:pt idx="20">
                  <c:v>74.101707317073064</c:v>
                </c:pt>
                <c:pt idx="21">
                  <c:v>74.230487804878052</c:v>
                </c:pt>
                <c:pt idx="22">
                  <c:v>74.551219512195132</c:v>
                </c:pt>
                <c:pt idx="23">
                  <c:v>74.42048780487805</c:v>
                </c:pt>
                <c:pt idx="24">
                  <c:v>74.562195121951163</c:v>
                </c:pt>
                <c:pt idx="25">
                  <c:v>74.427560975609765</c:v>
                </c:pt>
                <c:pt idx="26">
                  <c:v>74.579756097560846</c:v>
                </c:pt>
                <c:pt idx="27">
                  <c:v>74.691219512195133</c:v>
                </c:pt>
                <c:pt idx="28">
                  <c:v>74.771707317073066</c:v>
                </c:pt>
                <c:pt idx="29">
                  <c:v>74.799756097560959</c:v>
                </c:pt>
                <c:pt idx="30">
                  <c:v>74.805365853658415</c:v>
                </c:pt>
                <c:pt idx="31">
                  <c:v>75.157804878048779</c:v>
                </c:pt>
                <c:pt idx="32">
                  <c:v>75.194146341463409</c:v>
                </c:pt>
                <c:pt idx="33">
                  <c:v>75.11682926829279</c:v>
                </c:pt>
                <c:pt idx="34">
                  <c:v>75.375121951219512</c:v>
                </c:pt>
                <c:pt idx="35">
                  <c:v>75.212682926829203</c:v>
                </c:pt>
                <c:pt idx="36">
                  <c:v>75.591463414634163</c:v>
                </c:pt>
                <c:pt idx="37">
                  <c:v>75.945121951219619</c:v>
                </c:pt>
                <c:pt idx="38">
                  <c:v>76.139024390243932</c:v>
                </c:pt>
                <c:pt idx="39">
                  <c:v>76.341463414634163</c:v>
                </c:pt>
                <c:pt idx="40">
                  <c:v>76.592682926829184</c:v>
                </c:pt>
                <c:pt idx="41">
                  <c:v>76.792682926829258</c:v>
                </c:pt>
                <c:pt idx="42">
                  <c:v>76.895121951219522</c:v>
                </c:pt>
                <c:pt idx="43">
                  <c:v>77.143902439024359</c:v>
                </c:pt>
                <c:pt idx="44">
                  <c:v>77.492682926829218</c:v>
                </c:pt>
                <c:pt idx="45">
                  <c:v>77.843902439024319</c:v>
                </c:pt>
                <c:pt idx="46">
                  <c:v>78.095121951219596</c:v>
                </c:pt>
                <c:pt idx="47">
                  <c:v>78.195121951219534</c:v>
                </c:pt>
                <c:pt idx="48">
                  <c:v>78.44634146341464</c:v>
                </c:pt>
                <c:pt idx="49">
                  <c:v>78.597560975609767</c:v>
                </c:pt>
                <c:pt idx="50">
                  <c:v>79.100000000000009</c:v>
                </c:pt>
                <c:pt idx="51">
                  <c:v>79.800000000000011</c:v>
                </c:pt>
                <c:pt idx="52">
                  <c:v>80.051219512195132</c:v>
                </c:pt>
              </c:numCache>
            </c:numRef>
          </c:val>
        </c:ser>
        <c:ser>
          <c:idx val="1"/>
          <c:order val="1"/>
          <c:tx>
            <c:strRef>
              <c:f>Data!$A$3</c:f>
              <c:strCache>
                <c:ptCount val="1"/>
                <c:pt idx="0">
                  <c:v>Finland</c:v>
                </c:pt>
              </c:strCache>
            </c:strRef>
          </c:tx>
          <c:spPr>
            <a:ln>
              <a:solidFill>
                <a:srgbClr val="669900"/>
              </a:solidFill>
            </a:ln>
          </c:spPr>
          <c:marker>
            <c:symbol val="none"/>
          </c:marker>
          <c:cat>
            <c:strRef>
              <c:f>Data!$B$1:$BB$1</c:f>
              <c:strCache>
                <c:ptCount val="53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  <c:pt idx="46">
                  <c:v>2006</c:v>
                </c:pt>
                <c:pt idx="47">
                  <c:v>2007</c:v>
                </c:pt>
                <c:pt idx="48">
                  <c:v>2008</c:v>
                </c:pt>
                <c:pt idx="49">
                  <c:v>2009</c:v>
                </c:pt>
                <c:pt idx="50">
                  <c:v>2010</c:v>
                </c:pt>
                <c:pt idx="51">
                  <c:v>2011</c:v>
                </c:pt>
                <c:pt idx="52">
                  <c:v>2012</c:v>
                </c:pt>
              </c:strCache>
            </c:strRef>
          </c:cat>
          <c:val>
            <c:numRef>
              <c:f>Data!$B$3:$BB$3</c:f>
              <c:numCache>
                <c:formatCode>General</c:formatCode>
                <c:ptCount val="53"/>
                <c:pt idx="0">
                  <c:v>68.819756097560898</c:v>
                </c:pt>
                <c:pt idx="1">
                  <c:v>68.844146341463414</c:v>
                </c:pt>
                <c:pt idx="2">
                  <c:v>68.577804878048781</c:v>
                </c:pt>
                <c:pt idx="3">
                  <c:v>69.0126829268292</c:v>
                </c:pt>
                <c:pt idx="4">
                  <c:v>69.220975609756081</c:v>
                </c:pt>
                <c:pt idx="5">
                  <c:v>68.977804878048772</c:v>
                </c:pt>
                <c:pt idx="6">
                  <c:v>69.477073170731643</c:v>
                </c:pt>
                <c:pt idx="7">
                  <c:v>69.666585365853678</c:v>
                </c:pt>
                <c:pt idx="8">
                  <c:v>69.616341463414571</c:v>
                </c:pt>
                <c:pt idx="9">
                  <c:v>69.503414634146367</c:v>
                </c:pt>
                <c:pt idx="10">
                  <c:v>70.179512195121845</c:v>
                </c:pt>
                <c:pt idx="11">
                  <c:v>70.017560975609797</c:v>
                </c:pt>
                <c:pt idx="12">
                  <c:v>70.707317073170728</c:v>
                </c:pt>
                <c:pt idx="13">
                  <c:v>71.223658536585248</c:v>
                </c:pt>
                <c:pt idx="14">
                  <c:v>71.134878048780365</c:v>
                </c:pt>
                <c:pt idx="15">
                  <c:v>71.673658536585222</c:v>
                </c:pt>
                <c:pt idx="16">
                  <c:v>71.812926829268292</c:v>
                </c:pt>
                <c:pt idx="17">
                  <c:v>72.350243902439018</c:v>
                </c:pt>
                <c:pt idx="18">
                  <c:v>72.897073170731659</c:v>
                </c:pt>
                <c:pt idx="19">
                  <c:v>73.155365853658381</c:v>
                </c:pt>
                <c:pt idx="20">
                  <c:v>73.440000000000026</c:v>
                </c:pt>
                <c:pt idx="21">
                  <c:v>73.746585365853662</c:v>
                </c:pt>
                <c:pt idx="22">
                  <c:v>74.298048780487818</c:v>
                </c:pt>
                <c:pt idx="23">
                  <c:v>74.2009756097561</c:v>
                </c:pt>
                <c:pt idx="24">
                  <c:v>74.519024390243985</c:v>
                </c:pt>
                <c:pt idx="25">
                  <c:v>74.222926829268303</c:v>
                </c:pt>
                <c:pt idx="26">
                  <c:v>74.560000000000016</c:v>
                </c:pt>
                <c:pt idx="27">
                  <c:v>74.591951219512197</c:v>
                </c:pt>
                <c:pt idx="28">
                  <c:v>74.577073170731595</c:v>
                </c:pt>
                <c:pt idx="29">
                  <c:v>74.792195121951238</c:v>
                </c:pt>
                <c:pt idx="30">
                  <c:v>74.813170731707316</c:v>
                </c:pt>
                <c:pt idx="31">
                  <c:v>75.227560975609762</c:v>
                </c:pt>
                <c:pt idx="32">
                  <c:v>75.455365853658435</c:v>
                </c:pt>
                <c:pt idx="33">
                  <c:v>75.705121951219525</c:v>
                </c:pt>
                <c:pt idx="34">
                  <c:v>76.395609756097556</c:v>
                </c:pt>
                <c:pt idx="35">
                  <c:v>76.409512195121948</c:v>
                </c:pt>
                <c:pt idx="36">
                  <c:v>76.693414634146365</c:v>
                </c:pt>
                <c:pt idx="37">
                  <c:v>76.87853658536585</c:v>
                </c:pt>
                <c:pt idx="38">
                  <c:v>77.090731707317076</c:v>
                </c:pt>
                <c:pt idx="39">
                  <c:v>77.291219512195127</c:v>
                </c:pt>
                <c:pt idx="40">
                  <c:v>77.465853658536602</c:v>
                </c:pt>
                <c:pt idx="41">
                  <c:v>77.965853658536602</c:v>
                </c:pt>
                <c:pt idx="42">
                  <c:v>78.119512195121885</c:v>
                </c:pt>
                <c:pt idx="43">
                  <c:v>78.368292682926779</c:v>
                </c:pt>
                <c:pt idx="44">
                  <c:v>78.714634146341496</c:v>
                </c:pt>
                <c:pt idx="45">
                  <c:v>78.817073170731689</c:v>
                </c:pt>
                <c:pt idx="46">
                  <c:v>79.214634146341467</c:v>
                </c:pt>
                <c:pt idx="47">
                  <c:v>79.263414634146443</c:v>
                </c:pt>
                <c:pt idx="48">
                  <c:v>79.568292682926838</c:v>
                </c:pt>
                <c:pt idx="49">
                  <c:v>79.719512195121951</c:v>
                </c:pt>
                <c:pt idx="50">
                  <c:v>79.870731707317049</c:v>
                </c:pt>
                <c:pt idx="51">
                  <c:v>80.470731707317086</c:v>
                </c:pt>
                <c:pt idx="52">
                  <c:v>80.626829268292695</c:v>
                </c:pt>
              </c:numCache>
            </c:numRef>
          </c:val>
        </c:ser>
        <c:ser>
          <c:idx val="2"/>
          <c:order val="2"/>
          <c:tx>
            <c:strRef>
              <c:f>Data!$A$4</c:f>
              <c:strCache>
                <c:ptCount val="1"/>
                <c:pt idx="0">
                  <c:v>Iceland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cat>
            <c:strRef>
              <c:f>Data!$B$1:$BB$1</c:f>
              <c:strCache>
                <c:ptCount val="53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  <c:pt idx="46">
                  <c:v>2006</c:v>
                </c:pt>
                <c:pt idx="47">
                  <c:v>2007</c:v>
                </c:pt>
                <c:pt idx="48">
                  <c:v>2008</c:v>
                </c:pt>
                <c:pt idx="49">
                  <c:v>2009</c:v>
                </c:pt>
                <c:pt idx="50">
                  <c:v>2010</c:v>
                </c:pt>
                <c:pt idx="51">
                  <c:v>2011</c:v>
                </c:pt>
                <c:pt idx="52">
                  <c:v>2012</c:v>
                </c:pt>
              </c:strCache>
            </c:strRef>
          </c:cat>
          <c:val>
            <c:numRef>
              <c:f>Data!$B$4:$BB$4</c:f>
              <c:numCache>
                <c:formatCode>General</c:formatCode>
                <c:ptCount val="53"/>
                <c:pt idx="0">
                  <c:v>73.428658536585246</c:v>
                </c:pt>
                <c:pt idx="1">
                  <c:v>73.503414634146367</c:v>
                </c:pt>
                <c:pt idx="2">
                  <c:v>73.721951219512192</c:v>
                </c:pt>
                <c:pt idx="3">
                  <c:v>73.042926829268296</c:v>
                </c:pt>
                <c:pt idx="4">
                  <c:v>73.541707317073119</c:v>
                </c:pt>
                <c:pt idx="5">
                  <c:v>73.868780487804784</c:v>
                </c:pt>
                <c:pt idx="6">
                  <c:v>73.300487804877989</c:v>
                </c:pt>
                <c:pt idx="7">
                  <c:v>73.78317073170733</c:v>
                </c:pt>
                <c:pt idx="8">
                  <c:v>74.00585365853658</c:v>
                </c:pt>
                <c:pt idx="9">
                  <c:v>73.776341463414553</c:v>
                </c:pt>
                <c:pt idx="10">
                  <c:v>73.933902439024408</c:v>
                </c:pt>
                <c:pt idx="11">
                  <c:v>73.57048780487797</c:v>
                </c:pt>
                <c:pt idx="12">
                  <c:v>74.455853658536583</c:v>
                </c:pt>
                <c:pt idx="13">
                  <c:v>74.450975609756114</c:v>
                </c:pt>
                <c:pt idx="14">
                  <c:v>74.511707317073189</c:v>
                </c:pt>
                <c:pt idx="15">
                  <c:v>75.578780487804764</c:v>
                </c:pt>
                <c:pt idx="16">
                  <c:v>76.972195121951188</c:v>
                </c:pt>
                <c:pt idx="17">
                  <c:v>76.373658536585182</c:v>
                </c:pt>
                <c:pt idx="18">
                  <c:v>76.649268292682919</c:v>
                </c:pt>
                <c:pt idx="19">
                  <c:v>76.77317073170731</c:v>
                </c:pt>
                <c:pt idx="20">
                  <c:v>76.84658536585367</c:v>
                </c:pt>
                <c:pt idx="21">
                  <c:v>76.521463414634141</c:v>
                </c:pt>
                <c:pt idx="22">
                  <c:v>77.037804878048803</c:v>
                </c:pt>
                <c:pt idx="23">
                  <c:v>76.845609756097573</c:v>
                </c:pt>
                <c:pt idx="24">
                  <c:v>77.576585365853603</c:v>
                </c:pt>
                <c:pt idx="25">
                  <c:v>77.60243902439025</c:v>
                </c:pt>
                <c:pt idx="26">
                  <c:v>77.990731707317096</c:v>
                </c:pt>
                <c:pt idx="27">
                  <c:v>77.339024390243921</c:v>
                </c:pt>
                <c:pt idx="28">
                  <c:v>77.082926829268303</c:v>
                </c:pt>
                <c:pt idx="29">
                  <c:v>78.140975609756111</c:v>
                </c:pt>
                <c:pt idx="30">
                  <c:v>78.036341463414558</c:v>
                </c:pt>
                <c:pt idx="31">
                  <c:v>77.991951219512288</c:v>
                </c:pt>
                <c:pt idx="32">
                  <c:v>78.760243902439029</c:v>
                </c:pt>
                <c:pt idx="33">
                  <c:v>78.934634146341494</c:v>
                </c:pt>
                <c:pt idx="34">
                  <c:v>79.24707317073171</c:v>
                </c:pt>
                <c:pt idx="35">
                  <c:v>77.984390243902467</c:v>
                </c:pt>
                <c:pt idx="36">
                  <c:v>78.777804878048798</c:v>
                </c:pt>
                <c:pt idx="37">
                  <c:v>78.885365853658371</c:v>
                </c:pt>
                <c:pt idx="38">
                  <c:v>79.60243902439025</c:v>
                </c:pt>
                <c:pt idx="39">
                  <c:v>79.351219512195144</c:v>
                </c:pt>
                <c:pt idx="40">
                  <c:v>79.653658536585226</c:v>
                </c:pt>
                <c:pt idx="41">
                  <c:v>80.690243902439008</c:v>
                </c:pt>
                <c:pt idx="42">
                  <c:v>80.502439024390256</c:v>
                </c:pt>
                <c:pt idx="43">
                  <c:v>80.963414634146446</c:v>
                </c:pt>
                <c:pt idx="44">
                  <c:v>80.997560975609844</c:v>
                </c:pt>
                <c:pt idx="45">
                  <c:v>81.502439024390242</c:v>
                </c:pt>
                <c:pt idx="46">
                  <c:v>81.158536585365852</c:v>
                </c:pt>
                <c:pt idx="47">
                  <c:v>81.453658536585266</c:v>
                </c:pt>
                <c:pt idx="48">
                  <c:v>81.609756097560876</c:v>
                </c:pt>
                <c:pt idx="49">
                  <c:v>81.751219512195135</c:v>
                </c:pt>
                <c:pt idx="50">
                  <c:v>81.897560975609764</c:v>
                </c:pt>
                <c:pt idx="51">
                  <c:v>82.358536585365869</c:v>
                </c:pt>
                <c:pt idx="52">
                  <c:v>82.917073170731712</c:v>
                </c:pt>
              </c:numCache>
            </c:numRef>
          </c:val>
        </c:ser>
        <c:ser>
          <c:idx val="3"/>
          <c:order val="3"/>
          <c:tx>
            <c:strRef>
              <c:f>Data!$A$5</c:f>
              <c:strCache>
                <c:ptCount val="1"/>
                <c:pt idx="0">
                  <c:v>Norway</c:v>
                </c:pt>
              </c:strCache>
            </c:strRef>
          </c:tx>
          <c:marker>
            <c:symbol val="none"/>
          </c:marker>
          <c:cat>
            <c:strRef>
              <c:f>Data!$B$1:$BB$1</c:f>
              <c:strCache>
                <c:ptCount val="53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  <c:pt idx="46">
                  <c:v>2006</c:v>
                </c:pt>
                <c:pt idx="47">
                  <c:v>2007</c:v>
                </c:pt>
                <c:pt idx="48">
                  <c:v>2008</c:v>
                </c:pt>
                <c:pt idx="49">
                  <c:v>2009</c:v>
                </c:pt>
                <c:pt idx="50">
                  <c:v>2010</c:v>
                </c:pt>
                <c:pt idx="51">
                  <c:v>2011</c:v>
                </c:pt>
                <c:pt idx="52">
                  <c:v>2012</c:v>
                </c:pt>
              </c:strCache>
            </c:strRef>
          </c:cat>
          <c:val>
            <c:numRef>
              <c:f>Data!$B$5:$BB$5</c:f>
              <c:numCache>
                <c:formatCode>General</c:formatCode>
                <c:ptCount val="53"/>
                <c:pt idx="0">
                  <c:v>73.549756097560959</c:v>
                </c:pt>
                <c:pt idx="1">
                  <c:v>73.550487804877989</c:v>
                </c:pt>
                <c:pt idx="2">
                  <c:v>73.448048780487809</c:v>
                </c:pt>
                <c:pt idx="3">
                  <c:v>73.077560975609757</c:v>
                </c:pt>
                <c:pt idx="4">
                  <c:v>73.595853658536598</c:v>
                </c:pt>
                <c:pt idx="5">
                  <c:v>73.723170731707313</c:v>
                </c:pt>
                <c:pt idx="6">
                  <c:v>73.995365853658456</c:v>
                </c:pt>
                <c:pt idx="7">
                  <c:v>74.066585365853669</c:v>
                </c:pt>
                <c:pt idx="8">
                  <c:v>73.941951219512305</c:v>
                </c:pt>
                <c:pt idx="9">
                  <c:v>73.663414634146363</c:v>
                </c:pt>
                <c:pt idx="10">
                  <c:v>74.088048780487696</c:v>
                </c:pt>
                <c:pt idx="11">
                  <c:v>74.179268292682806</c:v>
                </c:pt>
                <c:pt idx="12">
                  <c:v>74.344634146341463</c:v>
                </c:pt>
                <c:pt idx="13">
                  <c:v>74.442195121951215</c:v>
                </c:pt>
                <c:pt idx="14">
                  <c:v>74.753658536585249</c:v>
                </c:pt>
                <c:pt idx="15">
                  <c:v>74.817560975609766</c:v>
                </c:pt>
                <c:pt idx="16">
                  <c:v>75.039512195121958</c:v>
                </c:pt>
                <c:pt idx="17">
                  <c:v>75.386829268292757</c:v>
                </c:pt>
                <c:pt idx="18">
                  <c:v>75.418536585365928</c:v>
                </c:pt>
                <c:pt idx="19">
                  <c:v>75.413902439024383</c:v>
                </c:pt>
                <c:pt idx="20">
                  <c:v>75.671707317073043</c:v>
                </c:pt>
                <c:pt idx="21">
                  <c:v>75.869024390243922</c:v>
                </c:pt>
                <c:pt idx="22">
                  <c:v>76.010975609756116</c:v>
                </c:pt>
                <c:pt idx="23">
                  <c:v>76.066829268292778</c:v>
                </c:pt>
                <c:pt idx="24">
                  <c:v>76.224390243902462</c:v>
                </c:pt>
                <c:pt idx="25">
                  <c:v>75.916829268292858</c:v>
                </c:pt>
                <c:pt idx="26">
                  <c:v>76.241219512195229</c:v>
                </c:pt>
                <c:pt idx="27">
                  <c:v>76.081707317073068</c:v>
                </c:pt>
                <c:pt idx="28">
                  <c:v>76.220487804878019</c:v>
                </c:pt>
                <c:pt idx="29">
                  <c:v>76.500487804878048</c:v>
                </c:pt>
                <c:pt idx="30">
                  <c:v>76.53731707317074</c:v>
                </c:pt>
                <c:pt idx="31">
                  <c:v>76.980731707317076</c:v>
                </c:pt>
                <c:pt idx="32">
                  <c:v>77.184390243902456</c:v>
                </c:pt>
                <c:pt idx="33">
                  <c:v>77.151707317073047</c:v>
                </c:pt>
                <c:pt idx="34">
                  <c:v>77.689756097560874</c:v>
                </c:pt>
                <c:pt idx="35">
                  <c:v>77.736585365853671</c:v>
                </c:pt>
                <c:pt idx="36">
                  <c:v>78.150487804877969</c:v>
                </c:pt>
                <c:pt idx="37">
                  <c:v>78.142682926829139</c:v>
                </c:pt>
                <c:pt idx="38">
                  <c:v>78.329268292682826</c:v>
                </c:pt>
                <c:pt idx="39">
                  <c:v>78.282926829268291</c:v>
                </c:pt>
                <c:pt idx="40">
                  <c:v>78.634146341463378</c:v>
                </c:pt>
                <c:pt idx="41">
                  <c:v>78.785365853658405</c:v>
                </c:pt>
                <c:pt idx="42">
                  <c:v>78.987804878048792</c:v>
                </c:pt>
                <c:pt idx="43">
                  <c:v>79.390243902439011</c:v>
                </c:pt>
                <c:pt idx="44">
                  <c:v>79.841463414634163</c:v>
                </c:pt>
                <c:pt idx="45">
                  <c:v>80.041463414634165</c:v>
                </c:pt>
                <c:pt idx="46">
                  <c:v>80.343902439024319</c:v>
                </c:pt>
                <c:pt idx="47">
                  <c:v>80.395121951219522</c:v>
                </c:pt>
                <c:pt idx="48">
                  <c:v>80.592682926829198</c:v>
                </c:pt>
                <c:pt idx="49">
                  <c:v>80.795121951219585</c:v>
                </c:pt>
                <c:pt idx="50">
                  <c:v>80.997560975609844</c:v>
                </c:pt>
                <c:pt idx="51">
                  <c:v>81.295121951219571</c:v>
                </c:pt>
                <c:pt idx="52">
                  <c:v>81.451219512195166</c:v>
                </c:pt>
              </c:numCache>
            </c:numRef>
          </c:val>
        </c:ser>
        <c:ser>
          <c:idx val="4"/>
          <c:order val="4"/>
          <c:tx>
            <c:strRef>
              <c:f>Data!$A$6</c:f>
              <c:strCache>
                <c:ptCount val="1"/>
                <c:pt idx="0">
                  <c:v>Sweden</c:v>
                </c:pt>
              </c:strCache>
            </c:strRef>
          </c:tx>
          <c:marker>
            <c:symbol val="none"/>
          </c:marker>
          <c:cat>
            <c:strRef>
              <c:f>Data!$B$1:$BB$1</c:f>
              <c:strCache>
                <c:ptCount val="53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  <c:pt idx="46">
                  <c:v>2006</c:v>
                </c:pt>
                <c:pt idx="47">
                  <c:v>2007</c:v>
                </c:pt>
                <c:pt idx="48">
                  <c:v>2008</c:v>
                </c:pt>
                <c:pt idx="49">
                  <c:v>2009</c:v>
                </c:pt>
                <c:pt idx="50">
                  <c:v>2010</c:v>
                </c:pt>
                <c:pt idx="51">
                  <c:v>2011</c:v>
                </c:pt>
                <c:pt idx="52">
                  <c:v>2012</c:v>
                </c:pt>
              </c:strCache>
            </c:strRef>
          </c:cat>
          <c:val>
            <c:numRef>
              <c:f>Data!$B$6:$BB$6</c:f>
              <c:numCache>
                <c:formatCode>General</c:formatCode>
                <c:ptCount val="53"/>
                <c:pt idx="0">
                  <c:v>73.00560975609757</c:v>
                </c:pt>
                <c:pt idx="1">
                  <c:v>73.474390243902462</c:v>
                </c:pt>
                <c:pt idx="2">
                  <c:v>73.350487804877986</c:v>
                </c:pt>
                <c:pt idx="3">
                  <c:v>73.555365853658415</c:v>
                </c:pt>
                <c:pt idx="4">
                  <c:v>73.733170731707332</c:v>
                </c:pt>
                <c:pt idx="5">
                  <c:v>73.861707317073083</c:v>
                </c:pt>
                <c:pt idx="6">
                  <c:v>74.078536585365853</c:v>
                </c:pt>
                <c:pt idx="7">
                  <c:v>74.122439024390218</c:v>
                </c:pt>
                <c:pt idx="8">
                  <c:v>73.972926829268303</c:v>
                </c:pt>
                <c:pt idx="9">
                  <c:v>74.084878048780396</c:v>
                </c:pt>
                <c:pt idx="10">
                  <c:v>74.649268292682919</c:v>
                </c:pt>
                <c:pt idx="11">
                  <c:v>74.623902439024278</c:v>
                </c:pt>
                <c:pt idx="12">
                  <c:v>74.718048780487749</c:v>
                </c:pt>
                <c:pt idx="13">
                  <c:v>74.867317073170739</c:v>
                </c:pt>
                <c:pt idx="14">
                  <c:v>74.980487804878052</c:v>
                </c:pt>
                <c:pt idx="15">
                  <c:v>74.984634146341477</c:v>
                </c:pt>
                <c:pt idx="16">
                  <c:v>74.969268292682941</c:v>
                </c:pt>
                <c:pt idx="17">
                  <c:v>75.379756097560843</c:v>
                </c:pt>
                <c:pt idx="18">
                  <c:v>75.469024390244002</c:v>
                </c:pt>
                <c:pt idx="19">
                  <c:v>75.524146341463378</c:v>
                </c:pt>
                <c:pt idx="20">
                  <c:v>75.740975609756106</c:v>
                </c:pt>
                <c:pt idx="21">
                  <c:v>76.026097560975614</c:v>
                </c:pt>
                <c:pt idx="22">
                  <c:v>76.327317073170718</c:v>
                </c:pt>
                <c:pt idx="23">
                  <c:v>76.551707317073038</c:v>
                </c:pt>
                <c:pt idx="24">
                  <c:v>76.815853658536611</c:v>
                </c:pt>
                <c:pt idx="25">
                  <c:v>76.667804878048798</c:v>
                </c:pt>
                <c:pt idx="26">
                  <c:v>76.931219512195199</c:v>
                </c:pt>
                <c:pt idx="27">
                  <c:v>77.092195121951178</c:v>
                </c:pt>
                <c:pt idx="28">
                  <c:v>76.979268292682889</c:v>
                </c:pt>
                <c:pt idx="29">
                  <c:v>77.726829268292775</c:v>
                </c:pt>
                <c:pt idx="30">
                  <c:v>77.536829268292777</c:v>
                </c:pt>
                <c:pt idx="31">
                  <c:v>77.666829268292787</c:v>
                </c:pt>
                <c:pt idx="32">
                  <c:v>77.998780487804879</c:v>
                </c:pt>
                <c:pt idx="33">
                  <c:v>78.060487804878051</c:v>
                </c:pt>
                <c:pt idx="34">
                  <c:v>78.650243902438959</c:v>
                </c:pt>
                <c:pt idx="35">
                  <c:v>78.740487804878057</c:v>
                </c:pt>
                <c:pt idx="36">
                  <c:v>78.959024390243897</c:v>
                </c:pt>
                <c:pt idx="37">
                  <c:v>79.197560975609775</c:v>
                </c:pt>
                <c:pt idx="38">
                  <c:v>79.339024390243921</c:v>
                </c:pt>
                <c:pt idx="39">
                  <c:v>79.441463414634228</c:v>
                </c:pt>
                <c:pt idx="40">
                  <c:v>79.643902439024359</c:v>
                </c:pt>
                <c:pt idx="41">
                  <c:v>79.795121951219585</c:v>
                </c:pt>
                <c:pt idx="42">
                  <c:v>79.846341463414618</c:v>
                </c:pt>
                <c:pt idx="43">
                  <c:v>80.095121951219525</c:v>
                </c:pt>
                <c:pt idx="44">
                  <c:v>80.497560975609844</c:v>
                </c:pt>
                <c:pt idx="45">
                  <c:v>80.546341463414649</c:v>
                </c:pt>
                <c:pt idx="46">
                  <c:v>80.748780487804879</c:v>
                </c:pt>
                <c:pt idx="47">
                  <c:v>80.90000000000002</c:v>
                </c:pt>
                <c:pt idx="48">
                  <c:v>81.100000000000009</c:v>
                </c:pt>
                <c:pt idx="49">
                  <c:v>81.351219512195129</c:v>
                </c:pt>
                <c:pt idx="50">
                  <c:v>81.451219512195166</c:v>
                </c:pt>
                <c:pt idx="51">
                  <c:v>81.802439024390253</c:v>
                </c:pt>
                <c:pt idx="52">
                  <c:v>81.704878048780458</c:v>
                </c:pt>
              </c:numCache>
            </c:numRef>
          </c:val>
        </c:ser>
        <c:marker val="1"/>
        <c:axId val="83892480"/>
        <c:axId val="83902464"/>
      </c:lineChart>
      <c:catAx>
        <c:axId val="83892480"/>
        <c:scaling>
          <c:orientation val="minMax"/>
        </c:scaling>
        <c:axPos val="b"/>
        <c:tickLblPos val="nextTo"/>
        <c:txPr>
          <a:bodyPr rot="-2700000"/>
          <a:lstStyle/>
          <a:p>
            <a:pPr>
              <a:defRPr sz="1200"/>
            </a:pPr>
            <a:endParaRPr lang="is-IS"/>
          </a:p>
        </c:txPr>
        <c:crossAx val="83902464"/>
        <c:crosses val="autoZero"/>
        <c:auto val="1"/>
        <c:lblAlgn val="ctr"/>
        <c:lblOffset val="100"/>
      </c:catAx>
      <c:valAx>
        <c:axId val="83902464"/>
        <c:scaling>
          <c:orientation val="minMax"/>
          <c:min val="68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838924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7.2644144282394768E-2"/>
          <c:y val="6.5270362474210877E-2"/>
          <c:w val="0.30294530848564488"/>
          <c:h val="0.45562299504228704"/>
        </c:manualLayout>
      </c:layout>
      <c:txPr>
        <a:bodyPr/>
        <a:lstStyle/>
        <a:p>
          <a:pPr>
            <a:defRPr sz="1200"/>
          </a:pPr>
          <a:endParaRPr lang="is-IS"/>
        </a:p>
      </c:txPr>
    </c:legend>
    <c:plotVisOnly val="1"/>
  </c:chart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</c:spPr>
          <c:cat>
            <c:strRef>
              <c:f>Sheet1!$A$2:$A$6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Sweden</c:v>
                </c:pt>
                <c:pt idx="3">
                  <c:v>Norway</c:v>
                </c:pt>
                <c:pt idx="4">
                  <c:v>Iceland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90</c:v>
                </c:pt>
                <c:pt idx="1">
                  <c:v>90</c:v>
                </c:pt>
                <c:pt idx="2">
                  <c:v>88</c:v>
                </c:pt>
                <c:pt idx="3">
                  <c:v>85</c:v>
                </c:pt>
                <c:pt idx="4">
                  <c:v>82</c:v>
                </c:pt>
              </c:numCache>
            </c:numRef>
          </c:val>
        </c:ser>
        <c:axId val="72344704"/>
        <c:axId val="72346240"/>
      </c:barChart>
      <c:catAx>
        <c:axId val="72344704"/>
        <c:scaling>
          <c:orientation val="minMax"/>
        </c:scaling>
        <c:axPos val="b"/>
        <c:tickLblPos val="nextTo"/>
        <c:txPr>
          <a:bodyPr rot="-2700000"/>
          <a:lstStyle/>
          <a:p>
            <a:pPr>
              <a:defRPr sz="1400">
                <a:latin typeface="+mn-lt"/>
                <a:cs typeface="Times New Roman" pitchFamily="18" charset="0"/>
              </a:defRPr>
            </a:pPr>
            <a:endParaRPr lang="is-IS"/>
          </a:p>
        </c:txPr>
        <c:crossAx val="72346240"/>
        <c:crosses val="autoZero"/>
        <c:auto val="1"/>
        <c:lblAlgn val="ctr"/>
        <c:lblOffset val="100"/>
      </c:catAx>
      <c:valAx>
        <c:axId val="7234624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>
                <a:latin typeface="+mn-lt"/>
                <a:cs typeface="Times New Roman" pitchFamily="18" charset="0"/>
              </a:defRPr>
            </a:pPr>
            <a:endParaRPr lang="is-IS"/>
          </a:p>
        </c:txPr>
        <c:crossAx val="72344704"/>
        <c:crosses val="autoZero"/>
        <c:crossBetween val="between"/>
      </c:valAx>
    </c:plotArea>
    <c:plotVisOnly val="1"/>
  </c:chart>
  <c:spPr>
    <a:ln>
      <a:noFill/>
    </a:ln>
  </c:spPr>
  <c:txPr>
    <a:bodyPr/>
    <a:lstStyle/>
    <a:p>
      <a:pPr>
        <a:defRPr sz="1800"/>
      </a:pPr>
      <a:endParaRPr lang="is-IS"/>
    </a:p>
  </c:txPr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</c:spPr>
          <c:cat>
            <c:strRef>
              <c:f>Sheet1!$A$2:$A$6</c:f>
              <c:strCache>
                <c:ptCount val="5"/>
                <c:pt idx="0">
                  <c:v>Sweden</c:v>
                </c:pt>
                <c:pt idx="1">
                  <c:v>Denmark</c:v>
                </c:pt>
                <c:pt idx="2">
                  <c:v>Norway</c:v>
                </c:pt>
                <c:pt idx="3">
                  <c:v>Finland</c:v>
                </c:pt>
                <c:pt idx="4">
                  <c:v>Iceland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14</c:v>
                </c:pt>
                <c:pt idx="1">
                  <c:v>15</c:v>
                </c:pt>
                <c:pt idx="2">
                  <c:v>25</c:v>
                </c:pt>
                <c:pt idx="3">
                  <c:v>30</c:v>
                </c:pt>
                <c:pt idx="4">
                  <c:v>67</c:v>
                </c:pt>
              </c:numCache>
            </c:numRef>
          </c:val>
        </c:ser>
        <c:axId val="72381952"/>
        <c:axId val="72383488"/>
      </c:barChart>
      <c:catAx>
        <c:axId val="72381952"/>
        <c:scaling>
          <c:orientation val="minMax"/>
        </c:scaling>
        <c:axPos val="b"/>
        <c:tickLblPos val="nextTo"/>
        <c:txPr>
          <a:bodyPr rot="-2700000"/>
          <a:lstStyle/>
          <a:p>
            <a:pPr>
              <a:defRPr sz="1400">
                <a:latin typeface="+mn-lt"/>
                <a:cs typeface="Times New Roman" pitchFamily="18" charset="0"/>
              </a:defRPr>
            </a:pPr>
            <a:endParaRPr lang="is-IS"/>
          </a:p>
        </c:txPr>
        <c:crossAx val="72383488"/>
        <c:crosses val="autoZero"/>
        <c:auto val="1"/>
        <c:lblAlgn val="ctr"/>
        <c:lblOffset val="100"/>
      </c:catAx>
      <c:valAx>
        <c:axId val="7238348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>
                <a:latin typeface="+mn-lt"/>
                <a:cs typeface="Times New Roman" pitchFamily="18" charset="0"/>
              </a:defRPr>
            </a:pPr>
            <a:endParaRPr lang="is-IS"/>
          </a:p>
        </c:txPr>
        <c:crossAx val="72381952"/>
        <c:crosses val="autoZero"/>
        <c:crossBetween val="between"/>
      </c:valAx>
    </c:plotArea>
    <c:plotVisOnly val="1"/>
  </c:chart>
  <c:spPr>
    <a:ln>
      <a:noFill/>
    </a:ln>
  </c:spPr>
  <c:txPr>
    <a:bodyPr/>
    <a:lstStyle/>
    <a:p>
      <a:pPr>
        <a:defRPr sz="1800"/>
      </a:pPr>
      <a:endParaRPr lang="is-I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1920-1929</c:v>
                </c:pt>
                <c:pt idx="1">
                  <c:v>1990-2008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13.8</c:v>
                </c:pt>
                <c:pt idx="1">
                  <c:v>4.2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1920-1929</c:v>
                </c:pt>
                <c:pt idx="1">
                  <c:v>1990-2008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13.9</c:v>
                </c:pt>
                <c:pt idx="1">
                  <c:v>7.2</c:v>
                </c:pt>
              </c:numCache>
            </c:numRef>
          </c:val>
        </c:ser>
        <c:axId val="72036736"/>
        <c:axId val="72038272"/>
      </c:barChart>
      <c:catAx>
        <c:axId val="72036736"/>
        <c:scaling>
          <c:orientation val="minMax"/>
        </c:scaling>
        <c:axPos val="b"/>
        <c:tickLblPos val="nextTo"/>
        <c:crossAx val="72038272"/>
        <c:crosses val="autoZero"/>
        <c:auto val="1"/>
        <c:lblAlgn val="ctr"/>
        <c:lblOffset val="100"/>
      </c:catAx>
      <c:valAx>
        <c:axId val="72038272"/>
        <c:scaling>
          <c:orientation val="minMax"/>
        </c:scaling>
        <c:axPos val="l"/>
        <c:majorGridlines/>
        <c:numFmt formatCode="General" sourceLinked="1"/>
        <c:tickLblPos val="nextTo"/>
        <c:crossAx val="7203673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is-IS"/>
    </a:p>
  </c:txPr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'Sheet1'!$B$1</c:f>
              <c:strCache>
                <c:ptCount val="1"/>
                <c:pt idx="0">
                  <c:v>Series 1</c:v>
                </c:pt>
              </c:strCache>
            </c:strRef>
          </c:tx>
          <c:cat>
            <c:strRef>
              <c:f>'Sheet1'!$A$2:$A$9</c:f>
              <c:strCache>
                <c:ptCount val="8"/>
                <c:pt idx="0">
                  <c:v>Banking system</c:v>
                </c:pt>
                <c:pt idx="1">
                  <c:v>Parliament</c:v>
                </c:pt>
                <c:pt idx="2">
                  <c:v>FSA</c:v>
                </c:pt>
                <c:pt idx="3">
                  <c:v>Central Bank</c:v>
                </c:pt>
                <c:pt idx="4">
                  <c:v>Judicial system</c:v>
                </c:pt>
                <c:pt idx="5">
                  <c:v>Special Prosecutor</c:v>
                </c:pt>
                <c:pt idx="6">
                  <c:v>University of Iceland</c:v>
                </c:pt>
                <c:pt idx="7">
                  <c:v>Police</c:v>
                </c:pt>
              </c:strCache>
            </c:strRef>
          </c:cat>
          <c:val>
            <c:numRef>
              <c:f>'Sheet1'!$B$2:$B$9</c:f>
              <c:numCache>
                <c:formatCode>General</c:formatCode>
                <c:ptCount val="8"/>
                <c:pt idx="0">
                  <c:v>10</c:v>
                </c:pt>
                <c:pt idx="1">
                  <c:v>15</c:v>
                </c:pt>
                <c:pt idx="2">
                  <c:v>18</c:v>
                </c:pt>
                <c:pt idx="3">
                  <c:v>23</c:v>
                </c:pt>
                <c:pt idx="4">
                  <c:v>39</c:v>
                </c:pt>
                <c:pt idx="5">
                  <c:v>48</c:v>
                </c:pt>
                <c:pt idx="6">
                  <c:v>74</c:v>
                </c:pt>
                <c:pt idx="7">
                  <c:v>82</c:v>
                </c:pt>
              </c:numCache>
            </c:numRef>
          </c:val>
        </c:ser>
        <c:axId val="72481024"/>
        <c:axId val="72495104"/>
      </c:barChart>
      <c:catAx>
        <c:axId val="72481024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>
                <a:latin typeface="+mn-lt"/>
                <a:cs typeface="Times New Roman" pitchFamily="18" charset="0"/>
              </a:defRPr>
            </a:pPr>
            <a:endParaRPr lang="is-IS"/>
          </a:p>
        </c:txPr>
        <c:crossAx val="72495104"/>
        <c:crosses val="autoZero"/>
        <c:auto val="1"/>
        <c:lblAlgn val="ctr"/>
        <c:lblOffset val="100"/>
      </c:catAx>
      <c:valAx>
        <c:axId val="7249510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600">
                <a:latin typeface="+mn-lt"/>
                <a:cs typeface="Times New Roman" pitchFamily="18" charset="0"/>
              </a:defRPr>
            </a:pPr>
            <a:endParaRPr lang="is-IS"/>
          </a:p>
        </c:txPr>
        <c:crossAx val="72481024"/>
        <c:crosses val="autoZero"/>
        <c:crossBetween val="between"/>
      </c:valAx>
    </c:plotArea>
    <c:plotVisOnly val="1"/>
  </c:chart>
  <c:spPr>
    <a:ln>
      <a:noFill/>
    </a:ln>
  </c:spPr>
  <c:txPr>
    <a:bodyPr/>
    <a:lstStyle/>
    <a:p>
      <a:pPr>
        <a:spcAft>
          <a:spcPts val="600"/>
        </a:spcAft>
        <a:defRPr sz="1800"/>
      </a:pPr>
      <a:endParaRPr lang="is-IS"/>
    </a:p>
  </c:txPr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'Sheet1'!$B$1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70C0"/>
            </a:solidFill>
          </c:spPr>
          <c:cat>
            <c:strRef>
              <c:f>'Sheet1'!$A$2:$A$6</c:f>
              <c:strCache>
                <c:ptCount val="5"/>
                <c:pt idx="0">
                  <c:v>Iceland 1999</c:v>
                </c:pt>
                <c:pt idx="1">
                  <c:v>Finland 2005</c:v>
                </c:pt>
                <c:pt idx="2">
                  <c:v>Denmark 1999</c:v>
                </c:pt>
                <c:pt idx="3">
                  <c:v>Sweden 2006</c:v>
                </c:pt>
                <c:pt idx="4">
                  <c:v>Norway 2007</c:v>
                </c:pt>
              </c:strCache>
            </c:strRef>
          </c:cat>
          <c:val>
            <c:numRef>
              <c:f>'Sheet1'!$B$2:$B$6</c:f>
              <c:numCache>
                <c:formatCode>General</c:formatCode>
                <c:ptCount val="5"/>
                <c:pt idx="0">
                  <c:v>83</c:v>
                </c:pt>
                <c:pt idx="1">
                  <c:v>118</c:v>
                </c:pt>
                <c:pt idx="2">
                  <c:v>132</c:v>
                </c:pt>
                <c:pt idx="3">
                  <c:v>134</c:v>
                </c:pt>
                <c:pt idx="4">
                  <c:v>148</c:v>
                </c:pt>
              </c:numCache>
            </c:numRef>
          </c:val>
        </c:ser>
        <c:axId val="72505984"/>
        <c:axId val="72511872"/>
      </c:barChart>
      <c:catAx>
        <c:axId val="72505984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/>
            </a:pPr>
            <a:endParaRPr lang="is-IS"/>
          </a:p>
        </c:txPr>
        <c:crossAx val="72511872"/>
        <c:crosses val="autoZero"/>
        <c:auto val="1"/>
        <c:lblAlgn val="ctr"/>
        <c:lblOffset val="100"/>
      </c:catAx>
      <c:valAx>
        <c:axId val="72511872"/>
        <c:scaling>
          <c:orientation val="minMax"/>
          <c:min val="0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is-IS"/>
          </a:p>
        </c:txPr>
        <c:crossAx val="72505984"/>
        <c:crosses val="autoZero"/>
        <c:crossBetween val="between"/>
        <c:majorUnit val="20"/>
      </c:valAx>
    </c:plotArea>
    <c:plotVisOnly val="1"/>
  </c:chart>
  <c:txPr>
    <a:bodyPr/>
    <a:lstStyle/>
    <a:p>
      <a:pPr>
        <a:defRPr sz="1800"/>
      </a:pPr>
      <a:endParaRPr lang="is-IS"/>
    </a:p>
  </c:txPr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>
        <c:manualLayout>
          <c:layoutTarget val="inner"/>
          <c:xMode val="edge"/>
          <c:yMode val="edge"/>
          <c:x val="0.11323357149800722"/>
          <c:y val="4.4861391929187318E-2"/>
          <c:w val="0.86759587343248856"/>
          <c:h val="0.5899986367542116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Sweden</c:v>
                </c:pt>
              </c:strCache>
            </c:strRef>
          </c:tx>
          <c:cat>
            <c:strRef>
              <c:f>Sheet1!$A$2:$A$9</c:f>
              <c:strCache>
                <c:ptCount val="8"/>
                <c:pt idx="0">
                  <c:v>Courts</c:v>
                </c:pt>
                <c:pt idx="1">
                  <c:v>Parliament</c:v>
                </c:pt>
                <c:pt idx="2">
                  <c:v>Political parties</c:v>
                </c:pt>
                <c:pt idx="3">
                  <c:v>Banks</c:v>
                </c:pt>
                <c:pt idx="4">
                  <c:v>Universities</c:v>
                </c:pt>
                <c:pt idx="5">
                  <c:v>Press</c:v>
                </c:pt>
                <c:pt idx="6">
                  <c:v>TV</c:v>
                </c:pt>
                <c:pt idx="7">
                  <c:v>Army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75.5</c:v>
                </c:pt>
                <c:pt idx="1">
                  <c:v>59.2</c:v>
                </c:pt>
                <c:pt idx="2">
                  <c:v>42.2</c:v>
                </c:pt>
                <c:pt idx="3">
                  <c:v>52.6</c:v>
                </c:pt>
                <c:pt idx="4">
                  <c:v>81.900000000000006</c:v>
                </c:pt>
                <c:pt idx="5">
                  <c:v>36.6</c:v>
                </c:pt>
                <c:pt idx="6">
                  <c:v>50.5</c:v>
                </c:pt>
                <c:pt idx="7">
                  <c:v>42.6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US</c:v>
                </c:pt>
              </c:strCache>
            </c:strRef>
          </c:tx>
          <c:cat>
            <c:strRef>
              <c:f>Sheet1!$A$2:$A$9</c:f>
              <c:strCache>
                <c:ptCount val="8"/>
                <c:pt idx="0">
                  <c:v>Courts</c:v>
                </c:pt>
                <c:pt idx="1">
                  <c:v>Parliament</c:v>
                </c:pt>
                <c:pt idx="2">
                  <c:v>Political parties</c:v>
                </c:pt>
                <c:pt idx="3">
                  <c:v>Banks</c:v>
                </c:pt>
                <c:pt idx="4">
                  <c:v>Universities</c:v>
                </c:pt>
                <c:pt idx="5">
                  <c:v>Press</c:v>
                </c:pt>
                <c:pt idx="6">
                  <c:v>TV</c:v>
                </c:pt>
                <c:pt idx="7">
                  <c:v>Army</c:v>
                </c:pt>
              </c:strCache>
            </c:strRef>
          </c:cat>
          <c:val>
            <c:numRef>
              <c:f>Sheet1!$C$2:$C$9</c:f>
              <c:numCache>
                <c:formatCode>General</c:formatCode>
                <c:ptCount val="8"/>
                <c:pt idx="0">
                  <c:v>53.8</c:v>
                </c:pt>
                <c:pt idx="1">
                  <c:v>20.2</c:v>
                </c:pt>
                <c:pt idx="2">
                  <c:v>12.5</c:v>
                </c:pt>
                <c:pt idx="3">
                  <c:v>39.800000000000004</c:v>
                </c:pt>
                <c:pt idx="4">
                  <c:v>62.6</c:v>
                </c:pt>
                <c:pt idx="5">
                  <c:v>22.7</c:v>
                </c:pt>
                <c:pt idx="6">
                  <c:v>23.9</c:v>
                </c:pt>
                <c:pt idx="7">
                  <c:v>81.599999999999994</c:v>
                </c:pt>
              </c:numCache>
            </c:numRef>
          </c:val>
        </c:ser>
        <c:axId val="72610560"/>
        <c:axId val="72612096"/>
      </c:barChart>
      <c:catAx>
        <c:axId val="72610560"/>
        <c:scaling>
          <c:orientation val="minMax"/>
        </c:scaling>
        <c:axPos val="b"/>
        <c:numFmt formatCode="General" sourceLinked="1"/>
        <c:tickLblPos val="nextTo"/>
        <c:crossAx val="72612096"/>
        <c:crosses val="autoZero"/>
        <c:auto val="1"/>
        <c:lblAlgn val="ctr"/>
        <c:lblOffset val="100"/>
      </c:catAx>
      <c:valAx>
        <c:axId val="72612096"/>
        <c:scaling>
          <c:orientation val="minMax"/>
        </c:scaling>
        <c:axPos val="l"/>
        <c:majorGridlines/>
        <c:numFmt formatCode="General" sourceLinked="1"/>
        <c:tickLblPos val="nextTo"/>
        <c:crossAx val="726105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0922450665889081"/>
          <c:y val="3.7691426111967782E-2"/>
          <c:w val="0.19046685136580149"/>
          <c:h val="0.14453984709994325"/>
        </c:manualLayout>
      </c:layout>
      <c:txPr>
        <a:bodyPr/>
        <a:lstStyle/>
        <a:p>
          <a:pPr>
            <a:defRPr sz="2400"/>
          </a:pPr>
          <a:endParaRPr lang="is-IS"/>
        </a:p>
      </c:txPr>
    </c:legend>
    <c:plotVisOnly val="1"/>
  </c:chart>
  <c:txPr>
    <a:bodyPr/>
    <a:lstStyle/>
    <a:p>
      <a:pPr>
        <a:defRPr sz="1800"/>
      </a:pPr>
      <a:endParaRPr lang="is-I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1920-1929</c:v>
                </c:pt>
                <c:pt idx="1">
                  <c:v>1990-2008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6.5</c:v>
                </c:pt>
                <c:pt idx="1">
                  <c:v>4.9000000000000004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1920-1929</c:v>
                </c:pt>
                <c:pt idx="1">
                  <c:v>1990-2008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8.2000000000000011</c:v>
                </c:pt>
                <c:pt idx="1">
                  <c:v>8.1</c:v>
                </c:pt>
              </c:numCache>
            </c:numRef>
          </c:val>
        </c:ser>
        <c:axId val="72124288"/>
        <c:axId val="72125824"/>
      </c:barChart>
      <c:catAx>
        <c:axId val="72124288"/>
        <c:scaling>
          <c:orientation val="minMax"/>
        </c:scaling>
        <c:axPos val="b"/>
        <c:tickLblPos val="nextTo"/>
        <c:crossAx val="72125824"/>
        <c:crosses val="autoZero"/>
        <c:auto val="1"/>
        <c:lblAlgn val="ctr"/>
        <c:lblOffset val="100"/>
      </c:catAx>
      <c:valAx>
        <c:axId val="72125824"/>
        <c:scaling>
          <c:orientation val="minMax"/>
        </c:scaling>
        <c:axPos val="l"/>
        <c:majorGridlines/>
        <c:numFmt formatCode="General" sourceLinked="1"/>
        <c:tickLblPos val="nextTo"/>
        <c:crossAx val="7212428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is-I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1920-1929</c:v>
                </c:pt>
                <c:pt idx="1">
                  <c:v>1990-2008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5.2</c:v>
                </c:pt>
                <c:pt idx="1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1920-1929</c:v>
                </c:pt>
                <c:pt idx="1">
                  <c:v>1990-2008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4.9000000000000004</c:v>
                </c:pt>
                <c:pt idx="1">
                  <c:v>2.4</c:v>
                </c:pt>
              </c:numCache>
            </c:numRef>
          </c:val>
        </c:ser>
        <c:axId val="72145920"/>
        <c:axId val="72160000"/>
      </c:barChart>
      <c:catAx>
        <c:axId val="72145920"/>
        <c:scaling>
          <c:orientation val="minMax"/>
        </c:scaling>
        <c:axPos val="b"/>
        <c:tickLblPos val="nextTo"/>
        <c:crossAx val="72160000"/>
        <c:crosses val="autoZero"/>
        <c:auto val="1"/>
        <c:lblAlgn val="ctr"/>
        <c:lblOffset val="100"/>
      </c:catAx>
      <c:valAx>
        <c:axId val="72160000"/>
        <c:scaling>
          <c:orientation val="minMax"/>
        </c:scaling>
        <c:axPos val="l"/>
        <c:majorGridlines/>
        <c:numFmt formatCode="General" sourceLinked="1"/>
        <c:tickLblPos val="nextTo"/>
        <c:crossAx val="7214592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is-I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cat>
            <c:numRef>
              <c:f>Sheet1!$A$2:$A$9</c:f>
              <c:numCache>
                <c:formatCode>General</c:formatCode>
                <c:ptCount val="8"/>
                <c:pt idx="0">
                  <c:v>1995</c:v>
                </c:pt>
                <c:pt idx="1">
                  <c:v>1997</c:v>
                </c:pt>
                <c:pt idx="2">
                  <c:v>1999</c:v>
                </c:pt>
                <c:pt idx="3">
                  <c:v>2001</c:v>
                </c:pt>
                <c:pt idx="4">
                  <c:v>2003</c:v>
                </c:pt>
                <c:pt idx="5">
                  <c:v>2005</c:v>
                </c:pt>
                <c:pt idx="6">
                  <c:v>2007</c:v>
                </c:pt>
                <c:pt idx="7">
                  <c:v>2009</c:v>
                </c:pt>
              </c:numCache>
            </c:numRef>
          </c:cat>
          <c:val>
            <c:numRef>
              <c:f>Sheet1!$B$2:$B$9</c:f>
              <c:numCache>
                <c:formatCode>General</c:formatCode>
                <c:ptCount val="8"/>
                <c:pt idx="0">
                  <c:v>18.899999999999999</c:v>
                </c:pt>
                <c:pt idx="1">
                  <c:v>20.100000000000001</c:v>
                </c:pt>
                <c:pt idx="2">
                  <c:v>21.6</c:v>
                </c:pt>
                <c:pt idx="3">
                  <c:v>24</c:v>
                </c:pt>
                <c:pt idx="4">
                  <c:v>27.1</c:v>
                </c:pt>
                <c:pt idx="5">
                  <c:v>32.800000000000004</c:v>
                </c:pt>
                <c:pt idx="6">
                  <c:v>40.1</c:v>
                </c:pt>
                <c:pt idx="7">
                  <c:v>25.5</c:v>
                </c:pt>
              </c:numCache>
            </c:numRef>
          </c:val>
        </c:ser>
        <c:axId val="72208384"/>
        <c:axId val="72209920"/>
      </c:barChart>
      <c:catAx>
        <c:axId val="72208384"/>
        <c:scaling>
          <c:orientation val="minMax"/>
        </c:scaling>
        <c:axPos val="b"/>
        <c:numFmt formatCode="General" sourceLinked="1"/>
        <c:tickLblPos val="nextTo"/>
        <c:crossAx val="72209920"/>
        <c:crosses val="autoZero"/>
        <c:auto val="1"/>
        <c:lblAlgn val="ctr"/>
        <c:lblOffset val="100"/>
      </c:catAx>
      <c:valAx>
        <c:axId val="72209920"/>
        <c:scaling>
          <c:orientation val="minMax"/>
        </c:scaling>
        <c:axPos val="l"/>
        <c:majorGridlines/>
        <c:numFmt formatCode="General" sourceLinked="1"/>
        <c:tickLblPos val="nextTo"/>
        <c:crossAx val="7220838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is-I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cat>
            <c:numRef>
              <c:f>Sheet1!$A$2:$A$9</c:f>
              <c:numCache>
                <c:formatCode>General</c:formatCode>
                <c:ptCount val="8"/>
                <c:pt idx="0">
                  <c:v>1995</c:v>
                </c:pt>
                <c:pt idx="1">
                  <c:v>1997</c:v>
                </c:pt>
                <c:pt idx="2">
                  <c:v>1999</c:v>
                </c:pt>
                <c:pt idx="3">
                  <c:v>2001</c:v>
                </c:pt>
                <c:pt idx="4">
                  <c:v>2003</c:v>
                </c:pt>
                <c:pt idx="5">
                  <c:v>2005</c:v>
                </c:pt>
                <c:pt idx="6">
                  <c:v>2007</c:v>
                </c:pt>
                <c:pt idx="7">
                  <c:v>2009</c:v>
                </c:pt>
              </c:numCache>
            </c:numRef>
          </c:cat>
          <c:val>
            <c:numRef>
              <c:f>Sheet1!$B$2:$B$9</c:f>
              <c:numCache>
                <c:formatCode>General</c:formatCode>
                <c:ptCount val="8"/>
                <c:pt idx="0">
                  <c:v>3.3</c:v>
                </c:pt>
                <c:pt idx="1">
                  <c:v>4.0999999999999996</c:v>
                </c:pt>
                <c:pt idx="2">
                  <c:v>4.7</c:v>
                </c:pt>
                <c:pt idx="3">
                  <c:v>7.7</c:v>
                </c:pt>
                <c:pt idx="4">
                  <c:v>10.9</c:v>
                </c:pt>
                <c:pt idx="5">
                  <c:v>15.1</c:v>
                </c:pt>
                <c:pt idx="6">
                  <c:v>21.1</c:v>
                </c:pt>
                <c:pt idx="7">
                  <c:v>8</c:v>
                </c:pt>
              </c:numCache>
            </c:numRef>
          </c:val>
        </c:ser>
        <c:axId val="72274304"/>
        <c:axId val="72275840"/>
      </c:barChart>
      <c:catAx>
        <c:axId val="72274304"/>
        <c:scaling>
          <c:orientation val="minMax"/>
        </c:scaling>
        <c:axPos val="b"/>
        <c:numFmt formatCode="General" sourceLinked="1"/>
        <c:tickLblPos val="nextTo"/>
        <c:crossAx val="72275840"/>
        <c:crosses val="autoZero"/>
        <c:auto val="1"/>
        <c:lblAlgn val="ctr"/>
        <c:lblOffset val="100"/>
      </c:catAx>
      <c:valAx>
        <c:axId val="72275840"/>
        <c:scaling>
          <c:orientation val="minMax"/>
          <c:max val="45"/>
        </c:scaling>
        <c:axPos val="l"/>
        <c:majorGridlines/>
        <c:numFmt formatCode="General" sourceLinked="1"/>
        <c:tickLblPos val="nextTo"/>
        <c:crossAx val="7227430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is-I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>
        <c:manualLayout>
          <c:layoutTarget val="inner"/>
          <c:xMode val="edge"/>
          <c:yMode val="edge"/>
          <c:x val="0.11423840769903715"/>
          <c:y val="5.1400554097404488E-2"/>
          <c:w val="0.85190048118985162"/>
          <c:h val="0.79523549139690852"/>
        </c:manualLayout>
      </c:layout>
      <c:lineChart>
        <c:grouping val="standard"/>
        <c:ser>
          <c:idx val="0"/>
          <c:order val="0"/>
          <c:tx>
            <c:strRef>
              <c:f>Sheet1!$A$2</c:f>
              <c:strCache>
                <c:ptCount val="1"/>
                <c:pt idx="0">
                  <c:v>Denmark</c:v>
                </c:pt>
              </c:strCache>
            </c:strRef>
          </c:tx>
          <c:marker>
            <c:symbol val="none"/>
          </c:marker>
          <c:cat>
            <c:strRef>
              <c:f>Sheet1!$B$1:$AH$1</c:f>
              <c:strCache>
                <c:ptCount val="33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</c:strCache>
            </c:strRef>
          </c:cat>
          <c:val>
            <c:numRef>
              <c:f>Sheet1!$B$2:$AH$2</c:f>
              <c:numCache>
                <c:formatCode>General</c:formatCode>
                <c:ptCount val="33"/>
                <c:pt idx="0">
                  <c:v>9890</c:v>
                </c:pt>
                <c:pt idx="1">
                  <c:v>10630</c:v>
                </c:pt>
                <c:pt idx="2">
                  <c:v>11630</c:v>
                </c:pt>
                <c:pt idx="3">
                  <c:v>12440</c:v>
                </c:pt>
                <c:pt idx="4">
                  <c:v>13390</c:v>
                </c:pt>
                <c:pt idx="5">
                  <c:v>14330</c:v>
                </c:pt>
                <c:pt idx="6">
                  <c:v>15400</c:v>
                </c:pt>
                <c:pt idx="7">
                  <c:v>15930</c:v>
                </c:pt>
                <c:pt idx="8">
                  <c:v>16420</c:v>
                </c:pt>
                <c:pt idx="9">
                  <c:v>17070</c:v>
                </c:pt>
                <c:pt idx="10">
                  <c:v>17950</c:v>
                </c:pt>
                <c:pt idx="11">
                  <c:v>18760</c:v>
                </c:pt>
                <c:pt idx="12">
                  <c:v>19600</c:v>
                </c:pt>
                <c:pt idx="13">
                  <c:v>20090</c:v>
                </c:pt>
                <c:pt idx="14">
                  <c:v>21590</c:v>
                </c:pt>
                <c:pt idx="15">
                  <c:v>22690</c:v>
                </c:pt>
                <c:pt idx="16">
                  <c:v>23730</c:v>
                </c:pt>
                <c:pt idx="17">
                  <c:v>24880</c:v>
                </c:pt>
                <c:pt idx="18">
                  <c:v>25830</c:v>
                </c:pt>
                <c:pt idx="19">
                  <c:v>26690</c:v>
                </c:pt>
                <c:pt idx="20">
                  <c:v>28210</c:v>
                </c:pt>
                <c:pt idx="21">
                  <c:v>29020</c:v>
                </c:pt>
                <c:pt idx="22">
                  <c:v>30390</c:v>
                </c:pt>
                <c:pt idx="23">
                  <c:v>30250</c:v>
                </c:pt>
                <c:pt idx="24">
                  <c:v>32430</c:v>
                </c:pt>
                <c:pt idx="25">
                  <c:v>33660</c:v>
                </c:pt>
                <c:pt idx="26">
                  <c:v>36670</c:v>
                </c:pt>
                <c:pt idx="27">
                  <c:v>38100</c:v>
                </c:pt>
                <c:pt idx="28">
                  <c:v>40460</c:v>
                </c:pt>
                <c:pt idx="29">
                  <c:v>38870</c:v>
                </c:pt>
                <c:pt idx="30">
                  <c:v>41540</c:v>
                </c:pt>
                <c:pt idx="31">
                  <c:v>41920</c:v>
                </c:pt>
                <c:pt idx="32">
                  <c:v>42620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Finland</c:v>
                </c:pt>
              </c:strCache>
            </c:strRef>
          </c:tx>
          <c:spPr>
            <a:ln>
              <a:solidFill>
                <a:srgbClr val="99CC00"/>
              </a:solidFill>
            </a:ln>
          </c:spPr>
          <c:marker>
            <c:symbol val="none"/>
          </c:marker>
          <c:cat>
            <c:strRef>
              <c:f>Sheet1!$B$1:$AH$1</c:f>
              <c:strCache>
                <c:ptCount val="33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</c:strCache>
            </c:strRef>
          </c:cat>
          <c:val>
            <c:numRef>
              <c:f>Sheet1!$B$3:$AH$3</c:f>
              <c:numCache>
                <c:formatCode>General</c:formatCode>
                <c:ptCount val="33"/>
                <c:pt idx="0">
                  <c:v>8820</c:v>
                </c:pt>
                <c:pt idx="1">
                  <c:v>9680</c:v>
                </c:pt>
                <c:pt idx="2">
                  <c:v>10500</c:v>
                </c:pt>
                <c:pt idx="3">
                  <c:v>11170</c:v>
                </c:pt>
                <c:pt idx="4">
                  <c:v>11910</c:v>
                </c:pt>
                <c:pt idx="5">
                  <c:v>12660</c:v>
                </c:pt>
                <c:pt idx="6">
                  <c:v>13280</c:v>
                </c:pt>
                <c:pt idx="7">
                  <c:v>14100</c:v>
                </c:pt>
                <c:pt idx="8">
                  <c:v>15330</c:v>
                </c:pt>
                <c:pt idx="9">
                  <c:v>16500</c:v>
                </c:pt>
                <c:pt idx="10">
                  <c:v>17060</c:v>
                </c:pt>
                <c:pt idx="11">
                  <c:v>16370</c:v>
                </c:pt>
                <c:pt idx="12">
                  <c:v>15890</c:v>
                </c:pt>
                <c:pt idx="13">
                  <c:v>15930</c:v>
                </c:pt>
                <c:pt idx="14">
                  <c:v>16990</c:v>
                </c:pt>
                <c:pt idx="15">
                  <c:v>18140</c:v>
                </c:pt>
                <c:pt idx="16">
                  <c:v>18740</c:v>
                </c:pt>
                <c:pt idx="17">
                  <c:v>20550</c:v>
                </c:pt>
                <c:pt idx="18">
                  <c:v>22040</c:v>
                </c:pt>
                <c:pt idx="19">
                  <c:v>23310</c:v>
                </c:pt>
                <c:pt idx="20">
                  <c:v>25470</c:v>
                </c:pt>
                <c:pt idx="21">
                  <c:v>26500</c:v>
                </c:pt>
                <c:pt idx="22">
                  <c:v>27580</c:v>
                </c:pt>
                <c:pt idx="23">
                  <c:v>27420</c:v>
                </c:pt>
                <c:pt idx="24">
                  <c:v>30090</c:v>
                </c:pt>
                <c:pt idx="25">
                  <c:v>30850</c:v>
                </c:pt>
                <c:pt idx="26">
                  <c:v>33410</c:v>
                </c:pt>
                <c:pt idx="27">
                  <c:v>36160</c:v>
                </c:pt>
                <c:pt idx="28">
                  <c:v>38240</c:v>
                </c:pt>
                <c:pt idx="29">
                  <c:v>36110</c:v>
                </c:pt>
                <c:pt idx="30">
                  <c:v>36570</c:v>
                </c:pt>
                <c:pt idx="31">
                  <c:v>37650</c:v>
                </c:pt>
                <c:pt idx="32">
                  <c:v>38210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Iceland</c:v>
                </c:pt>
              </c:strCache>
            </c:strRef>
          </c:tx>
          <c:spPr>
            <a:ln w="28575">
              <a:solidFill>
                <a:srgbClr val="C00000"/>
              </a:solidFill>
            </a:ln>
          </c:spPr>
          <c:marker>
            <c:symbol val="none"/>
          </c:marker>
          <c:cat>
            <c:strRef>
              <c:f>Sheet1!$B$1:$AH$1</c:f>
              <c:strCache>
                <c:ptCount val="33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</c:strCache>
            </c:strRef>
          </c:cat>
          <c:val>
            <c:numRef>
              <c:f>Sheet1!$B$4:$AH$4</c:f>
              <c:numCache>
                <c:formatCode>General</c:formatCode>
                <c:ptCount val="33"/>
                <c:pt idx="0">
                  <c:v>11740</c:v>
                </c:pt>
                <c:pt idx="1">
                  <c:v>13150</c:v>
                </c:pt>
                <c:pt idx="2">
                  <c:v>13980</c:v>
                </c:pt>
                <c:pt idx="3">
                  <c:v>13920</c:v>
                </c:pt>
                <c:pt idx="4">
                  <c:v>14790</c:v>
                </c:pt>
                <c:pt idx="5">
                  <c:v>15710</c:v>
                </c:pt>
                <c:pt idx="6">
                  <c:v>17060</c:v>
                </c:pt>
                <c:pt idx="7">
                  <c:v>19060</c:v>
                </c:pt>
                <c:pt idx="8">
                  <c:v>19350</c:v>
                </c:pt>
                <c:pt idx="9">
                  <c:v>19680</c:v>
                </c:pt>
                <c:pt idx="10">
                  <c:v>20550</c:v>
                </c:pt>
                <c:pt idx="11">
                  <c:v>21140</c:v>
                </c:pt>
                <c:pt idx="12">
                  <c:v>20740</c:v>
                </c:pt>
                <c:pt idx="13">
                  <c:v>21210</c:v>
                </c:pt>
                <c:pt idx="14">
                  <c:v>22090</c:v>
                </c:pt>
                <c:pt idx="15">
                  <c:v>22520</c:v>
                </c:pt>
                <c:pt idx="16">
                  <c:v>23600</c:v>
                </c:pt>
                <c:pt idx="17">
                  <c:v>25450</c:v>
                </c:pt>
                <c:pt idx="18">
                  <c:v>27190</c:v>
                </c:pt>
                <c:pt idx="19">
                  <c:v>28050</c:v>
                </c:pt>
                <c:pt idx="20">
                  <c:v>28040</c:v>
                </c:pt>
                <c:pt idx="21">
                  <c:v>29500</c:v>
                </c:pt>
                <c:pt idx="22">
                  <c:v>31040</c:v>
                </c:pt>
                <c:pt idx="23">
                  <c:v>30280</c:v>
                </c:pt>
                <c:pt idx="24">
                  <c:v>32420</c:v>
                </c:pt>
                <c:pt idx="25">
                  <c:v>33630</c:v>
                </c:pt>
                <c:pt idx="26">
                  <c:v>33760</c:v>
                </c:pt>
                <c:pt idx="27">
                  <c:v>35300</c:v>
                </c:pt>
                <c:pt idx="28">
                  <c:v>31160</c:v>
                </c:pt>
                <c:pt idx="29">
                  <c:v>30130</c:v>
                </c:pt>
                <c:pt idx="30">
                  <c:v>29260</c:v>
                </c:pt>
                <c:pt idx="31">
                  <c:v>31430</c:v>
                </c:pt>
                <c:pt idx="32">
                  <c:v>33550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Norway</c:v>
                </c:pt>
              </c:strCache>
            </c:strRef>
          </c:tx>
          <c:marker>
            <c:symbol val="none"/>
          </c:marker>
          <c:cat>
            <c:strRef>
              <c:f>Sheet1!$B$1:$AH$1</c:f>
              <c:strCache>
                <c:ptCount val="33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</c:strCache>
            </c:strRef>
          </c:cat>
          <c:val>
            <c:numRef>
              <c:f>Sheet1!$B$5:$AH$5</c:f>
              <c:numCache>
                <c:formatCode>General</c:formatCode>
                <c:ptCount val="33"/>
                <c:pt idx="0">
                  <c:v>9260</c:v>
                </c:pt>
                <c:pt idx="1">
                  <c:v>10250</c:v>
                </c:pt>
                <c:pt idx="2">
                  <c:v>10830</c:v>
                </c:pt>
                <c:pt idx="3">
                  <c:v>11690</c:v>
                </c:pt>
                <c:pt idx="4">
                  <c:v>12840</c:v>
                </c:pt>
                <c:pt idx="5">
                  <c:v>14030</c:v>
                </c:pt>
                <c:pt idx="6">
                  <c:v>14900</c:v>
                </c:pt>
                <c:pt idx="7">
                  <c:v>15560</c:v>
                </c:pt>
                <c:pt idx="8">
                  <c:v>15810</c:v>
                </c:pt>
                <c:pt idx="9">
                  <c:v>16470</c:v>
                </c:pt>
                <c:pt idx="10">
                  <c:v>17340</c:v>
                </c:pt>
                <c:pt idx="11">
                  <c:v>18360</c:v>
                </c:pt>
                <c:pt idx="12">
                  <c:v>19560</c:v>
                </c:pt>
                <c:pt idx="13">
                  <c:v>20390</c:v>
                </c:pt>
                <c:pt idx="14">
                  <c:v>21880</c:v>
                </c:pt>
                <c:pt idx="15">
                  <c:v>23260</c:v>
                </c:pt>
                <c:pt idx="16">
                  <c:v>25730</c:v>
                </c:pt>
                <c:pt idx="17">
                  <c:v>27640</c:v>
                </c:pt>
                <c:pt idx="18">
                  <c:v>27100</c:v>
                </c:pt>
                <c:pt idx="19">
                  <c:v>29550</c:v>
                </c:pt>
                <c:pt idx="20">
                  <c:v>35640</c:v>
                </c:pt>
                <c:pt idx="21">
                  <c:v>37130</c:v>
                </c:pt>
                <c:pt idx="22">
                  <c:v>37170</c:v>
                </c:pt>
                <c:pt idx="23">
                  <c:v>38520</c:v>
                </c:pt>
                <c:pt idx="24">
                  <c:v>42550</c:v>
                </c:pt>
                <c:pt idx="25">
                  <c:v>48160</c:v>
                </c:pt>
                <c:pt idx="26">
                  <c:v>53820</c:v>
                </c:pt>
                <c:pt idx="27">
                  <c:v>55630</c:v>
                </c:pt>
                <c:pt idx="28">
                  <c:v>61060</c:v>
                </c:pt>
                <c:pt idx="29">
                  <c:v>55090</c:v>
                </c:pt>
                <c:pt idx="30">
                  <c:v>58130</c:v>
                </c:pt>
                <c:pt idx="31">
                  <c:v>61390</c:v>
                </c:pt>
                <c:pt idx="32">
                  <c:v>64030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Sweden</c:v>
                </c:pt>
              </c:strCache>
            </c:strRef>
          </c:tx>
          <c:marker>
            <c:symbol val="none"/>
          </c:marker>
          <c:cat>
            <c:strRef>
              <c:f>Sheet1!$B$1:$AH$1</c:f>
              <c:strCache>
                <c:ptCount val="33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</c:strCache>
            </c:strRef>
          </c:cat>
          <c:val>
            <c:numRef>
              <c:f>Sheet1!$B$6:$AH$6</c:f>
              <c:numCache>
                <c:formatCode>General</c:formatCode>
                <c:ptCount val="33"/>
                <c:pt idx="0">
                  <c:v>10630</c:v>
                </c:pt>
                <c:pt idx="1">
                  <c:v>11530</c:v>
                </c:pt>
                <c:pt idx="2">
                  <c:v>12210</c:v>
                </c:pt>
                <c:pt idx="3">
                  <c:v>12890</c:v>
                </c:pt>
                <c:pt idx="4">
                  <c:v>13940</c:v>
                </c:pt>
                <c:pt idx="5">
                  <c:v>14660</c:v>
                </c:pt>
                <c:pt idx="6">
                  <c:v>15470</c:v>
                </c:pt>
                <c:pt idx="7">
                  <c:v>16480</c:v>
                </c:pt>
                <c:pt idx="8">
                  <c:v>17400</c:v>
                </c:pt>
                <c:pt idx="9">
                  <c:v>18400</c:v>
                </c:pt>
                <c:pt idx="10">
                  <c:v>19040</c:v>
                </c:pt>
                <c:pt idx="11">
                  <c:v>19210</c:v>
                </c:pt>
                <c:pt idx="12">
                  <c:v>19070</c:v>
                </c:pt>
                <c:pt idx="13">
                  <c:v>18830</c:v>
                </c:pt>
                <c:pt idx="14">
                  <c:v>20170</c:v>
                </c:pt>
                <c:pt idx="15">
                  <c:v>21310</c:v>
                </c:pt>
                <c:pt idx="16">
                  <c:v>22140</c:v>
                </c:pt>
                <c:pt idx="17">
                  <c:v>22960</c:v>
                </c:pt>
                <c:pt idx="18">
                  <c:v>24050</c:v>
                </c:pt>
                <c:pt idx="19">
                  <c:v>25740</c:v>
                </c:pt>
                <c:pt idx="20">
                  <c:v>27720</c:v>
                </c:pt>
                <c:pt idx="21">
                  <c:v>28030</c:v>
                </c:pt>
                <c:pt idx="22">
                  <c:v>29160</c:v>
                </c:pt>
                <c:pt idx="23">
                  <c:v>30810</c:v>
                </c:pt>
                <c:pt idx="24">
                  <c:v>32490</c:v>
                </c:pt>
                <c:pt idx="25">
                  <c:v>32940</c:v>
                </c:pt>
                <c:pt idx="26">
                  <c:v>36120</c:v>
                </c:pt>
                <c:pt idx="27">
                  <c:v>39330</c:v>
                </c:pt>
                <c:pt idx="28">
                  <c:v>41000</c:v>
                </c:pt>
                <c:pt idx="29">
                  <c:v>37970</c:v>
                </c:pt>
                <c:pt idx="30">
                  <c:v>40130</c:v>
                </c:pt>
                <c:pt idx="31">
                  <c:v>42530</c:v>
                </c:pt>
                <c:pt idx="32">
                  <c:v>43160</c:v>
                </c:pt>
              </c:numCache>
            </c:numRef>
          </c:val>
        </c:ser>
        <c:marker val="1"/>
        <c:axId val="80692352"/>
        <c:axId val="80693888"/>
      </c:lineChart>
      <c:catAx>
        <c:axId val="80692352"/>
        <c:scaling>
          <c:orientation val="minMax"/>
        </c:scaling>
        <c:axPos val="b"/>
        <c:tickLblPos val="nextTo"/>
        <c:txPr>
          <a:bodyPr rot="-2700000"/>
          <a:lstStyle/>
          <a:p>
            <a:pPr>
              <a:defRPr sz="1200"/>
            </a:pPr>
            <a:endParaRPr lang="is-IS"/>
          </a:p>
        </c:txPr>
        <c:crossAx val="80693888"/>
        <c:crosses val="autoZero"/>
        <c:auto val="1"/>
        <c:lblAlgn val="ctr"/>
        <c:lblOffset val="100"/>
      </c:catAx>
      <c:valAx>
        <c:axId val="8069388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806923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5780552786157476"/>
          <c:y val="7.9808406777739399E-2"/>
          <c:w val="0.25265061922861032"/>
          <c:h val="0.51179615355802965"/>
        </c:manualLayout>
      </c:layout>
      <c:txPr>
        <a:bodyPr/>
        <a:lstStyle/>
        <a:p>
          <a:pPr>
            <a:defRPr sz="1200"/>
          </a:pPr>
          <a:endParaRPr lang="is-IS"/>
        </a:p>
      </c:txPr>
    </c:legend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>
        <c:manualLayout>
          <c:layoutTarget val="inner"/>
          <c:xMode val="edge"/>
          <c:yMode val="edge"/>
          <c:x val="0.11972440944882017"/>
          <c:y val="5.1400554097404488E-2"/>
          <c:w val="0.85474781277341283"/>
          <c:h val="0.79523549139690852"/>
        </c:manualLayout>
      </c:layout>
      <c:lineChart>
        <c:grouping val="standard"/>
        <c:ser>
          <c:idx val="0"/>
          <c:order val="0"/>
          <c:tx>
            <c:strRef>
              <c:f>Sheet3!$B$2</c:f>
              <c:strCache>
                <c:ptCount val="1"/>
                <c:pt idx="0">
                  <c:v>Denmark</c:v>
                </c:pt>
              </c:strCache>
            </c:strRef>
          </c:tx>
          <c:marker>
            <c:symbol val="none"/>
          </c:marker>
          <c:cat>
            <c:numRef>
              <c:f>Sheet3!$A$3:$A$65</c:f>
              <c:numCache>
                <c:formatCode>General</c:formatCode>
                <c:ptCount val="63"/>
                <c:pt idx="0">
                  <c:v>1950</c:v>
                </c:pt>
                <c:pt idx="1">
                  <c:v>1951</c:v>
                </c:pt>
                <c:pt idx="2">
                  <c:v>1952</c:v>
                </c:pt>
                <c:pt idx="3">
                  <c:v>1953</c:v>
                </c:pt>
                <c:pt idx="4">
                  <c:v>1954</c:v>
                </c:pt>
                <c:pt idx="5">
                  <c:v>1955</c:v>
                </c:pt>
                <c:pt idx="6">
                  <c:v>1956</c:v>
                </c:pt>
                <c:pt idx="7">
                  <c:v>1957</c:v>
                </c:pt>
                <c:pt idx="8">
                  <c:v>1958</c:v>
                </c:pt>
                <c:pt idx="9">
                  <c:v>1959</c:v>
                </c:pt>
                <c:pt idx="10">
                  <c:v>1960</c:v>
                </c:pt>
                <c:pt idx="11">
                  <c:v>1961</c:v>
                </c:pt>
                <c:pt idx="12">
                  <c:v>1962</c:v>
                </c:pt>
                <c:pt idx="13">
                  <c:v>1963</c:v>
                </c:pt>
                <c:pt idx="14">
                  <c:v>1964</c:v>
                </c:pt>
                <c:pt idx="15">
                  <c:v>1965</c:v>
                </c:pt>
                <c:pt idx="16">
                  <c:v>1966</c:v>
                </c:pt>
                <c:pt idx="17">
                  <c:v>1967</c:v>
                </c:pt>
                <c:pt idx="18">
                  <c:v>1968</c:v>
                </c:pt>
                <c:pt idx="19">
                  <c:v>1969</c:v>
                </c:pt>
                <c:pt idx="20">
                  <c:v>1970</c:v>
                </c:pt>
                <c:pt idx="21">
                  <c:v>1971</c:v>
                </c:pt>
                <c:pt idx="22">
                  <c:v>1972</c:v>
                </c:pt>
                <c:pt idx="23">
                  <c:v>1973</c:v>
                </c:pt>
                <c:pt idx="24">
                  <c:v>1974</c:v>
                </c:pt>
                <c:pt idx="25">
                  <c:v>1975</c:v>
                </c:pt>
                <c:pt idx="26">
                  <c:v>1976</c:v>
                </c:pt>
                <c:pt idx="27">
                  <c:v>1977</c:v>
                </c:pt>
                <c:pt idx="28">
                  <c:v>1978</c:v>
                </c:pt>
                <c:pt idx="29">
                  <c:v>1979</c:v>
                </c:pt>
                <c:pt idx="30">
                  <c:v>1980</c:v>
                </c:pt>
                <c:pt idx="31">
                  <c:v>1981</c:v>
                </c:pt>
                <c:pt idx="32">
                  <c:v>1982</c:v>
                </c:pt>
                <c:pt idx="33">
                  <c:v>1983</c:v>
                </c:pt>
                <c:pt idx="34">
                  <c:v>1984</c:v>
                </c:pt>
                <c:pt idx="35">
                  <c:v>1985</c:v>
                </c:pt>
                <c:pt idx="36">
                  <c:v>1986</c:v>
                </c:pt>
                <c:pt idx="37">
                  <c:v>1987</c:v>
                </c:pt>
                <c:pt idx="38">
                  <c:v>1988</c:v>
                </c:pt>
                <c:pt idx="39">
                  <c:v>1989</c:v>
                </c:pt>
                <c:pt idx="40">
                  <c:v>1990</c:v>
                </c:pt>
                <c:pt idx="41">
                  <c:v>1991</c:v>
                </c:pt>
                <c:pt idx="42">
                  <c:v>1992</c:v>
                </c:pt>
                <c:pt idx="43">
                  <c:v>1993</c:v>
                </c:pt>
                <c:pt idx="44">
                  <c:v>1994</c:v>
                </c:pt>
                <c:pt idx="45">
                  <c:v>1995</c:v>
                </c:pt>
                <c:pt idx="46">
                  <c:v>1996</c:v>
                </c:pt>
                <c:pt idx="47">
                  <c:v>1997</c:v>
                </c:pt>
                <c:pt idx="48">
                  <c:v>1998</c:v>
                </c:pt>
                <c:pt idx="49">
                  <c:v>1999</c:v>
                </c:pt>
                <c:pt idx="50">
                  <c:v>2000</c:v>
                </c:pt>
                <c:pt idx="51">
                  <c:v>2001</c:v>
                </c:pt>
                <c:pt idx="52">
                  <c:v>2002</c:v>
                </c:pt>
                <c:pt idx="53">
                  <c:v>2003</c:v>
                </c:pt>
                <c:pt idx="54">
                  <c:v>2004</c:v>
                </c:pt>
                <c:pt idx="55">
                  <c:v>2005</c:v>
                </c:pt>
                <c:pt idx="56">
                  <c:v>2006</c:v>
                </c:pt>
                <c:pt idx="57">
                  <c:v>2007</c:v>
                </c:pt>
                <c:pt idx="58">
                  <c:v>2008</c:v>
                </c:pt>
                <c:pt idx="59">
                  <c:v>2009</c:v>
                </c:pt>
                <c:pt idx="60">
                  <c:v>2010</c:v>
                </c:pt>
                <c:pt idx="61">
                  <c:v>2011</c:v>
                </c:pt>
                <c:pt idx="62">
                  <c:v>2012</c:v>
                </c:pt>
              </c:numCache>
            </c:numRef>
          </c:cat>
          <c:val>
            <c:numRef>
              <c:f>Sheet3!$B$3:$B$65</c:f>
              <c:numCache>
                <c:formatCode>_-* #,##0_-;_-* #,##0\-;_-* "-"??_-;_-@_-</c:formatCode>
                <c:ptCount val="63"/>
                <c:pt idx="0">
                  <c:v>2144.71</c:v>
                </c:pt>
                <c:pt idx="1">
                  <c:v>2129.58</c:v>
                </c:pt>
                <c:pt idx="2">
                  <c:v>2114.56</c:v>
                </c:pt>
                <c:pt idx="3">
                  <c:v>2099.65</c:v>
                </c:pt>
                <c:pt idx="4">
                  <c:v>2084.84</c:v>
                </c:pt>
                <c:pt idx="5">
                  <c:v>2070.14</c:v>
                </c:pt>
                <c:pt idx="6">
                  <c:v>2055.54</c:v>
                </c:pt>
                <c:pt idx="7">
                  <c:v>2041.04</c:v>
                </c:pt>
                <c:pt idx="8">
                  <c:v>2026.6399999999999</c:v>
                </c:pt>
                <c:pt idx="9">
                  <c:v>2012.35</c:v>
                </c:pt>
                <c:pt idx="10">
                  <c:v>1998.1599999999999</c:v>
                </c:pt>
                <c:pt idx="11">
                  <c:v>2004.57</c:v>
                </c:pt>
                <c:pt idx="12">
                  <c:v>2011</c:v>
                </c:pt>
                <c:pt idx="13">
                  <c:v>2017.45</c:v>
                </c:pt>
                <c:pt idx="14">
                  <c:v>2023.92</c:v>
                </c:pt>
                <c:pt idx="15">
                  <c:v>2030.42</c:v>
                </c:pt>
                <c:pt idx="16">
                  <c:v>2008.49</c:v>
                </c:pt>
                <c:pt idx="17">
                  <c:v>1983.6599999999999</c:v>
                </c:pt>
                <c:pt idx="18">
                  <c:v>1941.3799999999999</c:v>
                </c:pt>
                <c:pt idx="19">
                  <c:v>1901.84</c:v>
                </c:pt>
                <c:pt idx="20">
                  <c:v>1879.43</c:v>
                </c:pt>
                <c:pt idx="21">
                  <c:v>1848.97</c:v>
                </c:pt>
                <c:pt idx="22">
                  <c:v>1791.25</c:v>
                </c:pt>
                <c:pt idx="23">
                  <c:v>1747.24</c:v>
                </c:pt>
                <c:pt idx="24">
                  <c:v>1735.1599999999999</c:v>
                </c:pt>
                <c:pt idx="25">
                  <c:v>1666.2</c:v>
                </c:pt>
                <c:pt idx="26">
                  <c:v>1674.56</c:v>
                </c:pt>
                <c:pt idx="27">
                  <c:v>1650.61</c:v>
                </c:pt>
                <c:pt idx="28">
                  <c:v>1631.6499999999999</c:v>
                </c:pt>
                <c:pt idx="29">
                  <c:v>1623.6</c:v>
                </c:pt>
                <c:pt idx="30">
                  <c:v>1645.6699999999998</c:v>
                </c:pt>
                <c:pt idx="31">
                  <c:v>1617.05</c:v>
                </c:pt>
                <c:pt idx="32">
                  <c:v>1626.47</c:v>
                </c:pt>
                <c:pt idx="33">
                  <c:v>1621.47</c:v>
                </c:pt>
                <c:pt idx="34">
                  <c:v>1615.27</c:v>
                </c:pt>
                <c:pt idx="35">
                  <c:v>1600.93</c:v>
                </c:pt>
                <c:pt idx="36">
                  <c:v>1603.33</c:v>
                </c:pt>
                <c:pt idx="37">
                  <c:v>1567.9</c:v>
                </c:pt>
                <c:pt idx="38">
                  <c:v>1549.43</c:v>
                </c:pt>
                <c:pt idx="39">
                  <c:v>1531.84</c:v>
                </c:pt>
                <c:pt idx="40">
                  <c:v>1524.6799999999998</c:v>
                </c:pt>
                <c:pt idx="41">
                  <c:v>1519.86</c:v>
                </c:pt>
                <c:pt idx="42">
                  <c:v>1538.85</c:v>
                </c:pt>
                <c:pt idx="43">
                  <c:v>1537.95</c:v>
                </c:pt>
                <c:pt idx="44">
                  <c:v>1499.95</c:v>
                </c:pt>
                <c:pt idx="45">
                  <c:v>1504.01</c:v>
                </c:pt>
                <c:pt idx="46">
                  <c:v>1498.81</c:v>
                </c:pt>
                <c:pt idx="47">
                  <c:v>1516.24</c:v>
                </c:pt>
                <c:pt idx="48">
                  <c:v>1532.2</c:v>
                </c:pt>
                <c:pt idx="49">
                  <c:v>1543.3</c:v>
                </c:pt>
                <c:pt idx="50">
                  <c:v>1558.2</c:v>
                </c:pt>
                <c:pt idx="51">
                  <c:v>1563.44</c:v>
                </c:pt>
                <c:pt idx="52">
                  <c:v>1556.07</c:v>
                </c:pt>
                <c:pt idx="53">
                  <c:v>1552.26</c:v>
                </c:pt>
                <c:pt idx="54">
                  <c:v>1555.56</c:v>
                </c:pt>
                <c:pt idx="55">
                  <c:v>1555.91</c:v>
                </c:pt>
                <c:pt idx="56">
                  <c:v>1562.28</c:v>
                </c:pt>
                <c:pt idx="57">
                  <c:v>1546.75</c:v>
                </c:pt>
                <c:pt idx="58">
                  <c:v>1547.2</c:v>
                </c:pt>
                <c:pt idx="59">
                  <c:v>1522.26</c:v>
                </c:pt>
                <c:pt idx="60">
                  <c:v>1523.1399999999999</c:v>
                </c:pt>
                <c:pt idx="61">
                  <c:v>1526.79</c:v>
                </c:pt>
                <c:pt idx="62">
                  <c:v>1525.53</c:v>
                </c:pt>
              </c:numCache>
            </c:numRef>
          </c:val>
        </c:ser>
        <c:ser>
          <c:idx val="1"/>
          <c:order val="1"/>
          <c:tx>
            <c:strRef>
              <c:f>Sheet3!$C$2</c:f>
              <c:strCache>
                <c:ptCount val="1"/>
                <c:pt idx="0">
                  <c:v>Finland</c:v>
                </c:pt>
              </c:strCache>
            </c:strRef>
          </c:tx>
          <c:spPr>
            <a:ln>
              <a:solidFill>
                <a:srgbClr val="99CC00"/>
              </a:solidFill>
            </a:ln>
          </c:spPr>
          <c:marker>
            <c:symbol val="none"/>
          </c:marker>
          <c:cat>
            <c:numRef>
              <c:f>Sheet3!$A$3:$A$65</c:f>
              <c:numCache>
                <c:formatCode>General</c:formatCode>
                <c:ptCount val="63"/>
                <c:pt idx="0">
                  <c:v>1950</c:v>
                </c:pt>
                <c:pt idx="1">
                  <c:v>1951</c:v>
                </c:pt>
                <c:pt idx="2">
                  <c:v>1952</c:v>
                </c:pt>
                <c:pt idx="3">
                  <c:v>1953</c:v>
                </c:pt>
                <c:pt idx="4">
                  <c:v>1954</c:v>
                </c:pt>
                <c:pt idx="5">
                  <c:v>1955</c:v>
                </c:pt>
                <c:pt idx="6">
                  <c:v>1956</c:v>
                </c:pt>
                <c:pt idx="7">
                  <c:v>1957</c:v>
                </c:pt>
                <c:pt idx="8">
                  <c:v>1958</c:v>
                </c:pt>
                <c:pt idx="9">
                  <c:v>1959</c:v>
                </c:pt>
                <c:pt idx="10">
                  <c:v>1960</c:v>
                </c:pt>
                <c:pt idx="11">
                  <c:v>1961</c:v>
                </c:pt>
                <c:pt idx="12">
                  <c:v>1962</c:v>
                </c:pt>
                <c:pt idx="13">
                  <c:v>1963</c:v>
                </c:pt>
                <c:pt idx="14">
                  <c:v>1964</c:v>
                </c:pt>
                <c:pt idx="15">
                  <c:v>1965</c:v>
                </c:pt>
                <c:pt idx="16">
                  <c:v>1966</c:v>
                </c:pt>
                <c:pt idx="17">
                  <c:v>1967</c:v>
                </c:pt>
                <c:pt idx="18">
                  <c:v>1968</c:v>
                </c:pt>
                <c:pt idx="19">
                  <c:v>1969</c:v>
                </c:pt>
                <c:pt idx="20">
                  <c:v>1970</c:v>
                </c:pt>
                <c:pt idx="21">
                  <c:v>1971</c:v>
                </c:pt>
                <c:pt idx="22">
                  <c:v>1972</c:v>
                </c:pt>
                <c:pt idx="23">
                  <c:v>1973</c:v>
                </c:pt>
                <c:pt idx="24">
                  <c:v>1974</c:v>
                </c:pt>
                <c:pt idx="25">
                  <c:v>1975</c:v>
                </c:pt>
                <c:pt idx="26">
                  <c:v>1976</c:v>
                </c:pt>
                <c:pt idx="27">
                  <c:v>1977</c:v>
                </c:pt>
                <c:pt idx="28">
                  <c:v>1978</c:v>
                </c:pt>
                <c:pt idx="29">
                  <c:v>1979</c:v>
                </c:pt>
                <c:pt idx="30">
                  <c:v>1980</c:v>
                </c:pt>
                <c:pt idx="31">
                  <c:v>1981</c:v>
                </c:pt>
                <c:pt idx="32">
                  <c:v>1982</c:v>
                </c:pt>
                <c:pt idx="33">
                  <c:v>1983</c:v>
                </c:pt>
                <c:pt idx="34">
                  <c:v>1984</c:v>
                </c:pt>
                <c:pt idx="35">
                  <c:v>1985</c:v>
                </c:pt>
                <c:pt idx="36">
                  <c:v>1986</c:v>
                </c:pt>
                <c:pt idx="37">
                  <c:v>1987</c:v>
                </c:pt>
                <c:pt idx="38">
                  <c:v>1988</c:v>
                </c:pt>
                <c:pt idx="39">
                  <c:v>1989</c:v>
                </c:pt>
                <c:pt idx="40">
                  <c:v>1990</c:v>
                </c:pt>
                <c:pt idx="41">
                  <c:v>1991</c:v>
                </c:pt>
                <c:pt idx="42">
                  <c:v>1992</c:v>
                </c:pt>
                <c:pt idx="43">
                  <c:v>1993</c:v>
                </c:pt>
                <c:pt idx="44">
                  <c:v>1994</c:v>
                </c:pt>
                <c:pt idx="45">
                  <c:v>1995</c:v>
                </c:pt>
                <c:pt idx="46">
                  <c:v>1996</c:v>
                </c:pt>
                <c:pt idx="47">
                  <c:v>1997</c:v>
                </c:pt>
                <c:pt idx="48">
                  <c:v>1998</c:v>
                </c:pt>
                <c:pt idx="49">
                  <c:v>1999</c:v>
                </c:pt>
                <c:pt idx="50">
                  <c:v>2000</c:v>
                </c:pt>
                <c:pt idx="51">
                  <c:v>2001</c:v>
                </c:pt>
                <c:pt idx="52">
                  <c:v>2002</c:v>
                </c:pt>
                <c:pt idx="53">
                  <c:v>2003</c:v>
                </c:pt>
                <c:pt idx="54">
                  <c:v>2004</c:v>
                </c:pt>
                <c:pt idx="55">
                  <c:v>2005</c:v>
                </c:pt>
                <c:pt idx="56">
                  <c:v>2006</c:v>
                </c:pt>
                <c:pt idx="57">
                  <c:v>2007</c:v>
                </c:pt>
                <c:pt idx="58">
                  <c:v>2008</c:v>
                </c:pt>
                <c:pt idx="59">
                  <c:v>2009</c:v>
                </c:pt>
                <c:pt idx="60">
                  <c:v>2010</c:v>
                </c:pt>
                <c:pt idx="61">
                  <c:v>2011</c:v>
                </c:pt>
                <c:pt idx="62">
                  <c:v>2012</c:v>
                </c:pt>
              </c:numCache>
            </c:numRef>
          </c:cat>
          <c:val>
            <c:numRef>
              <c:f>Sheet3!$C$3:$C$65</c:f>
              <c:numCache>
                <c:formatCode>_-* #,##0_-;_-* #,##0\-;_-* "-"??_-;_-@_-</c:formatCode>
                <c:ptCount val="63"/>
                <c:pt idx="0">
                  <c:v>2035</c:v>
                </c:pt>
                <c:pt idx="1">
                  <c:v>2037.57</c:v>
                </c:pt>
                <c:pt idx="2">
                  <c:v>2040.1499999999999</c:v>
                </c:pt>
                <c:pt idx="3">
                  <c:v>2042.73</c:v>
                </c:pt>
                <c:pt idx="4">
                  <c:v>2045.31</c:v>
                </c:pt>
                <c:pt idx="5">
                  <c:v>2047.9</c:v>
                </c:pt>
                <c:pt idx="6">
                  <c:v>2050.4899999999998</c:v>
                </c:pt>
                <c:pt idx="7">
                  <c:v>2053.08</c:v>
                </c:pt>
                <c:pt idx="8">
                  <c:v>2055.67</c:v>
                </c:pt>
                <c:pt idx="9">
                  <c:v>2058.27</c:v>
                </c:pt>
                <c:pt idx="10">
                  <c:v>2060.88</c:v>
                </c:pt>
                <c:pt idx="11">
                  <c:v>2059.23</c:v>
                </c:pt>
                <c:pt idx="12">
                  <c:v>2052.3300000000022</c:v>
                </c:pt>
                <c:pt idx="13">
                  <c:v>2048.15</c:v>
                </c:pt>
                <c:pt idx="14">
                  <c:v>2074.75</c:v>
                </c:pt>
                <c:pt idx="15">
                  <c:v>2074.4699999999998</c:v>
                </c:pt>
                <c:pt idx="16">
                  <c:v>2049.94</c:v>
                </c:pt>
                <c:pt idx="17">
                  <c:v>2032.52</c:v>
                </c:pt>
                <c:pt idx="18">
                  <c:v>2016.21</c:v>
                </c:pt>
                <c:pt idx="19">
                  <c:v>1997.31</c:v>
                </c:pt>
                <c:pt idx="20">
                  <c:v>1981.37</c:v>
                </c:pt>
                <c:pt idx="21">
                  <c:v>1946.4</c:v>
                </c:pt>
                <c:pt idx="22">
                  <c:v>1930.85</c:v>
                </c:pt>
                <c:pt idx="23">
                  <c:v>1914.43</c:v>
                </c:pt>
                <c:pt idx="24">
                  <c:v>1908.99</c:v>
                </c:pt>
                <c:pt idx="25">
                  <c:v>1899.1399999999999</c:v>
                </c:pt>
                <c:pt idx="26">
                  <c:v>1896.1299999999999</c:v>
                </c:pt>
                <c:pt idx="27">
                  <c:v>1887.84</c:v>
                </c:pt>
                <c:pt idx="28">
                  <c:v>1893.26</c:v>
                </c:pt>
                <c:pt idx="29">
                  <c:v>1869.1399999999999</c:v>
                </c:pt>
                <c:pt idx="30">
                  <c:v>1849.1899999999998</c:v>
                </c:pt>
                <c:pt idx="31">
                  <c:v>1854.79</c:v>
                </c:pt>
                <c:pt idx="32">
                  <c:v>1840.27</c:v>
                </c:pt>
                <c:pt idx="33">
                  <c:v>1822.6399999999999</c:v>
                </c:pt>
                <c:pt idx="34">
                  <c:v>1813.7</c:v>
                </c:pt>
                <c:pt idx="35">
                  <c:v>1813.3</c:v>
                </c:pt>
                <c:pt idx="36">
                  <c:v>1792.59</c:v>
                </c:pt>
                <c:pt idx="37">
                  <c:v>1798.1299999999999</c:v>
                </c:pt>
                <c:pt idx="38">
                  <c:v>1806.1799999999998</c:v>
                </c:pt>
                <c:pt idx="39">
                  <c:v>1802.1399999999999</c:v>
                </c:pt>
                <c:pt idx="40">
                  <c:v>1769.12</c:v>
                </c:pt>
                <c:pt idx="41">
                  <c:v>1747.43</c:v>
                </c:pt>
                <c:pt idx="42">
                  <c:v>1752.77</c:v>
                </c:pt>
                <c:pt idx="43">
                  <c:v>1755.34</c:v>
                </c:pt>
                <c:pt idx="44">
                  <c:v>1774.8899999999999</c:v>
                </c:pt>
                <c:pt idx="45">
                  <c:v>1776.1</c:v>
                </c:pt>
                <c:pt idx="46">
                  <c:v>1775</c:v>
                </c:pt>
                <c:pt idx="47">
                  <c:v>1770.54</c:v>
                </c:pt>
                <c:pt idx="48">
                  <c:v>1760.6599999999999</c:v>
                </c:pt>
                <c:pt idx="49">
                  <c:v>1764.28</c:v>
                </c:pt>
                <c:pt idx="50">
                  <c:v>1750.6299999999999</c:v>
                </c:pt>
                <c:pt idx="51">
                  <c:v>1732.98</c:v>
                </c:pt>
                <c:pt idx="52">
                  <c:v>1726.11</c:v>
                </c:pt>
                <c:pt idx="53">
                  <c:v>1718.73</c:v>
                </c:pt>
                <c:pt idx="54">
                  <c:v>1723.24</c:v>
                </c:pt>
                <c:pt idx="55">
                  <c:v>1715.8</c:v>
                </c:pt>
                <c:pt idx="56">
                  <c:v>1708.78</c:v>
                </c:pt>
                <c:pt idx="57">
                  <c:v>1706.37</c:v>
                </c:pt>
                <c:pt idx="58">
                  <c:v>1688.46</c:v>
                </c:pt>
                <c:pt idx="59">
                  <c:v>1672.53</c:v>
                </c:pt>
                <c:pt idx="60">
                  <c:v>1677.12</c:v>
                </c:pt>
                <c:pt idx="61">
                  <c:v>1679.98</c:v>
                </c:pt>
                <c:pt idx="62">
                  <c:v>1681.2</c:v>
                </c:pt>
              </c:numCache>
            </c:numRef>
          </c:val>
        </c:ser>
        <c:ser>
          <c:idx val="2"/>
          <c:order val="2"/>
          <c:tx>
            <c:strRef>
              <c:f>Sheet3!$D$2</c:f>
              <c:strCache>
                <c:ptCount val="1"/>
                <c:pt idx="0">
                  <c:v>Iceland</c:v>
                </c:pt>
              </c:strCache>
            </c:strRef>
          </c:tx>
          <c:spPr>
            <a:ln w="28575">
              <a:solidFill>
                <a:srgbClr val="C00000"/>
              </a:solidFill>
            </a:ln>
          </c:spPr>
          <c:marker>
            <c:symbol val="none"/>
          </c:marker>
          <c:cat>
            <c:numRef>
              <c:f>Sheet3!$A$3:$A$65</c:f>
              <c:numCache>
                <c:formatCode>General</c:formatCode>
                <c:ptCount val="63"/>
                <c:pt idx="0">
                  <c:v>1950</c:v>
                </c:pt>
                <c:pt idx="1">
                  <c:v>1951</c:v>
                </c:pt>
                <c:pt idx="2">
                  <c:v>1952</c:v>
                </c:pt>
                <c:pt idx="3">
                  <c:v>1953</c:v>
                </c:pt>
                <c:pt idx="4">
                  <c:v>1954</c:v>
                </c:pt>
                <c:pt idx="5">
                  <c:v>1955</c:v>
                </c:pt>
                <c:pt idx="6">
                  <c:v>1956</c:v>
                </c:pt>
                <c:pt idx="7">
                  <c:v>1957</c:v>
                </c:pt>
                <c:pt idx="8">
                  <c:v>1958</c:v>
                </c:pt>
                <c:pt idx="9">
                  <c:v>1959</c:v>
                </c:pt>
                <c:pt idx="10">
                  <c:v>1960</c:v>
                </c:pt>
                <c:pt idx="11">
                  <c:v>1961</c:v>
                </c:pt>
                <c:pt idx="12">
                  <c:v>1962</c:v>
                </c:pt>
                <c:pt idx="13">
                  <c:v>1963</c:v>
                </c:pt>
                <c:pt idx="14">
                  <c:v>1964</c:v>
                </c:pt>
                <c:pt idx="15">
                  <c:v>1965</c:v>
                </c:pt>
                <c:pt idx="16">
                  <c:v>1966</c:v>
                </c:pt>
                <c:pt idx="17">
                  <c:v>1967</c:v>
                </c:pt>
                <c:pt idx="18">
                  <c:v>1968</c:v>
                </c:pt>
                <c:pt idx="19">
                  <c:v>1969</c:v>
                </c:pt>
                <c:pt idx="20">
                  <c:v>1970</c:v>
                </c:pt>
                <c:pt idx="21">
                  <c:v>1971</c:v>
                </c:pt>
                <c:pt idx="22">
                  <c:v>1972</c:v>
                </c:pt>
                <c:pt idx="23">
                  <c:v>1973</c:v>
                </c:pt>
                <c:pt idx="24">
                  <c:v>1974</c:v>
                </c:pt>
                <c:pt idx="25">
                  <c:v>1975</c:v>
                </c:pt>
                <c:pt idx="26">
                  <c:v>1976</c:v>
                </c:pt>
                <c:pt idx="27">
                  <c:v>1977</c:v>
                </c:pt>
                <c:pt idx="28">
                  <c:v>1978</c:v>
                </c:pt>
                <c:pt idx="29">
                  <c:v>1979</c:v>
                </c:pt>
                <c:pt idx="30">
                  <c:v>1980</c:v>
                </c:pt>
                <c:pt idx="31">
                  <c:v>1981</c:v>
                </c:pt>
                <c:pt idx="32">
                  <c:v>1982</c:v>
                </c:pt>
                <c:pt idx="33">
                  <c:v>1983</c:v>
                </c:pt>
                <c:pt idx="34">
                  <c:v>1984</c:v>
                </c:pt>
                <c:pt idx="35">
                  <c:v>1985</c:v>
                </c:pt>
                <c:pt idx="36">
                  <c:v>1986</c:v>
                </c:pt>
                <c:pt idx="37">
                  <c:v>1987</c:v>
                </c:pt>
                <c:pt idx="38">
                  <c:v>1988</c:v>
                </c:pt>
                <c:pt idx="39">
                  <c:v>1989</c:v>
                </c:pt>
                <c:pt idx="40">
                  <c:v>1990</c:v>
                </c:pt>
                <c:pt idx="41">
                  <c:v>1991</c:v>
                </c:pt>
                <c:pt idx="42">
                  <c:v>1992</c:v>
                </c:pt>
                <c:pt idx="43">
                  <c:v>1993</c:v>
                </c:pt>
                <c:pt idx="44">
                  <c:v>1994</c:v>
                </c:pt>
                <c:pt idx="45">
                  <c:v>1995</c:v>
                </c:pt>
                <c:pt idx="46">
                  <c:v>1996</c:v>
                </c:pt>
                <c:pt idx="47">
                  <c:v>1997</c:v>
                </c:pt>
                <c:pt idx="48">
                  <c:v>1998</c:v>
                </c:pt>
                <c:pt idx="49">
                  <c:v>1999</c:v>
                </c:pt>
                <c:pt idx="50">
                  <c:v>2000</c:v>
                </c:pt>
                <c:pt idx="51">
                  <c:v>2001</c:v>
                </c:pt>
                <c:pt idx="52">
                  <c:v>2002</c:v>
                </c:pt>
                <c:pt idx="53">
                  <c:v>2003</c:v>
                </c:pt>
                <c:pt idx="54">
                  <c:v>2004</c:v>
                </c:pt>
                <c:pt idx="55">
                  <c:v>2005</c:v>
                </c:pt>
                <c:pt idx="56">
                  <c:v>2006</c:v>
                </c:pt>
                <c:pt idx="57">
                  <c:v>2007</c:v>
                </c:pt>
                <c:pt idx="58">
                  <c:v>2008</c:v>
                </c:pt>
                <c:pt idx="59">
                  <c:v>2009</c:v>
                </c:pt>
                <c:pt idx="60">
                  <c:v>2010</c:v>
                </c:pt>
                <c:pt idx="61">
                  <c:v>2011</c:v>
                </c:pt>
                <c:pt idx="62">
                  <c:v>2012</c:v>
                </c:pt>
              </c:numCache>
            </c:numRef>
          </c:cat>
          <c:val>
            <c:numRef>
              <c:f>Sheet3!$D$3:$D$65</c:f>
              <c:numCache>
                <c:formatCode>_-* #,##0_-;_-* #,##0\-;_-* "-"??_-;_-@_-</c:formatCode>
                <c:ptCount val="63"/>
                <c:pt idx="0">
                  <c:v>2483.09</c:v>
                </c:pt>
                <c:pt idx="1">
                  <c:v>2470.52</c:v>
                </c:pt>
                <c:pt idx="2">
                  <c:v>2458.0100000000002</c:v>
                </c:pt>
                <c:pt idx="3">
                  <c:v>2445.56</c:v>
                </c:pt>
                <c:pt idx="4">
                  <c:v>2433.17</c:v>
                </c:pt>
                <c:pt idx="5">
                  <c:v>2420.8500000000022</c:v>
                </c:pt>
                <c:pt idx="6">
                  <c:v>2408.59</c:v>
                </c:pt>
                <c:pt idx="7">
                  <c:v>2396.4</c:v>
                </c:pt>
                <c:pt idx="8">
                  <c:v>2384.2599999999998</c:v>
                </c:pt>
                <c:pt idx="9">
                  <c:v>2372.19</c:v>
                </c:pt>
                <c:pt idx="10">
                  <c:v>2360.1799999999998</c:v>
                </c:pt>
                <c:pt idx="11">
                  <c:v>2347.09</c:v>
                </c:pt>
                <c:pt idx="12">
                  <c:v>2334.0700000000002</c:v>
                </c:pt>
                <c:pt idx="13">
                  <c:v>2323.8300000000022</c:v>
                </c:pt>
                <c:pt idx="14">
                  <c:v>2337.4</c:v>
                </c:pt>
                <c:pt idx="15">
                  <c:v>2312.15</c:v>
                </c:pt>
                <c:pt idx="16">
                  <c:v>2298.5500000000002</c:v>
                </c:pt>
                <c:pt idx="17">
                  <c:v>2259.08</c:v>
                </c:pt>
                <c:pt idx="18">
                  <c:v>2207.88</c:v>
                </c:pt>
                <c:pt idx="19">
                  <c:v>2176.8200000000002</c:v>
                </c:pt>
                <c:pt idx="20">
                  <c:v>2157.64</c:v>
                </c:pt>
                <c:pt idx="21">
                  <c:v>2114.88</c:v>
                </c:pt>
                <c:pt idx="22">
                  <c:v>2078.92</c:v>
                </c:pt>
                <c:pt idx="23">
                  <c:v>2059.88</c:v>
                </c:pt>
                <c:pt idx="24">
                  <c:v>2033.1899999999998</c:v>
                </c:pt>
                <c:pt idx="25">
                  <c:v>2006.47</c:v>
                </c:pt>
                <c:pt idx="26">
                  <c:v>1975.9</c:v>
                </c:pt>
                <c:pt idx="27">
                  <c:v>1930.26</c:v>
                </c:pt>
                <c:pt idx="28">
                  <c:v>1888.45</c:v>
                </c:pt>
                <c:pt idx="29">
                  <c:v>1873.8899999999999</c:v>
                </c:pt>
                <c:pt idx="30">
                  <c:v>1863.71</c:v>
                </c:pt>
                <c:pt idx="31">
                  <c:v>1856.43</c:v>
                </c:pt>
                <c:pt idx="32">
                  <c:v>1858.98</c:v>
                </c:pt>
                <c:pt idx="33">
                  <c:v>1859.6399999999999</c:v>
                </c:pt>
                <c:pt idx="34">
                  <c:v>1857.6499999999999</c:v>
                </c:pt>
                <c:pt idx="35">
                  <c:v>1856.02</c:v>
                </c:pt>
                <c:pt idx="36">
                  <c:v>1848.02</c:v>
                </c:pt>
                <c:pt idx="37">
                  <c:v>1846.61</c:v>
                </c:pt>
                <c:pt idx="38">
                  <c:v>1854.6799999999998</c:v>
                </c:pt>
                <c:pt idx="39">
                  <c:v>1849.49</c:v>
                </c:pt>
                <c:pt idx="40">
                  <c:v>1838.8</c:v>
                </c:pt>
                <c:pt idx="41">
                  <c:v>1842.51</c:v>
                </c:pt>
                <c:pt idx="42">
                  <c:v>1858.74</c:v>
                </c:pt>
                <c:pt idx="43">
                  <c:v>1827.99</c:v>
                </c:pt>
                <c:pt idx="44">
                  <c:v>1813.23</c:v>
                </c:pt>
                <c:pt idx="45">
                  <c:v>1832.1699999999998</c:v>
                </c:pt>
                <c:pt idx="46">
                  <c:v>1860.12</c:v>
                </c:pt>
                <c:pt idx="47">
                  <c:v>1839.06</c:v>
                </c:pt>
                <c:pt idx="48">
                  <c:v>1817</c:v>
                </c:pt>
                <c:pt idx="49">
                  <c:v>1873</c:v>
                </c:pt>
                <c:pt idx="50">
                  <c:v>1885</c:v>
                </c:pt>
                <c:pt idx="51">
                  <c:v>1847</c:v>
                </c:pt>
                <c:pt idx="52">
                  <c:v>1812</c:v>
                </c:pt>
                <c:pt idx="53">
                  <c:v>1807</c:v>
                </c:pt>
                <c:pt idx="54">
                  <c:v>1810</c:v>
                </c:pt>
                <c:pt idx="55">
                  <c:v>1794</c:v>
                </c:pt>
                <c:pt idx="56">
                  <c:v>1795</c:v>
                </c:pt>
                <c:pt idx="57">
                  <c:v>1808.02</c:v>
                </c:pt>
                <c:pt idx="58">
                  <c:v>1808.02</c:v>
                </c:pt>
                <c:pt idx="59">
                  <c:v>1716.87</c:v>
                </c:pt>
                <c:pt idx="60">
                  <c:v>1697.97</c:v>
                </c:pt>
                <c:pt idx="61">
                  <c:v>1739.1399999999999</c:v>
                </c:pt>
                <c:pt idx="62">
                  <c:v>1735.23</c:v>
                </c:pt>
              </c:numCache>
            </c:numRef>
          </c:val>
        </c:ser>
        <c:ser>
          <c:idx val="3"/>
          <c:order val="3"/>
          <c:tx>
            <c:strRef>
              <c:f>Sheet3!$E$2</c:f>
              <c:strCache>
                <c:ptCount val="1"/>
                <c:pt idx="0">
                  <c:v>Norway</c:v>
                </c:pt>
              </c:strCache>
            </c:strRef>
          </c:tx>
          <c:marker>
            <c:symbol val="none"/>
          </c:marker>
          <c:cat>
            <c:numRef>
              <c:f>Sheet3!$A$3:$A$65</c:f>
              <c:numCache>
                <c:formatCode>General</c:formatCode>
                <c:ptCount val="63"/>
                <c:pt idx="0">
                  <c:v>1950</c:v>
                </c:pt>
                <c:pt idx="1">
                  <c:v>1951</c:v>
                </c:pt>
                <c:pt idx="2">
                  <c:v>1952</c:v>
                </c:pt>
                <c:pt idx="3">
                  <c:v>1953</c:v>
                </c:pt>
                <c:pt idx="4">
                  <c:v>1954</c:v>
                </c:pt>
                <c:pt idx="5">
                  <c:v>1955</c:v>
                </c:pt>
                <c:pt idx="6">
                  <c:v>1956</c:v>
                </c:pt>
                <c:pt idx="7">
                  <c:v>1957</c:v>
                </c:pt>
                <c:pt idx="8">
                  <c:v>1958</c:v>
                </c:pt>
                <c:pt idx="9">
                  <c:v>1959</c:v>
                </c:pt>
                <c:pt idx="10">
                  <c:v>1960</c:v>
                </c:pt>
                <c:pt idx="11">
                  <c:v>1961</c:v>
                </c:pt>
                <c:pt idx="12">
                  <c:v>1962</c:v>
                </c:pt>
                <c:pt idx="13">
                  <c:v>1963</c:v>
                </c:pt>
                <c:pt idx="14">
                  <c:v>1964</c:v>
                </c:pt>
                <c:pt idx="15">
                  <c:v>1965</c:v>
                </c:pt>
                <c:pt idx="16">
                  <c:v>1966</c:v>
                </c:pt>
                <c:pt idx="17">
                  <c:v>1967</c:v>
                </c:pt>
                <c:pt idx="18">
                  <c:v>1968</c:v>
                </c:pt>
                <c:pt idx="19">
                  <c:v>1969</c:v>
                </c:pt>
                <c:pt idx="20">
                  <c:v>1970</c:v>
                </c:pt>
                <c:pt idx="21">
                  <c:v>1971</c:v>
                </c:pt>
                <c:pt idx="22">
                  <c:v>1972</c:v>
                </c:pt>
                <c:pt idx="23">
                  <c:v>1973</c:v>
                </c:pt>
                <c:pt idx="24">
                  <c:v>1974</c:v>
                </c:pt>
                <c:pt idx="25">
                  <c:v>1975</c:v>
                </c:pt>
                <c:pt idx="26">
                  <c:v>1976</c:v>
                </c:pt>
                <c:pt idx="27">
                  <c:v>1977</c:v>
                </c:pt>
                <c:pt idx="28">
                  <c:v>1978</c:v>
                </c:pt>
                <c:pt idx="29">
                  <c:v>1979</c:v>
                </c:pt>
                <c:pt idx="30">
                  <c:v>1980</c:v>
                </c:pt>
                <c:pt idx="31">
                  <c:v>1981</c:v>
                </c:pt>
                <c:pt idx="32">
                  <c:v>1982</c:v>
                </c:pt>
                <c:pt idx="33">
                  <c:v>1983</c:v>
                </c:pt>
                <c:pt idx="34">
                  <c:v>1984</c:v>
                </c:pt>
                <c:pt idx="35">
                  <c:v>1985</c:v>
                </c:pt>
                <c:pt idx="36">
                  <c:v>1986</c:v>
                </c:pt>
                <c:pt idx="37">
                  <c:v>1987</c:v>
                </c:pt>
                <c:pt idx="38">
                  <c:v>1988</c:v>
                </c:pt>
                <c:pt idx="39">
                  <c:v>1989</c:v>
                </c:pt>
                <c:pt idx="40">
                  <c:v>1990</c:v>
                </c:pt>
                <c:pt idx="41">
                  <c:v>1991</c:v>
                </c:pt>
                <c:pt idx="42">
                  <c:v>1992</c:v>
                </c:pt>
                <c:pt idx="43">
                  <c:v>1993</c:v>
                </c:pt>
                <c:pt idx="44">
                  <c:v>1994</c:v>
                </c:pt>
                <c:pt idx="45">
                  <c:v>1995</c:v>
                </c:pt>
                <c:pt idx="46">
                  <c:v>1996</c:v>
                </c:pt>
                <c:pt idx="47">
                  <c:v>1997</c:v>
                </c:pt>
                <c:pt idx="48">
                  <c:v>1998</c:v>
                </c:pt>
                <c:pt idx="49">
                  <c:v>1999</c:v>
                </c:pt>
                <c:pt idx="50">
                  <c:v>2000</c:v>
                </c:pt>
                <c:pt idx="51">
                  <c:v>2001</c:v>
                </c:pt>
                <c:pt idx="52">
                  <c:v>2002</c:v>
                </c:pt>
                <c:pt idx="53">
                  <c:v>2003</c:v>
                </c:pt>
                <c:pt idx="54">
                  <c:v>2004</c:v>
                </c:pt>
                <c:pt idx="55">
                  <c:v>2005</c:v>
                </c:pt>
                <c:pt idx="56">
                  <c:v>2006</c:v>
                </c:pt>
                <c:pt idx="57">
                  <c:v>2007</c:v>
                </c:pt>
                <c:pt idx="58">
                  <c:v>2008</c:v>
                </c:pt>
                <c:pt idx="59">
                  <c:v>2009</c:v>
                </c:pt>
                <c:pt idx="60">
                  <c:v>2010</c:v>
                </c:pt>
                <c:pt idx="61">
                  <c:v>2011</c:v>
                </c:pt>
                <c:pt idx="62">
                  <c:v>2012</c:v>
                </c:pt>
              </c:numCache>
            </c:numRef>
          </c:cat>
          <c:val>
            <c:numRef>
              <c:f>Sheet3!$E$3:$E$65</c:f>
              <c:numCache>
                <c:formatCode>_-* #,##0_-;_-* #,##0\-;_-* "-"??_-;_-@_-</c:formatCode>
                <c:ptCount val="63"/>
                <c:pt idx="0">
                  <c:v>2135.92</c:v>
                </c:pt>
                <c:pt idx="1">
                  <c:v>2125.1</c:v>
                </c:pt>
                <c:pt idx="2">
                  <c:v>2114.34</c:v>
                </c:pt>
                <c:pt idx="3">
                  <c:v>2103.64</c:v>
                </c:pt>
                <c:pt idx="4">
                  <c:v>2092.98</c:v>
                </c:pt>
                <c:pt idx="5">
                  <c:v>2082.38</c:v>
                </c:pt>
                <c:pt idx="6">
                  <c:v>2071.84</c:v>
                </c:pt>
                <c:pt idx="7">
                  <c:v>2061.3500000000022</c:v>
                </c:pt>
                <c:pt idx="8">
                  <c:v>2050.9100000000012</c:v>
                </c:pt>
                <c:pt idx="9">
                  <c:v>2040.52</c:v>
                </c:pt>
                <c:pt idx="10">
                  <c:v>2030.1899999999998</c:v>
                </c:pt>
                <c:pt idx="11">
                  <c:v>2018.93</c:v>
                </c:pt>
                <c:pt idx="12">
                  <c:v>2007.73</c:v>
                </c:pt>
                <c:pt idx="13">
                  <c:v>1998.93</c:v>
                </c:pt>
                <c:pt idx="14">
                  <c:v>2010.6</c:v>
                </c:pt>
                <c:pt idx="15">
                  <c:v>1964.24</c:v>
                </c:pt>
                <c:pt idx="16">
                  <c:v>1964.86</c:v>
                </c:pt>
                <c:pt idx="17">
                  <c:v>1949.06</c:v>
                </c:pt>
                <c:pt idx="18">
                  <c:v>1907.12</c:v>
                </c:pt>
                <c:pt idx="19">
                  <c:v>1857.1799999999998</c:v>
                </c:pt>
                <c:pt idx="20">
                  <c:v>1835.47</c:v>
                </c:pt>
                <c:pt idx="21">
                  <c:v>1813.29</c:v>
                </c:pt>
                <c:pt idx="22">
                  <c:v>1780.76</c:v>
                </c:pt>
                <c:pt idx="23">
                  <c:v>1766.31</c:v>
                </c:pt>
                <c:pt idx="24">
                  <c:v>1745.32</c:v>
                </c:pt>
                <c:pt idx="25">
                  <c:v>1727.6899999999998</c:v>
                </c:pt>
                <c:pt idx="26">
                  <c:v>1674.09</c:v>
                </c:pt>
                <c:pt idx="27">
                  <c:v>1637.94</c:v>
                </c:pt>
                <c:pt idx="28">
                  <c:v>1601.49</c:v>
                </c:pt>
                <c:pt idx="29">
                  <c:v>1580.1399999999999</c:v>
                </c:pt>
                <c:pt idx="30">
                  <c:v>1579.78</c:v>
                </c:pt>
                <c:pt idx="31">
                  <c:v>1569.91</c:v>
                </c:pt>
                <c:pt idx="32">
                  <c:v>1558.48</c:v>
                </c:pt>
                <c:pt idx="33">
                  <c:v>1553.81</c:v>
                </c:pt>
                <c:pt idx="34">
                  <c:v>1548.61</c:v>
                </c:pt>
                <c:pt idx="35">
                  <c:v>1542.6499999999999</c:v>
                </c:pt>
                <c:pt idx="36">
                  <c:v>1538.21</c:v>
                </c:pt>
                <c:pt idx="37">
                  <c:v>1510.7</c:v>
                </c:pt>
                <c:pt idx="38">
                  <c:v>1513.56</c:v>
                </c:pt>
                <c:pt idx="39">
                  <c:v>1510.83</c:v>
                </c:pt>
                <c:pt idx="40">
                  <c:v>1502.6699999999998</c:v>
                </c:pt>
                <c:pt idx="41">
                  <c:v>1500.49</c:v>
                </c:pt>
                <c:pt idx="42">
                  <c:v>1510.32</c:v>
                </c:pt>
                <c:pt idx="43">
                  <c:v>1506.59</c:v>
                </c:pt>
                <c:pt idx="44">
                  <c:v>1504.57</c:v>
                </c:pt>
                <c:pt idx="45">
                  <c:v>1487.74</c:v>
                </c:pt>
                <c:pt idx="46">
                  <c:v>1482.2</c:v>
                </c:pt>
                <c:pt idx="47">
                  <c:v>1477.54</c:v>
                </c:pt>
                <c:pt idx="48">
                  <c:v>1475.71</c:v>
                </c:pt>
                <c:pt idx="49">
                  <c:v>1473.98</c:v>
                </c:pt>
                <c:pt idx="50">
                  <c:v>1454.74</c:v>
                </c:pt>
                <c:pt idx="51">
                  <c:v>1429.12</c:v>
                </c:pt>
                <c:pt idx="52">
                  <c:v>1413.78</c:v>
                </c:pt>
                <c:pt idx="53">
                  <c:v>1401.04</c:v>
                </c:pt>
                <c:pt idx="54">
                  <c:v>1420.6899999999998</c:v>
                </c:pt>
                <c:pt idx="55">
                  <c:v>1422.98</c:v>
                </c:pt>
                <c:pt idx="56">
                  <c:v>1419.41</c:v>
                </c:pt>
                <c:pt idx="57">
                  <c:v>1425.75</c:v>
                </c:pt>
                <c:pt idx="58">
                  <c:v>1429.45</c:v>
                </c:pt>
                <c:pt idx="59">
                  <c:v>1406.6799999999998</c:v>
                </c:pt>
                <c:pt idx="60">
                  <c:v>1415.44</c:v>
                </c:pt>
                <c:pt idx="61">
                  <c:v>1420.95</c:v>
                </c:pt>
                <c:pt idx="62">
                  <c:v>1417.87</c:v>
                </c:pt>
              </c:numCache>
            </c:numRef>
          </c:val>
        </c:ser>
        <c:ser>
          <c:idx val="4"/>
          <c:order val="4"/>
          <c:tx>
            <c:strRef>
              <c:f>Sheet3!$F$2</c:f>
              <c:strCache>
                <c:ptCount val="1"/>
                <c:pt idx="0">
                  <c:v>Sweden</c:v>
                </c:pt>
              </c:strCache>
            </c:strRef>
          </c:tx>
          <c:marker>
            <c:symbol val="none"/>
          </c:marker>
          <c:cat>
            <c:numRef>
              <c:f>Sheet3!$A$3:$A$65</c:f>
              <c:numCache>
                <c:formatCode>General</c:formatCode>
                <c:ptCount val="63"/>
                <c:pt idx="0">
                  <c:v>1950</c:v>
                </c:pt>
                <c:pt idx="1">
                  <c:v>1951</c:v>
                </c:pt>
                <c:pt idx="2">
                  <c:v>1952</c:v>
                </c:pt>
                <c:pt idx="3">
                  <c:v>1953</c:v>
                </c:pt>
                <c:pt idx="4">
                  <c:v>1954</c:v>
                </c:pt>
                <c:pt idx="5">
                  <c:v>1955</c:v>
                </c:pt>
                <c:pt idx="6">
                  <c:v>1956</c:v>
                </c:pt>
                <c:pt idx="7">
                  <c:v>1957</c:v>
                </c:pt>
                <c:pt idx="8">
                  <c:v>1958</c:v>
                </c:pt>
                <c:pt idx="9">
                  <c:v>1959</c:v>
                </c:pt>
                <c:pt idx="10">
                  <c:v>1960</c:v>
                </c:pt>
                <c:pt idx="11">
                  <c:v>1961</c:v>
                </c:pt>
                <c:pt idx="12">
                  <c:v>1962</c:v>
                </c:pt>
                <c:pt idx="13">
                  <c:v>1963</c:v>
                </c:pt>
                <c:pt idx="14">
                  <c:v>1964</c:v>
                </c:pt>
                <c:pt idx="15">
                  <c:v>1965</c:v>
                </c:pt>
                <c:pt idx="16">
                  <c:v>1966</c:v>
                </c:pt>
                <c:pt idx="17">
                  <c:v>1967</c:v>
                </c:pt>
                <c:pt idx="18">
                  <c:v>1968</c:v>
                </c:pt>
                <c:pt idx="19">
                  <c:v>1969</c:v>
                </c:pt>
                <c:pt idx="20">
                  <c:v>1970</c:v>
                </c:pt>
                <c:pt idx="21">
                  <c:v>1971</c:v>
                </c:pt>
                <c:pt idx="22">
                  <c:v>1972</c:v>
                </c:pt>
                <c:pt idx="23">
                  <c:v>1973</c:v>
                </c:pt>
                <c:pt idx="24">
                  <c:v>1974</c:v>
                </c:pt>
                <c:pt idx="25">
                  <c:v>1975</c:v>
                </c:pt>
                <c:pt idx="26">
                  <c:v>1976</c:v>
                </c:pt>
                <c:pt idx="27">
                  <c:v>1977</c:v>
                </c:pt>
                <c:pt idx="28">
                  <c:v>1978</c:v>
                </c:pt>
                <c:pt idx="29">
                  <c:v>1979</c:v>
                </c:pt>
                <c:pt idx="30">
                  <c:v>1980</c:v>
                </c:pt>
                <c:pt idx="31">
                  <c:v>1981</c:v>
                </c:pt>
                <c:pt idx="32">
                  <c:v>1982</c:v>
                </c:pt>
                <c:pt idx="33">
                  <c:v>1983</c:v>
                </c:pt>
                <c:pt idx="34">
                  <c:v>1984</c:v>
                </c:pt>
                <c:pt idx="35">
                  <c:v>1985</c:v>
                </c:pt>
                <c:pt idx="36">
                  <c:v>1986</c:v>
                </c:pt>
                <c:pt idx="37">
                  <c:v>1987</c:v>
                </c:pt>
                <c:pt idx="38">
                  <c:v>1988</c:v>
                </c:pt>
                <c:pt idx="39">
                  <c:v>1989</c:v>
                </c:pt>
                <c:pt idx="40">
                  <c:v>1990</c:v>
                </c:pt>
                <c:pt idx="41">
                  <c:v>1991</c:v>
                </c:pt>
                <c:pt idx="42">
                  <c:v>1992</c:v>
                </c:pt>
                <c:pt idx="43">
                  <c:v>1993</c:v>
                </c:pt>
                <c:pt idx="44">
                  <c:v>1994</c:v>
                </c:pt>
                <c:pt idx="45">
                  <c:v>1995</c:v>
                </c:pt>
                <c:pt idx="46">
                  <c:v>1996</c:v>
                </c:pt>
                <c:pt idx="47">
                  <c:v>1997</c:v>
                </c:pt>
                <c:pt idx="48">
                  <c:v>1998</c:v>
                </c:pt>
                <c:pt idx="49">
                  <c:v>1999</c:v>
                </c:pt>
                <c:pt idx="50">
                  <c:v>2000</c:v>
                </c:pt>
                <c:pt idx="51">
                  <c:v>2001</c:v>
                </c:pt>
                <c:pt idx="52">
                  <c:v>2002</c:v>
                </c:pt>
                <c:pt idx="53">
                  <c:v>2003</c:v>
                </c:pt>
                <c:pt idx="54">
                  <c:v>2004</c:v>
                </c:pt>
                <c:pt idx="55">
                  <c:v>2005</c:v>
                </c:pt>
                <c:pt idx="56">
                  <c:v>2006</c:v>
                </c:pt>
                <c:pt idx="57">
                  <c:v>2007</c:v>
                </c:pt>
                <c:pt idx="58">
                  <c:v>2008</c:v>
                </c:pt>
                <c:pt idx="59">
                  <c:v>2009</c:v>
                </c:pt>
                <c:pt idx="60">
                  <c:v>2010</c:v>
                </c:pt>
                <c:pt idx="61">
                  <c:v>2011</c:v>
                </c:pt>
                <c:pt idx="62">
                  <c:v>2012</c:v>
                </c:pt>
              </c:numCache>
            </c:numRef>
          </c:cat>
          <c:val>
            <c:numRef>
              <c:f>Sheet3!$F$3:$F$65</c:f>
              <c:numCache>
                <c:formatCode>_-* #,##0_-;_-* #,##0\-;_-* "-"??_-;_-@_-</c:formatCode>
                <c:ptCount val="63"/>
                <c:pt idx="0">
                  <c:v>1870.6499999999999</c:v>
                </c:pt>
                <c:pt idx="1">
                  <c:v>1861.92</c:v>
                </c:pt>
                <c:pt idx="2">
                  <c:v>1861.92</c:v>
                </c:pt>
                <c:pt idx="3">
                  <c:v>1843.46</c:v>
                </c:pt>
                <c:pt idx="4">
                  <c:v>1853.2</c:v>
                </c:pt>
                <c:pt idx="5">
                  <c:v>1843.46</c:v>
                </c:pt>
                <c:pt idx="6">
                  <c:v>1820.1699999999998</c:v>
                </c:pt>
                <c:pt idx="7">
                  <c:v>1820.1699999999998</c:v>
                </c:pt>
                <c:pt idx="8">
                  <c:v>1790.12</c:v>
                </c:pt>
                <c:pt idx="9">
                  <c:v>1766.83</c:v>
                </c:pt>
                <c:pt idx="10">
                  <c:v>1761.54</c:v>
                </c:pt>
                <c:pt idx="11">
                  <c:v>1763.6699999999998</c:v>
                </c:pt>
                <c:pt idx="12">
                  <c:v>1752.73</c:v>
                </c:pt>
                <c:pt idx="13">
                  <c:v>1746.7</c:v>
                </c:pt>
                <c:pt idx="14">
                  <c:v>1718.49</c:v>
                </c:pt>
                <c:pt idx="15">
                  <c:v>1708.29</c:v>
                </c:pt>
                <c:pt idx="16">
                  <c:v>1695.21</c:v>
                </c:pt>
                <c:pt idx="17">
                  <c:v>1665.8</c:v>
                </c:pt>
                <c:pt idx="18">
                  <c:v>1626.6399999999999</c:v>
                </c:pt>
                <c:pt idx="19">
                  <c:v>1605.31</c:v>
                </c:pt>
                <c:pt idx="20">
                  <c:v>1604.84</c:v>
                </c:pt>
                <c:pt idx="21">
                  <c:v>1588.1599999999999</c:v>
                </c:pt>
                <c:pt idx="22">
                  <c:v>1570.49</c:v>
                </c:pt>
                <c:pt idx="23">
                  <c:v>1563.62</c:v>
                </c:pt>
                <c:pt idx="24">
                  <c:v>1524.35</c:v>
                </c:pt>
                <c:pt idx="25">
                  <c:v>1475.28</c:v>
                </c:pt>
                <c:pt idx="26">
                  <c:v>1488.04</c:v>
                </c:pt>
                <c:pt idx="27">
                  <c:v>1476.26</c:v>
                </c:pt>
                <c:pt idx="28">
                  <c:v>1490</c:v>
                </c:pt>
                <c:pt idx="29">
                  <c:v>1518.42</c:v>
                </c:pt>
                <c:pt idx="30">
                  <c:v>1516.81</c:v>
                </c:pt>
                <c:pt idx="31">
                  <c:v>1508.41</c:v>
                </c:pt>
                <c:pt idx="32">
                  <c:v>1522.54</c:v>
                </c:pt>
                <c:pt idx="33">
                  <c:v>1531.84</c:v>
                </c:pt>
                <c:pt idx="34">
                  <c:v>1534.02</c:v>
                </c:pt>
                <c:pt idx="35">
                  <c:v>1538.05</c:v>
                </c:pt>
                <c:pt idx="36">
                  <c:v>1536.07</c:v>
                </c:pt>
                <c:pt idx="37">
                  <c:v>1546.1899999999998</c:v>
                </c:pt>
                <c:pt idx="38">
                  <c:v>1565.76</c:v>
                </c:pt>
                <c:pt idx="39">
                  <c:v>1564.61</c:v>
                </c:pt>
                <c:pt idx="40">
                  <c:v>1560.94</c:v>
                </c:pt>
                <c:pt idx="41">
                  <c:v>1547.6699999999998</c:v>
                </c:pt>
                <c:pt idx="42">
                  <c:v>1565.28</c:v>
                </c:pt>
                <c:pt idx="43">
                  <c:v>1597</c:v>
                </c:pt>
                <c:pt idx="44">
                  <c:v>1635.22</c:v>
                </c:pt>
                <c:pt idx="45">
                  <c:v>1640.34</c:v>
                </c:pt>
                <c:pt idx="46">
                  <c:v>1653.08</c:v>
                </c:pt>
                <c:pt idx="47">
                  <c:v>1657.97</c:v>
                </c:pt>
                <c:pt idx="48">
                  <c:v>1656.36</c:v>
                </c:pt>
                <c:pt idx="49">
                  <c:v>1664.81</c:v>
                </c:pt>
                <c:pt idx="50">
                  <c:v>1642.08</c:v>
                </c:pt>
                <c:pt idx="51">
                  <c:v>1618.21</c:v>
                </c:pt>
                <c:pt idx="52">
                  <c:v>1594.87</c:v>
                </c:pt>
                <c:pt idx="53">
                  <c:v>1581.6</c:v>
                </c:pt>
                <c:pt idx="54">
                  <c:v>1605.51</c:v>
                </c:pt>
                <c:pt idx="55">
                  <c:v>1605.07</c:v>
                </c:pt>
                <c:pt idx="56">
                  <c:v>1599.1699999999998</c:v>
                </c:pt>
                <c:pt idx="57">
                  <c:v>1611.53</c:v>
                </c:pt>
                <c:pt idx="58">
                  <c:v>1616.86</c:v>
                </c:pt>
                <c:pt idx="59">
                  <c:v>1609.1899999999998</c:v>
                </c:pt>
                <c:pt idx="60">
                  <c:v>1639.77</c:v>
                </c:pt>
                <c:pt idx="61">
                  <c:v>1640.07</c:v>
                </c:pt>
                <c:pt idx="62">
                  <c:v>1633.75</c:v>
                </c:pt>
              </c:numCache>
            </c:numRef>
          </c:val>
        </c:ser>
        <c:marker val="1"/>
        <c:axId val="80737408"/>
        <c:axId val="80738944"/>
      </c:lineChart>
      <c:catAx>
        <c:axId val="80737408"/>
        <c:scaling>
          <c:orientation val="minMax"/>
        </c:scaling>
        <c:axPos val="b"/>
        <c:numFmt formatCode="General" sourceLinked="1"/>
        <c:tickLblPos val="nextTo"/>
        <c:txPr>
          <a:bodyPr rot="-2700000"/>
          <a:lstStyle/>
          <a:p>
            <a:pPr>
              <a:defRPr sz="1200">
                <a:latin typeface="+mn-lt"/>
                <a:cs typeface="Times New Roman" pitchFamily="18" charset="0"/>
              </a:defRPr>
            </a:pPr>
            <a:endParaRPr lang="is-IS"/>
          </a:p>
        </c:txPr>
        <c:crossAx val="80738944"/>
        <c:crosses val="autoZero"/>
        <c:auto val="1"/>
        <c:lblAlgn val="ctr"/>
        <c:lblOffset val="100"/>
        <c:tickLblSkip val="6"/>
      </c:catAx>
      <c:valAx>
        <c:axId val="80738944"/>
        <c:scaling>
          <c:orientation val="minMax"/>
        </c:scaling>
        <c:axPos val="l"/>
        <c:majorGridlines/>
        <c:numFmt formatCode="General" sourceLinked="0"/>
        <c:tickLblPos val="nextTo"/>
        <c:txPr>
          <a:bodyPr/>
          <a:lstStyle/>
          <a:p>
            <a:pPr>
              <a:defRPr sz="1200">
                <a:latin typeface="+mn-lt"/>
                <a:cs typeface="Times New Roman" pitchFamily="18" charset="0"/>
              </a:defRPr>
            </a:pPr>
            <a:endParaRPr lang="is-IS"/>
          </a:p>
        </c:txPr>
        <c:crossAx val="807374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2691488613896232"/>
          <c:y val="0.46132349755320368"/>
          <c:w val="0.28126141654794284"/>
          <c:h val="0.31184540332165261"/>
        </c:manualLayout>
      </c:layout>
      <c:txPr>
        <a:bodyPr/>
        <a:lstStyle/>
        <a:p>
          <a:pPr>
            <a:defRPr sz="1200">
              <a:latin typeface="+mn-lt"/>
              <a:cs typeface="Times New Roman" pitchFamily="18" charset="0"/>
            </a:defRPr>
          </a:pPr>
          <a:endParaRPr lang="is-IS"/>
        </a:p>
      </c:txPr>
    </c:legend>
    <c:plotVisOnly val="1"/>
  </c:chart>
  <c:spPr>
    <a:ln>
      <a:noFill/>
    </a:ln>
  </c:sp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>
        <c:manualLayout>
          <c:layoutTarget val="inner"/>
          <c:xMode val="edge"/>
          <c:yMode val="edge"/>
          <c:x val="0.16584951881014873"/>
          <c:y val="5.1400554097404488E-2"/>
          <c:w val="0.80640288713910768"/>
          <c:h val="0.7827803295421405"/>
        </c:manualLayout>
      </c:layout>
      <c:lineChart>
        <c:grouping val="standard"/>
        <c:ser>
          <c:idx val="0"/>
          <c:order val="0"/>
          <c:tx>
            <c:strRef>
              <c:f>Hours3!$A$29</c:f>
              <c:strCache>
                <c:ptCount val="1"/>
                <c:pt idx="0">
                  <c:v>Denmark</c:v>
                </c:pt>
              </c:strCache>
            </c:strRef>
          </c:tx>
          <c:marker>
            <c:symbol val="none"/>
          </c:marker>
          <c:cat>
            <c:strRef>
              <c:f>Hours3!$B$28:$X$28</c:f>
              <c:strCache>
                <c:ptCount val="23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</c:strCache>
            </c:strRef>
          </c:cat>
          <c:val>
            <c:numRef>
              <c:f>Hours3!$B$29:$X$29</c:f>
              <c:numCache>
                <c:formatCode>#,##0.0_ ;\-#,##0.0\ </c:formatCode>
                <c:ptCount val="23"/>
                <c:pt idx="0" formatCode="_-* #,##0.0\ _k_r_._-;\-* #,##0.0\ _k_r_._-;_-* &quot;-&quot;?\ _k_r_._-;_-@_-">
                  <c:v>1041.3564865295398</c:v>
                </c:pt>
                <c:pt idx="1">
                  <c:v>1033.5047999999999</c:v>
                </c:pt>
                <c:pt idx="2">
                  <c:v>1046.4180000000001</c:v>
                </c:pt>
                <c:pt idx="3">
                  <c:v>1035.0403969345066</c:v>
                </c:pt>
                <c:pt idx="4">
                  <c:v>967.46774999999946</c:v>
                </c:pt>
                <c:pt idx="5">
                  <c:v>982.11857589874251</c:v>
                </c:pt>
                <c:pt idx="6">
                  <c:v>980.2217628700256</c:v>
                </c:pt>
                <c:pt idx="7">
                  <c:v>997.68596627197303</c:v>
                </c:pt>
                <c:pt idx="8">
                  <c:v>1003.591</c:v>
                </c:pt>
                <c:pt idx="9">
                  <c:v>1021.6645529022219</c:v>
                </c:pt>
                <c:pt idx="10">
                  <c:v>1025.29564755249</c:v>
                </c:pt>
                <c:pt idx="11">
                  <c:v>1022.4897838562028</c:v>
                </c:pt>
                <c:pt idx="12">
                  <c:v>1025.4501537437484</c:v>
                </c:pt>
                <c:pt idx="13">
                  <c:v>1018.282536314393</c:v>
                </c:pt>
                <c:pt idx="14">
                  <c:v>1029.7806725280764</c:v>
                </c:pt>
                <c:pt idx="15">
                  <c:v>1025.3447137413025</c:v>
                </c:pt>
                <c:pt idx="16">
                  <c:v>1035.7916876770018</c:v>
                </c:pt>
                <c:pt idx="17">
                  <c:v>1019.3082736015319</c:v>
                </c:pt>
                <c:pt idx="18">
                  <c:v>1022.699176391603</c:v>
                </c:pt>
                <c:pt idx="19">
                  <c:v>994.03582645568827</c:v>
                </c:pt>
                <c:pt idx="20">
                  <c:v>980.90218324127204</c:v>
                </c:pt>
                <c:pt idx="21">
                  <c:v>977.14559999999949</c:v>
                </c:pt>
                <c:pt idx="22">
                  <c:v>965.66047836112955</c:v>
                </c:pt>
              </c:numCache>
            </c:numRef>
          </c:val>
        </c:ser>
        <c:ser>
          <c:idx val="1"/>
          <c:order val="1"/>
          <c:tx>
            <c:strRef>
              <c:f>Hours3!$A$30</c:f>
              <c:strCache>
                <c:ptCount val="1"/>
                <c:pt idx="0">
                  <c:v>Finland</c:v>
                </c:pt>
              </c:strCache>
            </c:strRef>
          </c:tx>
          <c:spPr>
            <a:ln>
              <a:solidFill>
                <a:srgbClr val="99CC00"/>
              </a:solidFill>
            </a:ln>
          </c:spPr>
          <c:marker>
            <c:symbol val="none"/>
          </c:marker>
          <c:cat>
            <c:strRef>
              <c:f>Hours3!$B$28:$X$28</c:f>
              <c:strCache>
                <c:ptCount val="23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</c:strCache>
            </c:strRef>
          </c:cat>
          <c:val>
            <c:numRef>
              <c:f>Hours3!$B$30:$X$30</c:f>
              <c:numCache>
                <c:formatCode>#,##0.0_ ;\-#,##0.0\ </c:formatCode>
                <c:ptCount val="23"/>
                <c:pt idx="0" formatCode="_-* #,##0.0\ _k_r_._-;\-* #,##0.0\ _k_r_._-;_-* &quot;-&quot;?\ _k_r_._-;_-@_-">
                  <c:v>1149.9280000000001</c:v>
                </c:pt>
                <c:pt idx="1">
                  <c:v>1111.3654533363342</c:v>
                </c:pt>
                <c:pt idx="2">
                  <c:v>1090.2229533725751</c:v>
                </c:pt>
                <c:pt idx="3">
                  <c:v>1076.0234066078144</c:v>
                </c:pt>
                <c:pt idx="4">
                  <c:v>1073.80845</c:v>
                </c:pt>
                <c:pt idx="5">
                  <c:v>1079.8687864494316</c:v>
                </c:pt>
                <c:pt idx="6">
                  <c:v>1077.4250135421789</c:v>
                </c:pt>
                <c:pt idx="7">
                  <c:v>1064.0945129837037</c:v>
                </c:pt>
                <c:pt idx="8">
                  <c:v>1061.6779665672295</c:v>
                </c:pt>
                <c:pt idx="9">
                  <c:v>1079.7393734603911</c:v>
                </c:pt>
                <c:pt idx="10">
                  <c:v>1080.138723356248</c:v>
                </c:pt>
                <c:pt idx="11">
                  <c:v>1070.9816267784108</c:v>
                </c:pt>
                <c:pt idx="12">
                  <c:v>1065.0098831691776</c:v>
                </c:pt>
                <c:pt idx="13">
                  <c:v>1051.8627731128702</c:v>
                </c:pt>
                <c:pt idx="14">
                  <c:v>1047.7299068527209</c:v>
                </c:pt>
                <c:pt idx="15">
                  <c:v>1046.6379999999999</c:v>
                </c:pt>
                <c:pt idx="16">
                  <c:v>1050.8996999999999</c:v>
                </c:pt>
                <c:pt idx="17">
                  <c:v>1052.8303030185698</c:v>
                </c:pt>
                <c:pt idx="18">
                  <c:v>1045.1567657638561</c:v>
                </c:pt>
                <c:pt idx="19">
                  <c:v>1018.5707955207839</c:v>
                </c:pt>
                <c:pt idx="20">
                  <c:v>1011.3033472045889</c:v>
                </c:pt>
                <c:pt idx="21">
                  <c:v>1013.0279271827665</c:v>
                </c:pt>
                <c:pt idx="22">
                  <c:v>1010.401174346924</c:v>
                </c:pt>
              </c:numCache>
            </c:numRef>
          </c:val>
        </c:ser>
        <c:ser>
          <c:idx val="2"/>
          <c:order val="2"/>
          <c:tx>
            <c:strRef>
              <c:f>Hours3!$A$31</c:f>
              <c:strCache>
                <c:ptCount val="1"/>
                <c:pt idx="0">
                  <c:v>Iceland</c:v>
                </c:pt>
              </c:strCache>
            </c:strRef>
          </c:tx>
          <c:spPr>
            <a:ln w="28575">
              <a:solidFill>
                <a:srgbClr val="C00000"/>
              </a:solidFill>
            </a:ln>
          </c:spPr>
          <c:marker>
            <c:symbol val="none"/>
          </c:marker>
          <c:cat>
            <c:strRef>
              <c:f>Hours3!$B$28:$X$28</c:f>
              <c:strCache>
                <c:ptCount val="23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</c:strCache>
            </c:strRef>
          </c:cat>
          <c:val>
            <c:numRef>
              <c:f>Hours3!$B$31:$X$31</c:f>
              <c:numCache>
                <c:formatCode>#,##0.0_ ;\-#,##0.0\ </c:formatCode>
                <c:ptCount val="23"/>
                <c:pt idx="0" formatCode="_-* #,##0.0\ _k_r_._-;\-* #,##0.0\ _k_r_._-;_-* &quot;-&quot;?\ _k_r_._-;_-@_-">
                  <c:v>1375.4224561157223</c:v>
                </c:pt>
                <c:pt idx="1">
                  <c:v>1381.8824999999972</c:v>
                </c:pt>
                <c:pt idx="2">
                  <c:v>1408.9249767242454</c:v>
                </c:pt>
                <c:pt idx="3">
                  <c:v>1367.3365757858305</c:v>
                </c:pt>
                <c:pt idx="4">
                  <c:v>1354.4827546646131</c:v>
                </c:pt>
                <c:pt idx="5">
                  <c:v>1394.281342043301</c:v>
                </c:pt>
                <c:pt idx="6">
                  <c:v>1393.2299083831801</c:v>
                </c:pt>
                <c:pt idx="7">
                  <c:v>1370.0997</c:v>
                </c:pt>
                <c:pt idx="8">
                  <c:v>1375.4689445495608</c:v>
                </c:pt>
                <c:pt idx="9">
                  <c:v>1432.845</c:v>
                </c:pt>
                <c:pt idx="10">
                  <c:v>1449.5650287628173</c:v>
                </c:pt>
                <c:pt idx="11">
                  <c:v>1418.4960563659665</c:v>
                </c:pt>
                <c:pt idx="12">
                  <c:v>1375.3080276489259</c:v>
                </c:pt>
                <c:pt idx="13">
                  <c:v>1369.7060551452689</c:v>
                </c:pt>
                <c:pt idx="14">
                  <c:v>1346.6400276184049</c:v>
                </c:pt>
                <c:pt idx="15">
                  <c:v>1354.47</c:v>
                </c:pt>
                <c:pt idx="16">
                  <c:v>1373.175</c:v>
                </c:pt>
                <c:pt idx="17">
                  <c:v>1383.1352999999999</c:v>
                </c:pt>
                <c:pt idx="18">
                  <c:v>1370.4792151763909</c:v>
                </c:pt>
                <c:pt idx="19">
                  <c:v>1273.9174876052887</c:v>
                </c:pt>
                <c:pt idx="20">
                  <c:v>1264.9876500000025</c:v>
                </c:pt>
                <c:pt idx="21">
                  <c:v>1283.4853730743407</c:v>
                </c:pt>
                <c:pt idx="22">
                  <c:v>1284.0701999999999</c:v>
                </c:pt>
              </c:numCache>
            </c:numRef>
          </c:val>
        </c:ser>
        <c:ser>
          <c:idx val="3"/>
          <c:order val="3"/>
          <c:tx>
            <c:strRef>
              <c:f>Hours3!$A$32</c:f>
              <c:strCache>
                <c:ptCount val="1"/>
                <c:pt idx="0">
                  <c:v>Norway</c:v>
                </c:pt>
              </c:strCache>
            </c:strRef>
          </c:tx>
          <c:marker>
            <c:symbol val="none"/>
          </c:marker>
          <c:cat>
            <c:strRef>
              <c:f>Hours3!$B$28:$X$28</c:f>
              <c:strCache>
                <c:ptCount val="23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</c:strCache>
            </c:strRef>
          </c:cat>
          <c:val>
            <c:numRef>
              <c:f>Hours3!$B$32:$X$32</c:f>
              <c:numCache>
                <c:formatCode>#,##0.0_ ;\-#,##0.0\ </c:formatCode>
                <c:ptCount val="23"/>
                <c:pt idx="0" formatCode="_-* #,##0.0\ _k_r_._-;\-* #,##0.0\ _k_r_._-;_-* &quot;-&quot;?\ _k_r_._-;_-@_-">
                  <c:v>948.18474707107805</c:v>
                </c:pt>
                <c:pt idx="1">
                  <c:v>931.80426710433778</c:v>
                </c:pt>
                <c:pt idx="2">
                  <c:v>933.37774847717355</c:v>
                </c:pt>
                <c:pt idx="3">
                  <c:v>926.55284999999947</c:v>
                </c:pt>
                <c:pt idx="4">
                  <c:v>931.32885295791652</c:v>
                </c:pt>
                <c:pt idx="5">
                  <c:v>931.32521729888936</c:v>
                </c:pt>
                <c:pt idx="6">
                  <c:v>950.09017738342288</c:v>
                </c:pt>
                <c:pt idx="7">
                  <c:v>964.83366509094026</c:v>
                </c:pt>
                <c:pt idx="8">
                  <c:v>975.44428748245036</c:v>
                </c:pt>
                <c:pt idx="9">
                  <c:v>972.82679999999948</c:v>
                </c:pt>
                <c:pt idx="10">
                  <c:v>961.58311780242798</c:v>
                </c:pt>
                <c:pt idx="11">
                  <c:v>943.2192</c:v>
                </c:pt>
                <c:pt idx="12">
                  <c:v>935.92231685485797</c:v>
                </c:pt>
                <c:pt idx="13">
                  <c:v>917.68119999999999</c:v>
                </c:pt>
                <c:pt idx="14">
                  <c:v>929.13128167800915</c:v>
                </c:pt>
                <c:pt idx="15">
                  <c:v>929.2059834259029</c:v>
                </c:pt>
                <c:pt idx="16">
                  <c:v>928.29416165847852</c:v>
                </c:pt>
                <c:pt idx="17">
                  <c:v>943.84645648956246</c:v>
                </c:pt>
                <c:pt idx="18">
                  <c:v>960.59035637665022</c:v>
                </c:pt>
                <c:pt idx="19">
                  <c:v>932.62888292846844</c:v>
                </c:pt>
                <c:pt idx="20">
                  <c:v>929.94403680419941</c:v>
                </c:pt>
                <c:pt idx="21">
                  <c:v>929.30132168197508</c:v>
                </c:pt>
                <c:pt idx="22">
                  <c:v>928.70484999999985</c:v>
                </c:pt>
              </c:numCache>
            </c:numRef>
          </c:val>
        </c:ser>
        <c:ser>
          <c:idx val="4"/>
          <c:order val="4"/>
          <c:tx>
            <c:strRef>
              <c:f>Hours3!$A$33</c:f>
              <c:strCache>
                <c:ptCount val="1"/>
                <c:pt idx="0">
                  <c:v>Sweden</c:v>
                </c:pt>
              </c:strCache>
            </c:strRef>
          </c:tx>
          <c:marker>
            <c:symbol val="none"/>
          </c:marker>
          <c:cat>
            <c:strRef>
              <c:f>Hours3!$B$28:$X$28</c:f>
              <c:strCache>
                <c:ptCount val="23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</c:strCache>
            </c:strRef>
          </c:cat>
          <c:val>
            <c:numRef>
              <c:f>Hours3!$B$33:$X$33</c:f>
              <c:numCache>
                <c:formatCode>#,##0.0_ ;\-#,##0.0\ </c:formatCode>
                <c:ptCount val="23"/>
                <c:pt idx="0" formatCode="_-* #,##0.0\ _k_r_._-;\-* #,##0.0\ _k_r_._-;_-* &quot;-&quot;?\ _k_r_._-;_-@_-">
                  <c:v>1041.1469323638908</c:v>
                </c:pt>
                <c:pt idx="1">
                  <c:v>1026.1052572311401</c:v>
                </c:pt>
                <c:pt idx="2">
                  <c:v>1015.8667438842758</c:v>
                </c:pt>
                <c:pt idx="3">
                  <c:v>1012.4980243682872</c:v>
                </c:pt>
                <c:pt idx="4">
                  <c:v>1025.2829524757401</c:v>
                </c:pt>
                <c:pt idx="5">
                  <c:v>1033.4141999999999</c:v>
                </c:pt>
                <c:pt idx="6">
                  <c:v>1043.0934547759998</c:v>
                </c:pt>
                <c:pt idx="7">
                  <c:v>1031.2573526493079</c:v>
                </c:pt>
                <c:pt idx="8">
                  <c:v>1021.9741326370261</c:v>
                </c:pt>
                <c:pt idx="9">
                  <c:v>1032.1821999999972</c:v>
                </c:pt>
                <c:pt idx="10">
                  <c:v>1032.8683450561498</c:v>
                </c:pt>
                <c:pt idx="11">
                  <c:v>1019.4722999999987</c:v>
                </c:pt>
                <c:pt idx="12">
                  <c:v>1004.7681</c:v>
                </c:pt>
                <c:pt idx="13">
                  <c:v>994.82642413329881</c:v>
                </c:pt>
                <c:pt idx="14">
                  <c:v>1005.0492355018617</c:v>
                </c:pt>
                <c:pt idx="15">
                  <c:v>1022.4296022457129</c:v>
                </c:pt>
                <c:pt idx="16">
                  <c:v>1021.8696544013974</c:v>
                </c:pt>
                <c:pt idx="17">
                  <c:v>1031.3791999999999</c:v>
                </c:pt>
                <c:pt idx="18">
                  <c:v>1034.7903999999999</c:v>
                </c:pt>
                <c:pt idx="19">
                  <c:v>1021.8356499999985</c:v>
                </c:pt>
                <c:pt idx="20">
                  <c:v>1041.25395</c:v>
                </c:pt>
                <c:pt idx="21">
                  <c:v>1048.0047550254819</c:v>
                </c:pt>
                <c:pt idx="22">
                  <c:v>1047.2337250709534</c:v>
                </c:pt>
              </c:numCache>
            </c:numRef>
          </c:val>
        </c:ser>
        <c:marker val="1"/>
        <c:axId val="82280448"/>
        <c:axId val="82281984"/>
      </c:lineChart>
      <c:catAx>
        <c:axId val="82280448"/>
        <c:scaling>
          <c:orientation val="minMax"/>
        </c:scaling>
        <c:axPos val="b"/>
        <c:tickLblPos val="nextTo"/>
        <c:txPr>
          <a:bodyPr rot="-2700000"/>
          <a:lstStyle/>
          <a:p>
            <a:pPr>
              <a:defRPr sz="1200">
                <a:latin typeface="+mn-lt"/>
                <a:cs typeface="Times New Roman" pitchFamily="18" charset="0"/>
              </a:defRPr>
            </a:pPr>
            <a:endParaRPr lang="is-IS"/>
          </a:p>
        </c:txPr>
        <c:crossAx val="82281984"/>
        <c:crosses val="autoZero"/>
        <c:auto val="1"/>
        <c:lblAlgn val="ctr"/>
        <c:lblOffset val="100"/>
      </c:catAx>
      <c:valAx>
        <c:axId val="82281984"/>
        <c:scaling>
          <c:orientation val="minMax"/>
          <c:max val="1800"/>
        </c:scaling>
        <c:axPos val="l"/>
        <c:majorGridlines/>
        <c:numFmt formatCode="0" sourceLinked="0"/>
        <c:tickLblPos val="nextTo"/>
        <c:txPr>
          <a:bodyPr/>
          <a:lstStyle/>
          <a:p>
            <a:pPr>
              <a:defRPr sz="1200">
                <a:latin typeface="+mn-lt"/>
                <a:cs typeface="Times New Roman" pitchFamily="18" charset="0"/>
              </a:defRPr>
            </a:pPr>
            <a:endParaRPr lang="is-IS"/>
          </a:p>
        </c:txPr>
        <c:crossAx val="82280448"/>
        <c:crosses val="autoZero"/>
        <c:crossBetween val="between"/>
        <c:majorUnit val="300"/>
      </c:valAx>
    </c:plotArea>
    <c:legend>
      <c:legendPos val="r"/>
      <c:layout>
        <c:manualLayout>
          <c:xMode val="edge"/>
          <c:yMode val="edge"/>
          <c:x val="0.16202043073243186"/>
          <c:y val="0.46189925917827301"/>
          <c:w val="0.33049179889648761"/>
          <c:h val="0.29329904577950278"/>
        </c:manualLayout>
      </c:layout>
      <c:txPr>
        <a:bodyPr/>
        <a:lstStyle/>
        <a:p>
          <a:pPr>
            <a:defRPr sz="1200">
              <a:latin typeface="+mn-lt"/>
              <a:cs typeface="Times New Roman" pitchFamily="18" charset="0"/>
            </a:defRPr>
          </a:pPr>
          <a:endParaRPr lang="is-IS"/>
        </a:p>
      </c:txPr>
    </c:legend>
    <c:plotVisOnly val="1"/>
  </c:chart>
  <c:spPr>
    <a:ln>
      <a:noFill/>
    </a:ln>
  </c:sp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0F7D21-3A5C-43FC-BB06-8B1ED691BFA4}" type="datetimeFigureOut">
              <a:rPr lang="en-US" smtClean="0"/>
              <a:pPr/>
              <a:t>10/2/2014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8A4AB7-27FD-46B3-8CDA-B12B933D8D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4200-192A-47B1-B867-0D64CB7A1476}" type="datetimeFigureOut">
              <a:rPr lang="en-US" smtClean="0"/>
              <a:pPr/>
              <a:t>10/2/2014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8A24-BDBF-4366-BB58-343FC24FC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4200-192A-47B1-B867-0D64CB7A1476}" type="datetimeFigureOut">
              <a:rPr lang="en-US" smtClean="0"/>
              <a:pPr/>
              <a:t>10/2/2014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8A24-BDBF-4366-BB58-343FC24FC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4200-192A-47B1-B867-0D64CB7A1476}" type="datetimeFigureOut">
              <a:rPr lang="en-US" smtClean="0"/>
              <a:pPr/>
              <a:t>10/2/2014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8A24-BDBF-4366-BB58-343FC24FC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4200-192A-47B1-B867-0D64CB7A1476}" type="datetimeFigureOut">
              <a:rPr lang="en-US" smtClean="0"/>
              <a:pPr/>
              <a:t>10/2/2014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8A24-BDBF-4366-BB58-343FC24FC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4200-192A-47B1-B867-0D64CB7A1476}" type="datetimeFigureOut">
              <a:rPr lang="en-US" smtClean="0"/>
              <a:pPr/>
              <a:t>10/2/2014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8A24-BDBF-4366-BB58-343FC24FC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4200-192A-47B1-B867-0D64CB7A1476}" type="datetimeFigureOut">
              <a:rPr lang="en-US" smtClean="0"/>
              <a:pPr/>
              <a:t>10/2/2014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8A24-BDBF-4366-BB58-343FC24FC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4200-192A-47B1-B867-0D64CB7A1476}" type="datetimeFigureOut">
              <a:rPr lang="en-US" smtClean="0"/>
              <a:pPr/>
              <a:t>10/2/2014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8A24-BDBF-4366-BB58-343FC24FC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4200-192A-47B1-B867-0D64CB7A1476}" type="datetimeFigureOut">
              <a:rPr lang="en-US" smtClean="0"/>
              <a:pPr/>
              <a:t>10/2/2014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8A24-BDBF-4366-BB58-343FC24FC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4200-192A-47B1-B867-0D64CB7A1476}" type="datetimeFigureOut">
              <a:rPr lang="en-US" smtClean="0"/>
              <a:pPr/>
              <a:t>10/2/2014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8A24-BDBF-4366-BB58-343FC24FC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4200-192A-47B1-B867-0D64CB7A1476}" type="datetimeFigureOut">
              <a:rPr lang="en-US" smtClean="0"/>
              <a:pPr/>
              <a:t>10/2/2014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8A24-BDBF-4366-BB58-343FC24FC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4200-192A-47B1-B867-0D64CB7A1476}" type="datetimeFigureOut">
              <a:rPr lang="en-US" smtClean="0"/>
              <a:pPr/>
              <a:t>10/2/2014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8A24-BDBF-4366-BB58-343FC24FC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644200-192A-47B1-B867-0D64CB7A1476}" type="datetimeFigureOut">
              <a:rPr lang="en-US" smtClean="0"/>
              <a:pPr/>
              <a:t>10/2/2014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38A24-BDBF-4366-BB58-343FC24FC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s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15.xml"/><Relationship Id="rId4" Type="http://schemas.openxmlformats.org/officeDocument/2006/relationships/chart" Target="../charts/chart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1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1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2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10.xml"/><Relationship Id="rId4" Type="http://schemas.openxmlformats.org/officeDocument/2006/relationships/hyperlink" Target="http://www.conference-board.org/data/economydatabas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28800"/>
            <a:ext cx="7918648" cy="1470025"/>
          </a:xfrm>
        </p:spPr>
        <p:txBody>
          <a:bodyPr>
            <a:no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Social Aspects of Economic Crises</a:t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Precursors and Consequences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9632" y="4772744"/>
            <a:ext cx="6400800" cy="1752600"/>
          </a:xfrm>
        </p:spPr>
        <p:txBody>
          <a:bodyPr>
            <a:normAutofit lnSpcReduction="10000"/>
          </a:bodyPr>
          <a:lstStyle/>
          <a:p>
            <a:endParaRPr lang="en-US" sz="2000" dirty="0" smtClean="0"/>
          </a:p>
          <a:p>
            <a:pPr algn="r"/>
            <a:endParaRPr lang="en-US" sz="2000" dirty="0" smtClean="0"/>
          </a:p>
          <a:p>
            <a:pPr algn="r"/>
            <a:endParaRPr lang="en-US" sz="2000" dirty="0" smtClean="0">
              <a:solidFill>
                <a:schemeClr val="tx1"/>
              </a:solidFill>
            </a:endParaRPr>
          </a:p>
          <a:p>
            <a:pPr algn="r"/>
            <a:endParaRPr lang="is-IS" sz="2000" dirty="0" smtClean="0">
              <a:solidFill>
                <a:schemeClr val="tx1"/>
              </a:solidFill>
            </a:endParaRPr>
          </a:p>
          <a:p>
            <a:pPr algn="r"/>
            <a:r>
              <a:rPr lang="is-IS" sz="2000" dirty="0" err="1" smtClean="0">
                <a:solidFill>
                  <a:schemeClr val="tx1"/>
                </a:solidFill>
              </a:rPr>
              <a:t>Thorvaldur</a:t>
            </a:r>
            <a:r>
              <a:rPr lang="is-IS" sz="2000" dirty="0" smtClean="0">
                <a:solidFill>
                  <a:schemeClr val="tx1"/>
                </a:solidFill>
              </a:rPr>
              <a:t> Gylfason</a:t>
            </a:r>
          </a:p>
          <a:p>
            <a:pPr algn="r"/>
            <a:endParaRPr lang="en-US" sz="2000" dirty="0" smtClean="0">
              <a:solidFill>
                <a:schemeClr val="tx1"/>
              </a:solidFill>
            </a:endParaRPr>
          </a:p>
          <a:p>
            <a:pPr algn="r"/>
            <a:endParaRPr lang="en-US" sz="2000" dirty="0"/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4457107"/>
            <a:ext cx="1900222" cy="1996229"/>
          </a:xfrm>
          <a:prstGeom prst="rect">
            <a:avLst/>
          </a:prstGeom>
          <a:ln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pic>
      <p:sp>
        <p:nvSpPr>
          <p:cNvPr id="7" name="TextBox 6"/>
          <p:cNvSpPr txBox="1"/>
          <p:nvPr/>
        </p:nvSpPr>
        <p:spPr>
          <a:xfrm>
            <a:off x="3059832" y="4941168"/>
            <a:ext cx="540060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/>
              <a:t>Presentation at 34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Arne </a:t>
            </a:r>
            <a:r>
              <a:rPr lang="en-US" sz="2000" dirty="0" err="1" smtClean="0"/>
              <a:t>Ryde</a:t>
            </a:r>
            <a:r>
              <a:rPr lang="en-US" sz="2000" dirty="0" smtClean="0"/>
              <a:t> Symposium </a:t>
            </a:r>
            <a:br>
              <a:rPr lang="en-US" sz="2000" dirty="0" smtClean="0"/>
            </a:br>
            <a:r>
              <a:rPr lang="en-US" sz="2000" dirty="0" smtClean="0"/>
              <a:t>in honor of Prof. Lars </a:t>
            </a:r>
            <a:r>
              <a:rPr lang="en-US" sz="2000" dirty="0" err="1" smtClean="0"/>
              <a:t>Jonung</a:t>
            </a:r>
            <a:r>
              <a:rPr lang="en-US" sz="2000" dirty="0" smtClean="0"/>
              <a:t>,</a:t>
            </a:r>
            <a:br>
              <a:rPr lang="en-US" sz="2000" dirty="0" smtClean="0"/>
            </a:br>
            <a:r>
              <a:rPr lang="en-US" sz="2000" dirty="0" smtClean="0"/>
              <a:t>Lund University, 3 October 2014.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Unemployment and inflation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3600" dirty="0" smtClean="0"/>
              <a:t>(</a:t>
            </a:r>
            <a:r>
              <a:rPr lang="en-US" sz="3200" dirty="0" smtClean="0"/>
              <a:t>in </a:t>
            </a:r>
            <a:r>
              <a:rPr lang="en-US" sz="3600" dirty="0" smtClean="0"/>
              <a:t>%)</a:t>
            </a:r>
            <a:endParaRPr lang="en-US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Unemployment 1980-2012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/>
              <a:t>Inflation 1961-2012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163761" y="6237312"/>
            <a:ext cx="3368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Source: World Bank </a:t>
            </a:r>
            <a:r>
              <a:rPr lang="en-US" sz="1200" i="1" dirty="0" smtClean="0"/>
              <a:t>World Development Indicators</a:t>
            </a:r>
            <a:r>
              <a:rPr lang="en-US" sz="1200" dirty="0" smtClean="0"/>
              <a:t>.</a:t>
            </a:r>
            <a:endParaRPr lang="en-US" sz="1200" dirty="0"/>
          </a:p>
        </p:txBody>
      </p:sp>
      <p:graphicFrame>
        <p:nvGraphicFramePr>
          <p:cNvPr id="13" name="Content Placeholder 3"/>
          <p:cNvGraphicFramePr>
            <a:graphicFrameLocks noGrp="1"/>
          </p:cNvGraphicFramePr>
          <p:nvPr>
            <p:ph sz="quarter" idx="4"/>
          </p:nvPr>
        </p:nvGraphicFramePr>
        <p:xfrm>
          <a:off x="4633913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Box 13"/>
          <p:cNvSpPr txBox="1"/>
          <p:nvPr/>
        </p:nvSpPr>
        <p:spPr>
          <a:xfrm rot="21273800">
            <a:off x="6976029" y="3217545"/>
            <a:ext cx="1268766" cy="92333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Iceland stands out; 99.95%</a:t>
            </a:r>
            <a:endParaRPr lang="en-US" dirty="0"/>
          </a:p>
        </p:txBody>
      </p:sp>
      <p:graphicFrame>
        <p:nvGraphicFramePr>
          <p:cNvPr id="16" name="Content Placeholder 15"/>
          <p:cNvGraphicFramePr>
            <a:graphicFrameLocks noGrp="1"/>
          </p:cNvGraphicFramePr>
          <p:nvPr>
            <p:ph sz="half" idx="2"/>
          </p:nvPr>
        </p:nvGraphicFramePr>
        <p:xfrm>
          <a:off x="457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7" name="TextBox 16"/>
          <p:cNvSpPr txBox="1"/>
          <p:nvPr/>
        </p:nvSpPr>
        <p:spPr>
          <a:xfrm rot="21273800">
            <a:off x="2871573" y="2425457"/>
            <a:ext cx="1268766" cy="92333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Finland and Norway  stand out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3851920" y="4653136"/>
            <a:ext cx="576064" cy="576064"/>
          </a:xfrm>
          <a:prstGeom prst="ellipse">
            <a:avLst/>
          </a:prstGeom>
          <a:noFill/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3" grpId="0">
        <p:bldAsOne/>
      </p:bldGraphic>
      <p:bldP spid="14" grpId="0" animBg="1"/>
      <p:bldP spid="17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Gross capital formation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3600" dirty="0" smtClean="0"/>
              <a:t>(</a:t>
            </a:r>
            <a:r>
              <a:rPr lang="en-US" sz="3200" dirty="0" smtClean="0"/>
              <a:t>% of GDP, % of GNI</a:t>
            </a:r>
            <a:r>
              <a:rPr lang="en-US" sz="3600" dirty="0" smtClean="0"/>
              <a:t>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258816" cy="639762"/>
          </a:xfrm>
        </p:spPr>
        <p:txBody>
          <a:bodyPr>
            <a:normAutofit fontScale="92500"/>
          </a:bodyPr>
          <a:lstStyle/>
          <a:p>
            <a:pPr algn="ctr"/>
            <a:r>
              <a:rPr lang="en-US" dirty="0" smtClean="0"/>
              <a:t>Gross capital formation 1965-2012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175447" cy="639762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Adjusted net saving 2005-2012</a:t>
            </a:r>
            <a:endParaRPr lang="en-US" dirty="0"/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ph sz="half" idx="2"/>
          </p:nvPr>
        </p:nvGraphicFramePr>
        <p:xfrm>
          <a:off x="457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/>
          <p:cNvGraphicFramePr/>
          <p:nvPr/>
        </p:nvGraphicFramePr>
        <p:xfrm>
          <a:off x="107504" y="1772816"/>
          <a:ext cx="2808312" cy="1474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79512" y="1321604"/>
            <a:ext cx="31692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/>
              <a:t>Iceland: Collapse of net investment</a:t>
            </a:r>
            <a:br>
              <a:rPr lang="en-US" sz="1600" b="1" dirty="0" smtClean="0"/>
            </a:br>
            <a:r>
              <a:rPr lang="en-US" sz="1100" dirty="0" smtClean="0"/>
              <a:t>(% of GDP)</a:t>
            </a:r>
            <a:endParaRPr lang="en-US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5307777" y="6176337"/>
            <a:ext cx="3368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Source: World Bank </a:t>
            </a:r>
            <a:r>
              <a:rPr lang="en-US" sz="1200" i="1" dirty="0" smtClean="0"/>
              <a:t>World Development Indicators</a:t>
            </a:r>
            <a:r>
              <a:rPr lang="en-US" sz="1200" dirty="0" smtClean="0"/>
              <a:t>.</a:t>
            </a:r>
            <a:endParaRPr lang="en-US" sz="1200" dirty="0"/>
          </a:p>
        </p:txBody>
      </p:sp>
      <p:sp>
        <p:nvSpPr>
          <p:cNvPr id="12" name="Oval 11"/>
          <p:cNvSpPr/>
          <p:nvPr/>
        </p:nvSpPr>
        <p:spPr>
          <a:xfrm>
            <a:off x="2051720" y="2492896"/>
            <a:ext cx="864096" cy="864096"/>
          </a:xfrm>
          <a:prstGeom prst="ellipse">
            <a:avLst/>
          </a:prstGeom>
          <a:noFill/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00000"/>
              </a:solidFill>
            </a:endParaRPr>
          </a:p>
        </p:txBody>
      </p:sp>
      <p:graphicFrame>
        <p:nvGraphicFramePr>
          <p:cNvPr id="15" name="Content Placeholder 6"/>
          <p:cNvGraphicFramePr>
            <a:graphicFrameLocks noGrp="1"/>
          </p:cNvGraphicFramePr>
          <p:nvPr>
            <p:ph sz="quarter" idx="4"/>
          </p:nvPr>
        </p:nvGraphicFramePr>
        <p:xfrm>
          <a:off x="4643438" y="2133600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6" name="TextBox 15"/>
          <p:cNvSpPr txBox="1"/>
          <p:nvPr/>
        </p:nvSpPr>
        <p:spPr>
          <a:xfrm rot="21399352">
            <a:off x="1548484" y="3781910"/>
            <a:ext cx="3027587" cy="2585323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Adjusted net saving reflects the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real difference between production and consumption </a:t>
            </a:r>
            <a:r>
              <a:rPr lang="en-US" dirty="0" smtClean="0"/>
              <a:t>by adjusting net saving for changes in human capital (measured by spending on education and innovation) and depreciation or depletion of natural resources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  <p:bldP spid="10" grpId="0"/>
      <p:bldP spid="12" grpId="0" animBg="1"/>
      <p:bldGraphic spid="15" grpId="0">
        <p:bldAsOne/>
      </p:bldGraphic>
      <p:bldP spid="1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Longevity and fertility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dirty="0" smtClean="0"/>
              <a:t>(1960-2012)</a:t>
            </a: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Life expectancy (years)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/>
              <a:t>Fertility (births per woman)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4"/>
          </p:nvPr>
        </p:nvGraphicFramePr>
        <p:xfrm>
          <a:off x="4645025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</p:nvPr>
        </p:nvGraphicFramePr>
        <p:xfrm>
          <a:off x="457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extBox 8"/>
          <p:cNvSpPr txBox="1"/>
          <p:nvPr/>
        </p:nvSpPr>
        <p:spPr>
          <a:xfrm rot="21273800">
            <a:off x="2160222" y="4546693"/>
            <a:ext cx="2314357" cy="64633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No sign that crises put a dent in longevity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 rot="21273800">
            <a:off x="5933777" y="4704495"/>
            <a:ext cx="2634899" cy="64633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Weak sign that crisis has reduced fertility in Iceland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8057262" y="3958934"/>
            <a:ext cx="504056" cy="504056"/>
          </a:xfrm>
          <a:prstGeom prst="ellipse">
            <a:avLst/>
          </a:prstGeom>
          <a:noFill/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3851920" y="2420888"/>
            <a:ext cx="864096" cy="864096"/>
          </a:xfrm>
          <a:prstGeom prst="ellipse">
            <a:avLst/>
          </a:prstGeom>
          <a:noFill/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07777" y="6176337"/>
            <a:ext cx="3368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Source: World Bank </a:t>
            </a:r>
            <a:r>
              <a:rPr lang="en-US" sz="1200" i="1" dirty="0" smtClean="0"/>
              <a:t>World Development Indicators</a:t>
            </a:r>
            <a:r>
              <a:rPr lang="en-US" sz="1200" dirty="0" smtClean="0"/>
              <a:t>.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P spid="9" grpId="0" animBg="1"/>
      <p:bldP spid="10" grpId="0" animBg="1"/>
      <p:bldP spid="11" grpId="0" animBg="1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640960" cy="1440160"/>
          </a:xfrm>
        </p:spPr>
        <p:txBody>
          <a:bodyPr>
            <a:no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Corruption 2012 </a:t>
            </a: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Business corruption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/>
              <a:t>Political corruption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</p:nvPr>
        </p:nvGraphicFramePr>
        <p:xfrm>
          <a:off x="457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 rot="218330">
            <a:off x="979622" y="3473025"/>
            <a:ext cx="3668184" cy="36933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Lower index reflects more corruption</a:t>
            </a:r>
            <a:endParaRPr lang="en-US" dirty="0"/>
          </a:p>
        </p:txBody>
      </p:sp>
      <p:graphicFrame>
        <p:nvGraphicFramePr>
          <p:cNvPr id="13" name="Content Placeholder 7"/>
          <p:cNvGraphicFramePr>
            <a:graphicFrameLocks noGrp="1"/>
          </p:cNvGraphicFramePr>
          <p:nvPr>
            <p:ph sz="quarter" idx="4"/>
          </p:nvPr>
        </p:nvGraphicFramePr>
        <p:xfrm>
          <a:off x="4645025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4" name="TextBox 13"/>
          <p:cNvSpPr txBox="1"/>
          <p:nvPr/>
        </p:nvSpPr>
        <p:spPr>
          <a:xfrm rot="21442987">
            <a:off x="5097347" y="2255017"/>
            <a:ext cx="2767385" cy="92333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Percentage of respondents saying corruption is widespread in government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 rot="21365997">
            <a:off x="5288955" y="3251576"/>
            <a:ext cx="2206527" cy="92333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Here Iceland is a next-door neighbor to Russia and Ukraine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087665" y="6176337"/>
            <a:ext cx="24123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Source: Transparency International.</a:t>
            </a:r>
            <a:endParaRPr lang="en-US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5076057" y="6021288"/>
            <a:ext cx="3816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smtClean="0"/>
              <a:t>Source: Gallup, http://www.gallup.com/poll/165476/government-corruption-viewed-pervasive-worldwide.aspx.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Graphic spid="13" grpId="0">
        <p:bldAsOne/>
      </p:bldGraphic>
      <p:bldP spid="14" grpId="0" animBg="1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Interpersonal trust and trust in institutions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Trust in other people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1535113"/>
            <a:ext cx="4392488" cy="639762"/>
          </a:xfrm>
        </p:spPr>
        <p:txBody>
          <a:bodyPr>
            <a:noAutofit/>
          </a:bodyPr>
          <a:lstStyle/>
          <a:p>
            <a:pPr algn="ctr"/>
            <a:r>
              <a:rPr lang="en-US" dirty="0" smtClean="0"/>
              <a:t>Iceland: Trust in institutions 2013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296526" y="6165304"/>
            <a:ext cx="13079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Source: </a:t>
            </a:r>
            <a:r>
              <a:rPr lang="en-US" sz="1200" dirty="0" err="1" smtClean="0"/>
              <a:t>Capacent</a:t>
            </a:r>
            <a:r>
              <a:rPr lang="en-US" sz="1200" dirty="0" smtClean="0"/>
              <a:t>.</a:t>
            </a:r>
            <a:endParaRPr lang="en-US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2439555" y="6165304"/>
            <a:ext cx="19884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Source: World Values Survey.</a:t>
            </a:r>
            <a:endParaRPr lang="en-US" sz="1200" dirty="0"/>
          </a:p>
        </p:txBody>
      </p:sp>
      <p:graphicFrame>
        <p:nvGraphicFramePr>
          <p:cNvPr id="17" name="Content Placeholder 6"/>
          <p:cNvGraphicFramePr>
            <a:graphicFrameLocks noGrp="1"/>
          </p:cNvGraphicFramePr>
          <p:nvPr>
            <p:ph sz="quarter" idx="4"/>
          </p:nvPr>
        </p:nvGraphicFramePr>
        <p:xfrm>
          <a:off x="4645025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8" name="Content Placeholder 13"/>
          <p:cNvGraphicFramePr>
            <a:graphicFrameLocks noGrp="1"/>
          </p:cNvGraphicFramePr>
          <p:nvPr>
            <p:ph sz="half" idx="2"/>
          </p:nvPr>
        </p:nvGraphicFramePr>
        <p:xfrm>
          <a:off x="457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9" name="TextBox 18"/>
          <p:cNvSpPr txBox="1"/>
          <p:nvPr/>
        </p:nvSpPr>
        <p:spPr>
          <a:xfrm rot="21308417">
            <a:off x="5459629" y="2726350"/>
            <a:ext cx="2138914" cy="64633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% expressing a lot of trust in institutions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 rot="21308417">
            <a:off x="491267" y="1675724"/>
            <a:ext cx="4060654" cy="64633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TRUST INDEX = 100 + (% Most people can be trusted) - (% Can’t be too careful)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 rot="21230222">
            <a:off x="807407" y="2477533"/>
            <a:ext cx="1694888" cy="64633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i="1" dirty="0" smtClean="0"/>
              <a:t>Bowling Alone</a:t>
            </a:r>
            <a:r>
              <a:rPr lang="en-US" dirty="0" smtClean="0"/>
              <a:t>: </a:t>
            </a:r>
            <a:br>
              <a:rPr lang="en-US" dirty="0" smtClean="0"/>
            </a:br>
            <a:r>
              <a:rPr lang="en-US" dirty="0" smtClean="0"/>
              <a:t>US figure is 72.9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954348" y="5373216"/>
            <a:ext cx="864096" cy="864096"/>
          </a:xfrm>
          <a:prstGeom prst="ellipse">
            <a:avLst/>
          </a:prstGeom>
          <a:noFill/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7" grpId="0">
        <p:bldAsOne/>
      </p:bldGraphic>
      <p:bldP spid="19" grpId="0" animBg="1"/>
      <p:bldP spid="20" grpId="0" animBg="1"/>
      <p:bldP spid="11" grpId="0" animBg="1"/>
      <p:bldP spid="1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413792"/>
            <a:ext cx="8507288" cy="1143000"/>
          </a:xfrm>
        </p:spPr>
        <p:txBody>
          <a:bodyPr>
            <a:normAutofit fontScale="90000"/>
          </a:bodyPr>
          <a:lstStyle/>
          <a:p>
            <a:r>
              <a:rPr lang="en-US" sz="4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Sweden and US: Trust in institutions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700" dirty="0" smtClean="0"/>
              <a:t>(% answering Yes to “Do you have a great deal or quite a lot of confidence in the courts, etc.”?)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 rot="21417388">
            <a:off x="1844849" y="5812746"/>
            <a:ext cx="6752105" cy="46166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Sweden beats the US every time, with one exception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6688027" y="6237312"/>
            <a:ext cx="19884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Source: World Values Survey.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Discussion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52578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Financial crises can, in part, be traced to weaker social cohesion, with long-lasting economic effects threatening to further weaken social capital by undermining trust, boosting chauvinism, etc. </a:t>
            </a:r>
          </a:p>
          <a:p>
            <a:pPr lvl="1"/>
            <a:r>
              <a:rPr lang="en-US" dirty="0" smtClean="0"/>
              <a:t>No prosecutions of bank CEOs in US </a:t>
            </a:r>
          </a:p>
          <a:p>
            <a:pPr lvl="2"/>
            <a:r>
              <a:rPr lang="en-US" dirty="0" smtClean="0"/>
              <a:t>James Galbraith and Bill Black are severely critical of this</a:t>
            </a:r>
          </a:p>
          <a:p>
            <a:pPr lvl="2"/>
            <a:r>
              <a:rPr lang="en-US" dirty="0" smtClean="0"/>
              <a:t>Citing FBI, Black insists that all major US banks broke laws</a:t>
            </a:r>
          </a:p>
          <a:p>
            <a:pPr lvl="3"/>
            <a:r>
              <a:rPr lang="en-US" dirty="0" smtClean="0"/>
              <a:t>Some banks have paid fines, their CEOs unpunished </a:t>
            </a:r>
          </a:p>
          <a:p>
            <a:pPr lvl="1"/>
            <a:r>
              <a:rPr lang="en-US" dirty="0" smtClean="0"/>
              <a:t>Rise of chauvinism and extremism in Europe</a:t>
            </a:r>
          </a:p>
          <a:p>
            <a:pPr lvl="2"/>
            <a:r>
              <a:rPr lang="en-US" dirty="0" smtClean="0"/>
              <a:t>Hungary, Finland, Sweden, Iceland</a:t>
            </a:r>
          </a:p>
          <a:p>
            <a:pPr lvl="3"/>
            <a:r>
              <a:rPr lang="en-US" dirty="0" smtClean="0"/>
              <a:t>Weakening of US and Europe plays into Russia’s hand in Ukraine</a:t>
            </a:r>
          </a:p>
          <a:p>
            <a:pPr lvl="3"/>
            <a:r>
              <a:rPr lang="en-US" dirty="0" smtClean="0"/>
              <a:t>Iceland’s Parliament is trying to steal the constitution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 rot="21411201">
            <a:off x="7271362" y="4769867"/>
            <a:ext cx="166584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Fini</a:t>
            </a:r>
            <a:endParaRPr lang="en-US" sz="8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References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00200"/>
            <a:ext cx="8352928" cy="492514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750" dirty="0" smtClean="0"/>
              <a:t>Deaton, Angus (2013), </a:t>
            </a:r>
            <a:r>
              <a:rPr lang="en-US" sz="1750" i="1" dirty="0" smtClean="0"/>
              <a:t>The Great Escape: Health, Wealth, and the Origins of Inequality</a:t>
            </a:r>
            <a:r>
              <a:rPr lang="en-US" sz="1750" dirty="0" smtClean="0"/>
              <a:t>, Princeton University Press, Princeton and Oxford.</a:t>
            </a:r>
          </a:p>
          <a:p>
            <a:pPr>
              <a:buNone/>
            </a:pPr>
            <a:r>
              <a:rPr lang="en-US" sz="1750" dirty="0" smtClean="0"/>
              <a:t>Galbraith, James K. (2012), </a:t>
            </a:r>
            <a:r>
              <a:rPr lang="en-US" sz="1750" i="1" dirty="0" smtClean="0"/>
              <a:t>Inequality and Instability: A Study of the World Economy Just Before the Great Crisis</a:t>
            </a:r>
            <a:r>
              <a:rPr lang="en-US" sz="1750" dirty="0" smtClean="0"/>
              <a:t>, Oxford University Press, Oxford and New York. </a:t>
            </a:r>
          </a:p>
          <a:p>
            <a:pPr>
              <a:buNone/>
            </a:pPr>
            <a:r>
              <a:rPr lang="en-US" sz="1750" dirty="0" smtClean="0"/>
              <a:t>Galbraith, John Kenneth (1988), </a:t>
            </a:r>
            <a:r>
              <a:rPr lang="en-US" sz="1750" i="1" dirty="0" smtClean="0"/>
              <a:t>The Great Crash 1929</a:t>
            </a:r>
            <a:r>
              <a:rPr lang="en-US" sz="1750" dirty="0" smtClean="0"/>
              <a:t>, Houghton Mifflin Company, Boston. </a:t>
            </a:r>
            <a:endParaRPr lang="is-IS" sz="1750" dirty="0" smtClean="0"/>
          </a:p>
          <a:p>
            <a:pPr>
              <a:buNone/>
            </a:pPr>
            <a:r>
              <a:rPr lang="en-US" sz="1750" dirty="0" err="1" smtClean="0"/>
              <a:t>Jonung</a:t>
            </a:r>
            <a:r>
              <a:rPr lang="en-US" sz="1750" dirty="0" smtClean="0"/>
              <a:t>, Lars, </a:t>
            </a:r>
            <a:r>
              <a:rPr lang="en-US" sz="1750" dirty="0" err="1" smtClean="0"/>
              <a:t>Jaako</a:t>
            </a:r>
            <a:r>
              <a:rPr lang="en-US" sz="1750" dirty="0" smtClean="0"/>
              <a:t> </a:t>
            </a:r>
            <a:r>
              <a:rPr lang="en-US" sz="1750" dirty="0" err="1" smtClean="0"/>
              <a:t>Kiander</a:t>
            </a:r>
            <a:r>
              <a:rPr lang="en-US" sz="1750" dirty="0" smtClean="0"/>
              <a:t>, and </a:t>
            </a:r>
            <a:r>
              <a:rPr lang="en-US" sz="1750" dirty="0" err="1" smtClean="0"/>
              <a:t>Pentti</a:t>
            </a:r>
            <a:r>
              <a:rPr lang="en-US" sz="1750" dirty="0" smtClean="0"/>
              <a:t> </a:t>
            </a:r>
            <a:r>
              <a:rPr lang="en-US" sz="1750" dirty="0" err="1" smtClean="0"/>
              <a:t>Vartia</a:t>
            </a:r>
            <a:r>
              <a:rPr lang="en-US" sz="1750" dirty="0" smtClean="0"/>
              <a:t> (2009), </a:t>
            </a:r>
            <a:r>
              <a:rPr lang="en-US" sz="1750" i="1" dirty="0" smtClean="0"/>
              <a:t>The Great Financial Crisis in Finland and Sweden: The Nordic Experience of Financial Liberalization</a:t>
            </a:r>
            <a:r>
              <a:rPr lang="en-US" sz="1750" dirty="0" smtClean="0"/>
              <a:t>, Edward Elgar, Cheltenham, UK, and Northampton, MA, USA.</a:t>
            </a:r>
          </a:p>
          <a:p>
            <a:pPr>
              <a:buNone/>
            </a:pPr>
            <a:r>
              <a:rPr lang="en-US" sz="1750" dirty="0" err="1" smtClean="0"/>
              <a:t>Piketty</a:t>
            </a:r>
            <a:r>
              <a:rPr lang="en-US" sz="1750" dirty="0" smtClean="0"/>
              <a:t>, Thomas (2014), </a:t>
            </a:r>
            <a:r>
              <a:rPr lang="en-US" sz="1750" i="1" dirty="0" smtClean="0"/>
              <a:t>Capital in the Twenty-first Century</a:t>
            </a:r>
            <a:r>
              <a:rPr lang="en-US" sz="1750" dirty="0" smtClean="0"/>
              <a:t>, Harvard University Press, Cambridge, MA, USA and London, England.</a:t>
            </a:r>
          </a:p>
          <a:p>
            <a:pPr>
              <a:buNone/>
            </a:pPr>
            <a:r>
              <a:rPr lang="en-US" sz="1750" dirty="0" err="1" smtClean="0"/>
              <a:t>Rajan</a:t>
            </a:r>
            <a:r>
              <a:rPr lang="en-US" sz="1750" dirty="0" smtClean="0"/>
              <a:t>, </a:t>
            </a:r>
            <a:r>
              <a:rPr lang="en-US" sz="1750" dirty="0" err="1" smtClean="0"/>
              <a:t>Raghuram</a:t>
            </a:r>
            <a:r>
              <a:rPr lang="en-US" sz="1750" dirty="0" smtClean="0"/>
              <a:t> G. (2011), </a:t>
            </a:r>
            <a:r>
              <a:rPr lang="en-US" sz="1750" i="1" dirty="0" smtClean="0"/>
              <a:t>Fault Lines: How Hidden Fractures Still Threaten the World Economy</a:t>
            </a:r>
            <a:r>
              <a:rPr lang="en-US" sz="1750" dirty="0" smtClean="0"/>
              <a:t>, Princeton University Press, Princeton and Oxford.</a:t>
            </a:r>
          </a:p>
          <a:p>
            <a:pPr>
              <a:buNone/>
            </a:pPr>
            <a:r>
              <a:rPr lang="en-US" sz="1750" dirty="0" smtClean="0"/>
              <a:t>Reinhart, Carmen M., and Kenneth S. </a:t>
            </a:r>
            <a:r>
              <a:rPr lang="en-US" sz="1750" dirty="0" err="1" smtClean="0"/>
              <a:t>Rogoff</a:t>
            </a:r>
            <a:r>
              <a:rPr lang="en-US" sz="1750" dirty="0" smtClean="0"/>
              <a:t> (2009), </a:t>
            </a:r>
            <a:r>
              <a:rPr lang="en-US" sz="1750" i="1" dirty="0" smtClean="0"/>
              <a:t>This Time is Different: Eight Centuries of Financial Folly</a:t>
            </a:r>
            <a:r>
              <a:rPr lang="en-US" sz="1750" dirty="0" smtClean="0"/>
              <a:t>, Princeton University Press, Princeton and Oxford.</a:t>
            </a:r>
          </a:p>
          <a:p>
            <a:pPr>
              <a:buNone/>
            </a:pPr>
            <a:r>
              <a:rPr lang="en-US" sz="1750" dirty="0" smtClean="0"/>
              <a:t>World Values Survey, Accessed October 1, 2014, http://www.worldvaluessurvey.org/WVSContents.jsp</a:t>
            </a:r>
            <a:endParaRPr lang="is-IS" sz="1750" dirty="0" smtClean="0"/>
          </a:p>
          <a:p>
            <a:pPr>
              <a:buNone/>
            </a:pPr>
            <a:endParaRPr lang="en-US" sz="17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Overview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Social capital as a source of growth</a:t>
            </a:r>
          </a:p>
          <a:p>
            <a:pPr lvl="1"/>
            <a:r>
              <a:rPr lang="en-US" dirty="0" smtClean="0"/>
              <a:t>Frayed social capital as a precursor as well as consequence of slow growth and of economic crises</a:t>
            </a:r>
          </a:p>
          <a:p>
            <a:pPr lvl="2"/>
            <a:r>
              <a:rPr lang="en-US" dirty="0" smtClean="0"/>
              <a:t>From inequality </a:t>
            </a:r>
            <a:r>
              <a:rPr lang="en-US" i="1" dirty="0" smtClean="0"/>
              <a:t>via</a:t>
            </a:r>
            <a:r>
              <a:rPr lang="en-US" dirty="0" smtClean="0"/>
              <a:t> crises to broken trust</a:t>
            </a:r>
          </a:p>
          <a:p>
            <a:pPr lvl="2"/>
            <a:r>
              <a:rPr lang="en-US" dirty="0" smtClean="0"/>
              <a:t>Social and economic indicators side by side (Deaton, 2013)</a:t>
            </a:r>
          </a:p>
          <a:p>
            <a:r>
              <a:rPr lang="en-US" dirty="0" smtClean="0"/>
              <a:t>Inequality and crises, 1920-1929 and 1990-2008</a:t>
            </a:r>
          </a:p>
          <a:p>
            <a:pPr lvl="1"/>
            <a:r>
              <a:rPr lang="en-US" dirty="0" smtClean="0"/>
              <a:t>Inequality and trust in Sweden vs. US and Iceland</a:t>
            </a:r>
          </a:p>
          <a:p>
            <a:pPr lvl="1"/>
            <a:r>
              <a:rPr lang="en-US" dirty="0" smtClean="0"/>
              <a:t>Nordic countries: Big divergence since 2000</a:t>
            </a:r>
          </a:p>
          <a:p>
            <a:r>
              <a:rPr lang="en-US" dirty="0" smtClean="0"/>
              <a:t>Gathering clouds</a:t>
            </a:r>
          </a:p>
          <a:p>
            <a:pPr lvl="1"/>
            <a:r>
              <a:rPr lang="en-US" dirty="0" smtClean="0"/>
              <a:t>Broken trust undermines economic performance</a:t>
            </a:r>
          </a:p>
          <a:p>
            <a:pPr lvl="2"/>
            <a:r>
              <a:rPr lang="en-US" dirty="0" smtClean="0"/>
              <a:t>Uncertain prospects for reform and restoration of trust, prosperity, and growth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From inequality to instability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Increased inequality appears to breed, or at least precede, financial crises</a:t>
            </a:r>
          </a:p>
          <a:p>
            <a:pPr lvl="1"/>
            <a:r>
              <a:rPr lang="en-US" dirty="0" smtClean="0"/>
              <a:t>Roaring 1920s preceded Great Depression</a:t>
            </a:r>
          </a:p>
          <a:p>
            <a:pPr lvl="2"/>
            <a:r>
              <a:rPr lang="en-US" dirty="0" smtClean="0"/>
              <a:t>Galbraith’s </a:t>
            </a:r>
            <a:r>
              <a:rPr lang="en-US" i="1" dirty="0" smtClean="0"/>
              <a:t>The Great Crash 1929</a:t>
            </a:r>
            <a:r>
              <a:rPr lang="en-US" dirty="0" smtClean="0"/>
              <a:t> (1988)</a:t>
            </a:r>
          </a:p>
          <a:p>
            <a:pPr lvl="1"/>
            <a:r>
              <a:rPr lang="en-US" dirty="0" smtClean="0"/>
              <a:t>Financial deregulation with attendant rise of the 1% (and 0.1%) preceded fall of Lehman Brothers</a:t>
            </a:r>
          </a:p>
          <a:p>
            <a:pPr lvl="2"/>
            <a:r>
              <a:rPr lang="en-US" dirty="0" smtClean="0"/>
              <a:t>Galbraith’s </a:t>
            </a:r>
            <a:r>
              <a:rPr lang="en-US" i="1" dirty="0" smtClean="0"/>
              <a:t>Inequality and Instability</a:t>
            </a:r>
            <a:r>
              <a:rPr lang="en-US" dirty="0" smtClean="0"/>
              <a:t> (2012)</a:t>
            </a:r>
          </a:p>
          <a:p>
            <a:pPr lvl="3"/>
            <a:r>
              <a:rPr lang="en-US" dirty="0" smtClean="0"/>
              <a:t>Ratio of US executive salaries to ordinary salaries rose from 30 in 1960s to 270 in 2008 (Economic Policy Institute, 2011)</a:t>
            </a:r>
          </a:p>
          <a:p>
            <a:pPr lvl="2"/>
            <a:r>
              <a:rPr lang="en-US" dirty="0" err="1" smtClean="0"/>
              <a:t>Piketty’s</a:t>
            </a:r>
            <a:r>
              <a:rPr lang="en-US" dirty="0" smtClean="0"/>
              <a:t> </a:t>
            </a:r>
            <a:r>
              <a:rPr lang="en-US" i="1" dirty="0" smtClean="0"/>
              <a:t>Capital</a:t>
            </a:r>
            <a:r>
              <a:rPr lang="en-US" dirty="0" smtClean="0"/>
              <a:t> (2014) covers both episodes, and more</a:t>
            </a:r>
          </a:p>
          <a:p>
            <a:pPr lvl="3"/>
            <a:r>
              <a:rPr lang="en-US" dirty="0" smtClean="0"/>
              <a:t>Share of top 10% in US national income rose from 40% to 50% from 1920 to 1929 and again from 1990 to 2008 compared with 20% in Scandinavia and 25% in rest of Europe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Iceland fits the pattern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86808" cy="499715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Deregulation without markedly increased inequality preceded Nordic financial crisis of 1989-1994 </a:t>
            </a:r>
            <a:r>
              <a:rPr lang="en-US" sz="2200" dirty="0" smtClean="0"/>
              <a:t>(</a:t>
            </a:r>
            <a:r>
              <a:rPr lang="en-US" sz="2200" dirty="0" err="1" smtClean="0"/>
              <a:t>Jonung</a:t>
            </a:r>
            <a:r>
              <a:rPr lang="en-US" sz="2200" dirty="0" smtClean="0"/>
              <a:t> </a:t>
            </a:r>
            <a:r>
              <a:rPr lang="en-US" sz="2200" i="1" dirty="0" smtClean="0"/>
              <a:t>et al</a:t>
            </a:r>
            <a:r>
              <a:rPr lang="en-US" sz="2200" dirty="0" smtClean="0"/>
              <a:t>., 2009)</a:t>
            </a:r>
            <a:endParaRPr lang="en-US" dirty="0" smtClean="0"/>
          </a:p>
          <a:p>
            <a:pPr lvl="1"/>
            <a:r>
              <a:rPr lang="en-US" dirty="0" smtClean="0"/>
              <a:t>Denmark escaped crisis</a:t>
            </a:r>
          </a:p>
          <a:p>
            <a:pPr lvl="1"/>
            <a:r>
              <a:rPr lang="en-US" dirty="0" smtClean="0"/>
              <a:t>Like Finland, Norway, and Sweden, Iceland also had its financial crisis, but it was covered up, paving the way off the cliff in 2008</a:t>
            </a:r>
          </a:p>
          <a:p>
            <a:pPr lvl="1"/>
            <a:r>
              <a:rPr lang="en-US" dirty="0" smtClean="0"/>
              <a:t>Increased inequality after 1995 was also covered up</a:t>
            </a:r>
          </a:p>
          <a:p>
            <a:endParaRPr lang="en-US" dirty="0"/>
          </a:p>
        </p:txBody>
      </p:sp>
      <p:pic>
        <p:nvPicPr>
          <p:cNvPr id="71682" name="Picture 2" descr="https://notendur.hi.is/gylfason/img13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2051565"/>
            <a:ext cx="4038600" cy="3623232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 rot="21349030">
            <a:off x="4710860" y="2475405"/>
            <a:ext cx="3060615" cy="64633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Red bars: </a:t>
            </a:r>
            <a:r>
              <a:rPr lang="en-US" dirty="0" err="1" smtClean="0"/>
              <a:t>Gini</a:t>
            </a:r>
            <a:r>
              <a:rPr lang="en-US" dirty="0" smtClean="0"/>
              <a:t> index for total income, including capital gains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 rot="21262553">
            <a:off x="4654397" y="4628981"/>
            <a:ext cx="4268348" cy="36933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Grey bars: </a:t>
            </a:r>
            <a:r>
              <a:rPr lang="en-US" dirty="0" err="1" smtClean="0"/>
              <a:t>Gini</a:t>
            </a:r>
            <a:r>
              <a:rPr lang="en-US" dirty="0" smtClean="0"/>
              <a:t> index excluding capital gains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644009" y="1432654"/>
            <a:ext cx="4248471" cy="89255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600" dirty="0" smtClean="0"/>
              <a:t>Iceland: Inequality of disposable income 1993-2009</a:t>
            </a:r>
            <a:endParaRPr lang="en-US" sz="2600" dirty="0"/>
          </a:p>
        </p:txBody>
      </p:sp>
      <p:sp>
        <p:nvSpPr>
          <p:cNvPr id="9" name="TextBox 8"/>
          <p:cNvSpPr txBox="1"/>
          <p:nvPr/>
        </p:nvSpPr>
        <p:spPr>
          <a:xfrm rot="21379623">
            <a:off x="4929401" y="5880607"/>
            <a:ext cx="3674089" cy="36933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Unprecedented increase in inequality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932040" y="6392361"/>
            <a:ext cx="37548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Source: Internal Revenue Directorate, http://www.rsk.is/.</a:t>
            </a:r>
            <a:endParaRPr lang="is-IS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1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Share of top 1% in total income (%)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United States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/>
              <a:t>Sweden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2"/>
          </p:nvPr>
        </p:nvGraphicFramePr>
        <p:xfrm>
          <a:off x="457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ontent Placeholder 8"/>
          <p:cNvGraphicFramePr>
            <a:graphicFrameLocks noGrp="1"/>
          </p:cNvGraphicFramePr>
          <p:nvPr>
            <p:ph sz="quarter" idx="4"/>
          </p:nvPr>
        </p:nvGraphicFramePr>
        <p:xfrm>
          <a:off x="4645025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7020272" y="6165304"/>
            <a:ext cx="15947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Source: </a:t>
            </a:r>
            <a:r>
              <a:rPr lang="en-US" sz="1200" dirty="0" err="1" smtClean="0"/>
              <a:t>Piketty</a:t>
            </a:r>
            <a:r>
              <a:rPr lang="en-US" sz="1200" dirty="0" smtClean="0"/>
              <a:t> (2014).</a:t>
            </a:r>
            <a:endParaRPr lang="is-IS" sz="12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341333" y="6055792"/>
            <a:ext cx="4662716" cy="64633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Did increased inequality cause financial crash or </a:t>
            </a:r>
            <a:br>
              <a:rPr lang="en-US" dirty="0" smtClean="0"/>
            </a:br>
            <a:r>
              <a:rPr lang="en-US" dirty="0" smtClean="0"/>
              <a:t>were both consequences of recklessness?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 rot="21234716">
            <a:off x="510543" y="2560136"/>
            <a:ext cx="2650149" cy="36933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Galbraith (1988) on media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 rot="21234716">
            <a:off x="475366" y="3415567"/>
            <a:ext cx="4171457" cy="36933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 smtClean="0"/>
              <a:t>Rajan</a:t>
            </a:r>
            <a:r>
              <a:rPr lang="en-US" dirty="0" smtClean="0"/>
              <a:t> (2011) and Galbraith (2012) on debt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 rot="21363571">
            <a:off x="4716017" y="1377866"/>
            <a:ext cx="4176463" cy="147732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“American enterprise in the twenties had opened its hospitable arms to an exceptional numbers of promoters, grafters, swindlers, impostors, and frauds.” Galbraith (1988)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AsOne/>
      </p:bldGraphic>
      <p:bldP spid="8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1143000"/>
          </a:xfrm>
        </p:spPr>
        <p:txBody>
          <a:bodyPr>
            <a:no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Share of top 0.1% in total income (%)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United States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/>
              <a:t>Sweden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2"/>
          </p:nvPr>
        </p:nvGraphicFramePr>
        <p:xfrm>
          <a:off x="457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ontent Placeholder 8"/>
          <p:cNvGraphicFramePr>
            <a:graphicFrameLocks noGrp="1"/>
          </p:cNvGraphicFramePr>
          <p:nvPr>
            <p:ph sz="quarter" idx="4"/>
          </p:nvPr>
        </p:nvGraphicFramePr>
        <p:xfrm>
          <a:off x="4645025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020272" y="6165304"/>
            <a:ext cx="15947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Source: </a:t>
            </a:r>
            <a:r>
              <a:rPr lang="en-US" sz="1200" dirty="0" err="1" smtClean="0"/>
              <a:t>Piketty</a:t>
            </a:r>
            <a:r>
              <a:rPr lang="en-US" sz="1200" dirty="0" smtClean="0"/>
              <a:t> (2014).</a:t>
            </a:r>
            <a:endParaRPr lang="is-IS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Iceland: Share of top 10% and top 1% in total disposable income (%)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Top 10%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/>
              <a:t>Top 1%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</p:nvPr>
        </p:nvGraphicFramePr>
        <p:xfrm>
          <a:off x="457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Content Placeholder 7"/>
          <p:cNvGraphicFramePr>
            <a:graphicFrameLocks noGrp="1"/>
          </p:cNvGraphicFramePr>
          <p:nvPr>
            <p:ph sz="quarter" idx="4"/>
          </p:nvPr>
        </p:nvGraphicFramePr>
        <p:xfrm>
          <a:off x="4645025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4932040" y="6165304"/>
            <a:ext cx="37548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Source: Internal Revenue Directorate, http://www.rsk.is/.</a:t>
            </a:r>
            <a:endParaRPr lang="is-IS" sz="1200" dirty="0" smtClean="0"/>
          </a:p>
        </p:txBody>
      </p:sp>
      <p:sp>
        <p:nvSpPr>
          <p:cNvPr id="16" name="TextBox 15"/>
          <p:cNvSpPr txBox="1"/>
          <p:nvPr/>
        </p:nvSpPr>
        <p:spPr>
          <a:xfrm rot="21367186">
            <a:off x="5319274" y="2091495"/>
            <a:ext cx="3531142" cy="92333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Government followed an aggressive policy of shifting the tax burden from the rich to the rest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 rot="21367186">
            <a:off x="5442437" y="3055461"/>
            <a:ext cx="3422724" cy="92333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From 1995 on, Iceland shared with US in the 1920s and 1990-2008 a marked increase in inequality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4" grpId="0">
        <p:bldAsOne/>
      </p:bldGraphic>
      <p:bldP spid="16" grpId="0" animBg="1"/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rmAutofit fontScale="90000"/>
          </a:bodyPr>
          <a:lstStyle/>
          <a:p>
            <a:r>
              <a:rPr lang="en-US" sz="4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 capita income and hours of work</a:t>
            </a:r>
            <a:r>
              <a:rPr lang="en-US" sz="4900" dirty="0" smtClean="0"/>
              <a:t/>
            </a:r>
            <a:br>
              <a:rPr lang="en-US" sz="4900" dirty="0" smtClean="0"/>
            </a:br>
            <a:r>
              <a:rPr lang="en-US" sz="3600" dirty="0" smtClean="0"/>
              <a:t>(</a:t>
            </a:r>
            <a:r>
              <a:rPr lang="en-US" sz="3200" dirty="0" smtClean="0"/>
              <a:t>GNI in c</a:t>
            </a:r>
            <a:r>
              <a:rPr lang="en-US" sz="3600" dirty="0" smtClean="0"/>
              <a:t>urrent international $, </a:t>
            </a:r>
            <a:r>
              <a:rPr lang="en-US" sz="3600" dirty="0" err="1" smtClean="0"/>
              <a:t>ppp</a:t>
            </a:r>
            <a:r>
              <a:rPr lang="en-US" sz="3600" dirty="0" smtClean="0"/>
              <a:t>)</a:t>
            </a:r>
            <a:endParaRPr lang="en-US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GNI per capita 1980-2012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247455" cy="639762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Hours per employee 1950-2012</a:t>
            </a:r>
            <a:endParaRPr lang="en-US" dirty="0"/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ph sz="half" idx="2"/>
          </p:nvPr>
        </p:nvGraphicFramePr>
        <p:xfrm>
          <a:off x="457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771800" y="6237312"/>
            <a:ext cx="60073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smtClean="0"/>
              <a:t>Source: World Bank </a:t>
            </a:r>
            <a:r>
              <a:rPr lang="en-US" sz="1200" i="1" dirty="0" smtClean="0"/>
              <a:t>World Development Indicators and </a:t>
            </a:r>
            <a:r>
              <a:rPr lang="en-US" sz="1200" dirty="0" smtClean="0"/>
              <a:t>The Conference Board </a:t>
            </a:r>
            <a:r>
              <a:rPr lang="en-US" sz="1200" i="1" dirty="0" smtClean="0"/>
              <a:t>Total Economy Database</a:t>
            </a:r>
            <a:r>
              <a:rPr lang="en-US" sz="1200" dirty="0" smtClean="0"/>
              <a:t>™, January 2013, http://www.conference-board.org/data/economydatabase/.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 rot="21384009">
            <a:off x="2069983" y="2142652"/>
            <a:ext cx="2054887" cy="64633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Norway left others behind before 2000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 rot="21384009">
            <a:off x="1412089" y="4963451"/>
            <a:ext cx="3197607" cy="36933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Iceland parted company in 2008</a:t>
            </a:r>
            <a:endParaRPr lang="en-US" dirty="0"/>
          </a:p>
        </p:txBody>
      </p:sp>
      <p:graphicFrame>
        <p:nvGraphicFramePr>
          <p:cNvPr id="14" name="Content Placeholder 6"/>
          <p:cNvGraphicFramePr>
            <a:graphicFrameLocks noGrp="1"/>
          </p:cNvGraphicFramePr>
          <p:nvPr>
            <p:ph sz="quarter" idx="4"/>
          </p:nvPr>
        </p:nvGraphicFramePr>
        <p:xfrm>
          <a:off x="4645025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8" name="TextBox 17"/>
          <p:cNvSpPr txBox="1"/>
          <p:nvPr/>
        </p:nvSpPr>
        <p:spPr>
          <a:xfrm rot="21384009">
            <a:off x="6510530" y="2480988"/>
            <a:ext cx="1934702" cy="64633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More leisure, less work everywhere</a:t>
            </a:r>
            <a:endParaRPr lang="en-US" dirty="0"/>
          </a:p>
        </p:txBody>
      </p:sp>
      <p:sp>
        <p:nvSpPr>
          <p:cNvPr id="12" name="Right Brace 11"/>
          <p:cNvSpPr/>
          <p:nvPr/>
        </p:nvSpPr>
        <p:spPr>
          <a:xfrm>
            <a:off x="4355976" y="2636912"/>
            <a:ext cx="216024" cy="1368152"/>
          </a:xfrm>
          <a:prstGeom prst="rightBrace">
            <a:avLst/>
          </a:prstGeom>
          <a:ln w="508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Graphic spid="14" grpId="0">
        <p:bldAsOne/>
      </p:bldGraphic>
      <p:bldP spid="18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Hours per person 1990-2012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319463" cy="639762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GNI per hour of work 1990-2012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</p:nvPr>
        </p:nvGraphicFramePr>
        <p:xfrm>
          <a:off x="457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267744" y="6237312"/>
            <a:ext cx="65527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smtClean="0"/>
              <a:t>Source: The Conference Board </a:t>
            </a:r>
            <a:r>
              <a:rPr lang="en-US" sz="1200" i="1" dirty="0" smtClean="0"/>
              <a:t>Total Economy Database</a:t>
            </a:r>
            <a:r>
              <a:rPr lang="en-US" sz="1200" dirty="0" smtClean="0"/>
              <a:t>™, January 2013, </a:t>
            </a:r>
            <a:r>
              <a:rPr lang="en-US" sz="1200" dirty="0" smtClean="0">
                <a:hlinkClick r:id="rId4"/>
              </a:rPr>
              <a:t>http://www.conference-board.org/data/economydatabase/</a:t>
            </a:r>
            <a:r>
              <a:rPr lang="en-US" sz="1200" dirty="0" smtClean="0"/>
              <a:t> and author’s computations based on preceding charts.</a:t>
            </a:r>
            <a:endParaRPr lang="en-US" sz="1200" dirty="0"/>
          </a:p>
        </p:txBody>
      </p:sp>
      <p:graphicFrame>
        <p:nvGraphicFramePr>
          <p:cNvPr id="11" name="Content Placeholder 6"/>
          <p:cNvGraphicFramePr>
            <a:graphicFrameLocks noGrp="1"/>
          </p:cNvGraphicFramePr>
          <p:nvPr>
            <p:ph sz="quarter" idx="4"/>
          </p:nvPr>
        </p:nvGraphicFramePr>
        <p:xfrm>
          <a:off x="4645025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Income per hour and hours of work</a:t>
            </a:r>
            <a:r>
              <a:rPr lang="en-US" sz="4900" dirty="0" smtClean="0"/>
              <a:t/>
            </a:r>
            <a:br>
              <a:rPr lang="en-US" sz="4900" dirty="0" smtClean="0"/>
            </a:br>
            <a:r>
              <a:rPr lang="en-US" sz="3200" dirty="0" smtClean="0"/>
              <a:t>(GNI in current international $, </a:t>
            </a:r>
            <a:r>
              <a:rPr lang="en-US" sz="3200" dirty="0" err="1" smtClean="0"/>
              <a:t>ppp</a:t>
            </a:r>
            <a:r>
              <a:rPr lang="en-US" sz="3200" dirty="0" smtClean="0"/>
              <a:t>)</a:t>
            </a:r>
            <a:endParaRPr lang="en-US" sz="3200" dirty="0"/>
          </a:p>
        </p:txBody>
      </p:sp>
      <p:sp>
        <p:nvSpPr>
          <p:cNvPr id="15" name="TextBox 14"/>
          <p:cNvSpPr txBox="1"/>
          <p:nvPr/>
        </p:nvSpPr>
        <p:spPr>
          <a:xfrm rot="21384009">
            <a:off x="2438499" y="4024758"/>
            <a:ext cx="2278020" cy="1200329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More hours reflect less efficiency and, fewer hours, perhaps, more fun (Denmark)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 rot="21384009">
            <a:off x="6390019" y="4695290"/>
            <a:ext cx="2505323" cy="64633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Iceland began its relative descent before 2000</a:t>
            </a:r>
            <a:endParaRPr lang="en-US" dirty="0"/>
          </a:p>
        </p:txBody>
      </p:sp>
      <p:sp>
        <p:nvSpPr>
          <p:cNvPr id="12" name="Right Brace 11"/>
          <p:cNvSpPr/>
          <p:nvPr/>
        </p:nvSpPr>
        <p:spPr>
          <a:xfrm>
            <a:off x="8604448" y="2790656"/>
            <a:ext cx="288032" cy="1656184"/>
          </a:xfrm>
          <a:prstGeom prst="rightBrace">
            <a:avLst/>
          </a:prstGeom>
          <a:ln w="508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>
        <p:bldAsOne/>
      </p:bldGraphic>
      <p:bldP spid="15" grpId="0" animBg="1"/>
      <p:bldP spid="16" grpId="0" animBg="1"/>
      <p:bldP spid="1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4954</TotalTime>
  <Words>1205</Words>
  <Application>Microsoft Office PowerPoint</Application>
  <PresentationFormat>On-screen Show (4:3)</PresentationFormat>
  <Paragraphs>142</Paragraphs>
  <Slides>17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Social Aspects of Economic Crises Precursors and Consequences</vt:lpstr>
      <vt:lpstr>Overview</vt:lpstr>
      <vt:lpstr>From inequality to instability</vt:lpstr>
      <vt:lpstr>Iceland fits the pattern</vt:lpstr>
      <vt:lpstr>Share of top 1% in total income (%)</vt:lpstr>
      <vt:lpstr>Share of top 0.1% in total income (%)</vt:lpstr>
      <vt:lpstr>Iceland: Share of top 10% and top 1% in total disposable income (%)</vt:lpstr>
      <vt:lpstr>Per capita income and hours of work (GNI in current international $, ppp)</vt:lpstr>
      <vt:lpstr>Income per hour and hours of work (GNI in current international $, ppp)</vt:lpstr>
      <vt:lpstr>Unemployment and inflation (in %)</vt:lpstr>
      <vt:lpstr>Gross capital formation (% of GDP, % of GNI)</vt:lpstr>
      <vt:lpstr>Longevity and fertility (1960-2012)</vt:lpstr>
      <vt:lpstr>Corruption 2012 </vt:lpstr>
      <vt:lpstr>Interpersonal trust and trust in institutions</vt:lpstr>
      <vt:lpstr>Sweden and US: Trust in institutions (% answering Yes to “Do you have a great deal or quite a lot of confidence in the courts, etc.”?) </vt:lpstr>
      <vt:lpstr>Discussion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Iceland: From Boom to Bust and Then What?</dc:title>
  <dc:creator>Þorvaldur Gylfason</dc:creator>
  <cp:lastModifiedBy>Þorvaldur Gylfason</cp:lastModifiedBy>
  <cp:revision>100</cp:revision>
  <dcterms:created xsi:type="dcterms:W3CDTF">2013-09-13T12:03:41Z</dcterms:created>
  <dcterms:modified xsi:type="dcterms:W3CDTF">2014-10-02T09:58:59Z</dcterms:modified>
</cp:coreProperties>
</file>