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62"/>
  </p:notesMasterIdLst>
  <p:sldIdLst>
    <p:sldId id="575" r:id="rId2"/>
    <p:sldId id="574" r:id="rId3"/>
    <p:sldId id="606" r:id="rId4"/>
    <p:sldId id="608" r:id="rId5"/>
    <p:sldId id="605" r:id="rId6"/>
    <p:sldId id="655" r:id="rId7"/>
    <p:sldId id="624" r:id="rId8"/>
    <p:sldId id="612" r:id="rId9"/>
    <p:sldId id="613" r:id="rId10"/>
    <p:sldId id="632" r:id="rId11"/>
    <p:sldId id="614" r:id="rId12"/>
    <p:sldId id="633" r:id="rId13"/>
    <p:sldId id="615" r:id="rId14"/>
    <p:sldId id="616" r:id="rId15"/>
    <p:sldId id="625" r:id="rId16"/>
    <p:sldId id="653" r:id="rId17"/>
    <p:sldId id="636" r:id="rId18"/>
    <p:sldId id="637" r:id="rId19"/>
    <p:sldId id="621" r:id="rId20"/>
    <p:sldId id="617" r:id="rId21"/>
    <p:sldId id="679" r:id="rId22"/>
    <p:sldId id="680" r:id="rId23"/>
    <p:sldId id="681" r:id="rId24"/>
    <p:sldId id="619" r:id="rId25"/>
    <p:sldId id="618" r:id="rId26"/>
    <p:sldId id="682" r:id="rId27"/>
    <p:sldId id="620" r:id="rId28"/>
    <p:sldId id="622" r:id="rId29"/>
    <p:sldId id="652" r:id="rId30"/>
    <p:sldId id="642" r:id="rId31"/>
    <p:sldId id="643" r:id="rId32"/>
    <p:sldId id="644" r:id="rId33"/>
    <p:sldId id="645" r:id="rId34"/>
    <p:sldId id="646" r:id="rId35"/>
    <p:sldId id="647" r:id="rId36"/>
    <p:sldId id="648" r:id="rId37"/>
    <p:sldId id="649" r:id="rId38"/>
    <p:sldId id="650" r:id="rId39"/>
    <p:sldId id="651" r:id="rId40"/>
    <p:sldId id="654" r:id="rId41"/>
    <p:sldId id="623" r:id="rId42"/>
    <p:sldId id="626" r:id="rId43"/>
    <p:sldId id="627" r:id="rId44"/>
    <p:sldId id="635" r:id="rId45"/>
    <p:sldId id="641" r:id="rId46"/>
    <p:sldId id="628" r:id="rId47"/>
    <p:sldId id="667" r:id="rId48"/>
    <p:sldId id="668" r:id="rId49"/>
    <p:sldId id="669" r:id="rId50"/>
    <p:sldId id="670" r:id="rId51"/>
    <p:sldId id="671" r:id="rId52"/>
    <p:sldId id="672" r:id="rId53"/>
    <p:sldId id="673" r:id="rId54"/>
    <p:sldId id="674" r:id="rId55"/>
    <p:sldId id="675" r:id="rId56"/>
    <p:sldId id="676" r:id="rId57"/>
    <p:sldId id="677" r:id="rId58"/>
    <p:sldId id="579" r:id="rId59"/>
    <p:sldId id="580" r:id="rId60"/>
    <p:sldId id="630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99"/>
    <a:srgbClr val="FFFFCC"/>
    <a:srgbClr val="FFFFFF"/>
    <a:srgbClr val="FFFF00"/>
    <a:srgbClr val="990033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7411" autoAdjust="0"/>
  </p:normalViewPr>
  <p:slideViewPr>
    <p:cSldViewPr>
      <p:cViewPr varScale="1">
        <p:scale>
          <a:sx n="81" d="100"/>
          <a:sy n="81" d="100"/>
        </p:scale>
        <p:origin x="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614"/>
    </p:cViewPr>
  </p:sorterViewPr>
  <p:notesViewPr>
    <p:cSldViewPr>
      <p:cViewPr varScale="1">
        <p:scale>
          <a:sx n="48" d="100"/>
          <a:sy n="48" d="100"/>
        </p:scale>
        <p:origin x="-92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8.xml"/><Relationship Id="rId2" Type="http://schemas.openxmlformats.org/officeDocument/2006/relationships/slide" Target="slides/slide46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C5C51412-3930-49E2-A737-5E1E7EA168B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51412-3930-49E2-A737-5E1E7EA168B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92DA9B7F-28E4-4568-901A-422B307157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E1040-109C-4574-AC54-AE71226E8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411B-48AB-4CE9-9D1C-E3058BB4A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6875D-819C-4A0D-961F-39335B410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BCEC5-1867-47ED-A3EC-E4A1F7159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6A13-98BD-4CD9-914D-E1B223814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2470D-91A3-463E-AEBE-2C2B2E216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2FC65-951F-41F8-BF69-D4094AEE5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E437-CF49-4344-8D9E-6ECC821E1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FFAF-B3F2-480F-929A-8FE9E246F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D134D-5462-42A2-8F9E-9A5514005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u="none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u="none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u="none"/>
            </a:lvl1pPr>
          </a:lstStyle>
          <a:p>
            <a:fld id="{467D560E-FD20-45FB-9B47-DFDF6A58B4A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3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5400"/>
            <a:ext cx="9296400" cy="6861175"/>
          </a:xfrm>
          <a:prstGeom prst="rect">
            <a:avLst/>
          </a:prstGeom>
          <a:noFill/>
        </p:spPr>
      </p:pic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2286000" y="11430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kumimoji="1" lang="en-US" sz="54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How Do India and China Grow?</a:t>
            </a:r>
            <a:endParaRPr kumimoji="1" lang="en-US" sz="54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4514850" y="5680075"/>
            <a:ext cx="379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Thorvaldur Gylfason</a:t>
            </a:r>
            <a:endParaRPr lang="en-US" sz="3200" u="non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823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3775"/>
            <a:ext cx="16652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74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43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437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4374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1143000" y="457200"/>
            <a:ext cx="7162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Three further sources of </a:t>
            </a:r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economic growth</a:t>
            </a:r>
          </a:p>
        </p:txBody>
      </p:sp>
      <p:graphicFrame>
        <p:nvGraphicFramePr>
          <p:cNvPr id="543751" name="Object 7"/>
          <p:cNvGraphicFramePr>
            <a:graphicFrameLocks noChangeAspect="1"/>
          </p:cNvGraphicFramePr>
          <p:nvPr/>
        </p:nvGraphicFramePr>
        <p:xfrm>
          <a:off x="860425" y="1981200"/>
          <a:ext cx="749935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1" name="MS Org Chart" r:id="rId3" imgW="6242040" imgH="1803240" progId="">
                  <p:embed followColorScheme="full"/>
                </p:oleObj>
              </mc:Choice>
              <mc:Fallback>
                <p:oleObj name="MS Org Chart" r:id="rId3" imgW="6242040" imgH="1803240" progId="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981200"/>
                        <a:ext cx="7499350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52" name="Line 8"/>
          <p:cNvSpPr>
            <a:spLocks noChangeShapeType="1"/>
          </p:cNvSpPr>
          <p:nvPr/>
        </p:nvSpPr>
        <p:spPr bwMode="auto">
          <a:xfrm flipV="1">
            <a:off x="1600200" y="255905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43753" name="Line 9"/>
          <p:cNvSpPr>
            <a:spLocks noChangeShapeType="1"/>
          </p:cNvSpPr>
          <p:nvPr/>
        </p:nvSpPr>
        <p:spPr bwMode="auto">
          <a:xfrm flipH="1" flipV="1">
            <a:off x="5715000" y="2570163"/>
            <a:ext cx="1676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43754" name="Oval 10"/>
          <p:cNvSpPr>
            <a:spLocks noChangeArrowheads="1"/>
          </p:cNvSpPr>
          <p:nvPr/>
        </p:nvSpPr>
        <p:spPr bwMode="auto">
          <a:xfrm>
            <a:off x="2286000" y="301625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  <p:sp>
        <p:nvSpPr>
          <p:cNvPr id="543755" name="Oval 11"/>
          <p:cNvSpPr>
            <a:spLocks noChangeArrowheads="1"/>
          </p:cNvSpPr>
          <p:nvPr/>
        </p:nvSpPr>
        <p:spPr bwMode="auto">
          <a:xfrm>
            <a:off x="6629400" y="309245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  <p:sp>
        <p:nvSpPr>
          <p:cNvPr id="543756" name="Line 12"/>
          <p:cNvSpPr>
            <a:spLocks noChangeShapeType="1"/>
          </p:cNvSpPr>
          <p:nvPr/>
        </p:nvSpPr>
        <p:spPr bwMode="auto">
          <a:xfrm flipV="1">
            <a:off x="4572000" y="291782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43757" name="Oval 13"/>
          <p:cNvSpPr>
            <a:spLocks noChangeArrowheads="1"/>
          </p:cNvSpPr>
          <p:nvPr/>
        </p:nvSpPr>
        <p:spPr bwMode="auto">
          <a:xfrm>
            <a:off x="4419600" y="316865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>
                <a:cs typeface="Times New Roman" pitchFamily="18" charset="0"/>
              </a:rPr>
              <a:t>+</a:t>
            </a:r>
          </a:p>
        </p:txBody>
      </p:sp>
      <p:sp>
        <p:nvSpPr>
          <p:cNvPr id="543758" name="Rectangle 14"/>
          <p:cNvSpPr>
            <a:spLocks noChangeArrowheads="1"/>
          </p:cNvSpPr>
          <p:nvPr/>
        </p:nvSpPr>
        <p:spPr bwMode="auto">
          <a:xfrm>
            <a:off x="1824038" y="4845050"/>
            <a:ext cx="2443162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3759" name="Rectangle 15"/>
          <p:cNvSpPr>
            <a:spLocks noChangeArrowheads="1"/>
          </p:cNvSpPr>
          <p:nvPr/>
        </p:nvSpPr>
        <p:spPr bwMode="auto">
          <a:xfrm>
            <a:off x="4572000" y="4845050"/>
            <a:ext cx="32004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3760" name="Text Box 16"/>
          <p:cNvSpPr txBox="1">
            <a:spLocks noChangeArrowheads="1"/>
          </p:cNvSpPr>
          <p:nvPr/>
        </p:nvSpPr>
        <p:spPr bwMode="auto">
          <a:xfrm>
            <a:off x="1893888" y="4959350"/>
            <a:ext cx="2297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u="none">
                <a:latin typeface="Tahoma" pitchFamily="34" charset="0"/>
              </a:rPr>
              <a:t>Democracy</a:t>
            </a:r>
          </a:p>
        </p:txBody>
      </p:sp>
      <p:sp>
        <p:nvSpPr>
          <p:cNvPr id="543761" name="Text Box 17"/>
          <p:cNvSpPr txBox="1">
            <a:spLocks noChangeArrowheads="1"/>
          </p:cNvSpPr>
          <p:nvPr/>
        </p:nvSpPr>
        <p:spPr bwMode="auto">
          <a:xfrm>
            <a:off x="4737100" y="4954588"/>
            <a:ext cx="284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u="none">
                <a:latin typeface="Tahoma" pitchFamily="34" charset="0"/>
              </a:rPr>
              <a:t>Diversification</a:t>
            </a:r>
          </a:p>
        </p:txBody>
      </p:sp>
      <p:sp>
        <p:nvSpPr>
          <p:cNvPr id="543762" name="Line 18"/>
          <p:cNvSpPr>
            <a:spLocks noChangeShapeType="1"/>
          </p:cNvSpPr>
          <p:nvPr/>
        </p:nvSpPr>
        <p:spPr bwMode="auto">
          <a:xfrm flipV="1">
            <a:off x="3146425" y="2940050"/>
            <a:ext cx="4572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43763" name="Oval 19"/>
          <p:cNvSpPr>
            <a:spLocks noChangeArrowheads="1"/>
          </p:cNvSpPr>
          <p:nvPr/>
        </p:nvSpPr>
        <p:spPr bwMode="auto">
          <a:xfrm>
            <a:off x="3352800" y="316865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  <p:sp>
        <p:nvSpPr>
          <p:cNvPr id="543764" name="Line 20"/>
          <p:cNvSpPr>
            <a:spLocks noChangeShapeType="1"/>
          </p:cNvSpPr>
          <p:nvPr/>
        </p:nvSpPr>
        <p:spPr bwMode="auto">
          <a:xfrm flipH="1" flipV="1">
            <a:off x="5562600" y="2940050"/>
            <a:ext cx="533400" cy="19050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43765" name="Oval 21"/>
          <p:cNvSpPr>
            <a:spLocks noChangeArrowheads="1"/>
          </p:cNvSpPr>
          <p:nvPr/>
        </p:nvSpPr>
        <p:spPr bwMode="auto">
          <a:xfrm>
            <a:off x="5524500" y="316865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  <p:sp>
        <p:nvSpPr>
          <p:cNvPr id="543768" name="Text Box 24"/>
          <p:cNvSpPr txBox="1">
            <a:spLocks noChangeArrowheads="1"/>
          </p:cNvSpPr>
          <p:nvPr/>
        </p:nvSpPr>
        <p:spPr bwMode="auto">
          <a:xfrm rot="21420000">
            <a:off x="6238875" y="1149350"/>
            <a:ext cx="2514600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Let’s now look at these factors one by one</a:t>
            </a:r>
          </a:p>
        </p:txBody>
      </p:sp>
      <p:sp>
        <p:nvSpPr>
          <p:cNvPr id="543769" name="Text Box 25"/>
          <p:cNvSpPr txBox="1">
            <a:spLocks noChangeArrowheads="1"/>
          </p:cNvSpPr>
          <p:nvPr/>
        </p:nvSpPr>
        <p:spPr bwMode="auto">
          <a:xfrm rot="21420000">
            <a:off x="3819525" y="5911850"/>
            <a:ext cx="5019675" cy="488950"/>
          </a:xfrm>
          <a:prstGeom prst="rect">
            <a:avLst/>
          </a:prstGeom>
          <a:noFill/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latin typeface="Tahoma" pitchFamily="34" charset="0"/>
              </a:rPr>
              <a:t>Economic vs. political diversification</a:t>
            </a:r>
          </a:p>
        </p:txBody>
      </p:sp>
      <p:sp>
        <p:nvSpPr>
          <p:cNvPr id="543770" name="Rectangle 26"/>
          <p:cNvSpPr>
            <a:spLocks noChangeArrowheads="1"/>
          </p:cNvSpPr>
          <p:nvPr/>
        </p:nvSpPr>
        <p:spPr bwMode="auto">
          <a:xfrm>
            <a:off x="228600" y="2362200"/>
            <a:ext cx="18288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3771" name="Text Box 27"/>
          <p:cNvSpPr txBox="1">
            <a:spLocks noChangeArrowheads="1"/>
          </p:cNvSpPr>
          <p:nvPr/>
        </p:nvSpPr>
        <p:spPr bwMode="auto">
          <a:xfrm>
            <a:off x="304800" y="2489200"/>
            <a:ext cx="1689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u="none">
                <a:latin typeface="Tahoma" pitchFamily="34" charset="0"/>
              </a:rPr>
              <a:t>Stability</a:t>
            </a:r>
          </a:p>
        </p:txBody>
      </p:sp>
      <p:sp>
        <p:nvSpPr>
          <p:cNvPr id="543772" name="Line 28"/>
          <p:cNvSpPr>
            <a:spLocks noChangeShapeType="1"/>
          </p:cNvSpPr>
          <p:nvPr/>
        </p:nvSpPr>
        <p:spPr bwMode="auto">
          <a:xfrm flipV="1">
            <a:off x="2082800" y="2286000"/>
            <a:ext cx="1397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43773" name="Oval 29"/>
          <p:cNvSpPr>
            <a:spLocks noChangeArrowheads="1"/>
          </p:cNvSpPr>
          <p:nvPr/>
        </p:nvSpPr>
        <p:spPr bwMode="auto">
          <a:xfrm>
            <a:off x="2438400" y="24384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60" grpId="0" autoUpdateAnimBg="0"/>
      <p:bldP spid="543761" grpId="0" autoUpdateAnimBg="0"/>
      <p:bldP spid="543768" grpId="0" animBg="1" autoUpdateAnimBg="0"/>
      <p:bldP spid="543769" grpId="0" animBg="1" autoUpdateAnimBg="0"/>
      <p:bldP spid="5437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3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32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326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1143000" y="9683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Investment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graphicFrame>
        <p:nvGraphicFramePr>
          <p:cNvPr id="523272" name="Object 8"/>
          <p:cNvGraphicFramePr>
            <a:graphicFrameLocks noChangeAspect="1"/>
          </p:cNvGraphicFramePr>
          <p:nvPr/>
        </p:nvGraphicFramePr>
        <p:xfrm>
          <a:off x="14478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72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73" name="Text Box 9"/>
          <p:cNvSpPr txBox="1">
            <a:spLocks noChangeArrowheads="1"/>
          </p:cNvSpPr>
          <p:nvPr/>
        </p:nvSpPr>
        <p:spPr bwMode="auto">
          <a:xfrm>
            <a:off x="6553200" y="1828800"/>
            <a:ext cx="2362200" cy="1943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In China, more investment and more rapid economic growth, but …</a:t>
            </a:r>
            <a:endParaRPr lang="en-US" u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3274" name="Text Box 10"/>
          <p:cNvSpPr txBox="1">
            <a:spLocks noChangeArrowheads="1"/>
          </p:cNvSpPr>
          <p:nvPr/>
        </p:nvSpPr>
        <p:spPr bwMode="auto">
          <a:xfrm>
            <a:off x="2133600" y="20574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3272" grpId="0" bld="series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77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44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447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4477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1143000" y="9683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Investment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graphicFrame>
        <p:nvGraphicFramePr>
          <p:cNvPr id="544775" name="Object 7"/>
          <p:cNvGraphicFramePr>
            <a:graphicFrameLocks noChangeAspect="1"/>
          </p:cNvGraphicFramePr>
          <p:nvPr/>
        </p:nvGraphicFramePr>
        <p:xfrm>
          <a:off x="14478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2362200" cy="4498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In China, it takes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almost twice as much investment</a:t>
            </a:r>
            <a:r>
              <a:rPr lang="en-US" u="none">
                <a:latin typeface="Tahoma" pitchFamily="34" charset="0"/>
              </a:rPr>
              <a:t> to grow roughly twice as fast as India</a:t>
            </a:r>
          </a:p>
          <a:p>
            <a:r>
              <a:rPr lang="en-US" u="none">
                <a:latin typeface="Tahoma" pitchFamily="34" charset="0"/>
              </a:rPr>
              <a:t>Chinese banks have more nonperforming loans than Indian banks</a:t>
            </a:r>
            <a:endParaRPr lang="en-US" u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2133600" y="20574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9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42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429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429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1143000" y="9683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Investment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graphicFrame>
        <p:nvGraphicFramePr>
          <p:cNvPr id="524295" name="Object 7"/>
          <p:cNvGraphicFramePr>
            <a:graphicFrameLocks noChangeAspect="1"/>
          </p:cNvGraphicFramePr>
          <p:nvPr/>
        </p:nvGraphicFramePr>
        <p:xfrm>
          <a:off x="14478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2149475" cy="340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In China, it takes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41 days</a:t>
            </a:r>
            <a:r>
              <a:rPr lang="en-US" u="none">
                <a:latin typeface="Tahoma" pitchFamily="34" charset="0"/>
              </a:rPr>
              <a:t> to obtain the licenses necessary to start a business</a:t>
            </a:r>
          </a:p>
          <a:p>
            <a:r>
              <a:rPr lang="en-US" u="none">
                <a:latin typeface="Tahoma" pitchFamily="34" charset="0"/>
              </a:rPr>
              <a:t>In India, it takes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89 days</a:t>
            </a:r>
          </a:p>
        </p:txBody>
      </p:sp>
      <p:sp>
        <p:nvSpPr>
          <p:cNvPr id="524297" name="Text Box 9"/>
          <p:cNvSpPr txBox="1">
            <a:spLocks noChangeArrowheads="1"/>
          </p:cNvSpPr>
          <p:nvPr/>
        </p:nvSpPr>
        <p:spPr bwMode="auto">
          <a:xfrm>
            <a:off x="2133600" y="20574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31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5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531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531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Gross foreign direct investment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2286000" cy="2673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attracts far more foreign capital than India, especially through joint ventures</a:t>
            </a:r>
          </a:p>
        </p:txBody>
      </p:sp>
      <p:graphicFrame>
        <p:nvGraphicFramePr>
          <p:cNvPr id="525321" name="Object 9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1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22" name="Text Box 10"/>
          <p:cNvSpPr txBox="1">
            <a:spLocks noChangeArrowheads="1"/>
          </p:cNvSpPr>
          <p:nvPr/>
        </p:nvSpPr>
        <p:spPr bwMode="auto">
          <a:xfrm>
            <a:off x="2133600" y="2106613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5321" grpId="0" bld="series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3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4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45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453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0" y="25400"/>
            <a:ext cx="9296400" cy="6861175"/>
          </a:xfrm>
          <a:prstGeom prst="rect">
            <a:avLst/>
          </a:prstGeom>
          <a:noFill/>
        </p:spPr>
      </p:pic>
      <p:sp>
        <p:nvSpPr>
          <p:cNvPr id="534534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Gross foreign direct investment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438400" cy="3768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appears to have less endemic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corruption</a:t>
            </a:r>
            <a:r>
              <a:rPr lang="en-US" u="none">
                <a:latin typeface="Tahoma" pitchFamily="34" charset="0"/>
              </a:rPr>
              <a:t>: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27%</a:t>
            </a:r>
            <a:r>
              <a:rPr lang="en-US" u="none">
                <a:latin typeface="Tahoma" pitchFamily="34" charset="0"/>
              </a:rPr>
              <a:t> of managers in China view corruption as a major constraint compared with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37%</a:t>
            </a:r>
            <a:r>
              <a:rPr lang="en-US" u="none">
                <a:latin typeface="Tahoma" pitchFamily="34" charset="0"/>
              </a:rPr>
              <a:t> in India</a:t>
            </a:r>
          </a:p>
        </p:txBody>
      </p:sp>
      <p:graphicFrame>
        <p:nvGraphicFramePr>
          <p:cNvPr id="534536" name="Object 8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6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2133600" y="2106613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25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5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52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525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0" y="25400"/>
            <a:ext cx="9296400" cy="6861175"/>
          </a:xfrm>
          <a:prstGeom prst="rect">
            <a:avLst/>
          </a:prstGeom>
          <a:noFill/>
        </p:spPr>
      </p:pic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Gross foreign direct investment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438400" cy="4498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appears to have less endemic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corruption</a:t>
            </a:r>
            <a:r>
              <a:rPr lang="en-US" u="none">
                <a:latin typeface="Tahoma" pitchFamily="34" charset="0"/>
              </a:rPr>
              <a:t>: Transparency International in Berlin gives China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3.4</a:t>
            </a:r>
            <a:r>
              <a:rPr lang="en-US" u="none">
                <a:latin typeface="Tahoma" pitchFamily="34" charset="0"/>
              </a:rPr>
              <a:t> for corruption and India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2.8</a:t>
            </a:r>
            <a:r>
              <a:rPr lang="en-US" u="none">
                <a:latin typeface="Tahoma" pitchFamily="34" charset="0"/>
              </a:rPr>
              <a:t> on a scale from 1 to 10 (2004)</a:t>
            </a:r>
          </a:p>
        </p:txBody>
      </p:sp>
      <p:graphicFrame>
        <p:nvGraphicFramePr>
          <p:cNvPr id="565256" name="Object 8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56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57" name="Text Box 9"/>
          <p:cNvSpPr txBox="1">
            <a:spLocks noChangeArrowheads="1"/>
          </p:cNvSpPr>
          <p:nvPr/>
        </p:nvSpPr>
        <p:spPr bwMode="auto">
          <a:xfrm>
            <a:off x="2133600" y="2106613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84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47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478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4784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0" y="25400"/>
            <a:ext cx="9296400" cy="6861175"/>
          </a:xfrm>
          <a:prstGeom prst="rect">
            <a:avLst/>
          </a:prstGeom>
          <a:noFill/>
        </p:spPr>
      </p:pic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Inflation and financial depth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6477000" y="1828800"/>
            <a:ext cx="2590800" cy="413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China’s inflation 1961-2003 was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3.2%</a:t>
            </a:r>
            <a:r>
              <a:rPr lang="en-US" u="none">
                <a:latin typeface="Tahoma" pitchFamily="34" charset="0"/>
              </a:rPr>
              <a:t> per year on average compared with India’s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7.6%</a:t>
            </a:r>
          </a:p>
          <a:p>
            <a:r>
              <a:rPr lang="en-US" u="none">
                <a:latin typeface="Tahoma" pitchFamily="34" charset="0"/>
              </a:rPr>
              <a:t>China’s liquidity grew faster</a:t>
            </a:r>
          </a:p>
          <a:p>
            <a:r>
              <a:rPr lang="en-US" u="none">
                <a:latin typeface="Tahoma" pitchFamily="34" charset="0"/>
              </a:rPr>
              <a:t>Liquidity lubricates the wheels of growth</a:t>
            </a:r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2133600" y="2106613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  <p:graphicFrame>
        <p:nvGraphicFramePr>
          <p:cNvPr id="547852" name="Object 12"/>
          <p:cNvGraphicFramePr>
            <a:graphicFrameLocks noChangeAspect="1"/>
          </p:cNvGraphicFramePr>
          <p:nvPr/>
        </p:nvGraphicFramePr>
        <p:xfrm>
          <a:off x="1447800" y="17526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2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2133600" y="21082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7" grpId="0" build="p" animBg="1" autoUpdateAnimBg="0"/>
      <p:bldOleChart spid="547852" grpId="0" bld="series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6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488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488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4886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0" y="25400"/>
            <a:ext cx="9296400" cy="6861175"/>
          </a:xfrm>
          <a:prstGeom prst="rect">
            <a:avLst/>
          </a:prstGeom>
          <a:noFill/>
        </p:spPr>
      </p:pic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Inflation and financial depth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6477000" y="1828800"/>
            <a:ext cx="2590800" cy="3768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  <a:cs typeface="Times New Roman" pitchFamily="18" charset="0"/>
              </a:rPr>
              <a:t>China’s market capitalization of listed companies increased from scratch in 1991 to nearly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 50% </a:t>
            </a:r>
            <a:r>
              <a:rPr lang="en-US" u="none">
                <a:latin typeface="Tahoma" pitchFamily="34" charset="0"/>
                <a:cs typeface="Times New Roman" pitchFamily="18" charset="0"/>
              </a:rPr>
              <a:t>of GDP in 2003</a:t>
            </a:r>
          </a:p>
          <a:p>
            <a:r>
              <a:rPr lang="en-US" u="none">
                <a:latin typeface="Tahoma" pitchFamily="34" charset="0"/>
                <a:cs typeface="Times New Roman" pitchFamily="18" charset="0"/>
              </a:rPr>
              <a:t>India’s figure is also a bit less than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50%</a:t>
            </a:r>
            <a:r>
              <a:rPr lang="en-US" u="none">
                <a:latin typeface="Tahoma" pitchFamily="34" charset="0"/>
                <a:cs typeface="Times New Roman" pitchFamily="18" charset="0"/>
              </a:rPr>
              <a:t> </a:t>
            </a:r>
            <a:r>
              <a:rPr lang="en-US" u="none">
                <a:latin typeface="Tahoma" pitchFamily="34" charset="0"/>
              </a:rPr>
              <a:t> </a:t>
            </a: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2133600" y="2106613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1447800" y="17526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73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4" name="Text Box 10"/>
          <p:cNvSpPr txBox="1">
            <a:spLocks noChangeArrowheads="1"/>
          </p:cNvSpPr>
          <p:nvPr/>
        </p:nvSpPr>
        <p:spPr bwMode="auto">
          <a:xfrm>
            <a:off x="2133600" y="21082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3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0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04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043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143000" y="9906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Exports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graphicFrame>
        <p:nvGraphicFramePr>
          <p:cNvPr id="530442" name="Object 10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2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2133600" y="21336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  <p:sp>
        <p:nvSpPr>
          <p:cNvPr id="530444" name="Text Box 12"/>
          <p:cNvSpPr txBox="1">
            <a:spLocks noChangeArrowheads="1"/>
          </p:cNvSpPr>
          <p:nvPr/>
        </p:nvSpPr>
        <p:spPr bwMode="auto">
          <a:xfrm>
            <a:off x="6553200" y="1828800"/>
            <a:ext cx="2286000" cy="3768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China’s exports of goods and services have outpaced those from India</a:t>
            </a:r>
          </a:p>
          <a:p>
            <a:r>
              <a:rPr lang="en-US" u="none">
                <a:latin typeface="Tahoma" pitchFamily="34" charset="0"/>
              </a:rPr>
              <a:t>In China,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taxes on trade</a:t>
            </a:r>
            <a:r>
              <a:rPr lang="en-US" u="none">
                <a:latin typeface="Tahoma" pitchFamily="34" charset="0"/>
              </a:rPr>
              <a:t> are now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9%</a:t>
            </a:r>
            <a:r>
              <a:rPr lang="en-US" u="none">
                <a:latin typeface="Tahoma" pitchFamily="34" charset="0"/>
              </a:rPr>
              <a:t> compared with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16%</a:t>
            </a:r>
            <a:r>
              <a:rPr lang="en-US" u="none">
                <a:latin typeface="Tahoma" pitchFamily="34" charset="0"/>
              </a:rPr>
              <a:t> in India</a:t>
            </a:r>
            <a:endParaRPr lang="en-US" u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0442" grpId="0" bld="series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85" name="Group 5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48128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4812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81284" name="Picture 4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1066800" y="1828800"/>
            <a:ext cx="7097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Compare the development strategies and trajectories of the two economic giants of Asia</a:t>
            </a:r>
          </a:p>
          <a:p>
            <a:pPr marL="812800" indent="-8128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One obvious difference</a:t>
            </a:r>
          </a:p>
          <a:p>
            <a:pPr marL="1168400" lvl="1" indent="-7112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India is a </a:t>
            </a:r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</a:p>
          <a:p>
            <a:pPr marL="1168400" lvl="1" indent="-7112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China, though, is not</a:t>
            </a:r>
          </a:p>
          <a:p>
            <a:pPr marL="812800" indent="-8128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Many other differences, and similarities that include</a:t>
            </a:r>
          </a:p>
          <a:p>
            <a:pPr marL="1168400" lvl="1" indent="-7112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Low foreign debts</a:t>
            </a:r>
          </a:p>
          <a:p>
            <a:pPr marL="1168400" lvl="1" indent="-7112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Long coastlines</a:t>
            </a:r>
          </a:p>
          <a:p>
            <a:pPr marL="1168400" lvl="1" indent="-711200">
              <a:lnSpc>
                <a:spcPct val="85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Large overseas communities</a:t>
            </a:r>
            <a:endParaRPr kumimoji="1"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81288" name="Text Box 8"/>
          <p:cNvSpPr txBox="1">
            <a:spLocks noChangeArrowheads="1"/>
          </p:cNvSpPr>
          <p:nvPr/>
        </p:nvSpPr>
        <p:spPr bwMode="auto">
          <a:xfrm>
            <a:off x="1066800" y="968375"/>
            <a:ext cx="554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Two giants</a:t>
            </a:r>
          </a:p>
        </p:txBody>
      </p:sp>
      <p:sp>
        <p:nvSpPr>
          <p:cNvPr id="481289" name="Text Box 9"/>
          <p:cNvSpPr txBox="1">
            <a:spLocks noChangeArrowheads="1"/>
          </p:cNvSpPr>
          <p:nvPr/>
        </p:nvSpPr>
        <p:spPr bwMode="auto">
          <a:xfrm rot="21420000">
            <a:off x="5305425" y="487363"/>
            <a:ext cx="3305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What’s the story?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7" grpId="0" build="p" autoUpdateAnimBg="0"/>
      <p:bldP spid="48128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3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6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63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634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Adult female literacy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286000" cy="413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has taught more females than India how to read and write</a:t>
            </a:r>
          </a:p>
          <a:p>
            <a:r>
              <a:rPr lang="en-US" u="none">
                <a:latin typeface="Tahoma" pitchFamily="34" charset="0"/>
              </a:rPr>
              <a:t>The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youth female literacy</a:t>
            </a:r>
            <a:r>
              <a:rPr lang="en-US" u="none">
                <a:latin typeface="Tahoma" pitchFamily="34" charset="0"/>
              </a:rPr>
              <a:t> rate in China is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99%</a:t>
            </a:r>
            <a:r>
              <a:rPr lang="en-US" u="none">
                <a:latin typeface="Tahoma" pitchFamily="34" charset="0"/>
              </a:rPr>
              <a:t> compared with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65%</a:t>
            </a:r>
            <a:r>
              <a:rPr lang="en-US" u="none">
                <a:latin typeface="Tahoma" pitchFamily="34" charset="0"/>
              </a:rPr>
              <a:t> in India</a:t>
            </a:r>
          </a:p>
        </p:txBody>
      </p:sp>
      <p:graphicFrame>
        <p:nvGraphicFramePr>
          <p:cNvPr id="526346" name="Object 10"/>
          <p:cNvGraphicFramePr>
            <a:graphicFrameLocks noChangeAspect="1"/>
          </p:cNvGraphicFramePr>
          <p:nvPr/>
        </p:nvGraphicFramePr>
        <p:xfrm>
          <a:off x="13716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46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7" name="Text Box 11"/>
          <p:cNvSpPr txBox="1">
            <a:spLocks noChangeArrowheads="1"/>
          </p:cNvSpPr>
          <p:nvPr/>
        </p:nvSpPr>
        <p:spPr bwMode="auto">
          <a:xfrm>
            <a:off x="2133600" y="20574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</a:t>
            </a:r>
          </a:p>
        </p:txBody>
      </p:sp>
      <p:sp>
        <p:nvSpPr>
          <p:cNvPr id="526348" name="Text Box 12"/>
          <p:cNvSpPr txBox="1">
            <a:spLocks noChangeArrowheads="1"/>
          </p:cNvSpPr>
          <p:nvPr/>
        </p:nvSpPr>
        <p:spPr bwMode="auto">
          <a:xfrm rot="21420000">
            <a:off x="6324600" y="1066800"/>
            <a:ext cx="2636838" cy="482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latin typeface="Tahoma" pitchFamily="34" charset="0"/>
              </a:rPr>
              <a:t>Primary education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6346" grpId="0" bld="series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2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93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939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9392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Adult female literacy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438400" cy="23082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by now also has more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college students</a:t>
            </a:r>
            <a:r>
              <a:rPr lang="en-US" u="none">
                <a:latin typeface="Tahoma" pitchFamily="34" charset="0"/>
              </a:rPr>
              <a:t> than India as proportion of each cohort</a:t>
            </a:r>
          </a:p>
        </p:txBody>
      </p:sp>
      <p:graphicFrame>
        <p:nvGraphicFramePr>
          <p:cNvPr id="593928" name="Object 8"/>
          <p:cNvGraphicFramePr>
            <a:graphicFrameLocks noChangeAspect="1"/>
          </p:cNvGraphicFramePr>
          <p:nvPr/>
        </p:nvGraphicFramePr>
        <p:xfrm>
          <a:off x="13716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8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9" name="Text Box 9"/>
          <p:cNvSpPr txBox="1">
            <a:spLocks noChangeArrowheads="1"/>
          </p:cNvSpPr>
          <p:nvPr/>
        </p:nvSpPr>
        <p:spPr bwMode="auto">
          <a:xfrm>
            <a:off x="2133600" y="20574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</a:t>
            </a:r>
          </a:p>
        </p:txBody>
      </p:sp>
      <p:graphicFrame>
        <p:nvGraphicFramePr>
          <p:cNvPr id="594135" name="Group 215"/>
          <p:cNvGraphicFramePr>
            <a:graphicFrameLocks noGrp="1"/>
          </p:cNvGraphicFramePr>
          <p:nvPr/>
        </p:nvGraphicFramePr>
        <p:xfrm>
          <a:off x="6324600" y="4495800"/>
          <a:ext cx="2819400" cy="1371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4136" name="Text Box 216"/>
          <p:cNvSpPr txBox="1">
            <a:spLocks noChangeArrowheads="1"/>
          </p:cNvSpPr>
          <p:nvPr/>
        </p:nvSpPr>
        <p:spPr bwMode="auto">
          <a:xfrm rot="21420000">
            <a:off x="6324600" y="1066800"/>
            <a:ext cx="2652713" cy="482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latin typeface="Tahoma" pitchFamily="34" charset="0"/>
              </a:rPr>
              <a:t>Tertiary education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94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949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949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9494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Adult female literacy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94951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438400" cy="2673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has more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researchers</a:t>
            </a:r>
            <a:r>
              <a:rPr lang="en-US" u="none">
                <a:latin typeface="Tahoma" pitchFamily="34" charset="0"/>
              </a:rPr>
              <a:t> in R&amp;D than India per million people</a:t>
            </a:r>
          </a:p>
          <a:p>
            <a:pPr>
              <a:buClr>
                <a:srgbClr val="FF0000"/>
              </a:buClr>
            </a:pP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China 633</a:t>
            </a:r>
            <a:r>
              <a:rPr lang="en-US" u="none">
                <a:latin typeface="Tahoma" pitchFamily="34" charset="0"/>
              </a:rPr>
              <a:t> </a:t>
            </a:r>
            <a:r>
              <a:rPr lang="en-US" sz="2000" u="none">
                <a:latin typeface="Tahoma" pitchFamily="34" charset="0"/>
              </a:rPr>
              <a:t>(2002)</a:t>
            </a:r>
          </a:p>
          <a:p>
            <a:pPr>
              <a:buClr>
                <a:srgbClr val="FF0000"/>
              </a:buClr>
            </a:pP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India 120</a:t>
            </a:r>
            <a:r>
              <a:rPr lang="en-US" u="none">
                <a:latin typeface="Tahoma" pitchFamily="34" charset="0"/>
              </a:rPr>
              <a:t> (</a:t>
            </a:r>
            <a:r>
              <a:rPr lang="en-US" sz="2000" u="none">
                <a:latin typeface="Tahoma" pitchFamily="34" charset="0"/>
              </a:rPr>
              <a:t>1998)</a:t>
            </a:r>
          </a:p>
        </p:txBody>
      </p:sp>
      <p:graphicFrame>
        <p:nvGraphicFramePr>
          <p:cNvPr id="594952" name="Object 8"/>
          <p:cNvGraphicFramePr>
            <a:graphicFrameLocks noChangeAspect="1"/>
          </p:cNvGraphicFramePr>
          <p:nvPr/>
        </p:nvGraphicFramePr>
        <p:xfrm>
          <a:off x="13716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52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53" name="Text Box 9"/>
          <p:cNvSpPr txBox="1">
            <a:spLocks noChangeArrowheads="1"/>
          </p:cNvSpPr>
          <p:nvPr/>
        </p:nvSpPr>
        <p:spPr bwMode="auto">
          <a:xfrm>
            <a:off x="2133600" y="20574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</a:t>
            </a:r>
          </a:p>
        </p:txBody>
      </p:sp>
      <p:sp>
        <p:nvSpPr>
          <p:cNvPr id="594974" name="Text Box 30"/>
          <p:cNvSpPr txBox="1">
            <a:spLocks noChangeArrowheads="1"/>
          </p:cNvSpPr>
          <p:nvPr/>
        </p:nvSpPr>
        <p:spPr bwMode="auto">
          <a:xfrm rot="21420000">
            <a:off x="6172200" y="1062038"/>
            <a:ext cx="2811463" cy="482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latin typeface="Tahoma" pitchFamily="34" charset="0"/>
              </a:rPr>
              <a:t>Research &amp; science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9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1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97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959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959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9597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701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Adult female literacy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590800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China’s scientists publish more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research papers</a:t>
            </a:r>
            <a:r>
              <a:rPr lang="en-US" u="none">
                <a:latin typeface="Tahoma" pitchFamily="34" charset="0"/>
              </a:rPr>
              <a:t> than India’s</a:t>
            </a:r>
          </a:p>
        </p:txBody>
      </p:sp>
      <p:graphicFrame>
        <p:nvGraphicFramePr>
          <p:cNvPr id="595976" name="Object 8"/>
          <p:cNvGraphicFramePr>
            <a:graphicFrameLocks noChangeAspect="1"/>
          </p:cNvGraphicFramePr>
          <p:nvPr/>
        </p:nvGraphicFramePr>
        <p:xfrm>
          <a:off x="1371600" y="17145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76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145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77" name="Text Box 9"/>
          <p:cNvSpPr txBox="1">
            <a:spLocks noChangeArrowheads="1"/>
          </p:cNvSpPr>
          <p:nvPr/>
        </p:nvSpPr>
        <p:spPr bwMode="auto">
          <a:xfrm>
            <a:off x="2133600" y="20574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</a:t>
            </a:r>
          </a:p>
        </p:txBody>
      </p:sp>
      <p:graphicFrame>
        <p:nvGraphicFramePr>
          <p:cNvPr id="595999" name="Group 31"/>
          <p:cNvGraphicFramePr>
            <a:graphicFrameLocks noGrp="1"/>
          </p:cNvGraphicFramePr>
          <p:nvPr/>
        </p:nvGraphicFramePr>
        <p:xfrm>
          <a:off x="6324600" y="3733800"/>
          <a:ext cx="2819400" cy="1371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Million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6000" name="Text Box 32"/>
          <p:cNvSpPr txBox="1">
            <a:spLocks noChangeArrowheads="1"/>
          </p:cNvSpPr>
          <p:nvPr/>
        </p:nvSpPr>
        <p:spPr bwMode="auto">
          <a:xfrm rot="21420000">
            <a:off x="6172200" y="1062038"/>
            <a:ext cx="2811463" cy="482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latin typeface="Tahoma" pitchFamily="34" charset="0"/>
              </a:rPr>
              <a:t>Research &amp; science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59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5" grpId="0" build="p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38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8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83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838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553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Secondary education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286000" cy="413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 sends almost </a:t>
            </a:r>
            <a:r>
              <a:rPr kumimoji="1" lang="en-US" u="none">
                <a:solidFill>
                  <a:srgbClr val="FFFF00"/>
                </a:solidFill>
                <a:latin typeface="Tahoma" pitchFamily="34" charset="0"/>
              </a:rPr>
              <a:t>70%</a:t>
            </a: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her youngsters to </a:t>
            </a:r>
            <a:r>
              <a:rPr kumimoji="1"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secondary school</a:t>
            </a: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compared with </a:t>
            </a:r>
            <a:r>
              <a:rPr kumimoji="1" lang="en-US" u="none">
                <a:solidFill>
                  <a:srgbClr val="FFFF00"/>
                </a:solidFill>
                <a:latin typeface="Tahoma" pitchFamily="34" charset="0"/>
              </a:rPr>
              <a:t>50%</a:t>
            </a: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 India</a:t>
            </a:r>
          </a:p>
          <a:p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“An educated child does not want to plant rice”</a:t>
            </a:r>
          </a:p>
        </p:txBody>
      </p:sp>
      <p:sp>
        <p:nvSpPr>
          <p:cNvPr id="528393" name="Text Box 9"/>
          <p:cNvSpPr txBox="1">
            <a:spLocks noChangeArrowheads="1"/>
          </p:cNvSpPr>
          <p:nvPr/>
        </p:nvSpPr>
        <p:spPr bwMode="auto">
          <a:xfrm>
            <a:off x="2133600" y="20574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</a:t>
            </a:r>
          </a:p>
        </p:txBody>
      </p:sp>
      <p:graphicFrame>
        <p:nvGraphicFramePr>
          <p:cNvPr id="528395" name="Object 11"/>
          <p:cNvGraphicFramePr>
            <a:graphicFrameLocks noChangeAspect="1"/>
          </p:cNvGraphicFramePr>
          <p:nvPr/>
        </p:nvGraphicFramePr>
        <p:xfrm>
          <a:off x="1447800" y="1828800"/>
          <a:ext cx="4724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4724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396" name="Text Box 12"/>
          <p:cNvSpPr txBox="1">
            <a:spLocks noChangeArrowheads="1"/>
          </p:cNvSpPr>
          <p:nvPr/>
        </p:nvSpPr>
        <p:spPr bwMode="auto">
          <a:xfrm>
            <a:off x="2171700" y="2235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8395" grpId="0" bld="series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36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7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73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736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1143000" y="9906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Agriculture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286000" cy="30384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has done more than India to transfer labor from the land</a:t>
            </a:r>
          </a:p>
          <a:p>
            <a:r>
              <a:rPr lang="en-US" u="none">
                <a:latin typeface="Tahoma" pitchFamily="34" charset="0"/>
              </a:rPr>
              <a:t>Where have  all the workers gone?</a:t>
            </a:r>
          </a:p>
        </p:txBody>
      </p:sp>
      <p:graphicFrame>
        <p:nvGraphicFramePr>
          <p:cNvPr id="527370" name="Object 10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70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71" name="Text Box 11"/>
          <p:cNvSpPr txBox="1">
            <a:spLocks noChangeArrowheads="1"/>
          </p:cNvSpPr>
          <p:nvPr/>
        </p:nvSpPr>
        <p:spPr bwMode="auto">
          <a:xfrm>
            <a:off x="2133600" y="22098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7370" grpId="0" bld="series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99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969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969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9699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1143000" y="330200"/>
            <a:ext cx="6553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Urban population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286000" cy="4498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China has seen more people migrate from rural areas to cities than India, despite significant restrictions </a:t>
            </a:r>
          </a:p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Cities are important</a:t>
            </a:r>
            <a:r>
              <a:rPr lang="en-US" u="none">
                <a:latin typeface="Tahoma" pitchFamily="34" charset="0"/>
              </a:rPr>
              <a:t> to economic growth</a:t>
            </a:r>
          </a:p>
        </p:txBody>
      </p:sp>
      <p:graphicFrame>
        <p:nvGraphicFramePr>
          <p:cNvPr id="597005" name="Object 13"/>
          <p:cNvGraphicFramePr>
            <a:graphicFrameLocks noChangeAspect="1"/>
          </p:cNvGraphicFramePr>
          <p:nvPr/>
        </p:nvGraphicFramePr>
        <p:xfrm>
          <a:off x="1371600" y="1638300"/>
          <a:ext cx="4876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0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38300"/>
                        <a:ext cx="4876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2057400" y="201930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total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97005" grpId="0" bld="series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41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9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94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941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1143000" y="990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Manufacturing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286000" cy="3768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Rural workers in China have flocked into manufacturing In India, the services sector has expanded rapidly</a:t>
            </a:r>
          </a:p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Hardware </a:t>
            </a: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vs.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software</a:t>
            </a:r>
          </a:p>
        </p:txBody>
      </p:sp>
      <p:graphicFrame>
        <p:nvGraphicFramePr>
          <p:cNvPr id="529418" name="Object 10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8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9" name="Text Box 11"/>
          <p:cNvSpPr txBox="1">
            <a:spLocks noChangeArrowheads="1"/>
          </p:cNvSpPr>
          <p:nvPr/>
        </p:nvSpPr>
        <p:spPr bwMode="auto">
          <a:xfrm>
            <a:off x="2133600" y="2133600"/>
            <a:ext cx="129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% of GDP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9418" grpId="0" bld="series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45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1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14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146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1066800" y="968375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results so far</a:t>
            </a:r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143000" y="1863725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China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Saves and invests more than India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Attracts more foreign capital 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Tolerates less inflation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Exports more goods and services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Teaches more females how to read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Transfers her labor more rapidly out of farming into manufacturing and services</a:t>
            </a: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Small wonder, then, that China grows more rapidly than India</a:t>
            </a:r>
          </a:p>
          <a:p>
            <a:pPr marL="1168400" lvl="1" indent="-711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Even without democracy!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1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1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1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1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1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1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1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1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22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42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42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422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1131888" y="1828800"/>
            <a:ext cx="709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Common legacy of foreign influence or domination followed by communism or socialism</a:t>
            </a:r>
          </a:p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Market-friendly reforms started earlier in China than in India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1978 in China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1991 in India</a:t>
            </a:r>
          </a:p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So, China has been reforming her economy twice as long as India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… and more rapidly and radically 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1143000" y="968375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China </a:t>
            </a:r>
            <a:r>
              <a:rPr lang="en-US" sz="4400" b="1" u="none">
                <a:latin typeface="Tahoma" pitchFamily="34" charset="0"/>
              </a:rPr>
              <a:t>started earlier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4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05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14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14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1405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FFFF00"/>
                </a:solidFill>
                <a:latin typeface="Tahoma" pitchFamily="34" charset="0"/>
              </a:rPr>
              <a:t>India and China: </a:t>
            </a:r>
            <a:r>
              <a:rPr lang="en-US" sz="3200" b="1" u="none">
                <a:latin typeface="Tahoma" pitchFamily="34" charset="0"/>
              </a:rPr>
              <a:t>GDP per capita 1820-1950 </a:t>
            </a:r>
            <a:r>
              <a:rPr lang="en-US" b="1" u="none">
                <a:latin typeface="Tahoma" pitchFamily="34" charset="0"/>
              </a:rPr>
              <a:t>(constant 1990 US dollars)</a:t>
            </a:r>
          </a:p>
        </p:txBody>
      </p:sp>
      <p:graphicFrame>
        <p:nvGraphicFramePr>
          <p:cNvPr id="514059" name="Object 11"/>
          <p:cNvGraphicFramePr>
            <a:graphicFrameLocks noChangeAspect="1"/>
          </p:cNvGraphicFramePr>
          <p:nvPr/>
        </p:nvGraphicFramePr>
        <p:xfrm>
          <a:off x="1485900" y="1714500"/>
          <a:ext cx="48387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59" name="Chart" r:id="rId3" imgW="11556000" imgH="10908000" progId="Excel.Sheet.8">
                  <p:embed/>
                </p:oleObj>
              </mc:Choice>
              <mc:Fallback>
                <p:oleObj name="Chart" r:id="rId3" imgW="11556000" imgH="10908000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714500"/>
                        <a:ext cx="48387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60" name="Text Box 12"/>
          <p:cNvSpPr txBox="1">
            <a:spLocks noChangeArrowheads="1"/>
          </p:cNvSpPr>
          <p:nvPr/>
        </p:nvSpPr>
        <p:spPr bwMode="auto">
          <a:xfrm>
            <a:off x="6400800" y="2130425"/>
            <a:ext cx="2514600" cy="3533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 was richer than India 200 years ago, but</a:t>
            </a:r>
          </a:p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India did better than China thereafter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4059" grpId="0" bld="series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3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398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1066800" y="1828800"/>
            <a:ext cx="7097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Again, one glaring difference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India is a </a:t>
            </a:r>
            <a:r>
              <a:rPr kumimoji="1" lang="en-US" sz="32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 is not</a:t>
            </a:r>
          </a:p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Does democracy impede economic growth? </a:t>
            </a:r>
          </a:p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 this, perhaps, why India has grown less rapidly than China since 1950?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1066800" y="968375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role of </a:t>
            </a:r>
            <a:r>
              <a:rPr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 rot="21420000">
            <a:off x="593725" y="434975"/>
            <a:ext cx="234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none">
                <a:latin typeface="Tahoma" pitchFamily="34" charset="0"/>
              </a:rPr>
              <a:t>Next question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3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3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3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01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5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50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501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1066800" y="968375"/>
            <a:ext cx="554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Two theories</a:t>
            </a:r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1143000" y="1863725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Democracy is good for growth, and so are investment, education, etc.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Reason: </a:t>
            </a:r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democracy fosters efficiency </a:t>
            </a: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by facilitating change of government, and efficiency is good for growth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Democracy hurts growth, or worse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Reason: </a:t>
            </a:r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democracy plays into the hands of pressure groups</a:t>
            </a: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that tend to abuse their power at public expense</a:t>
            </a: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5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5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5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5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5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03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6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60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603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6477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latin typeface="Tahoma" pitchFamily="34" charset="0"/>
              </a:rPr>
              <a:t>Growth and </a:t>
            </a:r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political liberties</a:t>
            </a:r>
            <a:r>
              <a:rPr lang="en-US" sz="4400" b="1" u="none">
                <a:latin typeface="Tahoma" pitchFamily="34" charset="0"/>
              </a:rPr>
              <a:t> 1965-98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u="none">
                <a:solidFill>
                  <a:srgbClr val="003300"/>
                </a:solidFill>
                <a:latin typeface="Tahoma" pitchFamily="34" charset="0"/>
              </a:rPr>
              <a:t>Central African Republic</a:t>
            </a:r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2913063" y="1838325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u="none">
                <a:solidFill>
                  <a:srgbClr val="003300"/>
                </a:solidFill>
                <a:latin typeface="Tahoma" pitchFamily="34" charset="0"/>
              </a:rPr>
              <a:t>Brazil</a:t>
            </a: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6629400" y="1809750"/>
            <a:ext cx="2209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is good for growth:</a:t>
            </a:r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 visible sign that democracy stands in the way of economic growth</a:t>
            </a:r>
          </a:p>
        </p:txBody>
      </p:sp>
      <p:graphicFrame>
        <p:nvGraphicFramePr>
          <p:cNvPr id="556042" name="Object 10"/>
          <p:cNvGraphicFramePr>
            <a:graphicFrameLocks noChangeAspect="1"/>
          </p:cNvGraphicFramePr>
          <p:nvPr/>
        </p:nvGraphicFramePr>
        <p:xfrm>
          <a:off x="1555750" y="1708150"/>
          <a:ext cx="4921250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2" name="Chart" r:id="rId3" imgW="11808000" imgH="11520000" progId="Excel.Sheet.8">
                  <p:embed/>
                </p:oleObj>
              </mc:Choice>
              <mc:Fallback>
                <p:oleObj name="Chart" r:id="rId3" imgW="11808000" imgH="11520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708150"/>
                        <a:ext cx="4921250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43" name="Text Box 11"/>
          <p:cNvSpPr txBox="1">
            <a:spLocks noChangeArrowheads="1"/>
          </p:cNvSpPr>
          <p:nvPr/>
        </p:nvSpPr>
        <p:spPr bwMode="auto">
          <a:xfrm>
            <a:off x="2741613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-0.62</a:t>
            </a:r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3155950" y="218757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Botswana</a:t>
            </a:r>
          </a:p>
        </p:txBody>
      </p: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5137150" y="2524125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5524500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Niger</a:t>
            </a:r>
          </a:p>
        </p:txBody>
      </p:sp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2622550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Venezuela</a:t>
            </a:r>
          </a:p>
        </p:txBody>
      </p:sp>
      <p:sp>
        <p:nvSpPr>
          <p:cNvPr id="556048" name="Text Box 16"/>
          <p:cNvSpPr txBox="1">
            <a:spLocks noChangeArrowheads="1"/>
          </p:cNvSpPr>
          <p:nvPr/>
        </p:nvSpPr>
        <p:spPr bwMode="auto">
          <a:xfrm>
            <a:off x="3903663" y="27209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Korea</a:t>
            </a:r>
          </a:p>
        </p:txBody>
      </p:sp>
      <p:sp>
        <p:nvSpPr>
          <p:cNvPr id="556049" name="Text Box 17"/>
          <p:cNvSpPr txBox="1">
            <a:spLocks noChangeArrowheads="1"/>
          </p:cNvSpPr>
          <p:nvPr/>
        </p:nvSpPr>
        <p:spPr bwMode="auto">
          <a:xfrm rot="21420000">
            <a:off x="212725" y="6172200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85 countries</a:t>
            </a:r>
          </a:p>
        </p:txBody>
      </p:sp>
      <p:sp>
        <p:nvSpPr>
          <p:cNvPr id="556050" name="Text Box 18"/>
          <p:cNvSpPr txBox="1">
            <a:spLocks noChangeArrowheads="1"/>
          </p:cNvSpPr>
          <p:nvPr/>
        </p:nvSpPr>
        <p:spPr bwMode="auto">
          <a:xfrm>
            <a:off x="3200400" y="39624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India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6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1" grpId="0" build="p" autoUpdateAnimBg="0"/>
      <p:bldOleChart spid="556042" grpId="0"/>
      <p:bldP spid="556043" grpId="0" autoUpdateAnimBg="0"/>
      <p:bldP spid="55604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05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70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70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706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6629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latin typeface="Tahoma" pitchFamily="34" charset="0"/>
              </a:rPr>
              <a:t>Growth and </a:t>
            </a:r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political liberties</a:t>
            </a:r>
            <a:r>
              <a:rPr lang="en-US" sz="4400" b="1" u="none">
                <a:latin typeface="Tahoma" pitchFamily="34" charset="0"/>
              </a:rPr>
              <a:t> 1965-98</a:t>
            </a:r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5975350" y="497681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u="none">
                <a:solidFill>
                  <a:srgbClr val="003300"/>
                </a:solidFill>
                <a:latin typeface="Tahoma" pitchFamily="34" charset="0"/>
              </a:rPr>
              <a:t>Central African Republic</a:t>
            </a:r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2913063" y="1838325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u="none">
                <a:solidFill>
                  <a:srgbClr val="003300"/>
                </a:solidFill>
                <a:latin typeface="Tahoma" pitchFamily="34" charset="0"/>
              </a:rPr>
              <a:t>Brazil</a:t>
            </a:r>
          </a:p>
        </p:txBody>
      </p:sp>
      <p:graphicFrame>
        <p:nvGraphicFramePr>
          <p:cNvPr id="557065" name="Object 9"/>
          <p:cNvGraphicFramePr>
            <a:graphicFrameLocks noChangeAspect="1"/>
          </p:cNvGraphicFramePr>
          <p:nvPr/>
        </p:nvGraphicFramePr>
        <p:xfrm>
          <a:off x="1555750" y="1708150"/>
          <a:ext cx="4921250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6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708150"/>
                        <a:ext cx="4921250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6" name="Text Box 10"/>
          <p:cNvSpPr txBox="1">
            <a:spLocks noChangeArrowheads="1"/>
          </p:cNvSpPr>
          <p:nvPr/>
        </p:nvSpPr>
        <p:spPr bwMode="auto">
          <a:xfrm>
            <a:off x="2741613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-0.62</a:t>
            </a:r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3155950" y="2187575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Botswana</a:t>
            </a:r>
          </a:p>
        </p:txBody>
      </p:sp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5524500" y="53117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Niger</a:t>
            </a:r>
          </a:p>
        </p:txBody>
      </p: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2622550" y="452755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Venezuela</a:t>
            </a:r>
          </a:p>
        </p:txBody>
      </p:sp>
      <p:sp>
        <p:nvSpPr>
          <p:cNvPr id="557070" name="Text Box 14"/>
          <p:cNvSpPr txBox="1">
            <a:spLocks noChangeArrowheads="1"/>
          </p:cNvSpPr>
          <p:nvPr/>
        </p:nvSpPr>
        <p:spPr bwMode="auto">
          <a:xfrm>
            <a:off x="3903663" y="2720975"/>
            <a:ext cx="70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Korea</a:t>
            </a:r>
          </a:p>
        </p:txBody>
      </p:sp>
      <p:sp>
        <p:nvSpPr>
          <p:cNvPr id="557071" name="Text Box 15"/>
          <p:cNvSpPr txBox="1">
            <a:spLocks noChangeArrowheads="1"/>
          </p:cNvSpPr>
          <p:nvPr/>
        </p:nvSpPr>
        <p:spPr bwMode="auto">
          <a:xfrm>
            <a:off x="6629400" y="1828800"/>
            <a:ext cx="2133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Political liberty is good for growth</a:t>
            </a:r>
          </a:p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because </a:t>
            </a:r>
            <a:r>
              <a:rPr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oppression breeds inefficiency,</a:t>
            </a:r>
          </a:p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so does corruption</a:t>
            </a:r>
          </a:p>
        </p:txBody>
      </p: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5137150" y="2524125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557073" name="Text Box 17"/>
          <p:cNvSpPr txBox="1">
            <a:spLocks noChangeArrowheads="1"/>
          </p:cNvSpPr>
          <p:nvPr/>
        </p:nvSpPr>
        <p:spPr bwMode="auto">
          <a:xfrm>
            <a:off x="3200400" y="39624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India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08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80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80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808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1066800" y="330200"/>
            <a:ext cx="6553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Growth and </a:t>
            </a:r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  <a:r>
              <a:rPr lang="en-US" sz="4400" b="1" u="none">
                <a:latin typeface="Tahoma" pitchFamily="34" charset="0"/>
              </a:rPr>
              <a:t> 1960-2000</a:t>
            </a:r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 rot="21420000">
            <a:off x="6530975" y="5562600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144 countries</a:t>
            </a:r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 rot="21420000">
            <a:off x="6567488" y="3429000"/>
            <a:ext cx="2206625" cy="182562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and growth seem to go together</a:t>
            </a:r>
          </a:p>
        </p:txBody>
      </p:sp>
      <p:graphicFrame>
        <p:nvGraphicFramePr>
          <p:cNvPr id="558089" name="Object 9"/>
          <p:cNvGraphicFramePr>
            <a:graphicFrameLocks noChangeAspect="1"/>
          </p:cNvGraphicFramePr>
          <p:nvPr/>
        </p:nvGraphicFramePr>
        <p:xfrm>
          <a:off x="1587500" y="1714500"/>
          <a:ext cx="47625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89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714500"/>
                        <a:ext cx="47625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90" name="Text Box 10"/>
          <p:cNvSpPr txBox="1">
            <a:spLocks noChangeArrowheads="1"/>
          </p:cNvSpPr>
          <p:nvPr/>
        </p:nvSpPr>
        <p:spPr bwMode="auto">
          <a:xfrm rot="21420000">
            <a:off x="4533900" y="53721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0.48</a:t>
            </a:r>
          </a:p>
        </p:txBody>
      </p:sp>
      <p:sp>
        <p:nvSpPr>
          <p:cNvPr id="558091" name="Text Box 11"/>
          <p:cNvSpPr txBox="1">
            <a:spLocks noChangeArrowheads="1"/>
          </p:cNvSpPr>
          <p:nvPr/>
        </p:nvSpPr>
        <p:spPr bwMode="auto">
          <a:xfrm rot="21420000">
            <a:off x="2247900" y="1906588"/>
            <a:ext cx="1081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Equatorial</a:t>
            </a:r>
          </a:p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Guinea</a:t>
            </a:r>
          </a:p>
        </p:txBody>
      </p:sp>
      <p:sp>
        <p:nvSpPr>
          <p:cNvPr id="558092" name="Text Box 12"/>
          <p:cNvSpPr txBox="1">
            <a:spLocks noChangeArrowheads="1"/>
          </p:cNvSpPr>
          <p:nvPr/>
        </p:nvSpPr>
        <p:spPr bwMode="auto">
          <a:xfrm rot="21420000">
            <a:off x="4229100" y="2967038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Malaysia</a:t>
            </a:r>
          </a:p>
        </p:txBody>
      </p:sp>
      <p:sp>
        <p:nvSpPr>
          <p:cNvPr id="558093" name="Line 13"/>
          <p:cNvSpPr>
            <a:spLocks noChangeShapeType="1"/>
          </p:cNvSpPr>
          <p:nvPr/>
        </p:nvSpPr>
        <p:spPr bwMode="auto">
          <a:xfrm>
            <a:off x="4914900" y="3238500"/>
            <a:ext cx="119063" cy="174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58094" name="Text Box 14"/>
          <p:cNvSpPr txBox="1">
            <a:spLocks noChangeArrowheads="1"/>
          </p:cNvSpPr>
          <p:nvPr/>
        </p:nvSpPr>
        <p:spPr bwMode="auto">
          <a:xfrm rot="21420000">
            <a:off x="2911475" y="2705100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Singapore</a:t>
            </a:r>
          </a:p>
        </p:txBody>
      </p:sp>
      <p:sp>
        <p:nvSpPr>
          <p:cNvPr id="558095" name="Text Box 15"/>
          <p:cNvSpPr txBox="1">
            <a:spLocks noChangeArrowheads="1"/>
          </p:cNvSpPr>
          <p:nvPr/>
        </p:nvSpPr>
        <p:spPr bwMode="auto">
          <a:xfrm rot="21420000">
            <a:off x="5927725" y="203200"/>
            <a:ext cx="3063875" cy="84772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Must look elsewhere for an explanation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8" grpId="0" animBg="1" autoUpdateAnimBg="0"/>
      <p:bldOleChart spid="558089" grpId="0"/>
      <p:bldP spid="55809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10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9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91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910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1066800" y="330200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Education and </a:t>
            </a:r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  <a:r>
              <a:rPr lang="en-US" sz="4400" b="1" u="none">
                <a:latin typeface="Tahoma" pitchFamily="34" charset="0"/>
              </a:rPr>
              <a:t> 1960-2000</a:t>
            </a: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 rot="21420000">
            <a:off x="2247900" y="1906588"/>
            <a:ext cx="1081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Equatorial</a:t>
            </a:r>
          </a:p>
          <a:p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Guinea</a:t>
            </a:r>
          </a:p>
        </p:txBody>
      </p:sp>
      <p:sp>
        <p:nvSpPr>
          <p:cNvPr id="559112" name="Text Box 8"/>
          <p:cNvSpPr txBox="1">
            <a:spLocks noChangeArrowheads="1"/>
          </p:cNvSpPr>
          <p:nvPr/>
        </p:nvSpPr>
        <p:spPr bwMode="auto">
          <a:xfrm rot="21420000">
            <a:off x="4229100" y="2967038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Malaysia</a:t>
            </a:r>
          </a:p>
        </p:txBody>
      </p:sp>
      <p:sp>
        <p:nvSpPr>
          <p:cNvPr id="559113" name="Line 9"/>
          <p:cNvSpPr>
            <a:spLocks noChangeShapeType="1"/>
          </p:cNvSpPr>
          <p:nvPr/>
        </p:nvSpPr>
        <p:spPr bwMode="auto">
          <a:xfrm>
            <a:off x="4914900" y="3238500"/>
            <a:ext cx="119063" cy="174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 rot="21420000">
            <a:off x="2911475" y="2705100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u="none">
                <a:solidFill>
                  <a:schemeClr val="bg2"/>
                </a:solidFill>
                <a:latin typeface="Tahoma" pitchFamily="34" charset="0"/>
              </a:rPr>
              <a:t>Singapore</a:t>
            </a:r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 rot="21420000">
            <a:off x="5927725" y="203200"/>
            <a:ext cx="3063875" cy="84772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Must look elsewhere for an explanation</a:t>
            </a:r>
          </a:p>
        </p:txBody>
      </p:sp>
      <p:sp>
        <p:nvSpPr>
          <p:cNvPr id="559116" name="Text Box 12"/>
          <p:cNvSpPr txBox="1">
            <a:spLocks noChangeArrowheads="1"/>
          </p:cNvSpPr>
          <p:nvPr/>
        </p:nvSpPr>
        <p:spPr bwMode="auto">
          <a:xfrm rot="21420000">
            <a:off x="6454775" y="5646738"/>
            <a:ext cx="200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126 countries</a:t>
            </a:r>
          </a:p>
        </p:txBody>
      </p:sp>
      <p:sp>
        <p:nvSpPr>
          <p:cNvPr id="559117" name="Text Box 13"/>
          <p:cNvSpPr txBox="1">
            <a:spLocks noChangeArrowheads="1"/>
          </p:cNvSpPr>
          <p:nvPr/>
        </p:nvSpPr>
        <p:spPr bwMode="auto">
          <a:xfrm rot="21420000">
            <a:off x="6477000" y="3498850"/>
            <a:ext cx="2286000" cy="157797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and education go hand in hand</a:t>
            </a:r>
          </a:p>
        </p:txBody>
      </p:sp>
      <p:graphicFrame>
        <p:nvGraphicFramePr>
          <p:cNvPr id="559118" name="Object 14"/>
          <p:cNvGraphicFramePr>
            <a:graphicFrameLocks noChangeAspect="1"/>
          </p:cNvGraphicFramePr>
          <p:nvPr/>
        </p:nvGraphicFramePr>
        <p:xfrm>
          <a:off x="1587500" y="1727200"/>
          <a:ext cx="47625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18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727200"/>
                        <a:ext cx="47625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19" name="Text Box 15"/>
          <p:cNvSpPr txBox="1">
            <a:spLocks noChangeArrowheads="1"/>
          </p:cNvSpPr>
          <p:nvPr/>
        </p:nvSpPr>
        <p:spPr bwMode="auto">
          <a:xfrm rot="21420000">
            <a:off x="2511425" y="21336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0.62</a:t>
            </a:r>
          </a:p>
        </p:txBody>
      </p:sp>
      <p:sp>
        <p:nvSpPr>
          <p:cNvPr id="559120" name="Oval 16"/>
          <p:cNvSpPr>
            <a:spLocks noChangeArrowheads="1"/>
          </p:cNvSpPr>
          <p:nvPr/>
        </p:nvSpPr>
        <p:spPr bwMode="auto">
          <a:xfrm>
            <a:off x="1778000" y="2717800"/>
            <a:ext cx="381000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7" grpId="0" animBg="1" autoUpdateAnimBg="0"/>
      <p:bldP spid="5591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13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01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01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013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1143000" y="968375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 </a:t>
            </a:r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1946-2000</a:t>
            </a:r>
          </a:p>
        </p:txBody>
      </p:sp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977900" y="1960563"/>
          <a:ext cx="687070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35" name="Photo Editor Photo" r:id="rId3" imgW="4858428" imgH="3191320" progId="">
                  <p:embed/>
                </p:oleObj>
              </mc:Choice>
              <mc:Fallback>
                <p:oleObj name="Photo Editor Photo" r:id="rId3" imgW="4858428" imgH="31913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960563"/>
                        <a:ext cx="687070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6" name="Text Box 8"/>
          <p:cNvSpPr txBox="1">
            <a:spLocks noChangeArrowheads="1"/>
          </p:cNvSpPr>
          <p:nvPr/>
        </p:nvSpPr>
        <p:spPr bwMode="auto">
          <a:xfrm rot="21420000">
            <a:off x="6630988" y="228282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 rot="21420000">
            <a:off x="6727825" y="3654425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Oligocracy</a:t>
            </a: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 rot="21420000">
            <a:off x="6807200" y="4729163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Autocracy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 rot="21420000">
            <a:off x="1598613" y="1895475"/>
            <a:ext cx="2897187" cy="84772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1946: 20 out of 70</a:t>
            </a:r>
          </a:p>
          <a:p>
            <a:r>
              <a:rPr lang="en-US" u="none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2000: 90 out of 170</a:t>
            </a:r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 rot="16200000">
            <a:off x="-777875" y="3870325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Number of countries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15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11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11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115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1131888" y="2590800"/>
            <a:ext cx="74025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Measures to combat corruption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32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Corruption perceptions index </a:t>
            </a: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from Transparency International </a:t>
            </a:r>
          </a:p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Measures to enhance equality</a:t>
            </a:r>
          </a:p>
          <a:p>
            <a:pPr marL="1168400" lvl="1" indent="-711200"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32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Gini index</a:t>
            </a:r>
          </a:p>
          <a:p>
            <a:pPr marL="812800" indent="-812800"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do the data say?</a:t>
            </a:r>
          </a:p>
        </p:txBody>
      </p:sp>
      <p:sp>
        <p:nvSpPr>
          <p:cNvPr id="561159" name="Text Box 7"/>
          <p:cNvSpPr txBox="1">
            <a:spLocks noChangeArrowheads="1"/>
          </p:cNvSpPr>
          <p:nvPr/>
        </p:nvSpPr>
        <p:spPr bwMode="auto">
          <a:xfrm>
            <a:off x="1143000" y="854075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latin typeface="Tahoma" pitchFamily="34" charset="0"/>
              </a:rPr>
              <a:t>Other ways to build up</a:t>
            </a:r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 social capital</a:t>
            </a:r>
            <a:endParaRPr lang="en-US" sz="4400" b="1" u="none"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1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17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21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21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218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2182" name="Text Box 6"/>
          <p:cNvSpPr txBox="1">
            <a:spLocks noChangeArrowheads="1"/>
          </p:cNvSpPr>
          <p:nvPr/>
        </p:nvSpPr>
        <p:spPr bwMode="auto">
          <a:xfrm>
            <a:off x="1066800" y="330200"/>
            <a:ext cx="6553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Growth and </a:t>
            </a:r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corruption</a:t>
            </a:r>
            <a:r>
              <a:rPr lang="en-US" sz="4400" b="1" u="none">
                <a:latin typeface="Tahoma" pitchFamily="34" charset="0"/>
              </a:rPr>
              <a:t> 1965-1998</a:t>
            </a:r>
          </a:p>
        </p:txBody>
      </p:sp>
      <p:sp>
        <p:nvSpPr>
          <p:cNvPr id="562183" name="Text Box 7"/>
          <p:cNvSpPr txBox="1">
            <a:spLocks noChangeArrowheads="1"/>
          </p:cNvSpPr>
          <p:nvPr/>
        </p:nvSpPr>
        <p:spPr bwMode="auto">
          <a:xfrm rot="21420000">
            <a:off x="6621463" y="5567363"/>
            <a:ext cx="183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55 countries</a:t>
            </a:r>
          </a:p>
        </p:txBody>
      </p:sp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6632575" y="2133600"/>
            <a:ext cx="2206625" cy="310673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latin typeface="Tahoma" pitchFamily="34" charset="0"/>
              </a:rPr>
              <a:t>Honesty is good for growth because corruption creates inefficiency</a:t>
            </a:r>
          </a:p>
        </p:txBody>
      </p:sp>
      <p:sp>
        <p:nvSpPr>
          <p:cNvPr id="562186" name="Text Box 10"/>
          <p:cNvSpPr txBox="1">
            <a:spLocks noChangeArrowheads="1"/>
          </p:cNvSpPr>
          <p:nvPr/>
        </p:nvSpPr>
        <p:spPr bwMode="auto">
          <a:xfrm rot="21420000">
            <a:off x="5916613" y="420688"/>
            <a:ext cx="2833687" cy="544512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latin typeface="Tahoma" pitchFamily="34" charset="0"/>
              </a:rPr>
              <a:t>Small difference</a:t>
            </a:r>
          </a:p>
        </p:txBody>
      </p:sp>
      <p:sp>
        <p:nvSpPr>
          <p:cNvPr id="562194" name="Text Box 18"/>
          <p:cNvSpPr txBox="1">
            <a:spLocks noChangeArrowheads="1"/>
          </p:cNvSpPr>
          <p:nvPr/>
        </p:nvSpPr>
        <p:spPr bwMode="auto">
          <a:xfrm rot="21420000">
            <a:off x="4645025" y="525780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0.40</a:t>
            </a:r>
          </a:p>
        </p:txBody>
      </p:sp>
      <p:graphicFrame>
        <p:nvGraphicFramePr>
          <p:cNvPr id="562195" name="Object 19"/>
          <p:cNvGraphicFramePr>
            <a:graphicFrameLocks noChangeAspect="1"/>
          </p:cNvGraphicFramePr>
          <p:nvPr/>
        </p:nvGraphicFramePr>
        <p:xfrm>
          <a:off x="1574800" y="1684338"/>
          <a:ext cx="4953000" cy="47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9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684338"/>
                        <a:ext cx="4953000" cy="476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97" name="Line 21"/>
          <p:cNvSpPr>
            <a:spLocks noChangeShapeType="1"/>
          </p:cNvSpPr>
          <p:nvPr/>
        </p:nvSpPr>
        <p:spPr bwMode="auto">
          <a:xfrm>
            <a:off x="3441700" y="3873500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2198" name="Text Box 22"/>
          <p:cNvSpPr txBox="1">
            <a:spLocks noChangeArrowheads="1"/>
          </p:cNvSpPr>
          <p:nvPr/>
        </p:nvSpPr>
        <p:spPr bwMode="auto">
          <a:xfrm>
            <a:off x="3797300" y="2927350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2908300" y="361315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India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6" grpId="0" animBg="1" autoUpdateAnimBg="0"/>
      <p:bldOleChart spid="5621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0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32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32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320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1066800" y="330200"/>
            <a:ext cx="6400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Growth and </a:t>
            </a:r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inequality</a:t>
            </a:r>
            <a:r>
              <a:rPr lang="en-US" sz="4400" b="1" u="none">
                <a:latin typeface="Tahoma" pitchFamily="34" charset="0"/>
              </a:rPr>
              <a:t> 1965-1998</a:t>
            </a:r>
          </a:p>
        </p:txBody>
      </p:sp>
      <p:sp>
        <p:nvSpPr>
          <p:cNvPr id="563207" name="Text Box 7"/>
          <p:cNvSpPr txBox="1">
            <a:spLocks noChangeArrowheads="1"/>
          </p:cNvSpPr>
          <p:nvPr/>
        </p:nvSpPr>
        <p:spPr bwMode="auto">
          <a:xfrm rot="21420000">
            <a:off x="6530975" y="5567363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75 countries</a:t>
            </a:r>
          </a:p>
        </p:txBody>
      </p:sp>
      <p:sp>
        <p:nvSpPr>
          <p:cNvPr id="563208" name="Text Box 8"/>
          <p:cNvSpPr txBox="1">
            <a:spLocks noChangeArrowheads="1"/>
          </p:cNvSpPr>
          <p:nvPr/>
        </p:nvSpPr>
        <p:spPr bwMode="auto">
          <a:xfrm>
            <a:off x="6608763" y="1778000"/>
            <a:ext cx="2206625" cy="34036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Equality is good for growth</a:t>
            </a: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</a:t>
            </a:r>
          </a:p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 visible sign that equality stands in the way of economic growth</a:t>
            </a:r>
          </a:p>
        </p:txBody>
      </p:sp>
      <p:graphicFrame>
        <p:nvGraphicFramePr>
          <p:cNvPr id="563215" name="Object 15"/>
          <p:cNvGraphicFramePr>
            <a:graphicFrameLocks noChangeAspect="1"/>
          </p:cNvGraphicFramePr>
          <p:nvPr/>
        </p:nvGraphicFramePr>
        <p:xfrm>
          <a:off x="1524000" y="1698625"/>
          <a:ext cx="495300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5" name="Chart" r:id="rId3" imgW="11520000" imgH="11520000" progId="Excel.Sheet.8">
                  <p:embed/>
                </p:oleObj>
              </mc:Choice>
              <mc:Fallback>
                <p:oleObj name="Chart" r:id="rId3" imgW="11520000" imgH="1152000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98625"/>
                        <a:ext cx="4953000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6" name="Text Box 16"/>
          <p:cNvSpPr txBox="1">
            <a:spLocks noChangeArrowheads="1"/>
          </p:cNvSpPr>
          <p:nvPr/>
        </p:nvSpPr>
        <p:spPr bwMode="auto">
          <a:xfrm>
            <a:off x="4953000" y="2813050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563217" name="Text Box 17"/>
          <p:cNvSpPr txBox="1">
            <a:spLocks noChangeArrowheads="1"/>
          </p:cNvSpPr>
          <p:nvPr/>
        </p:nvSpPr>
        <p:spPr bwMode="auto">
          <a:xfrm>
            <a:off x="3276600" y="42418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India</a:t>
            </a:r>
          </a:p>
        </p:txBody>
      </p:sp>
      <p:sp>
        <p:nvSpPr>
          <p:cNvPr id="563218" name="Line 18"/>
          <p:cNvSpPr>
            <a:spLocks noChangeShapeType="1"/>
          </p:cNvSpPr>
          <p:nvPr/>
        </p:nvSpPr>
        <p:spPr bwMode="auto">
          <a:xfrm flipV="1">
            <a:off x="3962400" y="4114800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3219" name="Text Box 19"/>
          <p:cNvSpPr txBox="1">
            <a:spLocks noChangeArrowheads="1"/>
          </p:cNvSpPr>
          <p:nvPr/>
        </p:nvSpPr>
        <p:spPr bwMode="auto">
          <a:xfrm rot="21420000">
            <a:off x="2743200" y="52578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-0.50</a:t>
            </a:r>
          </a:p>
        </p:txBody>
      </p:sp>
      <p:sp>
        <p:nvSpPr>
          <p:cNvPr id="563220" name="Text Box 20"/>
          <p:cNvSpPr txBox="1">
            <a:spLocks noChangeArrowheads="1"/>
          </p:cNvSpPr>
          <p:nvPr/>
        </p:nvSpPr>
        <p:spPr bwMode="auto">
          <a:xfrm rot="21420000">
            <a:off x="5916613" y="420688"/>
            <a:ext cx="2833687" cy="544512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latin typeface="Tahoma" pitchFamily="34" charset="0"/>
              </a:rPr>
              <a:t>Big difference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3215" grpId="0"/>
      <p:bldP spid="56322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16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161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1610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FFFF00"/>
                </a:solidFill>
                <a:latin typeface="Tahoma" pitchFamily="34" charset="0"/>
              </a:rPr>
              <a:t>India and China: </a:t>
            </a:r>
            <a:r>
              <a:rPr lang="en-US" sz="3200" b="1" u="none">
                <a:latin typeface="Tahoma" pitchFamily="34" charset="0"/>
              </a:rPr>
              <a:t>GDP per capita 1820-1950 </a:t>
            </a:r>
            <a:r>
              <a:rPr lang="en-US" b="1" u="none">
                <a:latin typeface="Tahoma" pitchFamily="34" charset="0"/>
              </a:rPr>
              <a:t>(constant 1990 US dollars)</a:t>
            </a:r>
          </a:p>
        </p:txBody>
      </p:sp>
      <p:graphicFrame>
        <p:nvGraphicFramePr>
          <p:cNvPr id="516103" name="Object 7"/>
          <p:cNvGraphicFramePr>
            <a:graphicFrameLocks noChangeAspect="1"/>
          </p:cNvGraphicFramePr>
          <p:nvPr/>
        </p:nvGraphicFramePr>
        <p:xfrm>
          <a:off x="1485900" y="1714500"/>
          <a:ext cx="48387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03" name="Chart" r:id="rId3" imgW="11556000" imgH="10908000" progId="Excel.Sheet.8">
                  <p:embed/>
                </p:oleObj>
              </mc:Choice>
              <mc:Fallback>
                <p:oleObj name="Chart" r:id="rId3" imgW="11556000" imgH="1090800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714500"/>
                        <a:ext cx="48387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6400800" y="2130425"/>
            <a:ext cx="2209800" cy="3533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Since 1950,</a:t>
            </a:r>
          </a:p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however, China has grown more rapidly than India, albeit less evenly</a:t>
            </a:r>
          </a:p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Why?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27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62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62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627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1066800" y="330200"/>
            <a:ext cx="6400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Growth and </a:t>
            </a:r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inequality</a:t>
            </a:r>
            <a:r>
              <a:rPr lang="en-US" sz="4400" b="1" u="none">
                <a:latin typeface="Tahoma" pitchFamily="34" charset="0"/>
              </a:rPr>
              <a:t> 1965-1998</a:t>
            </a:r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6608763" y="1778000"/>
            <a:ext cx="2382837" cy="182562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Gini-coefficients:</a:t>
            </a:r>
          </a:p>
          <a:p>
            <a:pPr>
              <a:buClr>
                <a:srgbClr val="CC0000"/>
              </a:buClr>
              <a:buFontTx/>
              <a:buChar char="•"/>
            </a:pPr>
            <a:r>
              <a:rPr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India 33</a:t>
            </a:r>
          </a:p>
          <a:p>
            <a:pPr>
              <a:buClr>
                <a:srgbClr val="CC0000"/>
              </a:buClr>
              <a:buFontTx/>
              <a:buChar char="•"/>
            </a:pPr>
            <a:r>
              <a:rPr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China 45</a:t>
            </a:r>
            <a:endParaRPr lang="en-US" sz="28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566287" name="Object 15"/>
          <p:cNvGraphicFramePr>
            <a:graphicFrameLocks noChangeAspect="1"/>
          </p:cNvGraphicFramePr>
          <p:nvPr/>
        </p:nvGraphicFramePr>
        <p:xfrm>
          <a:off x="1524000" y="1698625"/>
          <a:ext cx="495300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7" name="Chart" r:id="rId3" imgW="11520000" imgH="11520000" progId="Excel.Sheet.8">
                  <p:embed/>
                </p:oleObj>
              </mc:Choice>
              <mc:Fallback>
                <p:oleObj name="Chart" r:id="rId3" imgW="11520000" imgH="1152000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98625"/>
                        <a:ext cx="4953000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88" name="Text Box 16"/>
          <p:cNvSpPr txBox="1">
            <a:spLocks noChangeArrowheads="1"/>
          </p:cNvSpPr>
          <p:nvPr/>
        </p:nvSpPr>
        <p:spPr bwMode="auto">
          <a:xfrm>
            <a:off x="4953000" y="2813050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566289" name="Text Box 17"/>
          <p:cNvSpPr txBox="1">
            <a:spLocks noChangeArrowheads="1"/>
          </p:cNvSpPr>
          <p:nvPr/>
        </p:nvSpPr>
        <p:spPr bwMode="auto">
          <a:xfrm>
            <a:off x="3276600" y="42418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India</a:t>
            </a:r>
          </a:p>
        </p:txBody>
      </p:sp>
      <p:sp>
        <p:nvSpPr>
          <p:cNvPr id="566290" name="Line 18"/>
          <p:cNvSpPr>
            <a:spLocks noChangeShapeType="1"/>
          </p:cNvSpPr>
          <p:nvPr/>
        </p:nvSpPr>
        <p:spPr bwMode="auto">
          <a:xfrm flipV="1">
            <a:off x="3962400" y="4114800"/>
            <a:ext cx="3810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66291" name="Text Box 19"/>
          <p:cNvSpPr txBox="1">
            <a:spLocks noChangeArrowheads="1"/>
          </p:cNvSpPr>
          <p:nvPr/>
        </p:nvSpPr>
        <p:spPr bwMode="auto">
          <a:xfrm rot="21420000">
            <a:off x="2743200" y="52578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-0.50</a:t>
            </a:r>
          </a:p>
        </p:txBody>
      </p:sp>
      <p:sp>
        <p:nvSpPr>
          <p:cNvPr id="566292" name="Text Box 20"/>
          <p:cNvSpPr txBox="1">
            <a:spLocks noChangeArrowheads="1"/>
          </p:cNvSpPr>
          <p:nvPr/>
        </p:nvSpPr>
        <p:spPr bwMode="auto">
          <a:xfrm rot="21420000">
            <a:off x="6530975" y="5567363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75 countries</a:t>
            </a:r>
          </a:p>
        </p:txBody>
      </p:sp>
      <p:sp>
        <p:nvSpPr>
          <p:cNvPr id="566293" name="Text Box 21"/>
          <p:cNvSpPr txBox="1">
            <a:spLocks noChangeArrowheads="1"/>
          </p:cNvSpPr>
          <p:nvPr/>
        </p:nvSpPr>
        <p:spPr bwMode="auto">
          <a:xfrm rot="21420000">
            <a:off x="5916613" y="420688"/>
            <a:ext cx="2833687" cy="544512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latin typeface="Tahoma" pitchFamily="34" charset="0"/>
              </a:rPr>
              <a:t>Big difference</a:t>
            </a: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8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2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24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248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693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One more thing:</a:t>
            </a:r>
            <a:r>
              <a:rPr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Fertility</a:t>
            </a:r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1066800" y="1863725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China adopted a </a:t>
            </a:r>
            <a:r>
              <a:rPr kumimoji="1" lang="en-US" sz="32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one-child policy</a:t>
            </a: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in 1980 </a:t>
            </a:r>
          </a:p>
          <a:p>
            <a:pPr marL="1168400" lvl="1" indent="-711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Relaxed it subsequently to allow two children – if the first was a girl</a:t>
            </a:r>
          </a:p>
          <a:p>
            <a:pPr marL="1168400" lvl="1" indent="-711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300 million fewer Chinese today</a:t>
            </a: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than otherwise would have been the case</a:t>
            </a:r>
          </a:p>
          <a:p>
            <a:pPr marL="1168400" lvl="1" indent="-711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This should be good for growth</a:t>
            </a:r>
          </a:p>
          <a:p>
            <a:pPr marL="812800" indent="-8128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India did no such thing</a:t>
            </a:r>
          </a:p>
          <a:p>
            <a:pPr marL="1168400" lvl="1" indent="-711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India’s population is forecast to overtake China’s by 2025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7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5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55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55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555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781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Births per woman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286000" cy="4498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Less rapid population growth means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fewer </a:t>
            </a:r>
            <a:r>
              <a:rPr kumimoji="1"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mouths to feed</a:t>
            </a:r>
            <a:r>
              <a:rPr kumimoji="1" lang="en-US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and fewer minds to educate, allowing better care for each child, and hence </a:t>
            </a:r>
            <a:r>
              <a:rPr kumimoji="1"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more rapid growth</a:t>
            </a:r>
            <a:endParaRPr lang="en-US" u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535562" name="Object 10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2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2414588" y="2133600"/>
            <a:ext cx="2081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Number of births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5562" grpId="0" bld="series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57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6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65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658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5638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Child mortality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438400" cy="340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More and better health care and education have helped reduce child mortality in China and in India, and across the world</a:t>
            </a:r>
          </a:p>
          <a:p>
            <a:r>
              <a:rPr lang="en-US" u="none">
                <a:latin typeface="Tahoma" pitchFamily="34" charset="0"/>
              </a:rPr>
              <a:t>Let’s take a look</a:t>
            </a:r>
            <a:endParaRPr lang="en-US" u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536585" name="Object 9"/>
          <p:cNvGraphicFramePr>
            <a:graphicFrameLocks noChangeAspect="1"/>
          </p:cNvGraphicFramePr>
          <p:nvPr/>
        </p:nvGraphicFramePr>
        <p:xfrm>
          <a:off x="1447800" y="17526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2286000" y="2133600"/>
            <a:ext cx="242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bg2"/>
                </a:solidFill>
                <a:latin typeface="Tahoma" pitchFamily="34" charset="0"/>
              </a:rPr>
              <a:t>Per 1,000 live births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65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6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6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3" grpId="0" build="p" animBg="1" autoUpdateAnimBg="0"/>
      <p:bldOleChart spid="536585" grpId="0" bld="series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818" name="Group 2"/>
          <p:cNvGrpSpPr>
            <a:grpSpLocks/>
          </p:cNvGrpSpPr>
          <p:nvPr/>
        </p:nvGrpSpPr>
        <p:grpSpPr bwMode="auto">
          <a:xfrm>
            <a:off x="1127125" y="1052513"/>
            <a:ext cx="5286375" cy="5211762"/>
            <a:chOff x="0" y="0"/>
            <a:chExt cx="3330" cy="3283"/>
          </a:xfrm>
        </p:grpSpPr>
        <p:sp>
          <p:nvSpPr>
            <p:cNvPr id="546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468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4682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46826" name="Text Box 10"/>
          <p:cNvSpPr txBox="1">
            <a:spLocks noChangeArrowheads="1"/>
          </p:cNvSpPr>
          <p:nvPr/>
        </p:nvSpPr>
        <p:spPr bwMode="auto">
          <a:xfrm rot="-10800000">
            <a:off x="482600" y="1562100"/>
            <a:ext cx="279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algn="ctr" eaLnBrk="1" hangingPunct="1"/>
            <a:r>
              <a:rPr lang="en-US" sz="1600" b="1" u="none">
                <a:latin typeface="Verdana *" pitchFamily="2" charset="0"/>
              </a:rPr>
              <a:t>Fertility rate, total (births per woman) </a:t>
            </a:r>
          </a:p>
        </p:txBody>
      </p:sp>
      <p:sp>
        <p:nvSpPr>
          <p:cNvPr id="546827" name="Text Box 11"/>
          <p:cNvSpPr txBox="1">
            <a:spLocks noChangeArrowheads="1"/>
          </p:cNvSpPr>
          <p:nvPr/>
        </p:nvSpPr>
        <p:spPr bwMode="auto">
          <a:xfrm rot="-10800000">
            <a:off x="0" y="558800"/>
            <a:ext cx="279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algn="ctr" eaLnBrk="1" hangingPunct="1"/>
            <a:r>
              <a:rPr lang="en-US" sz="900" u="none">
                <a:solidFill>
                  <a:srgbClr val="000000"/>
                </a:solidFill>
                <a:latin typeface="Verdana *" pitchFamily="2" charset="0"/>
              </a:rPr>
              <a:t>Lin</a:t>
            </a:r>
          </a:p>
        </p:txBody>
      </p:sp>
      <p:sp>
        <p:nvSpPr>
          <p:cNvPr id="546828" name="Text Box 12"/>
          <p:cNvSpPr txBox="1">
            <a:spLocks noChangeArrowheads="1"/>
          </p:cNvSpPr>
          <p:nvPr/>
        </p:nvSpPr>
        <p:spPr bwMode="auto">
          <a:xfrm>
            <a:off x="292100" y="5600700"/>
            <a:ext cx="914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0.5</a:t>
            </a:r>
          </a:p>
        </p:txBody>
      </p:sp>
      <p:sp>
        <p:nvSpPr>
          <p:cNvPr id="546829" name="Text Box 13"/>
          <p:cNvSpPr txBox="1">
            <a:spLocks noChangeArrowheads="1"/>
          </p:cNvSpPr>
          <p:nvPr/>
        </p:nvSpPr>
        <p:spPr bwMode="auto">
          <a:xfrm>
            <a:off x="304800" y="673100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900" u="none">
                <a:solidFill>
                  <a:srgbClr val="000000"/>
                </a:solidFill>
                <a:latin typeface="Verdana *" pitchFamily="2" charset="0"/>
              </a:rPr>
              <a:t>10.5</a:t>
            </a:r>
          </a:p>
        </p:txBody>
      </p:sp>
      <p:sp>
        <p:nvSpPr>
          <p:cNvPr id="546830" name="Text Box 14"/>
          <p:cNvSpPr txBox="1">
            <a:spLocks noChangeArrowheads="1"/>
          </p:cNvSpPr>
          <p:nvPr/>
        </p:nvSpPr>
        <p:spPr bwMode="auto">
          <a:xfrm>
            <a:off x="1244600" y="61087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600" b="1" u="none">
                <a:latin typeface="Verdana *" pitchFamily="2" charset="0"/>
              </a:rPr>
              <a:t>Mortality rate, under-5 (per 1,000 live births) </a:t>
            </a:r>
          </a:p>
        </p:txBody>
      </p:sp>
      <p:sp>
        <p:nvSpPr>
          <p:cNvPr id="546831" name="Text Box 15"/>
          <p:cNvSpPr txBox="1">
            <a:spLocks noChangeArrowheads="1"/>
          </p:cNvSpPr>
          <p:nvPr/>
        </p:nvSpPr>
        <p:spPr bwMode="auto">
          <a:xfrm>
            <a:off x="7480300" y="6108700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900" u="none">
                <a:solidFill>
                  <a:srgbClr val="000000"/>
                </a:solidFill>
                <a:latin typeface="Verdana *" pitchFamily="2" charset="0"/>
              </a:rPr>
              <a:t>Lin</a:t>
            </a:r>
          </a:p>
        </p:txBody>
      </p:sp>
      <p:sp>
        <p:nvSpPr>
          <p:cNvPr id="546832" name="Text Box 16"/>
          <p:cNvSpPr txBox="1">
            <a:spLocks noChangeArrowheads="1"/>
          </p:cNvSpPr>
          <p:nvPr/>
        </p:nvSpPr>
        <p:spPr bwMode="auto">
          <a:xfrm>
            <a:off x="495300" y="5842000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3</a:t>
            </a:r>
          </a:p>
        </p:txBody>
      </p:sp>
      <p:sp>
        <p:nvSpPr>
          <p:cNvPr id="546833" name="Text Box 17"/>
          <p:cNvSpPr txBox="1">
            <a:spLocks noChangeArrowheads="1"/>
          </p:cNvSpPr>
          <p:nvPr/>
        </p:nvSpPr>
        <p:spPr bwMode="auto">
          <a:xfrm>
            <a:off x="7518400" y="5638800"/>
            <a:ext cx="147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900" u="none">
                <a:solidFill>
                  <a:srgbClr val="000000"/>
                </a:solidFill>
                <a:latin typeface="Verdana *" pitchFamily="2" charset="0"/>
              </a:rPr>
              <a:t>520</a:t>
            </a:r>
          </a:p>
        </p:txBody>
      </p:sp>
      <p:sp>
        <p:nvSpPr>
          <p:cNvPr id="546834" name="Line 18"/>
          <p:cNvSpPr>
            <a:spLocks noChangeShapeType="1"/>
          </p:cNvSpPr>
          <p:nvPr/>
        </p:nvSpPr>
        <p:spPr bwMode="auto">
          <a:xfrm>
            <a:off x="79756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35" name="Line 19"/>
          <p:cNvSpPr>
            <a:spLocks noChangeShapeType="1"/>
          </p:cNvSpPr>
          <p:nvPr/>
        </p:nvSpPr>
        <p:spPr bwMode="auto">
          <a:xfrm>
            <a:off x="25781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36" name="Line 20"/>
          <p:cNvSpPr>
            <a:spLocks noChangeShapeType="1"/>
          </p:cNvSpPr>
          <p:nvPr/>
        </p:nvSpPr>
        <p:spPr bwMode="auto">
          <a:xfrm>
            <a:off x="39243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37" name="Line 21"/>
          <p:cNvSpPr>
            <a:spLocks noChangeShapeType="1"/>
          </p:cNvSpPr>
          <p:nvPr/>
        </p:nvSpPr>
        <p:spPr bwMode="auto">
          <a:xfrm>
            <a:off x="52705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38" name="Line 22"/>
          <p:cNvSpPr>
            <a:spLocks noChangeShapeType="1"/>
          </p:cNvSpPr>
          <p:nvPr/>
        </p:nvSpPr>
        <p:spPr bwMode="auto">
          <a:xfrm>
            <a:off x="66167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39" name="Line 23"/>
          <p:cNvSpPr>
            <a:spLocks noChangeShapeType="1"/>
          </p:cNvSpPr>
          <p:nvPr/>
        </p:nvSpPr>
        <p:spPr bwMode="auto">
          <a:xfrm>
            <a:off x="18923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0" name="Line 24"/>
          <p:cNvSpPr>
            <a:spLocks noChangeShapeType="1"/>
          </p:cNvSpPr>
          <p:nvPr/>
        </p:nvSpPr>
        <p:spPr bwMode="auto">
          <a:xfrm>
            <a:off x="32512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1" name="Line 25"/>
          <p:cNvSpPr>
            <a:spLocks noChangeShapeType="1"/>
          </p:cNvSpPr>
          <p:nvPr/>
        </p:nvSpPr>
        <p:spPr bwMode="auto">
          <a:xfrm>
            <a:off x="45974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2" name="Line 26"/>
          <p:cNvSpPr>
            <a:spLocks noChangeShapeType="1"/>
          </p:cNvSpPr>
          <p:nvPr/>
        </p:nvSpPr>
        <p:spPr bwMode="auto">
          <a:xfrm>
            <a:off x="59563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3" name="Line 27"/>
          <p:cNvSpPr>
            <a:spLocks noChangeShapeType="1"/>
          </p:cNvSpPr>
          <p:nvPr/>
        </p:nvSpPr>
        <p:spPr bwMode="auto">
          <a:xfrm>
            <a:off x="73025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4" name="Line 28"/>
          <p:cNvSpPr>
            <a:spLocks noChangeShapeType="1"/>
          </p:cNvSpPr>
          <p:nvPr/>
        </p:nvSpPr>
        <p:spPr bwMode="auto">
          <a:xfrm>
            <a:off x="8242300" y="825500"/>
            <a:ext cx="0" cy="490220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5" name="Line 29"/>
          <p:cNvSpPr>
            <a:spLocks noChangeShapeType="1"/>
          </p:cNvSpPr>
          <p:nvPr/>
        </p:nvSpPr>
        <p:spPr bwMode="auto">
          <a:xfrm>
            <a:off x="1257300" y="10795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6" name="Line 30"/>
          <p:cNvSpPr>
            <a:spLocks noChangeShapeType="1"/>
          </p:cNvSpPr>
          <p:nvPr/>
        </p:nvSpPr>
        <p:spPr bwMode="auto">
          <a:xfrm>
            <a:off x="1257300" y="35179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7" name="Line 31"/>
          <p:cNvSpPr>
            <a:spLocks noChangeShapeType="1"/>
          </p:cNvSpPr>
          <p:nvPr/>
        </p:nvSpPr>
        <p:spPr bwMode="auto">
          <a:xfrm>
            <a:off x="1257300" y="54864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8" name="Line 32"/>
          <p:cNvSpPr>
            <a:spLocks noChangeShapeType="1"/>
          </p:cNvSpPr>
          <p:nvPr/>
        </p:nvSpPr>
        <p:spPr bwMode="auto">
          <a:xfrm>
            <a:off x="1257300" y="49911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49" name="Line 33"/>
          <p:cNvSpPr>
            <a:spLocks noChangeShapeType="1"/>
          </p:cNvSpPr>
          <p:nvPr/>
        </p:nvSpPr>
        <p:spPr bwMode="auto">
          <a:xfrm>
            <a:off x="1257300" y="45085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0" name="Line 34"/>
          <p:cNvSpPr>
            <a:spLocks noChangeShapeType="1"/>
          </p:cNvSpPr>
          <p:nvPr/>
        </p:nvSpPr>
        <p:spPr bwMode="auto">
          <a:xfrm>
            <a:off x="1257300" y="40132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1" name="Line 35"/>
          <p:cNvSpPr>
            <a:spLocks noChangeShapeType="1"/>
          </p:cNvSpPr>
          <p:nvPr/>
        </p:nvSpPr>
        <p:spPr bwMode="auto">
          <a:xfrm>
            <a:off x="1257300" y="30353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2" name="Line 36"/>
          <p:cNvSpPr>
            <a:spLocks noChangeShapeType="1"/>
          </p:cNvSpPr>
          <p:nvPr/>
        </p:nvSpPr>
        <p:spPr bwMode="auto">
          <a:xfrm>
            <a:off x="1257300" y="25527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3" name="Line 37"/>
          <p:cNvSpPr>
            <a:spLocks noChangeShapeType="1"/>
          </p:cNvSpPr>
          <p:nvPr/>
        </p:nvSpPr>
        <p:spPr bwMode="auto">
          <a:xfrm>
            <a:off x="1257300" y="20574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4" name="Line 38"/>
          <p:cNvSpPr>
            <a:spLocks noChangeShapeType="1"/>
          </p:cNvSpPr>
          <p:nvPr/>
        </p:nvSpPr>
        <p:spPr bwMode="auto">
          <a:xfrm>
            <a:off x="1257300" y="15621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5" name="Line 39"/>
          <p:cNvSpPr>
            <a:spLocks noChangeShapeType="1"/>
          </p:cNvSpPr>
          <p:nvPr/>
        </p:nvSpPr>
        <p:spPr bwMode="auto">
          <a:xfrm>
            <a:off x="1257300" y="825500"/>
            <a:ext cx="6985000" cy="0"/>
          </a:xfrm>
          <a:prstGeom prst="line">
            <a:avLst/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6" name="Line 40"/>
          <p:cNvSpPr>
            <a:spLocks noChangeShapeType="1"/>
          </p:cNvSpPr>
          <p:nvPr/>
        </p:nvSpPr>
        <p:spPr bwMode="auto">
          <a:xfrm>
            <a:off x="25781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7" name="Text Box 41"/>
          <p:cNvSpPr txBox="1">
            <a:spLocks noChangeArrowheads="1"/>
          </p:cNvSpPr>
          <p:nvPr/>
        </p:nvSpPr>
        <p:spPr bwMode="auto">
          <a:xfrm>
            <a:off x="2362200" y="5867400"/>
            <a:ext cx="36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100</a:t>
            </a:r>
          </a:p>
        </p:txBody>
      </p:sp>
      <p:sp>
        <p:nvSpPr>
          <p:cNvPr id="546858" name="Line 42"/>
          <p:cNvSpPr>
            <a:spLocks noChangeShapeType="1"/>
          </p:cNvSpPr>
          <p:nvPr/>
        </p:nvSpPr>
        <p:spPr bwMode="auto">
          <a:xfrm>
            <a:off x="39243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59" name="Text Box 43"/>
          <p:cNvSpPr txBox="1">
            <a:spLocks noChangeArrowheads="1"/>
          </p:cNvSpPr>
          <p:nvPr/>
        </p:nvSpPr>
        <p:spPr bwMode="auto">
          <a:xfrm>
            <a:off x="3733800" y="5829300"/>
            <a:ext cx="393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200</a:t>
            </a:r>
          </a:p>
        </p:txBody>
      </p:sp>
      <p:sp>
        <p:nvSpPr>
          <p:cNvPr id="546860" name="Line 44"/>
          <p:cNvSpPr>
            <a:spLocks noChangeShapeType="1"/>
          </p:cNvSpPr>
          <p:nvPr/>
        </p:nvSpPr>
        <p:spPr bwMode="auto">
          <a:xfrm>
            <a:off x="52705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61" name="Text Box 45"/>
          <p:cNvSpPr txBox="1">
            <a:spLocks noChangeArrowheads="1"/>
          </p:cNvSpPr>
          <p:nvPr/>
        </p:nvSpPr>
        <p:spPr bwMode="auto">
          <a:xfrm>
            <a:off x="5105400" y="5829300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300</a:t>
            </a:r>
          </a:p>
        </p:txBody>
      </p:sp>
      <p:sp>
        <p:nvSpPr>
          <p:cNvPr id="546862" name="Line 46"/>
          <p:cNvSpPr>
            <a:spLocks noChangeShapeType="1"/>
          </p:cNvSpPr>
          <p:nvPr/>
        </p:nvSpPr>
        <p:spPr bwMode="auto">
          <a:xfrm>
            <a:off x="66167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63" name="Text Box 47"/>
          <p:cNvSpPr txBox="1">
            <a:spLocks noChangeArrowheads="1"/>
          </p:cNvSpPr>
          <p:nvPr/>
        </p:nvSpPr>
        <p:spPr bwMode="auto">
          <a:xfrm>
            <a:off x="6400800" y="5829300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400</a:t>
            </a:r>
          </a:p>
        </p:txBody>
      </p:sp>
      <p:sp>
        <p:nvSpPr>
          <p:cNvPr id="546864" name="Line 48"/>
          <p:cNvSpPr>
            <a:spLocks noChangeShapeType="1"/>
          </p:cNvSpPr>
          <p:nvPr/>
        </p:nvSpPr>
        <p:spPr bwMode="auto">
          <a:xfrm>
            <a:off x="32512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65" name="Text Box 49"/>
          <p:cNvSpPr txBox="1">
            <a:spLocks noChangeArrowheads="1"/>
          </p:cNvSpPr>
          <p:nvPr/>
        </p:nvSpPr>
        <p:spPr bwMode="auto">
          <a:xfrm>
            <a:off x="3124200" y="5791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150</a:t>
            </a:r>
          </a:p>
        </p:txBody>
      </p:sp>
      <p:sp>
        <p:nvSpPr>
          <p:cNvPr id="546866" name="Line 50"/>
          <p:cNvSpPr>
            <a:spLocks noChangeShapeType="1"/>
          </p:cNvSpPr>
          <p:nvPr/>
        </p:nvSpPr>
        <p:spPr bwMode="auto">
          <a:xfrm>
            <a:off x="45974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67" name="Text Box 51"/>
          <p:cNvSpPr txBox="1">
            <a:spLocks noChangeArrowheads="1"/>
          </p:cNvSpPr>
          <p:nvPr/>
        </p:nvSpPr>
        <p:spPr bwMode="auto">
          <a:xfrm>
            <a:off x="4419600" y="5829300"/>
            <a:ext cx="29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250</a:t>
            </a:r>
          </a:p>
        </p:txBody>
      </p:sp>
      <p:sp>
        <p:nvSpPr>
          <p:cNvPr id="546868" name="Line 52"/>
          <p:cNvSpPr>
            <a:spLocks noChangeShapeType="1"/>
          </p:cNvSpPr>
          <p:nvPr/>
        </p:nvSpPr>
        <p:spPr bwMode="auto">
          <a:xfrm>
            <a:off x="5956300" y="825500"/>
            <a:ext cx="0" cy="492760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69" name="Text Box 53"/>
          <p:cNvSpPr txBox="1">
            <a:spLocks noChangeArrowheads="1"/>
          </p:cNvSpPr>
          <p:nvPr/>
        </p:nvSpPr>
        <p:spPr bwMode="auto">
          <a:xfrm>
            <a:off x="5715000" y="5791200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200" u="none">
                <a:latin typeface="Verdana *" pitchFamily="2" charset="0"/>
              </a:rPr>
              <a:t>350</a:t>
            </a:r>
          </a:p>
        </p:txBody>
      </p:sp>
      <p:sp>
        <p:nvSpPr>
          <p:cNvPr id="546870" name="Line 54"/>
          <p:cNvSpPr>
            <a:spLocks noChangeShapeType="1"/>
          </p:cNvSpPr>
          <p:nvPr/>
        </p:nvSpPr>
        <p:spPr bwMode="auto">
          <a:xfrm>
            <a:off x="1231900" y="10795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71" name="Text Box 55"/>
          <p:cNvSpPr txBox="1">
            <a:spLocks noChangeArrowheads="1"/>
          </p:cNvSpPr>
          <p:nvPr/>
        </p:nvSpPr>
        <p:spPr bwMode="auto">
          <a:xfrm>
            <a:off x="381000" y="10160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10</a:t>
            </a:r>
          </a:p>
        </p:txBody>
      </p:sp>
      <p:sp>
        <p:nvSpPr>
          <p:cNvPr id="546872" name="Line 56"/>
          <p:cNvSpPr>
            <a:spLocks noChangeShapeType="1"/>
          </p:cNvSpPr>
          <p:nvPr/>
        </p:nvSpPr>
        <p:spPr bwMode="auto">
          <a:xfrm>
            <a:off x="1231900" y="35179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73" name="Text Box 57"/>
          <p:cNvSpPr txBox="1">
            <a:spLocks noChangeArrowheads="1"/>
          </p:cNvSpPr>
          <p:nvPr/>
        </p:nvSpPr>
        <p:spPr bwMode="auto">
          <a:xfrm>
            <a:off x="381000" y="34544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5</a:t>
            </a:r>
          </a:p>
        </p:txBody>
      </p:sp>
      <p:sp>
        <p:nvSpPr>
          <p:cNvPr id="546874" name="Line 58"/>
          <p:cNvSpPr>
            <a:spLocks noChangeShapeType="1"/>
          </p:cNvSpPr>
          <p:nvPr/>
        </p:nvSpPr>
        <p:spPr bwMode="auto">
          <a:xfrm>
            <a:off x="1231900" y="49911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75" name="Text Box 59"/>
          <p:cNvSpPr txBox="1">
            <a:spLocks noChangeArrowheads="1"/>
          </p:cNvSpPr>
          <p:nvPr/>
        </p:nvSpPr>
        <p:spPr bwMode="auto">
          <a:xfrm>
            <a:off x="381000" y="49276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2</a:t>
            </a:r>
          </a:p>
        </p:txBody>
      </p:sp>
      <p:sp>
        <p:nvSpPr>
          <p:cNvPr id="546876" name="Line 60"/>
          <p:cNvSpPr>
            <a:spLocks noChangeShapeType="1"/>
          </p:cNvSpPr>
          <p:nvPr/>
        </p:nvSpPr>
        <p:spPr bwMode="auto">
          <a:xfrm>
            <a:off x="1231900" y="45085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77" name="Text Box 61"/>
          <p:cNvSpPr txBox="1">
            <a:spLocks noChangeArrowheads="1"/>
          </p:cNvSpPr>
          <p:nvPr/>
        </p:nvSpPr>
        <p:spPr bwMode="auto">
          <a:xfrm>
            <a:off x="381000" y="44450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3</a:t>
            </a:r>
          </a:p>
        </p:txBody>
      </p:sp>
      <p:sp>
        <p:nvSpPr>
          <p:cNvPr id="546878" name="Line 62"/>
          <p:cNvSpPr>
            <a:spLocks noChangeShapeType="1"/>
          </p:cNvSpPr>
          <p:nvPr/>
        </p:nvSpPr>
        <p:spPr bwMode="auto">
          <a:xfrm>
            <a:off x="1231900" y="40132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79" name="Text Box 63"/>
          <p:cNvSpPr txBox="1">
            <a:spLocks noChangeArrowheads="1"/>
          </p:cNvSpPr>
          <p:nvPr/>
        </p:nvSpPr>
        <p:spPr bwMode="auto">
          <a:xfrm>
            <a:off x="381000" y="39497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4</a:t>
            </a:r>
          </a:p>
        </p:txBody>
      </p:sp>
      <p:sp>
        <p:nvSpPr>
          <p:cNvPr id="546880" name="Line 64"/>
          <p:cNvSpPr>
            <a:spLocks noChangeShapeType="1"/>
          </p:cNvSpPr>
          <p:nvPr/>
        </p:nvSpPr>
        <p:spPr bwMode="auto">
          <a:xfrm>
            <a:off x="1231900" y="30353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81" name="Text Box 65"/>
          <p:cNvSpPr txBox="1">
            <a:spLocks noChangeArrowheads="1"/>
          </p:cNvSpPr>
          <p:nvPr/>
        </p:nvSpPr>
        <p:spPr bwMode="auto">
          <a:xfrm>
            <a:off x="381000" y="29718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6</a:t>
            </a:r>
          </a:p>
        </p:txBody>
      </p:sp>
      <p:sp>
        <p:nvSpPr>
          <p:cNvPr id="546882" name="Line 66"/>
          <p:cNvSpPr>
            <a:spLocks noChangeShapeType="1"/>
          </p:cNvSpPr>
          <p:nvPr/>
        </p:nvSpPr>
        <p:spPr bwMode="auto">
          <a:xfrm>
            <a:off x="1231900" y="25527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83" name="Text Box 67"/>
          <p:cNvSpPr txBox="1">
            <a:spLocks noChangeArrowheads="1"/>
          </p:cNvSpPr>
          <p:nvPr/>
        </p:nvSpPr>
        <p:spPr bwMode="auto">
          <a:xfrm>
            <a:off x="381000" y="24765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7</a:t>
            </a:r>
          </a:p>
        </p:txBody>
      </p:sp>
      <p:sp>
        <p:nvSpPr>
          <p:cNvPr id="546884" name="Line 68"/>
          <p:cNvSpPr>
            <a:spLocks noChangeShapeType="1"/>
          </p:cNvSpPr>
          <p:nvPr/>
        </p:nvSpPr>
        <p:spPr bwMode="auto">
          <a:xfrm>
            <a:off x="1231900" y="20574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85" name="Text Box 69"/>
          <p:cNvSpPr txBox="1">
            <a:spLocks noChangeArrowheads="1"/>
          </p:cNvSpPr>
          <p:nvPr/>
        </p:nvSpPr>
        <p:spPr bwMode="auto">
          <a:xfrm>
            <a:off x="381000" y="19812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8</a:t>
            </a:r>
          </a:p>
        </p:txBody>
      </p:sp>
      <p:sp>
        <p:nvSpPr>
          <p:cNvPr id="546886" name="Line 70"/>
          <p:cNvSpPr>
            <a:spLocks noChangeShapeType="1"/>
          </p:cNvSpPr>
          <p:nvPr/>
        </p:nvSpPr>
        <p:spPr bwMode="auto">
          <a:xfrm>
            <a:off x="1231900" y="1562100"/>
            <a:ext cx="7010400" cy="0"/>
          </a:xfrm>
          <a:prstGeom prst="line">
            <a:avLst/>
          </a:prstGeom>
          <a:noFill/>
          <a:ln w="12700">
            <a:solidFill>
              <a:srgbClr val="AAA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87" name="Text Box 71"/>
          <p:cNvSpPr txBox="1">
            <a:spLocks noChangeArrowheads="1"/>
          </p:cNvSpPr>
          <p:nvPr/>
        </p:nvSpPr>
        <p:spPr bwMode="auto">
          <a:xfrm>
            <a:off x="381000" y="1498600"/>
            <a:ext cx="7620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r>
              <a:rPr lang="en-US" sz="1200" u="none">
                <a:latin typeface="Verdana *" pitchFamily="2" charset="0"/>
              </a:rPr>
              <a:t>9</a:t>
            </a:r>
          </a:p>
        </p:txBody>
      </p:sp>
      <p:sp>
        <p:nvSpPr>
          <p:cNvPr id="546888" name="Oval 72"/>
          <p:cNvSpPr>
            <a:spLocks noChangeArrowheads="1"/>
          </p:cNvSpPr>
          <p:nvPr/>
        </p:nvSpPr>
        <p:spPr bwMode="auto">
          <a:xfrm>
            <a:off x="4648200" y="2603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89" name="Oval 73"/>
          <p:cNvSpPr>
            <a:spLocks noChangeArrowheads="1"/>
          </p:cNvSpPr>
          <p:nvPr/>
        </p:nvSpPr>
        <p:spPr bwMode="auto">
          <a:xfrm>
            <a:off x="1536700" y="48768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0" name="Oval 74"/>
          <p:cNvSpPr>
            <a:spLocks noChangeArrowheads="1"/>
          </p:cNvSpPr>
          <p:nvPr/>
        </p:nvSpPr>
        <p:spPr bwMode="auto">
          <a:xfrm>
            <a:off x="1854200" y="4521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1" name="Oval 75"/>
          <p:cNvSpPr>
            <a:spLocks noChangeArrowheads="1"/>
          </p:cNvSpPr>
          <p:nvPr/>
        </p:nvSpPr>
        <p:spPr bwMode="auto">
          <a:xfrm>
            <a:off x="4711700" y="27305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2" name="Oval 76"/>
          <p:cNvSpPr>
            <a:spLocks noChangeArrowheads="1"/>
          </p:cNvSpPr>
          <p:nvPr/>
        </p:nvSpPr>
        <p:spPr bwMode="auto">
          <a:xfrm>
            <a:off x="1435100" y="4711700"/>
            <a:ext cx="88900" cy="889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3" name="Oval 77"/>
          <p:cNvSpPr>
            <a:spLocks noChangeArrowheads="1"/>
          </p:cNvSpPr>
          <p:nvPr/>
        </p:nvSpPr>
        <p:spPr bwMode="auto">
          <a:xfrm>
            <a:off x="1663700" y="52832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4" name="Oval 78"/>
          <p:cNvSpPr>
            <a:spLocks noChangeArrowheads="1"/>
          </p:cNvSpPr>
          <p:nvPr/>
        </p:nvSpPr>
        <p:spPr bwMode="auto">
          <a:xfrm>
            <a:off x="1270000" y="508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5" name="Oval 79"/>
          <p:cNvSpPr>
            <a:spLocks noChangeArrowheads="1"/>
          </p:cNvSpPr>
          <p:nvPr/>
        </p:nvSpPr>
        <p:spPr bwMode="auto">
          <a:xfrm>
            <a:off x="1270000" y="53086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6" name="Oval 80"/>
          <p:cNvSpPr>
            <a:spLocks noChangeArrowheads="1"/>
          </p:cNvSpPr>
          <p:nvPr/>
        </p:nvSpPr>
        <p:spPr bwMode="auto">
          <a:xfrm>
            <a:off x="2501900" y="49276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7" name="Oval 81"/>
          <p:cNvSpPr>
            <a:spLocks noChangeArrowheads="1"/>
          </p:cNvSpPr>
          <p:nvPr/>
        </p:nvSpPr>
        <p:spPr bwMode="auto">
          <a:xfrm>
            <a:off x="1435100" y="4902200"/>
            <a:ext cx="38100" cy="381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8" name="Oval 82"/>
          <p:cNvSpPr>
            <a:spLocks noChangeArrowheads="1"/>
          </p:cNvSpPr>
          <p:nvPr/>
        </p:nvSpPr>
        <p:spPr bwMode="auto">
          <a:xfrm>
            <a:off x="1422400" y="46863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899" name="Oval 83"/>
          <p:cNvSpPr>
            <a:spLocks noChangeArrowheads="1"/>
          </p:cNvSpPr>
          <p:nvPr/>
        </p:nvSpPr>
        <p:spPr bwMode="auto">
          <a:xfrm>
            <a:off x="2197100" y="4419600"/>
            <a:ext cx="1397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0" name="Oval 84"/>
          <p:cNvSpPr>
            <a:spLocks noChangeArrowheads="1"/>
          </p:cNvSpPr>
          <p:nvPr/>
        </p:nvSpPr>
        <p:spPr bwMode="auto">
          <a:xfrm>
            <a:off x="1397000" y="5105400"/>
            <a:ext cx="38100" cy="381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1" name="Oval 85"/>
          <p:cNvSpPr>
            <a:spLocks noChangeArrowheads="1"/>
          </p:cNvSpPr>
          <p:nvPr/>
        </p:nvSpPr>
        <p:spPr bwMode="auto">
          <a:xfrm>
            <a:off x="1473200" y="53213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2" name="Oval 86"/>
          <p:cNvSpPr>
            <a:spLocks noChangeArrowheads="1"/>
          </p:cNvSpPr>
          <p:nvPr/>
        </p:nvSpPr>
        <p:spPr bwMode="auto">
          <a:xfrm>
            <a:off x="1282700" y="51562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3" name="Oval 87"/>
          <p:cNvSpPr>
            <a:spLocks noChangeArrowheads="1"/>
          </p:cNvSpPr>
          <p:nvPr/>
        </p:nvSpPr>
        <p:spPr bwMode="auto">
          <a:xfrm>
            <a:off x="1752600" y="4470400"/>
            <a:ext cx="38100" cy="381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4" name="Oval 88"/>
          <p:cNvSpPr>
            <a:spLocks noChangeArrowheads="1"/>
          </p:cNvSpPr>
          <p:nvPr/>
        </p:nvSpPr>
        <p:spPr bwMode="auto">
          <a:xfrm>
            <a:off x="3327400" y="33020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5" name="Oval 89"/>
          <p:cNvSpPr>
            <a:spLocks noChangeArrowheads="1"/>
          </p:cNvSpPr>
          <p:nvPr/>
        </p:nvSpPr>
        <p:spPr bwMode="auto">
          <a:xfrm>
            <a:off x="2476500" y="33782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6" name="Oval 90"/>
          <p:cNvSpPr>
            <a:spLocks noChangeArrowheads="1"/>
          </p:cNvSpPr>
          <p:nvPr/>
        </p:nvSpPr>
        <p:spPr bwMode="auto">
          <a:xfrm>
            <a:off x="2235200" y="4076700"/>
            <a:ext cx="63500" cy="635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7" name="Oval 91"/>
          <p:cNvSpPr>
            <a:spLocks noChangeArrowheads="1"/>
          </p:cNvSpPr>
          <p:nvPr/>
        </p:nvSpPr>
        <p:spPr bwMode="auto">
          <a:xfrm>
            <a:off x="1447800" y="51689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8" name="Oval 92"/>
          <p:cNvSpPr>
            <a:spLocks noChangeArrowheads="1"/>
          </p:cNvSpPr>
          <p:nvPr/>
        </p:nvSpPr>
        <p:spPr bwMode="auto">
          <a:xfrm>
            <a:off x="2679700" y="40259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09" name="Oval 93"/>
          <p:cNvSpPr>
            <a:spLocks noChangeArrowheads="1"/>
          </p:cNvSpPr>
          <p:nvPr/>
        </p:nvSpPr>
        <p:spPr bwMode="auto">
          <a:xfrm>
            <a:off x="1651000" y="4851400"/>
            <a:ext cx="139700" cy="1397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0" name="Oval 94"/>
          <p:cNvSpPr>
            <a:spLocks noChangeArrowheads="1"/>
          </p:cNvSpPr>
          <p:nvPr/>
        </p:nvSpPr>
        <p:spPr bwMode="auto">
          <a:xfrm>
            <a:off x="1422400" y="53340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1" name="Oval 95"/>
          <p:cNvSpPr>
            <a:spLocks noChangeArrowheads="1"/>
          </p:cNvSpPr>
          <p:nvPr/>
        </p:nvSpPr>
        <p:spPr bwMode="auto">
          <a:xfrm>
            <a:off x="3848100" y="28067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2" name="Oval 96"/>
          <p:cNvSpPr>
            <a:spLocks noChangeArrowheads="1"/>
          </p:cNvSpPr>
          <p:nvPr/>
        </p:nvSpPr>
        <p:spPr bwMode="auto">
          <a:xfrm>
            <a:off x="3759200" y="30734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3" name="Oval 97"/>
          <p:cNvSpPr>
            <a:spLocks noChangeArrowheads="1"/>
          </p:cNvSpPr>
          <p:nvPr/>
        </p:nvSpPr>
        <p:spPr bwMode="auto">
          <a:xfrm>
            <a:off x="3060700" y="4038600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4" name="Oval 98"/>
          <p:cNvSpPr>
            <a:spLocks noChangeArrowheads="1"/>
          </p:cNvSpPr>
          <p:nvPr/>
        </p:nvSpPr>
        <p:spPr bwMode="auto">
          <a:xfrm>
            <a:off x="3276600" y="36449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5" name="Oval 99"/>
          <p:cNvSpPr>
            <a:spLocks noChangeArrowheads="1"/>
          </p:cNvSpPr>
          <p:nvPr/>
        </p:nvSpPr>
        <p:spPr bwMode="auto">
          <a:xfrm>
            <a:off x="1282700" y="5181600"/>
            <a:ext cx="76200" cy="762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6" name="Oval 100"/>
          <p:cNvSpPr>
            <a:spLocks noChangeArrowheads="1"/>
          </p:cNvSpPr>
          <p:nvPr/>
        </p:nvSpPr>
        <p:spPr bwMode="auto">
          <a:xfrm>
            <a:off x="1714500" y="42037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7" name="Oval 101"/>
          <p:cNvSpPr>
            <a:spLocks noChangeArrowheads="1"/>
          </p:cNvSpPr>
          <p:nvPr/>
        </p:nvSpPr>
        <p:spPr bwMode="auto">
          <a:xfrm>
            <a:off x="3632200" y="36703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8" name="Oval 102"/>
          <p:cNvSpPr>
            <a:spLocks noChangeArrowheads="1"/>
          </p:cNvSpPr>
          <p:nvPr/>
        </p:nvSpPr>
        <p:spPr bwMode="auto">
          <a:xfrm>
            <a:off x="3898900" y="28702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19" name="Oval 103"/>
          <p:cNvSpPr>
            <a:spLocks noChangeArrowheads="1"/>
          </p:cNvSpPr>
          <p:nvPr/>
        </p:nvSpPr>
        <p:spPr bwMode="auto">
          <a:xfrm>
            <a:off x="1346200" y="4889500"/>
            <a:ext cx="76200" cy="762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0" name="Oval 104"/>
          <p:cNvSpPr>
            <a:spLocks noChangeArrowheads="1"/>
          </p:cNvSpPr>
          <p:nvPr/>
        </p:nvSpPr>
        <p:spPr bwMode="auto">
          <a:xfrm>
            <a:off x="1574800" y="4876800"/>
            <a:ext cx="330200" cy="330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1" name="Oval 105"/>
          <p:cNvSpPr>
            <a:spLocks noChangeArrowheads="1"/>
          </p:cNvSpPr>
          <p:nvPr/>
        </p:nvSpPr>
        <p:spPr bwMode="auto">
          <a:xfrm>
            <a:off x="1498600" y="4699000"/>
            <a:ext cx="88900" cy="889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2" name="Oval 106"/>
          <p:cNvSpPr>
            <a:spLocks noChangeArrowheads="1"/>
          </p:cNvSpPr>
          <p:nvPr/>
        </p:nvSpPr>
        <p:spPr bwMode="auto">
          <a:xfrm>
            <a:off x="2260600" y="39116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3" name="Oval 107"/>
          <p:cNvSpPr>
            <a:spLocks noChangeArrowheads="1"/>
          </p:cNvSpPr>
          <p:nvPr/>
        </p:nvSpPr>
        <p:spPr bwMode="auto">
          <a:xfrm>
            <a:off x="3949700" y="2959100"/>
            <a:ext cx="101600" cy="1016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4" name="Oval 108"/>
          <p:cNvSpPr>
            <a:spLocks noChangeArrowheads="1"/>
          </p:cNvSpPr>
          <p:nvPr/>
        </p:nvSpPr>
        <p:spPr bwMode="auto">
          <a:xfrm>
            <a:off x="2654300" y="30734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5" name="Oval 109"/>
          <p:cNvSpPr>
            <a:spLocks noChangeArrowheads="1"/>
          </p:cNvSpPr>
          <p:nvPr/>
        </p:nvSpPr>
        <p:spPr bwMode="auto">
          <a:xfrm>
            <a:off x="1346200" y="47752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6" name="Oval 110"/>
          <p:cNvSpPr>
            <a:spLocks noChangeArrowheads="1"/>
          </p:cNvSpPr>
          <p:nvPr/>
        </p:nvSpPr>
        <p:spPr bwMode="auto">
          <a:xfrm>
            <a:off x="3543300" y="36449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7" name="Oval 111"/>
          <p:cNvSpPr>
            <a:spLocks noChangeArrowheads="1"/>
          </p:cNvSpPr>
          <p:nvPr/>
        </p:nvSpPr>
        <p:spPr bwMode="auto">
          <a:xfrm>
            <a:off x="1308100" y="52578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8" name="Oval 112"/>
          <p:cNvSpPr>
            <a:spLocks noChangeArrowheads="1"/>
          </p:cNvSpPr>
          <p:nvPr/>
        </p:nvSpPr>
        <p:spPr bwMode="auto">
          <a:xfrm>
            <a:off x="1320800" y="5181600"/>
            <a:ext cx="63500" cy="635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29" name="Oval 113"/>
          <p:cNvSpPr>
            <a:spLocks noChangeArrowheads="1"/>
          </p:cNvSpPr>
          <p:nvPr/>
        </p:nvSpPr>
        <p:spPr bwMode="auto">
          <a:xfrm>
            <a:off x="1282700" y="50165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0" name="Oval 114"/>
          <p:cNvSpPr>
            <a:spLocks noChangeArrowheads="1"/>
          </p:cNvSpPr>
          <p:nvPr/>
        </p:nvSpPr>
        <p:spPr bwMode="auto">
          <a:xfrm>
            <a:off x="1270000" y="53721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1" name="Oval 115"/>
          <p:cNvSpPr>
            <a:spLocks noChangeArrowheads="1"/>
          </p:cNvSpPr>
          <p:nvPr/>
        </p:nvSpPr>
        <p:spPr bwMode="auto">
          <a:xfrm>
            <a:off x="1257300" y="50800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2" name="Oval 116"/>
          <p:cNvSpPr>
            <a:spLocks noChangeArrowheads="1"/>
          </p:cNvSpPr>
          <p:nvPr/>
        </p:nvSpPr>
        <p:spPr bwMode="auto">
          <a:xfrm>
            <a:off x="3136900" y="33782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3" name="Oval 117"/>
          <p:cNvSpPr>
            <a:spLocks noChangeArrowheads="1"/>
          </p:cNvSpPr>
          <p:nvPr/>
        </p:nvSpPr>
        <p:spPr bwMode="auto">
          <a:xfrm>
            <a:off x="1409700" y="5029200"/>
            <a:ext cx="38100" cy="381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4" name="Oval 118"/>
          <p:cNvSpPr>
            <a:spLocks noChangeArrowheads="1"/>
          </p:cNvSpPr>
          <p:nvPr/>
        </p:nvSpPr>
        <p:spPr bwMode="auto">
          <a:xfrm>
            <a:off x="1841500" y="4648200"/>
            <a:ext cx="63500" cy="635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5" name="Oval 119"/>
          <p:cNvSpPr>
            <a:spLocks noChangeArrowheads="1"/>
          </p:cNvSpPr>
          <p:nvPr/>
        </p:nvSpPr>
        <p:spPr bwMode="auto">
          <a:xfrm>
            <a:off x="1600200" y="4521200"/>
            <a:ext cx="63500" cy="635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6" name="Oval 120"/>
          <p:cNvSpPr>
            <a:spLocks noChangeArrowheads="1"/>
          </p:cNvSpPr>
          <p:nvPr/>
        </p:nvSpPr>
        <p:spPr bwMode="auto">
          <a:xfrm>
            <a:off x="1727200" y="4381500"/>
            <a:ext cx="101600" cy="10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7" name="Oval 121"/>
          <p:cNvSpPr>
            <a:spLocks noChangeArrowheads="1"/>
          </p:cNvSpPr>
          <p:nvPr/>
        </p:nvSpPr>
        <p:spPr bwMode="auto">
          <a:xfrm>
            <a:off x="1714500" y="44831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8" name="Oval 122"/>
          <p:cNvSpPr>
            <a:spLocks noChangeArrowheads="1"/>
          </p:cNvSpPr>
          <p:nvPr/>
        </p:nvSpPr>
        <p:spPr bwMode="auto">
          <a:xfrm>
            <a:off x="3263900" y="32131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39" name="Oval 123"/>
          <p:cNvSpPr>
            <a:spLocks noChangeArrowheads="1"/>
          </p:cNvSpPr>
          <p:nvPr/>
        </p:nvSpPr>
        <p:spPr bwMode="auto">
          <a:xfrm>
            <a:off x="2692400" y="33274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0" name="Oval 124"/>
          <p:cNvSpPr>
            <a:spLocks noChangeArrowheads="1"/>
          </p:cNvSpPr>
          <p:nvPr/>
        </p:nvSpPr>
        <p:spPr bwMode="auto">
          <a:xfrm>
            <a:off x="1358900" y="53467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1" name="Oval 125"/>
          <p:cNvSpPr>
            <a:spLocks noChangeArrowheads="1"/>
          </p:cNvSpPr>
          <p:nvPr/>
        </p:nvSpPr>
        <p:spPr bwMode="auto">
          <a:xfrm>
            <a:off x="3492500" y="3200400"/>
            <a:ext cx="101600" cy="1016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2" name="Oval 126"/>
          <p:cNvSpPr>
            <a:spLocks noChangeArrowheads="1"/>
          </p:cNvSpPr>
          <p:nvPr/>
        </p:nvSpPr>
        <p:spPr bwMode="auto">
          <a:xfrm>
            <a:off x="1473200" y="46355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3" name="Oval 127"/>
          <p:cNvSpPr>
            <a:spLocks noChangeArrowheads="1"/>
          </p:cNvSpPr>
          <p:nvPr/>
        </p:nvSpPr>
        <p:spPr bwMode="auto">
          <a:xfrm>
            <a:off x="1270000" y="51054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4" name="Oval 128"/>
          <p:cNvSpPr>
            <a:spLocks noChangeArrowheads="1"/>
          </p:cNvSpPr>
          <p:nvPr/>
        </p:nvSpPr>
        <p:spPr bwMode="auto">
          <a:xfrm>
            <a:off x="1257300" y="4991100"/>
            <a:ext cx="101600" cy="1016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5" name="Oval 129"/>
          <p:cNvSpPr>
            <a:spLocks noChangeArrowheads="1"/>
          </p:cNvSpPr>
          <p:nvPr/>
        </p:nvSpPr>
        <p:spPr bwMode="auto">
          <a:xfrm>
            <a:off x="1371600" y="4699000"/>
            <a:ext cx="38100" cy="38100"/>
          </a:xfrm>
          <a:prstGeom prst="ellipse">
            <a:avLst/>
          </a:prstGeom>
          <a:solidFill>
            <a:srgbClr val="DFDF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6" name="Oval 130"/>
          <p:cNvSpPr>
            <a:spLocks noChangeArrowheads="1"/>
          </p:cNvSpPr>
          <p:nvPr/>
        </p:nvSpPr>
        <p:spPr bwMode="auto">
          <a:xfrm>
            <a:off x="2413000" y="39370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7" name="Oval 131"/>
          <p:cNvSpPr>
            <a:spLocks noChangeArrowheads="1"/>
          </p:cNvSpPr>
          <p:nvPr/>
        </p:nvSpPr>
        <p:spPr bwMode="auto">
          <a:xfrm>
            <a:off x="2895600" y="35560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8" name="Oval 132"/>
          <p:cNvSpPr>
            <a:spLocks noChangeArrowheads="1"/>
          </p:cNvSpPr>
          <p:nvPr/>
        </p:nvSpPr>
        <p:spPr bwMode="auto">
          <a:xfrm>
            <a:off x="1587500" y="54229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49" name="Oval 133"/>
          <p:cNvSpPr>
            <a:spLocks noChangeArrowheads="1"/>
          </p:cNvSpPr>
          <p:nvPr/>
        </p:nvSpPr>
        <p:spPr bwMode="auto">
          <a:xfrm>
            <a:off x="1244600" y="5257800"/>
            <a:ext cx="101600" cy="1016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0" name="Oval 134"/>
          <p:cNvSpPr>
            <a:spLocks noChangeArrowheads="1"/>
          </p:cNvSpPr>
          <p:nvPr/>
        </p:nvSpPr>
        <p:spPr bwMode="auto">
          <a:xfrm>
            <a:off x="2540000" y="39243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1" name="Oval 135"/>
          <p:cNvSpPr>
            <a:spLocks noChangeArrowheads="1"/>
          </p:cNvSpPr>
          <p:nvPr/>
        </p:nvSpPr>
        <p:spPr bwMode="auto">
          <a:xfrm>
            <a:off x="1270000" y="53086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2" name="Oval 136"/>
          <p:cNvSpPr>
            <a:spLocks noChangeArrowheads="1"/>
          </p:cNvSpPr>
          <p:nvPr/>
        </p:nvSpPr>
        <p:spPr bwMode="auto">
          <a:xfrm>
            <a:off x="1549400" y="4432300"/>
            <a:ext cx="38100" cy="381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3" name="Oval 137"/>
          <p:cNvSpPr>
            <a:spLocks noChangeArrowheads="1"/>
          </p:cNvSpPr>
          <p:nvPr/>
        </p:nvSpPr>
        <p:spPr bwMode="auto">
          <a:xfrm>
            <a:off x="1346200" y="4089400"/>
            <a:ext cx="38100" cy="38100"/>
          </a:xfrm>
          <a:prstGeom prst="ellipse">
            <a:avLst/>
          </a:prstGeom>
          <a:solidFill>
            <a:srgbClr val="DFDF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4" name="Oval 138"/>
          <p:cNvSpPr>
            <a:spLocks noChangeArrowheads="1"/>
          </p:cNvSpPr>
          <p:nvPr/>
        </p:nvSpPr>
        <p:spPr bwMode="auto">
          <a:xfrm>
            <a:off x="1981200" y="3771900"/>
            <a:ext cx="63500" cy="635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5" name="Oval 139"/>
          <p:cNvSpPr>
            <a:spLocks noChangeArrowheads="1"/>
          </p:cNvSpPr>
          <p:nvPr/>
        </p:nvSpPr>
        <p:spPr bwMode="auto">
          <a:xfrm>
            <a:off x="3479800" y="34417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6" name="Oval 140"/>
          <p:cNvSpPr>
            <a:spLocks noChangeArrowheads="1"/>
          </p:cNvSpPr>
          <p:nvPr/>
        </p:nvSpPr>
        <p:spPr bwMode="auto">
          <a:xfrm>
            <a:off x="4051300" y="31750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7" name="Oval 141"/>
          <p:cNvSpPr>
            <a:spLocks noChangeArrowheads="1"/>
          </p:cNvSpPr>
          <p:nvPr/>
        </p:nvSpPr>
        <p:spPr bwMode="auto">
          <a:xfrm>
            <a:off x="2171700" y="48133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8" name="Oval 142"/>
          <p:cNvSpPr>
            <a:spLocks noChangeArrowheads="1"/>
          </p:cNvSpPr>
          <p:nvPr/>
        </p:nvSpPr>
        <p:spPr bwMode="auto">
          <a:xfrm>
            <a:off x="2857500" y="3848100"/>
            <a:ext cx="63500" cy="635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59" name="Oval 143"/>
          <p:cNvSpPr>
            <a:spLocks noChangeArrowheads="1"/>
          </p:cNvSpPr>
          <p:nvPr/>
        </p:nvSpPr>
        <p:spPr bwMode="auto">
          <a:xfrm>
            <a:off x="1714500" y="39243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0" name="Oval 144"/>
          <p:cNvSpPr>
            <a:spLocks noChangeArrowheads="1"/>
          </p:cNvSpPr>
          <p:nvPr/>
        </p:nvSpPr>
        <p:spPr bwMode="auto">
          <a:xfrm>
            <a:off x="1320800" y="53086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1" name="Oval 145"/>
          <p:cNvSpPr>
            <a:spLocks noChangeArrowheads="1"/>
          </p:cNvSpPr>
          <p:nvPr/>
        </p:nvSpPr>
        <p:spPr bwMode="auto">
          <a:xfrm>
            <a:off x="1270000" y="5003800"/>
            <a:ext cx="38100" cy="381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2" name="Oval 146"/>
          <p:cNvSpPr>
            <a:spLocks noChangeArrowheads="1"/>
          </p:cNvSpPr>
          <p:nvPr/>
        </p:nvSpPr>
        <p:spPr bwMode="auto">
          <a:xfrm>
            <a:off x="2324100" y="4368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3" name="Oval 147"/>
          <p:cNvSpPr>
            <a:spLocks noChangeArrowheads="1"/>
          </p:cNvSpPr>
          <p:nvPr/>
        </p:nvSpPr>
        <p:spPr bwMode="auto">
          <a:xfrm>
            <a:off x="1752600" y="4711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4" name="Oval 148"/>
          <p:cNvSpPr>
            <a:spLocks noChangeArrowheads="1"/>
          </p:cNvSpPr>
          <p:nvPr/>
        </p:nvSpPr>
        <p:spPr bwMode="auto">
          <a:xfrm>
            <a:off x="1739900" y="4660900"/>
            <a:ext cx="101600" cy="10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5" name="Oval 149"/>
          <p:cNvSpPr>
            <a:spLocks noChangeArrowheads="1"/>
          </p:cNvSpPr>
          <p:nvPr/>
        </p:nvSpPr>
        <p:spPr bwMode="auto">
          <a:xfrm>
            <a:off x="2984500" y="38862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6" name="Oval 150"/>
          <p:cNvSpPr>
            <a:spLocks noChangeArrowheads="1"/>
          </p:cNvSpPr>
          <p:nvPr/>
        </p:nvSpPr>
        <p:spPr bwMode="auto">
          <a:xfrm>
            <a:off x="1282700" y="50419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7" name="Oval 151"/>
          <p:cNvSpPr>
            <a:spLocks noChangeArrowheads="1"/>
          </p:cNvSpPr>
          <p:nvPr/>
        </p:nvSpPr>
        <p:spPr bwMode="auto">
          <a:xfrm>
            <a:off x="1282700" y="45974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8" name="Oval 152"/>
          <p:cNvSpPr>
            <a:spLocks noChangeArrowheads="1"/>
          </p:cNvSpPr>
          <p:nvPr/>
        </p:nvSpPr>
        <p:spPr bwMode="auto">
          <a:xfrm>
            <a:off x="1257300" y="5321300"/>
            <a:ext cx="101600" cy="1016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69" name="Oval 153"/>
          <p:cNvSpPr>
            <a:spLocks noChangeArrowheads="1"/>
          </p:cNvSpPr>
          <p:nvPr/>
        </p:nvSpPr>
        <p:spPr bwMode="auto">
          <a:xfrm>
            <a:off x="1473200" y="47879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0" name="Oval 154"/>
          <p:cNvSpPr>
            <a:spLocks noChangeArrowheads="1"/>
          </p:cNvSpPr>
          <p:nvPr/>
        </p:nvSpPr>
        <p:spPr bwMode="auto">
          <a:xfrm>
            <a:off x="1231900" y="5245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1" name="Oval 155"/>
          <p:cNvSpPr>
            <a:spLocks noChangeArrowheads="1"/>
          </p:cNvSpPr>
          <p:nvPr/>
        </p:nvSpPr>
        <p:spPr bwMode="auto">
          <a:xfrm>
            <a:off x="1638300" y="41910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2" name="Oval 156"/>
          <p:cNvSpPr>
            <a:spLocks noChangeArrowheads="1"/>
          </p:cNvSpPr>
          <p:nvPr/>
        </p:nvSpPr>
        <p:spPr bwMode="auto">
          <a:xfrm>
            <a:off x="2527300" y="50419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3" name="Oval 157"/>
          <p:cNvSpPr>
            <a:spLocks noChangeArrowheads="1"/>
          </p:cNvSpPr>
          <p:nvPr/>
        </p:nvSpPr>
        <p:spPr bwMode="auto">
          <a:xfrm>
            <a:off x="2832100" y="38227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4" name="Oval 158"/>
          <p:cNvSpPr>
            <a:spLocks noChangeArrowheads="1"/>
          </p:cNvSpPr>
          <p:nvPr/>
        </p:nvSpPr>
        <p:spPr bwMode="auto">
          <a:xfrm>
            <a:off x="2146300" y="41402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5" name="Oval 159"/>
          <p:cNvSpPr>
            <a:spLocks noChangeArrowheads="1"/>
          </p:cNvSpPr>
          <p:nvPr/>
        </p:nvSpPr>
        <p:spPr bwMode="auto">
          <a:xfrm>
            <a:off x="1930400" y="4914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6" name="Oval 160"/>
          <p:cNvSpPr>
            <a:spLocks noChangeArrowheads="1"/>
          </p:cNvSpPr>
          <p:nvPr/>
        </p:nvSpPr>
        <p:spPr bwMode="auto">
          <a:xfrm>
            <a:off x="1257300" y="52324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7" name="Oval 161"/>
          <p:cNvSpPr>
            <a:spLocks noChangeArrowheads="1"/>
          </p:cNvSpPr>
          <p:nvPr/>
        </p:nvSpPr>
        <p:spPr bwMode="auto">
          <a:xfrm>
            <a:off x="1333500" y="46863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8" name="Oval 162"/>
          <p:cNvSpPr>
            <a:spLocks noChangeArrowheads="1"/>
          </p:cNvSpPr>
          <p:nvPr/>
        </p:nvSpPr>
        <p:spPr bwMode="auto">
          <a:xfrm>
            <a:off x="2019300" y="47244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79" name="Oval 163"/>
          <p:cNvSpPr>
            <a:spLocks noChangeArrowheads="1"/>
          </p:cNvSpPr>
          <p:nvPr/>
        </p:nvSpPr>
        <p:spPr bwMode="auto">
          <a:xfrm>
            <a:off x="2552700" y="35433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0" name="Oval 164"/>
          <p:cNvSpPr>
            <a:spLocks noChangeArrowheads="1"/>
          </p:cNvSpPr>
          <p:nvPr/>
        </p:nvSpPr>
        <p:spPr bwMode="auto">
          <a:xfrm>
            <a:off x="1473200" y="53848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1" name="Oval 165"/>
          <p:cNvSpPr>
            <a:spLocks noChangeArrowheads="1"/>
          </p:cNvSpPr>
          <p:nvPr/>
        </p:nvSpPr>
        <p:spPr bwMode="auto">
          <a:xfrm>
            <a:off x="1625600" y="48387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2" name="Oval 166"/>
          <p:cNvSpPr>
            <a:spLocks noChangeArrowheads="1"/>
          </p:cNvSpPr>
          <p:nvPr/>
        </p:nvSpPr>
        <p:spPr bwMode="auto">
          <a:xfrm>
            <a:off x="2984500" y="38608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3" name="Oval 167"/>
          <p:cNvSpPr>
            <a:spLocks noChangeArrowheads="1"/>
          </p:cNvSpPr>
          <p:nvPr/>
        </p:nvSpPr>
        <p:spPr bwMode="auto">
          <a:xfrm>
            <a:off x="4368800" y="30607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4" name="Oval 168"/>
          <p:cNvSpPr>
            <a:spLocks noChangeArrowheads="1"/>
          </p:cNvSpPr>
          <p:nvPr/>
        </p:nvSpPr>
        <p:spPr bwMode="auto">
          <a:xfrm>
            <a:off x="1447800" y="42672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5" name="Oval 169"/>
          <p:cNvSpPr>
            <a:spLocks noChangeArrowheads="1"/>
          </p:cNvSpPr>
          <p:nvPr/>
        </p:nvSpPr>
        <p:spPr bwMode="auto">
          <a:xfrm>
            <a:off x="1320800" y="53213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6" name="Oval 170"/>
          <p:cNvSpPr>
            <a:spLocks noChangeArrowheads="1"/>
          </p:cNvSpPr>
          <p:nvPr/>
        </p:nvSpPr>
        <p:spPr bwMode="auto">
          <a:xfrm>
            <a:off x="1270000" y="50800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7" name="Oval 171"/>
          <p:cNvSpPr>
            <a:spLocks noChangeArrowheads="1"/>
          </p:cNvSpPr>
          <p:nvPr/>
        </p:nvSpPr>
        <p:spPr bwMode="auto">
          <a:xfrm>
            <a:off x="1549400" y="50927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8" name="Oval 172"/>
          <p:cNvSpPr>
            <a:spLocks noChangeArrowheads="1"/>
          </p:cNvSpPr>
          <p:nvPr/>
        </p:nvSpPr>
        <p:spPr bwMode="auto">
          <a:xfrm>
            <a:off x="3022600" y="33274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89" name="Oval 173"/>
          <p:cNvSpPr>
            <a:spLocks noChangeArrowheads="1"/>
          </p:cNvSpPr>
          <p:nvPr/>
        </p:nvSpPr>
        <p:spPr bwMode="auto">
          <a:xfrm>
            <a:off x="3670300" y="29337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0" name="Oval 174"/>
          <p:cNvSpPr>
            <a:spLocks noChangeArrowheads="1"/>
          </p:cNvSpPr>
          <p:nvPr/>
        </p:nvSpPr>
        <p:spPr bwMode="auto">
          <a:xfrm>
            <a:off x="129540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1" name="Oval 175"/>
          <p:cNvSpPr>
            <a:spLocks noChangeArrowheads="1"/>
          </p:cNvSpPr>
          <p:nvPr/>
        </p:nvSpPr>
        <p:spPr bwMode="auto">
          <a:xfrm>
            <a:off x="2247900" y="39497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2" name="Oval 176"/>
          <p:cNvSpPr>
            <a:spLocks noChangeArrowheads="1"/>
          </p:cNvSpPr>
          <p:nvPr/>
        </p:nvSpPr>
        <p:spPr bwMode="auto">
          <a:xfrm>
            <a:off x="4318000" y="29210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3" name="Oval 177"/>
          <p:cNvSpPr>
            <a:spLocks noChangeArrowheads="1"/>
          </p:cNvSpPr>
          <p:nvPr/>
        </p:nvSpPr>
        <p:spPr bwMode="auto">
          <a:xfrm>
            <a:off x="1282700" y="5080000"/>
            <a:ext cx="38100" cy="381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4" name="Oval 178"/>
          <p:cNvSpPr>
            <a:spLocks noChangeArrowheads="1"/>
          </p:cNvSpPr>
          <p:nvPr/>
        </p:nvSpPr>
        <p:spPr bwMode="auto">
          <a:xfrm>
            <a:off x="3670300" y="37465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5" name="Oval 179"/>
          <p:cNvSpPr>
            <a:spLocks noChangeArrowheads="1"/>
          </p:cNvSpPr>
          <p:nvPr/>
        </p:nvSpPr>
        <p:spPr bwMode="auto">
          <a:xfrm>
            <a:off x="1447800" y="49657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6" name="Oval 180"/>
          <p:cNvSpPr>
            <a:spLocks noChangeArrowheads="1"/>
          </p:cNvSpPr>
          <p:nvPr/>
        </p:nvSpPr>
        <p:spPr bwMode="auto">
          <a:xfrm>
            <a:off x="1562100" y="4673600"/>
            <a:ext cx="114300" cy="1143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7" name="Oval 181"/>
          <p:cNvSpPr>
            <a:spLocks noChangeArrowheads="1"/>
          </p:cNvSpPr>
          <p:nvPr/>
        </p:nvSpPr>
        <p:spPr bwMode="auto">
          <a:xfrm>
            <a:off x="1536700" y="42164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8" name="Oval 182"/>
          <p:cNvSpPr>
            <a:spLocks noChangeArrowheads="1"/>
          </p:cNvSpPr>
          <p:nvPr/>
        </p:nvSpPr>
        <p:spPr bwMode="auto">
          <a:xfrm>
            <a:off x="1625600" y="52705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6999" name="Oval 183"/>
          <p:cNvSpPr>
            <a:spLocks noChangeArrowheads="1"/>
          </p:cNvSpPr>
          <p:nvPr/>
        </p:nvSpPr>
        <p:spPr bwMode="auto">
          <a:xfrm>
            <a:off x="2222500" y="47117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0" name="Oval 184"/>
          <p:cNvSpPr>
            <a:spLocks noChangeArrowheads="1"/>
          </p:cNvSpPr>
          <p:nvPr/>
        </p:nvSpPr>
        <p:spPr bwMode="auto">
          <a:xfrm>
            <a:off x="1778000" y="45593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1" name="Oval 185"/>
          <p:cNvSpPr>
            <a:spLocks noChangeArrowheads="1"/>
          </p:cNvSpPr>
          <p:nvPr/>
        </p:nvSpPr>
        <p:spPr bwMode="auto">
          <a:xfrm>
            <a:off x="3835400" y="34544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2" name="Oval 186"/>
          <p:cNvSpPr>
            <a:spLocks noChangeArrowheads="1"/>
          </p:cNvSpPr>
          <p:nvPr/>
        </p:nvSpPr>
        <p:spPr bwMode="auto">
          <a:xfrm>
            <a:off x="2654300" y="45212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3" name="Oval 187"/>
          <p:cNvSpPr>
            <a:spLocks noChangeArrowheads="1"/>
          </p:cNvSpPr>
          <p:nvPr/>
        </p:nvSpPr>
        <p:spPr bwMode="auto">
          <a:xfrm>
            <a:off x="2108200" y="35433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4" name="Oval 188"/>
          <p:cNvSpPr>
            <a:spLocks noChangeArrowheads="1"/>
          </p:cNvSpPr>
          <p:nvPr/>
        </p:nvSpPr>
        <p:spPr bwMode="auto">
          <a:xfrm>
            <a:off x="2413000" y="3873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5" name="Oval 189"/>
          <p:cNvSpPr>
            <a:spLocks noChangeArrowheads="1"/>
          </p:cNvSpPr>
          <p:nvPr/>
        </p:nvSpPr>
        <p:spPr bwMode="auto">
          <a:xfrm>
            <a:off x="1270000" y="5105400"/>
            <a:ext cx="76200" cy="762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6" name="Oval 190"/>
          <p:cNvSpPr>
            <a:spLocks noChangeArrowheads="1"/>
          </p:cNvSpPr>
          <p:nvPr/>
        </p:nvSpPr>
        <p:spPr bwMode="auto">
          <a:xfrm>
            <a:off x="1346200" y="4711700"/>
            <a:ext cx="38100" cy="38100"/>
          </a:xfrm>
          <a:prstGeom prst="ellipse">
            <a:avLst/>
          </a:prstGeom>
          <a:solidFill>
            <a:srgbClr val="DFDF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7" name="Oval 191"/>
          <p:cNvSpPr>
            <a:spLocks noChangeArrowheads="1"/>
          </p:cNvSpPr>
          <p:nvPr/>
        </p:nvSpPr>
        <p:spPr bwMode="auto">
          <a:xfrm>
            <a:off x="1282700" y="49657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8" name="Oval 192"/>
          <p:cNvSpPr>
            <a:spLocks noChangeArrowheads="1"/>
          </p:cNvSpPr>
          <p:nvPr/>
        </p:nvSpPr>
        <p:spPr bwMode="auto">
          <a:xfrm>
            <a:off x="1778000" y="42291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09" name="Oval 193"/>
          <p:cNvSpPr>
            <a:spLocks noChangeArrowheads="1"/>
          </p:cNvSpPr>
          <p:nvPr/>
        </p:nvSpPr>
        <p:spPr bwMode="auto">
          <a:xfrm>
            <a:off x="4775200" y="24384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0" name="Oval 194"/>
          <p:cNvSpPr>
            <a:spLocks noChangeArrowheads="1"/>
          </p:cNvSpPr>
          <p:nvPr/>
        </p:nvSpPr>
        <p:spPr bwMode="auto">
          <a:xfrm>
            <a:off x="3632200" y="3378200"/>
            <a:ext cx="139700" cy="1397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1" name="Oval 195"/>
          <p:cNvSpPr>
            <a:spLocks noChangeArrowheads="1"/>
          </p:cNvSpPr>
          <p:nvPr/>
        </p:nvSpPr>
        <p:spPr bwMode="auto">
          <a:xfrm>
            <a:off x="1257300" y="50800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2" name="Oval 196"/>
          <p:cNvSpPr>
            <a:spLocks noChangeArrowheads="1"/>
          </p:cNvSpPr>
          <p:nvPr/>
        </p:nvSpPr>
        <p:spPr bwMode="auto">
          <a:xfrm>
            <a:off x="1371600" y="39243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3" name="Oval 197"/>
          <p:cNvSpPr>
            <a:spLocks noChangeArrowheads="1"/>
          </p:cNvSpPr>
          <p:nvPr/>
        </p:nvSpPr>
        <p:spPr bwMode="auto">
          <a:xfrm>
            <a:off x="2628900" y="3657600"/>
            <a:ext cx="139700" cy="139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4" name="Oval 198"/>
          <p:cNvSpPr>
            <a:spLocks noChangeArrowheads="1"/>
          </p:cNvSpPr>
          <p:nvPr/>
        </p:nvSpPr>
        <p:spPr bwMode="auto">
          <a:xfrm>
            <a:off x="1536700" y="47371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5" name="Oval 199"/>
          <p:cNvSpPr>
            <a:spLocks noChangeArrowheads="1"/>
          </p:cNvSpPr>
          <p:nvPr/>
        </p:nvSpPr>
        <p:spPr bwMode="auto">
          <a:xfrm>
            <a:off x="2476500" y="38100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6" name="Oval 200"/>
          <p:cNvSpPr>
            <a:spLocks noChangeArrowheads="1"/>
          </p:cNvSpPr>
          <p:nvPr/>
        </p:nvSpPr>
        <p:spPr bwMode="auto">
          <a:xfrm>
            <a:off x="1600200" y="40386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7" name="Oval 201"/>
          <p:cNvSpPr>
            <a:spLocks noChangeArrowheads="1"/>
          </p:cNvSpPr>
          <p:nvPr/>
        </p:nvSpPr>
        <p:spPr bwMode="auto">
          <a:xfrm>
            <a:off x="1701800" y="4610100"/>
            <a:ext cx="76200" cy="762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8" name="Oval 202"/>
          <p:cNvSpPr>
            <a:spLocks noChangeArrowheads="1"/>
          </p:cNvSpPr>
          <p:nvPr/>
        </p:nvSpPr>
        <p:spPr bwMode="auto">
          <a:xfrm>
            <a:off x="1689100" y="4292600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19" name="Oval 203"/>
          <p:cNvSpPr>
            <a:spLocks noChangeArrowheads="1"/>
          </p:cNvSpPr>
          <p:nvPr/>
        </p:nvSpPr>
        <p:spPr bwMode="auto">
          <a:xfrm>
            <a:off x="1308100" y="5283200"/>
            <a:ext cx="88900" cy="889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0" name="Oval 204"/>
          <p:cNvSpPr>
            <a:spLocks noChangeArrowheads="1"/>
          </p:cNvSpPr>
          <p:nvPr/>
        </p:nvSpPr>
        <p:spPr bwMode="auto">
          <a:xfrm>
            <a:off x="1282700" y="52070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1" name="Oval 205"/>
          <p:cNvSpPr>
            <a:spLocks noChangeArrowheads="1"/>
          </p:cNvSpPr>
          <p:nvPr/>
        </p:nvSpPr>
        <p:spPr bwMode="auto">
          <a:xfrm>
            <a:off x="1422400" y="46990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2" name="Oval 206"/>
          <p:cNvSpPr>
            <a:spLocks noChangeArrowheads="1"/>
          </p:cNvSpPr>
          <p:nvPr/>
        </p:nvSpPr>
        <p:spPr bwMode="auto">
          <a:xfrm>
            <a:off x="1460500" y="5295900"/>
            <a:ext cx="76200" cy="762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3" name="Oval 207"/>
          <p:cNvSpPr>
            <a:spLocks noChangeArrowheads="1"/>
          </p:cNvSpPr>
          <p:nvPr/>
        </p:nvSpPr>
        <p:spPr bwMode="auto">
          <a:xfrm>
            <a:off x="1435100" y="5308600"/>
            <a:ext cx="139700" cy="1397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4" name="Oval 208"/>
          <p:cNvSpPr>
            <a:spLocks noChangeArrowheads="1"/>
          </p:cNvSpPr>
          <p:nvPr/>
        </p:nvSpPr>
        <p:spPr bwMode="auto">
          <a:xfrm>
            <a:off x="3670300" y="31115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5" name="Oval 209"/>
          <p:cNvSpPr>
            <a:spLocks noChangeArrowheads="1"/>
          </p:cNvSpPr>
          <p:nvPr/>
        </p:nvSpPr>
        <p:spPr bwMode="auto">
          <a:xfrm>
            <a:off x="2209800" y="3797300"/>
            <a:ext cx="38100" cy="381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6" name="Oval 210"/>
          <p:cNvSpPr>
            <a:spLocks noChangeArrowheads="1"/>
          </p:cNvSpPr>
          <p:nvPr/>
        </p:nvSpPr>
        <p:spPr bwMode="auto">
          <a:xfrm>
            <a:off x="1562100" y="3302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7" name="Oval 211"/>
          <p:cNvSpPr>
            <a:spLocks noChangeArrowheads="1"/>
          </p:cNvSpPr>
          <p:nvPr/>
        </p:nvSpPr>
        <p:spPr bwMode="auto">
          <a:xfrm>
            <a:off x="3060700" y="34925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8" name="Oval 212"/>
          <p:cNvSpPr>
            <a:spLocks noChangeArrowheads="1"/>
          </p:cNvSpPr>
          <p:nvPr/>
        </p:nvSpPr>
        <p:spPr bwMode="auto">
          <a:xfrm>
            <a:off x="1435100" y="4940300"/>
            <a:ext cx="38100" cy="381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29" name="Oval 213"/>
          <p:cNvSpPr>
            <a:spLocks noChangeArrowheads="1"/>
          </p:cNvSpPr>
          <p:nvPr/>
        </p:nvSpPr>
        <p:spPr bwMode="auto">
          <a:xfrm>
            <a:off x="5461000" y="31623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0" name="Oval 214"/>
          <p:cNvSpPr>
            <a:spLocks noChangeArrowheads="1"/>
          </p:cNvSpPr>
          <p:nvPr/>
        </p:nvSpPr>
        <p:spPr bwMode="auto">
          <a:xfrm>
            <a:off x="1257300" y="5257800"/>
            <a:ext cx="50800" cy="5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1" name="Oval 215"/>
          <p:cNvSpPr>
            <a:spLocks noChangeArrowheads="1"/>
          </p:cNvSpPr>
          <p:nvPr/>
        </p:nvSpPr>
        <p:spPr bwMode="auto">
          <a:xfrm>
            <a:off x="1320800" y="52959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2" name="Oval 216"/>
          <p:cNvSpPr>
            <a:spLocks noChangeArrowheads="1"/>
          </p:cNvSpPr>
          <p:nvPr/>
        </p:nvSpPr>
        <p:spPr bwMode="auto">
          <a:xfrm>
            <a:off x="1270000" y="53467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3" name="Oval 217"/>
          <p:cNvSpPr>
            <a:spLocks noChangeArrowheads="1"/>
          </p:cNvSpPr>
          <p:nvPr/>
        </p:nvSpPr>
        <p:spPr bwMode="auto">
          <a:xfrm>
            <a:off x="1536700" y="33528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4" name="Oval 218"/>
          <p:cNvSpPr>
            <a:spLocks noChangeArrowheads="1"/>
          </p:cNvSpPr>
          <p:nvPr/>
        </p:nvSpPr>
        <p:spPr bwMode="auto">
          <a:xfrm>
            <a:off x="4241800" y="2514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5" name="Oval 219"/>
          <p:cNvSpPr>
            <a:spLocks noChangeArrowheads="1"/>
          </p:cNvSpPr>
          <p:nvPr/>
        </p:nvSpPr>
        <p:spPr bwMode="auto">
          <a:xfrm>
            <a:off x="2146300" y="4546600"/>
            <a:ext cx="88900" cy="889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6" name="Oval 220"/>
          <p:cNvSpPr>
            <a:spLocks noChangeArrowheads="1"/>
          </p:cNvSpPr>
          <p:nvPr/>
        </p:nvSpPr>
        <p:spPr bwMode="auto">
          <a:xfrm>
            <a:off x="1270000" y="5334000"/>
            <a:ext cx="88900" cy="889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7" name="Oval 221"/>
          <p:cNvSpPr>
            <a:spLocks noChangeArrowheads="1"/>
          </p:cNvSpPr>
          <p:nvPr/>
        </p:nvSpPr>
        <p:spPr bwMode="auto">
          <a:xfrm>
            <a:off x="1435100" y="490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8" name="Oval 222"/>
          <p:cNvSpPr>
            <a:spLocks noChangeArrowheads="1"/>
          </p:cNvSpPr>
          <p:nvPr/>
        </p:nvSpPr>
        <p:spPr bwMode="auto">
          <a:xfrm>
            <a:off x="2628900" y="37338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39" name="Oval 223"/>
          <p:cNvSpPr>
            <a:spLocks noChangeArrowheads="1"/>
          </p:cNvSpPr>
          <p:nvPr/>
        </p:nvSpPr>
        <p:spPr bwMode="auto">
          <a:xfrm>
            <a:off x="1638300" y="4826000"/>
            <a:ext cx="38100" cy="381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0" name="Oval 224"/>
          <p:cNvSpPr>
            <a:spLocks noChangeArrowheads="1"/>
          </p:cNvSpPr>
          <p:nvPr/>
        </p:nvSpPr>
        <p:spPr bwMode="auto">
          <a:xfrm>
            <a:off x="3213100" y="38481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1" name="Oval 225"/>
          <p:cNvSpPr>
            <a:spLocks noChangeArrowheads="1"/>
          </p:cNvSpPr>
          <p:nvPr/>
        </p:nvSpPr>
        <p:spPr bwMode="auto">
          <a:xfrm>
            <a:off x="1244600" y="51816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2" name="Oval 226"/>
          <p:cNvSpPr>
            <a:spLocks noChangeArrowheads="1"/>
          </p:cNvSpPr>
          <p:nvPr/>
        </p:nvSpPr>
        <p:spPr bwMode="auto">
          <a:xfrm>
            <a:off x="1282700" y="52451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3" name="Oval 227"/>
          <p:cNvSpPr>
            <a:spLocks noChangeArrowheads="1"/>
          </p:cNvSpPr>
          <p:nvPr/>
        </p:nvSpPr>
        <p:spPr bwMode="auto">
          <a:xfrm>
            <a:off x="1562100" y="41783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4" name="Oval 228"/>
          <p:cNvSpPr>
            <a:spLocks noChangeArrowheads="1"/>
          </p:cNvSpPr>
          <p:nvPr/>
        </p:nvSpPr>
        <p:spPr bwMode="auto">
          <a:xfrm>
            <a:off x="2768600" y="44831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5" name="Oval 229"/>
          <p:cNvSpPr>
            <a:spLocks noChangeArrowheads="1"/>
          </p:cNvSpPr>
          <p:nvPr/>
        </p:nvSpPr>
        <p:spPr bwMode="auto">
          <a:xfrm>
            <a:off x="3416300" y="34036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6" name="Oval 230"/>
          <p:cNvSpPr>
            <a:spLocks noChangeArrowheads="1"/>
          </p:cNvSpPr>
          <p:nvPr/>
        </p:nvSpPr>
        <p:spPr bwMode="auto">
          <a:xfrm>
            <a:off x="1549400" y="5029200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7" name="Oval 231"/>
          <p:cNvSpPr>
            <a:spLocks noChangeArrowheads="1"/>
          </p:cNvSpPr>
          <p:nvPr/>
        </p:nvSpPr>
        <p:spPr bwMode="auto">
          <a:xfrm>
            <a:off x="3098800" y="3517900"/>
            <a:ext cx="50800" cy="50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8" name="Oval 232"/>
          <p:cNvSpPr>
            <a:spLocks noChangeArrowheads="1"/>
          </p:cNvSpPr>
          <p:nvPr/>
        </p:nvSpPr>
        <p:spPr bwMode="auto">
          <a:xfrm>
            <a:off x="1485900" y="42418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49" name="Oval 233"/>
          <p:cNvSpPr>
            <a:spLocks noChangeArrowheads="1"/>
          </p:cNvSpPr>
          <p:nvPr/>
        </p:nvSpPr>
        <p:spPr bwMode="auto">
          <a:xfrm>
            <a:off x="1473200" y="50927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0" name="Oval 234"/>
          <p:cNvSpPr>
            <a:spLocks noChangeArrowheads="1"/>
          </p:cNvSpPr>
          <p:nvPr/>
        </p:nvSpPr>
        <p:spPr bwMode="auto">
          <a:xfrm>
            <a:off x="1562100" y="4927600"/>
            <a:ext cx="63500" cy="63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1" name="Oval 235"/>
          <p:cNvSpPr>
            <a:spLocks noChangeArrowheads="1"/>
          </p:cNvSpPr>
          <p:nvPr/>
        </p:nvSpPr>
        <p:spPr bwMode="auto">
          <a:xfrm>
            <a:off x="1752600" y="4800600"/>
            <a:ext cx="101600" cy="1016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2" name="Oval 236"/>
          <p:cNvSpPr>
            <a:spLocks noChangeArrowheads="1"/>
          </p:cNvSpPr>
          <p:nvPr/>
        </p:nvSpPr>
        <p:spPr bwMode="auto">
          <a:xfrm>
            <a:off x="2374900" y="4813300"/>
            <a:ext cx="50800" cy="50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3" name="Oval 237"/>
          <p:cNvSpPr>
            <a:spLocks noChangeArrowheads="1"/>
          </p:cNvSpPr>
          <p:nvPr/>
        </p:nvSpPr>
        <p:spPr bwMode="auto">
          <a:xfrm>
            <a:off x="2857500" y="2946400"/>
            <a:ext cx="76200" cy="762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4" name="Oval 238"/>
          <p:cNvSpPr>
            <a:spLocks noChangeArrowheads="1"/>
          </p:cNvSpPr>
          <p:nvPr/>
        </p:nvSpPr>
        <p:spPr bwMode="auto">
          <a:xfrm>
            <a:off x="1460500" y="5346700"/>
            <a:ext cx="88900" cy="889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5" name="Oval 239"/>
          <p:cNvSpPr>
            <a:spLocks noChangeArrowheads="1"/>
          </p:cNvSpPr>
          <p:nvPr/>
        </p:nvSpPr>
        <p:spPr bwMode="auto">
          <a:xfrm>
            <a:off x="1320800" y="4432300"/>
            <a:ext cx="50800" cy="50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6" name="Oval 240"/>
          <p:cNvSpPr>
            <a:spLocks noChangeArrowheads="1"/>
          </p:cNvSpPr>
          <p:nvPr/>
        </p:nvSpPr>
        <p:spPr bwMode="auto">
          <a:xfrm>
            <a:off x="1270000" y="5105400"/>
            <a:ext cx="101600" cy="1016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7" name="Oval 241"/>
          <p:cNvSpPr>
            <a:spLocks noChangeArrowheads="1"/>
          </p:cNvSpPr>
          <p:nvPr/>
        </p:nvSpPr>
        <p:spPr bwMode="auto">
          <a:xfrm>
            <a:off x="1244600" y="4851400"/>
            <a:ext cx="177800" cy="177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8" name="Oval 242"/>
          <p:cNvSpPr>
            <a:spLocks noChangeArrowheads="1"/>
          </p:cNvSpPr>
          <p:nvPr/>
        </p:nvSpPr>
        <p:spPr bwMode="auto">
          <a:xfrm>
            <a:off x="1422400" y="4876800"/>
            <a:ext cx="50800" cy="50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59" name="Oval 243"/>
          <p:cNvSpPr>
            <a:spLocks noChangeArrowheads="1"/>
          </p:cNvSpPr>
          <p:nvPr/>
        </p:nvSpPr>
        <p:spPr bwMode="auto">
          <a:xfrm>
            <a:off x="2095500" y="4724400"/>
            <a:ext cx="76200" cy="762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0" name="Oval 244"/>
          <p:cNvSpPr>
            <a:spLocks noChangeArrowheads="1"/>
          </p:cNvSpPr>
          <p:nvPr/>
        </p:nvSpPr>
        <p:spPr bwMode="auto">
          <a:xfrm>
            <a:off x="1778000" y="38227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1" name="Oval 245"/>
          <p:cNvSpPr>
            <a:spLocks noChangeArrowheads="1"/>
          </p:cNvSpPr>
          <p:nvPr/>
        </p:nvSpPr>
        <p:spPr bwMode="auto">
          <a:xfrm>
            <a:off x="1485900" y="4584700"/>
            <a:ext cx="76200" cy="762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2" name="Oval 246"/>
          <p:cNvSpPr>
            <a:spLocks noChangeArrowheads="1"/>
          </p:cNvSpPr>
          <p:nvPr/>
        </p:nvSpPr>
        <p:spPr bwMode="auto">
          <a:xfrm>
            <a:off x="1689100" y="4864100"/>
            <a:ext cx="101600" cy="10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3" name="Oval 247"/>
          <p:cNvSpPr>
            <a:spLocks noChangeArrowheads="1"/>
          </p:cNvSpPr>
          <p:nvPr/>
        </p:nvSpPr>
        <p:spPr bwMode="auto">
          <a:xfrm>
            <a:off x="1447800" y="5105400"/>
            <a:ext cx="63500" cy="635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4" name="Oval 248"/>
          <p:cNvSpPr>
            <a:spLocks noChangeArrowheads="1"/>
          </p:cNvSpPr>
          <p:nvPr/>
        </p:nvSpPr>
        <p:spPr bwMode="auto">
          <a:xfrm>
            <a:off x="3924300" y="34163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5" name="Oval 249"/>
          <p:cNvSpPr>
            <a:spLocks noChangeArrowheads="1"/>
          </p:cNvSpPr>
          <p:nvPr/>
        </p:nvSpPr>
        <p:spPr bwMode="auto">
          <a:xfrm>
            <a:off x="2857500" y="4127500"/>
            <a:ext cx="63500" cy="635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6" name="Oval 250"/>
          <p:cNvSpPr>
            <a:spLocks noChangeArrowheads="1"/>
          </p:cNvSpPr>
          <p:nvPr/>
        </p:nvSpPr>
        <p:spPr bwMode="auto">
          <a:xfrm>
            <a:off x="1549400" y="3937000"/>
            <a:ext cx="38100" cy="38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7" name="Oval 251"/>
          <p:cNvSpPr>
            <a:spLocks noChangeArrowheads="1"/>
          </p:cNvSpPr>
          <p:nvPr/>
        </p:nvSpPr>
        <p:spPr bwMode="auto">
          <a:xfrm>
            <a:off x="8547100" y="850900"/>
            <a:ext cx="177800" cy="177800"/>
          </a:xfrm>
          <a:prstGeom prst="ellipse">
            <a:avLst/>
          </a:prstGeom>
          <a:solidFill>
            <a:srgbClr val="31FFC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8" name="Oval 252"/>
          <p:cNvSpPr>
            <a:spLocks noChangeArrowheads="1"/>
          </p:cNvSpPr>
          <p:nvPr/>
        </p:nvSpPr>
        <p:spPr bwMode="auto">
          <a:xfrm>
            <a:off x="8547100" y="1206500"/>
            <a:ext cx="177800" cy="177800"/>
          </a:xfrm>
          <a:prstGeom prst="ellipse">
            <a:avLst/>
          </a:prstGeom>
          <a:solidFill>
            <a:srgbClr val="BD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69" name="Oval 253"/>
          <p:cNvSpPr>
            <a:spLocks noChangeArrowheads="1"/>
          </p:cNvSpPr>
          <p:nvPr/>
        </p:nvSpPr>
        <p:spPr bwMode="auto">
          <a:xfrm>
            <a:off x="8547100" y="1689100"/>
            <a:ext cx="177800" cy="17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70" name="Oval 254"/>
          <p:cNvSpPr>
            <a:spLocks noChangeArrowheads="1"/>
          </p:cNvSpPr>
          <p:nvPr/>
        </p:nvSpPr>
        <p:spPr bwMode="auto">
          <a:xfrm>
            <a:off x="8547100" y="2286000"/>
            <a:ext cx="177800" cy="17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71" name="Oval 255"/>
          <p:cNvSpPr>
            <a:spLocks noChangeArrowheads="1"/>
          </p:cNvSpPr>
          <p:nvPr/>
        </p:nvSpPr>
        <p:spPr bwMode="auto">
          <a:xfrm>
            <a:off x="8547100" y="2641600"/>
            <a:ext cx="177800" cy="177800"/>
          </a:xfrm>
          <a:prstGeom prst="ellipse">
            <a:avLst/>
          </a:prstGeom>
          <a:solidFill>
            <a:srgbClr val="008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47072" name="Text Box 256"/>
          <p:cNvSpPr txBox="1">
            <a:spLocks noChangeArrowheads="1"/>
          </p:cNvSpPr>
          <p:nvPr/>
        </p:nvSpPr>
        <p:spPr bwMode="auto">
          <a:xfrm>
            <a:off x="8432800" y="1054100"/>
            <a:ext cx="4191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000" u="none">
                <a:latin typeface="Verdana *" pitchFamily="2" charset="0"/>
              </a:rPr>
              <a:t>Africa</a:t>
            </a:r>
          </a:p>
        </p:txBody>
      </p:sp>
      <p:sp>
        <p:nvSpPr>
          <p:cNvPr id="547073" name="Text Box 257"/>
          <p:cNvSpPr txBox="1">
            <a:spLocks noChangeArrowheads="1"/>
          </p:cNvSpPr>
          <p:nvPr/>
        </p:nvSpPr>
        <p:spPr bwMode="auto">
          <a:xfrm>
            <a:off x="8305800" y="1181100"/>
            <a:ext cx="71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000" u="none">
                <a:latin typeface="Verdana *" pitchFamily="2" charset="0"/>
              </a:rPr>
              <a:t>Americas</a:t>
            </a:r>
          </a:p>
        </p:txBody>
      </p:sp>
      <p:sp>
        <p:nvSpPr>
          <p:cNvPr id="547074" name="Text Box 258"/>
          <p:cNvSpPr txBox="1">
            <a:spLocks noChangeArrowheads="1"/>
          </p:cNvSpPr>
          <p:nvPr/>
        </p:nvSpPr>
        <p:spPr bwMode="auto">
          <a:xfrm>
            <a:off x="8305800" y="1663700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000" u="none">
                <a:latin typeface="Verdana *" pitchFamily="2" charset="0"/>
              </a:rPr>
              <a:t>Arab countries</a:t>
            </a:r>
          </a:p>
        </p:txBody>
      </p:sp>
      <p:sp>
        <p:nvSpPr>
          <p:cNvPr id="547075" name="Text Box 259"/>
          <p:cNvSpPr txBox="1">
            <a:spLocks noChangeArrowheads="1"/>
          </p:cNvSpPr>
          <p:nvPr/>
        </p:nvSpPr>
        <p:spPr bwMode="auto">
          <a:xfrm>
            <a:off x="8432800" y="2489200"/>
            <a:ext cx="4191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000" u="none">
                <a:latin typeface="Verdana *" pitchFamily="2" charset="0"/>
              </a:rPr>
              <a:t>Asia</a:t>
            </a:r>
          </a:p>
        </p:txBody>
      </p:sp>
      <p:sp>
        <p:nvSpPr>
          <p:cNvPr id="547076" name="Text Box 260"/>
          <p:cNvSpPr txBox="1">
            <a:spLocks noChangeArrowheads="1"/>
          </p:cNvSpPr>
          <p:nvPr/>
        </p:nvSpPr>
        <p:spPr bwMode="auto">
          <a:xfrm>
            <a:off x="8280400" y="2616200"/>
            <a:ext cx="7112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 hangingPunct="1"/>
            <a:r>
              <a:rPr lang="en-US" sz="1000" u="none">
                <a:latin typeface="Verdana *" pitchFamily="2" charset="0"/>
              </a:rPr>
              <a:t>Europe</a:t>
            </a:r>
          </a:p>
        </p:txBody>
      </p:sp>
      <p:sp>
        <p:nvSpPr>
          <p:cNvPr id="547078" name="Rectangle 262"/>
          <p:cNvSpPr>
            <a:spLocks noChangeArrowheads="1"/>
          </p:cNvSpPr>
          <p:nvPr/>
        </p:nvSpPr>
        <p:spPr bwMode="auto">
          <a:xfrm>
            <a:off x="457200" y="342900"/>
            <a:ext cx="7829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Fertility and child mortality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6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52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529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is-IS" u="none"/>
                <a:t>  </a:t>
              </a:r>
              <a:r>
                <a:rPr lang="is-IS" sz="31200" u="none"/>
                <a:t> </a:t>
              </a:r>
              <a:r>
                <a:rPr lang="is-I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5296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52966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70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Fertility and growth </a:t>
            </a:r>
            <a:r>
              <a:rPr lang="en-US" sz="4400" b="1" u="none">
                <a:latin typeface="Tahoma" pitchFamily="34" charset="0"/>
              </a:rPr>
              <a:t>1960-2004</a:t>
            </a:r>
          </a:p>
        </p:txBody>
      </p:sp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6553200" y="1828800"/>
            <a:ext cx="2438400" cy="413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Fewer births go along with higher growth</a:t>
            </a:r>
          </a:p>
          <a:p>
            <a:r>
              <a:rPr lang="en-US" u="none">
                <a:latin typeface="Tahoma" pitchFamily="34" charset="0"/>
              </a:rPr>
              <a:t>Fewer births increase and improve human capital</a:t>
            </a:r>
          </a:p>
          <a:p>
            <a:r>
              <a:rPr lang="en-US" u="none">
                <a:latin typeface="Tahoma" pitchFamily="34" charset="0"/>
              </a:rPr>
              <a:t>Rank correlation between fertility and education is </a:t>
            </a:r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-0,90</a:t>
            </a:r>
            <a:r>
              <a:rPr lang="en-US" u="none">
                <a:latin typeface="Tahoma" pitchFamily="34" charset="0"/>
              </a:rPr>
              <a:t> </a:t>
            </a:r>
            <a:endParaRPr lang="en-US" u="non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552968" name="Object 8"/>
          <p:cNvGraphicFramePr>
            <a:graphicFrameLocks noChangeAspect="1"/>
          </p:cNvGraphicFramePr>
          <p:nvPr/>
        </p:nvGraphicFramePr>
        <p:xfrm>
          <a:off x="1447800" y="17526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68" name="Chart" r:id="rId3" imgW="11628000" imgH="11808000" progId="Excel.Sheet.8">
                  <p:embed/>
                </p:oleObj>
              </mc:Choice>
              <mc:Fallback>
                <p:oleObj name="Chart" r:id="rId3" imgW="11628000" imgH="11808000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2741613" y="53879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 = -0.78</a:t>
            </a:r>
          </a:p>
        </p:txBody>
      </p:sp>
      <p:sp>
        <p:nvSpPr>
          <p:cNvPr id="552970" name="Text Box 10"/>
          <p:cNvSpPr txBox="1">
            <a:spLocks noChangeArrowheads="1"/>
          </p:cNvSpPr>
          <p:nvPr/>
        </p:nvSpPr>
        <p:spPr bwMode="auto">
          <a:xfrm rot="21420000">
            <a:off x="212725" y="6172200"/>
            <a:ext cx="183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87 countries</a:t>
            </a:r>
          </a:p>
        </p:txBody>
      </p:sp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4191000" y="2813050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China</a:t>
            </a:r>
          </a:p>
        </p:txBody>
      </p:sp>
      <p:sp>
        <p:nvSpPr>
          <p:cNvPr id="552972" name="Text Box 12"/>
          <p:cNvSpPr txBox="1">
            <a:spLocks noChangeArrowheads="1"/>
          </p:cNvSpPr>
          <p:nvPr/>
        </p:nvSpPr>
        <p:spPr bwMode="auto">
          <a:xfrm>
            <a:off x="4699000" y="33909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none">
                <a:solidFill>
                  <a:schemeClr val="bg2"/>
                </a:solidFill>
                <a:latin typeface="Tahoma" pitchFamily="34" charset="0"/>
              </a:rPr>
              <a:t>India</a:t>
            </a:r>
          </a:p>
        </p:txBody>
      </p:sp>
      <p:sp>
        <p:nvSpPr>
          <p:cNvPr id="552973" name="Line 13"/>
          <p:cNvSpPr>
            <a:spLocks noChangeShapeType="1"/>
          </p:cNvSpPr>
          <p:nvPr/>
        </p:nvSpPr>
        <p:spPr bwMode="auto">
          <a:xfrm flipH="1">
            <a:off x="4495800" y="3581400"/>
            <a:ext cx="2286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7" grpId="0" build="p" animBg="1" autoUpdateAnimBg="0"/>
      <p:bldOleChart spid="5529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62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86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86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862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066800" y="968375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Poverty </a:t>
            </a:r>
            <a:r>
              <a:rPr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1999</a:t>
            </a:r>
          </a:p>
        </p:txBody>
      </p:sp>
      <p:graphicFrame>
        <p:nvGraphicFramePr>
          <p:cNvPr id="538633" name="Object 9"/>
          <p:cNvGraphicFramePr>
            <a:graphicFrameLocks noChangeAspect="1"/>
          </p:cNvGraphicFramePr>
          <p:nvPr/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3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34" name="Text Box 10"/>
          <p:cNvSpPr txBox="1">
            <a:spLocks noChangeArrowheads="1"/>
          </p:cNvSpPr>
          <p:nvPr/>
        </p:nvSpPr>
        <p:spPr bwMode="auto">
          <a:xfrm rot="21420000">
            <a:off x="4953000" y="300038"/>
            <a:ext cx="4095750" cy="1943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latin typeface="Tahoma" pitchFamily="34" charset="0"/>
              </a:rPr>
              <a:t>Even so,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India has a more equal distribution of income</a:t>
            </a:r>
            <a:r>
              <a:rPr lang="en-US" u="none">
                <a:latin typeface="Tahoma" pitchFamily="34" charset="0"/>
              </a:rPr>
              <a:t>, with a Gini index of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33</a:t>
            </a:r>
            <a:r>
              <a:rPr lang="en-US" u="none">
                <a:latin typeface="Tahoma" pitchFamily="34" charset="0"/>
              </a:rPr>
              <a:t> compared with </a:t>
            </a:r>
            <a:r>
              <a:rPr lang="en-US" u="none">
                <a:solidFill>
                  <a:srgbClr val="FFFF00"/>
                </a:solidFill>
                <a:latin typeface="Tahoma" pitchFamily="34" charset="0"/>
              </a:rPr>
              <a:t>45</a:t>
            </a:r>
            <a:r>
              <a:rPr lang="en-US" u="none">
                <a:latin typeface="Tahoma" pitchFamily="34" charset="0"/>
              </a:rPr>
              <a:t> in China</a:t>
            </a:r>
          </a:p>
          <a:p>
            <a:r>
              <a:rPr lang="en-US" u="none">
                <a:latin typeface="Tahoma" pitchFamily="34" charset="0"/>
              </a:rPr>
              <a:t>Equality is good for growth</a:t>
            </a:r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1292225" y="1905000"/>
            <a:ext cx="198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latin typeface="Tahoma" pitchFamily="34" charset="0"/>
              </a:rPr>
              <a:t>% of population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8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33" grpId="0" bld="series"/>
      <p:bldP spid="538634" grpId="0" build="p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58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795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795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7958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79595" name="Group 11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61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0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061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0665" name="Rectangle 57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0666" name="Group 58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63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1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16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163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1638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163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2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13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13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1302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1066800" y="685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FFFF00"/>
                </a:solidFill>
                <a:latin typeface="Tahoma" pitchFamily="34" charset="0"/>
              </a:rPr>
              <a:t>India and China: </a:t>
            </a:r>
            <a:r>
              <a:rPr lang="en-US" sz="3200" b="1" u="none">
                <a:latin typeface="Tahoma" pitchFamily="34" charset="0"/>
              </a:rPr>
              <a:t>GDP per capita 1975-2003 </a:t>
            </a:r>
            <a:r>
              <a:rPr lang="en-US" b="1" u="none">
                <a:latin typeface="Tahoma" pitchFamily="34" charset="0"/>
              </a:rPr>
              <a:t>(ppp, 2000 international dollars)</a:t>
            </a:r>
          </a:p>
        </p:txBody>
      </p:sp>
      <p:sp>
        <p:nvSpPr>
          <p:cNvPr id="513032" name="Text Box 8"/>
          <p:cNvSpPr txBox="1">
            <a:spLocks noChangeArrowheads="1"/>
          </p:cNvSpPr>
          <p:nvPr/>
        </p:nvSpPr>
        <p:spPr bwMode="auto">
          <a:xfrm rot="21420000">
            <a:off x="6323013" y="1905000"/>
            <a:ext cx="24320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 7.7%</a:t>
            </a: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 rot="21420000">
            <a:off x="6324600" y="4267200"/>
            <a:ext cx="22733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Africa -0.5%</a:t>
            </a:r>
          </a:p>
        </p:txBody>
      </p:sp>
      <p:graphicFrame>
        <p:nvGraphicFramePr>
          <p:cNvPr id="513034" name="Object 10"/>
          <p:cNvGraphicFramePr>
            <a:graphicFrameLocks noChangeAspect="1"/>
          </p:cNvGraphicFramePr>
          <p:nvPr/>
        </p:nvGraphicFramePr>
        <p:xfrm>
          <a:off x="1490006" y="1721146"/>
          <a:ext cx="4824434" cy="482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4" name="Chart" r:id="rId3" imgW="11556000" imgH="11808000" progId="Excel.Sheet.8">
                  <p:embed/>
                </p:oleObj>
              </mc:Choice>
              <mc:Fallback>
                <p:oleObj name="Chart" r:id="rId3" imgW="11556000" imgH="11808000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006" y="1721146"/>
                        <a:ext cx="4824434" cy="482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35" name="Text Box 11"/>
          <p:cNvSpPr txBox="1">
            <a:spLocks noChangeArrowheads="1"/>
          </p:cNvSpPr>
          <p:nvPr/>
        </p:nvSpPr>
        <p:spPr bwMode="auto">
          <a:xfrm rot="21420000">
            <a:off x="6313488" y="3290888"/>
            <a:ext cx="198120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India 3.2%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3034" grpId="0" bld="series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65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2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266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266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8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36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36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368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368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70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47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4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470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4711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730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57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57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5733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5735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754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67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67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6757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675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77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77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77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778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778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80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8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88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880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8806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98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98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8982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1004888" y="414338"/>
            <a:ext cx="71628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en-US" sz="4400" b="1" u="none">
                <a:solidFill>
                  <a:schemeClr val="tx2"/>
                </a:solidFill>
                <a:latin typeface="Tahoma" pitchFamily="34" charset="0"/>
              </a:rPr>
              <a:t>The bottom line</a:t>
            </a:r>
          </a:p>
        </p:txBody>
      </p:sp>
      <p:graphicFrame>
        <p:nvGraphicFramePr>
          <p:cNvPr id="589886" name="Group 62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(gross, % of GDP, 1982-2003)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1998-2001)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Growth per capita (%, 1960-2003)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40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4864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4864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8640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1066800" y="533400"/>
            <a:ext cx="693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Sir Arthur Lewis </a:t>
            </a:r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got it right</a:t>
            </a:r>
          </a:p>
        </p:txBody>
      </p:sp>
      <p:sp>
        <p:nvSpPr>
          <p:cNvPr id="486410" name="Text Box 10"/>
          <p:cNvSpPr txBox="1">
            <a:spLocks noChangeArrowheads="1"/>
          </p:cNvSpPr>
          <p:nvPr/>
        </p:nvSpPr>
        <p:spPr bwMode="auto">
          <a:xfrm>
            <a:off x="1066800" y="1974850"/>
            <a:ext cx="423386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1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Since the second world war it has become quite clear that rapid economic growth is available to those countries with adequate natural resources which </a:t>
            </a:r>
            <a:r>
              <a:rPr lang="en-US" sz="31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make the effort to achieve it</a:t>
            </a:r>
            <a:endParaRPr lang="en-US" sz="3100" u="none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486411" name="Object 11"/>
          <p:cNvGraphicFramePr>
            <a:graphicFrameLocks noChangeAspect="1"/>
          </p:cNvGraphicFramePr>
          <p:nvPr/>
        </p:nvGraphicFramePr>
        <p:xfrm>
          <a:off x="5897563" y="1447800"/>
          <a:ext cx="30178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1" name="Photo Editor Photo" r:id="rId3" imgW="2647619" imgH="3209524" progId="">
                  <p:embed/>
                </p:oleObj>
              </mc:Choice>
              <mc:Fallback>
                <p:oleObj name="Photo Editor Photo" r:id="rId3" imgW="2647619" imgH="3209524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1447800"/>
                        <a:ext cx="3017837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13" name="Text Box 13"/>
          <p:cNvSpPr txBox="1">
            <a:spLocks noChangeArrowheads="1"/>
          </p:cNvSpPr>
          <p:nvPr/>
        </p:nvSpPr>
        <p:spPr bwMode="auto">
          <a:xfrm>
            <a:off x="6045200" y="5226050"/>
            <a:ext cx="2687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W. Arthur Lewis</a:t>
            </a:r>
          </a:p>
          <a:p>
            <a:pPr algn="ctr"/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(Accra, 1968)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1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2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4874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4874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8742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1131888" y="1828800"/>
            <a:ext cx="80121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 and India are </a:t>
            </a:r>
            <a:r>
              <a:rPr kumimoji="1" lang="en-US" sz="36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like other countries</a:t>
            </a:r>
            <a:r>
              <a:rPr kumimoji="1" lang="en-US" sz="36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not special cases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works for the rest of the world also works for them</a:t>
            </a:r>
          </a:p>
          <a:p>
            <a:pPr marL="1168400" lvl="1" indent="-711200">
              <a:lnSpc>
                <a:spcPct val="90000"/>
              </a:lnSpc>
              <a:spcBef>
                <a:spcPct val="15000"/>
              </a:spcBef>
              <a:buClr>
                <a:srgbClr val="CC0000"/>
              </a:buClr>
              <a:buSzPct val="75000"/>
              <a:buFont typeface="Wingdings" pitchFamily="2" charset="2"/>
              <a:buChar char="ü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Economic policies and institutions that spur </a:t>
            </a:r>
            <a:r>
              <a:rPr kumimoji="1" lang="en-US" sz="32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investment, openness, education, health care, low inflation, diversification, democracy, and family planning are good for growth</a:t>
            </a:r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1066800" y="473075"/>
            <a:ext cx="7620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Conclusion: </a:t>
            </a:r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It can be done</a:t>
            </a:r>
          </a:p>
        </p:txBody>
      </p:sp>
      <p:sp>
        <p:nvSpPr>
          <p:cNvPr id="487435" name="Text Box 11"/>
          <p:cNvSpPr txBox="1">
            <a:spLocks noChangeArrowheads="1"/>
          </p:cNvSpPr>
          <p:nvPr/>
        </p:nvSpPr>
        <p:spPr bwMode="auto">
          <a:xfrm>
            <a:off x="3810000" y="1117600"/>
            <a:ext cx="5105400" cy="7207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>
                <a:latin typeface="Tahoma" pitchFamily="34" charset="0"/>
              </a:rPr>
              <a:t>These slides </a:t>
            </a:r>
            <a:r>
              <a:rPr lang="is-IS" sz="2000" u="none">
                <a:latin typeface="Tahoma" pitchFamily="34" charset="0"/>
              </a:rPr>
              <a:t>– and </a:t>
            </a:r>
            <a:r>
              <a:rPr lang="en-US" sz="2000" u="none">
                <a:latin typeface="Tahoma" pitchFamily="34" charset="0"/>
              </a:rPr>
              <a:t>more</a:t>
            </a:r>
            <a:r>
              <a:rPr lang="is-IS" sz="2000" u="none">
                <a:latin typeface="Tahoma" pitchFamily="34" charset="0"/>
              </a:rPr>
              <a:t>! – </a:t>
            </a:r>
            <a:r>
              <a:rPr lang="en-US" sz="2000" u="none">
                <a:latin typeface="Tahoma" pitchFamily="34" charset="0"/>
              </a:rPr>
              <a:t>can be viewed on my website: www.hi.is/</a:t>
            </a:r>
            <a:r>
              <a:rPr lang="en-US" sz="2000" u="none">
                <a:latin typeface="Tahoma" pitchFamily="34" charset="0"/>
                <a:cs typeface="Times New Roman" pitchFamily="18" charset="0"/>
              </a:rPr>
              <a:t>~</a:t>
            </a:r>
            <a:r>
              <a:rPr lang="en-US" sz="2000" u="none">
                <a:latin typeface="Tahoma" pitchFamily="34" charset="0"/>
              </a:rPr>
              <a:t>gylfason</a:t>
            </a: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 rot="21420000">
            <a:off x="2133600" y="4327525"/>
            <a:ext cx="5749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End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30" grpId="0" build="p" bldLvl="3" autoUpdateAnimBg="0"/>
      <p:bldP spid="487435" grpId="0" animBg="1" autoUpdateAnimBg="0"/>
      <p:bldP spid="4874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29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72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73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6730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FFFF00"/>
                </a:solidFill>
                <a:latin typeface="Tahoma" pitchFamily="34" charset="0"/>
              </a:rPr>
              <a:t>India and China: </a:t>
            </a:r>
            <a:r>
              <a:rPr lang="en-US" sz="3200" b="1" u="none">
                <a:latin typeface="Tahoma" pitchFamily="34" charset="0"/>
              </a:rPr>
              <a:t>GDP per capita 1960-2003 </a:t>
            </a:r>
            <a:r>
              <a:rPr lang="en-US" b="1" u="none">
                <a:latin typeface="Tahoma" pitchFamily="34" charset="0"/>
              </a:rPr>
              <a:t>(constant 2000 US dollars)</a:t>
            </a:r>
          </a:p>
        </p:txBody>
      </p:sp>
      <p:sp>
        <p:nvSpPr>
          <p:cNvPr id="567303" name="Text Box 7"/>
          <p:cNvSpPr txBox="1">
            <a:spLocks noChangeArrowheads="1"/>
          </p:cNvSpPr>
          <p:nvPr/>
        </p:nvSpPr>
        <p:spPr bwMode="auto">
          <a:xfrm rot="21420000">
            <a:off x="6323013" y="2071688"/>
            <a:ext cx="243205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China 5.7%</a:t>
            </a:r>
          </a:p>
        </p:txBody>
      </p:sp>
      <p:sp>
        <p:nvSpPr>
          <p:cNvPr id="567305" name="Text Box 9"/>
          <p:cNvSpPr txBox="1">
            <a:spLocks noChangeArrowheads="1"/>
          </p:cNvSpPr>
          <p:nvPr/>
        </p:nvSpPr>
        <p:spPr bwMode="auto">
          <a:xfrm rot="21420000">
            <a:off x="6311900" y="3810000"/>
            <a:ext cx="2438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India 2.5%</a:t>
            </a:r>
          </a:p>
        </p:txBody>
      </p:sp>
      <p:graphicFrame>
        <p:nvGraphicFramePr>
          <p:cNvPr id="567307" name="Object 11"/>
          <p:cNvGraphicFramePr>
            <a:graphicFrameLocks noChangeAspect="1"/>
          </p:cNvGraphicFramePr>
          <p:nvPr/>
        </p:nvGraphicFramePr>
        <p:xfrm>
          <a:off x="15494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07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7307" grpId="0" bld="series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69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41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417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4170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41703" name="Text Box 7"/>
          <p:cNvSpPr txBox="1">
            <a:spLocks noChangeArrowheads="1"/>
          </p:cNvSpPr>
          <p:nvPr/>
        </p:nvSpPr>
        <p:spPr bwMode="auto">
          <a:xfrm>
            <a:off x="1066800" y="473075"/>
            <a:ext cx="7620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Conclusion:</a:t>
            </a:r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It can be done</a:t>
            </a:r>
          </a:p>
        </p:txBody>
      </p:sp>
      <p:sp>
        <p:nvSpPr>
          <p:cNvPr id="541705" name="Text Box 9"/>
          <p:cNvSpPr txBox="1">
            <a:spLocks noChangeArrowheads="1"/>
          </p:cNvSpPr>
          <p:nvPr/>
        </p:nvSpPr>
        <p:spPr bwMode="auto">
          <a:xfrm>
            <a:off x="1577975" y="1831975"/>
            <a:ext cx="41148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u="none">
                <a:latin typeface="Tahoma" pitchFamily="34" charset="0"/>
              </a:rPr>
              <a:t>To grow or not to grow is in large measure a matter of choice</a:t>
            </a:r>
          </a:p>
        </p:txBody>
      </p:sp>
      <p:sp>
        <p:nvSpPr>
          <p:cNvPr id="541706" name="Text Box 10"/>
          <p:cNvSpPr txBox="1">
            <a:spLocks noChangeArrowheads="1"/>
          </p:cNvSpPr>
          <p:nvPr/>
        </p:nvSpPr>
        <p:spPr bwMode="auto">
          <a:xfrm rot="21420000">
            <a:off x="5638800" y="1968500"/>
            <a:ext cx="3124200" cy="255428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Many of the constraints on growth are </a:t>
            </a:r>
            <a:r>
              <a:rPr kumimoji="1" lang="en-US" sz="3200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man-made</a:t>
            </a: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and can be removed</a:t>
            </a:r>
          </a:p>
        </p:txBody>
      </p:sp>
      <p:sp>
        <p:nvSpPr>
          <p:cNvPr id="541707" name="Text Box 11"/>
          <p:cNvSpPr txBox="1">
            <a:spLocks noChangeArrowheads="1"/>
          </p:cNvSpPr>
          <p:nvPr/>
        </p:nvSpPr>
        <p:spPr bwMode="auto">
          <a:xfrm rot="21420000">
            <a:off x="2133600" y="4327525"/>
            <a:ext cx="5749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u="none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End</a:t>
            </a:r>
          </a:p>
        </p:txBody>
      </p:sp>
      <p:sp>
        <p:nvSpPr>
          <p:cNvPr id="541708" name="Text Box 12"/>
          <p:cNvSpPr txBox="1">
            <a:spLocks noChangeArrowheads="1"/>
          </p:cNvSpPr>
          <p:nvPr/>
        </p:nvSpPr>
        <p:spPr bwMode="auto">
          <a:xfrm>
            <a:off x="3810000" y="1117600"/>
            <a:ext cx="5105400" cy="7207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>
                <a:latin typeface="Tahoma" pitchFamily="34" charset="0"/>
              </a:rPr>
              <a:t>These slides </a:t>
            </a:r>
            <a:r>
              <a:rPr lang="is-IS" sz="2000" u="none">
                <a:latin typeface="Tahoma" pitchFamily="34" charset="0"/>
              </a:rPr>
              <a:t>– and </a:t>
            </a:r>
            <a:r>
              <a:rPr lang="en-US" sz="2000" u="none">
                <a:latin typeface="Tahoma" pitchFamily="34" charset="0"/>
              </a:rPr>
              <a:t>more</a:t>
            </a:r>
            <a:r>
              <a:rPr lang="is-IS" sz="2000" u="none">
                <a:latin typeface="Tahoma" pitchFamily="34" charset="0"/>
              </a:rPr>
              <a:t>! – </a:t>
            </a:r>
            <a:r>
              <a:rPr lang="en-US" sz="2000" u="none">
                <a:latin typeface="Tahoma" pitchFamily="34" charset="0"/>
              </a:rPr>
              <a:t>can be viewed on my website: www.hi.is/</a:t>
            </a:r>
            <a:r>
              <a:rPr lang="en-US" sz="2000" u="none">
                <a:latin typeface="Tahoma" pitchFamily="34" charset="0"/>
                <a:cs typeface="Times New Roman" pitchFamily="18" charset="0"/>
              </a:rPr>
              <a:t>~</a:t>
            </a:r>
            <a:r>
              <a:rPr lang="en-US" sz="2000" u="none">
                <a:latin typeface="Tahoma" pitchFamily="34" charset="0"/>
              </a:rPr>
              <a:t>gylfason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5" grpId="0" autoUpdateAnimBg="0"/>
      <p:bldP spid="541706" grpId="0" animBg="1" autoUpdateAnimBg="0"/>
      <p:bldP spid="541707" grpId="0" autoUpdateAnimBg="0"/>
      <p:bldP spid="54170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06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33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335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33509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FFFF00"/>
                </a:solidFill>
                <a:latin typeface="Tahoma" pitchFamily="34" charset="0"/>
              </a:rPr>
              <a:t>India and China: </a:t>
            </a:r>
            <a:r>
              <a:rPr lang="en-US" sz="3200" b="1" u="none">
                <a:latin typeface="Tahoma" pitchFamily="34" charset="0"/>
              </a:rPr>
              <a:t>Life expectancy at birth 1960-2004</a:t>
            </a:r>
          </a:p>
        </p:txBody>
      </p:sp>
      <p:graphicFrame>
        <p:nvGraphicFramePr>
          <p:cNvPr id="533515" name="Object 11"/>
          <p:cNvGraphicFramePr>
            <a:graphicFrameLocks noChangeAspect="1"/>
          </p:cNvGraphicFramePr>
          <p:nvPr/>
        </p:nvGraphicFramePr>
        <p:xfrm>
          <a:off x="1447800" y="17272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5" name="Chart" r:id="rId3" imgW="11808000" imgH="11808000" progId="Excel.Sheet.8">
                  <p:embed/>
                </p:oleObj>
              </mc:Choice>
              <mc:Fallback>
                <p:oleObj name="Chart" r:id="rId3" imgW="11808000" imgH="11808000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272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6400800" y="2019300"/>
            <a:ext cx="2362200" cy="438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Persistent rise in life expectancy as well as in other human development indicators in both China and India since 1960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3515" grpId="0" bld="series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18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1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12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1221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1143000" y="968375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u="none">
                <a:solidFill>
                  <a:srgbClr val="FFFF00"/>
                </a:solidFill>
                <a:latin typeface="Tahoma" pitchFamily="34" charset="0"/>
              </a:rPr>
              <a:t>What it takes </a:t>
            </a:r>
            <a:r>
              <a:rPr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 grow</a:t>
            </a: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1574800" y="1828800"/>
            <a:ext cx="7097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Saving and investment</a:t>
            </a:r>
          </a:p>
          <a:p>
            <a:pPr marL="1168400" lvl="1" indent="-7112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Physical capital</a:t>
            </a:r>
          </a:p>
          <a:p>
            <a:pPr marL="812800" indent="-8128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Education, health care</a:t>
            </a:r>
          </a:p>
          <a:p>
            <a:pPr marL="1168400" lvl="1" indent="-7112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Human capital</a:t>
            </a:r>
          </a:p>
          <a:p>
            <a:pPr marL="812800" indent="-8128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Macroeconomic stability</a:t>
            </a:r>
          </a:p>
          <a:p>
            <a:pPr marL="1168400" lvl="1" indent="-7112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Financial capital</a:t>
            </a:r>
          </a:p>
          <a:p>
            <a:pPr marL="812800" indent="-8128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Exports and imports</a:t>
            </a:r>
          </a:p>
          <a:p>
            <a:pPr marL="1168400" lvl="1" indent="-7112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Foreign capital</a:t>
            </a:r>
          </a:p>
          <a:p>
            <a:pPr marL="812800" indent="-8128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Democracy</a:t>
            </a:r>
          </a:p>
          <a:p>
            <a:pPr marL="1168400" lvl="1" indent="-7112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kumimoji="1" lang="en-US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Social capital</a:t>
            </a:r>
          </a:p>
          <a:p>
            <a:pPr marL="812800" indent="-8128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AutoNum type="romanUcPeriod"/>
            </a:pPr>
            <a:r>
              <a:rPr kumimoji="1" lang="en-US" sz="32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Diversification</a:t>
            </a:r>
          </a:p>
          <a:p>
            <a:pPr marL="1168400" lvl="1" indent="-711200">
              <a:lnSpc>
                <a:spcPct val="75000"/>
              </a:lnSpc>
              <a:spcBef>
                <a:spcPct val="1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en-US" sz="2800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Away from </a:t>
            </a:r>
            <a:r>
              <a:rPr kumimoji="1" lang="en-US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natural capital</a:t>
            </a:r>
          </a:p>
        </p:txBody>
      </p:sp>
      <p:sp>
        <p:nvSpPr>
          <p:cNvPr id="521225" name="AutoShape 9"/>
          <p:cNvSpPr>
            <a:spLocks/>
          </p:cNvSpPr>
          <p:nvPr/>
        </p:nvSpPr>
        <p:spPr bwMode="auto">
          <a:xfrm rot="-10800000">
            <a:off x="6858000" y="1905000"/>
            <a:ext cx="327025" cy="1447800"/>
          </a:xfrm>
          <a:prstGeom prst="leftBrace">
            <a:avLst>
              <a:gd name="adj1" fmla="val 36893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 u="none">
              <a:solidFill>
                <a:srgbClr val="CC0000"/>
              </a:solidFill>
            </a:endParaRP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 rot="21420000">
            <a:off x="7162800" y="2324100"/>
            <a:ext cx="1822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none"/>
              <a:t>Undisputed</a:t>
            </a:r>
          </a:p>
        </p:txBody>
      </p:sp>
      <p:sp>
        <p:nvSpPr>
          <p:cNvPr id="521227" name="AutoShape 11"/>
          <p:cNvSpPr>
            <a:spLocks/>
          </p:cNvSpPr>
          <p:nvPr/>
        </p:nvSpPr>
        <p:spPr bwMode="auto">
          <a:xfrm rot="-10800000">
            <a:off x="6858000" y="3505200"/>
            <a:ext cx="327025" cy="2590800"/>
          </a:xfrm>
          <a:prstGeom prst="leftBrace">
            <a:avLst>
              <a:gd name="adj1" fmla="val 66019"/>
              <a:gd name="adj2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s-IS" u="none">
              <a:solidFill>
                <a:srgbClr val="CC0000"/>
              </a:solidFill>
            </a:endParaRPr>
          </a:p>
        </p:txBody>
      </p:sp>
      <p:sp>
        <p:nvSpPr>
          <p:cNvPr id="521228" name="Text Box 12"/>
          <p:cNvSpPr txBox="1">
            <a:spLocks noChangeArrowheads="1"/>
          </p:cNvSpPr>
          <p:nvPr/>
        </p:nvSpPr>
        <p:spPr bwMode="auto">
          <a:xfrm rot="21420000">
            <a:off x="7162800" y="4484688"/>
            <a:ext cx="211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none"/>
              <a:t>Controversial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1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1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1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1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1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1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12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4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22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222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22245" name="Picture 5" descr="http://www.economist.com/images/20050305/CSU992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44000"/>
          </a:blip>
          <a:srcRect/>
          <a:stretch>
            <a:fillRect/>
          </a:stretch>
        </p:blipFill>
        <p:spPr bwMode="auto">
          <a:xfrm>
            <a:off x="-25400" y="22225"/>
            <a:ext cx="9296400" cy="6861175"/>
          </a:xfrm>
          <a:prstGeom prst="rect">
            <a:avLst/>
          </a:prstGeom>
          <a:noFill/>
        </p:spPr>
      </p:pic>
      <p:sp>
        <p:nvSpPr>
          <p:cNvPr id="522247" name="Text Box 7"/>
          <p:cNvSpPr txBox="1">
            <a:spLocks noChangeArrowheads="1"/>
          </p:cNvSpPr>
          <p:nvPr/>
        </p:nvSpPr>
        <p:spPr bwMode="auto">
          <a:xfrm>
            <a:off x="1143000" y="457200"/>
            <a:ext cx="6477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4400" b="1" u="none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Three main sources of </a:t>
            </a:r>
            <a:r>
              <a:rPr kumimoji="1" lang="en-US" sz="4400" b="1" u="none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economic growth</a:t>
            </a:r>
          </a:p>
        </p:txBody>
      </p:sp>
      <p:graphicFrame>
        <p:nvGraphicFramePr>
          <p:cNvPr id="522248" name="Object 8"/>
          <p:cNvGraphicFramePr>
            <a:graphicFrameLocks noChangeAspect="1"/>
          </p:cNvGraphicFramePr>
          <p:nvPr/>
        </p:nvGraphicFramePr>
        <p:xfrm>
          <a:off x="860425" y="1981200"/>
          <a:ext cx="7499350" cy="263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48" name="MS Org Chart" r:id="rId3" imgW="6242040" imgH="1803240" progId="">
                  <p:embed followColorScheme="full"/>
                </p:oleObj>
              </mc:Choice>
              <mc:Fallback>
                <p:oleObj name="MS Org Chart" r:id="rId3" imgW="6242040" imgH="1803240" progId="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981200"/>
                        <a:ext cx="7499350" cy="263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9" name="Line 9"/>
          <p:cNvSpPr>
            <a:spLocks noChangeShapeType="1"/>
          </p:cNvSpPr>
          <p:nvPr/>
        </p:nvSpPr>
        <p:spPr bwMode="auto">
          <a:xfrm flipV="1">
            <a:off x="1600200" y="2559050"/>
            <a:ext cx="1905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22250" name="Line 10"/>
          <p:cNvSpPr>
            <a:spLocks noChangeShapeType="1"/>
          </p:cNvSpPr>
          <p:nvPr/>
        </p:nvSpPr>
        <p:spPr bwMode="auto">
          <a:xfrm flipH="1" flipV="1">
            <a:off x="5715000" y="2570163"/>
            <a:ext cx="1676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22251" name="Oval 11"/>
          <p:cNvSpPr>
            <a:spLocks noChangeArrowheads="1"/>
          </p:cNvSpPr>
          <p:nvPr/>
        </p:nvSpPr>
        <p:spPr bwMode="auto">
          <a:xfrm>
            <a:off x="2286000" y="301625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  <p:sp>
        <p:nvSpPr>
          <p:cNvPr id="522252" name="Oval 12"/>
          <p:cNvSpPr>
            <a:spLocks noChangeArrowheads="1"/>
          </p:cNvSpPr>
          <p:nvPr/>
        </p:nvSpPr>
        <p:spPr bwMode="auto">
          <a:xfrm>
            <a:off x="6629400" y="309245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  <p:sp>
        <p:nvSpPr>
          <p:cNvPr id="522253" name="Line 13"/>
          <p:cNvSpPr>
            <a:spLocks noChangeShapeType="1"/>
          </p:cNvSpPr>
          <p:nvPr/>
        </p:nvSpPr>
        <p:spPr bwMode="auto">
          <a:xfrm flipV="1">
            <a:off x="4572000" y="291782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522254" name="Oval 14"/>
          <p:cNvSpPr>
            <a:spLocks noChangeArrowheads="1"/>
          </p:cNvSpPr>
          <p:nvPr/>
        </p:nvSpPr>
        <p:spPr bwMode="auto">
          <a:xfrm>
            <a:off x="4419600" y="316865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>
                <a:cs typeface="Times New Roman" pitchFamily="18" charset="0"/>
              </a:rPr>
              <a:t>+</a:t>
            </a:r>
          </a:p>
        </p:txBody>
      </p:sp>
      <p:sp>
        <p:nvSpPr>
          <p:cNvPr id="522263" name="Text Box 23"/>
          <p:cNvSpPr txBox="1">
            <a:spLocks noChangeArrowheads="1"/>
          </p:cNvSpPr>
          <p:nvPr/>
        </p:nvSpPr>
        <p:spPr bwMode="auto">
          <a:xfrm>
            <a:off x="1527175" y="5943600"/>
            <a:ext cx="655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u="none">
                <a:latin typeface="Tahoma" pitchFamily="34" charset="0"/>
              </a:rPr>
              <a:t>denotes a positive effect in the direction shown</a:t>
            </a:r>
          </a:p>
        </p:txBody>
      </p:sp>
      <p:sp>
        <p:nvSpPr>
          <p:cNvPr id="522264" name="Oval 24"/>
          <p:cNvSpPr>
            <a:spLocks noChangeArrowheads="1"/>
          </p:cNvSpPr>
          <p:nvPr/>
        </p:nvSpPr>
        <p:spPr bwMode="auto">
          <a:xfrm>
            <a:off x="1085850" y="6062663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u="none"/>
              <a:t>+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3" grpId="0" autoUpdateAnimBg="0"/>
      <p:bldP spid="522264" grpId="0" animBg="1" autoUpdateAnimBg="0"/>
    </p:bld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11787</TotalTime>
  <Words>2343</Words>
  <Application>Microsoft Office PowerPoint</Application>
  <PresentationFormat>On-screen Show (4:3)</PresentationFormat>
  <Paragraphs>600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Monotype Sorts</vt:lpstr>
      <vt:lpstr>Tahoma</vt:lpstr>
      <vt:lpstr>Times New Roman</vt:lpstr>
      <vt:lpstr>Verdana *</vt:lpstr>
      <vt:lpstr>Wingdings</vt:lpstr>
      <vt:lpstr>Whirlpool</vt:lpstr>
      <vt:lpstr>Chart</vt:lpstr>
      <vt:lpstr>MS Org Chart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Þorvaldur Gylfason - HI</cp:lastModifiedBy>
  <cp:revision>446</cp:revision>
  <dcterms:created xsi:type="dcterms:W3CDTF">1999-04-04T11:30:47Z</dcterms:created>
  <dcterms:modified xsi:type="dcterms:W3CDTF">2023-05-20T12:04:33Z</dcterms:modified>
</cp:coreProperties>
</file>