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Default Extension="xlsx" ContentType="application/vnd.openxmlformats-officedocument.spreadsheetml.sheet"/>
  <Override PartName="/ppt/charts/chart3.xml" ContentType="application/vnd.openxmlformats-officedocument.drawingml.chart+xml"/>
  <Override PartName="/ppt/notesSlides/notesSlide10.xml" ContentType="application/vnd.openxmlformats-officedocument.presentationml.notesSlide+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58" r:id="rId4"/>
    <p:sldId id="259" r:id="rId5"/>
    <p:sldId id="261" r:id="rId6"/>
    <p:sldId id="260" r:id="rId7"/>
    <p:sldId id="264" r:id="rId8"/>
    <p:sldId id="263" r:id="rId9"/>
    <p:sldId id="265" r:id="rId10"/>
    <p:sldId id="266" r:id="rId11"/>
    <p:sldId id="267" r:id="rId12"/>
    <p:sldId id="262" r:id="rId13"/>
  </p:sldIdLst>
  <p:sldSz cx="9144000" cy="6858000" type="screen4x3"/>
  <p:notesSz cx="6858000" cy="9144000"/>
  <p:defaultTextStyle>
    <a:defPPr>
      <a:defRPr lang="is-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5" d="100"/>
          <a:sy n="55" d="100"/>
        </p:scale>
        <p:origin x="-90" y="-13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Book2"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4.xml.rels><?xml version="1.0" encoding="UTF-8" standalone="yes"?>
<Relationships xmlns="http://schemas.openxmlformats.org/package/2006/relationships"><Relationship Id="rId1" Type="http://schemas.openxmlformats.org/officeDocument/2006/relationships/oleObject" Target="file:///C:\Users\gylfason\Documents\Excel%202010\Tekjur%20&#225;%20vinnustund%202010.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is-IS"/>
  <c:chart>
    <c:autoTitleDeleted val="1"/>
    <c:plotArea>
      <c:layout/>
      <c:barChart>
        <c:barDir val="col"/>
        <c:grouping val="clustered"/>
        <c:ser>
          <c:idx val="0"/>
          <c:order val="0"/>
          <c:tx>
            <c:strRef>
              <c:f>Sheet2!$B$1</c:f>
              <c:strCache>
                <c:ptCount val="1"/>
                <c:pt idx="0">
                  <c:v>Gini</c:v>
                </c:pt>
              </c:strCache>
            </c:strRef>
          </c:tx>
          <c:cat>
            <c:numRef>
              <c:f>Sheet2!$A$2:$A$17</c:f>
              <c:numCache>
                <c:formatCode>General</c:formatCode>
                <c:ptCount val="16"/>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numCache>
            </c:numRef>
          </c:cat>
          <c:val>
            <c:numRef>
              <c:f>Sheet2!$B$2:$B$17</c:f>
              <c:numCache>
                <c:formatCode>0.0</c:formatCode>
                <c:ptCount val="16"/>
                <c:pt idx="0">
                  <c:v>21.06147845843509</c:v>
                </c:pt>
                <c:pt idx="1">
                  <c:v>21.290745952093083</c:v>
                </c:pt>
                <c:pt idx="2">
                  <c:v>21.345841505189423</c:v>
                </c:pt>
                <c:pt idx="3">
                  <c:v>22.262325297468045</c:v>
                </c:pt>
                <c:pt idx="4">
                  <c:v>22.669940435429726</c:v>
                </c:pt>
                <c:pt idx="5">
                  <c:v>23.647377146439755</c:v>
                </c:pt>
                <c:pt idx="6">
                  <c:v>24.912886341827789</c:v>
                </c:pt>
                <c:pt idx="7">
                  <c:v>25.842164562587527</c:v>
                </c:pt>
                <c:pt idx="8">
                  <c:v>27.162202192261656</c:v>
                </c:pt>
                <c:pt idx="9">
                  <c:v>28.1696679453812</c:v>
                </c:pt>
                <c:pt idx="10">
                  <c:v>29.944539807913287</c:v>
                </c:pt>
                <c:pt idx="11">
                  <c:v>30.786519023112486</c:v>
                </c:pt>
                <c:pt idx="12">
                  <c:v>35.504513846862011</c:v>
                </c:pt>
                <c:pt idx="13">
                  <c:v>37.215778492681061</c:v>
                </c:pt>
                <c:pt idx="14">
                  <c:v>42.28414311668012</c:v>
                </c:pt>
                <c:pt idx="15">
                  <c:v>33.128596126975495</c:v>
                </c:pt>
              </c:numCache>
            </c:numRef>
          </c:val>
        </c:ser>
        <c:axId val="35801728"/>
        <c:axId val="40681856"/>
      </c:barChart>
      <c:catAx>
        <c:axId val="35801728"/>
        <c:scaling>
          <c:orientation val="minMax"/>
        </c:scaling>
        <c:axPos val="b"/>
        <c:numFmt formatCode="General" sourceLinked="1"/>
        <c:tickLblPos val="nextTo"/>
        <c:txPr>
          <a:bodyPr rot="-2700000" vert="horz"/>
          <a:lstStyle/>
          <a:p>
            <a:pPr>
              <a:defRPr sz="1400"/>
            </a:pPr>
            <a:endParaRPr lang="is-IS"/>
          </a:p>
        </c:txPr>
        <c:crossAx val="40681856"/>
        <c:crosses val="autoZero"/>
        <c:auto val="1"/>
        <c:lblAlgn val="ctr"/>
        <c:lblOffset val="100"/>
      </c:catAx>
      <c:valAx>
        <c:axId val="40681856"/>
        <c:scaling>
          <c:orientation val="minMax"/>
        </c:scaling>
        <c:axPos val="l"/>
        <c:majorGridlines/>
        <c:numFmt formatCode="0" sourceLinked="0"/>
        <c:tickLblPos val="nextTo"/>
        <c:txPr>
          <a:bodyPr/>
          <a:lstStyle/>
          <a:p>
            <a:pPr>
              <a:defRPr sz="1600"/>
            </a:pPr>
            <a:endParaRPr lang="is-IS"/>
          </a:p>
        </c:txPr>
        <c:crossAx val="35801728"/>
        <c:crosses val="autoZero"/>
        <c:crossBetween val="between"/>
      </c:valAx>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is-IS"/>
  <c:chart>
    <c:plotArea>
      <c:layout>
        <c:manualLayout>
          <c:layoutTarget val="inner"/>
          <c:xMode val="edge"/>
          <c:yMode val="edge"/>
          <c:x val="8.414615278353374E-2"/>
          <c:y val="3.78643917701302E-2"/>
          <c:w val="0.8890029009531708"/>
          <c:h val="0.78960157536007858"/>
        </c:manualLayout>
      </c:layout>
      <c:lineChart>
        <c:grouping val="standard"/>
        <c:ser>
          <c:idx val="0"/>
          <c:order val="0"/>
          <c:tx>
            <c:strRef>
              <c:f>Sheet1!$B$1</c:f>
              <c:strCache>
                <c:ptCount val="1"/>
                <c:pt idx="0">
                  <c:v>Switzerland</c:v>
                </c:pt>
              </c:strCache>
            </c:strRef>
          </c:tx>
          <c:spPr>
            <a:ln w="44381"/>
          </c:spPr>
          <c:marker>
            <c:symbol val="none"/>
          </c:marker>
          <c:cat>
            <c:numRef>
              <c:f>Sheet1!$A$2:$A$18</c:f>
              <c:numCache>
                <c:formatCode>General</c:formatCode>
                <c:ptCount val="17"/>
                <c:pt idx="0">
                  <c:v>1992</c:v>
                </c:pt>
                <c:pt idx="1">
                  <c:v>1993</c:v>
                </c:pt>
                <c:pt idx="2">
                  <c:v>1994</c:v>
                </c:pt>
                <c:pt idx="3">
                  <c:v>1995</c:v>
                </c:pt>
                <c:pt idx="4">
                  <c:v>1996</c:v>
                </c:pt>
                <c:pt idx="5">
                  <c:v>1997</c:v>
                </c:pt>
                <c:pt idx="6">
                  <c:v>1998</c:v>
                </c:pt>
                <c:pt idx="7">
                  <c:v>1999</c:v>
                </c:pt>
                <c:pt idx="8">
                  <c:v>2000</c:v>
                </c:pt>
                <c:pt idx="9">
                  <c:v>2001</c:v>
                </c:pt>
                <c:pt idx="10">
                  <c:v>2002</c:v>
                </c:pt>
                <c:pt idx="11">
                  <c:v>2003</c:v>
                </c:pt>
                <c:pt idx="12">
                  <c:v>2004</c:v>
                </c:pt>
                <c:pt idx="13">
                  <c:v>2005</c:v>
                </c:pt>
                <c:pt idx="14">
                  <c:v>2006</c:v>
                </c:pt>
                <c:pt idx="15">
                  <c:v>2007</c:v>
                </c:pt>
                <c:pt idx="16">
                  <c:v>2008</c:v>
                </c:pt>
              </c:numCache>
            </c:numRef>
          </c:cat>
          <c:val>
            <c:numRef>
              <c:f>Sheet1!$B$2:$B$18</c:f>
              <c:numCache>
                <c:formatCode>General</c:formatCode>
                <c:ptCount val="17"/>
                <c:pt idx="0">
                  <c:v>3.5</c:v>
                </c:pt>
                <c:pt idx="1">
                  <c:v>3.6</c:v>
                </c:pt>
                <c:pt idx="2">
                  <c:v>3.5</c:v>
                </c:pt>
                <c:pt idx="3">
                  <c:v>4.0999999999999996</c:v>
                </c:pt>
                <c:pt idx="4">
                  <c:v>4.4000000000000004</c:v>
                </c:pt>
                <c:pt idx="5">
                  <c:v>6</c:v>
                </c:pt>
                <c:pt idx="6">
                  <c:v>5.8</c:v>
                </c:pt>
                <c:pt idx="7">
                  <c:v>5.9</c:v>
                </c:pt>
                <c:pt idx="8">
                  <c:v>6.1</c:v>
                </c:pt>
                <c:pt idx="9">
                  <c:v>6.8</c:v>
                </c:pt>
                <c:pt idx="10">
                  <c:v>6.4</c:v>
                </c:pt>
                <c:pt idx="11">
                  <c:v>6.7</c:v>
                </c:pt>
                <c:pt idx="12">
                  <c:v>7.6</c:v>
                </c:pt>
                <c:pt idx="13">
                  <c:v>9.3000000000000007</c:v>
                </c:pt>
                <c:pt idx="14">
                  <c:v>9.5</c:v>
                </c:pt>
                <c:pt idx="15">
                  <c:v>9.3000000000000007</c:v>
                </c:pt>
              </c:numCache>
            </c:numRef>
          </c:val>
        </c:ser>
        <c:ser>
          <c:idx val="1"/>
          <c:order val="1"/>
          <c:tx>
            <c:strRef>
              <c:f>Sheet1!$C$1</c:f>
              <c:strCache>
                <c:ptCount val="1"/>
                <c:pt idx="0">
                  <c:v>Iceland</c:v>
                </c:pt>
              </c:strCache>
            </c:strRef>
          </c:tx>
          <c:spPr>
            <a:ln w="44381">
              <a:solidFill>
                <a:schemeClr val="accent4"/>
              </a:solidFill>
            </a:ln>
          </c:spPr>
          <c:marker>
            <c:symbol val="none"/>
          </c:marker>
          <c:cat>
            <c:numRef>
              <c:f>Sheet1!$A$2:$A$18</c:f>
              <c:numCache>
                <c:formatCode>General</c:formatCode>
                <c:ptCount val="17"/>
                <c:pt idx="0">
                  <c:v>1992</c:v>
                </c:pt>
                <c:pt idx="1">
                  <c:v>1993</c:v>
                </c:pt>
                <c:pt idx="2">
                  <c:v>1994</c:v>
                </c:pt>
                <c:pt idx="3">
                  <c:v>1995</c:v>
                </c:pt>
                <c:pt idx="4">
                  <c:v>1996</c:v>
                </c:pt>
                <c:pt idx="5">
                  <c:v>1997</c:v>
                </c:pt>
                <c:pt idx="6">
                  <c:v>1998</c:v>
                </c:pt>
                <c:pt idx="7">
                  <c:v>1999</c:v>
                </c:pt>
                <c:pt idx="8">
                  <c:v>2000</c:v>
                </c:pt>
                <c:pt idx="9">
                  <c:v>2001</c:v>
                </c:pt>
                <c:pt idx="10">
                  <c:v>2002</c:v>
                </c:pt>
                <c:pt idx="11">
                  <c:v>2003</c:v>
                </c:pt>
                <c:pt idx="12">
                  <c:v>2004</c:v>
                </c:pt>
                <c:pt idx="13">
                  <c:v>2005</c:v>
                </c:pt>
                <c:pt idx="14">
                  <c:v>2006</c:v>
                </c:pt>
                <c:pt idx="15">
                  <c:v>2007</c:v>
                </c:pt>
                <c:pt idx="16">
                  <c:v>2008</c:v>
                </c:pt>
              </c:numCache>
            </c:numRef>
          </c:cat>
          <c:val>
            <c:numRef>
              <c:f>Sheet1!$C$2:$C$18</c:f>
              <c:numCache>
                <c:formatCode>General</c:formatCode>
                <c:ptCount val="17"/>
                <c:pt idx="2" formatCode="0.0">
                  <c:v>0.23342539167722814</c:v>
                </c:pt>
                <c:pt idx="3" formatCode="0.0">
                  <c:v>0.61475837696277458</c:v>
                </c:pt>
                <c:pt idx="4" formatCode="0.0">
                  <c:v>0.6265345050040102</c:v>
                </c:pt>
                <c:pt idx="5" formatCode="0.0">
                  <c:v>0.66338854731514163</c:v>
                </c:pt>
                <c:pt idx="6" formatCode="0.0">
                  <c:v>0.77620458659306213</c:v>
                </c:pt>
                <c:pt idx="7" formatCode="0.0">
                  <c:v>0.88437611697678209</c:v>
                </c:pt>
                <c:pt idx="8" formatCode="0.0">
                  <c:v>1.1569837118115334</c:v>
                </c:pt>
                <c:pt idx="9" formatCode="0.0">
                  <c:v>1.2052886047677591</c:v>
                </c:pt>
                <c:pt idx="10" formatCode="0.0">
                  <c:v>1.2653727152472283</c:v>
                </c:pt>
                <c:pt idx="11" formatCode="0.0">
                  <c:v>1.5062674193875831</c:v>
                </c:pt>
                <c:pt idx="12" formatCode="0.0">
                  <c:v>1.9089006951164238</c:v>
                </c:pt>
                <c:pt idx="13" formatCode="0.0">
                  <c:v>3.0073573189535834</c:v>
                </c:pt>
                <c:pt idx="14" formatCode="0.0">
                  <c:v>3.8980517845596365</c:v>
                </c:pt>
                <c:pt idx="15" formatCode="0.0">
                  <c:v>7.531223507264392</c:v>
                </c:pt>
                <c:pt idx="16" formatCode="0.0">
                  <c:v>9.247119054609513</c:v>
                </c:pt>
              </c:numCache>
            </c:numRef>
          </c:val>
        </c:ser>
        <c:marker val="1"/>
        <c:axId val="101532800"/>
        <c:axId val="101534336"/>
      </c:lineChart>
      <c:catAx>
        <c:axId val="101532800"/>
        <c:scaling>
          <c:orientation val="minMax"/>
        </c:scaling>
        <c:axPos val="b"/>
        <c:numFmt formatCode="General" sourceLinked="1"/>
        <c:tickLblPos val="nextTo"/>
        <c:crossAx val="101534336"/>
        <c:crosses val="autoZero"/>
        <c:auto val="1"/>
        <c:lblAlgn val="ctr"/>
        <c:lblOffset val="100"/>
      </c:catAx>
      <c:valAx>
        <c:axId val="101534336"/>
        <c:scaling>
          <c:orientation val="minMax"/>
        </c:scaling>
        <c:axPos val="l"/>
        <c:majorGridlines/>
        <c:numFmt formatCode="General" sourceLinked="1"/>
        <c:tickLblPos val="nextTo"/>
        <c:crossAx val="101532800"/>
        <c:crosses val="autoZero"/>
        <c:crossBetween val="between"/>
      </c:valAx>
      <c:spPr>
        <a:noFill/>
        <a:ln w="25387">
          <a:noFill/>
        </a:ln>
      </c:spPr>
    </c:plotArea>
    <c:legend>
      <c:legendPos val="r"/>
      <c:layout>
        <c:manualLayout>
          <c:xMode val="edge"/>
          <c:yMode val="edge"/>
          <c:x val="0.10472806536502256"/>
          <c:y val="5.3631380556801722E-2"/>
          <c:w val="0.21807898848386417"/>
          <c:h val="0.1398804717190312"/>
        </c:manualLayout>
      </c:layout>
    </c:legend>
    <c:plotVisOnly val="1"/>
    <c:dispBlanksAs val="gap"/>
  </c:chart>
  <c:txPr>
    <a:bodyPr/>
    <a:lstStyle/>
    <a:p>
      <a:pPr>
        <a:defRPr sz="1797"/>
      </a:pPr>
      <a:endParaRPr lang="is-I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is-IS"/>
  <c:chart>
    <c:title>
      <c:layout/>
    </c:title>
    <c:view3D>
      <c:depthPercent val="100"/>
      <c:rAngAx val="1"/>
    </c:view3D>
    <c:plotArea>
      <c:layout/>
      <c:bar3DChart>
        <c:barDir val="col"/>
        <c:grouping val="clustered"/>
        <c:ser>
          <c:idx val="0"/>
          <c:order val="0"/>
          <c:tx>
            <c:strRef>
              <c:f>Sheet1!$B$1</c:f>
              <c:strCache>
                <c:ptCount val="1"/>
                <c:pt idx="0">
                  <c:v>% of short-term debt</c:v>
                </c:pt>
              </c:strCache>
            </c:strRef>
          </c:tx>
          <c:cat>
            <c:strRef>
              <c:f>Sheet1!$A$2:$A$22</c:f>
              <c:strCache>
                <c:ptCount val="21"/>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2008m</c:v>
                </c:pt>
                <c:pt idx="20">
                  <c:v>2008</c:v>
                </c:pt>
              </c:strCache>
            </c:strRef>
          </c:cat>
          <c:val>
            <c:numRef>
              <c:f>Sheet1!$B$2:$B$22</c:f>
              <c:numCache>
                <c:formatCode>0.0</c:formatCode>
                <c:ptCount val="21"/>
                <c:pt idx="0">
                  <c:v>77.519379844961193</c:v>
                </c:pt>
                <c:pt idx="1">
                  <c:v>102.04081632653057</c:v>
                </c:pt>
                <c:pt idx="2">
                  <c:v>102.04081632653057</c:v>
                </c:pt>
                <c:pt idx="3">
                  <c:v>119.04761904761914</c:v>
                </c:pt>
                <c:pt idx="4">
                  <c:v>121.95121951219512</c:v>
                </c:pt>
                <c:pt idx="5">
                  <c:v>90.909090909090907</c:v>
                </c:pt>
                <c:pt idx="6">
                  <c:v>72.463768115942031</c:v>
                </c:pt>
                <c:pt idx="7">
                  <c:v>81.300813008130092</c:v>
                </c:pt>
                <c:pt idx="8">
                  <c:v>52.910052910052912</c:v>
                </c:pt>
                <c:pt idx="9">
                  <c:v>56.179775280898895</c:v>
                </c:pt>
                <c:pt idx="10">
                  <c:v>65.359477124182916</c:v>
                </c:pt>
                <c:pt idx="11">
                  <c:v>39.215686274509828</c:v>
                </c:pt>
                <c:pt idx="12">
                  <c:v>39.215686274509828</c:v>
                </c:pt>
                <c:pt idx="13">
                  <c:v>26.881720430107514</c:v>
                </c:pt>
                <c:pt idx="14">
                  <c:v>39.682539682539705</c:v>
                </c:pt>
                <c:pt idx="15">
                  <c:v>36.900369003690003</c:v>
                </c:pt>
                <c:pt idx="16">
                  <c:v>20.876826722338205</c:v>
                </c:pt>
                <c:pt idx="17">
                  <c:v>21.413276231263364</c:v>
                </c:pt>
                <c:pt idx="18">
                  <c:v>6.666666666666667</c:v>
                </c:pt>
                <c:pt idx="19">
                  <c:v>5.9523809523809499</c:v>
                </c:pt>
                <c:pt idx="20">
                  <c:v>9.1</c:v>
                </c:pt>
              </c:numCache>
            </c:numRef>
          </c:val>
        </c:ser>
        <c:shape val="box"/>
        <c:axId val="86357120"/>
        <c:axId val="87737856"/>
        <c:axId val="0"/>
      </c:bar3DChart>
      <c:catAx>
        <c:axId val="86357120"/>
        <c:scaling>
          <c:orientation val="minMax"/>
        </c:scaling>
        <c:axPos val="b"/>
        <c:numFmt formatCode="General" sourceLinked="1"/>
        <c:tickLblPos val="nextTo"/>
        <c:txPr>
          <a:bodyPr rot="-2700000"/>
          <a:lstStyle/>
          <a:p>
            <a:pPr>
              <a:defRPr sz="1197"/>
            </a:pPr>
            <a:endParaRPr lang="is-IS"/>
          </a:p>
        </c:txPr>
        <c:crossAx val="87737856"/>
        <c:crosses val="autoZero"/>
        <c:auto val="1"/>
        <c:lblAlgn val="ctr"/>
        <c:lblOffset val="100"/>
        <c:tickLblSkip val="1"/>
      </c:catAx>
      <c:valAx>
        <c:axId val="87737856"/>
        <c:scaling>
          <c:orientation val="minMax"/>
        </c:scaling>
        <c:axPos val="l"/>
        <c:majorGridlines/>
        <c:numFmt formatCode="0" sourceLinked="0"/>
        <c:tickLblPos val="nextTo"/>
        <c:crossAx val="86357120"/>
        <c:crosses val="autoZero"/>
        <c:crossBetween val="between"/>
      </c:valAx>
      <c:spPr>
        <a:noFill/>
        <a:ln w="25387">
          <a:noFill/>
        </a:ln>
      </c:spPr>
    </c:plotArea>
    <c:plotVisOnly val="1"/>
    <c:dispBlanksAs val="gap"/>
  </c:chart>
  <c:txPr>
    <a:bodyPr/>
    <a:lstStyle/>
    <a:p>
      <a:pPr>
        <a:defRPr sz="1797"/>
      </a:pPr>
      <a:endParaRPr lang="is-I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is-IS"/>
  <c:chart>
    <c:plotArea>
      <c:layout/>
      <c:barChart>
        <c:barDir val="bar"/>
        <c:grouping val="clustered"/>
        <c:ser>
          <c:idx val="0"/>
          <c:order val="0"/>
          <c:dPt>
            <c:idx val="11"/>
            <c:spPr>
              <a:solidFill>
                <a:srgbClr val="0070C0"/>
              </a:solidFill>
            </c:spPr>
          </c:dPt>
          <c:dPt>
            <c:idx val="16"/>
            <c:spPr>
              <a:solidFill>
                <a:schemeClr val="accent4"/>
              </a:solidFill>
            </c:spPr>
          </c:dPt>
          <c:dPt>
            <c:idx val="18"/>
            <c:spPr>
              <a:solidFill>
                <a:schemeClr val="accent4"/>
              </a:solidFill>
            </c:spPr>
          </c:dPt>
          <c:dPt>
            <c:idx val="21"/>
            <c:spPr>
              <a:solidFill>
                <a:schemeClr val="accent4"/>
              </a:solidFill>
            </c:spPr>
          </c:dPt>
          <c:dPt>
            <c:idx val="24"/>
            <c:spPr>
              <a:solidFill>
                <a:schemeClr val="accent1"/>
              </a:solidFill>
            </c:spPr>
          </c:dPt>
          <c:dPt>
            <c:idx val="29"/>
            <c:spPr>
              <a:solidFill>
                <a:schemeClr val="accent4"/>
              </a:solidFill>
            </c:spPr>
          </c:dPt>
          <c:cat>
            <c:strRef>
              <c:f>Sheet4!$A$1:$A$31</c:f>
              <c:strCache>
                <c:ptCount val="31"/>
                <c:pt idx="0">
                  <c:v>Latvia</c:v>
                </c:pt>
                <c:pt idx="1">
                  <c:v>Turkey</c:v>
                </c:pt>
                <c:pt idx="2">
                  <c:v>Lithuania</c:v>
                </c:pt>
                <c:pt idx="3">
                  <c:v>Estonia</c:v>
                </c:pt>
                <c:pt idx="4">
                  <c:v>Portugal</c:v>
                </c:pt>
                <c:pt idx="5">
                  <c:v>Hungary</c:v>
                </c:pt>
                <c:pt idx="6">
                  <c:v>Czech Republic</c:v>
                </c:pt>
                <c:pt idx="7">
                  <c:v>Poland</c:v>
                </c:pt>
                <c:pt idx="8">
                  <c:v>Malta</c:v>
                </c:pt>
                <c:pt idx="9">
                  <c:v>Cyprus</c:v>
                </c:pt>
                <c:pt idx="10">
                  <c:v>Greece</c:v>
                </c:pt>
                <c:pt idx="11">
                  <c:v>Iceland</c:v>
                </c:pt>
                <c:pt idx="12">
                  <c:v>Italy</c:v>
                </c:pt>
                <c:pt idx="13">
                  <c:v>New Zealand</c:v>
                </c:pt>
                <c:pt idx="14">
                  <c:v>Switzerland</c:v>
                </c:pt>
                <c:pt idx="15">
                  <c:v>Spain</c:v>
                </c:pt>
                <c:pt idx="16">
                  <c:v>Finland</c:v>
                </c:pt>
                <c:pt idx="17">
                  <c:v>Canada</c:v>
                </c:pt>
                <c:pt idx="18">
                  <c:v>Denmark</c:v>
                </c:pt>
                <c:pt idx="19">
                  <c:v>United Kingdom</c:v>
                </c:pt>
                <c:pt idx="20">
                  <c:v>Australia</c:v>
                </c:pt>
                <c:pt idx="21">
                  <c:v>Sweden</c:v>
                </c:pt>
                <c:pt idx="22">
                  <c:v>Austria</c:v>
                </c:pt>
                <c:pt idx="23">
                  <c:v>Ireland</c:v>
                </c:pt>
                <c:pt idx="24">
                  <c:v>Germany</c:v>
                </c:pt>
                <c:pt idx="25">
                  <c:v>France</c:v>
                </c:pt>
                <c:pt idx="26">
                  <c:v>United States</c:v>
                </c:pt>
                <c:pt idx="27">
                  <c:v>Netherlands</c:v>
                </c:pt>
                <c:pt idx="28">
                  <c:v>Belgium</c:v>
                </c:pt>
                <c:pt idx="29">
                  <c:v>Norway</c:v>
                </c:pt>
                <c:pt idx="30">
                  <c:v>Luxembourg</c:v>
                </c:pt>
              </c:strCache>
            </c:strRef>
          </c:cat>
          <c:val>
            <c:numRef>
              <c:f>Sheet4!$B$1:$B$31</c:f>
              <c:numCache>
                <c:formatCode>_-* #,##0.00_-;_-* #,##0.00\-;_-* "-"??_-;_-@_-</c:formatCode>
                <c:ptCount val="31"/>
                <c:pt idx="0" formatCode="#,##0.00">
                  <c:v>19.477109527041886</c:v>
                </c:pt>
                <c:pt idx="1">
                  <c:v>20.925886240526719</c:v>
                </c:pt>
                <c:pt idx="2" formatCode="#,##0.00">
                  <c:v>22.831199368636135</c:v>
                </c:pt>
                <c:pt idx="3" formatCode="#,##0.00">
                  <c:v>23.162793091029826</c:v>
                </c:pt>
                <c:pt idx="4">
                  <c:v>25.224123809201643</c:v>
                </c:pt>
                <c:pt idx="5" formatCode="#,##0.00">
                  <c:v>25.334259147809558</c:v>
                </c:pt>
                <c:pt idx="6" formatCode="#,##0.00">
                  <c:v>27.128795669621542</c:v>
                </c:pt>
                <c:pt idx="7" formatCode="#,##0.00">
                  <c:v>28.314457434083501</c:v>
                </c:pt>
                <c:pt idx="8">
                  <c:v>30.001916544191911</c:v>
                </c:pt>
                <c:pt idx="9">
                  <c:v>33.334776790507881</c:v>
                </c:pt>
                <c:pt idx="10">
                  <c:v>35.147452586777625</c:v>
                </c:pt>
                <c:pt idx="11">
                  <c:v>37.295886666289753</c:v>
                </c:pt>
                <c:pt idx="12">
                  <c:v>40.744553594809517</c:v>
                </c:pt>
                <c:pt idx="13">
                  <c:v>43.208737791427033</c:v>
                </c:pt>
                <c:pt idx="14">
                  <c:v>45.131480230559511</c:v>
                </c:pt>
                <c:pt idx="15">
                  <c:v>45.302036342457008</c:v>
                </c:pt>
                <c:pt idx="16">
                  <c:v>46.794691847509171</c:v>
                </c:pt>
                <c:pt idx="17">
                  <c:v>46.894200093751955</c:v>
                </c:pt>
                <c:pt idx="18">
                  <c:v>47.239629633421153</c:v>
                </c:pt>
                <c:pt idx="19">
                  <c:v>48.513482198139585</c:v>
                </c:pt>
                <c:pt idx="20">
                  <c:v>49.647687389589294</c:v>
                </c:pt>
                <c:pt idx="21">
                  <c:v>50.014937588424459</c:v>
                </c:pt>
                <c:pt idx="22">
                  <c:v>50.813441683268813</c:v>
                </c:pt>
                <c:pt idx="23">
                  <c:v>53.174842271362024</c:v>
                </c:pt>
                <c:pt idx="24">
                  <c:v>53.364271712017619</c:v>
                </c:pt>
                <c:pt idx="25">
                  <c:v>55.996793204723623</c:v>
                </c:pt>
                <c:pt idx="26">
                  <c:v>57.225201154888268</c:v>
                </c:pt>
                <c:pt idx="27">
                  <c:v>58.249052225271178</c:v>
                </c:pt>
                <c:pt idx="28">
                  <c:v>58.498085154954602</c:v>
                </c:pt>
                <c:pt idx="29">
                  <c:v>76.816657461422096</c:v>
                </c:pt>
                <c:pt idx="30">
                  <c:v>76.892138182686352</c:v>
                </c:pt>
              </c:numCache>
            </c:numRef>
          </c:val>
        </c:ser>
        <c:axId val="43809408"/>
        <c:axId val="83760640"/>
      </c:barChart>
      <c:catAx>
        <c:axId val="43809408"/>
        <c:scaling>
          <c:orientation val="minMax"/>
        </c:scaling>
        <c:axPos val="l"/>
        <c:tickLblPos val="nextTo"/>
        <c:crossAx val="83760640"/>
        <c:crosses val="autoZero"/>
        <c:auto val="1"/>
        <c:lblAlgn val="ctr"/>
        <c:lblOffset val="100"/>
        <c:tickLblSkip val="1"/>
      </c:catAx>
      <c:valAx>
        <c:axId val="83760640"/>
        <c:scaling>
          <c:orientation val="minMax"/>
          <c:max val="80"/>
        </c:scaling>
        <c:axPos val="b"/>
        <c:majorGridlines/>
        <c:numFmt formatCode="#,##0" sourceLinked="0"/>
        <c:tickLblPos val="nextTo"/>
        <c:txPr>
          <a:bodyPr/>
          <a:lstStyle/>
          <a:p>
            <a:pPr>
              <a:defRPr sz="1400"/>
            </a:pPr>
            <a:endParaRPr lang="is-IS"/>
          </a:p>
        </c:txPr>
        <c:crossAx val="43809408"/>
        <c:crosses val="autoZero"/>
        <c:crossBetween val="between"/>
      </c:valAx>
    </c:plotArea>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s-I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83A803A-802B-4BD5-A901-CEFA7FA35D17}" type="datetimeFigureOut">
              <a:rPr lang="is-IS" smtClean="0"/>
              <a:pPr/>
              <a:t>7.12.2010</a:t>
            </a:fld>
            <a:endParaRPr lang="is-I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s-I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s-I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619164-A526-4C55-B836-E1889F82CB8C}" type="slidenum">
              <a:rPr lang="is-IS" smtClean="0"/>
              <a:pPr/>
              <a:t>‹#›</a:t>
            </a:fld>
            <a:endParaRPr lang="is-I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s-IS"/>
          </a:p>
        </p:txBody>
      </p:sp>
      <p:sp>
        <p:nvSpPr>
          <p:cNvPr id="4" name="Slide Number Placeholder 3"/>
          <p:cNvSpPr>
            <a:spLocks noGrp="1"/>
          </p:cNvSpPr>
          <p:nvPr>
            <p:ph type="sldNum" sz="quarter" idx="10"/>
          </p:nvPr>
        </p:nvSpPr>
        <p:spPr/>
        <p:txBody>
          <a:bodyPr/>
          <a:lstStyle/>
          <a:p>
            <a:fld id="{22619164-A526-4C55-B836-E1889F82CB8C}" type="slidenum">
              <a:rPr lang="is-IS" smtClean="0"/>
              <a:pPr/>
              <a:t>1</a:t>
            </a:fld>
            <a:endParaRPr lang="is-I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s-IS" smtClean="0"/>
          </a:p>
        </p:txBody>
      </p:sp>
      <p:sp>
        <p:nvSpPr>
          <p:cNvPr id="409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F197203-9800-433B-A23F-274DAA8A7A8E}" type="slidenum">
              <a:rPr lang="is-IS" smtClean="0"/>
              <a:pPr fontAlgn="base">
                <a:spcBef>
                  <a:spcPct val="0"/>
                </a:spcBef>
                <a:spcAft>
                  <a:spcPct val="0"/>
                </a:spcAft>
                <a:defRPr/>
              </a:pPr>
              <a:t>10</a:t>
            </a:fld>
            <a:endParaRPr lang="is-I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s-IS" smtClean="0"/>
          </a:p>
        </p:txBody>
      </p:sp>
      <p:sp>
        <p:nvSpPr>
          <p:cNvPr id="409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9D3DC6A-C8D8-446F-8251-3D322EEEE70D}" type="slidenum">
              <a:rPr lang="is-IS" smtClean="0"/>
              <a:pPr fontAlgn="base">
                <a:spcBef>
                  <a:spcPct val="0"/>
                </a:spcBef>
                <a:spcAft>
                  <a:spcPct val="0"/>
                </a:spcAft>
                <a:defRPr/>
              </a:pPr>
              <a:t>11</a:t>
            </a:fld>
            <a:endParaRPr lang="is-I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s-IS"/>
          </a:p>
        </p:txBody>
      </p:sp>
      <p:sp>
        <p:nvSpPr>
          <p:cNvPr id="4" name="Slide Number Placeholder 3"/>
          <p:cNvSpPr>
            <a:spLocks noGrp="1"/>
          </p:cNvSpPr>
          <p:nvPr>
            <p:ph type="sldNum" sz="quarter" idx="10"/>
          </p:nvPr>
        </p:nvSpPr>
        <p:spPr/>
        <p:txBody>
          <a:bodyPr/>
          <a:lstStyle/>
          <a:p>
            <a:fld id="{22619164-A526-4C55-B836-E1889F82CB8C}" type="slidenum">
              <a:rPr lang="is-IS" smtClean="0"/>
              <a:pPr/>
              <a:t>12</a:t>
            </a:fld>
            <a:endParaRPr lang="is-I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s-IS"/>
          </a:p>
        </p:txBody>
      </p:sp>
      <p:sp>
        <p:nvSpPr>
          <p:cNvPr id="4" name="Slide Number Placeholder 3"/>
          <p:cNvSpPr>
            <a:spLocks noGrp="1"/>
          </p:cNvSpPr>
          <p:nvPr>
            <p:ph type="sldNum" sz="quarter" idx="10"/>
          </p:nvPr>
        </p:nvSpPr>
        <p:spPr/>
        <p:txBody>
          <a:bodyPr/>
          <a:lstStyle/>
          <a:p>
            <a:fld id="{22619164-A526-4C55-B836-E1889F82CB8C}" type="slidenum">
              <a:rPr lang="is-IS" smtClean="0"/>
              <a:pPr/>
              <a:t>2</a:t>
            </a:fld>
            <a:endParaRPr lang="is-I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s-IS"/>
          </a:p>
        </p:txBody>
      </p:sp>
      <p:sp>
        <p:nvSpPr>
          <p:cNvPr id="4" name="Slide Number Placeholder 3"/>
          <p:cNvSpPr>
            <a:spLocks noGrp="1"/>
          </p:cNvSpPr>
          <p:nvPr>
            <p:ph type="sldNum" sz="quarter" idx="10"/>
          </p:nvPr>
        </p:nvSpPr>
        <p:spPr/>
        <p:txBody>
          <a:bodyPr/>
          <a:lstStyle/>
          <a:p>
            <a:fld id="{22619164-A526-4C55-B836-E1889F82CB8C}" type="slidenum">
              <a:rPr lang="is-IS" smtClean="0"/>
              <a:pPr/>
              <a:t>3</a:t>
            </a:fld>
            <a:endParaRPr lang="is-I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s-IS"/>
          </a:p>
        </p:txBody>
      </p:sp>
      <p:sp>
        <p:nvSpPr>
          <p:cNvPr id="4" name="Slide Number Placeholder 3"/>
          <p:cNvSpPr>
            <a:spLocks noGrp="1"/>
          </p:cNvSpPr>
          <p:nvPr>
            <p:ph type="sldNum" sz="quarter" idx="10"/>
          </p:nvPr>
        </p:nvSpPr>
        <p:spPr/>
        <p:txBody>
          <a:bodyPr/>
          <a:lstStyle/>
          <a:p>
            <a:fld id="{22619164-A526-4C55-B836-E1889F82CB8C}" type="slidenum">
              <a:rPr lang="is-IS" smtClean="0"/>
              <a:pPr/>
              <a:t>4</a:t>
            </a:fld>
            <a:endParaRPr lang="is-I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s-IS"/>
          </a:p>
        </p:txBody>
      </p:sp>
      <p:sp>
        <p:nvSpPr>
          <p:cNvPr id="4" name="Slide Number Placeholder 3"/>
          <p:cNvSpPr>
            <a:spLocks noGrp="1"/>
          </p:cNvSpPr>
          <p:nvPr>
            <p:ph type="sldNum" sz="quarter" idx="10"/>
          </p:nvPr>
        </p:nvSpPr>
        <p:spPr/>
        <p:txBody>
          <a:bodyPr/>
          <a:lstStyle/>
          <a:p>
            <a:fld id="{22619164-A526-4C55-B836-E1889F82CB8C}" type="slidenum">
              <a:rPr lang="is-IS" smtClean="0"/>
              <a:pPr/>
              <a:t>5</a:t>
            </a:fld>
            <a:endParaRPr lang="is-I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s-IS"/>
          </a:p>
        </p:txBody>
      </p:sp>
      <p:sp>
        <p:nvSpPr>
          <p:cNvPr id="4" name="Slide Number Placeholder 3"/>
          <p:cNvSpPr>
            <a:spLocks noGrp="1"/>
          </p:cNvSpPr>
          <p:nvPr>
            <p:ph type="sldNum" sz="quarter" idx="10"/>
          </p:nvPr>
        </p:nvSpPr>
        <p:spPr/>
        <p:txBody>
          <a:bodyPr/>
          <a:lstStyle/>
          <a:p>
            <a:fld id="{22619164-A526-4C55-B836-E1889F82CB8C}" type="slidenum">
              <a:rPr lang="is-IS" smtClean="0"/>
              <a:pPr/>
              <a:t>6</a:t>
            </a:fld>
            <a:endParaRPr lang="is-I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s-IS" smtClean="0"/>
          </a:p>
        </p:txBody>
      </p:sp>
      <p:sp>
        <p:nvSpPr>
          <p:cNvPr id="430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A5D5258-2710-46A9-86D0-4E4F45102896}" type="slidenum">
              <a:rPr lang="is-IS" smtClean="0"/>
              <a:pPr fontAlgn="base">
                <a:spcBef>
                  <a:spcPct val="0"/>
                </a:spcBef>
                <a:spcAft>
                  <a:spcPct val="0"/>
                </a:spcAft>
                <a:defRPr/>
              </a:pPr>
              <a:t>7</a:t>
            </a:fld>
            <a:endParaRPr lang="is-I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p:spPr>
      </p:sp>
      <p:sp>
        <p:nvSpPr>
          <p:cNvPr id="706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s-IS" smtClean="0"/>
          </a:p>
        </p:txBody>
      </p:sp>
      <p:sp>
        <p:nvSpPr>
          <p:cNvPr id="481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E589EC5-3ABB-4101-BEBC-59EA7A219EF5}" type="slidenum">
              <a:rPr lang="is-IS" smtClean="0"/>
              <a:pPr fontAlgn="base">
                <a:spcBef>
                  <a:spcPct val="0"/>
                </a:spcBef>
                <a:spcAft>
                  <a:spcPct val="0"/>
                </a:spcAft>
                <a:defRPr/>
              </a:pPr>
              <a:t>8</a:t>
            </a:fld>
            <a:endParaRPr lang="is-I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s-IS" smtClean="0"/>
          </a:p>
        </p:txBody>
      </p:sp>
      <p:sp>
        <p:nvSpPr>
          <p:cNvPr id="409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4D201E1-0CC2-4966-8190-EAA593938661}" type="slidenum">
              <a:rPr lang="is-IS" smtClean="0"/>
              <a:pPr fontAlgn="base">
                <a:spcBef>
                  <a:spcPct val="0"/>
                </a:spcBef>
                <a:spcAft>
                  <a:spcPct val="0"/>
                </a:spcAft>
                <a:defRPr/>
              </a:pPr>
              <a:t>9</a:t>
            </a:fld>
            <a:endParaRPr lang="is-I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6141D0C3-F9C4-4E94-A8DA-3C5AD625A3A7}" type="datetimeFigureOut">
              <a:rPr lang="is-IS" smtClean="0"/>
              <a:pPr/>
              <a:t>7.12.2010</a:t>
            </a:fld>
            <a:endParaRPr lang="is-I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is-I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E078D875-B960-4AC9-9CEA-5209D1F808FC}" type="slidenum">
              <a:rPr lang="is-IS" smtClean="0"/>
              <a:pPr/>
              <a:t>‹#›</a:t>
            </a:fld>
            <a:endParaRPr lang="is-I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141D0C3-F9C4-4E94-A8DA-3C5AD625A3A7}" type="datetimeFigureOut">
              <a:rPr lang="is-IS" smtClean="0"/>
              <a:pPr/>
              <a:t>7.12.2010</a:t>
            </a:fld>
            <a:endParaRPr lang="is-IS"/>
          </a:p>
        </p:txBody>
      </p:sp>
      <p:sp>
        <p:nvSpPr>
          <p:cNvPr id="5" name="Footer Placeholder 4"/>
          <p:cNvSpPr>
            <a:spLocks noGrp="1"/>
          </p:cNvSpPr>
          <p:nvPr>
            <p:ph type="ftr" sz="quarter" idx="11"/>
          </p:nvPr>
        </p:nvSpPr>
        <p:spPr/>
        <p:txBody>
          <a:bodyPr/>
          <a:lstStyle>
            <a:extLst/>
          </a:lstStyle>
          <a:p>
            <a:endParaRPr lang="is-IS"/>
          </a:p>
        </p:txBody>
      </p:sp>
      <p:sp>
        <p:nvSpPr>
          <p:cNvPr id="6" name="Slide Number Placeholder 5"/>
          <p:cNvSpPr>
            <a:spLocks noGrp="1"/>
          </p:cNvSpPr>
          <p:nvPr>
            <p:ph type="sldNum" sz="quarter" idx="12"/>
          </p:nvPr>
        </p:nvSpPr>
        <p:spPr/>
        <p:txBody>
          <a:bodyPr/>
          <a:lstStyle>
            <a:extLst/>
          </a:lstStyle>
          <a:p>
            <a:fld id="{E078D875-B960-4AC9-9CEA-5209D1F808FC}" type="slidenum">
              <a:rPr lang="is-IS" smtClean="0"/>
              <a:pPr/>
              <a:t>‹#›</a:t>
            </a:fld>
            <a:endParaRPr lang="is-I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6141D0C3-F9C4-4E94-A8DA-3C5AD625A3A7}" type="datetimeFigureOut">
              <a:rPr lang="is-IS" smtClean="0"/>
              <a:pPr/>
              <a:t>7.12.2010</a:t>
            </a:fld>
            <a:endParaRPr lang="is-I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is-I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E078D875-B960-4AC9-9CEA-5209D1F808FC}" type="slidenum">
              <a:rPr lang="is-IS" smtClean="0"/>
              <a:pPr/>
              <a:t>‹#›</a:t>
            </a:fld>
            <a:endParaRPr lang="is-I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141D0C3-F9C4-4E94-A8DA-3C5AD625A3A7}" type="datetimeFigureOut">
              <a:rPr lang="is-IS" smtClean="0"/>
              <a:pPr/>
              <a:t>7.12.2010</a:t>
            </a:fld>
            <a:endParaRPr lang="is-IS"/>
          </a:p>
        </p:txBody>
      </p:sp>
      <p:sp>
        <p:nvSpPr>
          <p:cNvPr id="5" name="Footer Placeholder 4"/>
          <p:cNvSpPr>
            <a:spLocks noGrp="1"/>
          </p:cNvSpPr>
          <p:nvPr>
            <p:ph type="ftr" sz="quarter" idx="11"/>
          </p:nvPr>
        </p:nvSpPr>
        <p:spPr/>
        <p:txBody>
          <a:bodyPr/>
          <a:lstStyle>
            <a:extLst/>
          </a:lstStyle>
          <a:p>
            <a:endParaRPr lang="is-IS"/>
          </a:p>
        </p:txBody>
      </p:sp>
      <p:sp>
        <p:nvSpPr>
          <p:cNvPr id="6" name="Slide Number Placeholder 5"/>
          <p:cNvSpPr>
            <a:spLocks noGrp="1"/>
          </p:cNvSpPr>
          <p:nvPr>
            <p:ph type="sldNum" sz="quarter" idx="12"/>
          </p:nvPr>
        </p:nvSpPr>
        <p:spPr/>
        <p:txBody>
          <a:bodyPr/>
          <a:lstStyle>
            <a:extLst/>
          </a:lstStyle>
          <a:p>
            <a:fld id="{E078D875-B960-4AC9-9CEA-5209D1F808FC}" type="slidenum">
              <a:rPr lang="is-IS" smtClean="0"/>
              <a:pPr/>
              <a:t>‹#›</a:t>
            </a:fld>
            <a:endParaRPr lang="is-I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6141D0C3-F9C4-4E94-A8DA-3C5AD625A3A7}" type="datetimeFigureOut">
              <a:rPr lang="is-IS" smtClean="0"/>
              <a:pPr/>
              <a:t>7.12.2010</a:t>
            </a:fld>
            <a:endParaRPr lang="is-I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is-I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E078D875-B960-4AC9-9CEA-5209D1F808FC}" type="slidenum">
              <a:rPr lang="is-IS" smtClean="0"/>
              <a:pPr/>
              <a:t>‹#›</a:t>
            </a:fld>
            <a:endParaRPr lang="is-I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141D0C3-F9C4-4E94-A8DA-3C5AD625A3A7}" type="datetimeFigureOut">
              <a:rPr lang="is-IS" smtClean="0"/>
              <a:pPr/>
              <a:t>7.12.2010</a:t>
            </a:fld>
            <a:endParaRPr lang="is-IS"/>
          </a:p>
        </p:txBody>
      </p:sp>
      <p:sp>
        <p:nvSpPr>
          <p:cNvPr id="6" name="Footer Placeholder 5"/>
          <p:cNvSpPr>
            <a:spLocks noGrp="1"/>
          </p:cNvSpPr>
          <p:nvPr>
            <p:ph type="ftr" sz="quarter" idx="11"/>
          </p:nvPr>
        </p:nvSpPr>
        <p:spPr/>
        <p:txBody>
          <a:bodyPr/>
          <a:lstStyle>
            <a:extLst/>
          </a:lstStyle>
          <a:p>
            <a:endParaRPr lang="is-IS"/>
          </a:p>
        </p:txBody>
      </p:sp>
      <p:sp>
        <p:nvSpPr>
          <p:cNvPr id="7" name="Slide Number Placeholder 6"/>
          <p:cNvSpPr>
            <a:spLocks noGrp="1"/>
          </p:cNvSpPr>
          <p:nvPr>
            <p:ph type="sldNum" sz="quarter" idx="12"/>
          </p:nvPr>
        </p:nvSpPr>
        <p:spPr/>
        <p:txBody>
          <a:bodyPr/>
          <a:lstStyle>
            <a:extLst/>
          </a:lstStyle>
          <a:p>
            <a:fld id="{E078D875-B960-4AC9-9CEA-5209D1F808FC}" type="slidenum">
              <a:rPr lang="is-IS" smtClean="0"/>
              <a:pPr/>
              <a:t>‹#›</a:t>
            </a:fld>
            <a:endParaRPr lang="is-I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141D0C3-F9C4-4E94-A8DA-3C5AD625A3A7}" type="datetimeFigureOut">
              <a:rPr lang="is-IS" smtClean="0"/>
              <a:pPr/>
              <a:t>7.12.2010</a:t>
            </a:fld>
            <a:endParaRPr lang="is-IS"/>
          </a:p>
        </p:txBody>
      </p:sp>
      <p:sp>
        <p:nvSpPr>
          <p:cNvPr id="8" name="Footer Placeholder 7"/>
          <p:cNvSpPr>
            <a:spLocks noGrp="1"/>
          </p:cNvSpPr>
          <p:nvPr>
            <p:ph type="ftr" sz="quarter" idx="11"/>
          </p:nvPr>
        </p:nvSpPr>
        <p:spPr/>
        <p:txBody>
          <a:bodyPr/>
          <a:lstStyle>
            <a:extLst/>
          </a:lstStyle>
          <a:p>
            <a:endParaRPr lang="is-IS"/>
          </a:p>
        </p:txBody>
      </p:sp>
      <p:sp>
        <p:nvSpPr>
          <p:cNvPr id="9" name="Slide Number Placeholder 8"/>
          <p:cNvSpPr>
            <a:spLocks noGrp="1"/>
          </p:cNvSpPr>
          <p:nvPr>
            <p:ph type="sldNum" sz="quarter" idx="12"/>
          </p:nvPr>
        </p:nvSpPr>
        <p:spPr/>
        <p:txBody>
          <a:bodyPr/>
          <a:lstStyle>
            <a:extLst/>
          </a:lstStyle>
          <a:p>
            <a:fld id="{E078D875-B960-4AC9-9CEA-5209D1F808FC}" type="slidenum">
              <a:rPr lang="is-IS" smtClean="0"/>
              <a:pPr/>
              <a:t>‹#›</a:t>
            </a:fld>
            <a:endParaRPr lang="is-I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141D0C3-F9C4-4E94-A8DA-3C5AD625A3A7}" type="datetimeFigureOut">
              <a:rPr lang="is-IS" smtClean="0"/>
              <a:pPr/>
              <a:t>7.12.2010</a:t>
            </a:fld>
            <a:endParaRPr lang="is-IS"/>
          </a:p>
        </p:txBody>
      </p:sp>
      <p:sp>
        <p:nvSpPr>
          <p:cNvPr id="4" name="Footer Placeholder 3"/>
          <p:cNvSpPr>
            <a:spLocks noGrp="1"/>
          </p:cNvSpPr>
          <p:nvPr>
            <p:ph type="ftr" sz="quarter" idx="11"/>
          </p:nvPr>
        </p:nvSpPr>
        <p:spPr/>
        <p:txBody>
          <a:bodyPr/>
          <a:lstStyle>
            <a:extLst/>
          </a:lstStyle>
          <a:p>
            <a:endParaRPr lang="is-IS"/>
          </a:p>
        </p:txBody>
      </p:sp>
      <p:sp>
        <p:nvSpPr>
          <p:cNvPr id="5" name="Slide Number Placeholder 4"/>
          <p:cNvSpPr>
            <a:spLocks noGrp="1"/>
          </p:cNvSpPr>
          <p:nvPr>
            <p:ph type="sldNum" sz="quarter" idx="12"/>
          </p:nvPr>
        </p:nvSpPr>
        <p:spPr/>
        <p:txBody>
          <a:bodyPr/>
          <a:lstStyle>
            <a:extLst/>
          </a:lstStyle>
          <a:p>
            <a:fld id="{E078D875-B960-4AC9-9CEA-5209D1F808FC}" type="slidenum">
              <a:rPr lang="is-IS" smtClean="0"/>
              <a:pPr/>
              <a:t>‹#›</a:t>
            </a:fld>
            <a:endParaRPr lang="is-I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6141D0C3-F9C4-4E94-A8DA-3C5AD625A3A7}" type="datetimeFigureOut">
              <a:rPr lang="is-IS" smtClean="0"/>
              <a:pPr/>
              <a:t>7.12.2010</a:t>
            </a:fld>
            <a:endParaRPr lang="is-I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is-IS"/>
          </a:p>
        </p:txBody>
      </p:sp>
      <p:sp>
        <p:nvSpPr>
          <p:cNvPr id="4" name="Slide Number Placeholder 3"/>
          <p:cNvSpPr>
            <a:spLocks noGrp="1"/>
          </p:cNvSpPr>
          <p:nvPr>
            <p:ph type="sldNum" sz="quarter" idx="12"/>
          </p:nvPr>
        </p:nvSpPr>
        <p:spPr/>
        <p:txBody>
          <a:bodyPr/>
          <a:lstStyle>
            <a:extLst/>
          </a:lstStyle>
          <a:p>
            <a:fld id="{E078D875-B960-4AC9-9CEA-5209D1F808FC}" type="slidenum">
              <a:rPr lang="is-IS" smtClean="0"/>
              <a:pPr/>
              <a:t>‹#›</a:t>
            </a:fld>
            <a:endParaRPr lang="is-I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141D0C3-F9C4-4E94-A8DA-3C5AD625A3A7}" type="datetimeFigureOut">
              <a:rPr lang="is-IS" smtClean="0"/>
              <a:pPr/>
              <a:t>7.12.2010</a:t>
            </a:fld>
            <a:endParaRPr lang="is-IS"/>
          </a:p>
        </p:txBody>
      </p:sp>
      <p:sp>
        <p:nvSpPr>
          <p:cNvPr id="6" name="Footer Placeholder 5"/>
          <p:cNvSpPr>
            <a:spLocks noGrp="1"/>
          </p:cNvSpPr>
          <p:nvPr>
            <p:ph type="ftr" sz="quarter" idx="11"/>
          </p:nvPr>
        </p:nvSpPr>
        <p:spPr/>
        <p:txBody>
          <a:bodyPr/>
          <a:lstStyle>
            <a:extLst/>
          </a:lstStyle>
          <a:p>
            <a:endParaRPr lang="is-IS"/>
          </a:p>
        </p:txBody>
      </p:sp>
      <p:sp>
        <p:nvSpPr>
          <p:cNvPr id="7" name="Slide Number Placeholder 6"/>
          <p:cNvSpPr>
            <a:spLocks noGrp="1"/>
          </p:cNvSpPr>
          <p:nvPr>
            <p:ph type="sldNum" sz="quarter" idx="12"/>
          </p:nvPr>
        </p:nvSpPr>
        <p:spPr/>
        <p:txBody>
          <a:bodyPr/>
          <a:lstStyle>
            <a:extLst/>
          </a:lstStyle>
          <a:p>
            <a:fld id="{E078D875-B960-4AC9-9CEA-5209D1F808FC}" type="slidenum">
              <a:rPr lang="is-IS" smtClean="0"/>
              <a:pPr/>
              <a:t>‹#›</a:t>
            </a:fld>
            <a:endParaRPr lang="is-I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6141D0C3-F9C4-4E94-A8DA-3C5AD625A3A7}" type="datetimeFigureOut">
              <a:rPr lang="is-IS" smtClean="0"/>
              <a:pPr/>
              <a:t>7.12.2010</a:t>
            </a:fld>
            <a:endParaRPr lang="is-IS"/>
          </a:p>
        </p:txBody>
      </p:sp>
      <p:sp>
        <p:nvSpPr>
          <p:cNvPr id="6" name="Footer Placeholder 5"/>
          <p:cNvSpPr>
            <a:spLocks noGrp="1"/>
          </p:cNvSpPr>
          <p:nvPr>
            <p:ph type="ftr" sz="quarter" idx="11"/>
          </p:nvPr>
        </p:nvSpPr>
        <p:spPr/>
        <p:txBody>
          <a:bodyPr/>
          <a:lstStyle>
            <a:extLst/>
          </a:lstStyle>
          <a:p>
            <a:endParaRPr lang="is-IS"/>
          </a:p>
        </p:txBody>
      </p:sp>
      <p:sp>
        <p:nvSpPr>
          <p:cNvPr id="7" name="Slide Number Placeholder 6"/>
          <p:cNvSpPr>
            <a:spLocks noGrp="1"/>
          </p:cNvSpPr>
          <p:nvPr>
            <p:ph type="sldNum" sz="quarter" idx="12"/>
          </p:nvPr>
        </p:nvSpPr>
        <p:spPr/>
        <p:txBody>
          <a:bodyPr/>
          <a:lstStyle>
            <a:extLst/>
          </a:lstStyle>
          <a:p>
            <a:fld id="{E078D875-B960-4AC9-9CEA-5209D1F808FC}" type="slidenum">
              <a:rPr lang="is-IS" smtClean="0"/>
              <a:pPr/>
              <a:t>‹#›</a:t>
            </a:fld>
            <a:endParaRPr lang="is-I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6141D0C3-F9C4-4E94-A8DA-3C5AD625A3A7}" type="datetimeFigureOut">
              <a:rPr lang="is-IS" smtClean="0"/>
              <a:pPr/>
              <a:t>7.12.2010</a:t>
            </a:fld>
            <a:endParaRPr lang="is-I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is-I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E078D875-B960-4AC9-9CEA-5209D1F808FC}" type="slidenum">
              <a:rPr lang="is-IS" smtClean="0"/>
              <a:pPr/>
              <a:t>‹#›</a:t>
            </a:fld>
            <a:endParaRPr lang="is-I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71800" y="476672"/>
            <a:ext cx="5753472" cy="2868168"/>
          </a:xfrm>
        </p:spPr>
        <p:txBody>
          <a:bodyPr/>
          <a:lstStyle/>
          <a:p>
            <a:r>
              <a:rPr lang="en-US" sz="4400" dirty="0" smtClean="0">
                <a:effectLst>
                  <a:outerShdw blurRad="38100" dist="38100" dir="2700000" algn="tl">
                    <a:srgbClr val="000000">
                      <a:alpha val="43137"/>
                    </a:srgbClr>
                  </a:outerShdw>
                </a:effectLst>
              </a:rPr>
              <a:t>From boom to bust</a:t>
            </a:r>
            <a:endParaRPr lang="en-US" sz="4400"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normAutofit/>
          </a:bodyPr>
          <a:lstStyle/>
          <a:p>
            <a:r>
              <a:rPr lang="en-US" sz="2800" dirty="0" smtClean="0">
                <a:effectLst>
                  <a:outerShdw blurRad="38100" dist="38100" dir="2700000" algn="tl">
                    <a:srgbClr val="000000">
                      <a:alpha val="43137"/>
                    </a:srgbClr>
                  </a:outerShdw>
                </a:effectLst>
              </a:rPr>
              <a:t>The Case of Iceland</a:t>
            </a:r>
            <a:endParaRPr lang="en-US" sz="2800" dirty="0">
              <a:effectLst>
                <a:outerShdw blurRad="38100" dist="38100" dir="2700000" algn="tl">
                  <a:srgbClr val="000000">
                    <a:alpha val="43137"/>
                  </a:srgbClr>
                </a:outerShdw>
              </a:effectLst>
            </a:endParaRPr>
          </a:p>
        </p:txBody>
      </p:sp>
      <p:pic>
        <p:nvPicPr>
          <p:cNvPr id="4" name="Picture 7"/>
          <p:cNvPicPr>
            <a:picLocks noChangeAspect="1" noChangeArrowheads="1"/>
          </p:cNvPicPr>
          <p:nvPr/>
        </p:nvPicPr>
        <p:blipFill>
          <a:blip r:embed="rId3" cstate="print"/>
          <a:srcRect/>
          <a:stretch>
            <a:fillRect/>
          </a:stretch>
        </p:blipFill>
        <p:spPr bwMode="auto">
          <a:xfrm>
            <a:off x="457200" y="3962400"/>
            <a:ext cx="2173288" cy="2282825"/>
          </a:xfrm>
          <a:prstGeom prst="rect">
            <a:avLst/>
          </a:prstGeom>
          <a:noFill/>
          <a:ln w="9525">
            <a:noFill/>
            <a:miter lim="800000"/>
            <a:headEnd/>
            <a:tailEnd/>
          </a:ln>
          <a:effectLst/>
        </p:spPr>
      </p:pic>
      <p:sp>
        <p:nvSpPr>
          <p:cNvPr id="5" name="Text Box 3"/>
          <p:cNvSpPr txBox="1">
            <a:spLocks noChangeArrowheads="1"/>
          </p:cNvSpPr>
          <p:nvPr/>
        </p:nvSpPr>
        <p:spPr bwMode="auto">
          <a:xfrm>
            <a:off x="4793423" y="5507940"/>
            <a:ext cx="3674146" cy="1200329"/>
          </a:xfrm>
          <a:prstGeom prst="rect">
            <a:avLst/>
          </a:prstGeom>
          <a:noFill/>
          <a:ln w="9525">
            <a:noFill/>
            <a:miter lim="800000"/>
            <a:headEnd/>
            <a:tailEnd/>
          </a:ln>
          <a:effectLst/>
        </p:spPr>
        <p:txBody>
          <a:bodyPr wrap="none">
            <a:spAutoFit/>
          </a:bodyPr>
          <a:lstStyle/>
          <a:p>
            <a:pPr algn="r"/>
            <a:r>
              <a:rPr lang="en-US" sz="2400" dirty="0" err="1">
                <a:solidFill>
                  <a:schemeClr val="bg1"/>
                </a:solidFill>
                <a:effectLst>
                  <a:outerShdw blurRad="38100" dist="38100" dir="2700000" algn="tl">
                    <a:srgbClr val="000000">
                      <a:alpha val="43137"/>
                    </a:srgbClr>
                  </a:outerShdw>
                </a:effectLst>
                <a:latin typeface="Trebuchet MS" pitchFamily="34" charset="0"/>
              </a:rPr>
              <a:t>Thorvaldur</a:t>
            </a:r>
            <a:r>
              <a:rPr lang="en-US" sz="2400" dirty="0">
                <a:solidFill>
                  <a:schemeClr val="bg1"/>
                </a:solidFill>
                <a:effectLst>
                  <a:outerShdw blurRad="38100" dist="38100" dir="2700000" algn="tl">
                    <a:srgbClr val="000000">
                      <a:alpha val="43137"/>
                    </a:srgbClr>
                  </a:outerShdw>
                </a:effectLst>
                <a:latin typeface="Trebuchet MS" pitchFamily="34" charset="0"/>
              </a:rPr>
              <a:t> </a:t>
            </a:r>
            <a:r>
              <a:rPr lang="en-US" sz="2400" dirty="0" err="1" smtClean="0">
                <a:solidFill>
                  <a:schemeClr val="bg1"/>
                </a:solidFill>
                <a:effectLst>
                  <a:outerShdw blurRad="38100" dist="38100" dir="2700000" algn="tl">
                    <a:srgbClr val="000000">
                      <a:alpha val="43137"/>
                    </a:srgbClr>
                  </a:outerShdw>
                </a:effectLst>
                <a:latin typeface="Trebuchet MS" pitchFamily="34" charset="0"/>
              </a:rPr>
              <a:t>Gylfason</a:t>
            </a:r>
            <a:endParaRPr lang="en-US" sz="2400" dirty="0" smtClean="0">
              <a:solidFill>
                <a:schemeClr val="bg1"/>
              </a:solidFill>
              <a:effectLst>
                <a:outerShdw blurRad="38100" dist="38100" dir="2700000" algn="tl">
                  <a:srgbClr val="000000">
                    <a:alpha val="43137"/>
                  </a:srgbClr>
                </a:outerShdw>
              </a:effectLst>
              <a:latin typeface="Trebuchet MS" pitchFamily="34" charset="0"/>
            </a:endParaRPr>
          </a:p>
          <a:p>
            <a:pPr algn="r"/>
            <a:r>
              <a:rPr lang="en-US" sz="1600" dirty="0" smtClean="0">
                <a:solidFill>
                  <a:schemeClr val="bg1"/>
                </a:solidFill>
                <a:effectLst>
                  <a:outerShdw blurRad="38100" dist="38100" dir="2700000" algn="tl">
                    <a:srgbClr val="000000">
                      <a:alpha val="43137"/>
                    </a:srgbClr>
                  </a:outerShdw>
                </a:effectLst>
                <a:latin typeface="Trebuchet MS" pitchFamily="34" charset="0"/>
              </a:rPr>
              <a:t>Presentation at the Annual Meetings </a:t>
            </a:r>
            <a:br>
              <a:rPr lang="en-US" sz="1600" dirty="0" smtClean="0">
                <a:solidFill>
                  <a:schemeClr val="bg1"/>
                </a:solidFill>
                <a:effectLst>
                  <a:outerShdw blurRad="38100" dist="38100" dir="2700000" algn="tl">
                    <a:srgbClr val="000000">
                      <a:alpha val="43137"/>
                    </a:srgbClr>
                  </a:outerShdw>
                </a:effectLst>
                <a:latin typeface="Trebuchet MS" pitchFamily="34" charset="0"/>
              </a:rPr>
            </a:br>
            <a:r>
              <a:rPr lang="en-US" sz="1600" dirty="0" smtClean="0">
                <a:solidFill>
                  <a:schemeClr val="bg1"/>
                </a:solidFill>
                <a:effectLst>
                  <a:outerShdw blurRad="38100" dist="38100" dir="2700000" algn="tl">
                    <a:srgbClr val="000000">
                      <a:alpha val="43137"/>
                    </a:srgbClr>
                  </a:outerShdw>
                </a:effectLst>
                <a:latin typeface="Trebuchet MS" pitchFamily="34" charset="0"/>
              </a:rPr>
              <a:t>of the American Economic Association</a:t>
            </a:r>
            <a:endParaRPr lang="en-US" sz="1600" dirty="0" smtClean="0">
              <a:solidFill>
                <a:schemeClr val="bg1"/>
              </a:solidFill>
              <a:effectLst>
                <a:outerShdw blurRad="38100" dist="38100" dir="2700000" algn="tl">
                  <a:srgbClr val="000000">
                    <a:alpha val="43137"/>
                  </a:srgbClr>
                </a:outerShdw>
              </a:effectLst>
              <a:latin typeface="Trebuchet MS" pitchFamily="34" charset="0"/>
            </a:endParaRPr>
          </a:p>
          <a:p>
            <a:pPr algn="r"/>
            <a:r>
              <a:rPr lang="en-US" sz="1600" dirty="0" smtClean="0">
                <a:solidFill>
                  <a:schemeClr val="bg1"/>
                </a:solidFill>
                <a:effectLst>
                  <a:outerShdw blurRad="38100" dist="38100" dir="2700000" algn="tl">
                    <a:srgbClr val="000000">
                      <a:alpha val="43137"/>
                    </a:srgbClr>
                  </a:outerShdw>
                </a:effectLst>
                <a:latin typeface="Trebuchet MS" pitchFamily="34" charset="0"/>
              </a:rPr>
              <a:t>in Denver, 3-6 January 2011</a:t>
            </a:r>
            <a:endParaRPr lang="en-US" sz="1600" dirty="0">
              <a:solidFill>
                <a:schemeClr val="bg1"/>
              </a:solidFill>
              <a:effectLst>
                <a:outerShdw blurRad="38100" dist="38100" dir="2700000" algn="tl">
                  <a:srgbClr val="000000">
                    <a:alpha val="43137"/>
                  </a:srgbClr>
                </a:outerShdw>
              </a:effectLst>
              <a:latin typeface="Trebuchet MS"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lstStyle/>
          <a:p>
            <a:pPr eaLnBrk="1" fontAlgn="auto" hangingPunct="1">
              <a:spcAft>
                <a:spcPts val="0"/>
              </a:spcAft>
              <a:defRPr/>
            </a:pPr>
            <a:r>
              <a:rPr lang="en-US" sz="3600" dirty="0" smtClean="0">
                <a:effectLst>
                  <a:outerShdw blurRad="38100" dist="38100" dir="2700000" algn="tl">
                    <a:srgbClr val="000000">
                      <a:alpha val="43137"/>
                    </a:srgbClr>
                  </a:outerShdw>
                </a:effectLst>
              </a:rPr>
              <a:t>Black’s Recipe for </a:t>
            </a:r>
            <a:br>
              <a:rPr lang="en-US" sz="3600" dirty="0" smtClean="0">
                <a:effectLst>
                  <a:outerShdw blurRad="38100" dist="38100" dir="2700000" algn="tl">
                    <a:srgbClr val="000000">
                      <a:alpha val="43137"/>
                    </a:srgbClr>
                  </a:outerShdw>
                </a:effectLst>
              </a:rPr>
            </a:br>
            <a:r>
              <a:rPr lang="en-US" sz="3600" dirty="0" smtClean="0">
                <a:effectLst>
                  <a:outerShdw blurRad="38100" dist="38100" dir="2700000" algn="tl">
                    <a:srgbClr val="000000">
                      <a:alpha val="43137"/>
                    </a:srgbClr>
                  </a:outerShdw>
                </a:effectLst>
              </a:rPr>
              <a:t>control fraud</a:t>
            </a:r>
            <a:endParaRPr lang="en-US" sz="36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571625"/>
            <a:ext cx="7686675" cy="5033963"/>
          </a:xfrm>
        </p:spPr>
        <p:txBody>
          <a:bodyPr/>
          <a:lstStyle/>
          <a:p>
            <a:pPr marL="514350" indent="-514350" eaLnBrk="1" hangingPunct="1">
              <a:defRPr/>
            </a:pPr>
            <a:r>
              <a:rPr lang="en-US" dirty="0" smtClean="0"/>
              <a:t>“The Best Way to Rob a Bank is to Own One”</a:t>
            </a:r>
          </a:p>
          <a:p>
            <a:pPr marL="762000" lvl="1" indent="-514350" eaLnBrk="1" hangingPunct="1">
              <a:defRPr/>
            </a:pPr>
            <a:r>
              <a:rPr lang="en-US" sz="2200" dirty="0" smtClean="0"/>
              <a:t>When a senior officer deliberately causes bad loans to be made he </a:t>
            </a:r>
            <a:r>
              <a:rPr lang="en-US" sz="2200" dirty="0" smtClean="0">
                <a:effectLst>
                  <a:outerShdw blurRad="38100" dist="38100" dir="2700000" algn="tl">
                    <a:srgbClr val="000000">
                      <a:alpha val="43137"/>
                    </a:srgbClr>
                  </a:outerShdw>
                </a:effectLst>
              </a:rPr>
              <a:t>does not defraud himself</a:t>
            </a:r>
          </a:p>
          <a:p>
            <a:pPr marL="762000" lvl="1" indent="-514350" eaLnBrk="1" hangingPunct="1">
              <a:defRPr/>
            </a:pPr>
            <a:r>
              <a:rPr lang="en-US" sz="2200" dirty="0" smtClean="0"/>
              <a:t>He </a:t>
            </a:r>
            <a:r>
              <a:rPr lang="en-US" sz="2200" dirty="0" smtClean="0">
                <a:effectLst>
                  <a:outerShdw blurRad="38100" dist="38100" dir="2700000" algn="tl">
                    <a:srgbClr val="000000">
                      <a:alpha val="43137"/>
                    </a:srgbClr>
                  </a:outerShdw>
                </a:effectLst>
              </a:rPr>
              <a:t>defrauds the bank’s creditors and shareholders</a:t>
            </a:r>
            <a:r>
              <a:rPr lang="en-US" sz="2200" dirty="0" smtClean="0"/>
              <a:t>, as a means of optimizing fictional accounting income</a:t>
            </a:r>
          </a:p>
          <a:p>
            <a:pPr marL="762000" lvl="1" indent="-514350" eaLnBrk="1" hangingPunct="1">
              <a:defRPr/>
            </a:pPr>
            <a:r>
              <a:rPr lang="en-US" sz="2200" dirty="0" smtClean="0"/>
              <a:t>It pays to seek out bad loans because o</a:t>
            </a:r>
            <a:r>
              <a:rPr lang="en-US" dirty="0" smtClean="0"/>
              <a:t>nly those who have no intention of repaying are willing to offer the high loan fees and interest required</a:t>
            </a:r>
          </a:p>
          <a:p>
            <a:pPr marL="514350" indent="-514350" eaLnBrk="1" hangingPunct="1">
              <a:buSzPct val="100000"/>
              <a:buFont typeface="Wingdings 2" pitchFamily="18" charset="2"/>
              <a:buAutoNum type="arabicPeriod"/>
              <a:defRPr/>
            </a:pPr>
            <a:r>
              <a:rPr lang="en-US" dirty="0" smtClean="0"/>
              <a:t>Grow really fast </a:t>
            </a:r>
          </a:p>
          <a:p>
            <a:pPr marL="514350" indent="-514350" eaLnBrk="1" hangingPunct="1">
              <a:buSzPct val="100000"/>
              <a:buFont typeface="Wingdings 2" pitchFamily="18" charset="2"/>
              <a:buAutoNum type="arabicPeriod"/>
              <a:defRPr/>
            </a:pPr>
            <a:r>
              <a:rPr lang="en-US" dirty="0" smtClean="0"/>
              <a:t>Make really bad loans at higher yields </a:t>
            </a:r>
          </a:p>
          <a:p>
            <a:pPr marL="514350" indent="-514350" eaLnBrk="1" hangingPunct="1">
              <a:buSzPct val="100000"/>
              <a:buFont typeface="Wingdings 2" pitchFamily="18" charset="2"/>
              <a:buAutoNum type="arabicPeriod"/>
              <a:defRPr/>
            </a:pPr>
            <a:r>
              <a:rPr lang="en-US" dirty="0" smtClean="0"/>
              <a:t>Pile up debts</a:t>
            </a:r>
          </a:p>
          <a:p>
            <a:pPr marL="514350" indent="-514350" eaLnBrk="1" hangingPunct="1">
              <a:buSzPct val="100000"/>
              <a:buFont typeface="Wingdings 2" pitchFamily="18" charset="2"/>
              <a:buAutoNum type="arabicPeriod"/>
              <a:defRPr/>
            </a:pPr>
            <a:r>
              <a:rPr lang="en-US" dirty="0" smtClean="0"/>
              <a:t>Put aside pitifully low loss reserves </a:t>
            </a:r>
            <a:endParaRPr lang="en-US" sz="2700" dirty="0" smtClean="0"/>
          </a:p>
        </p:txBody>
      </p:sp>
      <p:sp>
        <p:nvSpPr>
          <p:cNvPr id="5" name="TextBox 4"/>
          <p:cNvSpPr txBox="1"/>
          <p:nvPr/>
        </p:nvSpPr>
        <p:spPr>
          <a:xfrm rot="21402023">
            <a:off x="5262827" y="357166"/>
            <a:ext cx="3643338" cy="923330"/>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a:spAutoFit/>
          </a:bodyPr>
          <a:lstStyle/>
          <a:p>
            <a:pPr>
              <a:defRPr/>
            </a:pPr>
            <a:r>
              <a:rPr lang="en-US" dirty="0"/>
              <a:t>When the title says it all</a:t>
            </a:r>
          </a:p>
          <a:p>
            <a:pPr>
              <a:defRPr/>
            </a:pPr>
            <a:r>
              <a:rPr lang="en-US" dirty="0"/>
              <a:t>Article by </a:t>
            </a:r>
            <a:r>
              <a:rPr lang="en-US" dirty="0" err="1"/>
              <a:t>Akerlof</a:t>
            </a:r>
            <a:r>
              <a:rPr lang="en-US" dirty="0"/>
              <a:t> and </a:t>
            </a:r>
            <a:r>
              <a:rPr lang="en-US" dirty="0" err="1"/>
              <a:t>Romer</a:t>
            </a:r>
            <a:r>
              <a:rPr lang="en-US" dirty="0"/>
              <a:t>: </a:t>
            </a:r>
          </a:p>
          <a:p>
            <a:pPr>
              <a:defRPr/>
            </a:pPr>
            <a:r>
              <a:rPr lang="en-US" dirty="0"/>
              <a:t>“Looting: Bankruptcy for Profit”</a:t>
            </a:r>
            <a:endParaRPr lang="en-US" dirty="0"/>
          </a:p>
        </p:txBody>
      </p:sp>
      <p:sp>
        <p:nvSpPr>
          <p:cNvPr id="6" name="TextBox 5"/>
          <p:cNvSpPr txBox="1"/>
          <p:nvPr/>
        </p:nvSpPr>
        <p:spPr>
          <a:xfrm rot="204056">
            <a:off x="5809592" y="4708737"/>
            <a:ext cx="2985113" cy="523220"/>
          </a:xfrm>
          <a:prstGeom prst="rect">
            <a:avLst/>
          </a:prstGeom>
          <a:scene3d>
            <a:camera prst="orthographicFront"/>
            <a:lightRig rig="threePt" dir="t"/>
          </a:scene3d>
          <a:sp3d>
            <a:bevelT/>
          </a:sp3d>
        </p:spPr>
        <p:style>
          <a:lnRef idx="1">
            <a:schemeClr val="accent5"/>
          </a:lnRef>
          <a:fillRef idx="2">
            <a:schemeClr val="accent5"/>
          </a:fillRef>
          <a:effectRef idx="1">
            <a:schemeClr val="accent5"/>
          </a:effectRef>
          <a:fontRef idx="minor">
            <a:schemeClr val="dk1"/>
          </a:fontRef>
        </p:style>
        <p:txBody>
          <a:bodyPr wrap="none">
            <a:spAutoFit/>
          </a:bodyPr>
          <a:lstStyle/>
          <a:p>
            <a:pPr>
              <a:defRPr/>
            </a:pPr>
            <a:r>
              <a:rPr lang="en-US" sz="2800" dirty="0"/>
              <a:t>Four-point recipe</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lstStyle/>
          <a:p>
            <a:pPr eaLnBrk="1" fontAlgn="auto" hangingPunct="1">
              <a:spcAft>
                <a:spcPts val="0"/>
              </a:spcAft>
              <a:defRPr/>
            </a:pPr>
            <a:r>
              <a:rPr lang="en-US" sz="3600" dirty="0" smtClean="0">
                <a:effectLst>
                  <a:outerShdw blurRad="38100" dist="38100" dir="2700000" algn="tl">
                    <a:srgbClr val="000000">
                      <a:alpha val="43137"/>
                    </a:srgbClr>
                  </a:outerShdw>
                </a:effectLst>
              </a:rPr>
              <a:t>Black’s Recipe for </a:t>
            </a:r>
            <a:br>
              <a:rPr lang="en-US" sz="3600" dirty="0" smtClean="0">
                <a:effectLst>
                  <a:outerShdw blurRad="38100" dist="38100" dir="2700000" algn="tl">
                    <a:srgbClr val="000000">
                      <a:alpha val="43137"/>
                    </a:srgbClr>
                  </a:outerShdw>
                </a:effectLst>
              </a:rPr>
            </a:br>
            <a:r>
              <a:rPr lang="en-US" sz="3600" dirty="0" smtClean="0">
                <a:effectLst>
                  <a:outerShdw blurRad="38100" dist="38100" dir="2700000" algn="tl">
                    <a:srgbClr val="000000">
                      <a:alpha val="43137"/>
                    </a:srgbClr>
                  </a:outerShdw>
                </a:effectLst>
              </a:rPr>
              <a:t>control fraud</a:t>
            </a:r>
            <a:endParaRPr lang="en-US" sz="36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571625"/>
            <a:ext cx="7686675" cy="5033963"/>
          </a:xfrm>
        </p:spPr>
        <p:txBody>
          <a:bodyPr/>
          <a:lstStyle/>
          <a:p>
            <a:pPr marL="514350" indent="-514350" eaLnBrk="1" hangingPunct="1">
              <a:defRPr/>
            </a:pPr>
            <a:r>
              <a:rPr lang="en-US" dirty="0" smtClean="0"/>
              <a:t>“The Best Way to Rob a Bank is to Own One”</a:t>
            </a:r>
          </a:p>
          <a:p>
            <a:pPr marL="762000" lvl="1" indent="-514350" eaLnBrk="1" hangingPunct="1">
              <a:defRPr/>
            </a:pPr>
            <a:r>
              <a:rPr lang="en-US" sz="2200" dirty="0" smtClean="0"/>
              <a:t>When a senior officer deliberately causes bad loans to be made he </a:t>
            </a:r>
            <a:r>
              <a:rPr lang="en-US" sz="2200" dirty="0" smtClean="0">
                <a:effectLst>
                  <a:outerShdw blurRad="38100" dist="38100" dir="2700000" algn="tl">
                    <a:srgbClr val="000000">
                      <a:alpha val="43137"/>
                    </a:srgbClr>
                  </a:outerShdw>
                </a:effectLst>
              </a:rPr>
              <a:t>does not defraud himself</a:t>
            </a:r>
          </a:p>
          <a:p>
            <a:pPr marL="762000" lvl="1" indent="-514350" eaLnBrk="1" hangingPunct="1">
              <a:defRPr/>
            </a:pPr>
            <a:r>
              <a:rPr lang="en-US" sz="2200" dirty="0" smtClean="0"/>
              <a:t>He </a:t>
            </a:r>
            <a:r>
              <a:rPr lang="en-US" sz="2200" dirty="0" smtClean="0">
                <a:effectLst>
                  <a:outerShdw blurRad="38100" dist="38100" dir="2700000" algn="tl">
                    <a:srgbClr val="000000">
                      <a:alpha val="43137"/>
                    </a:srgbClr>
                  </a:outerShdw>
                </a:effectLst>
              </a:rPr>
              <a:t>defrauds the bank’s creditors and shareholders</a:t>
            </a:r>
            <a:r>
              <a:rPr lang="en-US" sz="2200" dirty="0" smtClean="0"/>
              <a:t>, as a means of optimizing fictional accounting income</a:t>
            </a:r>
          </a:p>
          <a:p>
            <a:pPr marL="762000" lvl="1" indent="-514350" eaLnBrk="1" hangingPunct="1">
              <a:defRPr/>
            </a:pPr>
            <a:r>
              <a:rPr lang="en-US" sz="2200" dirty="0" smtClean="0"/>
              <a:t>It pays to seek out bad loans because o</a:t>
            </a:r>
            <a:r>
              <a:rPr lang="en-US" dirty="0" smtClean="0"/>
              <a:t>nly those who have no intention of repaying are willing to offer the high loan fees and interest required</a:t>
            </a:r>
          </a:p>
          <a:p>
            <a:pPr marL="514350" indent="-514350" eaLnBrk="1" hangingPunct="1">
              <a:buSzPct val="100000"/>
              <a:buFont typeface="Wingdings 2" pitchFamily="18" charset="2"/>
              <a:buAutoNum type="arabicPeriod"/>
              <a:defRPr/>
            </a:pPr>
            <a:r>
              <a:rPr lang="en-US" dirty="0" smtClean="0"/>
              <a:t>Grow really fast </a:t>
            </a:r>
          </a:p>
          <a:p>
            <a:pPr marL="514350" indent="-514350" eaLnBrk="1" hangingPunct="1">
              <a:buSzPct val="100000"/>
              <a:buFont typeface="Wingdings 2" pitchFamily="18" charset="2"/>
              <a:buAutoNum type="arabicPeriod"/>
              <a:defRPr/>
            </a:pPr>
            <a:r>
              <a:rPr lang="en-US" dirty="0" smtClean="0"/>
              <a:t>Make really bad loans at higher yields </a:t>
            </a:r>
          </a:p>
          <a:p>
            <a:pPr marL="514350" indent="-514350" eaLnBrk="1" hangingPunct="1">
              <a:buSzPct val="100000"/>
              <a:buFont typeface="Wingdings 2" pitchFamily="18" charset="2"/>
              <a:buAutoNum type="arabicPeriod"/>
              <a:defRPr/>
            </a:pPr>
            <a:r>
              <a:rPr lang="en-US" dirty="0" smtClean="0"/>
              <a:t>Pile up debts</a:t>
            </a:r>
          </a:p>
          <a:p>
            <a:pPr marL="514350" indent="-514350" eaLnBrk="1" hangingPunct="1">
              <a:buSzPct val="100000"/>
              <a:buFont typeface="Wingdings 2" pitchFamily="18" charset="2"/>
              <a:buAutoNum type="arabicPeriod"/>
              <a:defRPr/>
            </a:pPr>
            <a:r>
              <a:rPr lang="en-US" dirty="0" smtClean="0"/>
              <a:t>Put aside pitifully low loss reserves </a:t>
            </a:r>
            <a:endParaRPr lang="en-US" sz="2700" dirty="0" smtClean="0"/>
          </a:p>
        </p:txBody>
      </p:sp>
      <p:sp>
        <p:nvSpPr>
          <p:cNvPr id="5" name="TextBox 4"/>
          <p:cNvSpPr txBox="1"/>
          <p:nvPr/>
        </p:nvSpPr>
        <p:spPr>
          <a:xfrm rot="21402023">
            <a:off x="5262827" y="357166"/>
            <a:ext cx="3643338" cy="923330"/>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a:spAutoFit/>
          </a:bodyPr>
          <a:lstStyle/>
          <a:p>
            <a:pPr>
              <a:defRPr/>
            </a:pPr>
            <a:r>
              <a:rPr lang="en-US" dirty="0"/>
              <a:t>The script is from Mel </a:t>
            </a:r>
            <a:r>
              <a:rPr lang="en-US" dirty="0" err="1"/>
              <a:t>Brooks’s</a:t>
            </a:r>
            <a:r>
              <a:rPr lang="en-US" dirty="0"/>
              <a:t> movie, </a:t>
            </a:r>
            <a:r>
              <a:rPr lang="en-US" i="1" dirty="0"/>
              <a:t>The Producers </a:t>
            </a:r>
            <a:r>
              <a:rPr lang="en-US" dirty="0"/>
              <a:t>(1968): </a:t>
            </a:r>
          </a:p>
          <a:p>
            <a:pPr>
              <a:defRPr/>
            </a:pPr>
            <a:r>
              <a:rPr lang="en-US" dirty="0"/>
              <a:t>A flop pays </a:t>
            </a:r>
            <a:r>
              <a:rPr lang="en-US" dirty="0" smtClean="0"/>
              <a:t>better than </a:t>
            </a:r>
            <a:r>
              <a:rPr lang="en-US" dirty="0"/>
              <a:t>a hit</a:t>
            </a:r>
            <a:endParaRPr lang="en-US" dirty="0"/>
          </a:p>
        </p:txBody>
      </p:sp>
      <p:sp>
        <p:nvSpPr>
          <p:cNvPr id="6" name="TextBox 5"/>
          <p:cNvSpPr txBox="1"/>
          <p:nvPr/>
        </p:nvSpPr>
        <p:spPr>
          <a:xfrm rot="204056">
            <a:off x="5809592" y="4708737"/>
            <a:ext cx="2985113" cy="523220"/>
          </a:xfrm>
          <a:prstGeom prst="rect">
            <a:avLst/>
          </a:prstGeom>
          <a:scene3d>
            <a:camera prst="orthographicFront"/>
            <a:lightRig rig="threePt" dir="t"/>
          </a:scene3d>
          <a:sp3d>
            <a:bevelT/>
          </a:sp3d>
        </p:spPr>
        <p:style>
          <a:lnRef idx="1">
            <a:schemeClr val="accent5"/>
          </a:lnRef>
          <a:fillRef idx="2">
            <a:schemeClr val="accent5"/>
          </a:fillRef>
          <a:effectRef idx="1">
            <a:schemeClr val="accent5"/>
          </a:effectRef>
          <a:fontRef idx="minor">
            <a:schemeClr val="dk1"/>
          </a:fontRef>
        </p:style>
        <p:txBody>
          <a:bodyPr wrap="none">
            <a:spAutoFit/>
          </a:bodyPr>
          <a:lstStyle/>
          <a:p>
            <a:pPr>
              <a:defRPr/>
            </a:pPr>
            <a:r>
              <a:rPr lang="en-US" sz="2800" dirty="0"/>
              <a:t>Four-point recipe</a:t>
            </a:r>
            <a:endParaRPr lang="en-US" sz="2800" dirty="0"/>
          </a:p>
        </p:txBody>
      </p:sp>
      <p:pic>
        <p:nvPicPr>
          <p:cNvPr id="3073" name="Picture 1"/>
          <p:cNvPicPr>
            <a:picLocks noChangeAspect="1" noChangeArrowheads="1"/>
          </p:cNvPicPr>
          <p:nvPr/>
        </p:nvPicPr>
        <p:blipFill>
          <a:blip r:embed="rId3" cstate="print"/>
          <a:srcRect/>
          <a:stretch>
            <a:fillRect/>
          </a:stretch>
        </p:blipFill>
        <p:spPr bwMode="auto">
          <a:xfrm>
            <a:off x="5364163" y="1533525"/>
            <a:ext cx="3048000" cy="3048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073"/>
                                        </p:tgtEl>
                                        <p:attrNameLst>
                                          <p:attrName>style.visibility</p:attrName>
                                        </p:attrNameLst>
                                      </p:cBhvr>
                                      <p:to>
                                        <p:strVal val="visible"/>
                                      </p:to>
                                    </p:set>
                                    <p:animEffect transition="in" filter="blinds(horizontal)">
                                      <p:cBhvr>
                                        <p:cTn id="7" dur="500"/>
                                        <p:tgtEl>
                                          <p:spTgt spid="30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s-IS" dirty="0" err="1" smtClean="0">
                <a:effectLst>
                  <a:outerShdw blurRad="38100" dist="38100" dir="2700000" algn="tl">
                    <a:srgbClr val="000000">
                      <a:alpha val="43137"/>
                    </a:srgbClr>
                  </a:outerShdw>
                </a:effectLst>
              </a:rPr>
              <a:t>Gdp</a:t>
            </a:r>
            <a:r>
              <a:rPr lang="is-IS" dirty="0" smtClean="0">
                <a:effectLst>
                  <a:outerShdw blurRad="38100" dist="38100" dir="2700000" algn="tl">
                    <a:srgbClr val="000000">
                      <a:alpha val="43137"/>
                    </a:srgbClr>
                  </a:outerShdw>
                </a:effectLst>
              </a:rPr>
              <a:t> per </a:t>
            </a:r>
            <a:r>
              <a:rPr lang="is-IS" dirty="0" err="1" smtClean="0">
                <a:effectLst>
                  <a:outerShdw blurRad="38100" dist="38100" dir="2700000" algn="tl">
                    <a:srgbClr val="000000">
                      <a:alpha val="43137"/>
                    </a:srgbClr>
                  </a:outerShdw>
                </a:effectLst>
              </a:rPr>
              <a:t>hour</a:t>
            </a:r>
            <a:r>
              <a:rPr lang="is-IS" dirty="0" smtClean="0">
                <a:effectLst>
                  <a:outerShdw blurRad="38100" dist="38100" dir="2700000" algn="tl">
                    <a:srgbClr val="000000">
                      <a:alpha val="43137"/>
                    </a:srgbClr>
                  </a:outerShdw>
                </a:effectLst>
              </a:rPr>
              <a:t> </a:t>
            </a:r>
            <a:r>
              <a:rPr lang="is-IS" dirty="0" err="1" smtClean="0">
                <a:effectLst>
                  <a:outerShdw blurRad="38100" dist="38100" dir="2700000" algn="tl">
                    <a:srgbClr val="000000">
                      <a:alpha val="43137"/>
                    </a:srgbClr>
                  </a:outerShdw>
                </a:effectLst>
              </a:rPr>
              <a:t>worked</a:t>
            </a:r>
            <a:r>
              <a:rPr lang="is-IS" dirty="0" smtClean="0">
                <a:effectLst>
                  <a:outerShdw blurRad="38100" dist="38100" dir="2700000" algn="tl">
                    <a:srgbClr val="000000">
                      <a:alpha val="43137"/>
                    </a:srgbClr>
                  </a:outerShdw>
                </a:effectLst>
              </a:rPr>
              <a:t> 2009</a:t>
            </a:r>
            <a:br>
              <a:rPr lang="is-IS" dirty="0" smtClean="0">
                <a:effectLst>
                  <a:outerShdw blurRad="38100" dist="38100" dir="2700000" algn="tl">
                    <a:srgbClr val="000000">
                      <a:alpha val="43137"/>
                    </a:srgbClr>
                  </a:outerShdw>
                </a:effectLst>
              </a:rPr>
            </a:br>
            <a:r>
              <a:rPr lang="is-IS" dirty="0" smtClean="0">
                <a:effectLst>
                  <a:outerShdw blurRad="38100" dist="38100" dir="2700000" algn="tl">
                    <a:srgbClr val="000000">
                      <a:alpha val="43137"/>
                    </a:srgbClr>
                  </a:outerShdw>
                </a:effectLst>
              </a:rPr>
              <a:t>(US dollars, </a:t>
            </a:r>
            <a:r>
              <a:rPr lang="is-IS" dirty="0" err="1" smtClean="0">
                <a:effectLst>
                  <a:outerShdw blurRad="38100" dist="38100" dir="2700000" algn="tl">
                    <a:srgbClr val="000000">
                      <a:alpha val="43137"/>
                    </a:srgbClr>
                  </a:outerShdw>
                </a:effectLst>
              </a:rPr>
              <a:t>ppp</a:t>
            </a:r>
            <a:r>
              <a:rPr lang="is-IS" dirty="0" smtClean="0">
                <a:effectLst>
                  <a:outerShdw blurRad="38100" dist="38100" dir="2700000" algn="tl">
                    <a:srgbClr val="000000">
                      <a:alpha val="43137"/>
                    </a:srgbClr>
                  </a:outerShdw>
                </a:effectLst>
              </a:rPr>
              <a:t>)</a:t>
            </a:r>
            <a:endParaRPr lang="is-IS" dirty="0">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nvPr>
        </p:nvGraphicFramePr>
        <p:xfrm>
          <a:off x="457200" y="1609725"/>
          <a:ext cx="7239000" cy="484663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background</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83152" cy="4846320"/>
          </a:xfrm>
        </p:spPr>
        <p:txBody>
          <a:bodyPr>
            <a:noAutofit/>
          </a:bodyPr>
          <a:lstStyle/>
          <a:p>
            <a:r>
              <a:rPr lang="en-US" sz="1400" dirty="0"/>
              <a:t>In 1904, when Iceland was granted home rule by Denmark after more than 600 years under first Norwegian and then Danish rule, Iceland’s per capita GDP was about half that of Denmark. The purchasing power of Iceland’s per capita GDP in 1904 was similar to that of today’s Ghana. Iceland </a:t>
            </a:r>
            <a:r>
              <a:rPr lang="en-US" sz="1400" i="1" dirty="0"/>
              <a:t>was</a:t>
            </a:r>
            <a:r>
              <a:rPr lang="en-US" sz="1400" dirty="0"/>
              <a:t> Ghana, with a difference: most of Iceland’s impoverished population had been literate since 1800. Icelanders were thus well prepared for the modern age. </a:t>
            </a:r>
            <a:endParaRPr lang="is-IS" sz="1400" dirty="0"/>
          </a:p>
          <a:p>
            <a:r>
              <a:rPr lang="en-US" sz="1400" dirty="0"/>
              <a:t>During the 20th century, Iceland’s per capita GDP grew by 2.6 per cent per year on average compared with Denmark’s 2.0 per </a:t>
            </a:r>
            <a:r>
              <a:rPr lang="en-US" sz="1400" dirty="0" smtClean="0"/>
              <a:t>cent. </a:t>
            </a:r>
            <a:r>
              <a:rPr lang="en-US" sz="1400" dirty="0"/>
              <a:t>This per capita growth differential of 0.6 per cent per year </a:t>
            </a:r>
            <a:r>
              <a:rPr lang="en-US" sz="1400" dirty="0" smtClean="0"/>
              <a:t>enabled </a:t>
            </a:r>
            <a:r>
              <a:rPr lang="en-US" sz="1400" dirty="0"/>
              <a:t>Iceland </a:t>
            </a:r>
            <a:r>
              <a:rPr lang="en-US" sz="1400" dirty="0" smtClean="0"/>
              <a:t>to </a:t>
            </a:r>
            <a:r>
              <a:rPr lang="en-US" sz="1400" dirty="0"/>
              <a:t>catch up with Denmark </a:t>
            </a:r>
            <a:r>
              <a:rPr lang="en-US" sz="1400" dirty="0" smtClean="0"/>
              <a:t>and </a:t>
            </a:r>
            <a:r>
              <a:rPr lang="en-US" sz="1400" dirty="0"/>
              <a:t>even to join Norway in the top position on the United Nations Human Development Index in 2006. </a:t>
            </a:r>
            <a:endParaRPr lang="en-US" sz="1400" dirty="0" smtClean="0"/>
          </a:p>
          <a:p>
            <a:pPr lvl="1">
              <a:spcBef>
                <a:spcPts val="600"/>
              </a:spcBef>
            </a:pPr>
            <a:r>
              <a:rPr lang="en-US" sz="1400" dirty="0" smtClean="0"/>
              <a:t>The Human Development Index is an average of three indices representing the purchasing power of per capita GDP, life expectancy, and education, measured by a weighted average of adult literacy (2/3) and school enrolment (1/3).</a:t>
            </a:r>
            <a:endParaRPr lang="is-IS" sz="1400" dirty="0" smtClean="0"/>
          </a:p>
          <a:p>
            <a:r>
              <a:rPr lang="en-US" sz="1400" dirty="0" smtClean="0"/>
              <a:t>Mainly </a:t>
            </a:r>
            <a:r>
              <a:rPr lang="en-US" sz="1400" dirty="0"/>
              <a:t>through hard work and improved education, Iceland </a:t>
            </a:r>
            <a:r>
              <a:rPr lang="en-US" sz="1400" dirty="0" smtClean="0"/>
              <a:t>catapulted </a:t>
            </a:r>
            <a:r>
              <a:rPr lang="en-US" sz="1400" dirty="0"/>
              <a:t>itself into an egalitarian and prosperous welfare state that felt at home in the Nordic family. For various reasons, including divisive squabbling and electoral laws that favored rural areas over Reykjavík, Social Democrats had a relatively minor direct influence on Iceland’s political development, but this did not seem to set Iceland apart from the Nordic countries. The distribution of income in Iceland was until the mid-1990s about as equal as in Scandinavia and Finland according to official estimates of the </a:t>
            </a:r>
            <a:r>
              <a:rPr lang="en-US" sz="1400" dirty="0" err="1"/>
              <a:t>Gini</a:t>
            </a:r>
            <a:r>
              <a:rPr lang="en-US" sz="1400" dirty="0"/>
              <a:t> index of income inequality. </a:t>
            </a:r>
            <a:endParaRPr lang="is-IS" sz="1400" dirty="0"/>
          </a:p>
          <a:p>
            <a:endParaRPr lang="is-IS" sz="1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Different course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355160" cy="4846320"/>
          </a:xfrm>
        </p:spPr>
        <p:txBody>
          <a:bodyPr>
            <a:normAutofit lnSpcReduction="10000"/>
          </a:bodyPr>
          <a:lstStyle/>
          <a:p>
            <a:r>
              <a:rPr lang="en-US" sz="1400" dirty="0"/>
              <a:t>In domestic affairs, Iceland charted a course that was quite different from the Nordic norm. </a:t>
            </a:r>
            <a:endParaRPr lang="en-US" sz="1400" dirty="0" smtClean="0"/>
          </a:p>
          <a:p>
            <a:r>
              <a:rPr lang="en-US" sz="1400" dirty="0" smtClean="0"/>
              <a:t>The </a:t>
            </a:r>
            <a:r>
              <a:rPr lang="en-US" sz="1400" dirty="0"/>
              <a:t>main reason for this divergence appears to be the overrepresentation of rural areas in parliament that still imparts a provincial, protectionist bias to economic policy and to the structure and functioning of the economy. </a:t>
            </a:r>
            <a:endParaRPr lang="en-US" sz="1400" dirty="0" smtClean="0"/>
          </a:p>
          <a:p>
            <a:pPr lvl="1">
              <a:spcBef>
                <a:spcPts val="600"/>
              </a:spcBef>
            </a:pPr>
            <a:r>
              <a:rPr lang="en-US" sz="1400" dirty="0" smtClean="0"/>
              <a:t>Throughout </a:t>
            </a:r>
            <a:r>
              <a:rPr lang="en-US" sz="1400" dirty="0"/>
              <a:t>most of the 20th century, the number of votes needed to elect a member of parliament for the Reykjavík area was two, three, and up to four times as large as the number of votes needed in the rural electoral districts, in effect giving each farmer the ability to cast the equivalent of two to four votes in parliamentary elections. </a:t>
            </a:r>
            <a:endParaRPr lang="en-US" sz="1400" dirty="0" smtClean="0"/>
          </a:p>
          <a:p>
            <a:pPr lvl="1">
              <a:spcBef>
                <a:spcPts val="600"/>
              </a:spcBef>
            </a:pPr>
            <a:r>
              <a:rPr lang="en-US" sz="1400" dirty="0" smtClean="0"/>
              <a:t>Until </a:t>
            </a:r>
            <a:r>
              <a:rPr lang="en-US" sz="1400" dirty="0"/>
              <a:t>2003, the provinces kept their majority in parliament even if nearly two thirds of the people now live in Reykjavík. </a:t>
            </a:r>
            <a:endParaRPr lang="en-US" sz="1400" dirty="0" smtClean="0"/>
          </a:p>
          <a:p>
            <a:r>
              <a:rPr lang="en-US" sz="1400" dirty="0" smtClean="0"/>
              <a:t>This helps explain the Icelanders’ somewhat insular mentality and, with it, the current lack of enthusiasm about joining the EU, even after the crash of 2008. </a:t>
            </a:r>
          </a:p>
          <a:p>
            <a:r>
              <a:rPr lang="en-US" sz="1400" dirty="0" smtClean="0"/>
              <a:t>The </a:t>
            </a:r>
            <a:r>
              <a:rPr lang="en-US" sz="1400" dirty="0"/>
              <a:t>deliberate bias built into the electoral law resulted in a neglect of education in the provinces to slow down the migration to Reykjavík as well as a slow and lopsided transition from a rigid, quasi-planned economy toward a more flexible, </a:t>
            </a:r>
            <a:r>
              <a:rPr lang="en-US" sz="1400" dirty="0" smtClean="0"/>
              <a:t>mixed, social market </a:t>
            </a:r>
            <a:r>
              <a:rPr lang="en-US" sz="1400" dirty="0"/>
              <a:t>economy, and in a similarly reluctant and slow </a:t>
            </a:r>
            <a:r>
              <a:rPr lang="en-US" sz="1400" dirty="0" err="1"/>
              <a:t>depolitization</a:t>
            </a:r>
            <a:r>
              <a:rPr lang="en-US" sz="1400" dirty="0"/>
              <a:t> of economic life, including the banks that were privatized </a:t>
            </a:r>
            <a:r>
              <a:rPr lang="en-US" sz="1400" i="1" dirty="0" smtClean="0"/>
              <a:t>à la </a:t>
            </a:r>
            <a:r>
              <a:rPr lang="en-US" sz="1400" i="1" dirty="0" err="1" smtClean="0"/>
              <a:t>russe</a:t>
            </a:r>
            <a:r>
              <a:rPr lang="en-US" sz="1400" i="1" dirty="0" smtClean="0"/>
              <a:t> </a:t>
            </a:r>
            <a:r>
              <a:rPr lang="en-US" sz="1400" dirty="0" smtClean="0"/>
              <a:t>as late as 1998-2003</a:t>
            </a:r>
            <a:r>
              <a:rPr lang="en-US" sz="1400" dirty="0"/>
              <a:t>, several years after the privatization of commercial banks in East and Central Europe and the Baltic </a:t>
            </a:r>
            <a:r>
              <a:rPr lang="en-US" sz="1400" dirty="0" smtClean="0"/>
              <a:t>countries, and crashed spectacularly in 2008. </a:t>
            </a:r>
            <a:endParaRPr lang="is-IS" sz="1400" dirty="0" smtClean="0"/>
          </a:p>
          <a:p>
            <a:pPr lvl="1"/>
            <a:r>
              <a:rPr lang="en-US" sz="1300" dirty="0" smtClean="0"/>
              <a:t>Foreign creditors needed to write off debts equivalent to about five times Iceland’s GDP.</a:t>
            </a:r>
            <a:endParaRPr lang="en-US" sz="13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ffectLst>
                  <a:outerShdw blurRad="38100" dist="38100" dir="2700000" algn="tl">
                    <a:srgbClr val="000000">
                      <a:alpha val="43137"/>
                    </a:srgbClr>
                  </a:outerShdw>
                </a:effectLst>
              </a:rPr>
              <a:t>How did </a:t>
            </a:r>
            <a:r>
              <a:rPr lang="en-US" dirty="0" err="1" smtClean="0">
                <a:effectLst>
                  <a:outerShdw blurRad="38100" dist="38100" dir="2700000" algn="tl">
                    <a:srgbClr val="000000">
                      <a:alpha val="43137"/>
                    </a:srgbClr>
                  </a:outerShdw>
                </a:effectLst>
              </a:rPr>
              <a:t>iceland</a:t>
            </a:r>
            <a:r>
              <a:rPr lang="en-US" dirty="0" smtClean="0">
                <a:effectLst>
                  <a:outerShdw blurRad="38100" dist="38100" dir="2700000" algn="tl">
                    <a:srgbClr val="000000">
                      <a:alpha val="43137"/>
                    </a:srgbClr>
                  </a:outerShdw>
                </a:effectLst>
              </a:rPr>
              <a:t> grow?</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355160" cy="4846320"/>
          </a:xfrm>
        </p:spPr>
        <p:txBody>
          <a:bodyPr>
            <a:normAutofit/>
          </a:bodyPr>
          <a:lstStyle/>
          <a:p>
            <a:pPr lvl="0"/>
            <a:r>
              <a:rPr lang="en-US" sz="1400" dirty="0" smtClean="0"/>
              <a:t>Iceland’s </a:t>
            </a:r>
            <a:r>
              <a:rPr lang="en-US" sz="1400" dirty="0"/>
              <a:t>political failings should not necessarily have been expected to stifle economic growth, even if growth might have been more rapid without those </a:t>
            </a:r>
            <a:r>
              <a:rPr lang="en-US" sz="1400" dirty="0" smtClean="0"/>
              <a:t>failings.</a:t>
            </a:r>
          </a:p>
          <a:p>
            <a:pPr lvl="1">
              <a:spcBef>
                <a:spcPts val="600"/>
              </a:spcBef>
            </a:pPr>
            <a:r>
              <a:rPr lang="en-US" sz="1400" dirty="0" smtClean="0"/>
              <a:t>The share of the Icelandic labor force (25-64 year olds) with no more than primary education is still twice that of Denmark, or 37 per cent in Iceland compared with 19 per cent in Denmark, 21 per cent in Finland, 23 per cent in Norway, and 16 per cent in Sweden.</a:t>
            </a:r>
            <a:endParaRPr lang="is-IS" sz="1400" dirty="0" smtClean="0"/>
          </a:p>
          <a:p>
            <a:pPr lvl="0"/>
            <a:r>
              <a:rPr lang="en-US" sz="1400" dirty="0" smtClean="0"/>
              <a:t>Even so, Iceland </a:t>
            </a:r>
            <a:r>
              <a:rPr lang="en-US" sz="1400" dirty="0"/>
              <a:t>did many things </a:t>
            </a:r>
            <a:r>
              <a:rPr lang="en-US" sz="1400" dirty="0" smtClean="0"/>
              <a:t>right.</a:t>
            </a:r>
          </a:p>
          <a:p>
            <a:pPr lvl="1">
              <a:spcBef>
                <a:spcPts val="600"/>
              </a:spcBef>
            </a:pPr>
            <a:r>
              <a:rPr lang="en-US" sz="1400" dirty="0" smtClean="0"/>
              <a:t>The </a:t>
            </a:r>
            <a:r>
              <a:rPr lang="en-US" sz="1400" dirty="0"/>
              <a:t>mechanization of the fishing fleet </a:t>
            </a:r>
            <a:r>
              <a:rPr lang="en-US" sz="1400" dirty="0" smtClean="0"/>
              <a:t>was </a:t>
            </a:r>
            <a:r>
              <a:rPr lang="en-US" sz="1400" dirty="0"/>
              <a:t>an important engine of economic </a:t>
            </a:r>
            <a:r>
              <a:rPr lang="en-US" sz="1400" dirty="0" smtClean="0"/>
              <a:t>growth. </a:t>
            </a:r>
          </a:p>
          <a:p>
            <a:pPr lvl="1">
              <a:spcBef>
                <a:spcPts val="600"/>
              </a:spcBef>
            </a:pPr>
            <a:r>
              <a:rPr lang="en-US" sz="1400" dirty="0" smtClean="0"/>
              <a:t>The </a:t>
            </a:r>
            <a:r>
              <a:rPr lang="en-US" sz="1400" dirty="0"/>
              <a:t>gradual extension of the fisheries jurisdiction from three miles in 1901 to 200 miles in </a:t>
            </a:r>
            <a:r>
              <a:rPr lang="en-US" sz="1400" dirty="0" smtClean="0"/>
              <a:t>1976.</a:t>
            </a:r>
          </a:p>
          <a:p>
            <a:pPr lvl="1">
              <a:spcBef>
                <a:spcPts val="600"/>
              </a:spcBef>
            </a:pPr>
            <a:r>
              <a:rPr lang="en-US" sz="1400" dirty="0" smtClean="0"/>
              <a:t>The </a:t>
            </a:r>
            <a:r>
              <a:rPr lang="en-US" sz="1400" dirty="0"/>
              <a:t>harnessing of the country’s hydroelectric and geothermal energy potential from the </a:t>
            </a:r>
            <a:r>
              <a:rPr lang="en-US" sz="1400" dirty="0" smtClean="0"/>
              <a:t>1940s onward.</a:t>
            </a:r>
            <a:endParaRPr lang="is-IS" sz="1400" dirty="0"/>
          </a:p>
          <a:p>
            <a:pPr lvl="0"/>
            <a:r>
              <a:rPr lang="en-US" sz="1400" dirty="0"/>
              <a:t>We need to distinguish between </a:t>
            </a:r>
            <a:r>
              <a:rPr lang="en-US" sz="1400" dirty="0" smtClean="0"/>
              <a:t>national wealth and national income.</a:t>
            </a:r>
          </a:p>
          <a:p>
            <a:pPr lvl="1">
              <a:spcBef>
                <a:spcPts val="600"/>
              </a:spcBef>
            </a:pPr>
            <a:r>
              <a:rPr lang="en-US" sz="1400" dirty="0" smtClean="0"/>
              <a:t>Iceland </a:t>
            </a:r>
            <a:r>
              <a:rPr lang="en-US" sz="1400" dirty="0"/>
              <a:t>maintained a rapid flow of income per person by, among other things, running down fish stocks and accumulating foreign </a:t>
            </a:r>
            <a:r>
              <a:rPr lang="en-US" sz="1400" dirty="0" smtClean="0"/>
              <a:t>debts.</a:t>
            </a:r>
          </a:p>
          <a:p>
            <a:pPr lvl="1">
              <a:spcBef>
                <a:spcPts val="600"/>
              </a:spcBef>
            </a:pPr>
            <a:r>
              <a:rPr lang="en-US" sz="1400" dirty="0" smtClean="0"/>
              <a:t>Debt accumulation escalated out of control before the crash of 2008.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outerShdw blurRad="38100" dist="38100" dir="2700000" algn="tl">
                    <a:srgbClr val="000000">
                      <a:alpha val="43137"/>
                    </a:srgbClr>
                  </a:outerShdw>
                </a:effectLst>
              </a:rPr>
              <a:t>What went wrong?</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9416"/>
            <a:ext cx="7239000" cy="5059944"/>
          </a:xfrm>
        </p:spPr>
        <p:txBody>
          <a:bodyPr>
            <a:normAutofit fontScale="70000" lnSpcReduction="20000"/>
          </a:bodyPr>
          <a:lstStyle/>
          <a:p>
            <a:pPr>
              <a:lnSpc>
                <a:spcPct val="120000"/>
              </a:lnSpc>
            </a:pPr>
            <a:r>
              <a:rPr lang="en-US" sz="2000" dirty="0"/>
              <a:t>The euphoria that swept Iceland during the boom was not shared by all. While bustling private jet traffic kept residents near Reykjavík airport awake at night and the streets were jammed by monstrous SUVs on aircraft tires, many Icelanders looked on in baffled astonishment. </a:t>
            </a:r>
            <a:endParaRPr lang="en-US" sz="2000" dirty="0" smtClean="0"/>
          </a:p>
          <a:p>
            <a:pPr lvl="1">
              <a:lnSpc>
                <a:spcPct val="120000"/>
              </a:lnSpc>
              <a:spcBef>
                <a:spcPts val="600"/>
              </a:spcBef>
            </a:pPr>
            <a:r>
              <a:rPr lang="en-US" sz="2000" dirty="0" smtClean="0"/>
              <a:t>Of </a:t>
            </a:r>
            <a:r>
              <a:rPr lang="en-US" sz="2000" dirty="0"/>
              <a:t>the country’s 182,000 families, more than 100,000 have little or no debt; clearly, they were not invited to the party, or chose not to attend. </a:t>
            </a:r>
            <a:endParaRPr lang="en-US" sz="2000" dirty="0" smtClean="0"/>
          </a:p>
          <a:p>
            <a:pPr lvl="1">
              <a:lnSpc>
                <a:spcPct val="120000"/>
              </a:lnSpc>
              <a:spcBef>
                <a:spcPts val="600"/>
              </a:spcBef>
            </a:pPr>
            <a:r>
              <a:rPr lang="en-US" sz="2000" dirty="0" smtClean="0"/>
              <a:t>At </a:t>
            </a:r>
            <a:r>
              <a:rPr lang="en-US" sz="2000" dirty="0"/>
              <a:t>the other end of the scale, 244 families at the end of 2008 had debts in excess of $1.2 million, with assets that fall short of their debts. </a:t>
            </a:r>
            <a:endParaRPr lang="en-US" sz="2000" dirty="0" smtClean="0"/>
          </a:p>
          <a:p>
            <a:pPr lvl="1">
              <a:lnSpc>
                <a:spcPct val="120000"/>
              </a:lnSpc>
              <a:spcBef>
                <a:spcPts val="600"/>
              </a:spcBef>
            </a:pPr>
            <a:r>
              <a:rPr lang="en-US" sz="2000" dirty="0" smtClean="0"/>
              <a:t>Further</a:t>
            </a:r>
            <a:r>
              <a:rPr lang="en-US" sz="2000" dirty="0"/>
              <a:t>, 440 families have debts in excess of their assets – that is, negative net worth – to the tune of $400,000 or more. </a:t>
            </a:r>
            <a:endParaRPr lang="en-US" sz="2000" dirty="0" smtClean="0"/>
          </a:p>
          <a:p>
            <a:pPr lvl="1">
              <a:lnSpc>
                <a:spcPct val="120000"/>
              </a:lnSpc>
              <a:spcBef>
                <a:spcPts val="600"/>
              </a:spcBef>
            </a:pPr>
            <a:r>
              <a:rPr lang="en-US" sz="2000" dirty="0" smtClean="0"/>
              <a:t>Of </a:t>
            </a:r>
            <a:r>
              <a:rPr lang="en-US" sz="2000" dirty="0"/>
              <a:t>the 182,000 families, 81,000 have assets below $40,000, whereas 1,400 families have assets of $1.2 million or more. </a:t>
            </a:r>
            <a:endParaRPr lang="en-US" sz="2000" dirty="0" smtClean="0"/>
          </a:p>
          <a:p>
            <a:pPr>
              <a:lnSpc>
                <a:spcPct val="120000"/>
              </a:lnSpc>
            </a:pPr>
            <a:r>
              <a:rPr lang="en-US" sz="2000" dirty="0" smtClean="0"/>
              <a:t>These </a:t>
            </a:r>
            <a:r>
              <a:rPr lang="en-US" sz="2000" dirty="0"/>
              <a:t>numbers suggest gross inequality in the distribution of wealth which is hardly surprising in view of the fact that inequality in the distribution of the disposable income of households increased sharply from approximate parity with the Nordic countries in the mid-1990s to parity with the United States in 2007, a dramatic change resulting from a deliberate shift of the tax burden from the rich to the </a:t>
            </a:r>
            <a:r>
              <a:rPr lang="en-US" sz="2000" dirty="0" smtClean="0"/>
              <a:t>rest. </a:t>
            </a:r>
          </a:p>
          <a:p>
            <a:pPr>
              <a:lnSpc>
                <a:spcPct val="120000"/>
              </a:lnSpc>
            </a:pPr>
            <a:r>
              <a:rPr lang="en-US" sz="2000" dirty="0" smtClean="0"/>
              <a:t>Before </a:t>
            </a:r>
            <a:r>
              <a:rPr lang="en-US" sz="2000" dirty="0"/>
              <a:t>the onset of the crisis, increased disparity of income and wealth was one of several signs that Iceland was headed for trouble. </a:t>
            </a:r>
            <a:endParaRPr lang="en-US" sz="2000" dirty="0" smtClean="0"/>
          </a:p>
          <a:p>
            <a:pPr lvl="1">
              <a:lnSpc>
                <a:spcPct val="120000"/>
              </a:lnSpc>
            </a:pPr>
            <a:r>
              <a:rPr lang="en-US" sz="2000" dirty="0" smtClean="0"/>
              <a:t>Increased </a:t>
            </a:r>
            <a:r>
              <a:rPr lang="en-US" sz="2000" dirty="0"/>
              <a:t>inequality also preceded the Great Depression in the US 1929-39.</a:t>
            </a:r>
            <a:r>
              <a:rPr lang="is-IS" sz="2000" dirty="0" smtClean="0"/>
              <a:t> </a:t>
            </a:r>
            <a:endParaRPr lang="is-IS"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effectLst>
                  <a:outerShdw blurRad="38100" dist="38100" dir="2700000" algn="tl">
                    <a:srgbClr val="000000">
                      <a:alpha val="43137"/>
                    </a:srgbClr>
                  </a:outerShdw>
                </a:effectLst>
              </a:rPr>
              <a:t>Iceland: </a:t>
            </a:r>
            <a:r>
              <a:rPr lang="en-US" dirty="0" err="1" smtClean="0">
                <a:effectLst>
                  <a:outerShdw blurRad="38100" dist="38100" dir="2700000" algn="tl">
                    <a:srgbClr val="000000">
                      <a:alpha val="43137"/>
                    </a:srgbClr>
                  </a:outerShdw>
                </a:effectLst>
              </a:rPr>
              <a:t>Gini</a:t>
            </a:r>
            <a:r>
              <a:rPr lang="en-US" dirty="0" smtClean="0">
                <a:effectLst>
                  <a:outerShdw blurRad="38100" dist="38100" dir="2700000" algn="tl">
                    <a:srgbClr val="000000">
                      <a:alpha val="43137"/>
                    </a:srgbClr>
                  </a:outerShdw>
                </a:effectLst>
              </a:rPr>
              <a:t> index of inequality 1993-2008</a:t>
            </a:r>
            <a:endParaRPr lang="en-US" dirty="0">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nvPr>
        </p:nvGraphicFramePr>
        <p:xfrm>
          <a:off x="457200" y="1609725"/>
          <a:ext cx="7239000" cy="4846638"/>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971600" y="3356992"/>
            <a:ext cx="6552728" cy="174245"/>
          </a:xfrm>
          <a:prstGeom prst="rect">
            <a:avLst/>
          </a:prstGeom>
          <a:gradFill>
            <a:gsLst>
              <a:gs pos="0">
                <a:schemeClr val="accent1">
                  <a:tint val="66000"/>
                  <a:satMod val="160000"/>
                  <a:alpha val="24000"/>
                </a:schemeClr>
              </a:gs>
              <a:gs pos="50000">
                <a:schemeClr val="accent1">
                  <a:tint val="44500"/>
                  <a:satMod val="160000"/>
                </a:schemeClr>
              </a:gs>
              <a:gs pos="100000">
                <a:schemeClr val="accent1">
                  <a:tint val="23500"/>
                  <a:satMod val="160000"/>
                </a:schemeClr>
              </a:gs>
            </a:gsLst>
            <a:lin ang="5400000" scaled="0"/>
          </a:gra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is-IS"/>
          </a:p>
        </p:txBody>
      </p:sp>
      <p:sp>
        <p:nvSpPr>
          <p:cNvPr id="6" name="TextBox 5"/>
          <p:cNvSpPr txBox="1"/>
          <p:nvPr/>
        </p:nvSpPr>
        <p:spPr>
          <a:xfrm rot="21398154">
            <a:off x="1043608" y="2815686"/>
            <a:ext cx="3417923" cy="369332"/>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none" rtlCol="0">
            <a:spAutoFit/>
          </a:bodyPr>
          <a:lstStyle/>
          <a:p>
            <a:r>
              <a:rPr lang="en-US" dirty="0" smtClean="0"/>
              <a:t>Nordics cluster around 25 to 27</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lstStyle/>
          <a:p>
            <a:pPr eaLnBrk="1" fontAlgn="auto" hangingPunct="1">
              <a:spcAft>
                <a:spcPts val="0"/>
              </a:spcAft>
              <a:defRPr/>
            </a:pPr>
            <a:r>
              <a:rPr lang="en-US" sz="3600" dirty="0" smtClean="0">
                <a:effectLst>
                  <a:outerShdw blurRad="38100" dist="38100" dir="2700000" algn="tl">
                    <a:srgbClr val="000000">
                      <a:alpha val="43137"/>
                    </a:srgbClr>
                  </a:outerShdw>
                </a:effectLst>
              </a:rPr>
              <a:t>Ratio of Bank assets to GDP </a:t>
            </a:r>
            <a:r>
              <a:rPr lang="is-IS" sz="3600" dirty="0" smtClean="0">
                <a:effectLst>
                  <a:outerShdw blurRad="38100" dist="38100" dir="2700000" algn="tl">
                    <a:srgbClr val="000000">
                      <a:alpha val="43137"/>
                    </a:srgbClr>
                  </a:outerShdw>
                </a:effectLst>
              </a:rPr>
              <a:t>1992-2007</a:t>
            </a:r>
            <a:endParaRPr lang="is-IS" sz="3600" dirty="0"/>
          </a:p>
        </p:txBody>
      </p:sp>
      <p:graphicFrame>
        <p:nvGraphicFramePr>
          <p:cNvPr id="4" name="Content Placeholder 3"/>
          <p:cNvGraphicFramePr>
            <a:graphicFrameLocks noGrp="1"/>
          </p:cNvGraphicFramePr>
          <p:nvPr>
            <p:ph idx="1"/>
          </p:nvPr>
        </p:nvGraphicFramePr>
        <p:xfrm>
          <a:off x="457200" y="1609725"/>
          <a:ext cx="7239000" cy="4846638"/>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1"/>
          <p:cNvSpPr txBox="1"/>
          <p:nvPr/>
        </p:nvSpPr>
        <p:spPr>
          <a:xfrm rot="21178424">
            <a:off x="7086359" y="1626680"/>
            <a:ext cx="917909" cy="285731"/>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non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fontAlgn="auto">
              <a:spcBef>
                <a:spcPts val="0"/>
              </a:spcBef>
              <a:spcAft>
                <a:spcPts val="0"/>
              </a:spcAft>
              <a:defRPr/>
            </a:pPr>
            <a:r>
              <a:rPr lang="is-IS" sz="1400" dirty="0" smtClean="0"/>
              <a:t>Mid-2008</a:t>
            </a:r>
            <a:endParaRPr lang="is-IS"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graphicEl>
                                              <a:chart seriesIdx="-3" categoryIdx="-3" bldStep="gridLegend"/>
                                            </p:graphicEl>
                                          </p:spTgt>
                                        </p:tgtEl>
                                        <p:attrNameLst>
                                          <p:attrName>style.visibility</p:attrName>
                                        </p:attrNameLst>
                                      </p:cBhvr>
                                      <p:to>
                                        <p:strVal val="visible"/>
                                      </p:to>
                                    </p:set>
                                    <p:animEffect transition="in" filter="wipe(left)">
                                      <p:cBhvr>
                                        <p:cTn id="7" dur="500"/>
                                        <p:tgtEl>
                                          <p:spTgt spid="4">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graphicEl>
                                              <a:chart seriesIdx="0" categoryIdx="-4" bldStep="series"/>
                                            </p:graphicEl>
                                          </p:spTgt>
                                        </p:tgtEl>
                                        <p:attrNameLst>
                                          <p:attrName>style.visibility</p:attrName>
                                        </p:attrNameLst>
                                      </p:cBhvr>
                                      <p:to>
                                        <p:strVal val="visible"/>
                                      </p:to>
                                    </p:set>
                                    <p:animEffect transition="in" filter="wipe(left)">
                                      <p:cBhvr>
                                        <p:cTn id="12" dur="500"/>
                                        <p:tgtEl>
                                          <p:spTgt spid="4">
                                            <p:graphicEl>
                                              <a:chart seriesIdx="0"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graphicEl>
                                              <a:chart seriesIdx="1" categoryIdx="-4" bldStep="series"/>
                                            </p:graphicEl>
                                          </p:spTgt>
                                        </p:tgtEl>
                                        <p:attrNameLst>
                                          <p:attrName>style.visibility</p:attrName>
                                        </p:attrNameLst>
                                      </p:cBhvr>
                                      <p:to>
                                        <p:strVal val="visible"/>
                                      </p:to>
                                    </p:set>
                                    <p:animEffect transition="in" filter="wipe(left)">
                                      <p:cBhvr>
                                        <p:cTn id="17" dur="500"/>
                                        <p:tgtEl>
                                          <p:spTgt spid="4">
                                            <p:graphicEl>
                                              <a:chart seriesIdx="1"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Chart bld="series"/>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normAutofit fontScale="90000"/>
          </a:bodyPr>
          <a:lstStyle/>
          <a:p>
            <a:pPr eaLnBrk="1" fontAlgn="auto" hangingPunct="1">
              <a:spcAft>
                <a:spcPts val="0"/>
              </a:spcAft>
              <a:defRPr/>
            </a:pPr>
            <a:r>
              <a:rPr lang="en-US" sz="4000" dirty="0" smtClean="0">
                <a:effectLst>
                  <a:outerShdw blurRad="38100" dist="38100" dir="2700000" algn="tl">
                    <a:srgbClr val="000000">
                      <a:alpha val="43137"/>
                    </a:srgbClr>
                  </a:outerShdw>
                </a:effectLst>
              </a:rPr>
              <a:t>Central bank foreign exchange reserves 1989-2008</a:t>
            </a:r>
            <a:endParaRPr lang="is-IS" dirty="0"/>
          </a:p>
        </p:txBody>
      </p:sp>
      <p:graphicFrame>
        <p:nvGraphicFramePr>
          <p:cNvPr id="4" name="Content Placeholder 7"/>
          <p:cNvGraphicFramePr>
            <a:graphicFrameLocks noGrp="1"/>
          </p:cNvGraphicFramePr>
          <p:nvPr>
            <p:ph idx="1"/>
          </p:nvPr>
        </p:nvGraphicFramePr>
        <p:xfrm>
          <a:off x="457200" y="1609725"/>
          <a:ext cx="7239000" cy="4846638"/>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rot="21304098">
            <a:off x="5013839" y="2510622"/>
            <a:ext cx="3583802" cy="461665"/>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none">
            <a:spAutoFit/>
          </a:bodyPr>
          <a:lstStyle/>
          <a:p>
            <a:pPr fontAlgn="auto">
              <a:spcBef>
                <a:spcPts val="0"/>
              </a:spcBef>
              <a:spcAft>
                <a:spcPts val="0"/>
              </a:spcAft>
              <a:defRPr/>
            </a:pPr>
            <a:r>
              <a:rPr lang="en-US" sz="2400"/>
              <a:t>Giudotti-Greenspan Rule</a:t>
            </a:r>
          </a:p>
        </p:txBody>
      </p:sp>
      <p:cxnSp>
        <p:nvCxnSpPr>
          <p:cNvPr id="6" name="Straight Connector 5"/>
          <p:cNvCxnSpPr/>
          <p:nvPr/>
        </p:nvCxnSpPr>
        <p:spPr>
          <a:xfrm>
            <a:off x="1154113" y="3286125"/>
            <a:ext cx="6786562" cy="1588"/>
          </a:xfrm>
          <a:prstGeom prst="line">
            <a:avLst/>
          </a:prstGeom>
          <a:ln w="63500" cmpd="dbl">
            <a:solidFill>
              <a:schemeClr val="accent3"/>
            </a:solidFill>
          </a:ln>
        </p:spPr>
        <p:style>
          <a:lnRef idx="1">
            <a:schemeClr val="accent1"/>
          </a:lnRef>
          <a:fillRef idx="0">
            <a:schemeClr val="accent1"/>
          </a:fillRef>
          <a:effectRef idx="0">
            <a:schemeClr val="accent1"/>
          </a:effectRef>
          <a:fontRef idx="minor">
            <a:schemeClr val="tx1"/>
          </a:fontRef>
        </p:style>
      </p:cxnSp>
      <p:sp>
        <p:nvSpPr>
          <p:cNvPr id="7" name="TextBox 1"/>
          <p:cNvSpPr txBox="1"/>
          <p:nvPr/>
        </p:nvSpPr>
        <p:spPr>
          <a:xfrm rot="21178424">
            <a:off x="6926209" y="5055705"/>
            <a:ext cx="917909" cy="285731"/>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non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fontAlgn="auto">
              <a:spcBef>
                <a:spcPts val="0"/>
              </a:spcBef>
              <a:spcAft>
                <a:spcPts val="0"/>
              </a:spcAft>
              <a:defRPr/>
            </a:pPr>
            <a:r>
              <a:rPr lang="is-IS" sz="1400" dirty="0" smtClean="0"/>
              <a:t>Mid-2008</a:t>
            </a:r>
            <a:endParaRPr lang="is-IS" sz="1400" dirty="0"/>
          </a:p>
        </p:txBody>
      </p:sp>
      <p:sp>
        <p:nvSpPr>
          <p:cNvPr id="8" name="TextBox 1"/>
          <p:cNvSpPr txBox="1"/>
          <p:nvPr/>
        </p:nvSpPr>
        <p:spPr>
          <a:xfrm rot="21178424">
            <a:off x="7443549" y="5412895"/>
            <a:ext cx="917909" cy="285731"/>
          </a:xfrm>
          <a:prstGeom prst="rect">
            <a:avLst/>
          </a:prstGeom>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non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fontAlgn="auto">
              <a:spcBef>
                <a:spcPts val="0"/>
              </a:spcBef>
              <a:spcAft>
                <a:spcPts val="0"/>
              </a:spcAft>
              <a:defRPr/>
            </a:pPr>
            <a:r>
              <a:rPr lang="is-IS" sz="1400" dirty="0" smtClean="0"/>
              <a:t>End 2008</a:t>
            </a:r>
            <a:endParaRPr lang="is-IS"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lstStyle/>
          <a:p>
            <a:pPr eaLnBrk="1" fontAlgn="auto" hangingPunct="1">
              <a:spcAft>
                <a:spcPts val="0"/>
              </a:spcAft>
              <a:defRPr/>
            </a:pPr>
            <a:r>
              <a:rPr lang="en-US" sz="3600" dirty="0" smtClean="0">
                <a:effectLst>
                  <a:outerShdw blurRad="38100" dist="38100" dir="2700000" algn="tl">
                    <a:srgbClr val="000000">
                      <a:alpha val="43137"/>
                    </a:srgbClr>
                  </a:outerShdw>
                </a:effectLst>
              </a:rPr>
              <a:t>Growth strategy?</a:t>
            </a:r>
            <a:br>
              <a:rPr lang="en-US" sz="3600" dirty="0" smtClean="0">
                <a:effectLst>
                  <a:outerShdw blurRad="38100" dist="38100" dir="2700000" algn="tl">
                    <a:srgbClr val="000000">
                      <a:alpha val="43137"/>
                    </a:srgbClr>
                  </a:outerShdw>
                </a:effectLst>
              </a:rPr>
            </a:br>
            <a:r>
              <a:rPr lang="en-US" sz="3600" dirty="0" smtClean="0">
                <a:effectLst>
                  <a:outerShdw blurRad="38100" dist="38100" dir="2700000" algn="tl">
                    <a:srgbClr val="000000">
                      <a:alpha val="43137"/>
                    </a:srgbClr>
                  </a:outerShdw>
                </a:effectLst>
              </a:rPr>
              <a:t>grow, baby, grow</a:t>
            </a:r>
            <a:endParaRPr lang="en-US" sz="3600" dirty="0">
              <a:effectLst>
                <a:outerShdw blurRad="38100" dist="38100" dir="2700000" algn="tl">
                  <a:srgbClr val="000000">
                    <a:alpha val="43137"/>
                  </a:srgbClr>
                </a:outerShdw>
              </a:effectLst>
            </a:endParaRPr>
          </a:p>
        </p:txBody>
      </p:sp>
      <p:sp>
        <p:nvSpPr>
          <p:cNvPr id="4" name="TextBox 3"/>
          <p:cNvSpPr txBox="1"/>
          <p:nvPr/>
        </p:nvSpPr>
        <p:spPr>
          <a:xfrm rot="21294506">
            <a:off x="5801242" y="697126"/>
            <a:ext cx="2884123" cy="461665"/>
          </a:xfrm>
          <a:prstGeom prst="rect">
            <a:avLst/>
          </a:prstGeom>
          <a:gradFill flip="none" rotWithShape="1">
            <a:gsLst>
              <a:gs pos="0">
                <a:schemeClr val="accent4">
                  <a:tint val="15000"/>
                  <a:satMod val="250000"/>
                </a:schemeClr>
              </a:gs>
              <a:gs pos="49000">
                <a:schemeClr val="accent4">
                  <a:tint val="50000"/>
                  <a:satMod val="200000"/>
                </a:schemeClr>
              </a:gs>
              <a:gs pos="49100">
                <a:schemeClr val="accent4">
                  <a:tint val="64000"/>
                  <a:satMod val="160000"/>
                </a:schemeClr>
              </a:gs>
              <a:gs pos="92000">
                <a:schemeClr val="accent4">
                  <a:tint val="50000"/>
                  <a:satMod val="200000"/>
                </a:schemeClr>
              </a:gs>
              <a:gs pos="100000">
                <a:schemeClr val="accent4">
                  <a:tint val="43000"/>
                  <a:satMod val="190000"/>
                </a:schemeClr>
              </a:gs>
            </a:gsLst>
            <a:path path="circle">
              <a:fillToRect r="100000" b="100000"/>
            </a:path>
            <a:tileRect l="-100000" t="-100000"/>
          </a:gradFill>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wrap="none">
            <a:spAutoFit/>
          </a:bodyPr>
          <a:lstStyle/>
          <a:p>
            <a:pPr fontAlgn="auto">
              <a:spcBef>
                <a:spcPts val="0"/>
              </a:spcBef>
              <a:spcAft>
                <a:spcPts val="0"/>
              </a:spcAft>
              <a:defRPr/>
            </a:pPr>
            <a:r>
              <a:rPr lang="en-US" sz="2400" dirty="0"/>
              <a:t>How did they grow?</a:t>
            </a:r>
          </a:p>
        </p:txBody>
      </p:sp>
      <p:sp>
        <p:nvSpPr>
          <p:cNvPr id="6" name="Content Placeholder 2"/>
          <p:cNvSpPr>
            <a:spLocks noGrp="1"/>
          </p:cNvSpPr>
          <p:nvPr>
            <p:ph idx="1"/>
          </p:nvPr>
        </p:nvSpPr>
        <p:spPr>
          <a:xfrm>
            <a:off x="457200" y="1571625"/>
            <a:ext cx="7400925" cy="5033963"/>
          </a:xfrm>
        </p:spPr>
        <p:txBody>
          <a:bodyPr/>
          <a:lstStyle/>
          <a:p>
            <a:pPr eaLnBrk="1" hangingPunct="1"/>
            <a:r>
              <a:rPr lang="en-US" smtClean="0"/>
              <a:t>Icelandic banks copied each other’s business model, and took on excessive risk</a:t>
            </a:r>
          </a:p>
          <a:p>
            <a:pPr lvl="1" eaLnBrk="1" hangingPunct="1"/>
            <a:r>
              <a:rPr lang="en-US" smtClean="0"/>
              <a:t>Fine while the going was good</a:t>
            </a:r>
          </a:p>
          <a:p>
            <a:pPr lvl="1" eaLnBrk="1" hangingPunct="1"/>
            <a:r>
              <a:rPr lang="en-US" smtClean="0"/>
              <a:t>But, if one fell, others were likely to fall as well</a:t>
            </a:r>
          </a:p>
          <a:p>
            <a:pPr eaLnBrk="1" hangingPunct="1">
              <a:spcBef>
                <a:spcPts val="300"/>
              </a:spcBef>
            </a:pPr>
            <a:r>
              <a:rPr lang="en-US" smtClean="0"/>
              <a:t>Banks faced an insignificant home market, so their choice was essentially to “evolve (i.e., become international) or </a:t>
            </a:r>
            <a:r>
              <a:rPr lang="is-IS" smtClean="0"/>
              <a:t>die”</a:t>
            </a:r>
            <a:r>
              <a:rPr lang="en-US" smtClean="0"/>
              <a:t> </a:t>
            </a:r>
          </a:p>
          <a:p>
            <a:pPr eaLnBrk="1" hangingPunct="1">
              <a:spcBef>
                <a:spcPts val="300"/>
              </a:spcBef>
            </a:pPr>
            <a:r>
              <a:rPr lang="en-US" smtClean="0"/>
              <a:t>Banks chose the former …</a:t>
            </a:r>
          </a:p>
          <a:p>
            <a:pPr lvl="1" eaLnBrk="1" hangingPunct="1">
              <a:spcBef>
                <a:spcPts val="300"/>
              </a:spcBef>
            </a:pPr>
            <a:r>
              <a:rPr lang="en-US" smtClean="0"/>
              <a:t>They became international, deriving in 2007 half their earnings from abroad</a:t>
            </a:r>
          </a:p>
          <a:p>
            <a:pPr lvl="2" eaLnBrk="1" hangingPunct="1">
              <a:spcBef>
                <a:spcPts val="300"/>
              </a:spcBef>
            </a:pPr>
            <a:r>
              <a:rPr lang="en-US" sz="2100" smtClean="0"/>
              <a:t>31 subsidiaries in 21 countries (October 2007)</a:t>
            </a:r>
          </a:p>
          <a:p>
            <a:pPr eaLnBrk="1" hangingPunct="1">
              <a:spcBef>
                <a:spcPts val="300"/>
              </a:spcBef>
            </a:pPr>
            <a:r>
              <a:rPr lang="en-US" smtClean="0"/>
              <a:t>… only to suffer the latter</a:t>
            </a:r>
          </a:p>
          <a:p>
            <a:pPr eaLnBrk="1" hangingPunct="1"/>
            <a:endParaRPr lang="en-US" sz="27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wipe(left)">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wipe(left)">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wipe(left)">
                                      <p:cBhvr>
                                        <p:cTn id="22" dur="5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wipe(left)">
                                      <p:cBhvr>
                                        <p:cTn id="27" dur="500"/>
                                        <p:tgtEl>
                                          <p:spTgt spid="6">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6">
                                            <p:txEl>
                                              <p:pRg st="4" end="4"/>
                                            </p:txEl>
                                          </p:spTgt>
                                        </p:tgtEl>
                                        <p:attrNameLst>
                                          <p:attrName>style.visibility</p:attrName>
                                        </p:attrNameLst>
                                      </p:cBhvr>
                                      <p:to>
                                        <p:strVal val="visible"/>
                                      </p:to>
                                    </p:set>
                                    <p:animEffect transition="in" filter="wipe(left)">
                                      <p:cBhvr>
                                        <p:cTn id="32" dur="500"/>
                                        <p:tgtEl>
                                          <p:spTgt spid="6">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Effect transition="in" filter="wipe(left)">
                                      <p:cBhvr>
                                        <p:cTn id="37" dur="500"/>
                                        <p:tgtEl>
                                          <p:spTgt spid="6">
                                            <p:txEl>
                                              <p:pRg st="5" end="5"/>
                                            </p:txEl>
                                          </p:spTgt>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6">
                                            <p:txEl>
                                              <p:pRg st="6" end="6"/>
                                            </p:txEl>
                                          </p:spTgt>
                                        </p:tgtEl>
                                        <p:attrNameLst>
                                          <p:attrName>style.visibility</p:attrName>
                                        </p:attrNameLst>
                                      </p:cBhvr>
                                      <p:to>
                                        <p:strVal val="visible"/>
                                      </p:to>
                                    </p:set>
                                    <p:animEffect transition="in" filter="wipe(left)">
                                      <p:cBhvr>
                                        <p:cTn id="40" dur="500"/>
                                        <p:tgtEl>
                                          <p:spTgt spid="6">
                                            <p:txEl>
                                              <p:pRg st="6" end="6"/>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6">
                                            <p:txEl>
                                              <p:pRg st="7" end="7"/>
                                            </p:txEl>
                                          </p:spTgt>
                                        </p:tgtEl>
                                        <p:attrNameLst>
                                          <p:attrName>style.visibility</p:attrName>
                                        </p:attrNameLst>
                                      </p:cBhvr>
                                      <p:to>
                                        <p:strVal val="visible"/>
                                      </p:to>
                                    </p:set>
                                    <p:animEffect transition="in" filter="wipe(left)">
                                      <p:cBhvr>
                                        <p:cTn id="45"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bldLvl="2"/>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839</TotalTime>
  <Words>1439</Words>
  <Application>Microsoft Office PowerPoint</Application>
  <PresentationFormat>On-screen Show (4:3)</PresentationFormat>
  <Paragraphs>94</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Opulent</vt:lpstr>
      <vt:lpstr>From boom to bust</vt:lpstr>
      <vt:lpstr>background</vt:lpstr>
      <vt:lpstr>Different course</vt:lpstr>
      <vt:lpstr>How did iceland grow?</vt:lpstr>
      <vt:lpstr>What went wrong?</vt:lpstr>
      <vt:lpstr>Iceland: Gini index of inequality 1993-2008</vt:lpstr>
      <vt:lpstr>Ratio of Bank assets to GDP 1992-2007</vt:lpstr>
      <vt:lpstr>Central bank foreign exchange reserves 1989-2008</vt:lpstr>
      <vt:lpstr>Growth strategy? grow, baby, grow</vt:lpstr>
      <vt:lpstr>Black’s Recipe for  control fraud</vt:lpstr>
      <vt:lpstr>Black’s Recipe for  control fraud</vt:lpstr>
      <vt:lpstr>Gdp per hour worked 2009 (US dollars, ppp)</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Þorvaldur Gylfason</dc:creator>
  <cp:lastModifiedBy>Þorvaldur Gylfason</cp:lastModifiedBy>
  <cp:revision>26</cp:revision>
  <dcterms:created xsi:type="dcterms:W3CDTF">2010-09-02T17:08:52Z</dcterms:created>
  <dcterms:modified xsi:type="dcterms:W3CDTF">2010-12-07T22:56:44Z</dcterms:modified>
</cp:coreProperties>
</file>