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39"/>
  </p:notesMasterIdLst>
  <p:sldIdLst>
    <p:sldId id="507" r:id="rId2"/>
    <p:sldId id="603" r:id="rId3"/>
    <p:sldId id="574" r:id="rId4"/>
    <p:sldId id="559" r:id="rId5"/>
    <p:sldId id="552" r:id="rId6"/>
    <p:sldId id="573" r:id="rId7"/>
    <p:sldId id="600" r:id="rId8"/>
    <p:sldId id="576" r:id="rId9"/>
    <p:sldId id="577" r:id="rId10"/>
    <p:sldId id="578" r:id="rId11"/>
    <p:sldId id="579" r:id="rId12"/>
    <p:sldId id="580" r:id="rId13"/>
    <p:sldId id="581" r:id="rId14"/>
    <p:sldId id="582" r:id="rId15"/>
    <p:sldId id="583" r:id="rId16"/>
    <p:sldId id="602" r:id="rId17"/>
    <p:sldId id="531" r:id="rId18"/>
    <p:sldId id="539" r:id="rId19"/>
    <p:sldId id="511" r:id="rId20"/>
    <p:sldId id="542" r:id="rId21"/>
    <p:sldId id="561" r:id="rId22"/>
    <p:sldId id="417" r:id="rId23"/>
    <p:sldId id="604" r:id="rId24"/>
    <p:sldId id="612" r:id="rId25"/>
    <p:sldId id="613" r:id="rId26"/>
    <p:sldId id="614" r:id="rId27"/>
    <p:sldId id="615" r:id="rId28"/>
    <p:sldId id="616" r:id="rId29"/>
    <p:sldId id="617" r:id="rId30"/>
    <p:sldId id="592" r:id="rId31"/>
    <p:sldId id="601" r:id="rId32"/>
    <p:sldId id="593" r:id="rId33"/>
    <p:sldId id="594" r:id="rId34"/>
    <p:sldId id="595" r:id="rId35"/>
    <p:sldId id="596" r:id="rId36"/>
    <p:sldId id="598" r:id="rId37"/>
    <p:sldId id="599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99FF99"/>
    <a:srgbClr val="FFFFCC"/>
    <a:srgbClr val="FFFFFF"/>
    <a:srgbClr val="FFFF00"/>
    <a:srgbClr val="990033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77" d="100"/>
          <a:sy n="77" d="100"/>
        </p:scale>
        <p:origin x="240" y="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7.xml"/><Relationship Id="rId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0C22A3-B47C-4C6E-8E25-118366A2F84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ED901-3716-499F-AB52-F281B4A2AF2F}" type="slidenum">
              <a:rPr lang="en-GB"/>
              <a:pPr/>
              <a:t>1</a:t>
            </a:fld>
            <a:endParaRPr lang="en-GB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FED25-9FF6-42B6-90FF-BB8E1C9E03FA}" type="slidenum">
              <a:rPr lang="en-GB"/>
              <a:pPr/>
              <a:t>10</a:t>
            </a:fld>
            <a:endParaRPr lang="en-GB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B3370-D794-47AB-B0B3-8B391D1EE23B}" type="slidenum">
              <a:rPr lang="en-GB"/>
              <a:pPr/>
              <a:t>11</a:t>
            </a:fld>
            <a:endParaRPr lang="en-GB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9FEF6-83A4-4EE6-A72F-B362A66DCA5F}" type="slidenum">
              <a:rPr lang="en-GB"/>
              <a:pPr/>
              <a:t>12</a:t>
            </a:fld>
            <a:endParaRPr lang="en-GB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ED2E9-99D6-410C-B1F6-D2A5BC9DEFDE}" type="slidenum">
              <a:rPr lang="en-GB"/>
              <a:pPr/>
              <a:t>13</a:t>
            </a:fld>
            <a:endParaRPr lang="en-GB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A4268-9F15-467B-9C98-7FC5B78991CA}" type="slidenum">
              <a:rPr lang="en-GB"/>
              <a:pPr/>
              <a:t>14</a:t>
            </a:fld>
            <a:endParaRPr lang="en-GB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0BFBC-D1A1-4515-8C13-880A7E98265C}" type="slidenum">
              <a:rPr lang="en-GB"/>
              <a:pPr/>
              <a:t>15</a:t>
            </a:fld>
            <a:endParaRPr lang="en-GB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E841E-F8BA-4A25-B5A7-664F3AD6FD4A}" type="slidenum">
              <a:rPr lang="en-GB"/>
              <a:pPr/>
              <a:t>16</a:t>
            </a:fld>
            <a:endParaRPr lang="en-GB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3B3BE-1667-4E5B-8F90-9A8908D01727}" type="slidenum">
              <a:rPr lang="en-GB"/>
              <a:pPr/>
              <a:t>17</a:t>
            </a:fld>
            <a:endParaRPr lang="en-GB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9440A-C782-43C1-BE4B-63D745799DDE}" type="slidenum">
              <a:rPr lang="en-GB"/>
              <a:pPr/>
              <a:t>18</a:t>
            </a:fld>
            <a:endParaRPr lang="en-GB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8FF6E-B04B-4183-B825-5A7887A9789A}" type="slidenum">
              <a:rPr lang="en-GB"/>
              <a:pPr/>
              <a:t>19</a:t>
            </a:fld>
            <a:endParaRPr lang="en-GB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EF857-6507-4192-A785-55707E0CE3DB}" type="slidenum">
              <a:rPr lang="en-GB"/>
              <a:pPr/>
              <a:t>2</a:t>
            </a:fld>
            <a:endParaRPr lang="en-GB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0EFD9-BE86-46FB-9671-CC33AE496D3E}" type="slidenum">
              <a:rPr lang="en-GB"/>
              <a:pPr/>
              <a:t>20</a:t>
            </a:fld>
            <a:endParaRPr lang="en-GB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533B7-ACE4-476D-9472-66853EDD2FCB}" type="slidenum">
              <a:rPr lang="en-GB"/>
              <a:pPr/>
              <a:t>21</a:t>
            </a:fld>
            <a:endParaRPr lang="en-GB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91DE4-8D70-45D2-8996-E769B6BB7BAB}" type="slidenum">
              <a:rPr lang="en-GB"/>
              <a:pPr/>
              <a:t>22</a:t>
            </a:fld>
            <a:endParaRPr lang="en-GB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5A674-3A24-420D-B5CA-1CC8CDC2CC31}" type="slidenum">
              <a:rPr lang="en-GB"/>
              <a:pPr/>
              <a:t>23</a:t>
            </a:fld>
            <a:endParaRPr lang="en-GB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53415-4BFB-4C87-8A96-7F9F1419C37D}" type="slidenum">
              <a:rPr lang="en-GB"/>
              <a:pPr/>
              <a:t>24</a:t>
            </a:fld>
            <a:endParaRPr lang="en-GB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B47FA-4727-4184-9EA2-B6CCFBD4F7A3}" type="slidenum">
              <a:rPr lang="en-GB"/>
              <a:pPr/>
              <a:t>25</a:t>
            </a:fld>
            <a:endParaRPr lang="en-GB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8104F-8690-44AF-9EF8-E584ABAA37AD}" type="slidenum">
              <a:rPr lang="en-GB"/>
              <a:pPr/>
              <a:t>26</a:t>
            </a:fld>
            <a:endParaRPr lang="en-GB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281A4-C7B3-4F76-9D1B-8C4B8E7B2F9F}" type="slidenum">
              <a:rPr lang="en-GB"/>
              <a:pPr/>
              <a:t>27</a:t>
            </a:fld>
            <a:endParaRPr lang="en-GB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0A5823-E615-4F4A-A723-D660846D20D7}" type="slidenum">
              <a:rPr lang="en-GB"/>
              <a:pPr/>
              <a:t>28</a:t>
            </a:fld>
            <a:endParaRPr lang="en-GB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E9C50-343B-4332-BF7A-1172ED4FBD5E}" type="slidenum">
              <a:rPr lang="en-GB"/>
              <a:pPr/>
              <a:t>29</a:t>
            </a:fld>
            <a:endParaRPr lang="en-GB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B656B-B683-4AA8-93FF-F1AF678662DD}" type="slidenum">
              <a:rPr lang="en-GB"/>
              <a:pPr/>
              <a:t>3</a:t>
            </a:fld>
            <a:endParaRPr lang="en-GB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D7EFA-9F48-4BBF-BF46-6CD16ED3F89D}" type="slidenum">
              <a:rPr lang="en-GB"/>
              <a:pPr/>
              <a:t>30</a:t>
            </a:fld>
            <a:endParaRPr lang="en-GB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E65EE-7839-48A5-BC37-F69DC57A31FD}" type="slidenum">
              <a:rPr lang="en-GB"/>
              <a:pPr/>
              <a:t>31</a:t>
            </a:fld>
            <a:endParaRPr lang="en-GB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77236-CD16-4F20-8BB5-06FF22B0F41F}" type="slidenum">
              <a:rPr lang="en-GB"/>
              <a:pPr/>
              <a:t>32</a:t>
            </a:fld>
            <a:endParaRPr lang="en-GB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C6BCF-FC5A-43B1-BD4C-D99FDDA5D90F}" type="slidenum">
              <a:rPr lang="en-GB"/>
              <a:pPr/>
              <a:t>33</a:t>
            </a:fld>
            <a:endParaRPr lang="en-GB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18023-1A22-411D-974E-2ACDDBA473AC}" type="slidenum">
              <a:rPr lang="en-GB"/>
              <a:pPr/>
              <a:t>34</a:t>
            </a:fld>
            <a:endParaRPr lang="en-GB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BA0AF-9C36-4675-866F-0054EA2EF996}" type="slidenum">
              <a:rPr lang="en-GB"/>
              <a:pPr/>
              <a:t>35</a:t>
            </a:fld>
            <a:endParaRPr lang="en-GB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69811-C6BA-4666-92A1-2B9ACE9F142B}" type="slidenum">
              <a:rPr lang="en-GB"/>
              <a:pPr/>
              <a:t>36</a:t>
            </a:fld>
            <a:endParaRPr lang="en-GB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8C474-7712-4CDE-A1E4-BB5639ADEB85}" type="slidenum">
              <a:rPr lang="en-GB"/>
              <a:pPr/>
              <a:t>37</a:t>
            </a:fld>
            <a:endParaRPr lang="en-GB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1BB59-E89B-42CE-8587-B154450FD547}" type="slidenum">
              <a:rPr lang="en-GB"/>
              <a:pPr/>
              <a:t>4</a:t>
            </a:fld>
            <a:endParaRPr lang="en-GB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BCC5C-63ED-4152-AD25-ADBF6DC80B89}" type="slidenum">
              <a:rPr lang="en-GB"/>
              <a:pPr/>
              <a:t>5</a:t>
            </a:fld>
            <a:endParaRPr lang="en-GB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0B95E-5F1F-4D30-8E3F-0964F12C319D}" type="slidenum">
              <a:rPr lang="en-GB"/>
              <a:pPr/>
              <a:t>6</a:t>
            </a:fld>
            <a:endParaRPr lang="en-GB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B2D0E-F31E-4F97-B82A-226DC4C21065}" type="slidenum">
              <a:rPr lang="en-GB"/>
              <a:pPr/>
              <a:t>7</a:t>
            </a:fld>
            <a:endParaRPr lang="en-GB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A9465-4CB6-4C3D-AB3E-D21D45E39EB5}" type="slidenum">
              <a:rPr lang="en-GB"/>
              <a:pPr/>
              <a:t>8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98820-A7B2-49F3-8E9F-074539902525}" type="slidenum">
              <a:rPr lang="en-GB"/>
              <a:pPr/>
              <a:t>9</a:t>
            </a:fld>
            <a:endParaRPr lang="en-GB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58E38261-AC8E-4CAF-8AD8-CDA2DC0F92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B7FF6-F64E-4B18-9F97-2977920688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56E4E-5A8F-46BB-9BF7-95852986C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E07CF7-FACD-448D-9056-ABB12DE79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E8C25-A5B2-4DCD-BDDD-9EEF1A788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C92F2-FB4E-455D-B44B-79EA684B4E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3BB8D-3067-4762-B343-107195DE5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75861-42FE-49E9-A225-32E1246C57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7BBE8-4D62-4A0A-8ED1-76A7C0C057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BB829-5C20-4300-B3C5-BAC14B71B6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A28DE-97F2-460B-BA4B-E6DEE11ED7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FFC86-91A5-44E8-8D66-F2EACFCEB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26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BF3C82D0-ADE9-4FE3-BADA-5F23F68540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 userDrawn="1"/>
        </p:nvSpPr>
        <p:spPr bwMode="gray">
          <a:xfrm>
            <a:off x="0" y="1600200"/>
            <a:ext cx="3343275" cy="12223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ff.com/homepage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kff.com/images/fahd.jpg" TargetMode="Externa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1263" y="1252538"/>
            <a:ext cx="6673850" cy="2794000"/>
          </a:xfrm>
        </p:spPr>
        <p:txBody>
          <a:bodyPr/>
          <a:lstStyle/>
          <a:p>
            <a:pPr algn="l"/>
            <a:r>
              <a:rPr lang="en-US" sz="4800" b="1">
                <a:solidFill>
                  <a:srgbClr val="FFFF00"/>
                </a:solidFill>
                <a:cs typeface="Times New Roman" pitchFamily="18" charset="0"/>
              </a:rPr>
              <a:t>The International Economics of Natural Resources and Growth</a:t>
            </a:r>
            <a:r>
              <a:rPr lang="en-US" sz="4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4813300" y="5734050"/>
            <a:ext cx="3790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Thorvaldur Gylfason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8342" name="Line 6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pic>
        <p:nvPicPr>
          <p:cNvPr id="3983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62400"/>
            <a:ext cx="21732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1218" name="Object 2"/>
          <p:cNvGraphicFramePr>
            <a:graphicFrameLocks noChangeAspect="1"/>
          </p:cNvGraphicFramePr>
          <p:nvPr/>
        </p:nvGraphicFramePr>
        <p:xfrm>
          <a:off x="533400" y="290513"/>
          <a:ext cx="8153400" cy="613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18" name="Slide" r:id="rId3" imgW="4629785" imgH="3471570" progId="PowerPoint.Slide.8">
                  <p:embed/>
                </p:oleObj>
              </mc:Choice>
              <mc:Fallback>
                <p:oleObj name="Slide" r:id="rId3" imgW="4629785" imgH="347157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0513"/>
                        <a:ext cx="8153400" cy="613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266" name="Object 2"/>
          <p:cNvGraphicFramePr>
            <a:graphicFrameLocks noChangeAspect="1"/>
          </p:cNvGraphicFramePr>
          <p:nvPr/>
        </p:nvGraphicFramePr>
        <p:xfrm>
          <a:off x="533400" y="290513"/>
          <a:ext cx="8153400" cy="613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66" name="Slide" r:id="rId3" imgW="4629785" imgH="3471570" progId="PowerPoint.Slide.8">
                  <p:embed/>
                </p:oleObj>
              </mc:Choice>
              <mc:Fallback>
                <p:oleObj name="Slide" r:id="rId3" imgW="4629785" imgH="347157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0513"/>
                        <a:ext cx="8153400" cy="613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5314" name="Object 2"/>
          <p:cNvGraphicFramePr>
            <a:graphicFrameLocks noChangeAspect="1"/>
          </p:cNvGraphicFramePr>
          <p:nvPr/>
        </p:nvGraphicFramePr>
        <p:xfrm>
          <a:off x="533400" y="290513"/>
          <a:ext cx="8153400" cy="613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14" name="Slide" r:id="rId3" imgW="4629785" imgH="3471570" progId="PowerPoint.Slide.8">
                  <p:embed/>
                </p:oleObj>
              </mc:Choice>
              <mc:Fallback>
                <p:oleObj name="Slide" r:id="rId3" imgW="4629785" imgH="347157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0513"/>
                        <a:ext cx="8153400" cy="613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362" name="Object 2"/>
          <p:cNvGraphicFramePr>
            <a:graphicFrameLocks noChangeAspect="1"/>
          </p:cNvGraphicFramePr>
          <p:nvPr/>
        </p:nvGraphicFramePr>
        <p:xfrm>
          <a:off x="533400" y="290513"/>
          <a:ext cx="8153400" cy="613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62" name="Slide" r:id="rId3" imgW="4629785" imgH="3471570" progId="PowerPoint.Slide.8">
                  <p:embed/>
                </p:oleObj>
              </mc:Choice>
              <mc:Fallback>
                <p:oleObj name="Slide" r:id="rId3" imgW="4629785" imgH="347157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0513"/>
                        <a:ext cx="8153400" cy="613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9410" name="Object 2"/>
          <p:cNvGraphicFramePr>
            <a:graphicFrameLocks noChangeAspect="1"/>
          </p:cNvGraphicFramePr>
          <p:nvPr/>
        </p:nvGraphicFramePr>
        <p:xfrm>
          <a:off x="533400" y="290513"/>
          <a:ext cx="8153400" cy="613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10" name="Slide" r:id="rId3" imgW="4629785" imgH="3471570" progId="PowerPoint.Slide.8">
                  <p:embed/>
                </p:oleObj>
              </mc:Choice>
              <mc:Fallback>
                <p:oleObj name="Slide" r:id="rId3" imgW="4629785" imgH="347157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0513"/>
                        <a:ext cx="8153400" cy="613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388" y="685800"/>
            <a:ext cx="7624762" cy="1143000"/>
          </a:xfrm>
          <a:noFill/>
          <a:ln/>
        </p:spPr>
        <p:txBody>
          <a:bodyPr/>
          <a:lstStyle/>
          <a:p>
            <a:pPr algn="l"/>
            <a:r>
              <a:rPr lang="en-US" b="1">
                <a:solidFill>
                  <a:schemeClr val="tx1"/>
                </a:solidFill>
              </a:rPr>
              <a:t>Again, six determinants</a:t>
            </a:r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en-US" b="1">
                <a:solidFill>
                  <a:schemeClr val="tx1"/>
                </a:solidFill>
              </a:rPr>
              <a:t>of </a:t>
            </a:r>
            <a:r>
              <a:rPr lang="en-US" b="1">
                <a:solidFill>
                  <a:srgbClr val="FFFF00"/>
                </a:solidFill>
              </a:rPr>
              <a:t>economic growth</a:t>
            </a:r>
          </a:p>
        </p:txBody>
      </p:sp>
      <p:graphicFrame>
        <p:nvGraphicFramePr>
          <p:cNvPr id="531459" name="Object 3"/>
          <p:cNvGraphicFramePr>
            <a:graphicFrameLocks noChangeAspect="1"/>
          </p:cNvGraphicFramePr>
          <p:nvPr/>
        </p:nvGraphicFramePr>
        <p:xfrm>
          <a:off x="1470025" y="2317750"/>
          <a:ext cx="7499350" cy="263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59" name="MS Org Chart" r:id="rId4" imgW="6242040" imgH="1803240" progId="OrgPlusWOPX.4">
                  <p:embed followColorScheme="full"/>
                </p:oleObj>
              </mc:Choice>
              <mc:Fallback>
                <p:oleObj name="MS Org Chart" r:id="rId4" imgW="6242040" imgH="1803240" progId="OrgPlusWOPX.4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2317750"/>
                        <a:ext cx="7499350" cy="263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460" name="Line 4"/>
          <p:cNvSpPr>
            <a:spLocks noChangeShapeType="1"/>
          </p:cNvSpPr>
          <p:nvPr/>
        </p:nvSpPr>
        <p:spPr bwMode="auto">
          <a:xfrm flipV="1">
            <a:off x="2209800" y="2895600"/>
            <a:ext cx="19050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61" name="Line 5"/>
          <p:cNvSpPr>
            <a:spLocks noChangeShapeType="1"/>
          </p:cNvSpPr>
          <p:nvPr/>
        </p:nvSpPr>
        <p:spPr bwMode="auto">
          <a:xfrm flipH="1" flipV="1">
            <a:off x="6324600" y="2906713"/>
            <a:ext cx="1676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62" name="Oval 6"/>
          <p:cNvSpPr>
            <a:spLocks noChangeArrowheads="1"/>
          </p:cNvSpPr>
          <p:nvPr/>
        </p:nvSpPr>
        <p:spPr bwMode="auto">
          <a:xfrm>
            <a:off x="2895600" y="33528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  <p:sp>
        <p:nvSpPr>
          <p:cNvPr id="531463" name="Oval 7"/>
          <p:cNvSpPr>
            <a:spLocks noChangeArrowheads="1"/>
          </p:cNvSpPr>
          <p:nvPr/>
        </p:nvSpPr>
        <p:spPr bwMode="auto">
          <a:xfrm>
            <a:off x="7239000" y="34290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  <p:sp>
        <p:nvSpPr>
          <p:cNvPr id="531464" name="Line 8"/>
          <p:cNvSpPr>
            <a:spLocks noChangeShapeType="1"/>
          </p:cNvSpPr>
          <p:nvPr/>
        </p:nvSpPr>
        <p:spPr bwMode="auto">
          <a:xfrm flipV="1">
            <a:off x="5181600" y="325437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65" name="Oval 9"/>
          <p:cNvSpPr>
            <a:spLocks noChangeArrowheads="1"/>
          </p:cNvSpPr>
          <p:nvPr/>
        </p:nvSpPr>
        <p:spPr bwMode="auto">
          <a:xfrm>
            <a:off x="5029200" y="35052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cs typeface="Times New Roman" pitchFamily="18" charset="0"/>
              </a:rPr>
              <a:t>+</a:t>
            </a:r>
          </a:p>
        </p:txBody>
      </p:sp>
      <p:sp>
        <p:nvSpPr>
          <p:cNvPr id="531466" name="Line 10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67" name="Rectangle 11"/>
          <p:cNvSpPr>
            <a:spLocks noChangeArrowheads="1"/>
          </p:cNvSpPr>
          <p:nvPr/>
        </p:nvSpPr>
        <p:spPr bwMode="auto">
          <a:xfrm>
            <a:off x="2433638" y="5181600"/>
            <a:ext cx="2443162" cy="8382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31468" name="Rectangle 12"/>
          <p:cNvSpPr>
            <a:spLocks noChangeArrowheads="1"/>
          </p:cNvSpPr>
          <p:nvPr/>
        </p:nvSpPr>
        <p:spPr bwMode="auto">
          <a:xfrm>
            <a:off x="5181600" y="5181600"/>
            <a:ext cx="3200400" cy="8382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31469" name="Text Box 13"/>
          <p:cNvSpPr txBox="1">
            <a:spLocks noChangeArrowheads="1"/>
          </p:cNvSpPr>
          <p:nvPr/>
        </p:nvSpPr>
        <p:spPr bwMode="auto">
          <a:xfrm>
            <a:off x="2503488" y="5295900"/>
            <a:ext cx="22971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>
                <a:latin typeface="Tahoma" charset="0"/>
              </a:rPr>
              <a:t>Democracy</a:t>
            </a:r>
          </a:p>
        </p:txBody>
      </p:sp>
      <p:sp>
        <p:nvSpPr>
          <p:cNvPr id="531470" name="Text Box 14"/>
          <p:cNvSpPr txBox="1">
            <a:spLocks noChangeArrowheads="1"/>
          </p:cNvSpPr>
          <p:nvPr/>
        </p:nvSpPr>
        <p:spPr bwMode="auto">
          <a:xfrm>
            <a:off x="5346700" y="5291138"/>
            <a:ext cx="284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>
                <a:latin typeface="Tahoma" charset="0"/>
              </a:rPr>
              <a:t>Diversification</a:t>
            </a:r>
          </a:p>
        </p:txBody>
      </p:sp>
      <p:sp>
        <p:nvSpPr>
          <p:cNvPr id="531471" name="Line 15"/>
          <p:cNvSpPr>
            <a:spLocks noChangeShapeType="1"/>
          </p:cNvSpPr>
          <p:nvPr/>
        </p:nvSpPr>
        <p:spPr bwMode="auto">
          <a:xfrm flipV="1">
            <a:off x="3756025" y="3276600"/>
            <a:ext cx="457200" cy="190500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72" name="Oval 16"/>
          <p:cNvSpPr>
            <a:spLocks noChangeArrowheads="1"/>
          </p:cNvSpPr>
          <p:nvPr/>
        </p:nvSpPr>
        <p:spPr bwMode="auto">
          <a:xfrm>
            <a:off x="3962400" y="35052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  <p:sp>
        <p:nvSpPr>
          <p:cNvPr id="531473" name="Line 17"/>
          <p:cNvSpPr>
            <a:spLocks noChangeShapeType="1"/>
          </p:cNvSpPr>
          <p:nvPr/>
        </p:nvSpPr>
        <p:spPr bwMode="auto">
          <a:xfrm flipH="1" flipV="1">
            <a:off x="6172200" y="3276600"/>
            <a:ext cx="533400" cy="190500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74" name="Oval 18"/>
          <p:cNvSpPr>
            <a:spLocks noChangeArrowheads="1"/>
          </p:cNvSpPr>
          <p:nvPr/>
        </p:nvSpPr>
        <p:spPr bwMode="auto">
          <a:xfrm>
            <a:off x="6134100" y="35052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  <p:sp>
        <p:nvSpPr>
          <p:cNvPr id="531475" name="Text Box 19"/>
          <p:cNvSpPr txBox="1">
            <a:spLocks noChangeArrowheads="1"/>
          </p:cNvSpPr>
          <p:nvPr/>
        </p:nvSpPr>
        <p:spPr bwMode="auto">
          <a:xfrm>
            <a:off x="1508125" y="6248400"/>
            <a:ext cx="655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ahoma" charset="0"/>
              </a:rPr>
              <a:t>denotes a positive effect in the direction shown</a:t>
            </a:r>
          </a:p>
        </p:txBody>
      </p:sp>
      <p:sp>
        <p:nvSpPr>
          <p:cNvPr id="531476" name="Oval 20"/>
          <p:cNvSpPr>
            <a:spLocks noChangeArrowheads="1"/>
          </p:cNvSpPr>
          <p:nvPr/>
        </p:nvSpPr>
        <p:spPr bwMode="auto">
          <a:xfrm>
            <a:off x="1066800" y="6367463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  <p:sp>
        <p:nvSpPr>
          <p:cNvPr id="531477" name="Rectangle 21"/>
          <p:cNvSpPr>
            <a:spLocks noChangeArrowheads="1"/>
          </p:cNvSpPr>
          <p:nvPr/>
        </p:nvSpPr>
        <p:spPr bwMode="auto">
          <a:xfrm>
            <a:off x="1625600" y="1916113"/>
            <a:ext cx="1866900" cy="8382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31478" name="Text Box 22"/>
          <p:cNvSpPr txBox="1">
            <a:spLocks noChangeArrowheads="1"/>
          </p:cNvSpPr>
          <p:nvPr/>
        </p:nvSpPr>
        <p:spPr bwMode="auto">
          <a:xfrm>
            <a:off x="1698625" y="2027238"/>
            <a:ext cx="1689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>
                <a:latin typeface="Tahoma" charset="0"/>
              </a:rPr>
              <a:t>Stability</a:t>
            </a:r>
          </a:p>
        </p:txBody>
      </p:sp>
      <p:sp>
        <p:nvSpPr>
          <p:cNvPr id="531479" name="Line 23"/>
          <p:cNvSpPr>
            <a:spLocks noChangeShapeType="1"/>
          </p:cNvSpPr>
          <p:nvPr/>
        </p:nvSpPr>
        <p:spPr bwMode="auto">
          <a:xfrm>
            <a:off x="3492500" y="2276475"/>
            <a:ext cx="574675" cy="288925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80" name="Oval 24"/>
          <p:cNvSpPr>
            <a:spLocks noChangeArrowheads="1"/>
          </p:cNvSpPr>
          <p:nvPr/>
        </p:nvSpPr>
        <p:spPr bwMode="auto">
          <a:xfrm>
            <a:off x="3589338" y="2230438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  <p:sp>
        <p:nvSpPr>
          <p:cNvPr id="531481" name="Text Box 25"/>
          <p:cNvSpPr txBox="1">
            <a:spLocks noChangeArrowheads="1"/>
          </p:cNvSpPr>
          <p:nvPr/>
        </p:nvSpPr>
        <p:spPr bwMode="auto">
          <a:xfrm rot="21420000">
            <a:off x="6640513" y="981075"/>
            <a:ext cx="210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Several other linkages among determinants</a:t>
            </a:r>
          </a:p>
        </p:txBody>
      </p:sp>
      <p:sp>
        <p:nvSpPr>
          <p:cNvPr id="531482" name="Line 26"/>
          <p:cNvSpPr>
            <a:spLocks noChangeShapeType="1"/>
          </p:cNvSpPr>
          <p:nvPr/>
        </p:nvSpPr>
        <p:spPr bwMode="auto">
          <a:xfrm>
            <a:off x="1835150" y="2781300"/>
            <a:ext cx="0" cy="122396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83" name="Line 27"/>
          <p:cNvSpPr>
            <a:spLocks noChangeShapeType="1"/>
          </p:cNvSpPr>
          <p:nvPr/>
        </p:nvSpPr>
        <p:spPr bwMode="auto">
          <a:xfrm flipH="1">
            <a:off x="4067175" y="4581525"/>
            <a:ext cx="2592388" cy="57626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84" name="Line 28"/>
          <p:cNvSpPr>
            <a:spLocks noChangeShapeType="1"/>
          </p:cNvSpPr>
          <p:nvPr/>
        </p:nvSpPr>
        <p:spPr bwMode="auto">
          <a:xfrm flipH="1">
            <a:off x="8394700" y="4900613"/>
            <a:ext cx="287338" cy="720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85" name="Line 29"/>
          <p:cNvSpPr>
            <a:spLocks noChangeShapeType="1"/>
          </p:cNvSpPr>
          <p:nvPr/>
        </p:nvSpPr>
        <p:spPr bwMode="auto">
          <a:xfrm flipH="1">
            <a:off x="6372225" y="4437063"/>
            <a:ext cx="287338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86" name="Line 30"/>
          <p:cNvSpPr>
            <a:spLocks noChangeShapeType="1"/>
          </p:cNvSpPr>
          <p:nvPr/>
        </p:nvSpPr>
        <p:spPr bwMode="auto">
          <a:xfrm flipH="1" flipV="1">
            <a:off x="3779838" y="4437063"/>
            <a:ext cx="1871662" cy="720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87" name="Line 31"/>
          <p:cNvSpPr>
            <a:spLocks noChangeShapeType="1"/>
          </p:cNvSpPr>
          <p:nvPr/>
        </p:nvSpPr>
        <p:spPr bwMode="auto">
          <a:xfrm flipH="1">
            <a:off x="4884738" y="5589588"/>
            <a:ext cx="288925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31488" name="Line 32"/>
          <p:cNvSpPr>
            <a:spLocks noChangeShapeType="1"/>
          </p:cNvSpPr>
          <p:nvPr/>
        </p:nvSpPr>
        <p:spPr bwMode="auto">
          <a:xfrm flipH="1" flipV="1">
            <a:off x="5940425" y="4887913"/>
            <a:ext cx="215900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7" grpId="0" animBg="1"/>
      <p:bldP spid="531468" grpId="0" animBg="1"/>
      <p:bldP spid="531469" grpId="0" autoUpdateAnimBg="0"/>
      <p:bldP spid="531470" grpId="0" autoUpdateAnimBg="0"/>
      <p:bldP spid="531477" grpId="0" animBg="1"/>
      <p:bldP spid="531478" grpId="0" autoUpdateAnimBg="0"/>
      <p:bldP spid="5314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Text Box 2"/>
          <p:cNvSpPr txBox="1">
            <a:spLocks noChangeArrowheads="1"/>
          </p:cNvSpPr>
          <p:nvPr/>
        </p:nvSpPr>
        <p:spPr bwMode="auto">
          <a:xfrm>
            <a:off x="1187450" y="1082675"/>
            <a:ext cx="6762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Empirical evidence</a:t>
            </a:r>
          </a:p>
        </p:txBody>
      </p:sp>
      <p:sp>
        <p:nvSpPr>
          <p:cNvPr id="572419" name="Rectangle 3"/>
          <p:cNvSpPr>
            <a:spLocks noChangeArrowheads="1"/>
          </p:cNvSpPr>
          <p:nvPr/>
        </p:nvSpPr>
        <p:spPr bwMode="auto">
          <a:xfrm>
            <a:off x="1187450" y="1828800"/>
            <a:ext cx="741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Cross-sectional evidence based on 85 countries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Relate economic growth to its main determinants, that is, measures of different kinds of capital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Look for evidence of a linkage between resource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dependence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, resource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abundance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, and economic growth</a:t>
            </a:r>
            <a:endParaRPr kumimoji="1"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72420" name="Line 4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72421" name="Text Box 5"/>
          <p:cNvSpPr txBox="1">
            <a:spLocks noChangeArrowheads="1"/>
          </p:cNvSpPr>
          <p:nvPr/>
        </p:nvSpPr>
        <p:spPr bwMode="auto">
          <a:xfrm rot="21420000">
            <a:off x="104775" y="1588"/>
            <a:ext cx="11541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006699"/>
                </a:solidFill>
                <a:latin typeface="Tahoma" charset="0"/>
              </a:rPr>
              <a:t>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uiExpan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6" name="Rectangle 6"/>
          <p:cNvSpPr>
            <a:spLocks noChangeArrowheads="1"/>
          </p:cNvSpPr>
          <p:nvPr/>
        </p:nvSpPr>
        <p:spPr bwMode="auto">
          <a:xfrm>
            <a:off x="1187450" y="412750"/>
            <a:ext cx="62166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Growth and 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political liberties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, 1965-98</a:t>
            </a:r>
          </a:p>
        </p:txBody>
      </p:sp>
      <p:sp>
        <p:nvSpPr>
          <p:cNvPr id="430090" name="Text Box 10"/>
          <p:cNvSpPr txBox="1">
            <a:spLocks noChangeArrowheads="1"/>
          </p:cNvSpPr>
          <p:nvPr/>
        </p:nvSpPr>
        <p:spPr bwMode="auto">
          <a:xfrm>
            <a:off x="5975350" y="4976813"/>
            <a:ext cx="106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003300"/>
                </a:solidFill>
                <a:latin typeface="Tahoma" charset="0"/>
              </a:rPr>
              <a:t>Central African Republic</a:t>
            </a:r>
          </a:p>
        </p:txBody>
      </p:sp>
      <p:sp>
        <p:nvSpPr>
          <p:cNvPr id="430094" name="Text Box 14"/>
          <p:cNvSpPr txBox="1">
            <a:spLocks noChangeArrowheads="1"/>
          </p:cNvSpPr>
          <p:nvPr/>
        </p:nvSpPr>
        <p:spPr bwMode="auto">
          <a:xfrm>
            <a:off x="2592388" y="1838325"/>
            <a:ext cx="547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3300"/>
                </a:solidFill>
                <a:latin typeface="Tahoma" charset="0"/>
              </a:rPr>
              <a:t>Brazil</a:t>
            </a:r>
          </a:p>
        </p:txBody>
      </p:sp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6227763" y="1809750"/>
            <a:ext cx="2209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Democracy is good for growth: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No visible sign that democracy stands in the way of economic growth</a:t>
            </a:r>
          </a:p>
        </p:txBody>
      </p:sp>
      <p:graphicFrame>
        <p:nvGraphicFramePr>
          <p:cNvPr id="430110" name="Object 30"/>
          <p:cNvGraphicFramePr>
            <a:graphicFrameLocks noChangeAspect="1"/>
          </p:cNvGraphicFramePr>
          <p:nvPr/>
        </p:nvGraphicFramePr>
        <p:xfrm>
          <a:off x="1235075" y="1676400"/>
          <a:ext cx="49530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0" name="Chart" r:id="rId3" imgW="3124295" imgH="3124295" progId="Excel.Chart.8">
                  <p:embed/>
                </p:oleObj>
              </mc:Choice>
              <mc:Fallback>
                <p:oleObj name="Chart" r:id="rId3" imgW="3124295" imgH="3124295" progId="Excel.Chart.8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1676400"/>
                        <a:ext cx="49530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1" name="Text Box 31"/>
          <p:cNvSpPr txBox="1">
            <a:spLocks noChangeArrowheads="1"/>
          </p:cNvSpPr>
          <p:nvPr/>
        </p:nvSpPr>
        <p:spPr bwMode="auto">
          <a:xfrm>
            <a:off x="2420938" y="538797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r = -0.62</a:t>
            </a:r>
          </a:p>
        </p:txBody>
      </p:sp>
      <p:sp>
        <p:nvSpPr>
          <p:cNvPr id="430113" name="Text Box 33"/>
          <p:cNvSpPr txBox="1">
            <a:spLocks noChangeArrowheads="1"/>
          </p:cNvSpPr>
          <p:nvPr/>
        </p:nvSpPr>
        <p:spPr bwMode="auto">
          <a:xfrm>
            <a:off x="2835275" y="2187575"/>
            <a:ext cx="1049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Botswana</a:t>
            </a:r>
          </a:p>
        </p:txBody>
      </p:sp>
      <p:sp>
        <p:nvSpPr>
          <p:cNvPr id="430114" name="Text Box 34"/>
          <p:cNvSpPr txBox="1">
            <a:spLocks noChangeArrowheads="1"/>
          </p:cNvSpPr>
          <p:nvPr/>
        </p:nvSpPr>
        <p:spPr bwMode="auto">
          <a:xfrm>
            <a:off x="4816475" y="2524125"/>
            <a:ext cx="684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China</a:t>
            </a:r>
          </a:p>
        </p:txBody>
      </p:sp>
      <p:sp>
        <p:nvSpPr>
          <p:cNvPr id="430115" name="Text Box 35"/>
          <p:cNvSpPr txBox="1">
            <a:spLocks noChangeArrowheads="1"/>
          </p:cNvSpPr>
          <p:nvPr/>
        </p:nvSpPr>
        <p:spPr bwMode="auto">
          <a:xfrm>
            <a:off x="5203825" y="5311775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Niger</a:t>
            </a:r>
          </a:p>
        </p:txBody>
      </p:sp>
      <p:sp>
        <p:nvSpPr>
          <p:cNvPr id="430116" name="Text Box 36"/>
          <p:cNvSpPr txBox="1">
            <a:spLocks noChangeArrowheads="1"/>
          </p:cNvSpPr>
          <p:nvPr/>
        </p:nvSpPr>
        <p:spPr bwMode="auto">
          <a:xfrm>
            <a:off x="2301875" y="4527550"/>
            <a:ext cx="109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Venezuela</a:t>
            </a:r>
          </a:p>
        </p:txBody>
      </p:sp>
      <p:sp>
        <p:nvSpPr>
          <p:cNvPr id="430117" name="Text Box 37"/>
          <p:cNvSpPr txBox="1">
            <a:spLocks noChangeArrowheads="1"/>
          </p:cNvSpPr>
          <p:nvPr/>
        </p:nvSpPr>
        <p:spPr bwMode="auto">
          <a:xfrm>
            <a:off x="3582988" y="2720975"/>
            <a:ext cx="700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Korea</a:t>
            </a:r>
          </a:p>
        </p:txBody>
      </p:sp>
      <p:sp>
        <p:nvSpPr>
          <p:cNvPr id="430120" name="Line 40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430121" name="Text Box 41"/>
          <p:cNvSpPr txBox="1">
            <a:spLocks noChangeArrowheads="1"/>
          </p:cNvSpPr>
          <p:nvPr/>
        </p:nvSpPr>
        <p:spPr bwMode="auto">
          <a:xfrm rot="21420000">
            <a:off x="212725" y="6172200"/>
            <a:ext cx="183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85 countries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5" grpId="0" build="p" autoUpdateAnimBg="0"/>
      <p:bldOleChart spid="430110" grpId="0"/>
      <p:bldP spid="430111" grpId="0" autoUpdateAnimBg="0"/>
      <p:bldP spid="43012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1187450" y="412750"/>
            <a:ext cx="65770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Growth and 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political liberties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, 1965-98</a:t>
            </a:r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5975350" y="4976813"/>
            <a:ext cx="106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003300"/>
                </a:solidFill>
                <a:latin typeface="Tahoma" charset="0"/>
              </a:rPr>
              <a:t>Central African Republic</a:t>
            </a:r>
          </a:p>
        </p:txBody>
      </p:sp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2584450" y="1838325"/>
            <a:ext cx="547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3300"/>
                </a:solidFill>
                <a:latin typeface="Tahoma" charset="0"/>
              </a:rPr>
              <a:t>Brazil</a:t>
            </a:r>
          </a:p>
        </p:txBody>
      </p:sp>
      <p:graphicFrame>
        <p:nvGraphicFramePr>
          <p:cNvPr id="439302" name="Object 6"/>
          <p:cNvGraphicFramePr>
            <a:graphicFrameLocks noChangeAspect="1"/>
          </p:cNvGraphicFramePr>
          <p:nvPr/>
        </p:nvGraphicFramePr>
        <p:xfrm>
          <a:off x="1227138" y="1676400"/>
          <a:ext cx="49530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02" name="Chart" r:id="rId3" imgW="3124295" imgH="3124295" progId="Excel.Chart.8">
                  <p:embed/>
                </p:oleObj>
              </mc:Choice>
              <mc:Fallback>
                <p:oleObj name="Chart" r:id="rId3" imgW="3124295" imgH="3124295" progId="Excel.Char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1676400"/>
                        <a:ext cx="49530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2413000" y="538797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r = -0.62</a:t>
            </a: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2827338" y="2187575"/>
            <a:ext cx="1049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Botswana</a:t>
            </a:r>
          </a:p>
        </p:txBody>
      </p:sp>
      <p:sp>
        <p:nvSpPr>
          <p:cNvPr id="439305" name="Text Box 9"/>
          <p:cNvSpPr txBox="1">
            <a:spLocks noChangeArrowheads="1"/>
          </p:cNvSpPr>
          <p:nvPr/>
        </p:nvSpPr>
        <p:spPr bwMode="auto">
          <a:xfrm>
            <a:off x="4808538" y="2524125"/>
            <a:ext cx="684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China</a:t>
            </a:r>
          </a:p>
        </p:txBody>
      </p:sp>
      <p:sp>
        <p:nvSpPr>
          <p:cNvPr id="439306" name="Text Box 10"/>
          <p:cNvSpPr txBox="1">
            <a:spLocks noChangeArrowheads="1"/>
          </p:cNvSpPr>
          <p:nvPr/>
        </p:nvSpPr>
        <p:spPr bwMode="auto">
          <a:xfrm>
            <a:off x="5195888" y="5311775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Niger</a:t>
            </a:r>
          </a:p>
        </p:txBody>
      </p:sp>
      <p:sp>
        <p:nvSpPr>
          <p:cNvPr id="439307" name="Text Box 11"/>
          <p:cNvSpPr txBox="1">
            <a:spLocks noChangeArrowheads="1"/>
          </p:cNvSpPr>
          <p:nvPr/>
        </p:nvSpPr>
        <p:spPr bwMode="auto">
          <a:xfrm>
            <a:off x="2293938" y="4527550"/>
            <a:ext cx="109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Venezuela</a:t>
            </a: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3575050" y="2720975"/>
            <a:ext cx="70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Korea</a:t>
            </a:r>
          </a:p>
        </p:txBody>
      </p:sp>
      <p:sp>
        <p:nvSpPr>
          <p:cNvPr id="439309" name="Line 13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439312" name="Text Box 16"/>
          <p:cNvSpPr txBox="1">
            <a:spLocks noChangeArrowheads="1"/>
          </p:cNvSpPr>
          <p:nvPr/>
        </p:nvSpPr>
        <p:spPr bwMode="auto">
          <a:xfrm>
            <a:off x="6227763" y="1828800"/>
            <a:ext cx="21336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Political liberty is good for growth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because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oppression breeds inefficiency,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and so does corruption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5" name="Text Box 3"/>
          <p:cNvSpPr txBox="1">
            <a:spLocks noChangeArrowheads="1"/>
          </p:cNvSpPr>
          <p:nvPr/>
        </p:nvSpPr>
        <p:spPr bwMode="auto">
          <a:xfrm>
            <a:off x="1187450" y="622300"/>
            <a:ext cx="7440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Botswana and Nigeria: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GDP per capita 1965-2004 (2000 USD)</a:t>
            </a:r>
          </a:p>
        </p:txBody>
      </p:sp>
      <p:sp>
        <p:nvSpPr>
          <p:cNvPr id="402451" name="Line 19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graphicFrame>
        <p:nvGraphicFramePr>
          <p:cNvPr id="402452" name="Object 20"/>
          <p:cNvGraphicFramePr>
            <a:graphicFrameLocks noChangeAspect="1"/>
          </p:cNvGraphicFramePr>
          <p:nvPr/>
        </p:nvGraphicFramePr>
        <p:xfrm>
          <a:off x="1235075" y="1684338"/>
          <a:ext cx="5184775" cy="466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52" name="Chart" r:id="rId3" imgW="4267200" imgH="3840480" progId="Excel.Chart.8">
                  <p:embed/>
                </p:oleObj>
              </mc:Choice>
              <mc:Fallback>
                <p:oleObj name="Chart" r:id="rId3" imgW="4267200" imgH="3840480" progId="Excel.Chart.8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1684338"/>
                        <a:ext cx="5184775" cy="466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2453" name="Text Box 21"/>
          <p:cNvSpPr txBox="1">
            <a:spLocks noChangeArrowheads="1"/>
          </p:cNvSpPr>
          <p:nvPr/>
        </p:nvSpPr>
        <p:spPr bwMode="auto">
          <a:xfrm rot="21420000">
            <a:off x="6475413" y="1855788"/>
            <a:ext cx="1984375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Botswana 7.3%</a:t>
            </a:r>
          </a:p>
        </p:txBody>
      </p:sp>
      <p:sp>
        <p:nvSpPr>
          <p:cNvPr id="402454" name="Text Box 22"/>
          <p:cNvSpPr txBox="1">
            <a:spLocks noChangeArrowheads="1"/>
          </p:cNvSpPr>
          <p:nvPr/>
        </p:nvSpPr>
        <p:spPr bwMode="auto">
          <a:xfrm rot="21420000">
            <a:off x="4859338" y="3573463"/>
            <a:ext cx="3949700" cy="1225550"/>
          </a:xfrm>
          <a:prstGeom prst="rect">
            <a:avLst/>
          </a:prstGeom>
          <a:solidFill>
            <a:srgbClr val="99CC00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Nenadi Usman, </a:t>
            </a:r>
          </a:p>
          <a:p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Nigeria’s economy minister: </a:t>
            </a:r>
          </a:p>
          <a:p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“Oil has made us lazy”</a:t>
            </a: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</a:p>
        </p:txBody>
      </p:sp>
      <p:sp>
        <p:nvSpPr>
          <p:cNvPr id="402455" name="Text Box 23"/>
          <p:cNvSpPr txBox="1">
            <a:spLocks noChangeArrowheads="1"/>
          </p:cNvSpPr>
          <p:nvPr/>
        </p:nvSpPr>
        <p:spPr bwMode="auto">
          <a:xfrm rot="21420000">
            <a:off x="6478588" y="4941888"/>
            <a:ext cx="1981200" cy="946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Nigeria 0.6%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5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Text Box 2"/>
          <p:cNvSpPr txBox="1">
            <a:spLocks noChangeArrowheads="1"/>
          </p:cNvSpPr>
          <p:nvPr/>
        </p:nvSpPr>
        <p:spPr bwMode="auto">
          <a:xfrm>
            <a:off x="1187450" y="1082675"/>
            <a:ext cx="6762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Background</a:t>
            </a:r>
          </a:p>
        </p:txBody>
      </p:sp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1187450" y="1828800"/>
            <a:ext cx="76327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Old economic geography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Assigned key role to natural resource wealth and raw materials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Tended to equate those resources with economic strength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Yet, many resource-abundant countries are poor, while several resource-poor countries are rich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President Putin of Russia: “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Our country is rich, but our people are poor.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”</a:t>
            </a:r>
            <a:endParaRPr kumimoji="1" lang="en-US" sz="32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74468" name="Line 4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pic>
        <p:nvPicPr>
          <p:cNvPr id="574470" name="Picture 6" descr="Photograph:Vladimir Putin, 2005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9950" y="115888"/>
            <a:ext cx="1806575" cy="23764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Line 3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1179513" y="396875"/>
            <a:ext cx="67929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Growth and 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natural resources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, 1965-98</a:t>
            </a:r>
          </a:p>
        </p:txBody>
      </p:sp>
      <p:graphicFrame>
        <p:nvGraphicFramePr>
          <p:cNvPr id="448518" name="Object 6"/>
          <p:cNvGraphicFramePr>
            <a:graphicFrameLocks noChangeAspect="1"/>
          </p:cNvGraphicFramePr>
          <p:nvPr/>
        </p:nvGraphicFramePr>
        <p:xfrm>
          <a:off x="1219200" y="1676400"/>
          <a:ext cx="5006975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18" name="Chart" r:id="rId3" imgW="3124295" imgH="3124295" progId="Excel.Chart.8">
                  <p:embed/>
                </p:oleObj>
              </mc:Choice>
              <mc:Fallback>
                <p:oleObj name="Chart" r:id="rId3" imgW="3124295" imgH="3124295" progId="Excel.Char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76400"/>
                        <a:ext cx="5006975" cy="494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8519" name="Text Box 7"/>
          <p:cNvSpPr txBox="1">
            <a:spLocks noChangeArrowheads="1"/>
          </p:cNvSpPr>
          <p:nvPr/>
        </p:nvSpPr>
        <p:spPr bwMode="auto">
          <a:xfrm>
            <a:off x="4867275" y="4614863"/>
            <a:ext cx="1249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Madagascar</a:t>
            </a: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4792663" y="4178300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Mali</a:t>
            </a:r>
          </a:p>
        </p:txBody>
      </p:sp>
      <p:sp>
        <p:nvSpPr>
          <p:cNvPr id="448521" name="Text Box 9"/>
          <p:cNvSpPr txBox="1">
            <a:spLocks noChangeArrowheads="1"/>
          </p:cNvSpPr>
          <p:nvPr/>
        </p:nvSpPr>
        <p:spPr bwMode="auto">
          <a:xfrm>
            <a:off x="3570288" y="3797300"/>
            <a:ext cx="1098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Cameroon</a:t>
            </a:r>
          </a:p>
        </p:txBody>
      </p:sp>
      <p:sp>
        <p:nvSpPr>
          <p:cNvPr id="448522" name="Text Box 10"/>
          <p:cNvSpPr txBox="1">
            <a:spLocks noChangeArrowheads="1"/>
          </p:cNvSpPr>
          <p:nvPr/>
        </p:nvSpPr>
        <p:spPr bwMode="auto">
          <a:xfrm>
            <a:off x="2819400" y="2759075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Mauritius</a:t>
            </a:r>
          </a:p>
        </p:txBody>
      </p:sp>
      <p:sp>
        <p:nvSpPr>
          <p:cNvPr id="448523" name="Text Box 11"/>
          <p:cNvSpPr txBox="1">
            <a:spLocks noChangeArrowheads="1"/>
          </p:cNvSpPr>
          <p:nvPr/>
        </p:nvSpPr>
        <p:spPr bwMode="auto">
          <a:xfrm>
            <a:off x="4359275" y="2097088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r = -0.64</a:t>
            </a:r>
          </a:p>
        </p:txBody>
      </p:sp>
      <p:sp>
        <p:nvSpPr>
          <p:cNvPr id="448529" name="Text Box 17"/>
          <p:cNvSpPr txBox="1">
            <a:spLocks noChangeArrowheads="1"/>
          </p:cNvSpPr>
          <p:nvPr/>
        </p:nvSpPr>
        <p:spPr bwMode="auto">
          <a:xfrm>
            <a:off x="6269038" y="1828800"/>
            <a:ext cx="24066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Natural resource dependence </a:t>
            </a:r>
            <a:r>
              <a:rPr lang="en-US" sz="2800">
                <a:solidFill>
                  <a:srgbClr val="FFFF00"/>
                </a:solidFill>
                <a:latin typeface="Tahoma" charset="0"/>
              </a:rPr>
              <a:t>tends to hurt growth</a:t>
            </a:r>
            <a:endParaRPr lang="en-US" sz="2800">
              <a:latin typeface="Tahoma" charset="0"/>
            </a:endParaRPr>
          </a:p>
          <a:p>
            <a:r>
              <a:rPr lang="en-US" sz="2800">
                <a:latin typeface="Tahoma" charset="0"/>
              </a:rPr>
              <a:t>through rent seeking and by creating a false sense of security</a:t>
            </a:r>
          </a:p>
        </p:txBody>
      </p:sp>
      <p:sp>
        <p:nvSpPr>
          <p:cNvPr id="448530" name="Text Box 18"/>
          <p:cNvSpPr txBox="1">
            <a:spLocks noChangeArrowheads="1"/>
          </p:cNvSpPr>
          <p:nvPr/>
        </p:nvSpPr>
        <p:spPr bwMode="auto">
          <a:xfrm>
            <a:off x="2732088" y="2187575"/>
            <a:ext cx="1049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Botswana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8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8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48518" grpId="0"/>
      <p:bldP spid="44852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Line 2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1179513" y="396875"/>
            <a:ext cx="66484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Political liberties and 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natural resources</a:t>
            </a: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469000" name="Text Box 8"/>
          <p:cNvSpPr txBox="1">
            <a:spLocks noChangeArrowheads="1"/>
          </p:cNvSpPr>
          <p:nvPr/>
        </p:nvSpPr>
        <p:spPr bwMode="auto">
          <a:xfrm>
            <a:off x="4351338" y="2209800"/>
            <a:ext cx="1049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Botswana</a:t>
            </a:r>
          </a:p>
        </p:txBody>
      </p:sp>
      <p:graphicFrame>
        <p:nvGraphicFramePr>
          <p:cNvPr id="469005" name="Object 13"/>
          <p:cNvGraphicFramePr>
            <a:graphicFrameLocks noChangeAspect="1"/>
          </p:cNvGraphicFramePr>
          <p:nvPr/>
        </p:nvGraphicFramePr>
        <p:xfrm>
          <a:off x="1227138" y="1676400"/>
          <a:ext cx="4929187" cy="49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05" name="Chart" r:id="rId3" imgW="3238578" imgH="3063240" progId="Excel.Chart.8">
                  <p:embed/>
                </p:oleObj>
              </mc:Choice>
              <mc:Fallback>
                <p:oleObj name="Chart" r:id="rId3" imgW="3238578" imgH="3063240" progId="Excel.Char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1676400"/>
                        <a:ext cx="4929187" cy="492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6" name="Text Box 14"/>
          <p:cNvSpPr txBox="1">
            <a:spLocks noChangeArrowheads="1"/>
          </p:cNvSpPr>
          <p:nvPr/>
        </p:nvSpPr>
        <p:spPr bwMode="auto">
          <a:xfrm>
            <a:off x="2039938" y="2006600"/>
            <a:ext cx="129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r = 0.48</a:t>
            </a:r>
          </a:p>
        </p:txBody>
      </p:sp>
      <p:sp>
        <p:nvSpPr>
          <p:cNvPr id="469008" name="Text Box 16"/>
          <p:cNvSpPr txBox="1">
            <a:spLocks noChangeArrowheads="1"/>
          </p:cNvSpPr>
          <p:nvPr/>
        </p:nvSpPr>
        <p:spPr bwMode="auto">
          <a:xfrm>
            <a:off x="6211888" y="1828800"/>
            <a:ext cx="1600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Tahoma" charset="0"/>
              </a:rPr>
              <a:t>Natural capital tends to crowd out </a:t>
            </a:r>
            <a:r>
              <a:rPr lang="en-US" sz="2800">
                <a:solidFill>
                  <a:srgbClr val="FFFF00"/>
                </a:solidFill>
                <a:latin typeface="Tahoma" charset="0"/>
              </a:rPr>
              <a:t>social capital</a:t>
            </a:r>
          </a:p>
        </p:txBody>
      </p:sp>
      <p:sp>
        <p:nvSpPr>
          <p:cNvPr id="469009" name="Text Box 17"/>
          <p:cNvSpPr txBox="1">
            <a:spLocks noChangeArrowheads="1"/>
          </p:cNvSpPr>
          <p:nvPr/>
        </p:nvSpPr>
        <p:spPr bwMode="auto">
          <a:xfrm>
            <a:off x="4475163" y="3644900"/>
            <a:ext cx="124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Madagascar</a:t>
            </a: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3171825" y="4941888"/>
            <a:ext cx="109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Venezuela</a:t>
            </a:r>
          </a:p>
        </p:txBody>
      </p:sp>
      <p:sp>
        <p:nvSpPr>
          <p:cNvPr id="469011" name="Text Box 19"/>
          <p:cNvSpPr txBox="1">
            <a:spLocks noChangeArrowheads="1"/>
          </p:cNvSpPr>
          <p:nvPr/>
        </p:nvSpPr>
        <p:spPr bwMode="auto">
          <a:xfrm>
            <a:off x="3219450" y="4621213"/>
            <a:ext cx="638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India</a:t>
            </a:r>
          </a:p>
        </p:txBody>
      </p:sp>
      <p:sp>
        <p:nvSpPr>
          <p:cNvPr id="469012" name="Text Box 20"/>
          <p:cNvSpPr txBox="1">
            <a:spLocks noChangeArrowheads="1"/>
          </p:cNvSpPr>
          <p:nvPr/>
        </p:nvSpPr>
        <p:spPr bwMode="auto">
          <a:xfrm>
            <a:off x="3059113" y="4076700"/>
            <a:ext cx="90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Ecuador</a:t>
            </a:r>
          </a:p>
        </p:txBody>
      </p:sp>
      <p:sp>
        <p:nvSpPr>
          <p:cNvPr id="469013" name="Text Box 21"/>
          <p:cNvSpPr txBox="1">
            <a:spLocks noChangeArrowheads="1"/>
          </p:cNvSpPr>
          <p:nvPr/>
        </p:nvSpPr>
        <p:spPr bwMode="auto">
          <a:xfrm>
            <a:off x="1979613" y="2492375"/>
            <a:ext cx="681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Tahoma" charset="0"/>
              </a:rPr>
              <a:t>Benin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69005" grpId="0"/>
      <p:bldP spid="4690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3" y="685800"/>
            <a:ext cx="6597650" cy="1143000"/>
          </a:xfrm>
        </p:spPr>
        <p:txBody>
          <a:bodyPr/>
          <a:lstStyle/>
          <a:p>
            <a:pPr algn="l"/>
            <a:r>
              <a:rPr lang="en-US" b="1"/>
              <a:t>Regression results on growth and resources</a:t>
            </a:r>
          </a:p>
        </p:txBody>
      </p:sp>
      <p:sp>
        <p:nvSpPr>
          <p:cNvPr id="295017" name="Rectangle 105"/>
          <p:cNvSpPr>
            <a:spLocks noChangeArrowheads="1"/>
          </p:cNvSpPr>
          <p:nvPr/>
        </p:nvSpPr>
        <p:spPr bwMode="auto">
          <a:xfrm>
            <a:off x="3259138" y="6142038"/>
            <a:ext cx="53292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charset="0"/>
                <a:cs typeface="Times New Roman" pitchFamily="18" charset="0"/>
              </a:rPr>
              <a:t>Note: t-values shown within parentheses. 85 observations. No outliers excluded. Estimation method: Ordinary Least Squares. </a:t>
            </a:r>
          </a:p>
        </p:txBody>
      </p:sp>
      <p:graphicFrame>
        <p:nvGraphicFramePr>
          <p:cNvPr id="295220" name="Group 308"/>
          <p:cNvGraphicFramePr>
            <a:graphicFrameLocks noGrp="1"/>
          </p:cNvGraphicFramePr>
          <p:nvPr>
            <p:ph type="tbl" idx="1"/>
          </p:nvPr>
        </p:nvGraphicFramePr>
        <p:xfrm>
          <a:off x="468313" y="1709738"/>
          <a:ext cx="8059737" cy="4968240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Growth 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(% of wealth)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per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Political liberty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Population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Adj. R</a:t>
                      </a:r>
                      <a:r>
                        <a:rPr kumimoji="1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95209" name="Line 297"/>
          <p:cNvSpPr>
            <a:spLocks noChangeShapeType="1"/>
          </p:cNvSpPr>
          <p:nvPr/>
        </p:nvSpPr>
        <p:spPr bwMode="auto">
          <a:xfrm flipH="1">
            <a:off x="1187450" y="838200"/>
            <a:ext cx="31750" cy="1077913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3" y="685800"/>
            <a:ext cx="6597650" cy="1143000"/>
          </a:xfrm>
        </p:spPr>
        <p:txBody>
          <a:bodyPr/>
          <a:lstStyle/>
          <a:p>
            <a:pPr algn="l"/>
            <a:r>
              <a:rPr lang="en-US" b="1"/>
              <a:t>Regression results on growth and resources</a:t>
            </a:r>
          </a:p>
        </p:txBody>
      </p:sp>
      <p:graphicFrame>
        <p:nvGraphicFramePr>
          <p:cNvPr id="576641" name="Group 129"/>
          <p:cNvGraphicFramePr>
            <a:graphicFrameLocks noGrp="1"/>
          </p:cNvGraphicFramePr>
          <p:nvPr>
            <p:ph type="tbl" idx="1"/>
          </p:nvPr>
        </p:nvGraphicFramePr>
        <p:xfrm>
          <a:off x="468313" y="1701800"/>
          <a:ext cx="8059737" cy="4968240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Growth 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(% of wealth)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(5.9)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per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(1.6)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Political liberty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Population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Adj. R</a:t>
                      </a:r>
                      <a:r>
                        <a:rPr kumimoji="1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76610" name="Line 98"/>
          <p:cNvSpPr>
            <a:spLocks noChangeShapeType="1"/>
          </p:cNvSpPr>
          <p:nvPr/>
        </p:nvSpPr>
        <p:spPr bwMode="auto">
          <a:xfrm flipH="1">
            <a:off x="1187450" y="838200"/>
            <a:ext cx="31750" cy="1077913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3" y="685800"/>
            <a:ext cx="6597650" cy="1143000"/>
          </a:xfrm>
        </p:spPr>
        <p:txBody>
          <a:bodyPr/>
          <a:lstStyle/>
          <a:p>
            <a:pPr algn="l"/>
            <a:r>
              <a:rPr lang="en-US" b="1"/>
              <a:t>Regression results on growth and resources</a:t>
            </a:r>
          </a:p>
        </p:txBody>
      </p:sp>
      <p:graphicFrame>
        <p:nvGraphicFramePr>
          <p:cNvPr id="592996" name="Group 100"/>
          <p:cNvGraphicFramePr>
            <a:graphicFrameLocks noGrp="1"/>
          </p:cNvGraphicFramePr>
          <p:nvPr>
            <p:ph type="tbl" idx="1"/>
          </p:nvPr>
        </p:nvGraphicFramePr>
        <p:xfrm>
          <a:off x="468313" y="1701800"/>
          <a:ext cx="8059737" cy="4980432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Growth 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(% of wealth)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(5.9)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(8.6)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per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(1.6)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(4.7)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(5.3)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Political liberty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Population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Adj. R</a:t>
                      </a:r>
                      <a:r>
                        <a:rPr kumimoji="1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92993" name="Line 97"/>
          <p:cNvSpPr>
            <a:spLocks noChangeShapeType="1"/>
          </p:cNvSpPr>
          <p:nvPr/>
        </p:nvSpPr>
        <p:spPr bwMode="auto">
          <a:xfrm flipH="1">
            <a:off x="1187450" y="838200"/>
            <a:ext cx="31750" cy="1077913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3" y="685800"/>
            <a:ext cx="6597650" cy="1143000"/>
          </a:xfrm>
        </p:spPr>
        <p:txBody>
          <a:bodyPr/>
          <a:lstStyle/>
          <a:p>
            <a:pPr algn="l"/>
            <a:r>
              <a:rPr lang="en-US" b="1"/>
              <a:t>Regression results on growth and resources</a:t>
            </a:r>
          </a:p>
        </p:txBody>
      </p:sp>
      <p:graphicFrame>
        <p:nvGraphicFramePr>
          <p:cNvPr id="595044" name="Group 100"/>
          <p:cNvGraphicFramePr>
            <a:graphicFrameLocks noGrp="1"/>
          </p:cNvGraphicFramePr>
          <p:nvPr>
            <p:ph type="tbl" idx="1"/>
          </p:nvPr>
        </p:nvGraphicFramePr>
        <p:xfrm>
          <a:off x="468313" y="1701800"/>
          <a:ext cx="8059737" cy="4992624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Growth 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(% of wealth)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(5.9)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(8.6)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(7.3)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per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(1.6)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(4.7)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(3.2)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Political liberty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Population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Adj. R</a:t>
                      </a:r>
                      <a:r>
                        <a:rPr kumimoji="1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95041" name="Line 97"/>
          <p:cNvSpPr>
            <a:spLocks noChangeShapeType="1"/>
          </p:cNvSpPr>
          <p:nvPr/>
        </p:nvSpPr>
        <p:spPr bwMode="auto">
          <a:xfrm flipH="1">
            <a:off x="1187450" y="838200"/>
            <a:ext cx="31750" cy="1077913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3" y="685800"/>
            <a:ext cx="6597650" cy="1143000"/>
          </a:xfrm>
        </p:spPr>
        <p:txBody>
          <a:bodyPr/>
          <a:lstStyle/>
          <a:p>
            <a:pPr algn="l"/>
            <a:r>
              <a:rPr lang="en-US" b="1"/>
              <a:t>Regression results on growth and resources</a:t>
            </a:r>
          </a:p>
        </p:txBody>
      </p:sp>
      <p:graphicFrame>
        <p:nvGraphicFramePr>
          <p:cNvPr id="597092" name="Group 100"/>
          <p:cNvGraphicFramePr>
            <a:graphicFrameLocks noGrp="1"/>
          </p:cNvGraphicFramePr>
          <p:nvPr>
            <p:ph type="tbl" idx="1"/>
          </p:nvPr>
        </p:nvGraphicFramePr>
        <p:xfrm>
          <a:off x="468313" y="1701800"/>
          <a:ext cx="8059737" cy="5004816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Growth 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(% of wealth)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(5.9)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(8.6)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(7.3)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(5.8)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per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(1.6)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(4.7)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(3.2)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(6.8)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Political liberty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-0.43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Population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Adj. R</a:t>
                      </a:r>
                      <a:r>
                        <a:rPr kumimoji="1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97089" name="Line 97"/>
          <p:cNvSpPr>
            <a:spLocks noChangeShapeType="1"/>
          </p:cNvSpPr>
          <p:nvPr/>
        </p:nvSpPr>
        <p:spPr bwMode="auto">
          <a:xfrm flipH="1">
            <a:off x="1187450" y="838200"/>
            <a:ext cx="31750" cy="1077913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3" y="685800"/>
            <a:ext cx="6597650" cy="1143000"/>
          </a:xfrm>
        </p:spPr>
        <p:txBody>
          <a:bodyPr/>
          <a:lstStyle/>
          <a:p>
            <a:pPr algn="l"/>
            <a:r>
              <a:rPr lang="en-US" b="1"/>
              <a:t>Regression results on growth and resources</a:t>
            </a:r>
          </a:p>
        </p:txBody>
      </p:sp>
      <p:graphicFrame>
        <p:nvGraphicFramePr>
          <p:cNvPr id="599141" name="Group 101"/>
          <p:cNvGraphicFramePr>
            <a:graphicFrameLocks noGrp="1"/>
          </p:cNvGraphicFramePr>
          <p:nvPr>
            <p:ph type="tbl" idx="1"/>
          </p:nvPr>
        </p:nvGraphicFramePr>
        <p:xfrm>
          <a:off x="468313" y="1700213"/>
          <a:ext cx="8059737" cy="5004816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Growth 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(% of wealth)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(5.9)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(8.6)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(7.3)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(5.8)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(5.0)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per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(1.6)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(4.7)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(3.2)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(2.0)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(6.8)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-1.93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(9.1)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Political liberty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-0.43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-0.33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(4.8)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Population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Adj. R</a:t>
                      </a:r>
                      <a:r>
                        <a:rPr kumimoji="1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99137" name="Line 97"/>
          <p:cNvSpPr>
            <a:spLocks noChangeShapeType="1"/>
          </p:cNvSpPr>
          <p:nvPr/>
        </p:nvSpPr>
        <p:spPr bwMode="auto">
          <a:xfrm flipH="1">
            <a:off x="1187450" y="838200"/>
            <a:ext cx="31750" cy="1077913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3" y="685800"/>
            <a:ext cx="6597650" cy="1143000"/>
          </a:xfrm>
        </p:spPr>
        <p:txBody>
          <a:bodyPr/>
          <a:lstStyle/>
          <a:p>
            <a:pPr algn="l"/>
            <a:r>
              <a:rPr lang="en-US" b="1"/>
              <a:t>Regression results on growth and resources</a:t>
            </a:r>
          </a:p>
        </p:txBody>
      </p:sp>
      <p:graphicFrame>
        <p:nvGraphicFramePr>
          <p:cNvPr id="601188" name="Group 100"/>
          <p:cNvGraphicFramePr>
            <a:graphicFrameLocks noGrp="1"/>
          </p:cNvGraphicFramePr>
          <p:nvPr>
            <p:ph type="tbl" idx="1"/>
          </p:nvPr>
        </p:nvGraphicFramePr>
        <p:xfrm>
          <a:off x="468313" y="1701800"/>
          <a:ext cx="8059737" cy="4943856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Growth 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(% of wealth)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(5.9)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(8.6)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(7.3)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(5.8)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(5.0)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(5.5)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per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(1.6)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(4.7)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(3.2)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(2.0)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(6.8)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-1.93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(9.1)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-1.89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(9.2)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Political liberty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-0.43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-0.33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-0.28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(4.8)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(2.4)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Population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(2.8)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Adj. R</a:t>
                      </a:r>
                      <a:r>
                        <a:rPr kumimoji="1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01185" name="Line 97"/>
          <p:cNvSpPr>
            <a:spLocks noChangeShapeType="1"/>
          </p:cNvSpPr>
          <p:nvPr/>
        </p:nvSpPr>
        <p:spPr bwMode="auto">
          <a:xfrm flipH="1">
            <a:off x="1187450" y="838200"/>
            <a:ext cx="31750" cy="1077913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3" y="685800"/>
            <a:ext cx="6597650" cy="1143000"/>
          </a:xfrm>
        </p:spPr>
        <p:txBody>
          <a:bodyPr/>
          <a:lstStyle/>
          <a:p>
            <a:pPr algn="l"/>
            <a:r>
              <a:rPr lang="en-US" b="1"/>
              <a:t>Regression results on growth and resources</a:t>
            </a:r>
          </a:p>
        </p:txBody>
      </p:sp>
      <p:graphicFrame>
        <p:nvGraphicFramePr>
          <p:cNvPr id="603237" name="Group 101"/>
          <p:cNvGraphicFramePr>
            <a:graphicFrameLocks noGrp="1"/>
          </p:cNvGraphicFramePr>
          <p:nvPr>
            <p:ph type="tbl" idx="1"/>
          </p:nvPr>
        </p:nvGraphicFramePr>
        <p:xfrm>
          <a:off x="468313" y="1701800"/>
          <a:ext cx="8059737" cy="4943856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Growth per 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Model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(% of wealth)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(5.9)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(8.6)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(7.3)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(5.8)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(5.0)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(5.5)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Natural capital per person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(1.6)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(4.7)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(3.2)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(2.0)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(2.6)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Initial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(5.3)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(7.4)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(6.8)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-1.93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(9.1)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-1.89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(9.2)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Political liberty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-0.43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-0.33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-0.28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(3.5)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Secondary 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(4.8)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(2.4)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Population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-0.54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(2.8)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Adj. R</a:t>
                      </a:r>
                      <a:r>
                        <a:rPr kumimoji="1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03233" name="Line 97"/>
          <p:cNvSpPr>
            <a:spLocks noChangeShapeType="1"/>
          </p:cNvSpPr>
          <p:nvPr/>
        </p:nvSpPr>
        <p:spPr bwMode="auto">
          <a:xfrm flipH="1">
            <a:off x="1187450" y="838200"/>
            <a:ext cx="31750" cy="1077913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Text Box 2"/>
          <p:cNvSpPr txBox="1">
            <a:spLocks noChangeArrowheads="1"/>
          </p:cNvSpPr>
          <p:nvPr/>
        </p:nvSpPr>
        <p:spPr bwMode="auto">
          <a:xfrm>
            <a:off x="1187450" y="1082675"/>
            <a:ext cx="6762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Back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ground</a:t>
            </a: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13027" name="Rectangle 3"/>
          <p:cNvSpPr>
            <a:spLocks noChangeArrowheads="1"/>
          </p:cNvSpPr>
          <p:nvPr/>
        </p:nvSpPr>
        <p:spPr bwMode="auto">
          <a:xfrm>
            <a:off x="1187450" y="1828800"/>
            <a:ext cx="741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New economic geography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Recognizes several different sources of wealth, emphasizing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human capital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Many resource-rich countries have fared badly, while several resource-poor countries have done well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There are many kinds of capital and many different sources of economic growth</a:t>
            </a:r>
            <a:endParaRPr kumimoji="1" lang="en-US" sz="2800">
              <a:latin typeface="Tahoma" charset="0"/>
              <a:cs typeface="Times New Roman" pitchFamily="18" charset="0"/>
            </a:endParaRPr>
          </a:p>
        </p:txBody>
      </p:sp>
      <p:sp>
        <p:nvSpPr>
          <p:cNvPr id="513028" name="Line 4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7" grpId="0" uiExpand="1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ChangeArrowheads="1"/>
          </p:cNvSpPr>
          <p:nvPr/>
        </p:nvSpPr>
        <p:spPr bwMode="auto">
          <a:xfrm>
            <a:off x="1187450" y="677863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 sum, natural capital tends to</a:t>
            </a:r>
            <a:r>
              <a:rPr kumimoji="1"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crowd out …</a:t>
            </a:r>
          </a:p>
        </p:txBody>
      </p:sp>
      <p:sp>
        <p:nvSpPr>
          <p:cNvPr id="549891" name="Rectangle 3"/>
          <p:cNvSpPr>
            <a:spLocks noChangeArrowheads="1"/>
          </p:cNvSpPr>
          <p:nvPr/>
        </p:nvSpPr>
        <p:spPr bwMode="auto">
          <a:xfrm>
            <a:off x="1589088" y="1828800"/>
            <a:ext cx="74025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Real capital</a:t>
            </a:r>
          </a:p>
          <a:p>
            <a:pPr marL="914400" lvl="1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  </a:t>
            </a:r>
            <a:r>
              <a:rPr kumimoji="1"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via blunted incentives to save and invest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Human capital</a:t>
            </a:r>
          </a:p>
          <a:p>
            <a:pPr marL="914400" lvl="1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  </a:t>
            </a:r>
            <a:r>
              <a:rPr kumimoji="1"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through neglect of education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Social capital</a:t>
            </a:r>
          </a:p>
          <a:p>
            <a:pPr marL="914400" lvl="1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  </a:t>
            </a:r>
            <a:r>
              <a:rPr kumimoji="1"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through rent seeking, civil and political oppression, corruption, etc.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Financial capital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</a:p>
          <a:p>
            <a:pPr marL="1371600" lvl="2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through failure to develop institutions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Foreign capital</a:t>
            </a:r>
          </a:p>
          <a:p>
            <a:pPr marL="1371600" lvl="2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through protectionism</a:t>
            </a:r>
          </a:p>
        </p:txBody>
      </p:sp>
      <p:sp>
        <p:nvSpPr>
          <p:cNvPr id="549892" name="Line 4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9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9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9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ChangeArrowheads="1"/>
          </p:cNvSpPr>
          <p:nvPr/>
        </p:nvSpPr>
        <p:spPr bwMode="auto">
          <a:xfrm>
            <a:off x="1187450" y="677863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Natural resources: </a:t>
            </a:r>
            <a:br>
              <a:rPr kumimoji="1"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r>
              <a:rPr kumimoji="1"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 mixed blessing</a:t>
            </a:r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1524000" y="2057400"/>
            <a:ext cx="70977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3600">
                <a:latin typeface="Tahoma" charset="0"/>
                <a:cs typeface="Times New Roman" pitchFamily="18" charset="0"/>
              </a:rPr>
              <a:t>Listen to</a:t>
            </a:r>
            <a:r>
              <a:rPr kumimoji="1" lang="en-US" sz="3600">
                <a:solidFill>
                  <a:srgbClr val="FFFF00"/>
                </a:solidFill>
                <a:latin typeface="Tahoma" charset="0"/>
                <a:cs typeface="Times New Roman" pitchFamily="18" charset="0"/>
              </a:rPr>
              <a:t> King Faisal</a:t>
            </a:r>
            <a:r>
              <a:rPr kumimoji="1" lang="en-US" sz="3600">
                <a:latin typeface="Tahoma" charset="0"/>
                <a:cs typeface="Times New Roman" pitchFamily="18" charset="0"/>
              </a:rPr>
              <a:t> of Saudi Arabia (1964-1975)</a:t>
            </a:r>
            <a:r>
              <a:rPr kumimoji="1" lang="is-IS" sz="3600">
                <a:latin typeface="Tahoma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“In one generation we went from riding camels to riding Cadillacs. The way we are wasting money, I fear the next generation will be riding camels again.”</a:t>
            </a:r>
            <a:r>
              <a:rPr kumimoji="1" lang="en-US" sz="3600">
                <a:latin typeface="Tahoma" charset="0"/>
              </a:rPr>
              <a:t> </a:t>
            </a:r>
          </a:p>
        </p:txBody>
      </p:sp>
      <p:sp>
        <p:nvSpPr>
          <p:cNvPr id="568324" name="Line 4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pic>
        <p:nvPicPr>
          <p:cNvPr id="568325" name="Picture 5" descr="http://www.kff.com/images/fahd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52400" y="4267200"/>
            <a:ext cx="1724025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ChangeArrowheads="1"/>
          </p:cNvSpPr>
          <p:nvPr/>
        </p:nvSpPr>
        <p:spPr bwMode="auto">
          <a:xfrm>
            <a:off x="1076325" y="676275"/>
            <a:ext cx="7096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kumimoji="1"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But, </a:t>
            </a:r>
            <a:r>
              <a:rPr kumimoji="1"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Norway is different</a:t>
            </a: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1193800" y="1905000"/>
            <a:ext cx="7554913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problem is not the existence of natural wealth as such ...  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but rather the failure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to avert the dangers that accompany the gifts of nature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Norway is, so far, a success story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Government absorbs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80% of oil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rent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and invests it mostly in foreign securities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No signs of damage to growth potential, at least not yet </a:t>
            </a:r>
          </a:p>
        </p:txBody>
      </p:sp>
      <p:sp>
        <p:nvSpPr>
          <p:cNvPr id="551940" name="Text Box 4"/>
          <p:cNvSpPr txBox="1">
            <a:spLocks noChangeArrowheads="1"/>
          </p:cNvSpPr>
          <p:nvPr/>
        </p:nvSpPr>
        <p:spPr bwMode="auto">
          <a:xfrm rot="21420000">
            <a:off x="107950" y="1588"/>
            <a:ext cx="11541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006699"/>
                </a:solidFill>
                <a:latin typeface="Tahoma" charset="0"/>
              </a:rPr>
              <a:t>3</a:t>
            </a:r>
          </a:p>
        </p:txBody>
      </p:sp>
      <p:sp>
        <p:nvSpPr>
          <p:cNvPr id="551941" name="Line 5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ChangeArrowheads="1"/>
          </p:cNvSpPr>
          <p:nvPr/>
        </p:nvSpPr>
        <p:spPr bwMode="auto">
          <a:xfrm>
            <a:off x="1187450" y="677863"/>
            <a:ext cx="6486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oil fund</a:t>
            </a:r>
            <a:endParaRPr kumimoji="1" lang="en-US" sz="4400" b="1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53987" name="Rectangle 3"/>
          <p:cNvSpPr>
            <a:spLocks noChangeArrowheads="1"/>
          </p:cNvSpPr>
          <p:nvPr/>
        </p:nvSpPr>
        <p:spPr bwMode="auto">
          <a:xfrm>
            <a:off x="1189038" y="1905000"/>
            <a:ext cx="77914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purpose of the oil fund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Share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the wealth fairly: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Pension fund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Shield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domestic economy from overheating and possible waste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Fund has become huge: </a:t>
            </a:r>
            <a:r>
              <a:rPr kumimoji="1"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USD 300 billion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That makes USD 65K per person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Norwegians have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resisted the temptation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to use too much of the money to meet current needs</a:t>
            </a:r>
          </a:p>
        </p:txBody>
      </p:sp>
      <p:sp>
        <p:nvSpPr>
          <p:cNvPr id="553988" name="Line 4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1204913" y="685800"/>
            <a:ext cx="7920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Why Norway succeeded where others failed</a:t>
            </a:r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1187450" y="1905000"/>
            <a:ext cx="72723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Long tradition of </a:t>
            </a:r>
            <a:r>
              <a:rPr kumimoji="1"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democracy</a:t>
            </a: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and </a:t>
            </a:r>
            <a:r>
              <a:rPr kumimoji="1"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market economy</a:t>
            </a: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in Norway since before the advent of oil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Large-scale rent seeking was averted as oil was defined as a common-property resource from the beginning 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Adequate investment performance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Excellent education record</a:t>
            </a:r>
          </a:p>
          <a:p>
            <a:pPr marL="1143000" lvl="2" indent="-2286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College enrolment rose from 26% of each cohort in 1980 to 80% in 2003</a:t>
            </a:r>
          </a:p>
        </p:txBody>
      </p:sp>
      <p:sp>
        <p:nvSpPr>
          <p:cNvPr id="556036" name="Line 4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3" name="Rectangle 3"/>
          <p:cNvSpPr>
            <a:spLocks noChangeArrowheads="1"/>
          </p:cNvSpPr>
          <p:nvPr/>
        </p:nvSpPr>
        <p:spPr bwMode="auto">
          <a:xfrm>
            <a:off x="1187450" y="1905000"/>
            <a:ext cx="73453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Even so, Norway faces challenges</a:t>
            </a: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Some (weak) signs of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Dutch disease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Stagnant exports, sluggish FDI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Limited interest in joining EU and EMU</a:t>
            </a: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Some signs also of unwillingness to undertake difficult reforms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Health care provision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Management of oil fund transferred from Ministry of Finance to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Central Bank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1999</a:t>
            </a:r>
          </a:p>
        </p:txBody>
      </p:sp>
      <p:sp>
        <p:nvSpPr>
          <p:cNvPr id="558084" name="Line 4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58085" name="Rectangle 5"/>
          <p:cNvSpPr>
            <a:spLocks noChangeArrowheads="1"/>
          </p:cNvSpPr>
          <p:nvPr/>
        </p:nvSpPr>
        <p:spPr bwMode="auto">
          <a:xfrm>
            <a:off x="1204913" y="685800"/>
            <a:ext cx="7920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Why </a:t>
            </a:r>
            <a:r>
              <a:rPr kumimoji="1"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Norway succeeded</a:t>
            </a:r>
            <a:r>
              <a:rPr kumimoji="1"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where others failed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3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388" y="588963"/>
            <a:ext cx="6858000" cy="1143000"/>
          </a:xfrm>
          <a:noFill/>
          <a:ln/>
        </p:spPr>
        <p:txBody>
          <a:bodyPr/>
          <a:lstStyle/>
          <a:p>
            <a:pPr algn="l"/>
            <a:r>
              <a:rPr lang="en-US" b="1">
                <a:solidFill>
                  <a:schemeClr val="tx1"/>
                </a:solidFill>
                <a:cs typeface="Times New Roman" pitchFamily="18" charset="0"/>
              </a:rPr>
              <a:t>Good times demand</a:t>
            </a:r>
            <a:r>
              <a:rPr lang="en-US" b="1">
                <a:solidFill>
                  <a:srgbClr val="FFFF00"/>
                </a:solidFill>
                <a:cs typeface="Times New Roman" pitchFamily="18" charset="0"/>
              </a:rPr>
              <a:t> strong discipline</a:t>
            </a:r>
          </a:p>
        </p:txBody>
      </p:sp>
      <p:sp>
        <p:nvSpPr>
          <p:cNvPr id="562179" name="Rectangle 3"/>
          <p:cNvSpPr>
            <a:spLocks noChangeArrowheads="1"/>
          </p:cNvSpPr>
          <p:nvPr/>
        </p:nvSpPr>
        <p:spPr bwMode="auto">
          <a:xfrm>
            <a:off x="1187450" y="1981200"/>
            <a:ext cx="73263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Natural resources bring risks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false sense of security</a:t>
            </a: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leads people to underrate or overlook the need for good policies and institutions, good education, and good investment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Awash in easy cash, they 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may find that hard choices perhaps can be avoided</a:t>
            </a:r>
            <a:endParaRPr kumimoji="1" lang="en-US" sz="28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Awareness of these risks is perhaps the best insurance policy against them </a:t>
            </a:r>
          </a:p>
        </p:txBody>
      </p:sp>
      <p:sp>
        <p:nvSpPr>
          <p:cNvPr id="562180" name="Line 4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ChangeArrowheads="1"/>
          </p:cNvSpPr>
          <p:nvPr/>
        </p:nvSpPr>
        <p:spPr bwMode="auto">
          <a:xfrm>
            <a:off x="1220788" y="220663"/>
            <a:ext cx="72390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Old story:</a:t>
            </a:r>
            <a:r>
              <a:rPr kumimoji="1"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</a:p>
          <a:p>
            <a:r>
              <a:rPr kumimoji="1"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risks are real</a:t>
            </a:r>
          </a:p>
        </p:txBody>
      </p:sp>
      <p:sp>
        <p:nvSpPr>
          <p:cNvPr id="564227" name="Text Box 3"/>
          <p:cNvSpPr txBox="1">
            <a:spLocks noChangeArrowheads="1"/>
          </p:cNvSpPr>
          <p:nvPr/>
        </p:nvSpPr>
        <p:spPr bwMode="auto">
          <a:xfrm rot="21420000">
            <a:off x="4876800" y="193675"/>
            <a:ext cx="4114800" cy="7207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Tahoma" charset="0"/>
              </a:rPr>
              <a:t>These slides can be viewed on my website: www.hi.is/</a:t>
            </a:r>
            <a:r>
              <a:rPr lang="en-US" sz="2000">
                <a:latin typeface="Tahoma" charset="0"/>
                <a:cs typeface="Times New Roman" pitchFamily="18" charset="0"/>
              </a:rPr>
              <a:t>~</a:t>
            </a:r>
            <a:r>
              <a:rPr lang="en-US" sz="2000">
                <a:latin typeface="Tahoma" charset="0"/>
              </a:rPr>
              <a:t>gylfason</a:t>
            </a:r>
          </a:p>
        </p:txBody>
      </p:sp>
      <p:sp>
        <p:nvSpPr>
          <p:cNvPr id="564228" name="Text Box 4"/>
          <p:cNvSpPr txBox="1">
            <a:spLocks noChangeArrowheads="1"/>
          </p:cNvSpPr>
          <p:nvPr/>
        </p:nvSpPr>
        <p:spPr bwMode="auto">
          <a:xfrm rot="21420000">
            <a:off x="1647825" y="3124200"/>
            <a:ext cx="60388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End</a:t>
            </a:r>
          </a:p>
        </p:txBody>
      </p:sp>
      <p:sp>
        <p:nvSpPr>
          <p:cNvPr id="564229" name="Rectangle 5"/>
          <p:cNvSpPr>
            <a:spLocks noChangeArrowheads="1"/>
          </p:cNvSpPr>
          <p:nvPr/>
        </p:nvSpPr>
        <p:spPr bwMode="auto">
          <a:xfrm>
            <a:off x="1187450" y="1978025"/>
            <a:ext cx="71294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David Landes </a:t>
            </a:r>
            <a:r>
              <a:rPr kumimoji="1" lang="is-I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(1998) </a:t>
            </a: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tells the story of Spain following the colonization of South and Central America which made Spain rich in gold and other natural resources: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endParaRPr kumimoji="1" lang="en-US" sz="32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Times New Roman" pitchFamily="18" charset="0"/>
            </a:endParaRPr>
          </a:p>
          <a:p>
            <a:pPr marL="457200" indent="-457200" algn="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is-I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“</a:t>
            </a:r>
            <a:r>
              <a:rPr kumimoji="1"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Easy money is bad for you.</a:t>
            </a:r>
            <a:r>
              <a:rPr kumimoji="1" lang="is-I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 </a:t>
            </a: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It represents short-run gain that will be paid for in immediate distortions and</a:t>
            </a:r>
            <a:r>
              <a:rPr kumimoji="1" lang="is-I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 </a:t>
            </a: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later regrets.</a:t>
            </a:r>
            <a:r>
              <a:rPr kumimoji="1" lang="is-I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”</a:t>
            </a:r>
            <a:endParaRPr kumimoji="1" lang="en-US" sz="32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64230" name="Line 6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4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4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animBg="1" autoUpdateAnimBg="0"/>
      <p:bldP spid="564228" grpId="0" autoUpdateAnimBg="0"/>
      <p:bldP spid="56422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1665288" y="2057400"/>
            <a:ext cx="70977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</a:pPr>
            <a:r>
              <a:rPr kumimoji="1" lang="en-US" sz="3200">
                <a:latin typeface="Tahoma" charset="0"/>
                <a:cs typeface="Times New Roman" pitchFamily="18" charset="0"/>
              </a:rPr>
              <a:t>Listen to</a:t>
            </a:r>
            <a:r>
              <a:rPr kumimoji="1" lang="en-US" sz="3200">
                <a:solidFill>
                  <a:srgbClr val="FFFF00"/>
                </a:solidFill>
                <a:latin typeface="Tahoma" charset="0"/>
                <a:cs typeface="Times New Roman" pitchFamily="18" charset="0"/>
              </a:rPr>
              <a:t> Lee Kwan Yew</a:t>
            </a:r>
            <a:r>
              <a:rPr kumimoji="1" lang="en-US" sz="3200">
                <a:latin typeface="Tahoma" charset="0"/>
                <a:cs typeface="Times New Roman" pitchFamily="18" charset="0"/>
              </a:rPr>
              <a:t>,</a:t>
            </a:r>
            <a:r>
              <a:rPr kumimoji="1" lang="en-US" sz="3200">
                <a:solidFill>
                  <a:srgbClr val="FFFF00"/>
                </a:solidFill>
                <a:latin typeface="Tahoma" charset="0"/>
                <a:cs typeface="Times New Roman" pitchFamily="18" charset="0"/>
              </a:rPr>
              <a:t> </a:t>
            </a:r>
            <a:r>
              <a:rPr kumimoji="1" lang="en-US" sz="3200">
                <a:latin typeface="Tahoma" charset="0"/>
                <a:cs typeface="Times New Roman" pitchFamily="18" charset="0"/>
              </a:rPr>
              <a:t>founding father of Singapore (1959-1991):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</a:pPr>
            <a:r>
              <a:rPr kumimoji="1" lang="is-IS" sz="2800">
                <a:latin typeface="Tahoma" charset="0"/>
                <a:cs typeface="Times New Roman" pitchFamily="18" charset="0"/>
              </a:rPr>
              <a:t>“</a:t>
            </a:r>
            <a:r>
              <a:rPr kumimoji="1" lang="en-US" sz="2800">
                <a:latin typeface="Tahoma" charset="0"/>
                <a:cs typeface="Times New Roman" pitchFamily="18" charset="0"/>
              </a:rPr>
              <a:t>I thought then that wealth depended mainly on the possession of territory and </a:t>
            </a:r>
            <a:r>
              <a:rPr kumimoji="1" lang="en-US" sz="2800">
                <a:solidFill>
                  <a:srgbClr val="FFFF00"/>
                </a:solidFill>
                <a:latin typeface="Tahoma" charset="0"/>
                <a:cs typeface="Times New Roman" pitchFamily="18" charset="0"/>
              </a:rPr>
              <a:t>natural resources</a:t>
            </a:r>
            <a:r>
              <a:rPr kumimoji="1" lang="en-US" sz="2800">
                <a:latin typeface="Tahoma" charset="0"/>
                <a:cs typeface="Times New Roman" pitchFamily="18" charset="0"/>
              </a:rPr>
              <a:t>, whether fertile land </a:t>
            </a:r>
            <a:r>
              <a:rPr kumimoji="1" lang="is-IS" sz="2800">
                <a:latin typeface="Tahoma" charset="0"/>
                <a:cs typeface="Times New Roman" pitchFamily="18" charset="0"/>
              </a:rPr>
              <a:t>...</a:t>
            </a:r>
            <a:r>
              <a:rPr kumimoji="1" lang="en-US" sz="2800">
                <a:latin typeface="Tahoma" charset="0"/>
                <a:cs typeface="Times New Roman" pitchFamily="18" charset="0"/>
              </a:rPr>
              <a:t>, or valuable minerals, or oil and gas. It was only after I had been in office for some years that I recognized ... that the decisive factors were the </a:t>
            </a:r>
            <a:r>
              <a:rPr kumimoji="1" lang="en-US" sz="2800">
                <a:solidFill>
                  <a:srgbClr val="FFFF00"/>
                </a:solidFill>
                <a:latin typeface="Tahoma" charset="0"/>
                <a:cs typeface="Times New Roman" pitchFamily="18" charset="0"/>
              </a:rPr>
              <a:t>people</a:t>
            </a:r>
            <a:r>
              <a:rPr kumimoji="1" lang="en-US" sz="2800">
                <a:latin typeface="Tahoma" charset="0"/>
                <a:cs typeface="Times New Roman" pitchFamily="18" charset="0"/>
              </a:rPr>
              <a:t>, their natural abilities, </a:t>
            </a:r>
            <a:r>
              <a:rPr kumimoji="1" lang="en-US" sz="2800">
                <a:solidFill>
                  <a:srgbClr val="FFFF00"/>
                </a:solidFill>
                <a:latin typeface="Tahoma" charset="0"/>
                <a:cs typeface="Times New Roman" pitchFamily="18" charset="0"/>
              </a:rPr>
              <a:t>education</a:t>
            </a:r>
            <a:r>
              <a:rPr kumimoji="1" lang="en-US" sz="2800">
                <a:latin typeface="Tahoma" charset="0"/>
                <a:cs typeface="Times New Roman" pitchFamily="18" charset="0"/>
              </a:rPr>
              <a:t> and training.</a:t>
            </a:r>
            <a:r>
              <a:rPr kumimoji="1" lang="is-IS" sz="2800">
                <a:latin typeface="Tahoma" charset="0"/>
                <a:cs typeface="Times New Roman" pitchFamily="18" charset="0"/>
              </a:rPr>
              <a:t>”</a:t>
            </a:r>
            <a:r>
              <a:rPr kumimoji="1" lang="en-US" sz="2800">
                <a:latin typeface="Tahoma" charset="0"/>
                <a:cs typeface="Times New Roman" pitchFamily="18" charset="0"/>
              </a:rPr>
              <a:t> </a:t>
            </a:r>
            <a:endParaRPr kumimoji="1" lang="en-US" sz="2800">
              <a:latin typeface="Tahoma" charset="0"/>
            </a:endParaRPr>
          </a:p>
        </p:txBody>
      </p:sp>
      <p:sp>
        <p:nvSpPr>
          <p:cNvPr id="465925" name="Line 5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pic>
        <p:nvPicPr>
          <p:cNvPr id="465926" name="Picture 6" descr="smle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114800"/>
            <a:ext cx="1819275" cy="2590800"/>
          </a:xfrm>
          <a:prstGeom prst="rect">
            <a:avLst/>
          </a:prstGeom>
          <a:noFill/>
        </p:spPr>
      </p:pic>
      <p:sp>
        <p:nvSpPr>
          <p:cNvPr id="465927" name="Rectangle 7"/>
          <p:cNvSpPr>
            <a:spLocks noChangeArrowheads="1"/>
          </p:cNvSpPr>
          <p:nvPr/>
        </p:nvSpPr>
        <p:spPr bwMode="auto">
          <a:xfrm>
            <a:off x="1187450" y="685800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Natural resources: </a:t>
            </a:r>
            <a:br>
              <a:rPr kumimoji="1"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r>
              <a:rPr kumimoji="1"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 mixed blessing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 Box 2"/>
          <p:cNvSpPr txBox="1">
            <a:spLocks noChangeArrowheads="1"/>
          </p:cNvSpPr>
          <p:nvPr/>
        </p:nvSpPr>
        <p:spPr bwMode="auto">
          <a:xfrm>
            <a:off x="1203325" y="1082675"/>
            <a:ext cx="6762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Overview</a:t>
            </a:r>
          </a:p>
        </p:txBody>
      </p:sp>
      <p:sp>
        <p:nvSpPr>
          <p:cNvPr id="458755" name="Rectangle 3"/>
          <p:cNvSpPr>
            <a:spLocks noChangeArrowheads="1"/>
          </p:cNvSpPr>
          <p:nvPr/>
        </p:nvSpPr>
        <p:spPr bwMode="auto">
          <a:xfrm>
            <a:off x="1187450" y="1828800"/>
            <a:ext cx="71294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Three parts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Contribution of natural resources to economic growth around the world</a:t>
            </a:r>
          </a:p>
          <a:p>
            <a:pPr marL="1524000" lvl="2" indent="-609600">
              <a:spcBef>
                <a:spcPct val="15000"/>
              </a:spcBef>
              <a:buClr>
                <a:srgbClr val="CC0000"/>
              </a:buClr>
              <a:buSzPct val="60000"/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Blessing or curse?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Empirical evidence 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case of Norway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endParaRPr kumimoji="1" lang="en-US" sz="36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458756" name="Line 4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Text Box 2"/>
          <p:cNvSpPr txBox="1">
            <a:spLocks noChangeArrowheads="1"/>
          </p:cNvSpPr>
          <p:nvPr/>
        </p:nvSpPr>
        <p:spPr bwMode="auto">
          <a:xfrm>
            <a:off x="1203325" y="1082675"/>
            <a:ext cx="6762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What it takes 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to grow</a:t>
            </a:r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1589088" y="1973263"/>
            <a:ext cx="70977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Saving and investment</a:t>
            </a:r>
          </a:p>
          <a:p>
            <a:pPr marL="1168400" lvl="1" indent="-7112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Real capital</a:t>
            </a:r>
          </a:p>
          <a:p>
            <a:pPr marL="812800" indent="-8128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Education, health care</a:t>
            </a:r>
          </a:p>
          <a:p>
            <a:pPr marL="1168400" lvl="1" indent="-7112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Human capital</a:t>
            </a:r>
          </a:p>
          <a:p>
            <a:pPr marL="812800" indent="-8128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Exports and imports</a:t>
            </a:r>
          </a:p>
          <a:p>
            <a:pPr marL="1168400" lvl="1" indent="-7112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Foreign capital</a:t>
            </a:r>
          </a:p>
          <a:p>
            <a:pPr marL="812800" indent="-8128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Democracy and freedom</a:t>
            </a:r>
          </a:p>
          <a:p>
            <a:pPr marL="1168400" lvl="1" indent="-7112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Social capital</a:t>
            </a:r>
          </a:p>
          <a:p>
            <a:pPr marL="812800" indent="-8128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Stability</a:t>
            </a:r>
          </a:p>
          <a:p>
            <a:pPr marL="1168400" lvl="1" indent="-7112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	</a:t>
            </a:r>
            <a:r>
              <a:rPr kumimoji="1"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Financial capital</a:t>
            </a:r>
          </a:p>
          <a:p>
            <a:pPr marL="812800" indent="-8128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en-US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Diversification</a:t>
            </a:r>
            <a:r>
              <a:rPr kumimoji="1"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away from </a:t>
            </a:r>
          </a:p>
          <a:p>
            <a:pPr marL="1168400" lvl="1" indent="-711200">
              <a:lnSpc>
                <a:spcPct val="7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	Natural capital</a:t>
            </a:r>
          </a:p>
        </p:txBody>
      </p:sp>
      <p:sp>
        <p:nvSpPr>
          <p:cNvPr id="510980" name="Line 4"/>
          <p:cNvSpPr>
            <a:spLocks noChangeShapeType="1"/>
          </p:cNvSpPr>
          <p:nvPr/>
        </p:nv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10981" name="AutoShape 5"/>
          <p:cNvSpPr>
            <a:spLocks/>
          </p:cNvSpPr>
          <p:nvPr/>
        </p:nvSpPr>
        <p:spPr bwMode="auto">
          <a:xfrm rot="-10800000">
            <a:off x="6929438" y="2049463"/>
            <a:ext cx="327025" cy="1524000"/>
          </a:xfrm>
          <a:prstGeom prst="leftBrace">
            <a:avLst>
              <a:gd name="adj1" fmla="val 38835"/>
              <a:gd name="adj2" fmla="val 50000"/>
            </a:avLst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is-IS">
              <a:solidFill>
                <a:srgbClr val="CC0000"/>
              </a:solidFill>
            </a:endParaRPr>
          </a:p>
        </p:txBody>
      </p:sp>
      <p:sp>
        <p:nvSpPr>
          <p:cNvPr id="510982" name="Text Box 6"/>
          <p:cNvSpPr txBox="1">
            <a:spLocks noChangeArrowheads="1"/>
          </p:cNvSpPr>
          <p:nvPr/>
        </p:nvSpPr>
        <p:spPr bwMode="auto">
          <a:xfrm rot="21420000">
            <a:off x="7248525" y="2540000"/>
            <a:ext cx="158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Undisputed</a:t>
            </a:r>
          </a:p>
        </p:txBody>
      </p:sp>
      <p:sp>
        <p:nvSpPr>
          <p:cNvPr id="510983" name="AutoShape 7"/>
          <p:cNvSpPr>
            <a:spLocks/>
          </p:cNvSpPr>
          <p:nvPr/>
        </p:nvSpPr>
        <p:spPr bwMode="auto">
          <a:xfrm rot="-10800000">
            <a:off x="6916738" y="3878263"/>
            <a:ext cx="319087" cy="2719387"/>
          </a:xfrm>
          <a:prstGeom prst="leftBrace">
            <a:avLst>
              <a:gd name="adj1" fmla="val 71020"/>
              <a:gd name="adj2" fmla="val 50000"/>
            </a:avLst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is-IS">
              <a:solidFill>
                <a:srgbClr val="CC0000"/>
              </a:solidFill>
            </a:endParaRPr>
          </a:p>
        </p:txBody>
      </p:sp>
      <p:sp>
        <p:nvSpPr>
          <p:cNvPr id="510984" name="Text Box 8"/>
          <p:cNvSpPr txBox="1">
            <a:spLocks noChangeArrowheads="1"/>
          </p:cNvSpPr>
          <p:nvPr/>
        </p:nvSpPr>
        <p:spPr bwMode="auto">
          <a:xfrm rot="21420000">
            <a:off x="7267575" y="4941888"/>
            <a:ext cx="184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Controversial</a:t>
            </a:r>
          </a:p>
        </p:txBody>
      </p:sp>
      <p:sp>
        <p:nvSpPr>
          <p:cNvPr id="510985" name="Text Box 9"/>
          <p:cNvSpPr txBox="1">
            <a:spLocks noChangeArrowheads="1"/>
          </p:cNvSpPr>
          <p:nvPr/>
        </p:nvSpPr>
        <p:spPr bwMode="auto">
          <a:xfrm rot="21420000">
            <a:off x="104775" y="1588"/>
            <a:ext cx="11541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006699"/>
                </a:solidFill>
                <a:latin typeface="Tahoma" charset="0"/>
              </a:rPr>
              <a:t>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0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0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ChangeArrowheads="1"/>
          </p:cNvSpPr>
          <p:nvPr/>
        </p:nvSpPr>
        <p:spPr bwMode="auto">
          <a:xfrm>
            <a:off x="1666875" y="701675"/>
            <a:ext cx="7248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Abundance</a:t>
            </a:r>
            <a:r>
              <a:rPr kumimoji="1" lang="en-US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Arial" charset="0"/>
              </a:rPr>
              <a:t> </a:t>
            </a:r>
            <a:r>
              <a:rPr kumimoji="1"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vs. dependence</a:t>
            </a:r>
            <a:r>
              <a:rPr kumimoji="1"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1828800" y="2438400"/>
            <a:ext cx="3048000" cy="1447800"/>
          </a:xfrm>
          <a:prstGeom prst="rect">
            <a:avLst/>
          </a:prstGeom>
          <a:solidFill>
            <a:schemeClr val="bg2">
              <a:alpha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</a:rPr>
              <a:t>Resource poor,</a:t>
            </a:r>
          </a:p>
          <a:p>
            <a:pPr algn="ctr"/>
            <a:r>
              <a:rPr lang="en-US">
                <a:latin typeface="Tahoma" charset="0"/>
              </a:rPr>
              <a:t>resource dependent</a:t>
            </a:r>
          </a:p>
          <a:p>
            <a:pPr algn="ctr"/>
            <a:r>
              <a:rPr lang="en-US">
                <a:latin typeface="Tahoma" charset="0"/>
              </a:rPr>
              <a:t>(Chad, Mali)</a:t>
            </a:r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5029200" y="2438400"/>
            <a:ext cx="3048000" cy="1447800"/>
          </a:xfrm>
          <a:prstGeom prst="rect">
            <a:avLst/>
          </a:prstGeom>
          <a:solidFill>
            <a:schemeClr val="bg2">
              <a:alpha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</a:rPr>
              <a:t>Resource rich,</a:t>
            </a:r>
          </a:p>
          <a:p>
            <a:pPr algn="ctr"/>
            <a:r>
              <a:rPr lang="en-US">
                <a:latin typeface="Tahoma" charset="0"/>
              </a:rPr>
              <a:t>resource dependent</a:t>
            </a:r>
          </a:p>
          <a:p>
            <a:pPr algn="ctr"/>
            <a:r>
              <a:rPr lang="en-US">
                <a:latin typeface="Tahoma" charset="0"/>
              </a:rPr>
              <a:t>(OPEC)</a:t>
            </a:r>
          </a:p>
        </p:txBody>
      </p:sp>
      <p:sp>
        <p:nvSpPr>
          <p:cNvPr id="566277" name="Rectangle 5"/>
          <p:cNvSpPr>
            <a:spLocks noChangeArrowheads="1"/>
          </p:cNvSpPr>
          <p:nvPr/>
        </p:nvSpPr>
        <p:spPr bwMode="auto">
          <a:xfrm>
            <a:off x="5029200" y="4038600"/>
            <a:ext cx="3048000" cy="1447800"/>
          </a:xfrm>
          <a:prstGeom prst="rect">
            <a:avLst/>
          </a:prstGeom>
          <a:solidFill>
            <a:schemeClr val="bg2">
              <a:alpha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</a:rPr>
              <a:t>Resource rich,</a:t>
            </a:r>
          </a:p>
          <a:p>
            <a:pPr algn="ctr"/>
            <a:r>
              <a:rPr lang="en-US">
                <a:latin typeface="Tahoma" charset="0"/>
              </a:rPr>
              <a:t>resource free</a:t>
            </a:r>
          </a:p>
          <a:p>
            <a:pPr algn="ctr"/>
            <a:r>
              <a:rPr lang="en-US">
                <a:latin typeface="Tahoma" charset="0"/>
              </a:rPr>
              <a:t>(Canada, USA)</a:t>
            </a:r>
          </a:p>
        </p:txBody>
      </p:sp>
      <p:sp>
        <p:nvSpPr>
          <p:cNvPr id="566278" name="Rectangle 6"/>
          <p:cNvSpPr>
            <a:spLocks noChangeArrowheads="1"/>
          </p:cNvSpPr>
          <p:nvPr/>
        </p:nvSpPr>
        <p:spPr bwMode="auto">
          <a:xfrm>
            <a:off x="1828800" y="4038600"/>
            <a:ext cx="3048000" cy="1447800"/>
          </a:xfrm>
          <a:prstGeom prst="rect">
            <a:avLst/>
          </a:prstGeom>
          <a:solidFill>
            <a:schemeClr val="bg2">
              <a:alpha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</a:rPr>
              <a:t>Resource poor,</a:t>
            </a:r>
          </a:p>
          <a:p>
            <a:pPr algn="ctr"/>
            <a:r>
              <a:rPr lang="en-US">
                <a:latin typeface="Tahoma" charset="0"/>
              </a:rPr>
              <a:t>resource free</a:t>
            </a:r>
          </a:p>
          <a:p>
            <a:pPr algn="ctr"/>
            <a:r>
              <a:rPr lang="en-US">
                <a:latin typeface="Tahoma" charset="0"/>
              </a:rPr>
              <a:t>(Jordan, Panama)</a:t>
            </a:r>
          </a:p>
        </p:txBody>
      </p:sp>
      <p:sp>
        <p:nvSpPr>
          <p:cNvPr id="566279" name="Text Box 7"/>
          <p:cNvSpPr txBox="1">
            <a:spLocks noChangeArrowheads="1"/>
          </p:cNvSpPr>
          <p:nvPr/>
        </p:nvSpPr>
        <p:spPr bwMode="auto">
          <a:xfrm rot="16200000">
            <a:off x="-502444" y="3796507"/>
            <a:ext cx="3138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Resource dependence</a:t>
            </a:r>
          </a:p>
        </p:txBody>
      </p:sp>
      <p:sp>
        <p:nvSpPr>
          <p:cNvPr id="566280" name="Line 8"/>
          <p:cNvSpPr>
            <a:spLocks noChangeShapeType="1"/>
          </p:cNvSpPr>
          <p:nvPr/>
        </p:nvSpPr>
        <p:spPr bwMode="auto">
          <a:xfrm flipV="1">
            <a:off x="1447800" y="2057400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66281" name="Line 9"/>
          <p:cNvSpPr>
            <a:spLocks noChangeShapeType="1"/>
          </p:cNvSpPr>
          <p:nvPr/>
        </p:nvSpPr>
        <p:spPr bwMode="auto">
          <a:xfrm>
            <a:off x="1447800" y="5867400"/>
            <a:ext cx="685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66282" name="Text Box 10"/>
          <p:cNvSpPr txBox="1">
            <a:spLocks noChangeArrowheads="1"/>
          </p:cNvSpPr>
          <p:nvPr/>
        </p:nvSpPr>
        <p:spPr bwMode="auto">
          <a:xfrm>
            <a:off x="4478338" y="5976938"/>
            <a:ext cx="2979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Resource abundance</a:t>
            </a:r>
          </a:p>
        </p:txBody>
      </p:sp>
      <p:sp>
        <p:nvSpPr>
          <p:cNvPr id="566283" name="Text Box 11"/>
          <p:cNvSpPr txBox="1">
            <a:spLocks noChangeArrowheads="1"/>
          </p:cNvSpPr>
          <p:nvPr/>
        </p:nvSpPr>
        <p:spPr bwMode="auto">
          <a:xfrm rot="21420000">
            <a:off x="5148263" y="1238250"/>
            <a:ext cx="3979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charset="0"/>
              </a:rPr>
              <a:t>Dependence hurts growth, </a:t>
            </a:r>
          </a:p>
          <a:p>
            <a:r>
              <a:rPr lang="en-US">
                <a:latin typeface="Tahoma" charset="0"/>
              </a:rPr>
              <a:t>even if abundance may help</a:t>
            </a:r>
          </a:p>
        </p:txBody>
      </p:sp>
      <p:sp>
        <p:nvSpPr>
          <p:cNvPr id="566284" name="Text Box 12"/>
          <p:cNvSpPr txBox="1">
            <a:spLocks noChangeArrowheads="1"/>
          </p:cNvSpPr>
          <p:nvPr/>
        </p:nvSpPr>
        <p:spPr bwMode="auto">
          <a:xfrm rot="21420000">
            <a:off x="3203575" y="1700213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charset="0"/>
              </a:rPr>
              <a:t>Hypothesis:</a:t>
            </a:r>
          </a:p>
        </p:txBody>
      </p:sp>
      <p:sp>
        <p:nvSpPr>
          <p:cNvPr id="566285" name="Line 13"/>
          <p:cNvSpPr>
            <a:spLocks noChangeShapeType="1"/>
          </p:cNvSpPr>
          <p:nvPr/>
        </p:nvSpPr>
        <p:spPr bwMode="auto">
          <a:xfrm flipV="1">
            <a:off x="6964363" y="1589088"/>
            <a:ext cx="762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66286" name="Line 14"/>
          <p:cNvSpPr>
            <a:spLocks noChangeShapeType="1"/>
          </p:cNvSpPr>
          <p:nvPr/>
        </p:nvSpPr>
        <p:spPr bwMode="auto">
          <a:xfrm flipV="1">
            <a:off x="8366125" y="1892300"/>
            <a:ext cx="762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 animBg="1" autoUpdateAnimBg="0"/>
      <p:bldP spid="566276" grpId="0" animBg="1" autoUpdateAnimBg="0"/>
      <p:bldP spid="566277" grpId="0" animBg="1" autoUpdateAnimBg="0"/>
      <p:bldP spid="566278" grpId="0" animBg="1" autoUpdateAnimBg="0"/>
      <p:bldP spid="566283" grpId="0" autoUpdateAnimBg="0"/>
      <p:bldP spid="56628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122" name="Object 2"/>
          <p:cNvGraphicFramePr>
            <a:graphicFrameLocks noChangeAspect="1"/>
          </p:cNvGraphicFramePr>
          <p:nvPr/>
        </p:nvGraphicFramePr>
        <p:xfrm>
          <a:off x="533400" y="304800"/>
          <a:ext cx="8153400" cy="613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22" name="Slide" r:id="rId3" imgW="4591080" imgH="3443400" progId="PowerPoint.Slide.8">
                  <p:embed/>
                </p:oleObj>
              </mc:Choice>
              <mc:Fallback>
                <p:oleObj name="Slide" r:id="rId3" imgW="4591080" imgH="344340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"/>
                        <a:ext cx="8153400" cy="613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124" name="Text Box 4"/>
          <p:cNvSpPr txBox="1">
            <a:spLocks noChangeArrowheads="1"/>
          </p:cNvSpPr>
          <p:nvPr/>
        </p:nvSpPr>
        <p:spPr bwMode="auto">
          <a:xfrm>
            <a:off x="2668588" y="5900738"/>
            <a:ext cx="4424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bg2"/>
                </a:solidFill>
                <a:latin typeface="Tahoma" charset="0"/>
              </a:rPr>
              <a:t>denotes a positive effect in the direction shown</a:t>
            </a:r>
          </a:p>
        </p:txBody>
      </p:sp>
      <p:sp>
        <p:nvSpPr>
          <p:cNvPr id="517125" name="Oval 5"/>
          <p:cNvSpPr>
            <a:spLocks noChangeArrowheads="1"/>
          </p:cNvSpPr>
          <p:nvPr/>
        </p:nvSpPr>
        <p:spPr bwMode="auto">
          <a:xfrm>
            <a:off x="2381250" y="5921375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+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9170" name="Object 2"/>
          <p:cNvGraphicFramePr>
            <a:graphicFrameLocks noChangeAspect="1"/>
          </p:cNvGraphicFramePr>
          <p:nvPr/>
        </p:nvGraphicFramePr>
        <p:xfrm>
          <a:off x="533400" y="290513"/>
          <a:ext cx="8153400" cy="613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70" name="Slide" r:id="rId3" imgW="4629785" imgH="3471570" progId="PowerPoint.Slide.8">
                  <p:embed/>
                </p:oleObj>
              </mc:Choice>
              <mc:Fallback>
                <p:oleObj name="Slide" r:id="rId3" imgW="4629785" imgH="347157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0513"/>
                        <a:ext cx="8153400" cy="613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172" name="Text Box 4"/>
          <p:cNvSpPr txBox="1">
            <a:spLocks noChangeArrowheads="1"/>
          </p:cNvSpPr>
          <p:nvPr/>
        </p:nvSpPr>
        <p:spPr bwMode="auto">
          <a:xfrm>
            <a:off x="2668588" y="5900738"/>
            <a:ext cx="450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bg2"/>
                </a:solidFill>
                <a:latin typeface="Tahoma" charset="0"/>
              </a:rPr>
              <a:t>denotes a negative effect in the direction shown</a:t>
            </a:r>
          </a:p>
        </p:txBody>
      </p:sp>
      <p:sp>
        <p:nvSpPr>
          <p:cNvPr id="519173" name="Oval 5"/>
          <p:cNvSpPr>
            <a:spLocks noChangeArrowheads="1"/>
          </p:cNvSpPr>
          <p:nvPr/>
        </p:nvSpPr>
        <p:spPr bwMode="auto">
          <a:xfrm>
            <a:off x="2381250" y="5921375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-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Designs\Whirlpool.pot</Template>
  <TotalTime>11617</TotalTime>
  <Words>1972</Words>
  <Application>Microsoft Office PowerPoint</Application>
  <PresentationFormat>On-screen Show (4:3)</PresentationFormat>
  <Paragraphs>592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 Black</vt:lpstr>
      <vt:lpstr>Comic Sans MS</vt:lpstr>
      <vt:lpstr>Monotype Sorts</vt:lpstr>
      <vt:lpstr>Tahoma</vt:lpstr>
      <vt:lpstr>Times New Roman</vt:lpstr>
      <vt:lpstr>Wingdings</vt:lpstr>
      <vt:lpstr>Whirlpool</vt:lpstr>
      <vt:lpstr>Slide</vt:lpstr>
      <vt:lpstr>MS Org Chart</vt:lpstr>
      <vt:lpstr>Chart</vt:lpstr>
      <vt:lpstr>The International Economics of Natural Resources and Growth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Again, six determinants of economic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Regression results on growth and resources</vt:lpstr>
      <vt:lpstr>Regression results on growth and resources</vt:lpstr>
      <vt:lpstr>Regression results on growth and resources</vt:lpstr>
      <vt:lpstr>Regression results on growth and resources</vt:lpstr>
      <vt:lpstr>Regression results on growth and resources</vt:lpstr>
      <vt:lpstr>Regression results on growth and resources</vt:lpstr>
      <vt:lpstr>Regression results on growth and resources</vt:lpstr>
      <vt:lpstr>Regression results on growth and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times demand strong discipline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Economic Growth</dc:title>
  <dc:creator>Dagfinnur Sveinbjörnsson</dc:creator>
  <cp:lastModifiedBy>Þorvaldur Gylfason - HI</cp:lastModifiedBy>
  <cp:revision>416</cp:revision>
  <dcterms:created xsi:type="dcterms:W3CDTF">1999-04-04T11:30:47Z</dcterms:created>
  <dcterms:modified xsi:type="dcterms:W3CDTF">2023-05-19T21:31:58Z</dcterms:modified>
</cp:coreProperties>
</file>